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34" r:id="rId1"/>
  </p:sldMasterIdLst>
  <p:notesMasterIdLst>
    <p:notesMasterId r:id="rId23"/>
  </p:notesMasterIdLst>
  <p:handoutMasterIdLst>
    <p:handoutMasterId r:id="rId24"/>
  </p:handoutMasterIdLst>
  <p:sldIdLst>
    <p:sldId id="256" r:id="rId2"/>
    <p:sldId id="688" r:id="rId3"/>
    <p:sldId id="741" r:id="rId4"/>
    <p:sldId id="634" r:id="rId5"/>
    <p:sldId id="736" r:id="rId6"/>
    <p:sldId id="691" r:id="rId7"/>
    <p:sldId id="730" r:id="rId8"/>
    <p:sldId id="722" r:id="rId9"/>
    <p:sldId id="743" r:id="rId10"/>
    <p:sldId id="744" r:id="rId11"/>
    <p:sldId id="745" r:id="rId12"/>
    <p:sldId id="746" r:id="rId13"/>
    <p:sldId id="747" r:id="rId14"/>
    <p:sldId id="748" r:id="rId15"/>
    <p:sldId id="749" r:id="rId16"/>
    <p:sldId id="687" r:id="rId17"/>
    <p:sldId id="740" r:id="rId18"/>
    <p:sldId id="753" r:id="rId19"/>
    <p:sldId id="750" r:id="rId20"/>
    <p:sldId id="751" r:id="rId21"/>
    <p:sldId id="752" r:id="rId22"/>
  </p:sldIdLst>
  <p:sldSz cx="9144000" cy="6858000" type="screen4x3"/>
  <p:notesSz cx="7086600" cy="10210800"/>
  <p:embeddedFontLst>
    <p:embeddedFont>
      <p:font typeface="Mathematica1" panose="05000502060100000001" pitchFamily="2" charset="2"/>
      <p:regular r:id="rId25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NFモトヤアポロ1" panose="020B0100000000000000" pitchFamily="50" charset="-128"/>
      <p:regular r:id="rId31"/>
    </p:embeddedFont>
    <p:embeddedFont>
      <p:font typeface="HG丸ｺﾞｼｯｸM-PRO" panose="020F0600000000000000" pitchFamily="50" charset="-128"/>
      <p:regular r:id="rId32"/>
    </p:embeddedFont>
    <p:embeddedFont>
      <p:font typeface="cmmi12" panose="020B0500000000000000" pitchFamily="34" charset="0"/>
      <p:regular r:id="rId33"/>
    </p:embeddedFont>
    <p:embeddedFont>
      <p:font typeface="Tahoma" panose="020B0604030504040204" pitchFamily="34" charset="0"/>
      <p:regular r:id="rId34"/>
      <p:bold r:id="rId35"/>
    </p:embeddedFont>
    <p:embeddedFont>
      <p:font typeface="NFモトヤシータ゛1" panose="020B0200000000000000" pitchFamily="50" charset="-128"/>
      <p:regular r:id="rId36"/>
    </p:embeddedFont>
    <p:embeddedFont>
      <p:font typeface="メイリオ" panose="020B0604030504040204" pitchFamily="50" charset="-128"/>
      <p:regular r:id="rId37"/>
      <p:bold r:id="rId38"/>
      <p:italic r:id="rId39"/>
      <p:boldItalic r:id="rId40"/>
    </p:embeddedFont>
    <p:embeddedFont>
      <p:font typeface="Constantia" panose="02030602050306030303" pitchFamily="18" charset="0"/>
      <p:regular r:id="rId41"/>
      <p:bold r:id="rId42"/>
      <p:italic r:id="rId43"/>
      <p:boldItalic r:id="rId44"/>
    </p:embeddedFont>
    <p:embeddedFont>
      <p:font typeface="cmr10" panose="020B0500000000000000" pitchFamily="34" charset="0"/>
      <p:regular r:id="rId45"/>
    </p:embeddedFont>
    <p:embeddedFont>
      <p:font typeface="Candara" panose="020E0502030303020204" pitchFamily="34" charset="0"/>
      <p:regular r:id="rId46"/>
      <p:bold r:id="rId47"/>
      <p:italic r:id="rId48"/>
      <p:boldItalic r:id="rId49"/>
    </p:embeddedFont>
    <p:embeddedFont>
      <p:font typeface="Arial Unicode MS" panose="020B0604020202020204" pitchFamily="50" charset="-128"/>
      <p:regular r:id="rId50"/>
    </p:embeddedFont>
  </p:embeddedFontLst>
  <p:custDataLst>
    <p:tags r:id="rId51"/>
  </p:custDataLst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A6EC"/>
    <a:srgbClr val="3333FF"/>
    <a:srgbClr val="FF9900"/>
    <a:srgbClr val="0066FF"/>
    <a:srgbClr val="FFFF4B"/>
    <a:srgbClr val="FFF865"/>
    <a:srgbClr val="FF00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248" autoAdjust="0"/>
    <p:restoredTop sz="87324" autoAdjust="0"/>
  </p:normalViewPr>
  <p:slideViewPr>
    <p:cSldViewPr>
      <p:cViewPr varScale="1">
        <p:scale>
          <a:sx n="102" d="100"/>
          <a:sy n="102" d="100"/>
        </p:scale>
        <p:origin x="-1884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904" y="-90"/>
      </p:cViewPr>
      <p:guideLst>
        <p:guide orient="horz" pos="3216"/>
        <p:guide pos="22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font" Target="fonts/font23.fntdata"/><Relationship Id="rId50" Type="http://schemas.openxmlformats.org/officeDocument/2006/relationships/font" Target="fonts/font26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font" Target="fonts/font2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font" Target="fonts/font17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font" Target="fonts/font2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font" Target="fonts/font24.fntdata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837" tIns="49419" rIns="98837" bIns="49419" numCol="1" anchor="t" anchorCtr="0" compatLnSpc="1">
            <a:prstTxWarp prst="textNoShape">
              <a:avLst/>
            </a:prstTxWarp>
          </a:bodyPr>
          <a:lstStyle>
            <a:lvl1pPr algn="l" defTabSz="989013" eaLnBrk="1" hangingPunct="1">
              <a:spcBef>
                <a:spcPct val="0"/>
              </a:spcBef>
              <a:defRPr kumimoji="1" sz="1300" dirty="0">
                <a:latin typeface="Times New Roman" pitchFamily="18" charset="0"/>
                <a:ea typeface="Arial Unicode MS" panose="020B060402020202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4788" y="0"/>
            <a:ext cx="307022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837" tIns="49419" rIns="98837" bIns="49419" numCol="1" anchor="t" anchorCtr="0" compatLnSpc="1">
            <a:prstTxWarp prst="textNoShape">
              <a:avLst/>
            </a:prstTxWarp>
          </a:bodyPr>
          <a:lstStyle>
            <a:lvl1pPr algn="r" defTabSz="989013" eaLnBrk="1" hangingPunct="1">
              <a:spcBef>
                <a:spcPct val="0"/>
              </a:spcBef>
              <a:defRPr kumimoji="1" sz="1300" dirty="0">
                <a:latin typeface="Times New Roman" pitchFamily="18" charset="0"/>
                <a:ea typeface="Arial Unicode MS" panose="020B060402020202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502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698038"/>
            <a:ext cx="307022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837" tIns="49419" rIns="98837" bIns="49419" numCol="1" anchor="b" anchorCtr="0" compatLnSpc="1">
            <a:prstTxWarp prst="textNoShape">
              <a:avLst/>
            </a:prstTxWarp>
          </a:bodyPr>
          <a:lstStyle>
            <a:lvl1pPr algn="l" defTabSz="989013" eaLnBrk="1" hangingPunct="1">
              <a:spcBef>
                <a:spcPct val="0"/>
              </a:spcBef>
              <a:defRPr kumimoji="1" sz="1300" dirty="0">
                <a:latin typeface="Times New Roman" pitchFamily="18" charset="0"/>
                <a:ea typeface="Arial Unicode MS" panose="020B060402020202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502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4788" y="9698038"/>
            <a:ext cx="307022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837" tIns="49419" rIns="98837" bIns="49419" numCol="1" anchor="b" anchorCtr="0" compatLnSpc="1">
            <a:prstTxWarp prst="textNoShape">
              <a:avLst/>
            </a:prstTxWarp>
          </a:bodyPr>
          <a:lstStyle>
            <a:lvl1pPr algn="r" defTabSz="989013" eaLnBrk="1" hangingPunct="1">
              <a:spcBef>
                <a:spcPct val="0"/>
              </a:spcBef>
              <a:defRPr kumimoji="1" sz="1300">
                <a:latin typeface="Times New Roman" pitchFamily="18" charset="0"/>
                <a:ea typeface="Arial Unicode MS" panose="020B0604020202020204" pitchFamily="50" charset="-128"/>
              </a:defRPr>
            </a:lvl1pPr>
          </a:lstStyle>
          <a:p>
            <a:pPr>
              <a:defRPr/>
            </a:pPr>
            <a:fld id="{6A0F983D-EC85-41E9-9EAC-178810D81F1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80428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837" tIns="49419" rIns="98837" bIns="49419" numCol="1" anchor="t" anchorCtr="0" compatLnSpc="1">
            <a:prstTxWarp prst="textNoShape">
              <a:avLst/>
            </a:prstTxWarp>
          </a:bodyPr>
          <a:lstStyle>
            <a:lvl1pPr algn="l" defTabSz="989013" eaLnBrk="1" hangingPunct="1">
              <a:spcBef>
                <a:spcPct val="0"/>
              </a:spcBef>
              <a:defRPr kumimoji="1" sz="1300" dirty="0">
                <a:latin typeface="Times New Roman" pitchFamily="18" charset="0"/>
                <a:ea typeface="Arial Unicode MS" panose="020B060402020202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4788" y="0"/>
            <a:ext cx="307022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837" tIns="49419" rIns="98837" bIns="49419" numCol="1" anchor="t" anchorCtr="0" compatLnSpc="1">
            <a:prstTxWarp prst="textNoShape">
              <a:avLst/>
            </a:prstTxWarp>
          </a:bodyPr>
          <a:lstStyle>
            <a:lvl1pPr algn="r" defTabSz="989013" eaLnBrk="1" hangingPunct="1">
              <a:spcBef>
                <a:spcPct val="0"/>
              </a:spcBef>
              <a:defRPr kumimoji="1" sz="1300" dirty="0">
                <a:latin typeface="Times New Roman" pitchFamily="18" charset="0"/>
                <a:ea typeface="Arial Unicode MS" panose="020B060402020202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5175"/>
            <a:ext cx="5105400" cy="3829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8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8025" y="4849813"/>
            <a:ext cx="5670550" cy="459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837" tIns="49419" rIns="98837" bIns="494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268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698038"/>
            <a:ext cx="307022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837" tIns="49419" rIns="98837" bIns="49419" numCol="1" anchor="b" anchorCtr="0" compatLnSpc="1">
            <a:prstTxWarp prst="textNoShape">
              <a:avLst/>
            </a:prstTxWarp>
          </a:bodyPr>
          <a:lstStyle>
            <a:lvl1pPr algn="l" defTabSz="989013" eaLnBrk="1" hangingPunct="1">
              <a:spcBef>
                <a:spcPct val="0"/>
              </a:spcBef>
              <a:defRPr kumimoji="1" sz="1300" dirty="0">
                <a:latin typeface="Times New Roman" pitchFamily="18" charset="0"/>
                <a:ea typeface="Arial Unicode MS" panose="020B060402020202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68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4788" y="9698038"/>
            <a:ext cx="307022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837" tIns="49419" rIns="98837" bIns="49419" numCol="1" anchor="b" anchorCtr="0" compatLnSpc="1">
            <a:prstTxWarp prst="textNoShape">
              <a:avLst/>
            </a:prstTxWarp>
          </a:bodyPr>
          <a:lstStyle>
            <a:lvl1pPr algn="r" defTabSz="989013" eaLnBrk="1" hangingPunct="1">
              <a:spcBef>
                <a:spcPct val="0"/>
              </a:spcBef>
              <a:defRPr kumimoji="1" sz="1300" smtClean="0">
                <a:latin typeface="Times New Roman" pitchFamily="18" charset="0"/>
                <a:ea typeface="Arial Unicode MS" panose="020B0604020202020204" pitchFamily="50" charset="-128"/>
              </a:defRPr>
            </a:lvl1pPr>
          </a:lstStyle>
          <a:p>
            <a:pPr>
              <a:defRPr/>
            </a:pPr>
            <a:fld id="{BFAD68F2-EF17-4D6C-84F9-59F1081FCA7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785401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89013"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defTabSz="989013"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defTabSz="989013"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defTabSz="989013"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defTabSz="989013"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algn="ctr" defTabSz="989013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algn="ctr" defTabSz="989013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algn="ctr" defTabSz="989013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algn="ctr" defTabSz="989013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fld id="{F5D09312-C239-44D5-BFB5-89040BA0978B}" type="slidenum">
              <a:rPr lang="ja-JP" altLang="en-US" sz="1300">
                <a:latin typeface="Times New Roman" pitchFamily="18" charset="0"/>
                <a:ea typeface="Arial Unicode MS" pitchFamily="50" charset="-128"/>
                <a:cs typeface="Arial Unicode MS" pitchFamily="50" charset="-128"/>
              </a:rPr>
              <a:pPr/>
              <a:t>1</a:t>
            </a:fld>
            <a:endParaRPr lang="en-US" altLang="ja-JP" sz="1300">
              <a:latin typeface="Times New Roman" pitchFamily="18" charset="0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The motivation of this work is to probe baryon-baryon interactions, particularly</a:t>
            </a:r>
            <a:r>
              <a:rPr kumimoji="1" lang="en-US" altLang="ja-JP" baseline="0" dirty="0" smtClean="0"/>
              <a:t> those including strangeness degrees of freedom.</a:t>
            </a:r>
          </a:p>
          <a:p>
            <a:r>
              <a:rPr kumimoji="1" lang="en-US" altLang="ja-JP" baseline="0" dirty="0" smtClean="0"/>
              <a:t>They are relevant for possible existence of exotic hadrons and dense matter in neutron star.</a:t>
            </a:r>
          </a:p>
          <a:p>
            <a:r>
              <a:rPr kumimoji="1" lang="en-US" altLang="ja-JP" baseline="0" dirty="0" smtClean="0"/>
              <a:t>In these applications, baryon interactions are crucial inputs.</a:t>
            </a:r>
          </a:p>
          <a:p>
            <a:r>
              <a:rPr kumimoji="1" lang="en-US" altLang="ja-JP" baseline="0" dirty="0" smtClean="0"/>
              <a:t>As Aoki san talked, recently lattice QCD becomes feasible to extract baryon-baryon interaction, but results at physical point are not yet available and hadronic effective theory needs experimental data to fix low-energy constants. This is not easy task for unstable hadrons.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AD68F2-EF17-4D6C-84F9-59F1081FCA7F}" type="slidenum">
              <a:rPr lang="ja-JP" altLang="en-US" smtClean="0"/>
              <a:pPr>
                <a:defRPr/>
              </a:pPr>
              <a:t>2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53252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Here</a:t>
            </a:r>
            <a:r>
              <a:rPr kumimoji="1" lang="en-US" altLang="ja-JP" baseline="0" dirty="0" smtClean="0"/>
              <a:t> I would like to pick up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AD68F2-EF17-4D6C-84F9-59F1081FCA7F}" type="slidenum">
              <a:rPr lang="ja-JP" altLang="en-US" smtClean="0"/>
              <a:pPr>
                <a:defRPr/>
              </a:pPr>
              <a:t>3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26414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4763" y="0"/>
            <a:ext cx="9140825" cy="762000"/>
          </a:xfrm>
          <a:prstGeom prst="rect">
            <a:avLst/>
          </a:prstGeom>
          <a:gradFill rotWithShape="0">
            <a:gsLst>
              <a:gs pos="0">
                <a:srgbClr val="6629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93D0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endParaRPr kumimoji="1" lang="ja-JP" altLang="en-US" sz="1600" b="1" dirty="0" smtClean="0">
              <a:solidFill>
                <a:schemeClr val="bg1"/>
              </a:solidFill>
              <a:latin typeface="Arial" charset="0"/>
              <a:ea typeface="Arial Unicode MS" panose="020B0604020202020204" pitchFamily="50" charset="-128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762000"/>
            <a:ext cx="9144000" cy="76200"/>
          </a:xfrm>
          <a:prstGeom prst="rect">
            <a:avLst/>
          </a:prstGeom>
          <a:gradFill rotWithShape="0">
            <a:gsLst>
              <a:gs pos="0">
                <a:srgbClr val="FF6600"/>
              </a:gs>
              <a:gs pos="100000">
                <a:srgbClr val="762F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defRPr/>
            </a:pPr>
            <a:endParaRPr lang="ja-JP" altLang="en-US" dirty="0" smtClean="0">
              <a:ea typeface="Arial Unicode MS" panose="020B0604020202020204" pitchFamily="50" charset="-128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61913" y="58738"/>
            <a:ext cx="13493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r>
              <a:rPr kumimoji="1" lang="en-US" altLang="ja-JP" sz="1600" b="1" dirty="0" smtClean="0">
                <a:solidFill>
                  <a:schemeClr val="bg1"/>
                </a:solidFill>
                <a:latin typeface="Arial" charset="0"/>
                <a:ea typeface="Arial Unicode MS" panose="020B0604020202020204" pitchFamily="50" charset="-128"/>
              </a:rPr>
              <a:t>Kenji Morita</a:t>
            </a:r>
          </a:p>
        </p:txBody>
      </p:sp>
      <p:sp>
        <p:nvSpPr>
          <p:cNvPr id="76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3600"/>
            <a:ext cx="73152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ja-JP" altLang="en-US" noProof="0" dirty="0" smtClean="0"/>
              <a:t>マスタ タイトルの書式設定</a:t>
            </a:r>
          </a:p>
        </p:txBody>
      </p:sp>
      <p:sp>
        <p:nvSpPr>
          <p:cNvPr id="76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4267200"/>
            <a:ext cx="7315200" cy="609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latin typeface="+mj-ea"/>
                <a:ea typeface="+mj-ea"/>
              </a:defRPr>
            </a:lvl1pPr>
          </a:lstStyle>
          <a:p>
            <a:pPr lvl="0"/>
            <a:r>
              <a:rPr lang="ja-JP" altLang="en-US" noProof="0" dirty="0" smtClean="0"/>
              <a:t>マスタ サブタイトルの書式設定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400800"/>
            <a:ext cx="1752600" cy="457200"/>
          </a:xfrm>
        </p:spPr>
        <p:txBody>
          <a:bodyPr/>
          <a:lstStyle>
            <a:lvl1pPr algn="ctr">
              <a:defRPr sz="1800" smtClean="0"/>
            </a:lvl1pPr>
          </a:lstStyle>
          <a:p>
            <a:pPr>
              <a:defRPr/>
            </a:pPr>
            <a:r>
              <a:rPr lang="en-US" altLang="ja-JP" smtClean="0"/>
              <a:t>March 24, 2016</a:t>
            </a:r>
            <a:endParaRPr lang="en-US" altLang="ja-JP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16913" y="6400800"/>
            <a:ext cx="827087" cy="457200"/>
          </a:xfrm>
        </p:spPr>
        <p:txBody>
          <a:bodyPr/>
          <a:lstStyle>
            <a:lvl1pPr algn="ctr">
              <a:defRPr sz="1800" smtClean="0">
                <a:ea typeface="Arial Unicode MS" panose="020B0604020202020204" pitchFamily="50" charset="-128"/>
              </a:defRPr>
            </a:lvl1pPr>
          </a:lstStyle>
          <a:p>
            <a:pPr>
              <a:defRPr/>
            </a:pPr>
            <a:fld id="{ABA76B7B-1AEE-4B68-A227-E2D662DF6AA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>
          <a:xfrm>
            <a:off x="3527425" y="0"/>
            <a:ext cx="5616575" cy="908050"/>
          </a:xfrm>
        </p:spPr>
        <p:txBody>
          <a:bodyPr/>
          <a:lstStyle>
            <a:lvl1pPr>
              <a:defRPr sz="1400" smtClean="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>
              <a:defRPr/>
            </a:pPr>
            <a:r>
              <a:rPr lang="en-US" altLang="ja-JP" smtClean="0"/>
              <a:t>ExHIC2016@YITP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7826430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March 24, 2016</a:t>
            </a:r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2EE9F-CCCD-413F-BBB2-665575F148AF}" type="slidenum">
              <a:rPr lang="ja-JP" altLang="en-US" smtClean="0"/>
              <a:pPr>
                <a:defRPr/>
              </a:pPr>
              <a:t>‹#›</a:t>
            </a:fld>
            <a:r>
              <a:rPr lang="en-US" altLang="ja-JP" dirty="0" smtClean="0"/>
              <a:t>/16</a:t>
            </a:r>
            <a:endParaRPr lang="ja-JP" alt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ExHIC2016@YITP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3379541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March 24, 2016</a:t>
            </a:r>
            <a:endParaRPr lang="en-US" altLang="ja-JP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0E730-3696-468F-8869-A76F10D26BD4}" type="slidenum">
              <a:rPr lang="ja-JP" altLang="en-US" smtClean="0"/>
              <a:pPr>
                <a:defRPr/>
              </a:pPr>
              <a:t>‹#›</a:t>
            </a:fld>
            <a:r>
              <a:rPr lang="en-US" altLang="ja-JP" dirty="0" smtClean="0"/>
              <a:t>/16</a:t>
            </a:r>
            <a:endParaRPr lang="ja-JP" alt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ExHIC2016@YITP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2827987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March 24, 2016</a:t>
            </a:r>
            <a:endParaRPr lang="en-US" altLang="ja-JP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3E3B3-FBAC-4062-8C81-7AB6B838D034}" type="slidenum">
              <a:rPr lang="ja-JP" altLang="en-US" smtClean="0"/>
              <a:pPr>
                <a:defRPr/>
              </a:pPr>
              <a:t>‹#›</a:t>
            </a:fld>
            <a:r>
              <a:rPr lang="en-US" altLang="ja-JP" dirty="0" smtClean="0"/>
              <a:t>/16</a:t>
            </a:r>
            <a:endParaRPr lang="ja-JP" alt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ExHIC2016@YITP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879223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78600"/>
            <a:ext cx="4067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kumimoji="1" sz="1400" dirty="0" smtClean="0">
                <a:latin typeface="+mn-lt"/>
                <a:ea typeface="Arial Unicode MS" panose="020B0604020202020204" pitchFamily="50" charset="-128"/>
              </a:defRPr>
            </a:lvl1pPr>
          </a:lstStyle>
          <a:p>
            <a:pPr>
              <a:defRPr/>
            </a:pPr>
            <a:r>
              <a:rPr lang="en-US" altLang="ja-JP" smtClean="0"/>
              <a:t>March 24, 2016</a:t>
            </a:r>
            <a:endParaRPr lang="en-US" altLang="ja-JP"/>
          </a:p>
        </p:txBody>
      </p:sp>
      <p:sp>
        <p:nvSpPr>
          <p:cNvPr id="7669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913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kumimoji="1" sz="1400" smtClean="0">
                <a:latin typeface="+mn-lt"/>
                <a:ea typeface="Arial Unicode MS" panose="020B0604020202020204" pitchFamily="50" charset="-128"/>
              </a:defRPr>
            </a:lvl1pPr>
          </a:lstStyle>
          <a:p>
            <a:pPr>
              <a:defRPr/>
            </a:pPr>
            <a:fld id="{09AA20B8-E890-4FDC-82E0-0531647A6061}" type="slidenum">
              <a:rPr lang="ja-JP" altLang="en-US" smtClean="0"/>
              <a:pPr>
                <a:defRPr/>
              </a:pPr>
              <a:t>‹#›</a:t>
            </a:fld>
            <a:r>
              <a:rPr lang="en-US" altLang="ja-JP" dirty="0" smtClean="0"/>
              <a:t>/16</a:t>
            </a:r>
            <a:endParaRPr lang="ja-JP" altLang="en-US" dirty="0"/>
          </a:p>
        </p:txBody>
      </p:sp>
      <p:sp>
        <p:nvSpPr>
          <p:cNvPr id="76698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57200"/>
            <a:ext cx="7848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766981" name="Rectangle 5"/>
          <p:cNvSpPr>
            <a:spLocks noChangeArrowheads="1"/>
          </p:cNvSpPr>
          <p:nvPr/>
        </p:nvSpPr>
        <p:spPr bwMode="auto">
          <a:xfrm>
            <a:off x="4763" y="0"/>
            <a:ext cx="9140825" cy="381000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0000"/>
                  <a:invGamma/>
                </a:schemeClr>
              </a:gs>
              <a:gs pos="100000">
                <a:schemeClr val="hlink">
                  <a:alpha val="99001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hlink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1" hangingPunct="1">
              <a:spcBef>
                <a:spcPct val="0"/>
              </a:spcBef>
              <a:defRPr/>
            </a:pPr>
            <a:r>
              <a:rPr kumimoji="1" lang="en-US" altLang="ja-JP" sz="1600" b="1" dirty="0">
                <a:solidFill>
                  <a:schemeClr val="bg1"/>
                </a:solidFill>
                <a:latin typeface="Candara" panose="020E0502030303020204" pitchFamily="34" charset="0"/>
                <a:ea typeface="Arial Unicode MS" panose="020B0604020202020204" pitchFamily="50" charset="-128"/>
              </a:rPr>
              <a:t>Kenji Morita (YITP, Kyoto)</a:t>
            </a:r>
          </a:p>
        </p:txBody>
      </p:sp>
      <p:sp>
        <p:nvSpPr>
          <p:cNvPr id="76698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66800"/>
            <a:ext cx="8382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第</a:t>
            </a:r>
            <a:r>
              <a:rPr lang="en-US" altLang="ja-JP" dirty="0" smtClean="0"/>
              <a:t>1</a:t>
            </a:r>
            <a:r>
              <a:rPr lang="ja-JP" altLang="en-US" dirty="0" smtClean="0"/>
              <a:t>レベル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</p:txBody>
      </p:sp>
      <p:sp>
        <p:nvSpPr>
          <p:cNvPr id="766983" name="Rectangle 7"/>
          <p:cNvSpPr>
            <a:spLocks noChangeArrowheads="1"/>
          </p:cNvSpPr>
          <p:nvPr/>
        </p:nvSpPr>
        <p:spPr bwMode="auto">
          <a:xfrm>
            <a:off x="0" y="381000"/>
            <a:ext cx="9144000" cy="762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 dirty="0">
              <a:ea typeface="Arial Unicode MS" panose="020B0604020202020204" pitchFamily="50" charset="-128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1219200" y="6667500"/>
            <a:ext cx="7924800" cy="0"/>
          </a:xfrm>
          <a:prstGeom prst="line">
            <a:avLst/>
          </a:prstGeom>
          <a:noFill/>
          <a:ln w="28575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611188" y="6597650"/>
            <a:ext cx="85344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6698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250" y="6645275"/>
            <a:ext cx="597535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kumimoji="1" sz="1200" b="1" smtClean="0">
                <a:latin typeface="+mn-lt"/>
                <a:ea typeface="+mj-ea"/>
              </a:defRPr>
            </a:lvl1pPr>
          </a:lstStyle>
          <a:p>
            <a:pPr>
              <a:defRPr/>
            </a:pPr>
            <a:r>
              <a:rPr lang="en-US" altLang="ja-JP" smtClean="0"/>
              <a:t>ExHIC2016@YITP</a:t>
            </a:r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1" r:id="rId1"/>
    <p:sldLayoutId id="2147484348" r:id="rId2"/>
    <p:sldLayoutId id="2147484349" r:id="rId3"/>
    <p:sldLayoutId id="2147484350" r:id="rId4"/>
  </p:sldLayoutIdLst>
  <p:transition>
    <p:random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andara" pitchFamily="34" charset="0"/>
          <a:ea typeface="メイリオ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andara" pitchFamily="34" charset="0"/>
          <a:ea typeface="メイリオ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andara" pitchFamily="34" charset="0"/>
          <a:ea typeface="メイリオ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andara" pitchFamily="34" charset="0"/>
          <a:ea typeface="メイリオ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onstantia" pitchFamily="18" charset="0"/>
          <a:ea typeface="メイリオ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onstantia" pitchFamily="18" charset="0"/>
          <a:ea typeface="メイリオ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onstantia" pitchFamily="18" charset="0"/>
          <a:ea typeface="メイリオ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onstantia" pitchFamily="18" charset="0"/>
          <a:ea typeface="メイリオ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3399"/>
        </a:buClr>
        <a:buFont typeface="Wingdings" pitchFamily="2" charset="2"/>
        <a:buBlip>
          <a:blip r:embed="rId6"/>
        </a:buBlip>
        <a:defRPr kumimoji="1"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99FF"/>
        </a:buClr>
        <a:buFont typeface="Wingdings" pitchFamily="2" charset="2"/>
        <a:buBlip>
          <a:blip r:embed="rId7"/>
        </a:buBlip>
        <a:defRPr kumimoji="1" sz="2800" b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NFモトヤアポロ1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FFFF"/>
        </a:buClr>
        <a:buFont typeface="Wingdings" pitchFamily="2" charset="2"/>
        <a:buBlip>
          <a:blip r:embed="rId8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NFモトヤシータ゛1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Tahoma" pitchFamily="34" charset="0"/>
          <a:ea typeface="HG丸ｺﾞｼｯｸM-PRO" pitchFamily="4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image" Target="../media/image3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2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emf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emf"/><Relationship Id="rId5" Type="http://schemas.openxmlformats.org/officeDocument/2006/relationships/image" Target="../media/image31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emf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8.emf"/><Relationship Id="rId7" Type="http://schemas.openxmlformats.org/officeDocument/2006/relationships/image" Target="../media/image2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20.emf"/><Relationship Id="rId4" Type="http://schemas.openxmlformats.org/officeDocument/2006/relationships/image" Target="../media/image19.emf"/><Relationship Id="rId9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08050"/>
            <a:ext cx="9144000" cy="161448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ja-JP" sz="4800" dirty="0" smtClean="0">
                <a:latin typeface="+mn-lt"/>
              </a:rPr>
              <a:t>Probing </a:t>
            </a:r>
            <a:r>
              <a:rPr lang="en-US" altLang="ja-JP" sz="4800" dirty="0" smtClean="0">
                <a:latin typeface="Mathematica1" panose="05000502060100000001" pitchFamily="2" charset="2"/>
              </a:rPr>
              <a:t>W-</a:t>
            </a:r>
            <a:r>
              <a:rPr lang="en-US" altLang="ja-JP" sz="4800" dirty="0" smtClean="0">
                <a:latin typeface="+mn-lt"/>
              </a:rPr>
              <a:t>Nucleon Interaction in Relativistic Heavy Ion Collisions</a:t>
            </a:r>
            <a:endParaRPr lang="ja-JP" altLang="en-US" sz="4800" dirty="0" smtClean="0">
              <a:latin typeface="+mn-lt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2852738"/>
            <a:ext cx="8785225" cy="20161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ja-JP" u="sng" dirty="0" smtClean="0">
                <a:latin typeface="+mn-lt"/>
              </a:rPr>
              <a:t>Kenji Morita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ja-JP" sz="2800" dirty="0" smtClean="0">
                <a:latin typeface="+mn-lt"/>
              </a:rPr>
              <a:t>(YITP, Kyoto)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ja-JP" sz="2800" dirty="0">
              <a:latin typeface="+mn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ja-JP" sz="2400" dirty="0" smtClean="0">
                <a:latin typeface="+mn-lt"/>
              </a:rPr>
              <a:t>In Collaboration with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ja-JP" sz="2400" dirty="0" smtClean="0">
                <a:latin typeface="+mn-lt"/>
              </a:rPr>
              <a:t>Akira Ohnishi (YITP) and Tetsuo </a:t>
            </a:r>
            <a:r>
              <a:rPr lang="en-US" altLang="ja-JP" sz="2400" dirty="0" err="1" smtClean="0">
                <a:latin typeface="+mn-lt"/>
              </a:rPr>
              <a:t>Hatsuda</a:t>
            </a:r>
            <a:r>
              <a:rPr lang="en-US" altLang="ja-JP" sz="2400" dirty="0" smtClean="0">
                <a:latin typeface="+mn-lt"/>
              </a:rPr>
              <a:t> (RIKEN)</a:t>
            </a:r>
          </a:p>
          <a:p>
            <a:pPr eaLnBrk="1" hangingPunct="1">
              <a:lnSpc>
                <a:spcPct val="90000"/>
              </a:lnSpc>
              <a:defRPr/>
            </a:pPr>
            <a:endParaRPr lang="ja-JP" altLang="en-US" sz="2800" dirty="0" smtClean="0">
              <a:latin typeface="Constantia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ja-JP" sz="2400" dirty="0">
              <a:latin typeface="Constantia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ja-JP" sz="2400" dirty="0" smtClean="0"/>
          </a:p>
        </p:txBody>
      </p:sp>
      <p:pic>
        <p:nvPicPr>
          <p:cNvPr id="307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9" t="21249" r="15884" b="48526"/>
          <a:stretch>
            <a:fillRect/>
          </a:stretch>
        </p:blipFill>
        <p:spPr bwMode="auto">
          <a:xfrm>
            <a:off x="5962650" y="5589588"/>
            <a:ext cx="31464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8" descr="C:\HOME\Work\Research\Workshop\2015\0720_CERN\logo-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548313"/>
            <a:ext cx="1727200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日付プレースホルダー 1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March 24, 2016</a:t>
            </a:r>
            <a:endParaRPr lang="en-US" altLang="ja-JP" dirty="0"/>
          </a:p>
        </p:txBody>
      </p:sp>
      <p:sp>
        <p:nvSpPr>
          <p:cNvPr id="12" name="フッター プレースホルダー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ExHIC2016@YITP</a:t>
            </a:r>
            <a:endParaRPr lang="en-US" altLang="ja-JP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BA76B7B-1AEE-4B68-A227-E2D662DF6AA9}" type="slidenum">
              <a:rPr lang="ja-JP" altLang="en-US" smtClean="0"/>
              <a:pPr>
                <a:defRPr/>
              </a:pPr>
              <a:t>1</a:t>
            </a:fld>
            <a:endParaRPr lang="en-US" altLang="ja-JP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ja-JP" i="1" dirty="0" err="1"/>
              <a:t>n</a:t>
            </a:r>
            <a:r>
              <a:rPr lang="en-US" altLang="ja-JP" dirty="0" err="1" smtClean="0">
                <a:latin typeface="Mathematica1" panose="05000502060100000001" pitchFamily="2" charset="2"/>
              </a:rPr>
              <a:t>W</a:t>
            </a:r>
            <a:r>
              <a:rPr lang="en-US" altLang="ja-JP" dirty="0" smtClean="0"/>
              <a:t> Correlation (w/o Coulomb)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8313" y="1101725"/>
            <a:ext cx="65516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kumimoji="1" lang="en-US" altLang="ja-JP" dirty="0">
                <a:latin typeface="+mn-lt"/>
                <a:ea typeface="Arial Unicode MS" panose="020B0604020202020204" pitchFamily="50" charset="-128"/>
              </a:rPr>
              <a:t>Source : Spherically symmetric Gaussian</a:t>
            </a:r>
            <a:endParaRPr kumimoji="1" lang="ja-JP" altLang="en-US" dirty="0">
              <a:latin typeface="+mn-lt"/>
              <a:ea typeface="Arial Unicode MS" panose="020B0604020202020204" pitchFamily="50" charset="-128"/>
            </a:endParaRPr>
          </a:p>
        </p:txBody>
      </p:sp>
      <p:pic>
        <p:nvPicPr>
          <p:cNvPr id="25602" name="Picture 2" descr="C:\HOME\Work\Research\Workshop\2016\0219_Wuhan\equation.e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628775"/>
            <a:ext cx="8137525" cy="7207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3" descr="C:\HOME\Work\Research\Workshop\2016\0219_Wuhan\equation.e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1066800"/>
            <a:ext cx="3471862" cy="4762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1" descr="C:\HOME\Work\Research\Workshop\2015\0907_HYP2015\equation.e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9588" y="549275"/>
            <a:ext cx="1439862" cy="4397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正方形/長方形 7"/>
          <p:cNvSpPr>
            <a:spLocks noChangeArrowheads="1"/>
          </p:cNvSpPr>
          <p:nvPr/>
        </p:nvSpPr>
        <p:spPr bwMode="auto">
          <a:xfrm>
            <a:off x="3419475" y="1789113"/>
            <a:ext cx="3816350" cy="400050"/>
          </a:xfrm>
          <a:prstGeom prst="rect">
            <a:avLst/>
          </a:prstGeom>
          <a:solidFill>
            <a:srgbClr val="FF9900">
              <a:alpha val="1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5"/>
              </a:buBlip>
              <a:defRPr kumimoji="1" sz="3200" b="1">
                <a:solidFill>
                  <a:schemeClr val="tx1"/>
                </a:solidFill>
                <a:latin typeface="Candara" pitchFamily="34" charset="0"/>
                <a:ea typeface="メイリオ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6"/>
              </a:buBlip>
              <a:defRPr kumimoji="1" sz="2800" b="1">
                <a:solidFill>
                  <a:schemeClr val="tx1"/>
                </a:solidFill>
                <a:latin typeface="Candara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7"/>
              </a:buBlip>
              <a:defRPr kumimoji="1" sz="2400">
                <a:solidFill>
                  <a:schemeClr val="tx1"/>
                </a:solidFill>
                <a:latin typeface="Candara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>
              <a:latin typeface="Calibri" pitchFamily="34" charset="0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019925" y="4967288"/>
            <a:ext cx="18002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kumimoji="1"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50" charset="-128"/>
              </a:rPr>
              <a:t>+Absorption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anose="020B060402020202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069975" y="6124575"/>
            <a:ext cx="767873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kumimoji="1"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50" charset="-128"/>
              </a:rPr>
              <a:t>Clear interaction dependence / Absorption modifies low Q behavior 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anose="020B0604020202020204" pitchFamily="50" charset="-128"/>
            </a:endParaRPr>
          </a:p>
        </p:txBody>
      </p:sp>
      <p:grpSp>
        <p:nvGrpSpPr>
          <p:cNvPr id="12298" name="Group 8"/>
          <p:cNvGrpSpPr>
            <a:grpSpLocks noChangeAspect="1"/>
          </p:cNvGrpSpPr>
          <p:nvPr/>
        </p:nvGrpSpPr>
        <p:grpSpPr bwMode="auto">
          <a:xfrm>
            <a:off x="215900" y="-725488"/>
            <a:ext cx="4460875" cy="6734176"/>
            <a:chOff x="136" y="-457"/>
            <a:chExt cx="2810" cy="4242"/>
          </a:xfrm>
        </p:grpSpPr>
        <p:sp>
          <p:nvSpPr>
            <p:cNvPr id="12389" name="AutoShape 7"/>
            <p:cNvSpPr>
              <a:spLocks noChangeAspect="1" noChangeArrowheads="1" noTextEdit="1"/>
            </p:cNvSpPr>
            <p:nvPr/>
          </p:nvSpPr>
          <p:spPr bwMode="auto">
            <a:xfrm>
              <a:off x="315" y="1525"/>
              <a:ext cx="2631" cy="2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90" name="Line 9"/>
            <p:cNvSpPr>
              <a:spLocks noChangeShapeType="1"/>
            </p:cNvSpPr>
            <p:nvPr/>
          </p:nvSpPr>
          <p:spPr bwMode="auto">
            <a:xfrm>
              <a:off x="783" y="3416"/>
              <a:ext cx="1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91" name="Line 10"/>
            <p:cNvSpPr>
              <a:spLocks noChangeShapeType="1"/>
            </p:cNvSpPr>
            <p:nvPr/>
          </p:nvSpPr>
          <p:spPr bwMode="auto">
            <a:xfrm flipH="1">
              <a:off x="2918" y="3416"/>
              <a:ext cx="1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92" name="Rectangle 11"/>
            <p:cNvSpPr>
              <a:spLocks noChangeArrowheads="1"/>
            </p:cNvSpPr>
            <p:nvPr/>
          </p:nvSpPr>
          <p:spPr bwMode="auto">
            <a:xfrm>
              <a:off x="562" y="3348"/>
              <a:ext cx="18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5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6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7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4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0.4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2393" name="Line 12"/>
            <p:cNvSpPr>
              <a:spLocks noChangeShapeType="1"/>
            </p:cNvSpPr>
            <p:nvPr/>
          </p:nvSpPr>
          <p:spPr bwMode="auto">
            <a:xfrm>
              <a:off x="783" y="3185"/>
              <a:ext cx="1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94" name="Line 13"/>
            <p:cNvSpPr>
              <a:spLocks noChangeShapeType="1"/>
            </p:cNvSpPr>
            <p:nvPr/>
          </p:nvSpPr>
          <p:spPr bwMode="auto">
            <a:xfrm flipH="1">
              <a:off x="2918" y="3185"/>
              <a:ext cx="1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95" name="Rectangle 14"/>
            <p:cNvSpPr>
              <a:spLocks noChangeArrowheads="1"/>
            </p:cNvSpPr>
            <p:nvPr/>
          </p:nvSpPr>
          <p:spPr bwMode="auto">
            <a:xfrm>
              <a:off x="562" y="3118"/>
              <a:ext cx="1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5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6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7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4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0.6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2396" name="Line 15"/>
            <p:cNvSpPr>
              <a:spLocks noChangeShapeType="1"/>
            </p:cNvSpPr>
            <p:nvPr/>
          </p:nvSpPr>
          <p:spPr bwMode="auto">
            <a:xfrm>
              <a:off x="783" y="2960"/>
              <a:ext cx="1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97" name="Line 16"/>
            <p:cNvSpPr>
              <a:spLocks noChangeShapeType="1"/>
            </p:cNvSpPr>
            <p:nvPr/>
          </p:nvSpPr>
          <p:spPr bwMode="auto">
            <a:xfrm flipH="1">
              <a:off x="2918" y="2960"/>
              <a:ext cx="1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98" name="Rectangle 17"/>
            <p:cNvSpPr>
              <a:spLocks noChangeArrowheads="1"/>
            </p:cNvSpPr>
            <p:nvPr/>
          </p:nvSpPr>
          <p:spPr bwMode="auto">
            <a:xfrm>
              <a:off x="562" y="2892"/>
              <a:ext cx="1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5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6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7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4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0.8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2399" name="Line 18"/>
            <p:cNvSpPr>
              <a:spLocks noChangeShapeType="1"/>
            </p:cNvSpPr>
            <p:nvPr/>
          </p:nvSpPr>
          <p:spPr bwMode="auto">
            <a:xfrm>
              <a:off x="783" y="2729"/>
              <a:ext cx="1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400" name="Line 19"/>
            <p:cNvSpPr>
              <a:spLocks noChangeShapeType="1"/>
            </p:cNvSpPr>
            <p:nvPr/>
          </p:nvSpPr>
          <p:spPr bwMode="auto">
            <a:xfrm flipH="1">
              <a:off x="2918" y="2729"/>
              <a:ext cx="1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401" name="Rectangle 20"/>
            <p:cNvSpPr>
              <a:spLocks noChangeArrowheads="1"/>
            </p:cNvSpPr>
            <p:nvPr/>
          </p:nvSpPr>
          <p:spPr bwMode="auto">
            <a:xfrm>
              <a:off x="660" y="2662"/>
              <a:ext cx="7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5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6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7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4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1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2402" name="Line 21"/>
            <p:cNvSpPr>
              <a:spLocks noChangeShapeType="1"/>
            </p:cNvSpPr>
            <p:nvPr/>
          </p:nvSpPr>
          <p:spPr bwMode="auto">
            <a:xfrm>
              <a:off x="783" y="2504"/>
              <a:ext cx="1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403" name="Line 22"/>
            <p:cNvSpPr>
              <a:spLocks noChangeShapeType="1"/>
            </p:cNvSpPr>
            <p:nvPr/>
          </p:nvSpPr>
          <p:spPr bwMode="auto">
            <a:xfrm flipH="1">
              <a:off x="2918" y="2504"/>
              <a:ext cx="1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404" name="Rectangle 23"/>
            <p:cNvSpPr>
              <a:spLocks noChangeArrowheads="1"/>
            </p:cNvSpPr>
            <p:nvPr/>
          </p:nvSpPr>
          <p:spPr bwMode="auto">
            <a:xfrm>
              <a:off x="572" y="2437"/>
              <a:ext cx="1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5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6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7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4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1.2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2405" name="Line 24"/>
            <p:cNvSpPr>
              <a:spLocks noChangeShapeType="1"/>
            </p:cNvSpPr>
            <p:nvPr/>
          </p:nvSpPr>
          <p:spPr bwMode="auto">
            <a:xfrm>
              <a:off x="783" y="2279"/>
              <a:ext cx="1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406" name="Line 25"/>
            <p:cNvSpPr>
              <a:spLocks noChangeShapeType="1"/>
            </p:cNvSpPr>
            <p:nvPr/>
          </p:nvSpPr>
          <p:spPr bwMode="auto">
            <a:xfrm flipH="1">
              <a:off x="2918" y="2279"/>
              <a:ext cx="1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407" name="Rectangle 26"/>
            <p:cNvSpPr>
              <a:spLocks noChangeArrowheads="1"/>
            </p:cNvSpPr>
            <p:nvPr/>
          </p:nvSpPr>
          <p:spPr bwMode="auto">
            <a:xfrm>
              <a:off x="572" y="2206"/>
              <a:ext cx="16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5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6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7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4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1.4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2408" name="Line 27"/>
            <p:cNvSpPr>
              <a:spLocks noChangeShapeType="1"/>
            </p:cNvSpPr>
            <p:nvPr/>
          </p:nvSpPr>
          <p:spPr bwMode="auto">
            <a:xfrm>
              <a:off x="783" y="2048"/>
              <a:ext cx="1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409" name="Line 28"/>
            <p:cNvSpPr>
              <a:spLocks noChangeShapeType="1"/>
            </p:cNvSpPr>
            <p:nvPr/>
          </p:nvSpPr>
          <p:spPr bwMode="auto">
            <a:xfrm flipH="1">
              <a:off x="2918" y="2048"/>
              <a:ext cx="1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410" name="Rectangle 29"/>
            <p:cNvSpPr>
              <a:spLocks noChangeArrowheads="1"/>
            </p:cNvSpPr>
            <p:nvPr/>
          </p:nvSpPr>
          <p:spPr bwMode="auto">
            <a:xfrm>
              <a:off x="572" y="1981"/>
              <a:ext cx="1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5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6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7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4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1.6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2411" name="Line 30"/>
            <p:cNvSpPr>
              <a:spLocks noChangeShapeType="1"/>
            </p:cNvSpPr>
            <p:nvPr/>
          </p:nvSpPr>
          <p:spPr bwMode="auto">
            <a:xfrm>
              <a:off x="783" y="1823"/>
              <a:ext cx="1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412" name="Line 31"/>
            <p:cNvSpPr>
              <a:spLocks noChangeShapeType="1"/>
            </p:cNvSpPr>
            <p:nvPr/>
          </p:nvSpPr>
          <p:spPr bwMode="auto">
            <a:xfrm flipH="1">
              <a:off x="2918" y="1823"/>
              <a:ext cx="1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413" name="Rectangle 32"/>
            <p:cNvSpPr>
              <a:spLocks noChangeArrowheads="1"/>
            </p:cNvSpPr>
            <p:nvPr/>
          </p:nvSpPr>
          <p:spPr bwMode="auto">
            <a:xfrm>
              <a:off x="572" y="1750"/>
              <a:ext cx="1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5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6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7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4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1.8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2414" name="Line 33"/>
            <p:cNvSpPr>
              <a:spLocks noChangeShapeType="1"/>
            </p:cNvSpPr>
            <p:nvPr/>
          </p:nvSpPr>
          <p:spPr bwMode="auto">
            <a:xfrm>
              <a:off x="783" y="1593"/>
              <a:ext cx="1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415" name="Line 34"/>
            <p:cNvSpPr>
              <a:spLocks noChangeShapeType="1"/>
            </p:cNvSpPr>
            <p:nvPr/>
          </p:nvSpPr>
          <p:spPr bwMode="auto">
            <a:xfrm flipH="1">
              <a:off x="2918" y="1593"/>
              <a:ext cx="1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416" name="Rectangle 35"/>
            <p:cNvSpPr>
              <a:spLocks noChangeArrowheads="1"/>
            </p:cNvSpPr>
            <p:nvPr/>
          </p:nvSpPr>
          <p:spPr bwMode="auto">
            <a:xfrm>
              <a:off x="650" y="1525"/>
              <a:ext cx="9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5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6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7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4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2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2417" name="Line 36"/>
            <p:cNvSpPr>
              <a:spLocks noChangeShapeType="1"/>
            </p:cNvSpPr>
            <p:nvPr/>
          </p:nvSpPr>
          <p:spPr bwMode="auto">
            <a:xfrm flipV="1">
              <a:off x="783" y="3399"/>
              <a:ext cx="0" cy="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418" name="Line 37"/>
            <p:cNvSpPr>
              <a:spLocks noChangeShapeType="1"/>
            </p:cNvSpPr>
            <p:nvPr/>
          </p:nvSpPr>
          <p:spPr bwMode="auto">
            <a:xfrm>
              <a:off x="783" y="1593"/>
              <a:ext cx="0" cy="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419" name="Rectangle 38"/>
            <p:cNvSpPr>
              <a:spLocks noChangeArrowheads="1"/>
            </p:cNvSpPr>
            <p:nvPr/>
          </p:nvSpPr>
          <p:spPr bwMode="auto">
            <a:xfrm>
              <a:off x="768" y="3461"/>
              <a:ext cx="9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5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6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7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4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0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2420" name="Line 39"/>
            <p:cNvSpPr>
              <a:spLocks noChangeShapeType="1"/>
            </p:cNvSpPr>
            <p:nvPr/>
          </p:nvSpPr>
          <p:spPr bwMode="auto">
            <a:xfrm flipV="1">
              <a:off x="1070" y="3399"/>
              <a:ext cx="0" cy="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421" name="Line 40"/>
            <p:cNvSpPr>
              <a:spLocks noChangeShapeType="1"/>
            </p:cNvSpPr>
            <p:nvPr/>
          </p:nvSpPr>
          <p:spPr bwMode="auto">
            <a:xfrm>
              <a:off x="1070" y="1593"/>
              <a:ext cx="0" cy="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422" name="Rectangle 41"/>
            <p:cNvSpPr>
              <a:spLocks noChangeArrowheads="1"/>
            </p:cNvSpPr>
            <p:nvPr/>
          </p:nvSpPr>
          <p:spPr bwMode="auto">
            <a:xfrm>
              <a:off x="1021" y="3461"/>
              <a:ext cx="16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5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6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7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4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20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2423" name="Line 42"/>
            <p:cNvSpPr>
              <a:spLocks noChangeShapeType="1"/>
            </p:cNvSpPr>
            <p:nvPr/>
          </p:nvSpPr>
          <p:spPr bwMode="auto">
            <a:xfrm flipV="1">
              <a:off x="1357" y="3399"/>
              <a:ext cx="0" cy="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424" name="Line 43"/>
            <p:cNvSpPr>
              <a:spLocks noChangeShapeType="1"/>
            </p:cNvSpPr>
            <p:nvPr/>
          </p:nvSpPr>
          <p:spPr bwMode="auto">
            <a:xfrm>
              <a:off x="1357" y="1593"/>
              <a:ext cx="0" cy="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425" name="Rectangle 44"/>
            <p:cNvSpPr>
              <a:spLocks noChangeArrowheads="1"/>
            </p:cNvSpPr>
            <p:nvPr/>
          </p:nvSpPr>
          <p:spPr bwMode="auto">
            <a:xfrm>
              <a:off x="1307" y="3461"/>
              <a:ext cx="16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5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6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7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4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40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2426" name="Line 45"/>
            <p:cNvSpPr>
              <a:spLocks noChangeShapeType="1"/>
            </p:cNvSpPr>
            <p:nvPr/>
          </p:nvSpPr>
          <p:spPr bwMode="auto">
            <a:xfrm flipV="1">
              <a:off x="1644" y="3399"/>
              <a:ext cx="0" cy="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427" name="Line 46"/>
            <p:cNvSpPr>
              <a:spLocks noChangeShapeType="1"/>
            </p:cNvSpPr>
            <p:nvPr/>
          </p:nvSpPr>
          <p:spPr bwMode="auto">
            <a:xfrm>
              <a:off x="1644" y="1593"/>
              <a:ext cx="0" cy="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428" name="Rectangle 47"/>
            <p:cNvSpPr>
              <a:spLocks noChangeArrowheads="1"/>
            </p:cNvSpPr>
            <p:nvPr/>
          </p:nvSpPr>
          <p:spPr bwMode="auto">
            <a:xfrm>
              <a:off x="1596" y="3461"/>
              <a:ext cx="16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5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6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7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4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60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2429" name="Line 48"/>
            <p:cNvSpPr>
              <a:spLocks noChangeShapeType="1"/>
            </p:cNvSpPr>
            <p:nvPr/>
          </p:nvSpPr>
          <p:spPr bwMode="auto">
            <a:xfrm flipV="1">
              <a:off x="1932" y="3399"/>
              <a:ext cx="0" cy="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430" name="Line 49"/>
            <p:cNvSpPr>
              <a:spLocks noChangeShapeType="1"/>
            </p:cNvSpPr>
            <p:nvPr/>
          </p:nvSpPr>
          <p:spPr bwMode="auto">
            <a:xfrm>
              <a:off x="1932" y="1593"/>
              <a:ext cx="0" cy="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431" name="Rectangle 50"/>
            <p:cNvSpPr>
              <a:spLocks noChangeArrowheads="1"/>
            </p:cNvSpPr>
            <p:nvPr/>
          </p:nvSpPr>
          <p:spPr bwMode="auto">
            <a:xfrm>
              <a:off x="1883" y="3461"/>
              <a:ext cx="16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5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6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7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4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80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2432" name="Line 51"/>
            <p:cNvSpPr>
              <a:spLocks noChangeShapeType="1"/>
            </p:cNvSpPr>
            <p:nvPr/>
          </p:nvSpPr>
          <p:spPr bwMode="auto">
            <a:xfrm flipV="1">
              <a:off x="2219" y="3399"/>
              <a:ext cx="0" cy="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433" name="Line 52"/>
            <p:cNvSpPr>
              <a:spLocks noChangeShapeType="1"/>
            </p:cNvSpPr>
            <p:nvPr/>
          </p:nvSpPr>
          <p:spPr bwMode="auto">
            <a:xfrm>
              <a:off x="2219" y="1593"/>
              <a:ext cx="0" cy="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434" name="Rectangle 53"/>
            <p:cNvSpPr>
              <a:spLocks noChangeArrowheads="1"/>
            </p:cNvSpPr>
            <p:nvPr/>
          </p:nvSpPr>
          <p:spPr bwMode="auto">
            <a:xfrm>
              <a:off x="2148" y="3461"/>
              <a:ext cx="20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5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6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7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4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100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2435" name="Line 54"/>
            <p:cNvSpPr>
              <a:spLocks noChangeShapeType="1"/>
            </p:cNvSpPr>
            <p:nvPr/>
          </p:nvSpPr>
          <p:spPr bwMode="auto">
            <a:xfrm flipV="1">
              <a:off x="2506" y="3399"/>
              <a:ext cx="0" cy="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436" name="Line 55"/>
            <p:cNvSpPr>
              <a:spLocks noChangeShapeType="1"/>
            </p:cNvSpPr>
            <p:nvPr/>
          </p:nvSpPr>
          <p:spPr bwMode="auto">
            <a:xfrm>
              <a:off x="2506" y="1593"/>
              <a:ext cx="0" cy="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437" name="Rectangle 56"/>
            <p:cNvSpPr>
              <a:spLocks noChangeArrowheads="1"/>
            </p:cNvSpPr>
            <p:nvPr/>
          </p:nvSpPr>
          <p:spPr bwMode="auto">
            <a:xfrm>
              <a:off x="2436" y="3461"/>
              <a:ext cx="20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5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6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7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4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120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2438" name="Line 57"/>
            <p:cNvSpPr>
              <a:spLocks noChangeShapeType="1"/>
            </p:cNvSpPr>
            <p:nvPr/>
          </p:nvSpPr>
          <p:spPr bwMode="auto">
            <a:xfrm flipV="1">
              <a:off x="2794" y="3399"/>
              <a:ext cx="0" cy="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439" name="Line 58"/>
            <p:cNvSpPr>
              <a:spLocks noChangeShapeType="1"/>
            </p:cNvSpPr>
            <p:nvPr/>
          </p:nvSpPr>
          <p:spPr bwMode="auto">
            <a:xfrm>
              <a:off x="2794" y="1593"/>
              <a:ext cx="0" cy="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440" name="Rectangle 59"/>
            <p:cNvSpPr>
              <a:spLocks noChangeArrowheads="1"/>
            </p:cNvSpPr>
            <p:nvPr/>
          </p:nvSpPr>
          <p:spPr bwMode="auto">
            <a:xfrm>
              <a:off x="2723" y="3461"/>
              <a:ext cx="20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5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6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7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4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140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2441" name="Rectangle 60"/>
            <p:cNvSpPr>
              <a:spLocks noChangeArrowheads="1"/>
            </p:cNvSpPr>
            <p:nvPr/>
          </p:nvSpPr>
          <p:spPr bwMode="auto">
            <a:xfrm>
              <a:off x="783" y="1593"/>
              <a:ext cx="2152" cy="182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5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6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7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endParaRPr kumimoji="0" lang="ja-JP" altLang="en-US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2442" name="Rectangle 61"/>
            <p:cNvSpPr>
              <a:spLocks noChangeArrowheads="1"/>
            </p:cNvSpPr>
            <p:nvPr/>
          </p:nvSpPr>
          <p:spPr bwMode="auto">
            <a:xfrm>
              <a:off x="1685" y="2405"/>
              <a:ext cx="114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5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6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7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400" dirty="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Static Gaussian Source</a:t>
              </a:r>
              <a:endParaRPr kumimoji="0" lang="ja-JP" altLang="ja-JP" sz="2000" b="0" dirty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2443" name="Rectangle 62"/>
            <p:cNvSpPr>
              <a:spLocks noChangeArrowheads="1"/>
            </p:cNvSpPr>
            <p:nvPr/>
          </p:nvSpPr>
          <p:spPr bwMode="auto">
            <a:xfrm rot="-5400000">
              <a:off x="274" y="2406"/>
              <a:ext cx="25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5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6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7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5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C(Q)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2444" name="Rectangle 63"/>
            <p:cNvSpPr>
              <a:spLocks noChangeArrowheads="1"/>
            </p:cNvSpPr>
            <p:nvPr/>
          </p:nvSpPr>
          <p:spPr bwMode="auto">
            <a:xfrm>
              <a:off x="1204" y="3618"/>
              <a:ext cx="32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5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6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7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5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Q=|m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2445" name="Rectangle 64"/>
            <p:cNvSpPr>
              <a:spLocks noChangeArrowheads="1"/>
            </p:cNvSpPr>
            <p:nvPr/>
          </p:nvSpPr>
          <p:spPr bwMode="auto">
            <a:xfrm>
              <a:off x="1506" y="3669"/>
              <a:ext cx="7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5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6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7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2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N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2446" name="Rectangle 65"/>
            <p:cNvSpPr>
              <a:spLocks noChangeArrowheads="1"/>
            </p:cNvSpPr>
            <p:nvPr/>
          </p:nvSpPr>
          <p:spPr bwMode="auto">
            <a:xfrm>
              <a:off x="1587" y="3618"/>
              <a:ext cx="5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5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6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7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5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k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2447" name="Rectangle 66"/>
            <p:cNvSpPr>
              <a:spLocks noChangeArrowheads="1"/>
            </p:cNvSpPr>
            <p:nvPr/>
          </p:nvSpPr>
          <p:spPr bwMode="auto">
            <a:xfrm>
              <a:off x="1650" y="3663"/>
              <a:ext cx="7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5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6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7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200" b="0">
                  <a:solidFill>
                    <a:srgbClr val="000000"/>
                  </a:solidFill>
                  <a:latin typeface="Symbol" pitchFamily="18" charset="2"/>
                  <a:ea typeface="Arial Unicode MS" pitchFamily="50" charset="-128"/>
                  <a:cs typeface="Arial Unicode MS" pitchFamily="50" charset="-128"/>
                </a:rPr>
                <a:t>W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2448" name="Rectangle 67"/>
            <p:cNvSpPr>
              <a:spLocks noChangeArrowheads="1"/>
            </p:cNvSpPr>
            <p:nvPr/>
          </p:nvSpPr>
          <p:spPr bwMode="auto">
            <a:xfrm>
              <a:off x="1716" y="3618"/>
              <a:ext cx="16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5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6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7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5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-m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2449" name="Rectangle 68"/>
            <p:cNvSpPr>
              <a:spLocks noChangeArrowheads="1"/>
            </p:cNvSpPr>
            <p:nvPr/>
          </p:nvSpPr>
          <p:spPr bwMode="auto">
            <a:xfrm>
              <a:off x="1864" y="3663"/>
              <a:ext cx="7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5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6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7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200" b="0">
                  <a:solidFill>
                    <a:srgbClr val="000000"/>
                  </a:solidFill>
                  <a:latin typeface="Symbol" pitchFamily="18" charset="2"/>
                  <a:ea typeface="Arial Unicode MS" pitchFamily="50" charset="-128"/>
                  <a:cs typeface="Arial Unicode MS" pitchFamily="50" charset="-128"/>
                </a:rPr>
                <a:t>W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2450" name="Rectangle 69"/>
            <p:cNvSpPr>
              <a:spLocks noChangeArrowheads="1"/>
            </p:cNvSpPr>
            <p:nvPr/>
          </p:nvSpPr>
          <p:spPr bwMode="auto">
            <a:xfrm>
              <a:off x="1942" y="3618"/>
              <a:ext cx="5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5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6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7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5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k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2451" name="Rectangle 70"/>
            <p:cNvSpPr>
              <a:spLocks noChangeArrowheads="1"/>
            </p:cNvSpPr>
            <p:nvPr/>
          </p:nvSpPr>
          <p:spPr bwMode="auto">
            <a:xfrm>
              <a:off x="1996" y="3669"/>
              <a:ext cx="7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5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6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7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2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N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2452" name="Rectangle 71"/>
            <p:cNvSpPr>
              <a:spLocks noChangeArrowheads="1"/>
            </p:cNvSpPr>
            <p:nvPr/>
          </p:nvSpPr>
          <p:spPr bwMode="auto">
            <a:xfrm>
              <a:off x="2052" y="3618"/>
              <a:ext cx="65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5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6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7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5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|/M [MeV/c]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2453" name="Rectangle 72"/>
            <p:cNvSpPr>
              <a:spLocks noChangeArrowheads="1"/>
            </p:cNvSpPr>
            <p:nvPr/>
          </p:nvSpPr>
          <p:spPr bwMode="auto">
            <a:xfrm>
              <a:off x="1422" y="1592"/>
              <a:ext cx="6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5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6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7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400" b="0">
                  <a:solidFill>
                    <a:srgbClr val="000000"/>
                  </a:solidFill>
                  <a:latin typeface="Symbol" pitchFamily="18" charset="2"/>
                  <a:ea typeface="Arial Unicode MS" pitchFamily="50" charset="-128"/>
                  <a:cs typeface="Arial Unicode MS" pitchFamily="50" charset="-128"/>
                </a:rPr>
                <a:t>r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2454" name="Rectangle 73"/>
            <p:cNvSpPr>
              <a:spLocks noChangeArrowheads="1"/>
            </p:cNvSpPr>
            <p:nvPr/>
          </p:nvSpPr>
          <p:spPr bwMode="auto">
            <a:xfrm>
              <a:off x="1527" y="1598"/>
              <a:ext cx="11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5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6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7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400" dirty="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=3 fm, Loosely Bound</a:t>
              </a:r>
              <a:endParaRPr kumimoji="0" lang="ja-JP" altLang="ja-JP" sz="2000" b="0" dirty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2455" name="Line 74"/>
            <p:cNvSpPr>
              <a:spLocks noChangeShapeType="1"/>
            </p:cNvSpPr>
            <p:nvPr/>
          </p:nvSpPr>
          <p:spPr bwMode="auto">
            <a:xfrm>
              <a:off x="2687" y="1666"/>
              <a:ext cx="11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456" name="Freeform 75"/>
            <p:cNvSpPr>
              <a:spLocks/>
            </p:cNvSpPr>
            <p:nvPr/>
          </p:nvSpPr>
          <p:spPr bwMode="auto">
            <a:xfrm>
              <a:off x="1239" y="1593"/>
              <a:ext cx="1696" cy="1159"/>
            </a:xfrm>
            <a:custGeom>
              <a:avLst/>
              <a:gdLst>
                <a:gd name="T0" fmla="*/ 0 w 301"/>
                <a:gd name="T1" fmla="*/ 0 h 206"/>
                <a:gd name="T2" fmla="*/ 96 w 301"/>
                <a:gd name="T3" fmla="*/ 602 h 206"/>
                <a:gd name="T4" fmla="*/ 254 w 301"/>
                <a:gd name="T5" fmla="*/ 1615 h 206"/>
                <a:gd name="T6" fmla="*/ 411 w 301"/>
                <a:gd name="T7" fmla="*/ 2436 h 206"/>
                <a:gd name="T8" fmla="*/ 569 w 301"/>
                <a:gd name="T9" fmla="*/ 3100 h 206"/>
                <a:gd name="T10" fmla="*/ 732 w 301"/>
                <a:gd name="T11" fmla="*/ 3674 h 206"/>
                <a:gd name="T12" fmla="*/ 918 w 301"/>
                <a:gd name="T13" fmla="*/ 4147 h 206"/>
                <a:gd name="T14" fmla="*/ 1082 w 301"/>
                <a:gd name="T15" fmla="*/ 4557 h 206"/>
                <a:gd name="T16" fmla="*/ 1240 w 301"/>
                <a:gd name="T17" fmla="*/ 4906 h 206"/>
                <a:gd name="T18" fmla="*/ 1397 w 301"/>
                <a:gd name="T19" fmla="*/ 5193 h 206"/>
                <a:gd name="T20" fmla="*/ 1555 w 301"/>
                <a:gd name="T21" fmla="*/ 5412 h 206"/>
                <a:gd name="T22" fmla="*/ 1713 w 301"/>
                <a:gd name="T23" fmla="*/ 5604 h 206"/>
                <a:gd name="T24" fmla="*/ 1871 w 301"/>
                <a:gd name="T25" fmla="*/ 5795 h 206"/>
                <a:gd name="T26" fmla="*/ 2034 w 301"/>
                <a:gd name="T27" fmla="*/ 5919 h 206"/>
                <a:gd name="T28" fmla="*/ 2192 w 301"/>
                <a:gd name="T29" fmla="*/ 6048 h 206"/>
                <a:gd name="T30" fmla="*/ 2350 w 301"/>
                <a:gd name="T31" fmla="*/ 6138 h 206"/>
                <a:gd name="T32" fmla="*/ 2507 w 301"/>
                <a:gd name="T33" fmla="*/ 6206 h 206"/>
                <a:gd name="T34" fmla="*/ 2699 w 301"/>
                <a:gd name="T35" fmla="*/ 6301 h 206"/>
                <a:gd name="T36" fmla="*/ 2857 w 301"/>
                <a:gd name="T37" fmla="*/ 6329 h 206"/>
                <a:gd name="T38" fmla="*/ 3014 w 301"/>
                <a:gd name="T39" fmla="*/ 6391 h 206"/>
                <a:gd name="T40" fmla="*/ 3172 w 301"/>
                <a:gd name="T41" fmla="*/ 6425 h 206"/>
                <a:gd name="T42" fmla="*/ 3336 w 301"/>
                <a:gd name="T43" fmla="*/ 6459 h 206"/>
                <a:gd name="T44" fmla="*/ 3493 w 301"/>
                <a:gd name="T45" fmla="*/ 6459 h 206"/>
                <a:gd name="T46" fmla="*/ 3651 w 301"/>
                <a:gd name="T47" fmla="*/ 6487 h 206"/>
                <a:gd name="T48" fmla="*/ 3809 w 301"/>
                <a:gd name="T49" fmla="*/ 6487 h 206"/>
                <a:gd name="T50" fmla="*/ 3967 w 301"/>
                <a:gd name="T51" fmla="*/ 6521 h 206"/>
                <a:gd name="T52" fmla="*/ 4124 w 301"/>
                <a:gd name="T53" fmla="*/ 6521 h 206"/>
                <a:gd name="T54" fmla="*/ 4288 w 301"/>
                <a:gd name="T55" fmla="*/ 6521 h 206"/>
                <a:gd name="T56" fmla="*/ 4474 w 301"/>
                <a:gd name="T57" fmla="*/ 6521 h 206"/>
                <a:gd name="T58" fmla="*/ 4637 w 301"/>
                <a:gd name="T59" fmla="*/ 6521 h 206"/>
                <a:gd name="T60" fmla="*/ 4795 w 301"/>
                <a:gd name="T61" fmla="*/ 6521 h 206"/>
                <a:gd name="T62" fmla="*/ 4953 w 301"/>
                <a:gd name="T63" fmla="*/ 6521 h 206"/>
                <a:gd name="T64" fmla="*/ 5111 w 301"/>
                <a:gd name="T65" fmla="*/ 6521 h 206"/>
                <a:gd name="T66" fmla="*/ 5268 w 301"/>
                <a:gd name="T67" fmla="*/ 6521 h 206"/>
                <a:gd name="T68" fmla="*/ 5432 w 301"/>
                <a:gd name="T69" fmla="*/ 6521 h 206"/>
                <a:gd name="T70" fmla="*/ 5589 w 301"/>
                <a:gd name="T71" fmla="*/ 6521 h 206"/>
                <a:gd name="T72" fmla="*/ 5747 w 301"/>
                <a:gd name="T73" fmla="*/ 6521 h 206"/>
                <a:gd name="T74" fmla="*/ 5905 w 301"/>
                <a:gd name="T75" fmla="*/ 6521 h 206"/>
                <a:gd name="T76" fmla="*/ 6063 w 301"/>
                <a:gd name="T77" fmla="*/ 6521 h 206"/>
                <a:gd name="T78" fmla="*/ 6254 w 301"/>
                <a:gd name="T79" fmla="*/ 6521 h 206"/>
                <a:gd name="T80" fmla="*/ 6412 w 301"/>
                <a:gd name="T81" fmla="*/ 6487 h 206"/>
                <a:gd name="T82" fmla="*/ 6570 w 301"/>
                <a:gd name="T83" fmla="*/ 6487 h 206"/>
                <a:gd name="T84" fmla="*/ 6733 w 301"/>
                <a:gd name="T85" fmla="*/ 6487 h 206"/>
                <a:gd name="T86" fmla="*/ 6891 w 301"/>
                <a:gd name="T87" fmla="*/ 6487 h 206"/>
                <a:gd name="T88" fmla="*/ 7049 w 301"/>
                <a:gd name="T89" fmla="*/ 6487 h 206"/>
                <a:gd name="T90" fmla="*/ 7207 w 301"/>
                <a:gd name="T91" fmla="*/ 6487 h 206"/>
                <a:gd name="T92" fmla="*/ 7364 w 301"/>
                <a:gd name="T93" fmla="*/ 6487 h 206"/>
                <a:gd name="T94" fmla="*/ 7522 w 301"/>
                <a:gd name="T95" fmla="*/ 6487 h 206"/>
                <a:gd name="T96" fmla="*/ 7686 w 301"/>
                <a:gd name="T97" fmla="*/ 6487 h 206"/>
                <a:gd name="T98" fmla="*/ 7871 w 301"/>
                <a:gd name="T99" fmla="*/ 6487 h 206"/>
                <a:gd name="T100" fmla="*/ 8035 w 301"/>
                <a:gd name="T101" fmla="*/ 6487 h 206"/>
                <a:gd name="T102" fmla="*/ 8193 w 301"/>
                <a:gd name="T103" fmla="*/ 6459 h 206"/>
                <a:gd name="T104" fmla="*/ 8350 w 301"/>
                <a:gd name="T105" fmla="*/ 6459 h 206"/>
                <a:gd name="T106" fmla="*/ 8508 w 301"/>
                <a:gd name="T107" fmla="*/ 6459 h 206"/>
                <a:gd name="T108" fmla="*/ 8666 w 301"/>
                <a:gd name="T109" fmla="*/ 6459 h 206"/>
                <a:gd name="T110" fmla="*/ 8824 w 301"/>
                <a:gd name="T111" fmla="*/ 6459 h 206"/>
                <a:gd name="T112" fmla="*/ 8987 w 301"/>
                <a:gd name="T113" fmla="*/ 6459 h 206"/>
                <a:gd name="T114" fmla="*/ 9145 w 301"/>
                <a:gd name="T115" fmla="*/ 6459 h 206"/>
                <a:gd name="T116" fmla="*/ 9303 w 301"/>
                <a:gd name="T117" fmla="*/ 6459 h 206"/>
                <a:gd name="T118" fmla="*/ 9460 w 301"/>
                <a:gd name="T119" fmla="*/ 6459 h 206"/>
                <a:gd name="T120" fmla="*/ 9556 w 301"/>
                <a:gd name="T121" fmla="*/ 6459 h 20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01" h="206">
                  <a:moveTo>
                    <a:pt x="0" y="0"/>
                  </a:moveTo>
                  <a:lnTo>
                    <a:pt x="3" y="19"/>
                  </a:lnTo>
                  <a:lnTo>
                    <a:pt x="8" y="51"/>
                  </a:lnTo>
                  <a:lnTo>
                    <a:pt x="13" y="77"/>
                  </a:lnTo>
                  <a:lnTo>
                    <a:pt x="18" y="98"/>
                  </a:lnTo>
                  <a:lnTo>
                    <a:pt x="23" y="116"/>
                  </a:lnTo>
                  <a:lnTo>
                    <a:pt x="29" y="131"/>
                  </a:lnTo>
                  <a:lnTo>
                    <a:pt x="34" y="144"/>
                  </a:lnTo>
                  <a:lnTo>
                    <a:pt x="39" y="155"/>
                  </a:lnTo>
                  <a:lnTo>
                    <a:pt x="44" y="164"/>
                  </a:lnTo>
                  <a:lnTo>
                    <a:pt x="49" y="171"/>
                  </a:lnTo>
                  <a:lnTo>
                    <a:pt x="54" y="177"/>
                  </a:lnTo>
                  <a:lnTo>
                    <a:pt x="59" y="183"/>
                  </a:lnTo>
                  <a:lnTo>
                    <a:pt x="64" y="187"/>
                  </a:lnTo>
                  <a:lnTo>
                    <a:pt x="69" y="191"/>
                  </a:lnTo>
                  <a:lnTo>
                    <a:pt x="74" y="194"/>
                  </a:lnTo>
                  <a:lnTo>
                    <a:pt x="79" y="196"/>
                  </a:lnTo>
                  <a:lnTo>
                    <a:pt x="85" y="199"/>
                  </a:lnTo>
                  <a:lnTo>
                    <a:pt x="90" y="200"/>
                  </a:lnTo>
                  <a:lnTo>
                    <a:pt x="95" y="202"/>
                  </a:lnTo>
                  <a:lnTo>
                    <a:pt x="100" y="203"/>
                  </a:lnTo>
                  <a:lnTo>
                    <a:pt x="105" y="204"/>
                  </a:lnTo>
                  <a:lnTo>
                    <a:pt x="110" y="204"/>
                  </a:lnTo>
                  <a:lnTo>
                    <a:pt x="115" y="205"/>
                  </a:lnTo>
                  <a:lnTo>
                    <a:pt x="120" y="205"/>
                  </a:lnTo>
                  <a:lnTo>
                    <a:pt x="125" y="206"/>
                  </a:lnTo>
                  <a:lnTo>
                    <a:pt x="130" y="206"/>
                  </a:lnTo>
                  <a:lnTo>
                    <a:pt x="135" y="206"/>
                  </a:lnTo>
                  <a:lnTo>
                    <a:pt x="141" y="206"/>
                  </a:lnTo>
                  <a:lnTo>
                    <a:pt x="146" y="206"/>
                  </a:lnTo>
                  <a:lnTo>
                    <a:pt x="151" y="206"/>
                  </a:lnTo>
                  <a:lnTo>
                    <a:pt x="156" y="206"/>
                  </a:lnTo>
                  <a:lnTo>
                    <a:pt x="161" y="206"/>
                  </a:lnTo>
                  <a:lnTo>
                    <a:pt x="166" y="206"/>
                  </a:lnTo>
                  <a:lnTo>
                    <a:pt x="171" y="206"/>
                  </a:lnTo>
                  <a:lnTo>
                    <a:pt x="176" y="206"/>
                  </a:lnTo>
                  <a:lnTo>
                    <a:pt x="181" y="206"/>
                  </a:lnTo>
                  <a:lnTo>
                    <a:pt x="186" y="206"/>
                  </a:lnTo>
                  <a:lnTo>
                    <a:pt x="191" y="206"/>
                  </a:lnTo>
                  <a:lnTo>
                    <a:pt x="197" y="206"/>
                  </a:lnTo>
                  <a:lnTo>
                    <a:pt x="202" y="205"/>
                  </a:lnTo>
                  <a:lnTo>
                    <a:pt x="207" y="205"/>
                  </a:lnTo>
                  <a:lnTo>
                    <a:pt x="212" y="205"/>
                  </a:lnTo>
                  <a:lnTo>
                    <a:pt x="217" y="205"/>
                  </a:lnTo>
                  <a:lnTo>
                    <a:pt x="222" y="205"/>
                  </a:lnTo>
                  <a:lnTo>
                    <a:pt x="227" y="205"/>
                  </a:lnTo>
                  <a:lnTo>
                    <a:pt x="232" y="205"/>
                  </a:lnTo>
                  <a:lnTo>
                    <a:pt x="237" y="205"/>
                  </a:lnTo>
                  <a:lnTo>
                    <a:pt x="242" y="205"/>
                  </a:lnTo>
                  <a:lnTo>
                    <a:pt x="248" y="205"/>
                  </a:lnTo>
                  <a:lnTo>
                    <a:pt x="253" y="205"/>
                  </a:lnTo>
                  <a:lnTo>
                    <a:pt x="258" y="204"/>
                  </a:lnTo>
                  <a:lnTo>
                    <a:pt x="263" y="204"/>
                  </a:lnTo>
                  <a:lnTo>
                    <a:pt x="268" y="204"/>
                  </a:lnTo>
                  <a:lnTo>
                    <a:pt x="273" y="204"/>
                  </a:lnTo>
                  <a:lnTo>
                    <a:pt x="278" y="204"/>
                  </a:lnTo>
                  <a:lnTo>
                    <a:pt x="283" y="204"/>
                  </a:lnTo>
                  <a:lnTo>
                    <a:pt x="288" y="204"/>
                  </a:lnTo>
                  <a:lnTo>
                    <a:pt x="293" y="204"/>
                  </a:lnTo>
                  <a:lnTo>
                    <a:pt x="298" y="204"/>
                  </a:lnTo>
                  <a:lnTo>
                    <a:pt x="301" y="204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457" name="Rectangle 76"/>
            <p:cNvSpPr>
              <a:spLocks noChangeArrowheads="1"/>
            </p:cNvSpPr>
            <p:nvPr/>
          </p:nvSpPr>
          <p:spPr bwMode="auto">
            <a:xfrm>
              <a:off x="1933" y="1711"/>
              <a:ext cx="70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5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6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7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400" dirty="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Tightly Bound</a:t>
              </a:r>
              <a:endParaRPr kumimoji="0" lang="ja-JP" altLang="ja-JP" sz="2000" b="0" dirty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2458" name="Line 77"/>
            <p:cNvSpPr>
              <a:spLocks noChangeShapeType="1"/>
            </p:cNvSpPr>
            <p:nvPr/>
          </p:nvSpPr>
          <p:spPr bwMode="auto">
            <a:xfrm>
              <a:off x="2687" y="1778"/>
              <a:ext cx="112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459" name="Freeform 78"/>
            <p:cNvSpPr>
              <a:spLocks/>
            </p:cNvSpPr>
            <p:nvPr/>
          </p:nvSpPr>
          <p:spPr bwMode="auto">
            <a:xfrm>
              <a:off x="799" y="2752"/>
              <a:ext cx="2136" cy="399"/>
            </a:xfrm>
            <a:custGeom>
              <a:avLst/>
              <a:gdLst>
                <a:gd name="T0" fmla="*/ 158 w 379"/>
                <a:gd name="T1" fmla="*/ 2242 h 71"/>
                <a:gd name="T2" fmla="*/ 479 w 379"/>
                <a:gd name="T3" fmla="*/ 2209 h 71"/>
                <a:gd name="T4" fmla="*/ 795 w 379"/>
                <a:gd name="T5" fmla="*/ 2180 h 71"/>
                <a:gd name="T6" fmla="*/ 1110 w 379"/>
                <a:gd name="T7" fmla="*/ 2119 h 71"/>
                <a:gd name="T8" fmla="*/ 1432 w 379"/>
                <a:gd name="T9" fmla="*/ 2023 h 71"/>
                <a:gd name="T10" fmla="*/ 1781 w 379"/>
                <a:gd name="T11" fmla="*/ 1928 h 71"/>
                <a:gd name="T12" fmla="*/ 2097 w 379"/>
                <a:gd name="T13" fmla="*/ 1798 h 71"/>
                <a:gd name="T14" fmla="*/ 2412 w 379"/>
                <a:gd name="T15" fmla="*/ 1703 h 71"/>
                <a:gd name="T16" fmla="*/ 2733 w 379"/>
                <a:gd name="T17" fmla="*/ 1579 h 71"/>
                <a:gd name="T18" fmla="*/ 3049 w 379"/>
                <a:gd name="T19" fmla="*/ 1456 h 71"/>
                <a:gd name="T20" fmla="*/ 3398 w 379"/>
                <a:gd name="T21" fmla="*/ 1326 h 71"/>
                <a:gd name="T22" fmla="*/ 3714 w 379"/>
                <a:gd name="T23" fmla="*/ 1203 h 71"/>
                <a:gd name="T24" fmla="*/ 4035 w 379"/>
                <a:gd name="T25" fmla="*/ 1073 h 71"/>
                <a:gd name="T26" fmla="*/ 4351 w 379"/>
                <a:gd name="T27" fmla="*/ 978 h 71"/>
                <a:gd name="T28" fmla="*/ 4667 w 379"/>
                <a:gd name="T29" fmla="*/ 854 h 71"/>
                <a:gd name="T30" fmla="*/ 4988 w 379"/>
                <a:gd name="T31" fmla="*/ 759 h 71"/>
                <a:gd name="T32" fmla="*/ 5337 w 379"/>
                <a:gd name="T33" fmla="*/ 663 h 71"/>
                <a:gd name="T34" fmla="*/ 5653 w 379"/>
                <a:gd name="T35" fmla="*/ 601 h 71"/>
                <a:gd name="T36" fmla="*/ 5974 w 379"/>
                <a:gd name="T37" fmla="*/ 506 h 71"/>
                <a:gd name="T38" fmla="*/ 6290 w 379"/>
                <a:gd name="T39" fmla="*/ 444 h 71"/>
                <a:gd name="T40" fmla="*/ 6605 w 379"/>
                <a:gd name="T41" fmla="*/ 377 h 71"/>
                <a:gd name="T42" fmla="*/ 6955 w 379"/>
                <a:gd name="T43" fmla="*/ 348 h 71"/>
                <a:gd name="T44" fmla="*/ 7276 w 379"/>
                <a:gd name="T45" fmla="*/ 287 h 71"/>
                <a:gd name="T46" fmla="*/ 7592 w 379"/>
                <a:gd name="T47" fmla="*/ 253 h 71"/>
                <a:gd name="T48" fmla="*/ 7907 w 379"/>
                <a:gd name="T49" fmla="*/ 219 h 71"/>
                <a:gd name="T50" fmla="*/ 8228 w 379"/>
                <a:gd name="T51" fmla="*/ 191 h 71"/>
                <a:gd name="T52" fmla="*/ 8544 w 379"/>
                <a:gd name="T53" fmla="*/ 157 h 71"/>
                <a:gd name="T54" fmla="*/ 8893 w 379"/>
                <a:gd name="T55" fmla="*/ 124 h 71"/>
                <a:gd name="T56" fmla="*/ 9209 w 379"/>
                <a:gd name="T57" fmla="*/ 96 h 71"/>
                <a:gd name="T58" fmla="*/ 9530 w 379"/>
                <a:gd name="T59" fmla="*/ 96 h 71"/>
                <a:gd name="T60" fmla="*/ 9846 w 379"/>
                <a:gd name="T61" fmla="*/ 62 h 71"/>
                <a:gd name="T62" fmla="*/ 10161 w 379"/>
                <a:gd name="T63" fmla="*/ 62 h 71"/>
                <a:gd name="T64" fmla="*/ 10511 w 379"/>
                <a:gd name="T65" fmla="*/ 34 h 71"/>
                <a:gd name="T66" fmla="*/ 10832 w 379"/>
                <a:gd name="T67" fmla="*/ 34 h 71"/>
                <a:gd name="T68" fmla="*/ 11148 w 379"/>
                <a:gd name="T69" fmla="*/ 34 h 71"/>
                <a:gd name="T70" fmla="*/ 11469 w 379"/>
                <a:gd name="T71" fmla="*/ 0 h 71"/>
                <a:gd name="T72" fmla="*/ 11785 w 379"/>
                <a:gd name="T73" fmla="*/ 0 h 71"/>
                <a:gd name="T74" fmla="*/ 12038 w 379"/>
                <a:gd name="T75" fmla="*/ 0 h 7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79" h="71">
                  <a:moveTo>
                    <a:pt x="0" y="71"/>
                  </a:moveTo>
                  <a:lnTo>
                    <a:pt x="5" y="71"/>
                  </a:lnTo>
                  <a:lnTo>
                    <a:pt x="10" y="71"/>
                  </a:lnTo>
                  <a:lnTo>
                    <a:pt x="15" y="70"/>
                  </a:lnTo>
                  <a:lnTo>
                    <a:pt x="20" y="69"/>
                  </a:lnTo>
                  <a:lnTo>
                    <a:pt x="25" y="69"/>
                  </a:lnTo>
                  <a:lnTo>
                    <a:pt x="30" y="68"/>
                  </a:lnTo>
                  <a:lnTo>
                    <a:pt x="35" y="67"/>
                  </a:lnTo>
                  <a:lnTo>
                    <a:pt x="40" y="65"/>
                  </a:lnTo>
                  <a:lnTo>
                    <a:pt x="45" y="64"/>
                  </a:lnTo>
                  <a:lnTo>
                    <a:pt x="50" y="62"/>
                  </a:lnTo>
                  <a:lnTo>
                    <a:pt x="56" y="61"/>
                  </a:lnTo>
                  <a:lnTo>
                    <a:pt x="61" y="59"/>
                  </a:lnTo>
                  <a:lnTo>
                    <a:pt x="66" y="57"/>
                  </a:lnTo>
                  <a:lnTo>
                    <a:pt x="71" y="56"/>
                  </a:lnTo>
                  <a:lnTo>
                    <a:pt x="76" y="54"/>
                  </a:lnTo>
                  <a:lnTo>
                    <a:pt x="81" y="52"/>
                  </a:lnTo>
                  <a:lnTo>
                    <a:pt x="86" y="50"/>
                  </a:lnTo>
                  <a:lnTo>
                    <a:pt x="91" y="48"/>
                  </a:lnTo>
                  <a:lnTo>
                    <a:pt x="96" y="46"/>
                  </a:lnTo>
                  <a:lnTo>
                    <a:pt x="101" y="44"/>
                  </a:lnTo>
                  <a:lnTo>
                    <a:pt x="107" y="42"/>
                  </a:lnTo>
                  <a:lnTo>
                    <a:pt x="112" y="40"/>
                  </a:lnTo>
                  <a:lnTo>
                    <a:pt x="117" y="38"/>
                  </a:lnTo>
                  <a:lnTo>
                    <a:pt x="122" y="36"/>
                  </a:lnTo>
                  <a:lnTo>
                    <a:pt x="127" y="34"/>
                  </a:lnTo>
                  <a:lnTo>
                    <a:pt x="132" y="33"/>
                  </a:lnTo>
                  <a:lnTo>
                    <a:pt x="137" y="31"/>
                  </a:lnTo>
                  <a:lnTo>
                    <a:pt x="142" y="29"/>
                  </a:lnTo>
                  <a:lnTo>
                    <a:pt x="147" y="27"/>
                  </a:lnTo>
                  <a:lnTo>
                    <a:pt x="152" y="26"/>
                  </a:lnTo>
                  <a:lnTo>
                    <a:pt x="157" y="24"/>
                  </a:lnTo>
                  <a:lnTo>
                    <a:pt x="163" y="23"/>
                  </a:lnTo>
                  <a:lnTo>
                    <a:pt x="168" y="21"/>
                  </a:lnTo>
                  <a:lnTo>
                    <a:pt x="173" y="20"/>
                  </a:lnTo>
                  <a:lnTo>
                    <a:pt x="178" y="19"/>
                  </a:lnTo>
                  <a:lnTo>
                    <a:pt x="183" y="18"/>
                  </a:lnTo>
                  <a:lnTo>
                    <a:pt x="188" y="16"/>
                  </a:lnTo>
                  <a:lnTo>
                    <a:pt x="193" y="15"/>
                  </a:lnTo>
                  <a:lnTo>
                    <a:pt x="198" y="14"/>
                  </a:lnTo>
                  <a:lnTo>
                    <a:pt x="203" y="13"/>
                  </a:lnTo>
                  <a:lnTo>
                    <a:pt x="208" y="12"/>
                  </a:lnTo>
                  <a:lnTo>
                    <a:pt x="213" y="11"/>
                  </a:lnTo>
                  <a:lnTo>
                    <a:pt x="219" y="11"/>
                  </a:lnTo>
                  <a:lnTo>
                    <a:pt x="224" y="10"/>
                  </a:lnTo>
                  <a:lnTo>
                    <a:pt x="229" y="9"/>
                  </a:lnTo>
                  <a:lnTo>
                    <a:pt x="234" y="9"/>
                  </a:lnTo>
                  <a:lnTo>
                    <a:pt x="239" y="8"/>
                  </a:lnTo>
                  <a:lnTo>
                    <a:pt x="244" y="7"/>
                  </a:lnTo>
                  <a:lnTo>
                    <a:pt x="249" y="7"/>
                  </a:lnTo>
                  <a:lnTo>
                    <a:pt x="254" y="6"/>
                  </a:lnTo>
                  <a:lnTo>
                    <a:pt x="259" y="6"/>
                  </a:lnTo>
                  <a:lnTo>
                    <a:pt x="264" y="5"/>
                  </a:lnTo>
                  <a:lnTo>
                    <a:pt x="269" y="5"/>
                  </a:lnTo>
                  <a:lnTo>
                    <a:pt x="275" y="4"/>
                  </a:lnTo>
                  <a:lnTo>
                    <a:pt x="280" y="4"/>
                  </a:lnTo>
                  <a:lnTo>
                    <a:pt x="285" y="4"/>
                  </a:lnTo>
                  <a:lnTo>
                    <a:pt x="290" y="3"/>
                  </a:lnTo>
                  <a:lnTo>
                    <a:pt x="295" y="3"/>
                  </a:lnTo>
                  <a:lnTo>
                    <a:pt x="300" y="3"/>
                  </a:lnTo>
                  <a:lnTo>
                    <a:pt x="305" y="2"/>
                  </a:lnTo>
                  <a:lnTo>
                    <a:pt x="310" y="2"/>
                  </a:lnTo>
                  <a:lnTo>
                    <a:pt x="315" y="2"/>
                  </a:lnTo>
                  <a:lnTo>
                    <a:pt x="320" y="2"/>
                  </a:lnTo>
                  <a:lnTo>
                    <a:pt x="326" y="1"/>
                  </a:lnTo>
                  <a:lnTo>
                    <a:pt x="331" y="1"/>
                  </a:lnTo>
                  <a:lnTo>
                    <a:pt x="336" y="1"/>
                  </a:lnTo>
                  <a:lnTo>
                    <a:pt x="341" y="1"/>
                  </a:lnTo>
                  <a:lnTo>
                    <a:pt x="346" y="1"/>
                  </a:lnTo>
                  <a:lnTo>
                    <a:pt x="351" y="1"/>
                  </a:lnTo>
                  <a:lnTo>
                    <a:pt x="356" y="0"/>
                  </a:lnTo>
                  <a:lnTo>
                    <a:pt x="361" y="0"/>
                  </a:lnTo>
                  <a:lnTo>
                    <a:pt x="366" y="0"/>
                  </a:lnTo>
                  <a:lnTo>
                    <a:pt x="371" y="0"/>
                  </a:lnTo>
                  <a:lnTo>
                    <a:pt x="376" y="0"/>
                  </a:lnTo>
                  <a:lnTo>
                    <a:pt x="379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460" name="Rectangle 79"/>
            <p:cNvSpPr>
              <a:spLocks noChangeArrowheads="1"/>
            </p:cNvSpPr>
            <p:nvPr/>
          </p:nvSpPr>
          <p:spPr bwMode="auto">
            <a:xfrm>
              <a:off x="2093" y="1823"/>
              <a:ext cx="56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5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6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7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4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Not Bound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2461" name="Line 80"/>
            <p:cNvSpPr>
              <a:spLocks noChangeShapeType="1"/>
            </p:cNvSpPr>
            <p:nvPr/>
          </p:nvSpPr>
          <p:spPr bwMode="auto">
            <a:xfrm>
              <a:off x="2687" y="1891"/>
              <a:ext cx="112" cy="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462" name="Freeform 81"/>
            <p:cNvSpPr>
              <a:spLocks/>
            </p:cNvSpPr>
            <p:nvPr/>
          </p:nvSpPr>
          <p:spPr bwMode="auto">
            <a:xfrm>
              <a:off x="799" y="2639"/>
              <a:ext cx="2136" cy="90"/>
            </a:xfrm>
            <a:custGeom>
              <a:avLst/>
              <a:gdLst>
                <a:gd name="T0" fmla="*/ 158 w 379"/>
                <a:gd name="T1" fmla="*/ 0 h 16"/>
                <a:gd name="T2" fmla="*/ 479 w 379"/>
                <a:gd name="T3" fmla="*/ 34 h 16"/>
                <a:gd name="T4" fmla="*/ 795 w 379"/>
                <a:gd name="T5" fmla="*/ 34 h 16"/>
                <a:gd name="T6" fmla="*/ 1110 w 379"/>
                <a:gd name="T7" fmla="*/ 34 h 16"/>
                <a:gd name="T8" fmla="*/ 1432 w 379"/>
                <a:gd name="T9" fmla="*/ 62 h 16"/>
                <a:gd name="T10" fmla="*/ 1781 w 379"/>
                <a:gd name="T11" fmla="*/ 96 h 16"/>
                <a:gd name="T12" fmla="*/ 2097 w 379"/>
                <a:gd name="T13" fmla="*/ 129 h 16"/>
                <a:gd name="T14" fmla="*/ 2412 w 379"/>
                <a:gd name="T15" fmla="*/ 158 h 16"/>
                <a:gd name="T16" fmla="*/ 2733 w 379"/>
                <a:gd name="T17" fmla="*/ 191 h 16"/>
                <a:gd name="T18" fmla="*/ 3049 w 379"/>
                <a:gd name="T19" fmla="*/ 191 h 16"/>
                <a:gd name="T20" fmla="*/ 3398 w 379"/>
                <a:gd name="T21" fmla="*/ 219 h 16"/>
                <a:gd name="T22" fmla="*/ 3714 w 379"/>
                <a:gd name="T23" fmla="*/ 253 h 16"/>
                <a:gd name="T24" fmla="*/ 4035 w 379"/>
                <a:gd name="T25" fmla="*/ 287 h 16"/>
                <a:gd name="T26" fmla="*/ 4351 w 379"/>
                <a:gd name="T27" fmla="*/ 315 h 16"/>
                <a:gd name="T28" fmla="*/ 4667 w 379"/>
                <a:gd name="T29" fmla="*/ 349 h 16"/>
                <a:gd name="T30" fmla="*/ 4988 w 379"/>
                <a:gd name="T31" fmla="*/ 349 h 16"/>
                <a:gd name="T32" fmla="*/ 5337 w 379"/>
                <a:gd name="T33" fmla="*/ 383 h 16"/>
                <a:gd name="T34" fmla="*/ 5653 w 379"/>
                <a:gd name="T35" fmla="*/ 383 h 16"/>
                <a:gd name="T36" fmla="*/ 5974 w 379"/>
                <a:gd name="T37" fmla="*/ 411 h 16"/>
                <a:gd name="T38" fmla="*/ 6290 w 379"/>
                <a:gd name="T39" fmla="*/ 411 h 16"/>
                <a:gd name="T40" fmla="*/ 6605 w 379"/>
                <a:gd name="T41" fmla="*/ 444 h 16"/>
                <a:gd name="T42" fmla="*/ 6955 w 379"/>
                <a:gd name="T43" fmla="*/ 444 h 16"/>
                <a:gd name="T44" fmla="*/ 7276 w 379"/>
                <a:gd name="T45" fmla="*/ 444 h 16"/>
                <a:gd name="T46" fmla="*/ 7592 w 379"/>
                <a:gd name="T47" fmla="*/ 473 h 16"/>
                <a:gd name="T48" fmla="*/ 7907 w 379"/>
                <a:gd name="T49" fmla="*/ 473 h 16"/>
                <a:gd name="T50" fmla="*/ 8228 w 379"/>
                <a:gd name="T51" fmla="*/ 473 h 16"/>
                <a:gd name="T52" fmla="*/ 8544 w 379"/>
                <a:gd name="T53" fmla="*/ 473 h 16"/>
                <a:gd name="T54" fmla="*/ 8893 w 379"/>
                <a:gd name="T55" fmla="*/ 473 h 16"/>
                <a:gd name="T56" fmla="*/ 9209 w 379"/>
                <a:gd name="T57" fmla="*/ 473 h 16"/>
                <a:gd name="T58" fmla="*/ 9530 w 379"/>
                <a:gd name="T59" fmla="*/ 473 h 16"/>
                <a:gd name="T60" fmla="*/ 9846 w 379"/>
                <a:gd name="T61" fmla="*/ 506 h 16"/>
                <a:gd name="T62" fmla="*/ 10161 w 379"/>
                <a:gd name="T63" fmla="*/ 506 h 16"/>
                <a:gd name="T64" fmla="*/ 10511 w 379"/>
                <a:gd name="T65" fmla="*/ 506 h 16"/>
                <a:gd name="T66" fmla="*/ 10832 w 379"/>
                <a:gd name="T67" fmla="*/ 506 h 16"/>
                <a:gd name="T68" fmla="*/ 11148 w 379"/>
                <a:gd name="T69" fmla="*/ 506 h 16"/>
                <a:gd name="T70" fmla="*/ 11469 w 379"/>
                <a:gd name="T71" fmla="*/ 506 h 16"/>
                <a:gd name="T72" fmla="*/ 11785 w 379"/>
                <a:gd name="T73" fmla="*/ 506 h 16"/>
                <a:gd name="T74" fmla="*/ 12038 w 379"/>
                <a:gd name="T75" fmla="*/ 506 h 1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79" h="16">
                  <a:moveTo>
                    <a:pt x="0" y="0"/>
                  </a:moveTo>
                  <a:lnTo>
                    <a:pt x="5" y="0"/>
                  </a:lnTo>
                  <a:lnTo>
                    <a:pt x="10" y="0"/>
                  </a:lnTo>
                  <a:lnTo>
                    <a:pt x="15" y="1"/>
                  </a:lnTo>
                  <a:lnTo>
                    <a:pt x="20" y="1"/>
                  </a:lnTo>
                  <a:lnTo>
                    <a:pt x="25" y="1"/>
                  </a:lnTo>
                  <a:lnTo>
                    <a:pt x="30" y="1"/>
                  </a:lnTo>
                  <a:lnTo>
                    <a:pt x="35" y="1"/>
                  </a:lnTo>
                  <a:lnTo>
                    <a:pt x="40" y="2"/>
                  </a:lnTo>
                  <a:lnTo>
                    <a:pt x="45" y="2"/>
                  </a:lnTo>
                  <a:lnTo>
                    <a:pt x="50" y="2"/>
                  </a:lnTo>
                  <a:lnTo>
                    <a:pt x="56" y="3"/>
                  </a:lnTo>
                  <a:lnTo>
                    <a:pt x="61" y="3"/>
                  </a:lnTo>
                  <a:lnTo>
                    <a:pt x="66" y="4"/>
                  </a:lnTo>
                  <a:lnTo>
                    <a:pt x="71" y="4"/>
                  </a:lnTo>
                  <a:lnTo>
                    <a:pt x="76" y="5"/>
                  </a:lnTo>
                  <a:lnTo>
                    <a:pt x="81" y="5"/>
                  </a:lnTo>
                  <a:lnTo>
                    <a:pt x="86" y="6"/>
                  </a:lnTo>
                  <a:lnTo>
                    <a:pt x="91" y="6"/>
                  </a:lnTo>
                  <a:lnTo>
                    <a:pt x="96" y="6"/>
                  </a:lnTo>
                  <a:lnTo>
                    <a:pt x="101" y="7"/>
                  </a:lnTo>
                  <a:lnTo>
                    <a:pt x="107" y="7"/>
                  </a:lnTo>
                  <a:lnTo>
                    <a:pt x="112" y="8"/>
                  </a:lnTo>
                  <a:lnTo>
                    <a:pt x="117" y="8"/>
                  </a:lnTo>
                  <a:lnTo>
                    <a:pt x="122" y="9"/>
                  </a:lnTo>
                  <a:lnTo>
                    <a:pt x="127" y="9"/>
                  </a:lnTo>
                  <a:lnTo>
                    <a:pt x="132" y="10"/>
                  </a:lnTo>
                  <a:lnTo>
                    <a:pt x="137" y="10"/>
                  </a:lnTo>
                  <a:lnTo>
                    <a:pt x="142" y="10"/>
                  </a:lnTo>
                  <a:lnTo>
                    <a:pt x="147" y="11"/>
                  </a:lnTo>
                  <a:lnTo>
                    <a:pt x="152" y="11"/>
                  </a:lnTo>
                  <a:lnTo>
                    <a:pt x="157" y="11"/>
                  </a:lnTo>
                  <a:lnTo>
                    <a:pt x="163" y="12"/>
                  </a:lnTo>
                  <a:lnTo>
                    <a:pt x="168" y="12"/>
                  </a:lnTo>
                  <a:lnTo>
                    <a:pt x="173" y="12"/>
                  </a:lnTo>
                  <a:lnTo>
                    <a:pt x="178" y="12"/>
                  </a:lnTo>
                  <a:lnTo>
                    <a:pt x="183" y="13"/>
                  </a:lnTo>
                  <a:lnTo>
                    <a:pt x="188" y="13"/>
                  </a:lnTo>
                  <a:lnTo>
                    <a:pt x="193" y="13"/>
                  </a:lnTo>
                  <a:lnTo>
                    <a:pt x="198" y="13"/>
                  </a:lnTo>
                  <a:lnTo>
                    <a:pt x="203" y="14"/>
                  </a:lnTo>
                  <a:lnTo>
                    <a:pt x="208" y="14"/>
                  </a:lnTo>
                  <a:lnTo>
                    <a:pt x="213" y="14"/>
                  </a:lnTo>
                  <a:lnTo>
                    <a:pt x="219" y="14"/>
                  </a:lnTo>
                  <a:lnTo>
                    <a:pt x="224" y="14"/>
                  </a:lnTo>
                  <a:lnTo>
                    <a:pt x="229" y="14"/>
                  </a:lnTo>
                  <a:lnTo>
                    <a:pt x="234" y="14"/>
                  </a:lnTo>
                  <a:lnTo>
                    <a:pt x="239" y="15"/>
                  </a:lnTo>
                  <a:lnTo>
                    <a:pt x="244" y="15"/>
                  </a:lnTo>
                  <a:lnTo>
                    <a:pt x="249" y="15"/>
                  </a:lnTo>
                  <a:lnTo>
                    <a:pt x="254" y="15"/>
                  </a:lnTo>
                  <a:lnTo>
                    <a:pt x="259" y="15"/>
                  </a:lnTo>
                  <a:lnTo>
                    <a:pt x="264" y="15"/>
                  </a:lnTo>
                  <a:lnTo>
                    <a:pt x="269" y="15"/>
                  </a:lnTo>
                  <a:lnTo>
                    <a:pt x="275" y="15"/>
                  </a:lnTo>
                  <a:lnTo>
                    <a:pt x="280" y="15"/>
                  </a:lnTo>
                  <a:lnTo>
                    <a:pt x="285" y="15"/>
                  </a:lnTo>
                  <a:lnTo>
                    <a:pt x="290" y="15"/>
                  </a:lnTo>
                  <a:lnTo>
                    <a:pt x="295" y="15"/>
                  </a:lnTo>
                  <a:lnTo>
                    <a:pt x="300" y="15"/>
                  </a:lnTo>
                  <a:lnTo>
                    <a:pt x="305" y="15"/>
                  </a:lnTo>
                  <a:lnTo>
                    <a:pt x="310" y="16"/>
                  </a:lnTo>
                  <a:lnTo>
                    <a:pt x="315" y="16"/>
                  </a:lnTo>
                  <a:lnTo>
                    <a:pt x="320" y="16"/>
                  </a:lnTo>
                  <a:lnTo>
                    <a:pt x="326" y="16"/>
                  </a:lnTo>
                  <a:lnTo>
                    <a:pt x="331" y="16"/>
                  </a:lnTo>
                  <a:lnTo>
                    <a:pt x="336" y="16"/>
                  </a:lnTo>
                  <a:lnTo>
                    <a:pt x="341" y="16"/>
                  </a:lnTo>
                  <a:lnTo>
                    <a:pt x="346" y="16"/>
                  </a:lnTo>
                  <a:lnTo>
                    <a:pt x="351" y="16"/>
                  </a:lnTo>
                  <a:lnTo>
                    <a:pt x="356" y="16"/>
                  </a:lnTo>
                  <a:lnTo>
                    <a:pt x="361" y="16"/>
                  </a:lnTo>
                  <a:lnTo>
                    <a:pt x="366" y="16"/>
                  </a:lnTo>
                  <a:lnTo>
                    <a:pt x="371" y="16"/>
                  </a:lnTo>
                  <a:lnTo>
                    <a:pt x="376" y="16"/>
                  </a:lnTo>
                  <a:lnTo>
                    <a:pt x="379" y="16"/>
                  </a:lnTo>
                </a:path>
              </a:pathLst>
            </a:custGeom>
            <a:noFill/>
            <a:ln w="1905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463" name="Rectangle 82"/>
            <p:cNvSpPr>
              <a:spLocks noChangeArrowheads="1"/>
            </p:cNvSpPr>
            <p:nvPr/>
          </p:nvSpPr>
          <p:spPr bwMode="auto">
            <a:xfrm>
              <a:off x="1422" y="1930"/>
              <a:ext cx="6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5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6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7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400" b="0">
                  <a:solidFill>
                    <a:srgbClr val="000000"/>
                  </a:solidFill>
                  <a:latin typeface="Symbol" pitchFamily="18" charset="2"/>
                  <a:ea typeface="Arial Unicode MS" pitchFamily="50" charset="-128"/>
                  <a:cs typeface="Arial Unicode MS" pitchFamily="50" charset="-128"/>
                </a:rPr>
                <a:t>r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2464" name="Rectangle 83"/>
            <p:cNvSpPr>
              <a:spLocks noChangeArrowheads="1"/>
            </p:cNvSpPr>
            <p:nvPr/>
          </p:nvSpPr>
          <p:spPr bwMode="auto">
            <a:xfrm>
              <a:off x="1529" y="1936"/>
              <a:ext cx="112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5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6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7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4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=7 fm, Loosely Bound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2465" name="Line 84"/>
            <p:cNvSpPr>
              <a:spLocks noChangeShapeType="1"/>
            </p:cNvSpPr>
            <p:nvPr/>
          </p:nvSpPr>
          <p:spPr bwMode="auto">
            <a:xfrm>
              <a:off x="2687" y="2003"/>
              <a:ext cx="11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466" name="Freeform 85"/>
            <p:cNvSpPr>
              <a:spLocks/>
            </p:cNvSpPr>
            <p:nvPr/>
          </p:nvSpPr>
          <p:spPr bwMode="auto">
            <a:xfrm>
              <a:off x="923" y="1593"/>
              <a:ext cx="2012" cy="1176"/>
            </a:xfrm>
            <a:custGeom>
              <a:avLst/>
              <a:gdLst>
                <a:gd name="T0" fmla="*/ 96 w 357"/>
                <a:gd name="T1" fmla="*/ 1328 h 209"/>
                <a:gd name="T2" fmla="*/ 411 w 357"/>
                <a:gd name="T3" fmla="*/ 4209 h 209"/>
                <a:gd name="T4" fmla="*/ 733 w 357"/>
                <a:gd name="T5" fmla="*/ 5638 h 209"/>
                <a:gd name="T6" fmla="*/ 1082 w 357"/>
                <a:gd name="T7" fmla="*/ 6268 h 209"/>
                <a:gd name="T8" fmla="*/ 1398 w 357"/>
                <a:gd name="T9" fmla="*/ 6521 h 209"/>
                <a:gd name="T10" fmla="*/ 1713 w 357"/>
                <a:gd name="T11" fmla="*/ 6583 h 209"/>
                <a:gd name="T12" fmla="*/ 2035 w 357"/>
                <a:gd name="T13" fmla="*/ 6583 h 209"/>
                <a:gd name="T14" fmla="*/ 2350 w 357"/>
                <a:gd name="T15" fmla="*/ 6555 h 209"/>
                <a:gd name="T16" fmla="*/ 2700 w 357"/>
                <a:gd name="T17" fmla="*/ 6521 h 209"/>
                <a:gd name="T18" fmla="*/ 3015 w 357"/>
                <a:gd name="T19" fmla="*/ 6521 h 209"/>
                <a:gd name="T20" fmla="*/ 3336 w 357"/>
                <a:gd name="T21" fmla="*/ 6488 h 209"/>
                <a:gd name="T22" fmla="*/ 3652 w 357"/>
                <a:gd name="T23" fmla="*/ 6460 h 209"/>
                <a:gd name="T24" fmla="*/ 3968 w 357"/>
                <a:gd name="T25" fmla="*/ 6460 h 209"/>
                <a:gd name="T26" fmla="*/ 4289 w 357"/>
                <a:gd name="T27" fmla="*/ 6460 h 209"/>
                <a:gd name="T28" fmla="*/ 4638 w 357"/>
                <a:gd name="T29" fmla="*/ 6460 h 209"/>
                <a:gd name="T30" fmla="*/ 4954 w 357"/>
                <a:gd name="T31" fmla="*/ 6426 h 209"/>
                <a:gd name="T32" fmla="*/ 5275 w 357"/>
                <a:gd name="T33" fmla="*/ 6426 h 209"/>
                <a:gd name="T34" fmla="*/ 5591 w 357"/>
                <a:gd name="T35" fmla="*/ 6426 h 209"/>
                <a:gd name="T36" fmla="*/ 5906 w 357"/>
                <a:gd name="T37" fmla="*/ 6426 h 209"/>
                <a:gd name="T38" fmla="*/ 6256 w 357"/>
                <a:gd name="T39" fmla="*/ 6426 h 209"/>
                <a:gd name="T40" fmla="*/ 6577 w 357"/>
                <a:gd name="T41" fmla="*/ 6426 h 209"/>
                <a:gd name="T42" fmla="*/ 6893 w 357"/>
                <a:gd name="T43" fmla="*/ 6426 h 209"/>
                <a:gd name="T44" fmla="*/ 7208 w 357"/>
                <a:gd name="T45" fmla="*/ 6426 h 209"/>
                <a:gd name="T46" fmla="*/ 7530 w 357"/>
                <a:gd name="T47" fmla="*/ 6426 h 209"/>
                <a:gd name="T48" fmla="*/ 7845 w 357"/>
                <a:gd name="T49" fmla="*/ 6426 h 209"/>
                <a:gd name="T50" fmla="*/ 8195 w 357"/>
                <a:gd name="T51" fmla="*/ 6426 h 209"/>
                <a:gd name="T52" fmla="*/ 8510 w 357"/>
                <a:gd name="T53" fmla="*/ 6426 h 209"/>
                <a:gd name="T54" fmla="*/ 8831 w 357"/>
                <a:gd name="T55" fmla="*/ 6426 h 209"/>
                <a:gd name="T56" fmla="*/ 9147 w 357"/>
                <a:gd name="T57" fmla="*/ 6426 h 209"/>
                <a:gd name="T58" fmla="*/ 9463 w 357"/>
                <a:gd name="T59" fmla="*/ 6426 h 209"/>
                <a:gd name="T60" fmla="*/ 9812 w 357"/>
                <a:gd name="T61" fmla="*/ 6426 h 209"/>
                <a:gd name="T62" fmla="*/ 10133 w 357"/>
                <a:gd name="T63" fmla="*/ 6426 h 209"/>
                <a:gd name="T64" fmla="*/ 10449 w 357"/>
                <a:gd name="T65" fmla="*/ 6426 h 209"/>
                <a:gd name="T66" fmla="*/ 10770 w 357"/>
                <a:gd name="T67" fmla="*/ 6426 h 209"/>
                <a:gd name="T68" fmla="*/ 11086 w 357"/>
                <a:gd name="T69" fmla="*/ 6426 h 209"/>
                <a:gd name="T70" fmla="*/ 11339 w 357"/>
                <a:gd name="T71" fmla="*/ 6426 h 20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7" h="209">
                  <a:moveTo>
                    <a:pt x="0" y="0"/>
                  </a:moveTo>
                  <a:lnTo>
                    <a:pt x="3" y="42"/>
                  </a:lnTo>
                  <a:lnTo>
                    <a:pt x="8" y="95"/>
                  </a:lnTo>
                  <a:lnTo>
                    <a:pt x="13" y="133"/>
                  </a:lnTo>
                  <a:lnTo>
                    <a:pt x="18" y="160"/>
                  </a:lnTo>
                  <a:lnTo>
                    <a:pt x="23" y="178"/>
                  </a:lnTo>
                  <a:lnTo>
                    <a:pt x="28" y="190"/>
                  </a:lnTo>
                  <a:lnTo>
                    <a:pt x="34" y="198"/>
                  </a:lnTo>
                  <a:lnTo>
                    <a:pt x="39" y="203"/>
                  </a:lnTo>
                  <a:lnTo>
                    <a:pt x="44" y="206"/>
                  </a:lnTo>
                  <a:lnTo>
                    <a:pt x="49" y="208"/>
                  </a:lnTo>
                  <a:lnTo>
                    <a:pt x="54" y="208"/>
                  </a:lnTo>
                  <a:lnTo>
                    <a:pt x="59" y="209"/>
                  </a:lnTo>
                  <a:lnTo>
                    <a:pt x="64" y="208"/>
                  </a:lnTo>
                  <a:lnTo>
                    <a:pt x="69" y="208"/>
                  </a:lnTo>
                  <a:lnTo>
                    <a:pt x="74" y="207"/>
                  </a:lnTo>
                  <a:lnTo>
                    <a:pt x="79" y="207"/>
                  </a:lnTo>
                  <a:lnTo>
                    <a:pt x="85" y="206"/>
                  </a:lnTo>
                  <a:lnTo>
                    <a:pt x="90" y="206"/>
                  </a:lnTo>
                  <a:lnTo>
                    <a:pt x="95" y="206"/>
                  </a:lnTo>
                  <a:lnTo>
                    <a:pt x="100" y="205"/>
                  </a:lnTo>
                  <a:lnTo>
                    <a:pt x="105" y="205"/>
                  </a:lnTo>
                  <a:lnTo>
                    <a:pt x="110" y="205"/>
                  </a:lnTo>
                  <a:lnTo>
                    <a:pt x="115" y="204"/>
                  </a:lnTo>
                  <a:lnTo>
                    <a:pt x="120" y="204"/>
                  </a:lnTo>
                  <a:lnTo>
                    <a:pt x="125" y="204"/>
                  </a:lnTo>
                  <a:lnTo>
                    <a:pt x="130" y="204"/>
                  </a:lnTo>
                  <a:lnTo>
                    <a:pt x="135" y="204"/>
                  </a:lnTo>
                  <a:lnTo>
                    <a:pt x="141" y="204"/>
                  </a:lnTo>
                  <a:lnTo>
                    <a:pt x="146" y="204"/>
                  </a:lnTo>
                  <a:lnTo>
                    <a:pt x="151" y="203"/>
                  </a:lnTo>
                  <a:lnTo>
                    <a:pt x="156" y="203"/>
                  </a:lnTo>
                  <a:lnTo>
                    <a:pt x="161" y="203"/>
                  </a:lnTo>
                  <a:lnTo>
                    <a:pt x="166" y="203"/>
                  </a:lnTo>
                  <a:lnTo>
                    <a:pt x="171" y="203"/>
                  </a:lnTo>
                  <a:lnTo>
                    <a:pt x="176" y="203"/>
                  </a:lnTo>
                  <a:lnTo>
                    <a:pt x="181" y="203"/>
                  </a:lnTo>
                  <a:lnTo>
                    <a:pt x="186" y="203"/>
                  </a:lnTo>
                  <a:lnTo>
                    <a:pt x="191" y="203"/>
                  </a:lnTo>
                  <a:lnTo>
                    <a:pt x="197" y="203"/>
                  </a:lnTo>
                  <a:lnTo>
                    <a:pt x="202" y="203"/>
                  </a:lnTo>
                  <a:lnTo>
                    <a:pt x="207" y="203"/>
                  </a:lnTo>
                  <a:lnTo>
                    <a:pt x="212" y="203"/>
                  </a:lnTo>
                  <a:lnTo>
                    <a:pt x="217" y="203"/>
                  </a:lnTo>
                  <a:lnTo>
                    <a:pt x="222" y="203"/>
                  </a:lnTo>
                  <a:lnTo>
                    <a:pt x="227" y="203"/>
                  </a:lnTo>
                  <a:lnTo>
                    <a:pt x="232" y="203"/>
                  </a:lnTo>
                  <a:lnTo>
                    <a:pt x="237" y="203"/>
                  </a:lnTo>
                  <a:lnTo>
                    <a:pt x="242" y="203"/>
                  </a:lnTo>
                  <a:lnTo>
                    <a:pt x="247" y="203"/>
                  </a:lnTo>
                  <a:lnTo>
                    <a:pt x="253" y="203"/>
                  </a:lnTo>
                  <a:lnTo>
                    <a:pt x="258" y="203"/>
                  </a:lnTo>
                  <a:lnTo>
                    <a:pt x="263" y="203"/>
                  </a:lnTo>
                  <a:lnTo>
                    <a:pt x="268" y="203"/>
                  </a:lnTo>
                  <a:lnTo>
                    <a:pt x="273" y="203"/>
                  </a:lnTo>
                  <a:lnTo>
                    <a:pt x="278" y="203"/>
                  </a:lnTo>
                  <a:lnTo>
                    <a:pt x="283" y="203"/>
                  </a:lnTo>
                  <a:lnTo>
                    <a:pt x="288" y="203"/>
                  </a:lnTo>
                  <a:lnTo>
                    <a:pt x="293" y="203"/>
                  </a:lnTo>
                  <a:lnTo>
                    <a:pt x="298" y="203"/>
                  </a:lnTo>
                  <a:lnTo>
                    <a:pt x="304" y="203"/>
                  </a:lnTo>
                  <a:lnTo>
                    <a:pt x="309" y="203"/>
                  </a:lnTo>
                  <a:lnTo>
                    <a:pt x="314" y="203"/>
                  </a:lnTo>
                  <a:lnTo>
                    <a:pt x="319" y="203"/>
                  </a:lnTo>
                  <a:lnTo>
                    <a:pt x="324" y="203"/>
                  </a:lnTo>
                  <a:lnTo>
                    <a:pt x="329" y="203"/>
                  </a:lnTo>
                  <a:lnTo>
                    <a:pt x="334" y="203"/>
                  </a:lnTo>
                  <a:lnTo>
                    <a:pt x="339" y="203"/>
                  </a:lnTo>
                  <a:lnTo>
                    <a:pt x="344" y="203"/>
                  </a:lnTo>
                  <a:lnTo>
                    <a:pt x="349" y="203"/>
                  </a:lnTo>
                  <a:lnTo>
                    <a:pt x="354" y="203"/>
                  </a:lnTo>
                  <a:lnTo>
                    <a:pt x="357" y="203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467" name="Rectangle 86"/>
            <p:cNvSpPr>
              <a:spLocks noChangeArrowheads="1"/>
            </p:cNvSpPr>
            <p:nvPr/>
          </p:nvSpPr>
          <p:spPr bwMode="auto">
            <a:xfrm>
              <a:off x="1933" y="2048"/>
              <a:ext cx="70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5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6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7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400" dirty="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Tightly Bound</a:t>
              </a:r>
              <a:endParaRPr kumimoji="0" lang="ja-JP" altLang="ja-JP" sz="2000" b="0" dirty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2468" name="Line 87"/>
            <p:cNvSpPr>
              <a:spLocks noChangeShapeType="1"/>
            </p:cNvSpPr>
            <p:nvPr/>
          </p:nvSpPr>
          <p:spPr bwMode="auto">
            <a:xfrm>
              <a:off x="2687" y="2116"/>
              <a:ext cx="112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469" name="Freeform 88"/>
            <p:cNvSpPr>
              <a:spLocks/>
            </p:cNvSpPr>
            <p:nvPr/>
          </p:nvSpPr>
          <p:spPr bwMode="auto">
            <a:xfrm>
              <a:off x="799" y="2735"/>
              <a:ext cx="2136" cy="219"/>
            </a:xfrm>
            <a:custGeom>
              <a:avLst/>
              <a:gdLst>
                <a:gd name="T0" fmla="*/ 158 w 379"/>
                <a:gd name="T1" fmla="*/ 1230 h 39"/>
                <a:gd name="T2" fmla="*/ 479 w 379"/>
                <a:gd name="T3" fmla="*/ 1168 h 39"/>
                <a:gd name="T4" fmla="*/ 795 w 379"/>
                <a:gd name="T5" fmla="*/ 1039 h 39"/>
                <a:gd name="T6" fmla="*/ 1110 w 379"/>
                <a:gd name="T7" fmla="*/ 882 h 39"/>
                <a:gd name="T8" fmla="*/ 1432 w 379"/>
                <a:gd name="T9" fmla="*/ 724 h 39"/>
                <a:gd name="T10" fmla="*/ 1781 w 379"/>
                <a:gd name="T11" fmla="*/ 567 h 39"/>
                <a:gd name="T12" fmla="*/ 2097 w 379"/>
                <a:gd name="T13" fmla="*/ 444 h 39"/>
                <a:gd name="T14" fmla="*/ 2412 w 379"/>
                <a:gd name="T15" fmla="*/ 348 h 39"/>
                <a:gd name="T16" fmla="*/ 2733 w 379"/>
                <a:gd name="T17" fmla="*/ 253 h 39"/>
                <a:gd name="T18" fmla="*/ 3049 w 379"/>
                <a:gd name="T19" fmla="*/ 191 h 39"/>
                <a:gd name="T20" fmla="*/ 3398 w 379"/>
                <a:gd name="T21" fmla="*/ 157 h 39"/>
                <a:gd name="T22" fmla="*/ 3714 w 379"/>
                <a:gd name="T23" fmla="*/ 124 h 39"/>
                <a:gd name="T24" fmla="*/ 4035 w 379"/>
                <a:gd name="T25" fmla="*/ 95 h 39"/>
                <a:gd name="T26" fmla="*/ 4351 w 379"/>
                <a:gd name="T27" fmla="*/ 95 h 39"/>
                <a:gd name="T28" fmla="*/ 4667 w 379"/>
                <a:gd name="T29" fmla="*/ 62 h 39"/>
                <a:gd name="T30" fmla="*/ 4988 w 379"/>
                <a:gd name="T31" fmla="*/ 62 h 39"/>
                <a:gd name="T32" fmla="*/ 5337 w 379"/>
                <a:gd name="T33" fmla="*/ 34 h 39"/>
                <a:gd name="T34" fmla="*/ 5653 w 379"/>
                <a:gd name="T35" fmla="*/ 34 h 39"/>
                <a:gd name="T36" fmla="*/ 5974 w 379"/>
                <a:gd name="T37" fmla="*/ 34 h 39"/>
                <a:gd name="T38" fmla="*/ 6290 w 379"/>
                <a:gd name="T39" fmla="*/ 34 h 39"/>
                <a:gd name="T40" fmla="*/ 6605 w 379"/>
                <a:gd name="T41" fmla="*/ 34 h 39"/>
                <a:gd name="T42" fmla="*/ 6955 w 379"/>
                <a:gd name="T43" fmla="*/ 34 h 39"/>
                <a:gd name="T44" fmla="*/ 7276 w 379"/>
                <a:gd name="T45" fmla="*/ 0 h 39"/>
                <a:gd name="T46" fmla="*/ 7592 w 379"/>
                <a:gd name="T47" fmla="*/ 0 h 39"/>
                <a:gd name="T48" fmla="*/ 7907 w 379"/>
                <a:gd name="T49" fmla="*/ 0 h 39"/>
                <a:gd name="T50" fmla="*/ 8228 w 379"/>
                <a:gd name="T51" fmla="*/ 0 h 39"/>
                <a:gd name="T52" fmla="*/ 8544 w 379"/>
                <a:gd name="T53" fmla="*/ 0 h 39"/>
                <a:gd name="T54" fmla="*/ 8893 w 379"/>
                <a:gd name="T55" fmla="*/ 0 h 39"/>
                <a:gd name="T56" fmla="*/ 9209 w 379"/>
                <a:gd name="T57" fmla="*/ 0 h 39"/>
                <a:gd name="T58" fmla="*/ 9530 w 379"/>
                <a:gd name="T59" fmla="*/ 0 h 39"/>
                <a:gd name="T60" fmla="*/ 9846 w 379"/>
                <a:gd name="T61" fmla="*/ 0 h 39"/>
                <a:gd name="T62" fmla="*/ 10161 w 379"/>
                <a:gd name="T63" fmla="*/ 0 h 39"/>
                <a:gd name="T64" fmla="*/ 10511 w 379"/>
                <a:gd name="T65" fmla="*/ 0 h 39"/>
                <a:gd name="T66" fmla="*/ 10832 w 379"/>
                <a:gd name="T67" fmla="*/ 0 h 39"/>
                <a:gd name="T68" fmla="*/ 11148 w 379"/>
                <a:gd name="T69" fmla="*/ 0 h 39"/>
                <a:gd name="T70" fmla="*/ 11469 w 379"/>
                <a:gd name="T71" fmla="*/ 0 h 39"/>
                <a:gd name="T72" fmla="*/ 11785 w 379"/>
                <a:gd name="T73" fmla="*/ 0 h 39"/>
                <a:gd name="T74" fmla="*/ 12038 w 379"/>
                <a:gd name="T75" fmla="*/ 0 h 3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79" h="39">
                  <a:moveTo>
                    <a:pt x="0" y="39"/>
                  </a:moveTo>
                  <a:lnTo>
                    <a:pt x="5" y="39"/>
                  </a:lnTo>
                  <a:lnTo>
                    <a:pt x="10" y="38"/>
                  </a:lnTo>
                  <a:lnTo>
                    <a:pt x="15" y="37"/>
                  </a:lnTo>
                  <a:lnTo>
                    <a:pt x="20" y="35"/>
                  </a:lnTo>
                  <a:lnTo>
                    <a:pt x="25" y="33"/>
                  </a:lnTo>
                  <a:lnTo>
                    <a:pt x="30" y="30"/>
                  </a:lnTo>
                  <a:lnTo>
                    <a:pt x="35" y="28"/>
                  </a:lnTo>
                  <a:lnTo>
                    <a:pt x="40" y="25"/>
                  </a:lnTo>
                  <a:lnTo>
                    <a:pt x="45" y="23"/>
                  </a:lnTo>
                  <a:lnTo>
                    <a:pt x="50" y="20"/>
                  </a:lnTo>
                  <a:lnTo>
                    <a:pt x="56" y="18"/>
                  </a:lnTo>
                  <a:lnTo>
                    <a:pt x="61" y="16"/>
                  </a:lnTo>
                  <a:lnTo>
                    <a:pt x="66" y="14"/>
                  </a:lnTo>
                  <a:lnTo>
                    <a:pt x="71" y="12"/>
                  </a:lnTo>
                  <a:lnTo>
                    <a:pt x="76" y="11"/>
                  </a:lnTo>
                  <a:lnTo>
                    <a:pt x="81" y="9"/>
                  </a:lnTo>
                  <a:lnTo>
                    <a:pt x="86" y="8"/>
                  </a:lnTo>
                  <a:lnTo>
                    <a:pt x="91" y="7"/>
                  </a:lnTo>
                  <a:lnTo>
                    <a:pt x="96" y="6"/>
                  </a:lnTo>
                  <a:lnTo>
                    <a:pt x="101" y="6"/>
                  </a:lnTo>
                  <a:lnTo>
                    <a:pt x="107" y="5"/>
                  </a:lnTo>
                  <a:lnTo>
                    <a:pt x="112" y="4"/>
                  </a:lnTo>
                  <a:lnTo>
                    <a:pt x="117" y="4"/>
                  </a:lnTo>
                  <a:lnTo>
                    <a:pt x="122" y="3"/>
                  </a:lnTo>
                  <a:lnTo>
                    <a:pt x="127" y="3"/>
                  </a:lnTo>
                  <a:lnTo>
                    <a:pt x="132" y="3"/>
                  </a:lnTo>
                  <a:lnTo>
                    <a:pt x="137" y="3"/>
                  </a:lnTo>
                  <a:lnTo>
                    <a:pt x="142" y="2"/>
                  </a:lnTo>
                  <a:lnTo>
                    <a:pt x="147" y="2"/>
                  </a:lnTo>
                  <a:lnTo>
                    <a:pt x="152" y="2"/>
                  </a:lnTo>
                  <a:lnTo>
                    <a:pt x="157" y="2"/>
                  </a:lnTo>
                  <a:lnTo>
                    <a:pt x="163" y="2"/>
                  </a:lnTo>
                  <a:lnTo>
                    <a:pt x="168" y="1"/>
                  </a:lnTo>
                  <a:lnTo>
                    <a:pt x="173" y="1"/>
                  </a:lnTo>
                  <a:lnTo>
                    <a:pt x="178" y="1"/>
                  </a:lnTo>
                  <a:lnTo>
                    <a:pt x="183" y="1"/>
                  </a:lnTo>
                  <a:lnTo>
                    <a:pt x="188" y="1"/>
                  </a:lnTo>
                  <a:lnTo>
                    <a:pt x="193" y="1"/>
                  </a:lnTo>
                  <a:lnTo>
                    <a:pt x="198" y="1"/>
                  </a:lnTo>
                  <a:lnTo>
                    <a:pt x="203" y="1"/>
                  </a:lnTo>
                  <a:lnTo>
                    <a:pt x="208" y="1"/>
                  </a:lnTo>
                  <a:lnTo>
                    <a:pt x="213" y="1"/>
                  </a:lnTo>
                  <a:lnTo>
                    <a:pt x="219" y="1"/>
                  </a:lnTo>
                  <a:lnTo>
                    <a:pt x="224" y="0"/>
                  </a:lnTo>
                  <a:lnTo>
                    <a:pt x="229" y="0"/>
                  </a:lnTo>
                  <a:lnTo>
                    <a:pt x="234" y="0"/>
                  </a:lnTo>
                  <a:lnTo>
                    <a:pt x="239" y="0"/>
                  </a:lnTo>
                  <a:lnTo>
                    <a:pt x="244" y="0"/>
                  </a:lnTo>
                  <a:lnTo>
                    <a:pt x="249" y="0"/>
                  </a:lnTo>
                  <a:lnTo>
                    <a:pt x="254" y="0"/>
                  </a:lnTo>
                  <a:lnTo>
                    <a:pt x="259" y="0"/>
                  </a:lnTo>
                  <a:lnTo>
                    <a:pt x="264" y="0"/>
                  </a:lnTo>
                  <a:lnTo>
                    <a:pt x="269" y="0"/>
                  </a:lnTo>
                  <a:lnTo>
                    <a:pt x="275" y="0"/>
                  </a:lnTo>
                  <a:lnTo>
                    <a:pt x="280" y="0"/>
                  </a:lnTo>
                  <a:lnTo>
                    <a:pt x="285" y="0"/>
                  </a:lnTo>
                  <a:lnTo>
                    <a:pt x="290" y="0"/>
                  </a:lnTo>
                  <a:lnTo>
                    <a:pt x="295" y="0"/>
                  </a:lnTo>
                  <a:lnTo>
                    <a:pt x="300" y="0"/>
                  </a:lnTo>
                  <a:lnTo>
                    <a:pt x="305" y="0"/>
                  </a:lnTo>
                  <a:lnTo>
                    <a:pt x="310" y="0"/>
                  </a:lnTo>
                  <a:lnTo>
                    <a:pt x="315" y="0"/>
                  </a:lnTo>
                  <a:lnTo>
                    <a:pt x="320" y="0"/>
                  </a:lnTo>
                  <a:lnTo>
                    <a:pt x="326" y="0"/>
                  </a:lnTo>
                  <a:lnTo>
                    <a:pt x="331" y="0"/>
                  </a:lnTo>
                  <a:lnTo>
                    <a:pt x="336" y="0"/>
                  </a:lnTo>
                  <a:lnTo>
                    <a:pt x="341" y="0"/>
                  </a:lnTo>
                  <a:lnTo>
                    <a:pt x="346" y="0"/>
                  </a:lnTo>
                  <a:lnTo>
                    <a:pt x="351" y="0"/>
                  </a:lnTo>
                  <a:lnTo>
                    <a:pt x="356" y="0"/>
                  </a:lnTo>
                  <a:lnTo>
                    <a:pt x="361" y="0"/>
                  </a:lnTo>
                  <a:lnTo>
                    <a:pt x="366" y="0"/>
                  </a:lnTo>
                  <a:lnTo>
                    <a:pt x="371" y="0"/>
                  </a:lnTo>
                  <a:lnTo>
                    <a:pt x="376" y="0"/>
                  </a:lnTo>
                  <a:lnTo>
                    <a:pt x="379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470" name="Rectangle 89"/>
            <p:cNvSpPr>
              <a:spLocks noChangeArrowheads="1"/>
            </p:cNvSpPr>
            <p:nvPr/>
          </p:nvSpPr>
          <p:spPr bwMode="auto">
            <a:xfrm>
              <a:off x="2093" y="2161"/>
              <a:ext cx="56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5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6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7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4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Not Bound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2471" name="Line 90"/>
            <p:cNvSpPr>
              <a:spLocks noChangeShapeType="1"/>
            </p:cNvSpPr>
            <p:nvPr/>
          </p:nvSpPr>
          <p:spPr bwMode="auto">
            <a:xfrm>
              <a:off x="2687" y="2228"/>
              <a:ext cx="112" cy="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472" name="Freeform 91"/>
            <p:cNvSpPr>
              <a:spLocks/>
            </p:cNvSpPr>
            <p:nvPr/>
          </p:nvSpPr>
          <p:spPr bwMode="auto">
            <a:xfrm>
              <a:off x="799" y="2696"/>
              <a:ext cx="2136" cy="33"/>
            </a:xfrm>
            <a:custGeom>
              <a:avLst/>
              <a:gdLst>
                <a:gd name="T0" fmla="*/ 158 w 379"/>
                <a:gd name="T1" fmla="*/ 0 h 6"/>
                <a:gd name="T2" fmla="*/ 479 w 379"/>
                <a:gd name="T3" fmla="*/ 0 h 6"/>
                <a:gd name="T4" fmla="*/ 795 w 379"/>
                <a:gd name="T5" fmla="*/ 33 h 6"/>
                <a:gd name="T6" fmla="*/ 1110 w 379"/>
                <a:gd name="T7" fmla="*/ 61 h 6"/>
                <a:gd name="T8" fmla="*/ 1432 w 379"/>
                <a:gd name="T9" fmla="*/ 94 h 6"/>
                <a:gd name="T10" fmla="*/ 1781 w 379"/>
                <a:gd name="T11" fmla="*/ 94 h 6"/>
                <a:gd name="T12" fmla="*/ 2097 w 379"/>
                <a:gd name="T13" fmla="*/ 121 h 6"/>
                <a:gd name="T14" fmla="*/ 2412 w 379"/>
                <a:gd name="T15" fmla="*/ 154 h 6"/>
                <a:gd name="T16" fmla="*/ 2733 w 379"/>
                <a:gd name="T17" fmla="*/ 154 h 6"/>
                <a:gd name="T18" fmla="*/ 3049 w 379"/>
                <a:gd name="T19" fmla="*/ 154 h 6"/>
                <a:gd name="T20" fmla="*/ 3398 w 379"/>
                <a:gd name="T21" fmla="*/ 182 h 6"/>
                <a:gd name="T22" fmla="*/ 3714 w 379"/>
                <a:gd name="T23" fmla="*/ 182 h 6"/>
                <a:gd name="T24" fmla="*/ 4035 w 379"/>
                <a:gd name="T25" fmla="*/ 182 h 6"/>
                <a:gd name="T26" fmla="*/ 4351 w 379"/>
                <a:gd name="T27" fmla="*/ 182 h 6"/>
                <a:gd name="T28" fmla="*/ 4667 w 379"/>
                <a:gd name="T29" fmla="*/ 182 h 6"/>
                <a:gd name="T30" fmla="*/ 4988 w 379"/>
                <a:gd name="T31" fmla="*/ 182 h 6"/>
                <a:gd name="T32" fmla="*/ 5337 w 379"/>
                <a:gd name="T33" fmla="*/ 182 h 6"/>
                <a:gd name="T34" fmla="*/ 5653 w 379"/>
                <a:gd name="T35" fmla="*/ 182 h 6"/>
                <a:gd name="T36" fmla="*/ 5974 w 379"/>
                <a:gd name="T37" fmla="*/ 182 h 6"/>
                <a:gd name="T38" fmla="*/ 6290 w 379"/>
                <a:gd name="T39" fmla="*/ 182 h 6"/>
                <a:gd name="T40" fmla="*/ 6605 w 379"/>
                <a:gd name="T41" fmla="*/ 182 h 6"/>
                <a:gd name="T42" fmla="*/ 6955 w 379"/>
                <a:gd name="T43" fmla="*/ 182 h 6"/>
                <a:gd name="T44" fmla="*/ 7276 w 379"/>
                <a:gd name="T45" fmla="*/ 182 h 6"/>
                <a:gd name="T46" fmla="*/ 7592 w 379"/>
                <a:gd name="T47" fmla="*/ 182 h 6"/>
                <a:gd name="T48" fmla="*/ 7907 w 379"/>
                <a:gd name="T49" fmla="*/ 182 h 6"/>
                <a:gd name="T50" fmla="*/ 8228 w 379"/>
                <a:gd name="T51" fmla="*/ 182 h 6"/>
                <a:gd name="T52" fmla="*/ 8544 w 379"/>
                <a:gd name="T53" fmla="*/ 182 h 6"/>
                <a:gd name="T54" fmla="*/ 8893 w 379"/>
                <a:gd name="T55" fmla="*/ 182 h 6"/>
                <a:gd name="T56" fmla="*/ 9209 w 379"/>
                <a:gd name="T57" fmla="*/ 182 h 6"/>
                <a:gd name="T58" fmla="*/ 9530 w 379"/>
                <a:gd name="T59" fmla="*/ 182 h 6"/>
                <a:gd name="T60" fmla="*/ 9846 w 379"/>
                <a:gd name="T61" fmla="*/ 182 h 6"/>
                <a:gd name="T62" fmla="*/ 10161 w 379"/>
                <a:gd name="T63" fmla="*/ 182 h 6"/>
                <a:gd name="T64" fmla="*/ 10511 w 379"/>
                <a:gd name="T65" fmla="*/ 182 h 6"/>
                <a:gd name="T66" fmla="*/ 10832 w 379"/>
                <a:gd name="T67" fmla="*/ 182 h 6"/>
                <a:gd name="T68" fmla="*/ 11148 w 379"/>
                <a:gd name="T69" fmla="*/ 182 h 6"/>
                <a:gd name="T70" fmla="*/ 11469 w 379"/>
                <a:gd name="T71" fmla="*/ 182 h 6"/>
                <a:gd name="T72" fmla="*/ 11785 w 379"/>
                <a:gd name="T73" fmla="*/ 182 h 6"/>
                <a:gd name="T74" fmla="*/ 12038 w 379"/>
                <a:gd name="T75" fmla="*/ 182 h 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79" h="6">
                  <a:moveTo>
                    <a:pt x="0" y="0"/>
                  </a:moveTo>
                  <a:lnTo>
                    <a:pt x="5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5" y="1"/>
                  </a:lnTo>
                  <a:lnTo>
                    <a:pt x="30" y="1"/>
                  </a:lnTo>
                  <a:lnTo>
                    <a:pt x="35" y="2"/>
                  </a:lnTo>
                  <a:lnTo>
                    <a:pt x="40" y="2"/>
                  </a:lnTo>
                  <a:lnTo>
                    <a:pt x="45" y="3"/>
                  </a:lnTo>
                  <a:lnTo>
                    <a:pt x="50" y="3"/>
                  </a:lnTo>
                  <a:lnTo>
                    <a:pt x="56" y="3"/>
                  </a:lnTo>
                  <a:lnTo>
                    <a:pt x="61" y="4"/>
                  </a:lnTo>
                  <a:lnTo>
                    <a:pt x="66" y="4"/>
                  </a:lnTo>
                  <a:lnTo>
                    <a:pt x="71" y="4"/>
                  </a:lnTo>
                  <a:lnTo>
                    <a:pt x="76" y="5"/>
                  </a:lnTo>
                  <a:lnTo>
                    <a:pt x="81" y="5"/>
                  </a:lnTo>
                  <a:lnTo>
                    <a:pt x="86" y="5"/>
                  </a:lnTo>
                  <a:lnTo>
                    <a:pt x="91" y="5"/>
                  </a:lnTo>
                  <a:lnTo>
                    <a:pt x="96" y="5"/>
                  </a:lnTo>
                  <a:lnTo>
                    <a:pt x="101" y="6"/>
                  </a:lnTo>
                  <a:lnTo>
                    <a:pt x="107" y="6"/>
                  </a:lnTo>
                  <a:lnTo>
                    <a:pt x="112" y="6"/>
                  </a:lnTo>
                  <a:lnTo>
                    <a:pt x="117" y="6"/>
                  </a:lnTo>
                  <a:lnTo>
                    <a:pt x="122" y="6"/>
                  </a:lnTo>
                  <a:lnTo>
                    <a:pt x="127" y="6"/>
                  </a:lnTo>
                  <a:lnTo>
                    <a:pt x="132" y="6"/>
                  </a:lnTo>
                  <a:lnTo>
                    <a:pt x="137" y="6"/>
                  </a:lnTo>
                  <a:lnTo>
                    <a:pt x="142" y="6"/>
                  </a:lnTo>
                  <a:lnTo>
                    <a:pt x="147" y="6"/>
                  </a:lnTo>
                  <a:lnTo>
                    <a:pt x="152" y="6"/>
                  </a:lnTo>
                  <a:lnTo>
                    <a:pt x="157" y="6"/>
                  </a:lnTo>
                  <a:lnTo>
                    <a:pt x="163" y="6"/>
                  </a:lnTo>
                  <a:lnTo>
                    <a:pt x="168" y="6"/>
                  </a:lnTo>
                  <a:lnTo>
                    <a:pt x="173" y="6"/>
                  </a:lnTo>
                  <a:lnTo>
                    <a:pt x="178" y="6"/>
                  </a:lnTo>
                  <a:lnTo>
                    <a:pt x="183" y="6"/>
                  </a:lnTo>
                  <a:lnTo>
                    <a:pt x="188" y="6"/>
                  </a:lnTo>
                  <a:lnTo>
                    <a:pt x="193" y="6"/>
                  </a:lnTo>
                  <a:lnTo>
                    <a:pt x="198" y="6"/>
                  </a:lnTo>
                  <a:lnTo>
                    <a:pt x="203" y="6"/>
                  </a:lnTo>
                  <a:lnTo>
                    <a:pt x="208" y="6"/>
                  </a:lnTo>
                  <a:lnTo>
                    <a:pt x="213" y="6"/>
                  </a:lnTo>
                  <a:lnTo>
                    <a:pt x="219" y="6"/>
                  </a:lnTo>
                  <a:lnTo>
                    <a:pt x="224" y="6"/>
                  </a:lnTo>
                  <a:lnTo>
                    <a:pt x="229" y="6"/>
                  </a:lnTo>
                  <a:lnTo>
                    <a:pt x="234" y="6"/>
                  </a:lnTo>
                  <a:lnTo>
                    <a:pt x="239" y="6"/>
                  </a:lnTo>
                  <a:lnTo>
                    <a:pt x="244" y="6"/>
                  </a:lnTo>
                  <a:lnTo>
                    <a:pt x="249" y="6"/>
                  </a:lnTo>
                  <a:lnTo>
                    <a:pt x="254" y="6"/>
                  </a:lnTo>
                  <a:lnTo>
                    <a:pt x="259" y="6"/>
                  </a:lnTo>
                  <a:lnTo>
                    <a:pt x="264" y="6"/>
                  </a:lnTo>
                  <a:lnTo>
                    <a:pt x="269" y="6"/>
                  </a:lnTo>
                  <a:lnTo>
                    <a:pt x="275" y="6"/>
                  </a:lnTo>
                  <a:lnTo>
                    <a:pt x="280" y="6"/>
                  </a:lnTo>
                  <a:lnTo>
                    <a:pt x="285" y="6"/>
                  </a:lnTo>
                  <a:lnTo>
                    <a:pt x="290" y="6"/>
                  </a:lnTo>
                  <a:lnTo>
                    <a:pt x="295" y="6"/>
                  </a:lnTo>
                  <a:lnTo>
                    <a:pt x="300" y="6"/>
                  </a:lnTo>
                  <a:lnTo>
                    <a:pt x="305" y="6"/>
                  </a:lnTo>
                  <a:lnTo>
                    <a:pt x="310" y="6"/>
                  </a:lnTo>
                  <a:lnTo>
                    <a:pt x="315" y="6"/>
                  </a:lnTo>
                  <a:lnTo>
                    <a:pt x="320" y="6"/>
                  </a:lnTo>
                  <a:lnTo>
                    <a:pt x="326" y="6"/>
                  </a:lnTo>
                  <a:lnTo>
                    <a:pt x="331" y="6"/>
                  </a:lnTo>
                  <a:lnTo>
                    <a:pt x="336" y="6"/>
                  </a:lnTo>
                  <a:lnTo>
                    <a:pt x="341" y="6"/>
                  </a:lnTo>
                  <a:lnTo>
                    <a:pt x="346" y="6"/>
                  </a:lnTo>
                  <a:lnTo>
                    <a:pt x="351" y="6"/>
                  </a:lnTo>
                  <a:lnTo>
                    <a:pt x="356" y="6"/>
                  </a:lnTo>
                  <a:lnTo>
                    <a:pt x="361" y="6"/>
                  </a:lnTo>
                  <a:lnTo>
                    <a:pt x="366" y="6"/>
                  </a:lnTo>
                  <a:lnTo>
                    <a:pt x="371" y="6"/>
                  </a:lnTo>
                  <a:lnTo>
                    <a:pt x="376" y="6"/>
                  </a:lnTo>
                  <a:lnTo>
                    <a:pt x="379" y="6"/>
                  </a:lnTo>
                </a:path>
              </a:pathLst>
            </a:custGeom>
            <a:noFill/>
            <a:ln w="19050">
              <a:solidFill>
                <a:srgbClr val="00FF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473" name="Freeform 92"/>
            <p:cNvSpPr>
              <a:spLocks/>
            </p:cNvSpPr>
            <p:nvPr/>
          </p:nvSpPr>
          <p:spPr bwMode="auto">
            <a:xfrm>
              <a:off x="783" y="2729"/>
              <a:ext cx="2152" cy="0"/>
            </a:xfrm>
            <a:custGeom>
              <a:avLst/>
              <a:gdLst>
                <a:gd name="T0" fmla="*/ 130 w 382"/>
                <a:gd name="T1" fmla="*/ 383 w 382"/>
                <a:gd name="T2" fmla="*/ 603 w 382"/>
                <a:gd name="T3" fmla="*/ 856 w 382"/>
                <a:gd name="T4" fmla="*/ 1110 w 382"/>
                <a:gd name="T5" fmla="*/ 1335 w 382"/>
                <a:gd name="T6" fmla="*/ 1589 w 382"/>
                <a:gd name="T7" fmla="*/ 1842 w 382"/>
                <a:gd name="T8" fmla="*/ 2096 w 382"/>
                <a:gd name="T9" fmla="*/ 2315 w 382"/>
                <a:gd name="T10" fmla="*/ 2569 w 382"/>
                <a:gd name="T11" fmla="*/ 2822 w 382"/>
                <a:gd name="T12" fmla="*/ 3048 w 382"/>
                <a:gd name="T13" fmla="*/ 3301 w 382"/>
                <a:gd name="T14" fmla="*/ 3555 w 382"/>
                <a:gd name="T15" fmla="*/ 3808 w 382"/>
                <a:gd name="T16" fmla="*/ 4028 w 382"/>
                <a:gd name="T17" fmla="*/ 4287 w 382"/>
                <a:gd name="T18" fmla="*/ 4541 w 382"/>
                <a:gd name="T19" fmla="*/ 4760 w 382"/>
                <a:gd name="T20" fmla="*/ 5014 w 382"/>
                <a:gd name="T21" fmla="*/ 5267 w 382"/>
                <a:gd name="T22" fmla="*/ 5521 w 382"/>
                <a:gd name="T23" fmla="*/ 5746 w 382"/>
                <a:gd name="T24" fmla="*/ 6000 w 382"/>
                <a:gd name="T25" fmla="*/ 6253 w 382"/>
                <a:gd name="T26" fmla="*/ 6507 w 382"/>
                <a:gd name="T27" fmla="*/ 6726 w 382"/>
                <a:gd name="T28" fmla="*/ 6980 w 382"/>
                <a:gd name="T29" fmla="*/ 7233 w 382"/>
                <a:gd name="T30" fmla="*/ 7459 w 382"/>
                <a:gd name="T31" fmla="*/ 7712 w 382"/>
                <a:gd name="T32" fmla="*/ 7966 w 382"/>
                <a:gd name="T33" fmla="*/ 8219 w 382"/>
                <a:gd name="T34" fmla="*/ 8445 w 382"/>
                <a:gd name="T35" fmla="*/ 8698 w 382"/>
                <a:gd name="T36" fmla="*/ 8952 w 382"/>
                <a:gd name="T37" fmla="*/ 9171 w 382"/>
                <a:gd name="T38" fmla="*/ 9425 w 382"/>
                <a:gd name="T39" fmla="*/ 9678 w 382"/>
                <a:gd name="T40" fmla="*/ 9932 w 382"/>
                <a:gd name="T41" fmla="*/ 10157 w 382"/>
                <a:gd name="T42" fmla="*/ 10411 w 382"/>
                <a:gd name="T43" fmla="*/ 10664 w 382"/>
                <a:gd name="T44" fmla="*/ 10884 w 382"/>
                <a:gd name="T45" fmla="*/ 11137 w 382"/>
                <a:gd name="T46" fmla="*/ 11391 w 382"/>
                <a:gd name="T47" fmla="*/ 11644 w 382"/>
                <a:gd name="T48" fmla="*/ 11870 w 382"/>
                <a:gd name="T49" fmla="*/ 12123 w 38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</a:gdLst>
              <a:ahLst/>
              <a:cxnLst>
                <a:cxn ang="T50">
                  <a:pos x="T0" y="0"/>
                </a:cxn>
                <a:cxn ang="T51">
                  <a:pos x="T1" y="0"/>
                </a:cxn>
                <a:cxn ang="T52">
                  <a:pos x="T2" y="0"/>
                </a:cxn>
                <a:cxn ang="T53">
                  <a:pos x="T3" y="0"/>
                </a:cxn>
                <a:cxn ang="T54">
                  <a:pos x="T4" y="0"/>
                </a:cxn>
                <a:cxn ang="T55">
                  <a:pos x="T5" y="0"/>
                </a:cxn>
                <a:cxn ang="T56">
                  <a:pos x="T6" y="0"/>
                </a:cxn>
                <a:cxn ang="T57">
                  <a:pos x="T7" y="0"/>
                </a:cxn>
                <a:cxn ang="T58">
                  <a:pos x="T8" y="0"/>
                </a:cxn>
                <a:cxn ang="T59">
                  <a:pos x="T9" y="0"/>
                </a:cxn>
                <a:cxn ang="T60">
                  <a:pos x="T10" y="0"/>
                </a:cxn>
                <a:cxn ang="T61">
                  <a:pos x="T11" y="0"/>
                </a:cxn>
                <a:cxn ang="T62">
                  <a:pos x="T12" y="0"/>
                </a:cxn>
                <a:cxn ang="T63">
                  <a:pos x="T13" y="0"/>
                </a:cxn>
                <a:cxn ang="T64">
                  <a:pos x="T14" y="0"/>
                </a:cxn>
                <a:cxn ang="T65">
                  <a:pos x="T15" y="0"/>
                </a:cxn>
                <a:cxn ang="T66">
                  <a:pos x="T16" y="0"/>
                </a:cxn>
                <a:cxn ang="T67">
                  <a:pos x="T17" y="0"/>
                </a:cxn>
                <a:cxn ang="T68">
                  <a:pos x="T18" y="0"/>
                </a:cxn>
                <a:cxn ang="T69">
                  <a:pos x="T19" y="0"/>
                </a:cxn>
                <a:cxn ang="T70">
                  <a:pos x="T20" y="0"/>
                </a:cxn>
                <a:cxn ang="T71">
                  <a:pos x="T21" y="0"/>
                </a:cxn>
                <a:cxn ang="T72">
                  <a:pos x="T22" y="0"/>
                </a:cxn>
                <a:cxn ang="T73">
                  <a:pos x="T23" y="0"/>
                </a:cxn>
                <a:cxn ang="T74">
                  <a:pos x="T24" y="0"/>
                </a:cxn>
                <a:cxn ang="T75">
                  <a:pos x="T25" y="0"/>
                </a:cxn>
                <a:cxn ang="T76">
                  <a:pos x="T26" y="0"/>
                </a:cxn>
                <a:cxn ang="T77">
                  <a:pos x="T27" y="0"/>
                </a:cxn>
                <a:cxn ang="T78">
                  <a:pos x="T28" y="0"/>
                </a:cxn>
                <a:cxn ang="T79">
                  <a:pos x="T29" y="0"/>
                </a:cxn>
                <a:cxn ang="T80">
                  <a:pos x="T30" y="0"/>
                </a:cxn>
                <a:cxn ang="T81">
                  <a:pos x="T31" y="0"/>
                </a:cxn>
                <a:cxn ang="T82">
                  <a:pos x="T32" y="0"/>
                </a:cxn>
                <a:cxn ang="T83">
                  <a:pos x="T33" y="0"/>
                </a:cxn>
                <a:cxn ang="T84">
                  <a:pos x="T34" y="0"/>
                </a:cxn>
                <a:cxn ang="T85">
                  <a:pos x="T35" y="0"/>
                </a:cxn>
                <a:cxn ang="T86">
                  <a:pos x="T36" y="0"/>
                </a:cxn>
                <a:cxn ang="T87">
                  <a:pos x="T37" y="0"/>
                </a:cxn>
                <a:cxn ang="T88">
                  <a:pos x="T38" y="0"/>
                </a:cxn>
                <a:cxn ang="T89">
                  <a:pos x="T39" y="0"/>
                </a:cxn>
                <a:cxn ang="T90">
                  <a:pos x="T40" y="0"/>
                </a:cxn>
                <a:cxn ang="T91">
                  <a:pos x="T41" y="0"/>
                </a:cxn>
                <a:cxn ang="T92">
                  <a:pos x="T42" y="0"/>
                </a:cxn>
                <a:cxn ang="T93">
                  <a:pos x="T43" y="0"/>
                </a:cxn>
                <a:cxn ang="T94">
                  <a:pos x="T44" y="0"/>
                </a:cxn>
                <a:cxn ang="T95">
                  <a:pos x="T45" y="0"/>
                </a:cxn>
                <a:cxn ang="T96">
                  <a:pos x="T46" y="0"/>
                </a:cxn>
                <a:cxn ang="T97">
                  <a:pos x="T47" y="0"/>
                </a:cxn>
                <a:cxn ang="T98">
                  <a:pos x="T48" y="0"/>
                </a:cxn>
                <a:cxn ang="T99">
                  <a:pos x="T49" y="0"/>
                </a:cxn>
              </a:cxnLst>
              <a:rect l="0" t="0" r="r" b="b"/>
              <a:pathLst>
                <a:path w="382">
                  <a:moveTo>
                    <a:pt x="0" y="0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9" y="0"/>
                  </a:lnTo>
                  <a:lnTo>
                    <a:pt x="73" y="0"/>
                  </a:lnTo>
                  <a:lnTo>
                    <a:pt x="77" y="0"/>
                  </a:lnTo>
                  <a:lnTo>
                    <a:pt x="81" y="0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93" y="0"/>
                  </a:lnTo>
                  <a:lnTo>
                    <a:pt x="96" y="0"/>
                  </a:lnTo>
                  <a:lnTo>
                    <a:pt x="100" y="0"/>
                  </a:lnTo>
                  <a:lnTo>
                    <a:pt x="104" y="0"/>
                  </a:lnTo>
                  <a:lnTo>
                    <a:pt x="108" y="0"/>
                  </a:lnTo>
                  <a:lnTo>
                    <a:pt x="112" y="0"/>
                  </a:lnTo>
                  <a:lnTo>
                    <a:pt x="116" y="0"/>
                  </a:lnTo>
                  <a:lnTo>
                    <a:pt x="120" y="0"/>
                  </a:lnTo>
                  <a:lnTo>
                    <a:pt x="123" y="0"/>
                  </a:lnTo>
                  <a:lnTo>
                    <a:pt x="127" y="0"/>
                  </a:lnTo>
                  <a:lnTo>
                    <a:pt x="131" y="0"/>
                  </a:lnTo>
                  <a:lnTo>
                    <a:pt x="135" y="0"/>
                  </a:lnTo>
                  <a:lnTo>
                    <a:pt x="139" y="0"/>
                  </a:lnTo>
                  <a:lnTo>
                    <a:pt x="143" y="0"/>
                  </a:lnTo>
                  <a:lnTo>
                    <a:pt x="147" y="0"/>
                  </a:lnTo>
                  <a:lnTo>
                    <a:pt x="150" y="0"/>
                  </a:lnTo>
                  <a:lnTo>
                    <a:pt x="154" y="0"/>
                  </a:lnTo>
                  <a:lnTo>
                    <a:pt x="158" y="0"/>
                  </a:lnTo>
                  <a:lnTo>
                    <a:pt x="162" y="0"/>
                  </a:lnTo>
                  <a:lnTo>
                    <a:pt x="166" y="0"/>
                  </a:lnTo>
                  <a:lnTo>
                    <a:pt x="170" y="0"/>
                  </a:lnTo>
                  <a:lnTo>
                    <a:pt x="174" y="0"/>
                  </a:lnTo>
                  <a:lnTo>
                    <a:pt x="177" y="0"/>
                  </a:lnTo>
                  <a:lnTo>
                    <a:pt x="181" y="0"/>
                  </a:lnTo>
                  <a:lnTo>
                    <a:pt x="185" y="0"/>
                  </a:lnTo>
                  <a:lnTo>
                    <a:pt x="189" y="0"/>
                  </a:lnTo>
                  <a:lnTo>
                    <a:pt x="193" y="0"/>
                  </a:lnTo>
                  <a:lnTo>
                    <a:pt x="197" y="0"/>
                  </a:lnTo>
                  <a:lnTo>
                    <a:pt x="201" y="0"/>
                  </a:lnTo>
                  <a:lnTo>
                    <a:pt x="205" y="0"/>
                  </a:lnTo>
                  <a:lnTo>
                    <a:pt x="208" y="0"/>
                  </a:lnTo>
                  <a:lnTo>
                    <a:pt x="212" y="0"/>
                  </a:lnTo>
                  <a:lnTo>
                    <a:pt x="216" y="0"/>
                  </a:lnTo>
                  <a:lnTo>
                    <a:pt x="220" y="0"/>
                  </a:lnTo>
                  <a:lnTo>
                    <a:pt x="224" y="0"/>
                  </a:lnTo>
                  <a:lnTo>
                    <a:pt x="228" y="0"/>
                  </a:lnTo>
                  <a:lnTo>
                    <a:pt x="232" y="0"/>
                  </a:lnTo>
                  <a:lnTo>
                    <a:pt x="235" y="0"/>
                  </a:lnTo>
                  <a:lnTo>
                    <a:pt x="239" y="0"/>
                  </a:lnTo>
                  <a:lnTo>
                    <a:pt x="243" y="0"/>
                  </a:lnTo>
                  <a:lnTo>
                    <a:pt x="247" y="0"/>
                  </a:lnTo>
                  <a:lnTo>
                    <a:pt x="251" y="0"/>
                  </a:lnTo>
                  <a:lnTo>
                    <a:pt x="255" y="0"/>
                  </a:lnTo>
                  <a:lnTo>
                    <a:pt x="259" y="0"/>
                  </a:lnTo>
                  <a:lnTo>
                    <a:pt x="262" y="0"/>
                  </a:lnTo>
                  <a:lnTo>
                    <a:pt x="266" y="0"/>
                  </a:lnTo>
                  <a:lnTo>
                    <a:pt x="270" y="0"/>
                  </a:lnTo>
                  <a:lnTo>
                    <a:pt x="274" y="0"/>
                  </a:lnTo>
                  <a:lnTo>
                    <a:pt x="278" y="0"/>
                  </a:lnTo>
                  <a:lnTo>
                    <a:pt x="282" y="0"/>
                  </a:lnTo>
                  <a:lnTo>
                    <a:pt x="286" y="0"/>
                  </a:lnTo>
                  <a:lnTo>
                    <a:pt x="289" y="0"/>
                  </a:lnTo>
                  <a:lnTo>
                    <a:pt x="293" y="0"/>
                  </a:lnTo>
                  <a:lnTo>
                    <a:pt x="297" y="0"/>
                  </a:lnTo>
                  <a:lnTo>
                    <a:pt x="301" y="0"/>
                  </a:lnTo>
                  <a:lnTo>
                    <a:pt x="305" y="0"/>
                  </a:lnTo>
                  <a:lnTo>
                    <a:pt x="309" y="0"/>
                  </a:lnTo>
                  <a:lnTo>
                    <a:pt x="313" y="0"/>
                  </a:lnTo>
                  <a:lnTo>
                    <a:pt x="316" y="0"/>
                  </a:lnTo>
                  <a:lnTo>
                    <a:pt x="320" y="0"/>
                  </a:lnTo>
                  <a:lnTo>
                    <a:pt x="324" y="0"/>
                  </a:lnTo>
                  <a:lnTo>
                    <a:pt x="328" y="0"/>
                  </a:lnTo>
                  <a:lnTo>
                    <a:pt x="332" y="0"/>
                  </a:lnTo>
                  <a:lnTo>
                    <a:pt x="336" y="0"/>
                  </a:lnTo>
                  <a:lnTo>
                    <a:pt x="340" y="0"/>
                  </a:lnTo>
                  <a:lnTo>
                    <a:pt x="343" y="0"/>
                  </a:lnTo>
                  <a:lnTo>
                    <a:pt x="347" y="0"/>
                  </a:lnTo>
                  <a:lnTo>
                    <a:pt x="351" y="0"/>
                  </a:lnTo>
                  <a:lnTo>
                    <a:pt x="355" y="0"/>
                  </a:lnTo>
                  <a:lnTo>
                    <a:pt x="359" y="0"/>
                  </a:lnTo>
                  <a:lnTo>
                    <a:pt x="363" y="0"/>
                  </a:lnTo>
                  <a:lnTo>
                    <a:pt x="367" y="0"/>
                  </a:lnTo>
                  <a:lnTo>
                    <a:pt x="370" y="0"/>
                  </a:lnTo>
                  <a:lnTo>
                    <a:pt x="374" y="0"/>
                  </a:lnTo>
                  <a:lnTo>
                    <a:pt x="378" y="0"/>
                  </a:lnTo>
                  <a:lnTo>
                    <a:pt x="38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474" name="Rectangle 93"/>
            <p:cNvSpPr>
              <a:spLocks noChangeArrowheads="1"/>
            </p:cNvSpPr>
            <p:nvPr/>
          </p:nvSpPr>
          <p:spPr bwMode="auto">
            <a:xfrm>
              <a:off x="136" y="-457"/>
              <a:ext cx="382" cy="32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5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6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7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endParaRPr kumimoji="0" lang="ja-JP" altLang="en-US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</p:grpSp>
      <p:grpSp>
        <p:nvGrpSpPr>
          <p:cNvPr id="12299" name="Group 96"/>
          <p:cNvGrpSpPr>
            <a:grpSpLocks noChangeAspect="1"/>
          </p:cNvGrpSpPr>
          <p:nvPr/>
        </p:nvGrpSpPr>
        <p:grpSpPr bwMode="auto">
          <a:xfrm>
            <a:off x="215900" y="-725488"/>
            <a:ext cx="8748713" cy="6734176"/>
            <a:chOff x="136" y="-457"/>
            <a:chExt cx="5511" cy="4242"/>
          </a:xfrm>
        </p:grpSpPr>
        <p:sp>
          <p:nvSpPr>
            <p:cNvPr id="12303" name="AutoShape 95"/>
            <p:cNvSpPr>
              <a:spLocks noChangeAspect="1" noChangeArrowheads="1" noTextEdit="1"/>
            </p:cNvSpPr>
            <p:nvPr/>
          </p:nvSpPr>
          <p:spPr bwMode="auto">
            <a:xfrm>
              <a:off x="3016" y="1525"/>
              <a:ext cx="2631" cy="2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04" name="Line 97"/>
            <p:cNvSpPr>
              <a:spLocks noChangeShapeType="1"/>
            </p:cNvSpPr>
            <p:nvPr/>
          </p:nvSpPr>
          <p:spPr bwMode="auto">
            <a:xfrm>
              <a:off x="3484" y="3416"/>
              <a:ext cx="1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05" name="Line 98"/>
            <p:cNvSpPr>
              <a:spLocks noChangeShapeType="1"/>
            </p:cNvSpPr>
            <p:nvPr/>
          </p:nvSpPr>
          <p:spPr bwMode="auto">
            <a:xfrm flipH="1">
              <a:off x="5619" y="3416"/>
              <a:ext cx="1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06" name="Rectangle 99"/>
            <p:cNvSpPr>
              <a:spLocks noChangeArrowheads="1"/>
            </p:cNvSpPr>
            <p:nvPr/>
          </p:nvSpPr>
          <p:spPr bwMode="auto">
            <a:xfrm>
              <a:off x="3263" y="3348"/>
              <a:ext cx="18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5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6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7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4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0.4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2307" name="Line 100"/>
            <p:cNvSpPr>
              <a:spLocks noChangeShapeType="1"/>
            </p:cNvSpPr>
            <p:nvPr/>
          </p:nvSpPr>
          <p:spPr bwMode="auto">
            <a:xfrm>
              <a:off x="3484" y="3185"/>
              <a:ext cx="1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08" name="Line 101"/>
            <p:cNvSpPr>
              <a:spLocks noChangeShapeType="1"/>
            </p:cNvSpPr>
            <p:nvPr/>
          </p:nvSpPr>
          <p:spPr bwMode="auto">
            <a:xfrm flipH="1">
              <a:off x="5619" y="3185"/>
              <a:ext cx="1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09" name="Rectangle 102"/>
            <p:cNvSpPr>
              <a:spLocks noChangeArrowheads="1"/>
            </p:cNvSpPr>
            <p:nvPr/>
          </p:nvSpPr>
          <p:spPr bwMode="auto">
            <a:xfrm>
              <a:off x="3263" y="3118"/>
              <a:ext cx="1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5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6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7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4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0.6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2310" name="Line 103"/>
            <p:cNvSpPr>
              <a:spLocks noChangeShapeType="1"/>
            </p:cNvSpPr>
            <p:nvPr/>
          </p:nvSpPr>
          <p:spPr bwMode="auto">
            <a:xfrm>
              <a:off x="3484" y="2960"/>
              <a:ext cx="1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11" name="Line 104"/>
            <p:cNvSpPr>
              <a:spLocks noChangeShapeType="1"/>
            </p:cNvSpPr>
            <p:nvPr/>
          </p:nvSpPr>
          <p:spPr bwMode="auto">
            <a:xfrm flipH="1">
              <a:off x="5619" y="2960"/>
              <a:ext cx="1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12" name="Rectangle 105"/>
            <p:cNvSpPr>
              <a:spLocks noChangeArrowheads="1"/>
            </p:cNvSpPr>
            <p:nvPr/>
          </p:nvSpPr>
          <p:spPr bwMode="auto">
            <a:xfrm>
              <a:off x="3263" y="2892"/>
              <a:ext cx="1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5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6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7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4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0.8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2313" name="Line 106"/>
            <p:cNvSpPr>
              <a:spLocks noChangeShapeType="1"/>
            </p:cNvSpPr>
            <p:nvPr/>
          </p:nvSpPr>
          <p:spPr bwMode="auto">
            <a:xfrm>
              <a:off x="3484" y="2729"/>
              <a:ext cx="1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14" name="Line 107"/>
            <p:cNvSpPr>
              <a:spLocks noChangeShapeType="1"/>
            </p:cNvSpPr>
            <p:nvPr/>
          </p:nvSpPr>
          <p:spPr bwMode="auto">
            <a:xfrm flipH="1">
              <a:off x="5619" y="2729"/>
              <a:ext cx="1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15" name="Rectangle 108"/>
            <p:cNvSpPr>
              <a:spLocks noChangeArrowheads="1"/>
            </p:cNvSpPr>
            <p:nvPr/>
          </p:nvSpPr>
          <p:spPr bwMode="auto">
            <a:xfrm>
              <a:off x="3361" y="2662"/>
              <a:ext cx="7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5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6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7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4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1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2316" name="Line 109"/>
            <p:cNvSpPr>
              <a:spLocks noChangeShapeType="1"/>
            </p:cNvSpPr>
            <p:nvPr/>
          </p:nvSpPr>
          <p:spPr bwMode="auto">
            <a:xfrm>
              <a:off x="3484" y="2504"/>
              <a:ext cx="1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17" name="Line 110"/>
            <p:cNvSpPr>
              <a:spLocks noChangeShapeType="1"/>
            </p:cNvSpPr>
            <p:nvPr/>
          </p:nvSpPr>
          <p:spPr bwMode="auto">
            <a:xfrm flipH="1">
              <a:off x="5619" y="2504"/>
              <a:ext cx="1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18" name="Rectangle 111"/>
            <p:cNvSpPr>
              <a:spLocks noChangeArrowheads="1"/>
            </p:cNvSpPr>
            <p:nvPr/>
          </p:nvSpPr>
          <p:spPr bwMode="auto">
            <a:xfrm>
              <a:off x="3273" y="2437"/>
              <a:ext cx="1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5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6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7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4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1.2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2319" name="Line 112"/>
            <p:cNvSpPr>
              <a:spLocks noChangeShapeType="1"/>
            </p:cNvSpPr>
            <p:nvPr/>
          </p:nvSpPr>
          <p:spPr bwMode="auto">
            <a:xfrm>
              <a:off x="3484" y="2279"/>
              <a:ext cx="1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20" name="Line 113"/>
            <p:cNvSpPr>
              <a:spLocks noChangeShapeType="1"/>
            </p:cNvSpPr>
            <p:nvPr/>
          </p:nvSpPr>
          <p:spPr bwMode="auto">
            <a:xfrm flipH="1">
              <a:off x="5619" y="2279"/>
              <a:ext cx="1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21" name="Rectangle 114"/>
            <p:cNvSpPr>
              <a:spLocks noChangeArrowheads="1"/>
            </p:cNvSpPr>
            <p:nvPr/>
          </p:nvSpPr>
          <p:spPr bwMode="auto">
            <a:xfrm>
              <a:off x="3273" y="2206"/>
              <a:ext cx="16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5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6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7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4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1.4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2322" name="Line 115"/>
            <p:cNvSpPr>
              <a:spLocks noChangeShapeType="1"/>
            </p:cNvSpPr>
            <p:nvPr/>
          </p:nvSpPr>
          <p:spPr bwMode="auto">
            <a:xfrm>
              <a:off x="3484" y="2048"/>
              <a:ext cx="1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23" name="Line 116"/>
            <p:cNvSpPr>
              <a:spLocks noChangeShapeType="1"/>
            </p:cNvSpPr>
            <p:nvPr/>
          </p:nvSpPr>
          <p:spPr bwMode="auto">
            <a:xfrm flipH="1">
              <a:off x="5619" y="2048"/>
              <a:ext cx="1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24" name="Rectangle 117"/>
            <p:cNvSpPr>
              <a:spLocks noChangeArrowheads="1"/>
            </p:cNvSpPr>
            <p:nvPr/>
          </p:nvSpPr>
          <p:spPr bwMode="auto">
            <a:xfrm>
              <a:off x="3273" y="1981"/>
              <a:ext cx="1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5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6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7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4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1.6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2325" name="Line 118"/>
            <p:cNvSpPr>
              <a:spLocks noChangeShapeType="1"/>
            </p:cNvSpPr>
            <p:nvPr/>
          </p:nvSpPr>
          <p:spPr bwMode="auto">
            <a:xfrm>
              <a:off x="3484" y="1823"/>
              <a:ext cx="1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26" name="Line 119"/>
            <p:cNvSpPr>
              <a:spLocks noChangeShapeType="1"/>
            </p:cNvSpPr>
            <p:nvPr/>
          </p:nvSpPr>
          <p:spPr bwMode="auto">
            <a:xfrm flipH="1">
              <a:off x="5619" y="1823"/>
              <a:ext cx="1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27" name="Rectangle 120"/>
            <p:cNvSpPr>
              <a:spLocks noChangeArrowheads="1"/>
            </p:cNvSpPr>
            <p:nvPr/>
          </p:nvSpPr>
          <p:spPr bwMode="auto">
            <a:xfrm>
              <a:off x="3273" y="1750"/>
              <a:ext cx="1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5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6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7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4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1.8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2328" name="Line 121"/>
            <p:cNvSpPr>
              <a:spLocks noChangeShapeType="1"/>
            </p:cNvSpPr>
            <p:nvPr/>
          </p:nvSpPr>
          <p:spPr bwMode="auto">
            <a:xfrm>
              <a:off x="3484" y="1593"/>
              <a:ext cx="1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29" name="Line 122"/>
            <p:cNvSpPr>
              <a:spLocks noChangeShapeType="1"/>
            </p:cNvSpPr>
            <p:nvPr/>
          </p:nvSpPr>
          <p:spPr bwMode="auto">
            <a:xfrm flipH="1">
              <a:off x="5619" y="1593"/>
              <a:ext cx="1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30" name="Rectangle 123"/>
            <p:cNvSpPr>
              <a:spLocks noChangeArrowheads="1"/>
            </p:cNvSpPr>
            <p:nvPr/>
          </p:nvSpPr>
          <p:spPr bwMode="auto">
            <a:xfrm>
              <a:off x="3351" y="1525"/>
              <a:ext cx="9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5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6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7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4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2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2331" name="Line 124"/>
            <p:cNvSpPr>
              <a:spLocks noChangeShapeType="1"/>
            </p:cNvSpPr>
            <p:nvPr/>
          </p:nvSpPr>
          <p:spPr bwMode="auto">
            <a:xfrm flipV="1">
              <a:off x="3484" y="3399"/>
              <a:ext cx="0" cy="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32" name="Line 125"/>
            <p:cNvSpPr>
              <a:spLocks noChangeShapeType="1"/>
            </p:cNvSpPr>
            <p:nvPr/>
          </p:nvSpPr>
          <p:spPr bwMode="auto">
            <a:xfrm>
              <a:off x="3484" y="1593"/>
              <a:ext cx="0" cy="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33" name="Rectangle 126"/>
            <p:cNvSpPr>
              <a:spLocks noChangeArrowheads="1"/>
            </p:cNvSpPr>
            <p:nvPr/>
          </p:nvSpPr>
          <p:spPr bwMode="auto">
            <a:xfrm>
              <a:off x="3469" y="3461"/>
              <a:ext cx="9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5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6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7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4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0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2334" name="Line 127"/>
            <p:cNvSpPr>
              <a:spLocks noChangeShapeType="1"/>
            </p:cNvSpPr>
            <p:nvPr/>
          </p:nvSpPr>
          <p:spPr bwMode="auto">
            <a:xfrm flipV="1">
              <a:off x="3771" y="3399"/>
              <a:ext cx="0" cy="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35" name="Line 128"/>
            <p:cNvSpPr>
              <a:spLocks noChangeShapeType="1"/>
            </p:cNvSpPr>
            <p:nvPr/>
          </p:nvSpPr>
          <p:spPr bwMode="auto">
            <a:xfrm>
              <a:off x="3771" y="1593"/>
              <a:ext cx="0" cy="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36" name="Rectangle 129"/>
            <p:cNvSpPr>
              <a:spLocks noChangeArrowheads="1"/>
            </p:cNvSpPr>
            <p:nvPr/>
          </p:nvSpPr>
          <p:spPr bwMode="auto">
            <a:xfrm>
              <a:off x="3722" y="3461"/>
              <a:ext cx="16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5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6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7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4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20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2337" name="Line 130"/>
            <p:cNvSpPr>
              <a:spLocks noChangeShapeType="1"/>
            </p:cNvSpPr>
            <p:nvPr/>
          </p:nvSpPr>
          <p:spPr bwMode="auto">
            <a:xfrm flipV="1">
              <a:off x="4058" y="3399"/>
              <a:ext cx="0" cy="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38" name="Line 131"/>
            <p:cNvSpPr>
              <a:spLocks noChangeShapeType="1"/>
            </p:cNvSpPr>
            <p:nvPr/>
          </p:nvSpPr>
          <p:spPr bwMode="auto">
            <a:xfrm>
              <a:off x="4058" y="1593"/>
              <a:ext cx="0" cy="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39" name="Rectangle 132"/>
            <p:cNvSpPr>
              <a:spLocks noChangeArrowheads="1"/>
            </p:cNvSpPr>
            <p:nvPr/>
          </p:nvSpPr>
          <p:spPr bwMode="auto">
            <a:xfrm>
              <a:off x="4008" y="3461"/>
              <a:ext cx="16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5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6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7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4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40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2340" name="Line 133"/>
            <p:cNvSpPr>
              <a:spLocks noChangeShapeType="1"/>
            </p:cNvSpPr>
            <p:nvPr/>
          </p:nvSpPr>
          <p:spPr bwMode="auto">
            <a:xfrm flipV="1">
              <a:off x="4345" y="3399"/>
              <a:ext cx="0" cy="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41" name="Line 134"/>
            <p:cNvSpPr>
              <a:spLocks noChangeShapeType="1"/>
            </p:cNvSpPr>
            <p:nvPr/>
          </p:nvSpPr>
          <p:spPr bwMode="auto">
            <a:xfrm>
              <a:off x="4345" y="1593"/>
              <a:ext cx="0" cy="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42" name="Rectangle 135"/>
            <p:cNvSpPr>
              <a:spLocks noChangeArrowheads="1"/>
            </p:cNvSpPr>
            <p:nvPr/>
          </p:nvSpPr>
          <p:spPr bwMode="auto">
            <a:xfrm>
              <a:off x="4297" y="3461"/>
              <a:ext cx="16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5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6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7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4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60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2343" name="Line 136"/>
            <p:cNvSpPr>
              <a:spLocks noChangeShapeType="1"/>
            </p:cNvSpPr>
            <p:nvPr/>
          </p:nvSpPr>
          <p:spPr bwMode="auto">
            <a:xfrm flipV="1">
              <a:off x="4633" y="3399"/>
              <a:ext cx="0" cy="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44" name="Line 137"/>
            <p:cNvSpPr>
              <a:spLocks noChangeShapeType="1"/>
            </p:cNvSpPr>
            <p:nvPr/>
          </p:nvSpPr>
          <p:spPr bwMode="auto">
            <a:xfrm>
              <a:off x="4633" y="1593"/>
              <a:ext cx="0" cy="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45" name="Rectangle 138"/>
            <p:cNvSpPr>
              <a:spLocks noChangeArrowheads="1"/>
            </p:cNvSpPr>
            <p:nvPr/>
          </p:nvSpPr>
          <p:spPr bwMode="auto">
            <a:xfrm>
              <a:off x="4584" y="3461"/>
              <a:ext cx="16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5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6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7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4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80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2346" name="Line 139"/>
            <p:cNvSpPr>
              <a:spLocks noChangeShapeType="1"/>
            </p:cNvSpPr>
            <p:nvPr/>
          </p:nvSpPr>
          <p:spPr bwMode="auto">
            <a:xfrm flipV="1">
              <a:off x="4920" y="3399"/>
              <a:ext cx="0" cy="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47" name="Line 140"/>
            <p:cNvSpPr>
              <a:spLocks noChangeShapeType="1"/>
            </p:cNvSpPr>
            <p:nvPr/>
          </p:nvSpPr>
          <p:spPr bwMode="auto">
            <a:xfrm>
              <a:off x="4920" y="1593"/>
              <a:ext cx="0" cy="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48" name="Rectangle 141"/>
            <p:cNvSpPr>
              <a:spLocks noChangeArrowheads="1"/>
            </p:cNvSpPr>
            <p:nvPr/>
          </p:nvSpPr>
          <p:spPr bwMode="auto">
            <a:xfrm>
              <a:off x="4849" y="3461"/>
              <a:ext cx="20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5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6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7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4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100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2349" name="Line 142"/>
            <p:cNvSpPr>
              <a:spLocks noChangeShapeType="1"/>
            </p:cNvSpPr>
            <p:nvPr/>
          </p:nvSpPr>
          <p:spPr bwMode="auto">
            <a:xfrm flipV="1">
              <a:off x="5207" y="3399"/>
              <a:ext cx="0" cy="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50" name="Line 143"/>
            <p:cNvSpPr>
              <a:spLocks noChangeShapeType="1"/>
            </p:cNvSpPr>
            <p:nvPr/>
          </p:nvSpPr>
          <p:spPr bwMode="auto">
            <a:xfrm>
              <a:off x="5207" y="1593"/>
              <a:ext cx="0" cy="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51" name="Rectangle 144"/>
            <p:cNvSpPr>
              <a:spLocks noChangeArrowheads="1"/>
            </p:cNvSpPr>
            <p:nvPr/>
          </p:nvSpPr>
          <p:spPr bwMode="auto">
            <a:xfrm>
              <a:off x="5137" y="3461"/>
              <a:ext cx="20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5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6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7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4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120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2352" name="Line 145"/>
            <p:cNvSpPr>
              <a:spLocks noChangeShapeType="1"/>
            </p:cNvSpPr>
            <p:nvPr/>
          </p:nvSpPr>
          <p:spPr bwMode="auto">
            <a:xfrm flipV="1">
              <a:off x="5495" y="3399"/>
              <a:ext cx="0" cy="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53" name="Line 146"/>
            <p:cNvSpPr>
              <a:spLocks noChangeShapeType="1"/>
            </p:cNvSpPr>
            <p:nvPr/>
          </p:nvSpPr>
          <p:spPr bwMode="auto">
            <a:xfrm>
              <a:off x="5495" y="1593"/>
              <a:ext cx="0" cy="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54" name="Rectangle 147"/>
            <p:cNvSpPr>
              <a:spLocks noChangeArrowheads="1"/>
            </p:cNvSpPr>
            <p:nvPr/>
          </p:nvSpPr>
          <p:spPr bwMode="auto">
            <a:xfrm>
              <a:off x="5424" y="3461"/>
              <a:ext cx="20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5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6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7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4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140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2355" name="Rectangle 148"/>
            <p:cNvSpPr>
              <a:spLocks noChangeArrowheads="1"/>
            </p:cNvSpPr>
            <p:nvPr/>
          </p:nvSpPr>
          <p:spPr bwMode="auto">
            <a:xfrm>
              <a:off x="3484" y="1593"/>
              <a:ext cx="2152" cy="182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5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6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7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endParaRPr kumimoji="0" lang="ja-JP" altLang="en-US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2356" name="Rectangle 149"/>
            <p:cNvSpPr>
              <a:spLocks noChangeArrowheads="1"/>
            </p:cNvSpPr>
            <p:nvPr/>
          </p:nvSpPr>
          <p:spPr bwMode="auto">
            <a:xfrm>
              <a:off x="4361" y="2437"/>
              <a:ext cx="114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5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6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7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4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Static Gaussian Source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2357" name="Rectangle 150"/>
            <p:cNvSpPr>
              <a:spLocks noChangeArrowheads="1"/>
            </p:cNvSpPr>
            <p:nvPr/>
          </p:nvSpPr>
          <p:spPr bwMode="auto">
            <a:xfrm rot="-5400000">
              <a:off x="2976" y="2405"/>
              <a:ext cx="25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5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6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7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5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C(Q)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2358" name="Rectangle 151"/>
            <p:cNvSpPr>
              <a:spLocks noChangeArrowheads="1"/>
            </p:cNvSpPr>
            <p:nvPr/>
          </p:nvSpPr>
          <p:spPr bwMode="auto">
            <a:xfrm>
              <a:off x="3905" y="3618"/>
              <a:ext cx="32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5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6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7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5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Q=|m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2359" name="Rectangle 152"/>
            <p:cNvSpPr>
              <a:spLocks noChangeArrowheads="1"/>
            </p:cNvSpPr>
            <p:nvPr/>
          </p:nvSpPr>
          <p:spPr bwMode="auto">
            <a:xfrm>
              <a:off x="4207" y="3669"/>
              <a:ext cx="7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5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6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7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2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N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2360" name="Rectangle 153"/>
            <p:cNvSpPr>
              <a:spLocks noChangeArrowheads="1"/>
            </p:cNvSpPr>
            <p:nvPr/>
          </p:nvSpPr>
          <p:spPr bwMode="auto">
            <a:xfrm>
              <a:off x="4288" y="3618"/>
              <a:ext cx="5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5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6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7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5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k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2361" name="Rectangle 154"/>
            <p:cNvSpPr>
              <a:spLocks noChangeArrowheads="1"/>
            </p:cNvSpPr>
            <p:nvPr/>
          </p:nvSpPr>
          <p:spPr bwMode="auto">
            <a:xfrm>
              <a:off x="4351" y="3663"/>
              <a:ext cx="7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5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6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7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200" b="0">
                  <a:solidFill>
                    <a:srgbClr val="000000"/>
                  </a:solidFill>
                  <a:latin typeface="Symbol" pitchFamily="18" charset="2"/>
                  <a:ea typeface="Arial Unicode MS" pitchFamily="50" charset="-128"/>
                  <a:cs typeface="Arial Unicode MS" pitchFamily="50" charset="-128"/>
                </a:rPr>
                <a:t>W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2362" name="Rectangle 155"/>
            <p:cNvSpPr>
              <a:spLocks noChangeArrowheads="1"/>
            </p:cNvSpPr>
            <p:nvPr/>
          </p:nvSpPr>
          <p:spPr bwMode="auto">
            <a:xfrm>
              <a:off x="4417" y="3618"/>
              <a:ext cx="16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5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6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7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5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-m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2363" name="Rectangle 156"/>
            <p:cNvSpPr>
              <a:spLocks noChangeArrowheads="1"/>
            </p:cNvSpPr>
            <p:nvPr/>
          </p:nvSpPr>
          <p:spPr bwMode="auto">
            <a:xfrm>
              <a:off x="4565" y="3663"/>
              <a:ext cx="7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5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6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7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200" b="0">
                  <a:solidFill>
                    <a:srgbClr val="000000"/>
                  </a:solidFill>
                  <a:latin typeface="Symbol" pitchFamily="18" charset="2"/>
                  <a:ea typeface="Arial Unicode MS" pitchFamily="50" charset="-128"/>
                  <a:cs typeface="Arial Unicode MS" pitchFamily="50" charset="-128"/>
                </a:rPr>
                <a:t>W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2364" name="Rectangle 157"/>
            <p:cNvSpPr>
              <a:spLocks noChangeArrowheads="1"/>
            </p:cNvSpPr>
            <p:nvPr/>
          </p:nvSpPr>
          <p:spPr bwMode="auto">
            <a:xfrm>
              <a:off x="4643" y="3618"/>
              <a:ext cx="5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5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6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7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5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k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2365" name="Rectangle 158"/>
            <p:cNvSpPr>
              <a:spLocks noChangeArrowheads="1"/>
            </p:cNvSpPr>
            <p:nvPr/>
          </p:nvSpPr>
          <p:spPr bwMode="auto">
            <a:xfrm>
              <a:off x="4697" y="3669"/>
              <a:ext cx="7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5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6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7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2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N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2366" name="Rectangle 159"/>
            <p:cNvSpPr>
              <a:spLocks noChangeArrowheads="1"/>
            </p:cNvSpPr>
            <p:nvPr/>
          </p:nvSpPr>
          <p:spPr bwMode="auto">
            <a:xfrm>
              <a:off x="4753" y="3618"/>
              <a:ext cx="65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5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6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7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5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|/M [MeV/c]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2367" name="Rectangle 160"/>
            <p:cNvSpPr>
              <a:spLocks noChangeArrowheads="1"/>
            </p:cNvSpPr>
            <p:nvPr/>
          </p:nvSpPr>
          <p:spPr bwMode="auto">
            <a:xfrm>
              <a:off x="4123" y="1592"/>
              <a:ext cx="6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5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6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7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400" b="0">
                  <a:solidFill>
                    <a:srgbClr val="000000"/>
                  </a:solidFill>
                  <a:latin typeface="Symbol" pitchFamily="18" charset="2"/>
                  <a:ea typeface="Arial Unicode MS" pitchFamily="50" charset="-128"/>
                  <a:cs typeface="Arial Unicode MS" pitchFamily="50" charset="-128"/>
                </a:rPr>
                <a:t>r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2368" name="Rectangle 161"/>
            <p:cNvSpPr>
              <a:spLocks noChangeArrowheads="1"/>
            </p:cNvSpPr>
            <p:nvPr/>
          </p:nvSpPr>
          <p:spPr bwMode="auto">
            <a:xfrm>
              <a:off x="4228" y="1598"/>
              <a:ext cx="11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5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6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7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4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=3 fm, Loosely Bound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2369" name="Line 162"/>
            <p:cNvSpPr>
              <a:spLocks noChangeShapeType="1"/>
            </p:cNvSpPr>
            <p:nvPr/>
          </p:nvSpPr>
          <p:spPr bwMode="auto">
            <a:xfrm>
              <a:off x="5388" y="1666"/>
              <a:ext cx="11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70" name="Freeform 163"/>
            <p:cNvSpPr>
              <a:spLocks/>
            </p:cNvSpPr>
            <p:nvPr/>
          </p:nvSpPr>
          <p:spPr bwMode="auto">
            <a:xfrm>
              <a:off x="3912" y="1593"/>
              <a:ext cx="1724" cy="1322"/>
            </a:xfrm>
            <a:custGeom>
              <a:avLst/>
              <a:gdLst>
                <a:gd name="T0" fmla="*/ 0 w 306"/>
                <a:gd name="T1" fmla="*/ 0 h 235"/>
                <a:gd name="T2" fmla="*/ 96 w 306"/>
                <a:gd name="T3" fmla="*/ 979 h 235"/>
                <a:gd name="T4" fmla="*/ 254 w 306"/>
                <a:gd name="T5" fmla="*/ 2216 h 235"/>
                <a:gd name="T6" fmla="*/ 411 w 306"/>
                <a:gd name="T7" fmla="*/ 3229 h 235"/>
                <a:gd name="T8" fmla="*/ 569 w 306"/>
                <a:gd name="T9" fmla="*/ 4050 h 235"/>
                <a:gd name="T10" fmla="*/ 732 w 306"/>
                <a:gd name="T11" fmla="*/ 4714 h 235"/>
                <a:gd name="T12" fmla="*/ 890 w 306"/>
                <a:gd name="T13" fmla="*/ 5282 h 235"/>
                <a:gd name="T14" fmla="*/ 1082 w 306"/>
                <a:gd name="T15" fmla="*/ 5727 h 235"/>
                <a:gd name="T16" fmla="*/ 1239 w 306"/>
                <a:gd name="T17" fmla="*/ 6109 h 235"/>
                <a:gd name="T18" fmla="*/ 1397 w 306"/>
                <a:gd name="T19" fmla="*/ 6391 h 235"/>
                <a:gd name="T20" fmla="*/ 1555 w 306"/>
                <a:gd name="T21" fmla="*/ 6644 h 235"/>
                <a:gd name="T22" fmla="*/ 1713 w 306"/>
                <a:gd name="T23" fmla="*/ 6835 h 235"/>
                <a:gd name="T24" fmla="*/ 1870 w 306"/>
                <a:gd name="T25" fmla="*/ 6993 h 235"/>
                <a:gd name="T26" fmla="*/ 2034 w 306"/>
                <a:gd name="T27" fmla="*/ 7122 h 235"/>
                <a:gd name="T28" fmla="*/ 2192 w 306"/>
                <a:gd name="T29" fmla="*/ 7218 h 235"/>
                <a:gd name="T30" fmla="*/ 2349 w 306"/>
                <a:gd name="T31" fmla="*/ 7308 h 235"/>
                <a:gd name="T32" fmla="*/ 2507 w 306"/>
                <a:gd name="T33" fmla="*/ 7341 h 235"/>
                <a:gd name="T34" fmla="*/ 2665 w 306"/>
                <a:gd name="T35" fmla="*/ 7375 h 235"/>
                <a:gd name="T36" fmla="*/ 2856 w 306"/>
                <a:gd name="T37" fmla="*/ 7403 h 235"/>
                <a:gd name="T38" fmla="*/ 3014 w 306"/>
                <a:gd name="T39" fmla="*/ 7437 h 235"/>
                <a:gd name="T40" fmla="*/ 3172 w 306"/>
                <a:gd name="T41" fmla="*/ 7437 h 235"/>
                <a:gd name="T42" fmla="*/ 3335 w 306"/>
                <a:gd name="T43" fmla="*/ 7403 h 235"/>
                <a:gd name="T44" fmla="*/ 3493 w 306"/>
                <a:gd name="T45" fmla="*/ 7403 h 235"/>
                <a:gd name="T46" fmla="*/ 3651 w 306"/>
                <a:gd name="T47" fmla="*/ 7403 h 235"/>
                <a:gd name="T48" fmla="*/ 3809 w 306"/>
                <a:gd name="T49" fmla="*/ 7375 h 235"/>
                <a:gd name="T50" fmla="*/ 3966 w 306"/>
                <a:gd name="T51" fmla="*/ 7341 h 235"/>
                <a:gd name="T52" fmla="*/ 4124 w 306"/>
                <a:gd name="T53" fmla="*/ 7341 h 235"/>
                <a:gd name="T54" fmla="*/ 4287 w 306"/>
                <a:gd name="T55" fmla="*/ 7308 h 235"/>
                <a:gd name="T56" fmla="*/ 4445 w 306"/>
                <a:gd name="T57" fmla="*/ 7279 h 235"/>
                <a:gd name="T58" fmla="*/ 4637 w 306"/>
                <a:gd name="T59" fmla="*/ 7246 h 235"/>
                <a:gd name="T60" fmla="*/ 4795 w 306"/>
                <a:gd name="T61" fmla="*/ 7218 h 235"/>
                <a:gd name="T62" fmla="*/ 4952 w 306"/>
                <a:gd name="T63" fmla="*/ 7184 h 235"/>
                <a:gd name="T64" fmla="*/ 5110 w 306"/>
                <a:gd name="T65" fmla="*/ 7184 h 235"/>
                <a:gd name="T66" fmla="*/ 5268 w 306"/>
                <a:gd name="T67" fmla="*/ 7150 h 235"/>
                <a:gd name="T68" fmla="*/ 5426 w 306"/>
                <a:gd name="T69" fmla="*/ 7122 h 235"/>
                <a:gd name="T70" fmla="*/ 5589 w 306"/>
                <a:gd name="T71" fmla="*/ 7088 h 235"/>
                <a:gd name="T72" fmla="*/ 5747 w 306"/>
                <a:gd name="T73" fmla="*/ 7054 h 235"/>
                <a:gd name="T74" fmla="*/ 5904 w 306"/>
                <a:gd name="T75" fmla="*/ 7054 h 235"/>
                <a:gd name="T76" fmla="*/ 6062 w 306"/>
                <a:gd name="T77" fmla="*/ 7026 h 235"/>
                <a:gd name="T78" fmla="*/ 6220 w 306"/>
                <a:gd name="T79" fmla="*/ 6993 h 235"/>
                <a:gd name="T80" fmla="*/ 6411 w 306"/>
                <a:gd name="T81" fmla="*/ 6993 h 235"/>
                <a:gd name="T82" fmla="*/ 6569 w 306"/>
                <a:gd name="T83" fmla="*/ 6964 h 235"/>
                <a:gd name="T84" fmla="*/ 6727 w 306"/>
                <a:gd name="T85" fmla="*/ 6931 h 235"/>
                <a:gd name="T86" fmla="*/ 6890 w 306"/>
                <a:gd name="T87" fmla="*/ 6931 h 235"/>
                <a:gd name="T88" fmla="*/ 7048 w 306"/>
                <a:gd name="T89" fmla="*/ 6897 h 235"/>
                <a:gd name="T90" fmla="*/ 7206 w 306"/>
                <a:gd name="T91" fmla="*/ 6897 h 235"/>
                <a:gd name="T92" fmla="*/ 7364 w 306"/>
                <a:gd name="T93" fmla="*/ 6869 h 235"/>
                <a:gd name="T94" fmla="*/ 7521 w 306"/>
                <a:gd name="T95" fmla="*/ 6869 h 235"/>
                <a:gd name="T96" fmla="*/ 7679 w 306"/>
                <a:gd name="T97" fmla="*/ 6835 h 235"/>
                <a:gd name="T98" fmla="*/ 7843 w 306"/>
                <a:gd name="T99" fmla="*/ 6835 h 235"/>
                <a:gd name="T100" fmla="*/ 8028 w 306"/>
                <a:gd name="T101" fmla="*/ 6801 h 235"/>
                <a:gd name="T102" fmla="*/ 8192 w 306"/>
                <a:gd name="T103" fmla="*/ 6801 h 235"/>
                <a:gd name="T104" fmla="*/ 8350 w 306"/>
                <a:gd name="T105" fmla="*/ 6801 h 235"/>
                <a:gd name="T106" fmla="*/ 8507 w 306"/>
                <a:gd name="T107" fmla="*/ 6773 h 235"/>
                <a:gd name="T108" fmla="*/ 8665 w 306"/>
                <a:gd name="T109" fmla="*/ 6773 h 235"/>
                <a:gd name="T110" fmla="*/ 8823 w 306"/>
                <a:gd name="T111" fmla="*/ 6773 h 235"/>
                <a:gd name="T112" fmla="*/ 8981 w 306"/>
                <a:gd name="T113" fmla="*/ 6739 h 235"/>
                <a:gd name="T114" fmla="*/ 9144 w 306"/>
                <a:gd name="T115" fmla="*/ 6739 h 235"/>
                <a:gd name="T116" fmla="*/ 9302 w 306"/>
                <a:gd name="T117" fmla="*/ 6739 h 235"/>
                <a:gd name="T118" fmla="*/ 9459 w 306"/>
                <a:gd name="T119" fmla="*/ 6711 h 235"/>
                <a:gd name="T120" fmla="*/ 9617 w 306"/>
                <a:gd name="T121" fmla="*/ 6711 h 235"/>
                <a:gd name="T122" fmla="*/ 9713 w 306"/>
                <a:gd name="T123" fmla="*/ 6711 h 23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06" h="235">
                  <a:moveTo>
                    <a:pt x="0" y="0"/>
                  </a:moveTo>
                  <a:lnTo>
                    <a:pt x="3" y="31"/>
                  </a:lnTo>
                  <a:lnTo>
                    <a:pt x="8" y="70"/>
                  </a:lnTo>
                  <a:lnTo>
                    <a:pt x="13" y="102"/>
                  </a:lnTo>
                  <a:lnTo>
                    <a:pt x="18" y="128"/>
                  </a:lnTo>
                  <a:lnTo>
                    <a:pt x="23" y="149"/>
                  </a:lnTo>
                  <a:lnTo>
                    <a:pt x="28" y="167"/>
                  </a:lnTo>
                  <a:lnTo>
                    <a:pt x="34" y="181"/>
                  </a:lnTo>
                  <a:lnTo>
                    <a:pt x="39" y="193"/>
                  </a:lnTo>
                  <a:lnTo>
                    <a:pt x="44" y="202"/>
                  </a:lnTo>
                  <a:lnTo>
                    <a:pt x="49" y="210"/>
                  </a:lnTo>
                  <a:lnTo>
                    <a:pt x="54" y="216"/>
                  </a:lnTo>
                  <a:lnTo>
                    <a:pt x="59" y="221"/>
                  </a:lnTo>
                  <a:lnTo>
                    <a:pt x="64" y="225"/>
                  </a:lnTo>
                  <a:lnTo>
                    <a:pt x="69" y="228"/>
                  </a:lnTo>
                  <a:lnTo>
                    <a:pt x="74" y="231"/>
                  </a:lnTo>
                  <a:lnTo>
                    <a:pt x="79" y="232"/>
                  </a:lnTo>
                  <a:lnTo>
                    <a:pt x="84" y="233"/>
                  </a:lnTo>
                  <a:lnTo>
                    <a:pt x="90" y="234"/>
                  </a:lnTo>
                  <a:lnTo>
                    <a:pt x="95" y="235"/>
                  </a:lnTo>
                  <a:lnTo>
                    <a:pt x="100" y="235"/>
                  </a:lnTo>
                  <a:lnTo>
                    <a:pt x="105" y="234"/>
                  </a:lnTo>
                  <a:lnTo>
                    <a:pt x="110" y="234"/>
                  </a:lnTo>
                  <a:lnTo>
                    <a:pt x="115" y="234"/>
                  </a:lnTo>
                  <a:lnTo>
                    <a:pt x="120" y="233"/>
                  </a:lnTo>
                  <a:lnTo>
                    <a:pt x="125" y="232"/>
                  </a:lnTo>
                  <a:lnTo>
                    <a:pt x="130" y="232"/>
                  </a:lnTo>
                  <a:lnTo>
                    <a:pt x="135" y="231"/>
                  </a:lnTo>
                  <a:lnTo>
                    <a:pt x="140" y="230"/>
                  </a:lnTo>
                  <a:lnTo>
                    <a:pt x="146" y="229"/>
                  </a:lnTo>
                  <a:lnTo>
                    <a:pt x="151" y="228"/>
                  </a:lnTo>
                  <a:lnTo>
                    <a:pt x="156" y="227"/>
                  </a:lnTo>
                  <a:lnTo>
                    <a:pt x="161" y="227"/>
                  </a:lnTo>
                  <a:lnTo>
                    <a:pt x="166" y="226"/>
                  </a:lnTo>
                  <a:lnTo>
                    <a:pt x="171" y="225"/>
                  </a:lnTo>
                  <a:lnTo>
                    <a:pt x="176" y="224"/>
                  </a:lnTo>
                  <a:lnTo>
                    <a:pt x="181" y="223"/>
                  </a:lnTo>
                  <a:lnTo>
                    <a:pt x="186" y="223"/>
                  </a:lnTo>
                  <a:lnTo>
                    <a:pt x="191" y="222"/>
                  </a:lnTo>
                  <a:lnTo>
                    <a:pt x="196" y="221"/>
                  </a:lnTo>
                  <a:lnTo>
                    <a:pt x="202" y="221"/>
                  </a:lnTo>
                  <a:lnTo>
                    <a:pt x="207" y="220"/>
                  </a:lnTo>
                  <a:lnTo>
                    <a:pt x="212" y="219"/>
                  </a:lnTo>
                  <a:lnTo>
                    <a:pt x="217" y="219"/>
                  </a:lnTo>
                  <a:lnTo>
                    <a:pt x="222" y="218"/>
                  </a:lnTo>
                  <a:lnTo>
                    <a:pt x="227" y="218"/>
                  </a:lnTo>
                  <a:lnTo>
                    <a:pt x="232" y="217"/>
                  </a:lnTo>
                  <a:lnTo>
                    <a:pt x="237" y="217"/>
                  </a:lnTo>
                  <a:lnTo>
                    <a:pt x="242" y="216"/>
                  </a:lnTo>
                  <a:lnTo>
                    <a:pt x="247" y="216"/>
                  </a:lnTo>
                  <a:lnTo>
                    <a:pt x="253" y="215"/>
                  </a:lnTo>
                  <a:lnTo>
                    <a:pt x="258" y="215"/>
                  </a:lnTo>
                  <a:lnTo>
                    <a:pt x="263" y="215"/>
                  </a:lnTo>
                  <a:lnTo>
                    <a:pt x="268" y="214"/>
                  </a:lnTo>
                  <a:lnTo>
                    <a:pt x="273" y="214"/>
                  </a:lnTo>
                  <a:lnTo>
                    <a:pt x="278" y="214"/>
                  </a:lnTo>
                  <a:lnTo>
                    <a:pt x="283" y="213"/>
                  </a:lnTo>
                  <a:lnTo>
                    <a:pt x="288" y="213"/>
                  </a:lnTo>
                  <a:lnTo>
                    <a:pt x="293" y="213"/>
                  </a:lnTo>
                  <a:lnTo>
                    <a:pt x="298" y="212"/>
                  </a:lnTo>
                  <a:lnTo>
                    <a:pt x="303" y="212"/>
                  </a:lnTo>
                  <a:lnTo>
                    <a:pt x="306" y="212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71" name="Rectangle 164"/>
            <p:cNvSpPr>
              <a:spLocks noChangeArrowheads="1"/>
            </p:cNvSpPr>
            <p:nvPr/>
          </p:nvSpPr>
          <p:spPr bwMode="auto">
            <a:xfrm>
              <a:off x="4634" y="1711"/>
              <a:ext cx="70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5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6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7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4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Tightly Bound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2372" name="Line 165"/>
            <p:cNvSpPr>
              <a:spLocks noChangeShapeType="1"/>
            </p:cNvSpPr>
            <p:nvPr/>
          </p:nvSpPr>
          <p:spPr bwMode="auto">
            <a:xfrm>
              <a:off x="5388" y="1778"/>
              <a:ext cx="112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73" name="Freeform 166"/>
            <p:cNvSpPr>
              <a:spLocks/>
            </p:cNvSpPr>
            <p:nvPr/>
          </p:nvSpPr>
          <p:spPr bwMode="auto">
            <a:xfrm>
              <a:off x="3607" y="1593"/>
              <a:ext cx="2029" cy="1738"/>
            </a:xfrm>
            <a:custGeom>
              <a:avLst/>
              <a:gdLst>
                <a:gd name="T0" fmla="*/ 34 w 360"/>
                <a:gd name="T1" fmla="*/ 1552 h 309"/>
                <a:gd name="T2" fmla="*/ 349 w 360"/>
                <a:gd name="T3" fmla="*/ 6705 h 309"/>
                <a:gd name="T4" fmla="*/ 665 w 360"/>
                <a:gd name="T5" fmla="*/ 8544 h 309"/>
                <a:gd name="T6" fmla="*/ 986 w 360"/>
                <a:gd name="T7" fmla="*/ 9365 h 309"/>
                <a:gd name="T8" fmla="*/ 1336 w 360"/>
                <a:gd name="T9" fmla="*/ 9680 h 309"/>
                <a:gd name="T10" fmla="*/ 1651 w 360"/>
                <a:gd name="T11" fmla="*/ 9776 h 309"/>
                <a:gd name="T12" fmla="*/ 1967 w 360"/>
                <a:gd name="T13" fmla="*/ 9776 h 309"/>
                <a:gd name="T14" fmla="*/ 2288 w 360"/>
                <a:gd name="T15" fmla="*/ 9652 h 309"/>
                <a:gd name="T16" fmla="*/ 2604 w 360"/>
                <a:gd name="T17" fmla="*/ 9522 h 309"/>
                <a:gd name="T18" fmla="*/ 2953 w 360"/>
                <a:gd name="T19" fmla="*/ 9331 h 309"/>
                <a:gd name="T20" fmla="*/ 3275 w 360"/>
                <a:gd name="T21" fmla="*/ 9146 h 309"/>
                <a:gd name="T22" fmla="*/ 3590 w 360"/>
                <a:gd name="T23" fmla="*/ 8921 h 309"/>
                <a:gd name="T24" fmla="*/ 3906 w 360"/>
                <a:gd name="T25" fmla="*/ 8729 h 309"/>
                <a:gd name="T26" fmla="*/ 4227 w 360"/>
                <a:gd name="T27" fmla="*/ 8544 h 309"/>
                <a:gd name="T28" fmla="*/ 4577 w 360"/>
                <a:gd name="T29" fmla="*/ 8353 h 309"/>
                <a:gd name="T30" fmla="*/ 4892 w 360"/>
                <a:gd name="T31" fmla="*/ 8195 h 309"/>
                <a:gd name="T32" fmla="*/ 5208 w 360"/>
                <a:gd name="T33" fmla="*/ 8038 h 309"/>
                <a:gd name="T34" fmla="*/ 5529 w 360"/>
                <a:gd name="T35" fmla="*/ 7880 h 309"/>
                <a:gd name="T36" fmla="*/ 5845 w 360"/>
                <a:gd name="T37" fmla="*/ 7751 h 309"/>
                <a:gd name="T38" fmla="*/ 6160 w 360"/>
                <a:gd name="T39" fmla="*/ 7627 h 309"/>
                <a:gd name="T40" fmla="*/ 6510 w 360"/>
                <a:gd name="T41" fmla="*/ 7531 h 309"/>
                <a:gd name="T42" fmla="*/ 6831 w 360"/>
                <a:gd name="T43" fmla="*/ 7436 h 309"/>
                <a:gd name="T44" fmla="*/ 7147 w 360"/>
                <a:gd name="T45" fmla="*/ 7340 h 309"/>
                <a:gd name="T46" fmla="*/ 7462 w 360"/>
                <a:gd name="T47" fmla="*/ 7278 h 309"/>
                <a:gd name="T48" fmla="*/ 7783 w 360"/>
                <a:gd name="T49" fmla="*/ 7183 h 309"/>
                <a:gd name="T50" fmla="*/ 8133 w 360"/>
                <a:gd name="T51" fmla="*/ 7121 h 309"/>
                <a:gd name="T52" fmla="*/ 8449 w 360"/>
                <a:gd name="T53" fmla="*/ 7087 h 309"/>
                <a:gd name="T54" fmla="*/ 8770 w 360"/>
                <a:gd name="T55" fmla="*/ 7025 h 309"/>
                <a:gd name="T56" fmla="*/ 9085 w 360"/>
                <a:gd name="T57" fmla="*/ 6991 h 309"/>
                <a:gd name="T58" fmla="*/ 9401 w 360"/>
                <a:gd name="T59" fmla="*/ 6930 h 309"/>
                <a:gd name="T60" fmla="*/ 9750 w 360"/>
                <a:gd name="T61" fmla="*/ 6896 h 309"/>
                <a:gd name="T62" fmla="*/ 10072 w 360"/>
                <a:gd name="T63" fmla="*/ 6868 h 309"/>
                <a:gd name="T64" fmla="*/ 10387 w 360"/>
                <a:gd name="T65" fmla="*/ 6834 h 309"/>
                <a:gd name="T66" fmla="*/ 10703 w 360"/>
                <a:gd name="T67" fmla="*/ 6800 h 309"/>
                <a:gd name="T68" fmla="*/ 11024 w 360"/>
                <a:gd name="T69" fmla="*/ 6800 h 309"/>
                <a:gd name="T70" fmla="*/ 11340 w 360"/>
                <a:gd name="T71" fmla="*/ 6772 h 30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60" h="309">
                  <a:moveTo>
                    <a:pt x="0" y="0"/>
                  </a:moveTo>
                  <a:lnTo>
                    <a:pt x="1" y="49"/>
                  </a:lnTo>
                  <a:lnTo>
                    <a:pt x="6" y="153"/>
                  </a:lnTo>
                  <a:lnTo>
                    <a:pt x="11" y="212"/>
                  </a:lnTo>
                  <a:lnTo>
                    <a:pt x="16" y="247"/>
                  </a:lnTo>
                  <a:lnTo>
                    <a:pt x="21" y="270"/>
                  </a:lnTo>
                  <a:lnTo>
                    <a:pt x="26" y="286"/>
                  </a:lnTo>
                  <a:lnTo>
                    <a:pt x="31" y="296"/>
                  </a:lnTo>
                  <a:lnTo>
                    <a:pt x="37" y="302"/>
                  </a:lnTo>
                  <a:lnTo>
                    <a:pt x="42" y="306"/>
                  </a:lnTo>
                  <a:lnTo>
                    <a:pt x="47" y="309"/>
                  </a:lnTo>
                  <a:lnTo>
                    <a:pt x="52" y="309"/>
                  </a:lnTo>
                  <a:lnTo>
                    <a:pt x="57" y="309"/>
                  </a:lnTo>
                  <a:lnTo>
                    <a:pt x="62" y="309"/>
                  </a:lnTo>
                  <a:lnTo>
                    <a:pt x="67" y="307"/>
                  </a:lnTo>
                  <a:lnTo>
                    <a:pt x="72" y="305"/>
                  </a:lnTo>
                  <a:lnTo>
                    <a:pt x="77" y="303"/>
                  </a:lnTo>
                  <a:lnTo>
                    <a:pt x="82" y="301"/>
                  </a:lnTo>
                  <a:lnTo>
                    <a:pt x="88" y="298"/>
                  </a:lnTo>
                  <a:lnTo>
                    <a:pt x="93" y="295"/>
                  </a:lnTo>
                  <a:lnTo>
                    <a:pt x="98" y="292"/>
                  </a:lnTo>
                  <a:lnTo>
                    <a:pt x="103" y="289"/>
                  </a:lnTo>
                  <a:lnTo>
                    <a:pt x="108" y="286"/>
                  </a:lnTo>
                  <a:lnTo>
                    <a:pt x="113" y="282"/>
                  </a:lnTo>
                  <a:lnTo>
                    <a:pt x="118" y="279"/>
                  </a:lnTo>
                  <a:lnTo>
                    <a:pt x="123" y="276"/>
                  </a:lnTo>
                  <a:lnTo>
                    <a:pt x="128" y="273"/>
                  </a:lnTo>
                  <a:lnTo>
                    <a:pt x="133" y="270"/>
                  </a:lnTo>
                  <a:lnTo>
                    <a:pt x="138" y="267"/>
                  </a:lnTo>
                  <a:lnTo>
                    <a:pt x="144" y="264"/>
                  </a:lnTo>
                  <a:lnTo>
                    <a:pt x="149" y="262"/>
                  </a:lnTo>
                  <a:lnTo>
                    <a:pt x="154" y="259"/>
                  </a:lnTo>
                  <a:lnTo>
                    <a:pt x="159" y="256"/>
                  </a:lnTo>
                  <a:lnTo>
                    <a:pt x="164" y="254"/>
                  </a:lnTo>
                  <a:lnTo>
                    <a:pt x="169" y="252"/>
                  </a:lnTo>
                  <a:lnTo>
                    <a:pt x="174" y="249"/>
                  </a:lnTo>
                  <a:lnTo>
                    <a:pt x="179" y="247"/>
                  </a:lnTo>
                  <a:lnTo>
                    <a:pt x="184" y="245"/>
                  </a:lnTo>
                  <a:lnTo>
                    <a:pt x="189" y="243"/>
                  </a:lnTo>
                  <a:lnTo>
                    <a:pt x="194" y="241"/>
                  </a:lnTo>
                  <a:lnTo>
                    <a:pt x="200" y="240"/>
                  </a:lnTo>
                  <a:lnTo>
                    <a:pt x="205" y="238"/>
                  </a:lnTo>
                  <a:lnTo>
                    <a:pt x="210" y="236"/>
                  </a:lnTo>
                  <a:lnTo>
                    <a:pt x="215" y="235"/>
                  </a:lnTo>
                  <a:lnTo>
                    <a:pt x="220" y="233"/>
                  </a:lnTo>
                  <a:lnTo>
                    <a:pt x="225" y="232"/>
                  </a:lnTo>
                  <a:lnTo>
                    <a:pt x="230" y="231"/>
                  </a:lnTo>
                  <a:lnTo>
                    <a:pt x="235" y="230"/>
                  </a:lnTo>
                  <a:lnTo>
                    <a:pt x="240" y="228"/>
                  </a:lnTo>
                  <a:lnTo>
                    <a:pt x="245" y="227"/>
                  </a:lnTo>
                  <a:lnTo>
                    <a:pt x="250" y="226"/>
                  </a:lnTo>
                  <a:lnTo>
                    <a:pt x="256" y="225"/>
                  </a:lnTo>
                  <a:lnTo>
                    <a:pt x="261" y="225"/>
                  </a:lnTo>
                  <a:lnTo>
                    <a:pt x="266" y="224"/>
                  </a:lnTo>
                  <a:lnTo>
                    <a:pt x="271" y="223"/>
                  </a:lnTo>
                  <a:lnTo>
                    <a:pt x="276" y="222"/>
                  </a:lnTo>
                  <a:lnTo>
                    <a:pt x="281" y="221"/>
                  </a:lnTo>
                  <a:lnTo>
                    <a:pt x="286" y="221"/>
                  </a:lnTo>
                  <a:lnTo>
                    <a:pt x="291" y="220"/>
                  </a:lnTo>
                  <a:lnTo>
                    <a:pt x="296" y="219"/>
                  </a:lnTo>
                  <a:lnTo>
                    <a:pt x="301" y="219"/>
                  </a:lnTo>
                  <a:lnTo>
                    <a:pt x="307" y="218"/>
                  </a:lnTo>
                  <a:lnTo>
                    <a:pt x="312" y="218"/>
                  </a:lnTo>
                  <a:lnTo>
                    <a:pt x="317" y="217"/>
                  </a:lnTo>
                  <a:lnTo>
                    <a:pt x="322" y="217"/>
                  </a:lnTo>
                  <a:lnTo>
                    <a:pt x="327" y="216"/>
                  </a:lnTo>
                  <a:lnTo>
                    <a:pt x="332" y="216"/>
                  </a:lnTo>
                  <a:lnTo>
                    <a:pt x="337" y="215"/>
                  </a:lnTo>
                  <a:lnTo>
                    <a:pt x="342" y="215"/>
                  </a:lnTo>
                  <a:lnTo>
                    <a:pt x="347" y="215"/>
                  </a:lnTo>
                  <a:lnTo>
                    <a:pt x="352" y="214"/>
                  </a:lnTo>
                  <a:lnTo>
                    <a:pt x="357" y="214"/>
                  </a:lnTo>
                  <a:lnTo>
                    <a:pt x="360" y="214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74" name="Rectangle 167"/>
            <p:cNvSpPr>
              <a:spLocks noChangeArrowheads="1"/>
            </p:cNvSpPr>
            <p:nvPr/>
          </p:nvSpPr>
          <p:spPr bwMode="auto">
            <a:xfrm>
              <a:off x="4794" y="1823"/>
              <a:ext cx="56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5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6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7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4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Not Bound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2375" name="Line 168"/>
            <p:cNvSpPr>
              <a:spLocks noChangeShapeType="1"/>
            </p:cNvSpPr>
            <p:nvPr/>
          </p:nvSpPr>
          <p:spPr bwMode="auto">
            <a:xfrm>
              <a:off x="5388" y="1891"/>
              <a:ext cx="112" cy="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76" name="Freeform 169"/>
            <p:cNvSpPr>
              <a:spLocks/>
            </p:cNvSpPr>
            <p:nvPr/>
          </p:nvSpPr>
          <p:spPr bwMode="auto">
            <a:xfrm>
              <a:off x="3624" y="1593"/>
              <a:ext cx="2012" cy="1373"/>
            </a:xfrm>
            <a:custGeom>
              <a:avLst/>
              <a:gdLst>
                <a:gd name="T0" fmla="*/ 96 w 357"/>
                <a:gd name="T1" fmla="*/ 2060 h 244"/>
                <a:gd name="T2" fmla="*/ 411 w 357"/>
                <a:gd name="T3" fmla="*/ 5132 h 244"/>
                <a:gd name="T4" fmla="*/ 733 w 357"/>
                <a:gd name="T5" fmla="*/ 6460 h 244"/>
                <a:gd name="T6" fmla="*/ 1082 w 357"/>
                <a:gd name="T7" fmla="*/ 7090 h 244"/>
                <a:gd name="T8" fmla="*/ 1398 w 357"/>
                <a:gd name="T9" fmla="*/ 7439 h 244"/>
                <a:gd name="T10" fmla="*/ 1713 w 357"/>
                <a:gd name="T11" fmla="*/ 7597 h 244"/>
                <a:gd name="T12" fmla="*/ 2035 w 357"/>
                <a:gd name="T13" fmla="*/ 7692 h 244"/>
                <a:gd name="T14" fmla="*/ 2350 w 357"/>
                <a:gd name="T15" fmla="*/ 7726 h 244"/>
                <a:gd name="T16" fmla="*/ 2700 w 357"/>
                <a:gd name="T17" fmla="*/ 7692 h 244"/>
                <a:gd name="T18" fmla="*/ 3015 w 357"/>
                <a:gd name="T19" fmla="*/ 7664 h 244"/>
                <a:gd name="T20" fmla="*/ 3336 w 357"/>
                <a:gd name="T21" fmla="*/ 7597 h 244"/>
                <a:gd name="T22" fmla="*/ 3652 w 357"/>
                <a:gd name="T23" fmla="*/ 7535 h 244"/>
                <a:gd name="T24" fmla="*/ 3968 w 357"/>
                <a:gd name="T25" fmla="*/ 7473 h 244"/>
                <a:gd name="T26" fmla="*/ 4289 w 357"/>
                <a:gd name="T27" fmla="*/ 7411 h 244"/>
                <a:gd name="T28" fmla="*/ 4638 w 357"/>
                <a:gd name="T29" fmla="*/ 7343 h 244"/>
                <a:gd name="T30" fmla="*/ 4954 w 357"/>
                <a:gd name="T31" fmla="*/ 7281 h 244"/>
                <a:gd name="T32" fmla="*/ 5275 w 357"/>
                <a:gd name="T33" fmla="*/ 7220 h 244"/>
                <a:gd name="T34" fmla="*/ 5591 w 357"/>
                <a:gd name="T35" fmla="*/ 7158 h 244"/>
                <a:gd name="T36" fmla="*/ 5906 w 357"/>
                <a:gd name="T37" fmla="*/ 7124 h 244"/>
                <a:gd name="T38" fmla="*/ 6256 w 357"/>
                <a:gd name="T39" fmla="*/ 7062 h 244"/>
                <a:gd name="T40" fmla="*/ 6577 w 357"/>
                <a:gd name="T41" fmla="*/ 7000 h 244"/>
                <a:gd name="T42" fmla="*/ 6893 w 357"/>
                <a:gd name="T43" fmla="*/ 6966 h 244"/>
                <a:gd name="T44" fmla="*/ 7208 w 357"/>
                <a:gd name="T45" fmla="*/ 6933 h 244"/>
                <a:gd name="T46" fmla="*/ 7530 w 357"/>
                <a:gd name="T47" fmla="*/ 6904 h 244"/>
                <a:gd name="T48" fmla="*/ 7845 w 357"/>
                <a:gd name="T49" fmla="*/ 6871 h 244"/>
                <a:gd name="T50" fmla="*/ 8195 w 357"/>
                <a:gd name="T51" fmla="*/ 6837 h 244"/>
                <a:gd name="T52" fmla="*/ 8510 w 357"/>
                <a:gd name="T53" fmla="*/ 6809 h 244"/>
                <a:gd name="T54" fmla="*/ 8831 w 357"/>
                <a:gd name="T55" fmla="*/ 6775 h 244"/>
                <a:gd name="T56" fmla="*/ 9147 w 357"/>
                <a:gd name="T57" fmla="*/ 6747 h 244"/>
                <a:gd name="T58" fmla="*/ 9463 w 357"/>
                <a:gd name="T59" fmla="*/ 6747 h 244"/>
                <a:gd name="T60" fmla="*/ 9812 w 357"/>
                <a:gd name="T61" fmla="*/ 6713 h 244"/>
                <a:gd name="T62" fmla="*/ 10133 w 357"/>
                <a:gd name="T63" fmla="*/ 6713 h 244"/>
                <a:gd name="T64" fmla="*/ 10449 w 357"/>
                <a:gd name="T65" fmla="*/ 6679 h 244"/>
                <a:gd name="T66" fmla="*/ 10770 w 357"/>
                <a:gd name="T67" fmla="*/ 6679 h 244"/>
                <a:gd name="T68" fmla="*/ 11086 w 357"/>
                <a:gd name="T69" fmla="*/ 6651 h 244"/>
                <a:gd name="T70" fmla="*/ 11339 w 357"/>
                <a:gd name="T71" fmla="*/ 6651 h 2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7" h="244">
                  <a:moveTo>
                    <a:pt x="0" y="0"/>
                  </a:moveTo>
                  <a:lnTo>
                    <a:pt x="3" y="65"/>
                  </a:lnTo>
                  <a:lnTo>
                    <a:pt x="8" y="125"/>
                  </a:lnTo>
                  <a:lnTo>
                    <a:pt x="13" y="162"/>
                  </a:lnTo>
                  <a:lnTo>
                    <a:pt x="18" y="187"/>
                  </a:lnTo>
                  <a:lnTo>
                    <a:pt x="23" y="204"/>
                  </a:lnTo>
                  <a:lnTo>
                    <a:pt x="28" y="216"/>
                  </a:lnTo>
                  <a:lnTo>
                    <a:pt x="34" y="224"/>
                  </a:lnTo>
                  <a:lnTo>
                    <a:pt x="39" y="230"/>
                  </a:lnTo>
                  <a:lnTo>
                    <a:pt x="44" y="235"/>
                  </a:lnTo>
                  <a:lnTo>
                    <a:pt x="49" y="238"/>
                  </a:lnTo>
                  <a:lnTo>
                    <a:pt x="54" y="240"/>
                  </a:lnTo>
                  <a:lnTo>
                    <a:pt x="59" y="242"/>
                  </a:lnTo>
                  <a:lnTo>
                    <a:pt x="64" y="243"/>
                  </a:lnTo>
                  <a:lnTo>
                    <a:pt x="69" y="243"/>
                  </a:lnTo>
                  <a:lnTo>
                    <a:pt x="74" y="244"/>
                  </a:lnTo>
                  <a:lnTo>
                    <a:pt x="79" y="243"/>
                  </a:lnTo>
                  <a:lnTo>
                    <a:pt x="85" y="243"/>
                  </a:lnTo>
                  <a:lnTo>
                    <a:pt x="90" y="243"/>
                  </a:lnTo>
                  <a:lnTo>
                    <a:pt x="95" y="242"/>
                  </a:lnTo>
                  <a:lnTo>
                    <a:pt x="100" y="241"/>
                  </a:lnTo>
                  <a:lnTo>
                    <a:pt x="105" y="240"/>
                  </a:lnTo>
                  <a:lnTo>
                    <a:pt x="110" y="239"/>
                  </a:lnTo>
                  <a:lnTo>
                    <a:pt x="115" y="238"/>
                  </a:lnTo>
                  <a:lnTo>
                    <a:pt x="120" y="237"/>
                  </a:lnTo>
                  <a:lnTo>
                    <a:pt x="125" y="236"/>
                  </a:lnTo>
                  <a:lnTo>
                    <a:pt x="130" y="235"/>
                  </a:lnTo>
                  <a:lnTo>
                    <a:pt x="135" y="234"/>
                  </a:lnTo>
                  <a:lnTo>
                    <a:pt x="141" y="233"/>
                  </a:lnTo>
                  <a:lnTo>
                    <a:pt x="146" y="232"/>
                  </a:lnTo>
                  <a:lnTo>
                    <a:pt x="151" y="231"/>
                  </a:lnTo>
                  <a:lnTo>
                    <a:pt x="156" y="230"/>
                  </a:lnTo>
                  <a:lnTo>
                    <a:pt x="161" y="229"/>
                  </a:lnTo>
                  <a:lnTo>
                    <a:pt x="166" y="228"/>
                  </a:lnTo>
                  <a:lnTo>
                    <a:pt x="171" y="227"/>
                  </a:lnTo>
                  <a:lnTo>
                    <a:pt x="176" y="226"/>
                  </a:lnTo>
                  <a:lnTo>
                    <a:pt x="181" y="225"/>
                  </a:lnTo>
                  <a:lnTo>
                    <a:pt x="186" y="225"/>
                  </a:lnTo>
                  <a:lnTo>
                    <a:pt x="191" y="224"/>
                  </a:lnTo>
                  <a:lnTo>
                    <a:pt x="197" y="223"/>
                  </a:lnTo>
                  <a:lnTo>
                    <a:pt x="202" y="222"/>
                  </a:lnTo>
                  <a:lnTo>
                    <a:pt x="207" y="221"/>
                  </a:lnTo>
                  <a:lnTo>
                    <a:pt x="212" y="221"/>
                  </a:lnTo>
                  <a:lnTo>
                    <a:pt x="217" y="220"/>
                  </a:lnTo>
                  <a:lnTo>
                    <a:pt x="222" y="219"/>
                  </a:lnTo>
                  <a:lnTo>
                    <a:pt x="227" y="219"/>
                  </a:lnTo>
                  <a:lnTo>
                    <a:pt x="232" y="218"/>
                  </a:lnTo>
                  <a:lnTo>
                    <a:pt x="237" y="218"/>
                  </a:lnTo>
                  <a:lnTo>
                    <a:pt x="242" y="217"/>
                  </a:lnTo>
                  <a:lnTo>
                    <a:pt x="247" y="217"/>
                  </a:lnTo>
                  <a:lnTo>
                    <a:pt x="253" y="216"/>
                  </a:lnTo>
                  <a:lnTo>
                    <a:pt x="258" y="216"/>
                  </a:lnTo>
                  <a:lnTo>
                    <a:pt x="263" y="215"/>
                  </a:lnTo>
                  <a:lnTo>
                    <a:pt x="268" y="215"/>
                  </a:lnTo>
                  <a:lnTo>
                    <a:pt x="273" y="214"/>
                  </a:lnTo>
                  <a:lnTo>
                    <a:pt x="278" y="214"/>
                  </a:lnTo>
                  <a:lnTo>
                    <a:pt x="283" y="214"/>
                  </a:lnTo>
                  <a:lnTo>
                    <a:pt x="288" y="213"/>
                  </a:lnTo>
                  <a:lnTo>
                    <a:pt x="293" y="213"/>
                  </a:lnTo>
                  <a:lnTo>
                    <a:pt x="298" y="213"/>
                  </a:lnTo>
                  <a:lnTo>
                    <a:pt x="304" y="212"/>
                  </a:lnTo>
                  <a:lnTo>
                    <a:pt x="309" y="212"/>
                  </a:lnTo>
                  <a:lnTo>
                    <a:pt x="314" y="212"/>
                  </a:lnTo>
                  <a:lnTo>
                    <a:pt x="319" y="212"/>
                  </a:lnTo>
                  <a:lnTo>
                    <a:pt x="324" y="211"/>
                  </a:lnTo>
                  <a:lnTo>
                    <a:pt x="329" y="211"/>
                  </a:lnTo>
                  <a:lnTo>
                    <a:pt x="334" y="211"/>
                  </a:lnTo>
                  <a:lnTo>
                    <a:pt x="339" y="211"/>
                  </a:lnTo>
                  <a:lnTo>
                    <a:pt x="344" y="210"/>
                  </a:lnTo>
                  <a:lnTo>
                    <a:pt x="349" y="210"/>
                  </a:lnTo>
                  <a:lnTo>
                    <a:pt x="354" y="210"/>
                  </a:lnTo>
                  <a:lnTo>
                    <a:pt x="357" y="210"/>
                  </a:lnTo>
                </a:path>
              </a:pathLst>
            </a:custGeom>
            <a:noFill/>
            <a:ln w="1905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77" name="Rectangle 170"/>
            <p:cNvSpPr>
              <a:spLocks noChangeArrowheads="1"/>
            </p:cNvSpPr>
            <p:nvPr/>
          </p:nvSpPr>
          <p:spPr bwMode="auto">
            <a:xfrm>
              <a:off x="4123" y="1930"/>
              <a:ext cx="6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5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6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7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400" b="0">
                  <a:solidFill>
                    <a:srgbClr val="000000"/>
                  </a:solidFill>
                  <a:latin typeface="Symbol" pitchFamily="18" charset="2"/>
                  <a:ea typeface="Arial Unicode MS" pitchFamily="50" charset="-128"/>
                  <a:cs typeface="Arial Unicode MS" pitchFamily="50" charset="-128"/>
                </a:rPr>
                <a:t>r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2378" name="Rectangle 171"/>
            <p:cNvSpPr>
              <a:spLocks noChangeArrowheads="1"/>
            </p:cNvSpPr>
            <p:nvPr/>
          </p:nvSpPr>
          <p:spPr bwMode="auto">
            <a:xfrm>
              <a:off x="4230" y="1936"/>
              <a:ext cx="112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5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6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7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4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=7 fm, Loosely Bound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2379" name="Line 172"/>
            <p:cNvSpPr>
              <a:spLocks noChangeShapeType="1"/>
            </p:cNvSpPr>
            <p:nvPr/>
          </p:nvSpPr>
          <p:spPr bwMode="auto">
            <a:xfrm>
              <a:off x="5388" y="2003"/>
              <a:ext cx="11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80" name="Freeform 173"/>
            <p:cNvSpPr>
              <a:spLocks/>
            </p:cNvSpPr>
            <p:nvPr/>
          </p:nvSpPr>
          <p:spPr bwMode="auto">
            <a:xfrm>
              <a:off x="3624" y="1593"/>
              <a:ext cx="2012" cy="1345"/>
            </a:xfrm>
            <a:custGeom>
              <a:avLst/>
              <a:gdLst>
                <a:gd name="T0" fmla="*/ 96 w 357"/>
                <a:gd name="T1" fmla="*/ 2026 h 239"/>
                <a:gd name="T2" fmla="*/ 411 w 357"/>
                <a:gd name="T3" fmla="*/ 5481 h 239"/>
                <a:gd name="T4" fmla="*/ 733 w 357"/>
                <a:gd name="T5" fmla="*/ 6967 h 239"/>
                <a:gd name="T6" fmla="*/ 1082 w 357"/>
                <a:gd name="T7" fmla="*/ 7507 h 239"/>
                <a:gd name="T8" fmla="*/ 1398 w 357"/>
                <a:gd name="T9" fmla="*/ 7569 h 239"/>
                <a:gd name="T10" fmla="*/ 1713 w 357"/>
                <a:gd name="T11" fmla="*/ 7507 h 239"/>
                <a:gd name="T12" fmla="*/ 2035 w 357"/>
                <a:gd name="T13" fmla="*/ 7350 h 239"/>
                <a:gd name="T14" fmla="*/ 2350 w 357"/>
                <a:gd name="T15" fmla="*/ 7186 h 239"/>
                <a:gd name="T16" fmla="*/ 2700 w 357"/>
                <a:gd name="T17" fmla="*/ 7063 h 239"/>
                <a:gd name="T18" fmla="*/ 3015 w 357"/>
                <a:gd name="T19" fmla="*/ 6933 h 239"/>
                <a:gd name="T20" fmla="*/ 3336 w 357"/>
                <a:gd name="T21" fmla="*/ 6871 h 239"/>
                <a:gd name="T22" fmla="*/ 3652 w 357"/>
                <a:gd name="T23" fmla="*/ 6776 h 239"/>
                <a:gd name="T24" fmla="*/ 3968 w 357"/>
                <a:gd name="T25" fmla="*/ 6748 h 239"/>
                <a:gd name="T26" fmla="*/ 4289 w 357"/>
                <a:gd name="T27" fmla="*/ 6680 h 239"/>
                <a:gd name="T28" fmla="*/ 4638 w 357"/>
                <a:gd name="T29" fmla="*/ 6652 h 239"/>
                <a:gd name="T30" fmla="*/ 4954 w 357"/>
                <a:gd name="T31" fmla="*/ 6618 h 239"/>
                <a:gd name="T32" fmla="*/ 5275 w 357"/>
                <a:gd name="T33" fmla="*/ 6618 h 239"/>
                <a:gd name="T34" fmla="*/ 5591 w 357"/>
                <a:gd name="T35" fmla="*/ 6590 h 239"/>
                <a:gd name="T36" fmla="*/ 5906 w 357"/>
                <a:gd name="T37" fmla="*/ 6556 h 239"/>
                <a:gd name="T38" fmla="*/ 6256 w 357"/>
                <a:gd name="T39" fmla="*/ 6556 h 239"/>
                <a:gd name="T40" fmla="*/ 6577 w 357"/>
                <a:gd name="T41" fmla="*/ 6556 h 239"/>
                <a:gd name="T42" fmla="*/ 6893 w 357"/>
                <a:gd name="T43" fmla="*/ 6522 h 239"/>
                <a:gd name="T44" fmla="*/ 7208 w 357"/>
                <a:gd name="T45" fmla="*/ 6522 h 239"/>
                <a:gd name="T46" fmla="*/ 7530 w 357"/>
                <a:gd name="T47" fmla="*/ 6522 h 239"/>
                <a:gd name="T48" fmla="*/ 7845 w 357"/>
                <a:gd name="T49" fmla="*/ 6494 h 239"/>
                <a:gd name="T50" fmla="*/ 8195 w 357"/>
                <a:gd name="T51" fmla="*/ 6494 h 239"/>
                <a:gd name="T52" fmla="*/ 8510 w 357"/>
                <a:gd name="T53" fmla="*/ 6494 h 239"/>
                <a:gd name="T54" fmla="*/ 8831 w 357"/>
                <a:gd name="T55" fmla="*/ 6494 h 239"/>
                <a:gd name="T56" fmla="*/ 9147 w 357"/>
                <a:gd name="T57" fmla="*/ 6494 h 239"/>
                <a:gd name="T58" fmla="*/ 9463 w 357"/>
                <a:gd name="T59" fmla="*/ 6494 h 239"/>
                <a:gd name="T60" fmla="*/ 9812 w 357"/>
                <a:gd name="T61" fmla="*/ 6461 h 239"/>
                <a:gd name="T62" fmla="*/ 10133 w 357"/>
                <a:gd name="T63" fmla="*/ 6461 h 239"/>
                <a:gd name="T64" fmla="*/ 10449 w 357"/>
                <a:gd name="T65" fmla="*/ 6461 h 239"/>
                <a:gd name="T66" fmla="*/ 10770 w 357"/>
                <a:gd name="T67" fmla="*/ 6461 h 239"/>
                <a:gd name="T68" fmla="*/ 11086 w 357"/>
                <a:gd name="T69" fmla="*/ 6461 h 239"/>
                <a:gd name="T70" fmla="*/ 11339 w 357"/>
                <a:gd name="T71" fmla="*/ 6461 h 23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7" h="239">
                  <a:moveTo>
                    <a:pt x="0" y="0"/>
                  </a:moveTo>
                  <a:lnTo>
                    <a:pt x="3" y="64"/>
                  </a:lnTo>
                  <a:lnTo>
                    <a:pt x="8" y="130"/>
                  </a:lnTo>
                  <a:lnTo>
                    <a:pt x="13" y="173"/>
                  </a:lnTo>
                  <a:lnTo>
                    <a:pt x="18" y="202"/>
                  </a:lnTo>
                  <a:lnTo>
                    <a:pt x="23" y="220"/>
                  </a:lnTo>
                  <a:lnTo>
                    <a:pt x="28" y="231"/>
                  </a:lnTo>
                  <a:lnTo>
                    <a:pt x="34" y="237"/>
                  </a:lnTo>
                  <a:lnTo>
                    <a:pt x="39" y="239"/>
                  </a:lnTo>
                  <a:lnTo>
                    <a:pt x="44" y="239"/>
                  </a:lnTo>
                  <a:lnTo>
                    <a:pt x="49" y="238"/>
                  </a:lnTo>
                  <a:lnTo>
                    <a:pt x="54" y="237"/>
                  </a:lnTo>
                  <a:lnTo>
                    <a:pt x="59" y="234"/>
                  </a:lnTo>
                  <a:lnTo>
                    <a:pt x="64" y="232"/>
                  </a:lnTo>
                  <a:lnTo>
                    <a:pt x="69" y="229"/>
                  </a:lnTo>
                  <a:lnTo>
                    <a:pt x="74" y="227"/>
                  </a:lnTo>
                  <a:lnTo>
                    <a:pt x="79" y="225"/>
                  </a:lnTo>
                  <a:lnTo>
                    <a:pt x="85" y="223"/>
                  </a:lnTo>
                  <a:lnTo>
                    <a:pt x="90" y="221"/>
                  </a:lnTo>
                  <a:lnTo>
                    <a:pt x="95" y="219"/>
                  </a:lnTo>
                  <a:lnTo>
                    <a:pt x="100" y="218"/>
                  </a:lnTo>
                  <a:lnTo>
                    <a:pt x="105" y="217"/>
                  </a:lnTo>
                  <a:lnTo>
                    <a:pt x="110" y="215"/>
                  </a:lnTo>
                  <a:lnTo>
                    <a:pt x="115" y="214"/>
                  </a:lnTo>
                  <a:lnTo>
                    <a:pt x="120" y="214"/>
                  </a:lnTo>
                  <a:lnTo>
                    <a:pt x="125" y="213"/>
                  </a:lnTo>
                  <a:lnTo>
                    <a:pt x="130" y="212"/>
                  </a:lnTo>
                  <a:lnTo>
                    <a:pt x="135" y="211"/>
                  </a:lnTo>
                  <a:lnTo>
                    <a:pt x="141" y="211"/>
                  </a:lnTo>
                  <a:lnTo>
                    <a:pt x="146" y="210"/>
                  </a:lnTo>
                  <a:lnTo>
                    <a:pt x="151" y="210"/>
                  </a:lnTo>
                  <a:lnTo>
                    <a:pt x="156" y="209"/>
                  </a:lnTo>
                  <a:lnTo>
                    <a:pt x="161" y="209"/>
                  </a:lnTo>
                  <a:lnTo>
                    <a:pt x="166" y="209"/>
                  </a:lnTo>
                  <a:lnTo>
                    <a:pt x="171" y="208"/>
                  </a:lnTo>
                  <a:lnTo>
                    <a:pt x="176" y="208"/>
                  </a:lnTo>
                  <a:lnTo>
                    <a:pt x="181" y="208"/>
                  </a:lnTo>
                  <a:lnTo>
                    <a:pt x="186" y="207"/>
                  </a:lnTo>
                  <a:lnTo>
                    <a:pt x="191" y="207"/>
                  </a:lnTo>
                  <a:lnTo>
                    <a:pt x="197" y="207"/>
                  </a:lnTo>
                  <a:lnTo>
                    <a:pt x="202" y="207"/>
                  </a:lnTo>
                  <a:lnTo>
                    <a:pt x="207" y="207"/>
                  </a:lnTo>
                  <a:lnTo>
                    <a:pt x="212" y="206"/>
                  </a:lnTo>
                  <a:lnTo>
                    <a:pt x="217" y="206"/>
                  </a:lnTo>
                  <a:lnTo>
                    <a:pt x="222" y="206"/>
                  </a:lnTo>
                  <a:lnTo>
                    <a:pt x="227" y="206"/>
                  </a:lnTo>
                  <a:lnTo>
                    <a:pt x="232" y="206"/>
                  </a:lnTo>
                  <a:lnTo>
                    <a:pt x="237" y="206"/>
                  </a:lnTo>
                  <a:lnTo>
                    <a:pt x="242" y="206"/>
                  </a:lnTo>
                  <a:lnTo>
                    <a:pt x="247" y="205"/>
                  </a:lnTo>
                  <a:lnTo>
                    <a:pt x="253" y="205"/>
                  </a:lnTo>
                  <a:lnTo>
                    <a:pt x="258" y="205"/>
                  </a:lnTo>
                  <a:lnTo>
                    <a:pt x="263" y="205"/>
                  </a:lnTo>
                  <a:lnTo>
                    <a:pt x="268" y="205"/>
                  </a:lnTo>
                  <a:lnTo>
                    <a:pt x="273" y="205"/>
                  </a:lnTo>
                  <a:lnTo>
                    <a:pt x="278" y="205"/>
                  </a:lnTo>
                  <a:lnTo>
                    <a:pt x="283" y="205"/>
                  </a:lnTo>
                  <a:lnTo>
                    <a:pt x="288" y="205"/>
                  </a:lnTo>
                  <a:lnTo>
                    <a:pt x="293" y="205"/>
                  </a:lnTo>
                  <a:lnTo>
                    <a:pt x="298" y="205"/>
                  </a:lnTo>
                  <a:lnTo>
                    <a:pt x="304" y="205"/>
                  </a:lnTo>
                  <a:lnTo>
                    <a:pt x="309" y="204"/>
                  </a:lnTo>
                  <a:lnTo>
                    <a:pt x="314" y="204"/>
                  </a:lnTo>
                  <a:lnTo>
                    <a:pt x="319" y="204"/>
                  </a:lnTo>
                  <a:lnTo>
                    <a:pt x="324" y="204"/>
                  </a:lnTo>
                  <a:lnTo>
                    <a:pt x="329" y="204"/>
                  </a:lnTo>
                  <a:lnTo>
                    <a:pt x="334" y="204"/>
                  </a:lnTo>
                  <a:lnTo>
                    <a:pt x="339" y="204"/>
                  </a:lnTo>
                  <a:lnTo>
                    <a:pt x="344" y="204"/>
                  </a:lnTo>
                  <a:lnTo>
                    <a:pt x="349" y="204"/>
                  </a:lnTo>
                  <a:lnTo>
                    <a:pt x="354" y="204"/>
                  </a:lnTo>
                  <a:lnTo>
                    <a:pt x="357" y="204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81" name="Rectangle 174"/>
            <p:cNvSpPr>
              <a:spLocks noChangeArrowheads="1"/>
            </p:cNvSpPr>
            <p:nvPr/>
          </p:nvSpPr>
          <p:spPr bwMode="auto">
            <a:xfrm>
              <a:off x="4634" y="2048"/>
              <a:ext cx="70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5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6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7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4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Tightly Bound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2382" name="Line 175"/>
            <p:cNvSpPr>
              <a:spLocks noChangeShapeType="1"/>
            </p:cNvSpPr>
            <p:nvPr/>
          </p:nvSpPr>
          <p:spPr bwMode="auto">
            <a:xfrm>
              <a:off x="5388" y="2116"/>
              <a:ext cx="112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83" name="Freeform 176"/>
            <p:cNvSpPr>
              <a:spLocks/>
            </p:cNvSpPr>
            <p:nvPr/>
          </p:nvSpPr>
          <p:spPr bwMode="auto">
            <a:xfrm>
              <a:off x="3551" y="1593"/>
              <a:ext cx="2085" cy="1525"/>
            </a:xfrm>
            <a:custGeom>
              <a:avLst/>
              <a:gdLst>
                <a:gd name="T0" fmla="*/ 34 w 370"/>
                <a:gd name="T1" fmla="*/ 1300 h 271"/>
                <a:gd name="T2" fmla="*/ 349 w 370"/>
                <a:gd name="T3" fmla="*/ 7377 h 271"/>
                <a:gd name="T4" fmla="*/ 665 w 370"/>
                <a:gd name="T5" fmla="*/ 8452 h 271"/>
                <a:gd name="T6" fmla="*/ 986 w 370"/>
                <a:gd name="T7" fmla="*/ 8582 h 271"/>
                <a:gd name="T8" fmla="*/ 1302 w 370"/>
                <a:gd name="T9" fmla="*/ 8362 h 271"/>
                <a:gd name="T10" fmla="*/ 1651 w 370"/>
                <a:gd name="T11" fmla="*/ 8075 h 271"/>
                <a:gd name="T12" fmla="*/ 1967 w 370"/>
                <a:gd name="T13" fmla="*/ 7788 h 271"/>
                <a:gd name="T14" fmla="*/ 2288 w 370"/>
                <a:gd name="T15" fmla="*/ 7535 h 271"/>
                <a:gd name="T16" fmla="*/ 2603 w 370"/>
                <a:gd name="T17" fmla="*/ 7349 h 271"/>
                <a:gd name="T18" fmla="*/ 2919 w 370"/>
                <a:gd name="T19" fmla="*/ 7158 h 271"/>
                <a:gd name="T20" fmla="*/ 3268 w 370"/>
                <a:gd name="T21" fmla="*/ 7029 h 271"/>
                <a:gd name="T22" fmla="*/ 3590 w 370"/>
                <a:gd name="T23" fmla="*/ 6933 h 271"/>
                <a:gd name="T24" fmla="*/ 3905 w 370"/>
                <a:gd name="T25" fmla="*/ 6871 h 271"/>
                <a:gd name="T26" fmla="*/ 4221 w 370"/>
                <a:gd name="T27" fmla="*/ 6809 h 271"/>
                <a:gd name="T28" fmla="*/ 4542 w 370"/>
                <a:gd name="T29" fmla="*/ 6747 h 271"/>
                <a:gd name="T30" fmla="*/ 4891 w 370"/>
                <a:gd name="T31" fmla="*/ 6713 h 271"/>
                <a:gd name="T32" fmla="*/ 5207 w 370"/>
                <a:gd name="T33" fmla="*/ 6680 h 271"/>
                <a:gd name="T34" fmla="*/ 5528 w 370"/>
                <a:gd name="T35" fmla="*/ 6651 h 271"/>
                <a:gd name="T36" fmla="*/ 5844 w 370"/>
                <a:gd name="T37" fmla="*/ 6618 h 271"/>
                <a:gd name="T38" fmla="*/ 6159 w 370"/>
                <a:gd name="T39" fmla="*/ 6584 h 271"/>
                <a:gd name="T40" fmla="*/ 6480 w 370"/>
                <a:gd name="T41" fmla="*/ 6584 h 271"/>
                <a:gd name="T42" fmla="*/ 6830 w 370"/>
                <a:gd name="T43" fmla="*/ 6556 h 271"/>
                <a:gd name="T44" fmla="*/ 7145 w 370"/>
                <a:gd name="T45" fmla="*/ 6556 h 271"/>
                <a:gd name="T46" fmla="*/ 7461 w 370"/>
                <a:gd name="T47" fmla="*/ 6522 h 271"/>
                <a:gd name="T48" fmla="*/ 7782 w 370"/>
                <a:gd name="T49" fmla="*/ 6522 h 271"/>
                <a:gd name="T50" fmla="*/ 8098 w 370"/>
                <a:gd name="T51" fmla="*/ 6522 h 271"/>
                <a:gd name="T52" fmla="*/ 8447 w 370"/>
                <a:gd name="T53" fmla="*/ 6522 h 271"/>
                <a:gd name="T54" fmla="*/ 8763 w 370"/>
                <a:gd name="T55" fmla="*/ 6494 h 271"/>
                <a:gd name="T56" fmla="*/ 9084 w 370"/>
                <a:gd name="T57" fmla="*/ 6494 h 271"/>
                <a:gd name="T58" fmla="*/ 9399 w 370"/>
                <a:gd name="T59" fmla="*/ 6494 h 271"/>
                <a:gd name="T60" fmla="*/ 9715 w 370"/>
                <a:gd name="T61" fmla="*/ 6494 h 271"/>
                <a:gd name="T62" fmla="*/ 10064 w 370"/>
                <a:gd name="T63" fmla="*/ 6494 h 271"/>
                <a:gd name="T64" fmla="*/ 10386 w 370"/>
                <a:gd name="T65" fmla="*/ 6494 h 271"/>
                <a:gd name="T66" fmla="*/ 10701 w 370"/>
                <a:gd name="T67" fmla="*/ 6460 h 271"/>
                <a:gd name="T68" fmla="*/ 11017 w 370"/>
                <a:gd name="T69" fmla="*/ 6460 h 271"/>
                <a:gd name="T70" fmla="*/ 11338 w 370"/>
                <a:gd name="T71" fmla="*/ 6460 h 271"/>
                <a:gd name="T72" fmla="*/ 11653 w 370"/>
                <a:gd name="T73" fmla="*/ 6460 h 27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70" h="271">
                  <a:moveTo>
                    <a:pt x="0" y="0"/>
                  </a:moveTo>
                  <a:lnTo>
                    <a:pt x="1" y="41"/>
                  </a:lnTo>
                  <a:lnTo>
                    <a:pt x="6" y="180"/>
                  </a:lnTo>
                  <a:lnTo>
                    <a:pt x="11" y="233"/>
                  </a:lnTo>
                  <a:lnTo>
                    <a:pt x="16" y="257"/>
                  </a:lnTo>
                  <a:lnTo>
                    <a:pt x="21" y="267"/>
                  </a:lnTo>
                  <a:lnTo>
                    <a:pt x="26" y="271"/>
                  </a:lnTo>
                  <a:lnTo>
                    <a:pt x="31" y="271"/>
                  </a:lnTo>
                  <a:lnTo>
                    <a:pt x="36" y="268"/>
                  </a:lnTo>
                  <a:lnTo>
                    <a:pt x="41" y="264"/>
                  </a:lnTo>
                  <a:lnTo>
                    <a:pt x="47" y="260"/>
                  </a:lnTo>
                  <a:lnTo>
                    <a:pt x="52" y="255"/>
                  </a:lnTo>
                  <a:lnTo>
                    <a:pt x="57" y="251"/>
                  </a:lnTo>
                  <a:lnTo>
                    <a:pt x="62" y="246"/>
                  </a:lnTo>
                  <a:lnTo>
                    <a:pt x="67" y="242"/>
                  </a:lnTo>
                  <a:lnTo>
                    <a:pt x="72" y="238"/>
                  </a:lnTo>
                  <a:lnTo>
                    <a:pt x="77" y="235"/>
                  </a:lnTo>
                  <a:lnTo>
                    <a:pt x="82" y="232"/>
                  </a:lnTo>
                  <a:lnTo>
                    <a:pt x="87" y="229"/>
                  </a:lnTo>
                  <a:lnTo>
                    <a:pt x="92" y="226"/>
                  </a:lnTo>
                  <a:lnTo>
                    <a:pt x="98" y="224"/>
                  </a:lnTo>
                  <a:lnTo>
                    <a:pt x="103" y="222"/>
                  </a:lnTo>
                  <a:lnTo>
                    <a:pt x="108" y="221"/>
                  </a:lnTo>
                  <a:lnTo>
                    <a:pt x="113" y="219"/>
                  </a:lnTo>
                  <a:lnTo>
                    <a:pt x="118" y="218"/>
                  </a:lnTo>
                  <a:lnTo>
                    <a:pt x="123" y="217"/>
                  </a:lnTo>
                  <a:lnTo>
                    <a:pt x="128" y="216"/>
                  </a:lnTo>
                  <a:lnTo>
                    <a:pt x="133" y="215"/>
                  </a:lnTo>
                  <a:lnTo>
                    <a:pt x="138" y="214"/>
                  </a:lnTo>
                  <a:lnTo>
                    <a:pt x="143" y="213"/>
                  </a:lnTo>
                  <a:lnTo>
                    <a:pt x="148" y="212"/>
                  </a:lnTo>
                  <a:lnTo>
                    <a:pt x="154" y="212"/>
                  </a:lnTo>
                  <a:lnTo>
                    <a:pt x="159" y="211"/>
                  </a:lnTo>
                  <a:lnTo>
                    <a:pt x="164" y="211"/>
                  </a:lnTo>
                  <a:lnTo>
                    <a:pt x="169" y="210"/>
                  </a:lnTo>
                  <a:lnTo>
                    <a:pt x="174" y="210"/>
                  </a:lnTo>
                  <a:lnTo>
                    <a:pt x="179" y="209"/>
                  </a:lnTo>
                  <a:lnTo>
                    <a:pt x="184" y="209"/>
                  </a:lnTo>
                  <a:lnTo>
                    <a:pt x="189" y="209"/>
                  </a:lnTo>
                  <a:lnTo>
                    <a:pt x="194" y="208"/>
                  </a:lnTo>
                  <a:lnTo>
                    <a:pt x="199" y="208"/>
                  </a:lnTo>
                  <a:lnTo>
                    <a:pt x="204" y="208"/>
                  </a:lnTo>
                  <a:lnTo>
                    <a:pt x="210" y="208"/>
                  </a:lnTo>
                  <a:lnTo>
                    <a:pt x="215" y="207"/>
                  </a:lnTo>
                  <a:lnTo>
                    <a:pt x="220" y="207"/>
                  </a:lnTo>
                  <a:lnTo>
                    <a:pt x="225" y="207"/>
                  </a:lnTo>
                  <a:lnTo>
                    <a:pt x="230" y="207"/>
                  </a:lnTo>
                  <a:lnTo>
                    <a:pt x="235" y="206"/>
                  </a:lnTo>
                  <a:lnTo>
                    <a:pt x="240" y="206"/>
                  </a:lnTo>
                  <a:lnTo>
                    <a:pt x="245" y="206"/>
                  </a:lnTo>
                  <a:lnTo>
                    <a:pt x="250" y="206"/>
                  </a:lnTo>
                  <a:lnTo>
                    <a:pt x="255" y="206"/>
                  </a:lnTo>
                  <a:lnTo>
                    <a:pt x="260" y="206"/>
                  </a:lnTo>
                  <a:lnTo>
                    <a:pt x="266" y="206"/>
                  </a:lnTo>
                  <a:lnTo>
                    <a:pt x="271" y="206"/>
                  </a:lnTo>
                  <a:lnTo>
                    <a:pt x="276" y="205"/>
                  </a:lnTo>
                  <a:lnTo>
                    <a:pt x="281" y="205"/>
                  </a:lnTo>
                  <a:lnTo>
                    <a:pt x="286" y="205"/>
                  </a:lnTo>
                  <a:lnTo>
                    <a:pt x="291" y="205"/>
                  </a:lnTo>
                  <a:lnTo>
                    <a:pt x="296" y="205"/>
                  </a:lnTo>
                  <a:lnTo>
                    <a:pt x="301" y="205"/>
                  </a:lnTo>
                  <a:lnTo>
                    <a:pt x="306" y="205"/>
                  </a:lnTo>
                  <a:lnTo>
                    <a:pt x="311" y="205"/>
                  </a:lnTo>
                  <a:lnTo>
                    <a:pt x="317" y="205"/>
                  </a:lnTo>
                  <a:lnTo>
                    <a:pt x="322" y="205"/>
                  </a:lnTo>
                  <a:lnTo>
                    <a:pt x="327" y="205"/>
                  </a:lnTo>
                  <a:lnTo>
                    <a:pt x="332" y="204"/>
                  </a:lnTo>
                  <a:lnTo>
                    <a:pt x="337" y="204"/>
                  </a:lnTo>
                  <a:lnTo>
                    <a:pt x="342" y="204"/>
                  </a:lnTo>
                  <a:lnTo>
                    <a:pt x="347" y="204"/>
                  </a:lnTo>
                  <a:lnTo>
                    <a:pt x="352" y="204"/>
                  </a:lnTo>
                  <a:lnTo>
                    <a:pt x="357" y="204"/>
                  </a:lnTo>
                  <a:lnTo>
                    <a:pt x="362" y="204"/>
                  </a:lnTo>
                  <a:lnTo>
                    <a:pt x="367" y="204"/>
                  </a:lnTo>
                  <a:lnTo>
                    <a:pt x="370" y="204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84" name="Rectangle 177"/>
            <p:cNvSpPr>
              <a:spLocks noChangeArrowheads="1"/>
            </p:cNvSpPr>
            <p:nvPr/>
          </p:nvSpPr>
          <p:spPr bwMode="auto">
            <a:xfrm>
              <a:off x="4794" y="2161"/>
              <a:ext cx="56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5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6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7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4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Not Bound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2385" name="Line 178"/>
            <p:cNvSpPr>
              <a:spLocks noChangeShapeType="1"/>
            </p:cNvSpPr>
            <p:nvPr/>
          </p:nvSpPr>
          <p:spPr bwMode="auto">
            <a:xfrm>
              <a:off x="5388" y="2228"/>
              <a:ext cx="112" cy="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86" name="Freeform 179"/>
            <p:cNvSpPr>
              <a:spLocks/>
            </p:cNvSpPr>
            <p:nvPr/>
          </p:nvSpPr>
          <p:spPr bwMode="auto">
            <a:xfrm>
              <a:off x="3557" y="1593"/>
              <a:ext cx="2079" cy="1356"/>
            </a:xfrm>
            <a:custGeom>
              <a:avLst/>
              <a:gdLst>
                <a:gd name="T0" fmla="*/ 158 w 369"/>
                <a:gd name="T1" fmla="*/ 4304 h 241"/>
                <a:gd name="T2" fmla="*/ 479 w 369"/>
                <a:gd name="T3" fmla="*/ 6904 h 241"/>
                <a:gd name="T4" fmla="*/ 794 w 369"/>
                <a:gd name="T5" fmla="*/ 7534 h 241"/>
                <a:gd name="T6" fmla="*/ 1110 w 369"/>
                <a:gd name="T7" fmla="*/ 7630 h 241"/>
                <a:gd name="T8" fmla="*/ 1459 w 369"/>
                <a:gd name="T9" fmla="*/ 7534 h 241"/>
                <a:gd name="T10" fmla="*/ 1780 w 369"/>
                <a:gd name="T11" fmla="*/ 7410 h 241"/>
                <a:gd name="T12" fmla="*/ 2096 w 369"/>
                <a:gd name="T13" fmla="*/ 7247 h 241"/>
                <a:gd name="T14" fmla="*/ 2411 w 369"/>
                <a:gd name="T15" fmla="*/ 7123 h 241"/>
                <a:gd name="T16" fmla="*/ 2733 w 369"/>
                <a:gd name="T17" fmla="*/ 6994 h 241"/>
                <a:gd name="T18" fmla="*/ 3082 w 369"/>
                <a:gd name="T19" fmla="*/ 6904 h 241"/>
                <a:gd name="T20" fmla="*/ 3397 w 369"/>
                <a:gd name="T21" fmla="*/ 6836 h 241"/>
                <a:gd name="T22" fmla="*/ 3713 w 369"/>
                <a:gd name="T23" fmla="*/ 6774 h 241"/>
                <a:gd name="T24" fmla="*/ 4034 w 369"/>
                <a:gd name="T25" fmla="*/ 6712 h 241"/>
                <a:gd name="T26" fmla="*/ 4350 w 369"/>
                <a:gd name="T27" fmla="*/ 6679 h 241"/>
                <a:gd name="T28" fmla="*/ 4665 w 369"/>
                <a:gd name="T29" fmla="*/ 6651 h 241"/>
                <a:gd name="T30" fmla="*/ 5014 w 369"/>
                <a:gd name="T31" fmla="*/ 6617 h 241"/>
                <a:gd name="T32" fmla="*/ 5336 w 369"/>
                <a:gd name="T33" fmla="*/ 6583 h 241"/>
                <a:gd name="T34" fmla="*/ 5651 w 369"/>
                <a:gd name="T35" fmla="*/ 6583 h 241"/>
                <a:gd name="T36" fmla="*/ 5967 w 369"/>
                <a:gd name="T37" fmla="*/ 6555 h 241"/>
                <a:gd name="T38" fmla="*/ 6288 w 369"/>
                <a:gd name="T39" fmla="*/ 6555 h 241"/>
                <a:gd name="T40" fmla="*/ 6637 w 369"/>
                <a:gd name="T41" fmla="*/ 6521 h 241"/>
                <a:gd name="T42" fmla="*/ 6953 w 369"/>
                <a:gd name="T43" fmla="*/ 6521 h 241"/>
                <a:gd name="T44" fmla="*/ 7268 w 369"/>
                <a:gd name="T45" fmla="*/ 6521 h 241"/>
                <a:gd name="T46" fmla="*/ 7589 w 369"/>
                <a:gd name="T47" fmla="*/ 6487 h 241"/>
                <a:gd name="T48" fmla="*/ 7905 w 369"/>
                <a:gd name="T49" fmla="*/ 6487 h 241"/>
                <a:gd name="T50" fmla="*/ 8220 w 369"/>
                <a:gd name="T51" fmla="*/ 6487 h 241"/>
                <a:gd name="T52" fmla="*/ 8570 w 369"/>
                <a:gd name="T53" fmla="*/ 6487 h 241"/>
                <a:gd name="T54" fmla="*/ 8891 w 369"/>
                <a:gd name="T55" fmla="*/ 6487 h 241"/>
                <a:gd name="T56" fmla="*/ 9206 w 369"/>
                <a:gd name="T57" fmla="*/ 6487 h 241"/>
                <a:gd name="T58" fmla="*/ 9522 w 369"/>
                <a:gd name="T59" fmla="*/ 6459 h 241"/>
                <a:gd name="T60" fmla="*/ 9843 w 369"/>
                <a:gd name="T61" fmla="*/ 6459 h 241"/>
                <a:gd name="T62" fmla="*/ 10192 w 369"/>
                <a:gd name="T63" fmla="*/ 6459 h 241"/>
                <a:gd name="T64" fmla="*/ 10508 w 369"/>
                <a:gd name="T65" fmla="*/ 6459 h 241"/>
                <a:gd name="T66" fmla="*/ 10823 w 369"/>
                <a:gd name="T67" fmla="*/ 6459 h 241"/>
                <a:gd name="T68" fmla="*/ 11144 w 369"/>
                <a:gd name="T69" fmla="*/ 6459 h 241"/>
                <a:gd name="T70" fmla="*/ 11460 w 369"/>
                <a:gd name="T71" fmla="*/ 6459 h 241"/>
                <a:gd name="T72" fmla="*/ 11713 w 369"/>
                <a:gd name="T73" fmla="*/ 6459 h 24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9" h="241">
                  <a:moveTo>
                    <a:pt x="0" y="0"/>
                  </a:moveTo>
                  <a:lnTo>
                    <a:pt x="5" y="136"/>
                  </a:lnTo>
                  <a:lnTo>
                    <a:pt x="10" y="192"/>
                  </a:lnTo>
                  <a:lnTo>
                    <a:pt x="15" y="218"/>
                  </a:lnTo>
                  <a:lnTo>
                    <a:pt x="20" y="231"/>
                  </a:lnTo>
                  <a:lnTo>
                    <a:pt x="25" y="238"/>
                  </a:lnTo>
                  <a:lnTo>
                    <a:pt x="30" y="240"/>
                  </a:lnTo>
                  <a:lnTo>
                    <a:pt x="35" y="241"/>
                  </a:lnTo>
                  <a:lnTo>
                    <a:pt x="40" y="240"/>
                  </a:lnTo>
                  <a:lnTo>
                    <a:pt x="46" y="238"/>
                  </a:lnTo>
                  <a:lnTo>
                    <a:pt x="51" y="236"/>
                  </a:lnTo>
                  <a:lnTo>
                    <a:pt x="56" y="234"/>
                  </a:lnTo>
                  <a:lnTo>
                    <a:pt x="61" y="231"/>
                  </a:lnTo>
                  <a:lnTo>
                    <a:pt x="66" y="229"/>
                  </a:lnTo>
                  <a:lnTo>
                    <a:pt x="71" y="227"/>
                  </a:lnTo>
                  <a:lnTo>
                    <a:pt x="76" y="225"/>
                  </a:lnTo>
                  <a:lnTo>
                    <a:pt x="81" y="223"/>
                  </a:lnTo>
                  <a:lnTo>
                    <a:pt x="86" y="221"/>
                  </a:lnTo>
                  <a:lnTo>
                    <a:pt x="91" y="219"/>
                  </a:lnTo>
                  <a:lnTo>
                    <a:pt x="97" y="218"/>
                  </a:lnTo>
                  <a:lnTo>
                    <a:pt x="102" y="217"/>
                  </a:lnTo>
                  <a:lnTo>
                    <a:pt x="107" y="216"/>
                  </a:lnTo>
                  <a:lnTo>
                    <a:pt x="112" y="215"/>
                  </a:lnTo>
                  <a:lnTo>
                    <a:pt x="117" y="214"/>
                  </a:lnTo>
                  <a:lnTo>
                    <a:pt x="122" y="213"/>
                  </a:lnTo>
                  <a:lnTo>
                    <a:pt x="127" y="212"/>
                  </a:lnTo>
                  <a:lnTo>
                    <a:pt x="132" y="211"/>
                  </a:lnTo>
                  <a:lnTo>
                    <a:pt x="137" y="211"/>
                  </a:lnTo>
                  <a:lnTo>
                    <a:pt x="142" y="210"/>
                  </a:lnTo>
                  <a:lnTo>
                    <a:pt x="147" y="210"/>
                  </a:lnTo>
                  <a:lnTo>
                    <a:pt x="153" y="209"/>
                  </a:lnTo>
                  <a:lnTo>
                    <a:pt x="158" y="209"/>
                  </a:lnTo>
                  <a:lnTo>
                    <a:pt x="163" y="209"/>
                  </a:lnTo>
                  <a:lnTo>
                    <a:pt x="168" y="208"/>
                  </a:lnTo>
                  <a:lnTo>
                    <a:pt x="173" y="208"/>
                  </a:lnTo>
                  <a:lnTo>
                    <a:pt x="178" y="208"/>
                  </a:lnTo>
                  <a:lnTo>
                    <a:pt x="183" y="207"/>
                  </a:lnTo>
                  <a:lnTo>
                    <a:pt x="188" y="207"/>
                  </a:lnTo>
                  <a:lnTo>
                    <a:pt x="193" y="207"/>
                  </a:lnTo>
                  <a:lnTo>
                    <a:pt x="198" y="207"/>
                  </a:lnTo>
                  <a:lnTo>
                    <a:pt x="203" y="207"/>
                  </a:lnTo>
                  <a:lnTo>
                    <a:pt x="209" y="206"/>
                  </a:lnTo>
                  <a:lnTo>
                    <a:pt x="214" y="206"/>
                  </a:lnTo>
                  <a:lnTo>
                    <a:pt x="219" y="206"/>
                  </a:lnTo>
                  <a:lnTo>
                    <a:pt x="224" y="206"/>
                  </a:lnTo>
                  <a:lnTo>
                    <a:pt x="229" y="206"/>
                  </a:lnTo>
                  <a:lnTo>
                    <a:pt x="234" y="206"/>
                  </a:lnTo>
                  <a:lnTo>
                    <a:pt x="239" y="205"/>
                  </a:lnTo>
                  <a:lnTo>
                    <a:pt x="244" y="205"/>
                  </a:lnTo>
                  <a:lnTo>
                    <a:pt x="249" y="205"/>
                  </a:lnTo>
                  <a:lnTo>
                    <a:pt x="254" y="205"/>
                  </a:lnTo>
                  <a:lnTo>
                    <a:pt x="259" y="205"/>
                  </a:lnTo>
                  <a:lnTo>
                    <a:pt x="265" y="205"/>
                  </a:lnTo>
                  <a:lnTo>
                    <a:pt x="270" y="205"/>
                  </a:lnTo>
                  <a:lnTo>
                    <a:pt x="275" y="205"/>
                  </a:lnTo>
                  <a:lnTo>
                    <a:pt x="280" y="205"/>
                  </a:lnTo>
                  <a:lnTo>
                    <a:pt x="285" y="205"/>
                  </a:lnTo>
                  <a:lnTo>
                    <a:pt x="290" y="205"/>
                  </a:lnTo>
                  <a:lnTo>
                    <a:pt x="295" y="204"/>
                  </a:lnTo>
                  <a:lnTo>
                    <a:pt x="300" y="204"/>
                  </a:lnTo>
                  <a:lnTo>
                    <a:pt x="305" y="204"/>
                  </a:lnTo>
                  <a:lnTo>
                    <a:pt x="310" y="204"/>
                  </a:lnTo>
                  <a:lnTo>
                    <a:pt x="316" y="204"/>
                  </a:lnTo>
                  <a:lnTo>
                    <a:pt x="321" y="204"/>
                  </a:lnTo>
                  <a:lnTo>
                    <a:pt x="326" y="204"/>
                  </a:lnTo>
                  <a:lnTo>
                    <a:pt x="331" y="204"/>
                  </a:lnTo>
                  <a:lnTo>
                    <a:pt x="336" y="204"/>
                  </a:lnTo>
                  <a:lnTo>
                    <a:pt x="341" y="204"/>
                  </a:lnTo>
                  <a:lnTo>
                    <a:pt x="346" y="204"/>
                  </a:lnTo>
                  <a:lnTo>
                    <a:pt x="351" y="204"/>
                  </a:lnTo>
                  <a:lnTo>
                    <a:pt x="356" y="204"/>
                  </a:lnTo>
                  <a:lnTo>
                    <a:pt x="361" y="204"/>
                  </a:lnTo>
                  <a:lnTo>
                    <a:pt x="366" y="204"/>
                  </a:lnTo>
                  <a:lnTo>
                    <a:pt x="369" y="204"/>
                  </a:lnTo>
                </a:path>
              </a:pathLst>
            </a:custGeom>
            <a:noFill/>
            <a:ln w="19050">
              <a:solidFill>
                <a:srgbClr val="00FF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87" name="Freeform 180"/>
            <p:cNvSpPr>
              <a:spLocks/>
            </p:cNvSpPr>
            <p:nvPr/>
          </p:nvSpPr>
          <p:spPr bwMode="auto">
            <a:xfrm>
              <a:off x="3484" y="2729"/>
              <a:ext cx="2152" cy="0"/>
            </a:xfrm>
            <a:custGeom>
              <a:avLst/>
              <a:gdLst>
                <a:gd name="T0" fmla="*/ 130 w 382"/>
                <a:gd name="T1" fmla="*/ 383 w 382"/>
                <a:gd name="T2" fmla="*/ 603 w 382"/>
                <a:gd name="T3" fmla="*/ 856 w 382"/>
                <a:gd name="T4" fmla="*/ 1110 w 382"/>
                <a:gd name="T5" fmla="*/ 1335 w 382"/>
                <a:gd name="T6" fmla="*/ 1589 w 382"/>
                <a:gd name="T7" fmla="*/ 1842 w 382"/>
                <a:gd name="T8" fmla="*/ 2096 w 382"/>
                <a:gd name="T9" fmla="*/ 2315 w 382"/>
                <a:gd name="T10" fmla="*/ 2569 w 382"/>
                <a:gd name="T11" fmla="*/ 2822 w 382"/>
                <a:gd name="T12" fmla="*/ 3048 w 382"/>
                <a:gd name="T13" fmla="*/ 3301 w 382"/>
                <a:gd name="T14" fmla="*/ 3555 w 382"/>
                <a:gd name="T15" fmla="*/ 3808 w 382"/>
                <a:gd name="T16" fmla="*/ 4028 w 382"/>
                <a:gd name="T17" fmla="*/ 4287 w 382"/>
                <a:gd name="T18" fmla="*/ 4541 w 382"/>
                <a:gd name="T19" fmla="*/ 4760 w 382"/>
                <a:gd name="T20" fmla="*/ 5014 w 382"/>
                <a:gd name="T21" fmla="*/ 5267 w 382"/>
                <a:gd name="T22" fmla="*/ 5521 w 382"/>
                <a:gd name="T23" fmla="*/ 5746 w 382"/>
                <a:gd name="T24" fmla="*/ 6000 w 382"/>
                <a:gd name="T25" fmla="*/ 6253 w 382"/>
                <a:gd name="T26" fmla="*/ 6507 w 382"/>
                <a:gd name="T27" fmla="*/ 6726 w 382"/>
                <a:gd name="T28" fmla="*/ 6980 w 382"/>
                <a:gd name="T29" fmla="*/ 7233 w 382"/>
                <a:gd name="T30" fmla="*/ 7459 w 382"/>
                <a:gd name="T31" fmla="*/ 7712 w 382"/>
                <a:gd name="T32" fmla="*/ 7966 w 382"/>
                <a:gd name="T33" fmla="*/ 8219 w 382"/>
                <a:gd name="T34" fmla="*/ 8445 w 382"/>
                <a:gd name="T35" fmla="*/ 8698 w 382"/>
                <a:gd name="T36" fmla="*/ 8952 w 382"/>
                <a:gd name="T37" fmla="*/ 9171 w 382"/>
                <a:gd name="T38" fmla="*/ 9425 w 382"/>
                <a:gd name="T39" fmla="*/ 9678 w 382"/>
                <a:gd name="T40" fmla="*/ 9932 w 382"/>
                <a:gd name="T41" fmla="*/ 10157 w 382"/>
                <a:gd name="T42" fmla="*/ 10411 w 382"/>
                <a:gd name="T43" fmla="*/ 10664 w 382"/>
                <a:gd name="T44" fmla="*/ 10884 w 382"/>
                <a:gd name="T45" fmla="*/ 11137 w 382"/>
                <a:gd name="T46" fmla="*/ 11391 w 382"/>
                <a:gd name="T47" fmla="*/ 11644 w 382"/>
                <a:gd name="T48" fmla="*/ 11870 w 382"/>
                <a:gd name="T49" fmla="*/ 12123 w 38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</a:gdLst>
              <a:ahLst/>
              <a:cxnLst>
                <a:cxn ang="T50">
                  <a:pos x="T0" y="0"/>
                </a:cxn>
                <a:cxn ang="T51">
                  <a:pos x="T1" y="0"/>
                </a:cxn>
                <a:cxn ang="T52">
                  <a:pos x="T2" y="0"/>
                </a:cxn>
                <a:cxn ang="T53">
                  <a:pos x="T3" y="0"/>
                </a:cxn>
                <a:cxn ang="T54">
                  <a:pos x="T4" y="0"/>
                </a:cxn>
                <a:cxn ang="T55">
                  <a:pos x="T5" y="0"/>
                </a:cxn>
                <a:cxn ang="T56">
                  <a:pos x="T6" y="0"/>
                </a:cxn>
                <a:cxn ang="T57">
                  <a:pos x="T7" y="0"/>
                </a:cxn>
                <a:cxn ang="T58">
                  <a:pos x="T8" y="0"/>
                </a:cxn>
                <a:cxn ang="T59">
                  <a:pos x="T9" y="0"/>
                </a:cxn>
                <a:cxn ang="T60">
                  <a:pos x="T10" y="0"/>
                </a:cxn>
                <a:cxn ang="T61">
                  <a:pos x="T11" y="0"/>
                </a:cxn>
                <a:cxn ang="T62">
                  <a:pos x="T12" y="0"/>
                </a:cxn>
                <a:cxn ang="T63">
                  <a:pos x="T13" y="0"/>
                </a:cxn>
                <a:cxn ang="T64">
                  <a:pos x="T14" y="0"/>
                </a:cxn>
                <a:cxn ang="T65">
                  <a:pos x="T15" y="0"/>
                </a:cxn>
                <a:cxn ang="T66">
                  <a:pos x="T16" y="0"/>
                </a:cxn>
                <a:cxn ang="T67">
                  <a:pos x="T17" y="0"/>
                </a:cxn>
                <a:cxn ang="T68">
                  <a:pos x="T18" y="0"/>
                </a:cxn>
                <a:cxn ang="T69">
                  <a:pos x="T19" y="0"/>
                </a:cxn>
                <a:cxn ang="T70">
                  <a:pos x="T20" y="0"/>
                </a:cxn>
                <a:cxn ang="T71">
                  <a:pos x="T21" y="0"/>
                </a:cxn>
                <a:cxn ang="T72">
                  <a:pos x="T22" y="0"/>
                </a:cxn>
                <a:cxn ang="T73">
                  <a:pos x="T23" y="0"/>
                </a:cxn>
                <a:cxn ang="T74">
                  <a:pos x="T24" y="0"/>
                </a:cxn>
                <a:cxn ang="T75">
                  <a:pos x="T25" y="0"/>
                </a:cxn>
                <a:cxn ang="T76">
                  <a:pos x="T26" y="0"/>
                </a:cxn>
                <a:cxn ang="T77">
                  <a:pos x="T27" y="0"/>
                </a:cxn>
                <a:cxn ang="T78">
                  <a:pos x="T28" y="0"/>
                </a:cxn>
                <a:cxn ang="T79">
                  <a:pos x="T29" y="0"/>
                </a:cxn>
                <a:cxn ang="T80">
                  <a:pos x="T30" y="0"/>
                </a:cxn>
                <a:cxn ang="T81">
                  <a:pos x="T31" y="0"/>
                </a:cxn>
                <a:cxn ang="T82">
                  <a:pos x="T32" y="0"/>
                </a:cxn>
                <a:cxn ang="T83">
                  <a:pos x="T33" y="0"/>
                </a:cxn>
                <a:cxn ang="T84">
                  <a:pos x="T34" y="0"/>
                </a:cxn>
                <a:cxn ang="T85">
                  <a:pos x="T35" y="0"/>
                </a:cxn>
                <a:cxn ang="T86">
                  <a:pos x="T36" y="0"/>
                </a:cxn>
                <a:cxn ang="T87">
                  <a:pos x="T37" y="0"/>
                </a:cxn>
                <a:cxn ang="T88">
                  <a:pos x="T38" y="0"/>
                </a:cxn>
                <a:cxn ang="T89">
                  <a:pos x="T39" y="0"/>
                </a:cxn>
                <a:cxn ang="T90">
                  <a:pos x="T40" y="0"/>
                </a:cxn>
                <a:cxn ang="T91">
                  <a:pos x="T41" y="0"/>
                </a:cxn>
                <a:cxn ang="T92">
                  <a:pos x="T42" y="0"/>
                </a:cxn>
                <a:cxn ang="T93">
                  <a:pos x="T43" y="0"/>
                </a:cxn>
                <a:cxn ang="T94">
                  <a:pos x="T44" y="0"/>
                </a:cxn>
                <a:cxn ang="T95">
                  <a:pos x="T45" y="0"/>
                </a:cxn>
                <a:cxn ang="T96">
                  <a:pos x="T46" y="0"/>
                </a:cxn>
                <a:cxn ang="T97">
                  <a:pos x="T47" y="0"/>
                </a:cxn>
                <a:cxn ang="T98">
                  <a:pos x="T48" y="0"/>
                </a:cxn>
                <a:cxn ang="T99">
                  <a:pos x="T49" y="0"/>
                </a:cxn>
              </a:cxnLst>
              <a:rect l="0" t="0" r="r" b="b"/>
              <a:pathLst>
                <a:path w="382">
                  <a:moveTo>
                    <a:pt x="0" y="0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9" y="0"/>
                  </a:lnTo>
                  <a:lnTo>
                    <a:pt x="73" y="0"/>
                  </a:lnTo>
                  <a:lnTo>
                    <a:pt x="77" y="0"/>
                  </a:lnTo>
                  <a:lnTo>
                    <a:pt x="81" y="0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93" y="0"/>
                  </a:lnTo>
                  <a:lnTo>
                    <a:pt x="96" y="0"/>
                  </a:lnTo>
                  <a:lnTo>
                    <a:pt x="100" y="0"/>
                  </a:lnTo>
                  <a:lnTo>
                    <a:pt x="104" y="0"/>
                  </a:lnTo>
                  <a:lnTo>
                    <a:pt x="108" y="0"/>
                  </a:lnTo>
                  <a:lnTo>
                    <a:pt x="112" y="0"/>
                  </a:lnTo>
                  <a:lnTo>
                    <a:pt x="116" y="0"/>
                  </a:lnTo>
                  <a:lnTo>
                    <a:pt x="120" y="0"/>
                  </a:lnTo>
                  <a:lnTo>
                    <a:pt x="123" y="0"/>
                  </a:lnTo>
                  <a:lnTo>
                    <a:pt x="127" y="0"/>
                  </a:lnTo>
                  <a:lnTo>
                    <a:pt x="131" y="0"/>
                  </a:lnTo>
                  <a:lnTo>
                    <a:pt x="135" y="0"/>
                  </a:lnTo>
                  <a:lnTo>
                    <a:pt x="139" y="0"/>
                  </a:lnTo>
                  <a:lnTo>
                    <a:pt x="143" y="0"/>
                  </a:lnTo>
                  <a:lnTo>
                    <a:pt x="147" y="0"/>
                  </a:lnTo>
                  <a:lnTo>
                    <a:pt x="150" y="0"/>
                  </a:lnTo>
                  <a:lnTo>
                    <a:pt x="154" y="0"/>
                  </a:lnTo>
                  <a:lnTo>
                    <a:pt x="158" y="0"/>
                  </a:lnTo>
                  <a:lnTo>
                    <a:pt x="162" y="0"/>
                  </a:lnTo>
                  <a:lnTo>
                    <a:pt x="166" y="0"/>
                  </a:lnTo>
                  <a:lnTo>
                    <a:pt x="170" y="0"/>
                  </a:lnTo>
                  <a:lnTo>
                    <a:pt x="174" y="0"/>
                  </a:lnTo>
                  <a:lnTo>
                    <a:pt x="177" y="0"/>
                  </a:lnTo>
                  <a:lnTo>
                    <a:pt x="181" y="0"/>
                  </a:lnTo>
                  <a:lnTo>
                    <a:pt x="185" y="0"/>
                  </a:lnTo>
                  <a:lnTo>
                    <a:pt x="189" y="0"/>
                  </a:lnTo>
                  <a:lnTo>
                    <a:pt x="193" y="0"/>
                  </a:lnTo>
                  <a:lnTo>
                    <a:pt x="197" y="0"/>
                  </a:lnTo>
                  <a:lnTo>
                    <a:pt x="201" y="0"/>
                  </a:lnTo>
                  <a:lnTo>
                    <a:pt x="205" y="0"/>
                  </a:lnTo>
                  <a:lnTo>
                    <a:pt x="208" y="0"/>
                  </a:lnTo>
                  <a:lnTo>
                    <a:pt x="212" y="0"/>
                  </a:lnTo>
                  <a:lnTo>
                    <a:pt x="216" y="0"/>
                  </a:lnTo>
                  <a:lnTo>
                    <a:pt x="220" y="0"/>
                  </a:lnTo>
                  <a:lnTo>
                    <a:pt x="224" y="0"/>
                  </a:lnTo>
                  <a:lnTo>
                    <a:pt x="228" y="0"/>
                  </a:lnTo>
                  <a:lnTo>
                    <a:pt x="232" y="0"/>
                  </a:lnTo>
                  <a:lnTo>
                    <a:pt x="235" y="0"/>
                  </a:lnTo>
                  <a:lnTo>
                    <a:pt x="239" y="0"/>
                  </a:lnTo>
                  <a:lnTo>
                    <a:pt x="243" y="0"/>
                  </a:lnTo>
                  <a:lnTo>
                    <a:pt x="247" y="0"/>
                  </a:lnTo>
                  <a:lnTo>
                    <a:pt x="251" y="0"/>
                  </a:lnTo>
                  <a:lnTo>
                    <a:pt x="255" y="0"/>
                  </a:lnTo>
                  <a:lnTo>
                    <a:pt x="259" y="0"/>
                  </a:lnTo>
                  <a:lnTo>
                    <a:pt x="262" y="0"/>
                  </a:lnTo>
                  <a:lnTo>
                    <a:pt x="266" y="0"/>
                  </a:lnTo>
                  <a:lnTo>
                    <a:pt x="270" y="0"/>
                  </a:lnTo>
                  <a:lnTo>
                    <a:pt x="274" y="0"/>
                  </a:lnTo>
                  <a:lnTo>
                    <a:pt x="278" y="0"/>
                  </a:lnTo>
                  <a:lnTo>
                    <a:pt x="282" y="0"/>
                  </a:lnTo>
                  <a:lnTo>
                    <a:pt x="286" y="0"/>
                  </a:lnTo>
                  <a:lnTo>
                    <a:pt x="289" y="0"/>
                  </a:lnTo>
                  <a:lnTo>
                    <a:pt x="293" y="0"/>
                  </a:lnTo>
                  <a:lnTo>
                    <a:pt x="297" y="0"/>
                  </a:lnTo>
                  <a:lnTo>
                    <a:pt x="301" y="0"/>
                  </a:lnTo>
                  <a:lnTo>
                    <a:pt x="305" y="0"/>
                  </a:lnTo>
                  <a:lnTo>
                    <a:pt x="309" y="0"/>
                  </a:lnTo>
                  <a:lnTo>
                    <a:pt x="313" y="0"/>
                  </a:lnTo>
                  <a:lnTo>
                    <a:pt x="316" y="0"/>
                  </a:lnTo>
                  <a:lnTo>
                    <a:pt x="320" y="0"/>
                  </a:lnTo>
                  <a:lnTo>
                    <a:pt x="324" y="0"/>
                  </a:lnTo>
                  <a:lnTo>
                    <a:pt x="328" y="0"/>
                  </a:lnTo>
                  <a:lnTo>
                    <a:pt x="332" y="0"/>
                  </a:lnTo>
                  <a:lnTo>
                    <a:pt x="336" y="0"/>
                  </a:lnTo>
                  <a:lnTo>
                    <a:pt x="340" y="0"/>
                  </a:lnTo>
                  <a:lnTo>
                    <a:pt x="343" y="0"/>
                  </a:lnTo>
                  <a:lnTo>
                    <a:pt x="347" y="0"/>
                  </a:lnTo>
                  <a:lnTo>
                    <a:pt x="351" y="0"/>
                  </a:lnTo>
                  <a:lnTo>
                    <a:pt x="355" y="0"/>
                  </a:lnTo>
                  <a:lnTo>
                    <a:pt x="359" y="0"/>
                  </a:lnTo>
                  <a:lnTo>
                    <a:pt x="363" y="0"/>
                  </a:lnTo>
                  <a:lnTo>
                    <a:pt x="367" y="0"/>
                  </a:lnTo>
                  <a:lnTo>
                    <a:pt x="370" y="0"/>
                  </a:lnTo>
                  <a:lnTo>
                    <a:pt x="374" y="0"/>
                  </a:lnTo>
                  <a:lnTo>
                    <a:pt x="378" y="0"/>
                  </a:lnTo>
                  <a:lnTo>
                    <a:pt x="38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88" name="Rectangle 181"/>
            <p:cNvSpPr>
              <a:spLocks noChangeArrowheads="1"/>
            </p:cNvSpPr>
            <p:nvPr/>
          </p:nvSpPr>
          <p:spPr bwMode="auto">
            <a:xfrm>
              <a:off x="136" y="-457"/>
              <a:ext cx="382" cy="32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5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6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7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endParaRPr kumimoji="0" lang="ja-JP" altLang="en-US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</p:grpSp>
      <p:sp>
        <p:nvSpPr>
          <p:cNvPr id="25764" name="日付プレースホルダー 2576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March 24, 2016</a:t>
            </a:r>
            <a:endParaRPr lang="en-US" altLang="ja-JP"/>
          </a:p>
        </p:txBody>
      </p:sp>
      <p:sp>
        <p:nvSpPr>
          <p:cNvPr id="25765" name="フッター プレースホルダー 2576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ExHIC2016@YITP</a:t>
            </a:r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DA0E730-3696-468F-8869-A76F10D26BD4}" type="slidenum">
              <a:rPr lang="ja-JP" altLang="en-US" smtClean="0"/>
              <a:pPr>
                <a:defRPr/>
              </a:pPr>
              <a:t>10</a:t>
            </a:fld>
            <a:r>
              <a:rPr lang="en-US" altLang="ja-JP" smtClean="0"/>
              <a:t>/16</a:t>
            </a:r>
            <a:endParaRPr lang="ja-JP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ja-JP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ja-JP" dirty="0" err="1" smtClean="0">
                <a:latin typeface="Mathematica1" panose="05000502060100000001" pitchFamily="2" charset="2"/>
              </a:rPr>
              <a:t>W</a:t>
            </a:r>
            <a:r>
              <a:rPr lang="en-US" altLang="ja-JP" dirty="0" smtClean="0"/>
              <a:t> Correlation (w/ Coulomb)</a:t>
            </a:r>
            <a:endParaRPr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39825" y="5157788"/>
            <a:ext cx="7678738" cy="1322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kumimoji="1"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50" charset="-128"/>
              </a:rPr>
              <a:t>Coulomb interaction dominates low Q behavior</a:t>
            </a:r>
          </a:p>
          <a:p>
            <a:pPr algn="l">
              <a:defRPr/>
            </a:pPr>
            <a:r>
              <a:rPr kumimoji="1"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50" charset="-128"/>
              </a:rPr>
              <a:t>Less affected by absorption</a:t>
            </a:r>
          </a:p>
          <a:p>
            <a:pPr algn="l">
              <a:defRPr/>
            </a:pPr>
            <a:r>
              <a:rPr kumimoji="1"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50" charset="-128"/>
              </a:rPr>
              <a:t>Stronger correlation for small source size : size dependence ?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anose="020B0604020202020204" pitchFamily="50" charset="-128"/>
            </a:endParaRPr>
          </a:p>
        </p:txBody>
      </p:sp>
      <p:grpSp>
        <p:nvGrpSpPr>
          <p:cNvPr id="13316" name="Group 6"/>
          <p:cNvGrpSpPr>
            <a:grpSpLocks noChangeAspect="1"/>
          </p:cNvGrpSpPr>
          <p:nvPr/>
        </p:nvGrpSpPr>
        <p:grpSpPr bwMode="auto">
          <a:xfrm>
            <a:off x="0" y="-725488"/>
            <a:ext cx="4427538" cy="5588001"/>
            <a:chOff x="0" y="-457"/>
            <a:chExt cx="2789" cy="3520"/>
          </a:xfrm>
        </p:grpSpPr>
        <p:sp>
          <p:nvSpPr>
            <p:cNvPr id="13404" name="AutoShape 5"/>
            <p:cNvSpPr>
              <a:spLocks noChangeAspect="1" noChangeArrowheads="1" noTextEdit="1"/>
            </p:cNvSpPr>
            <p:nvPr/>
          </p:nvSpPr>
          <p:spPr bwMode="auto">
            <a:xfrm>
              <a:off x="0" y="663"/>
              <a:ext cx="2789" cy="2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405" name="Line 7"/>
            <p:cNvSpPr>
              <a:spLocks noChangeShapeType="1"/>
            </p:cNvSpPr>
            <p:nvPr/>
          </p:nvSpPr>
          <p:spPr bwMode="auto">
            <a:xfrm>
              <a:off x="496" y="2668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406" name="Line 8"/>
            <p:cNvSpPr>
              <a:spLocks noChangeShapeType="1"/>
            </p:cNvSpPr>
            <p:nvPr/>
          </p:nvSpPr>
          <p:spPr bwMode="auto">
            <a:xfrm flipH="1">
              <a:off x="2759" y="2668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407" name="Rectangle 9"/>
            <p:cNvSpPr>
              <a:spLocks noChangeArrowheads="1"/>
            </p:cNvSpPr>
            <p:nvPr/>
          </p:nvSpPr>
          <p:spPr bwMode="auto">
            <a:xfrm>
              <a:off x="255" y="2603"/>
              <a:ext cx="20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2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3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4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5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0.6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3408" name="Line 10"/>
            <p:cNvSpPr>
              <a:spLocks noChangeShapeType="1"/>
            </p:cNvSpPr>
            <p:nvPr/>
          </p:nvSpPr>
          <p:spPr bwMode="auto">
            <a:xfrm>
              <a:off x="496" y="2394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409" name="Line 11"/>
            <p:cNvSpPr>
              <a:spLocks noChangeShapeType="1"/>
            </p:cNvSpPr>
            <p:nvPr/>
          </p:nvSpPr>
          <p:spPr bwMode="auto">
            <a:xfrm flipH="1">
              <a:off x="2759" y="2394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410" name="Rectangle 12"/>
            <p:cNvSpPr>
              <a:spLocks noChangeArrowheads="1"/>
            </p:cNvSpPr>
            <p:nvPr/>
          </p:nvSpPr>
          <p:spPr bwMode="auto">
            <a:xfrm>
              <a:off x="255" y="2322"/>
              <a:ext cx="20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2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3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4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5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0.8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3411" name="Line 13"/>
            <p:cNvSpPr>
              <a:spLocks noChangeShapeType="1"/>
            </p:cNvSpPr>
            <p:nvPr/>
          </p:nvSpPr>
          <p:spPr bwMode="auto">
            <a:xfrm>
              <a:off x="496" y="2113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412" name="Line 14"/>
            <p:cNvSpPr>
              <a:spLocks noChangeShapeType="1"/>
            </p:cNvSpPr>
            <p:nvPr/>
          </p:nvSpPr>
          <p:spPr bwMode="auto">
            <a:xfrm flipH="1">
              <a:off x="2759" y="2113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413" name="Rectangle 15"/>
            <p:cNvSpPr>
              <a:spLocks noChangeArrowheads="1"/>
            </p:cNvSpPr>
            <p:nvPr/>
          </p:nvSpPr>
          <p:spPr bwMode="auto">
            <a:xfrm>
              <a:off x="361" y="2048"/>
              <a:ext cx="8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2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3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4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5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1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3414" name="Line 16"/>
            <p:cNvSpPr>
              <a:spLocks noChangeShapeType="1"/>
            </p:cNvSpPr>
            <p:nvPr/>
          </p:nvSpPr>
          <p:spPr bwMode="auto">
            <a:xfrm>
              <a:off x="496" y="1839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415" name="Line 17"/>
            <p:cNvSpPr>
              <a:spLocks noChangeShapeType="1"/>
            </p:cNvSpPr>
            <p:nvPr/>
          </p:nvSpPr>
          <p:spPr bwMode="auto">
            <a:xfrm flipH="1">
              <a:off x="2759" y="1839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416" name="Rectangle 18"/>
            <p:cNvSpPr>
              <a:spLocks noChangeArrowheads="1"/>
            </p:cNvSpPr>
            <p:nvPr/>
          </p:nvSpPr>
          <p:spPr bwMode="auto">
            <a:xfrm>
              <a:off x="265" y="1773"/>
              <a:ext cx="18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2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3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4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5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1.2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3417" name="Line 19"/>
            <p:cNvSpPr>
              <a:spLocks noChangeShapeType="1"/>
            </p:cNvSpPr>
            <p:nvPr/>
          </p:nvSpPr>
          <p:spPr bwMode="auto">
            <a:xfrm>
              <a:off x="496" y="1564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418" name="Line 20"/>
            <p:cNvSpPr>
              <a:spLocks noChangeShapeType="1"/>
            </p:cNvSpPr>
            <p:nvPr/>
          </p:nvSpPr>
          <p:spPr bwMode="auto">
            <a:xfrm flipH="1">
              <a:off x="2759" y="1564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419" name="Rectangle 21"/>
            <p:cNvSpPr>
              <a:spLocks noChangeArrowheads="1"/>
            </p:cNvSpPr>
            <p:nvPr/>
          </p:nvSpPr>
          <p:spPr bwMode="auto">
            <a:xfrm>
              <a:off x="264" y="1499"/>
              <a:ext cx="18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2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3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4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5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1.4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3420" name="Line 22"/>
            <p:cNvSpPr>
              <a:spLocks noChangeShapeType="1"/>
            </p:cNvSpPr>
            <p:nvPr/>
          </p:nvSpPr>
          <p:spPr bwMode="auto">
            <a:xfrm>
              <a:off x="496" y="1290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421" name="Line 23"/>
            <p:cNvSpPr>
              <a:spLocks noChangeShapeType="1"/>
            </p:cNvSpPr>
            <p:nvPr/>
          </p:nvSpPr>
          <p:spPr bwMode="auto">
            <a:xfrm flipH="1">
              <a:off x="2759" y="1290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422" name="Rectangle 24"/>
            <p:cNvSpPr>
              <a:spLocks noChangeArrowheads="1"/>
            </p:cNvSpPr>
            <p:nvPr/>
          </p:nvSpPr>
          <p:spPr bwMode="auto">
            <a:xfrm>
              <a:off x="265" y="1218"/>
              <a:ext cx="18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2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3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4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5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1.6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3423" name="Line 25"/>
            <p:cNvSpPr>
              <a:spLocks noChangeShapeType="1"/>
            </p:cNvSpPr>
            <p:nvPr/>
          </p:nvSpPr>
          <p:spPr bwMode="auto">
            <a:xfrm>
              <a:off x="496" y="1009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424" name="Line 26"/>
            <p:cNvSpPr>
              <a:spLocks noChangeShapeType="1"/>
            </p:cNvSpPr>
            <p:nvPr/>
          </p:nvSpPr>
          <p:spPr bwMode="auto">
            <a:xfrm flipH="1">
              <a:off x="2759" y="1009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425" name="Rectangle 27"/>
            <p:cNvSpPr>
              <a:spLocks noChangeArrowheads="1"/>
            </p:cNvSpPr>
            <p:nvPr/>
          </p:nvSpPr>
          <p:spPr bwMode="auto">
            <a:xfrm>
              <a:off x="265" y="944"/>
              <a:ext cx="18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2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3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4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5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1.8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3426" name="Line 28"/>
            <p:cNvSpPr>
              <a:spLocks noChangeShapeType="1"/>
            </p:cNvSpPr>
            <p:nvPr/>
          </p:nvSpPr>
          <p:spPr bwMode="auto">
            <a:xfrm>
              <a:off x="496" y="735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427" name="Line 29"/>
            <p:cNvSpPr>
              <a:spLocks noChangeShapeType="1"/>
            </p:cNvSpPr>
            <p:nvPr/>
          </p:nvSpPr>
          <p:spPr bwMode="auto">
            <a:xfrm flipH="1">
              <a:off x="2759" y="735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428" name="Rectangle 30"/>
            <p:cNvSpPr>
              <a:spLocks noChangeArrowheads="1"/>
            </p:cNvSpPr>
            <p:nvPr/>
          </p:nvSpPr>
          <p:spPr bwMode="auto">
            <a:xfrm>
              <a:off x="351" y="669"/>
              <a:ext cx="10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2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3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4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5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2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3429" name="Line 31"/>
            <p:cNvSpPr>
              <a:spLocks noChangeShapeType="1"/>
            </p:cNvSpPr>
            <p:nvPr/>
          </p:nvSpPr>
          <p:spPr bwMode="auto">
            <a:xfrm flipV="1">
              <a:off x="496" y="2650"/>
              <a:ext cx="0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430" name="Line 32"/>
            <p:cNvSpPr>
              <a:spLocks noChangeShapeType="1"/>
            </p:cNvSpPr>
            <p:nvPr/>
          </p:nvSpPr>
          <p:spPr bwMode="auto">
            <a:xfrm>
              <a:off x="496" y="735"/>
              <a:ext cx="0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431" name="Rectangle 33"/>
            <p:cNvSpPr>
              <a:spLocks noChangeArrowheads="1"/>
            </p:cNvSpPr>
            <p:nvPr/>
          </p:nvSpPr>
          <p:spPr bwMode="auto">
            <a:xfrm>
              <a:off x="477" y="2722"/>
              <a:ext cx="10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2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3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4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5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0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3432" name="Line 34"/>
            <p:cNvSpPr>
              <a:spLocks noChangeShapeType="1"/>
            </p:cNvSpPr>
            <p:nvPr/>
          </p:nvSpPr>
          <p:spPr bwMode="auto">
            <a:xfrm flipV="1">
              <a:off x="800" y="2650"/>
              <a:ext cx="0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433" name="Line 35"/>
            <p:cNvSpPr>
              <a:spLocks noChangeShapeType="1"/>
            </p:cNvSpPr>
            <p:nvPr/>
          </p:nvSpPr>
          <p:spPr bwMode="auto">
            <a:xfrm>
              <a:off x="800" y="735"/>
              <a:ext cx="0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434" name="Rectangle 36"/>
            <p:cNvSpPr>
              <a:spLocks noChangeArrowheads="1"/>
            </p:cNvSpPr>
            <p:nvPr/>
          </p:nvSpPr>
          <p:spPr bwMode="auto">
            <a:xfrm>
              <a:off x="745" y="2722"/>
              <a:ext cx="17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2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3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4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5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20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3435" name="Line 37"/>
            <p:cNvSpPr>
              <a:spLocks noChangeShapeType="1"/>
            </p:cNvSpPr>
            <p:nvPr/>
          </p:nvSpPr>
          <p:spPr bwMode="auto">
            <a:xfrm flipV="1">
              <a:off x="1105" y="2650"/>
              <a:ext cx="0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436" name="Line 38"/>
            <p:cNvSpPr>
              <a:spLocks noChangeShapeType="1"/>
            </p:cNvSpPr>
            <p:nvPr/>
          </p:nvSpPr>
          <p:spPr bwMode="auto">
            <a:xfrm>
              <a:off x="1105" y="735"/>
              <a:ext cx="0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437" name="Rectangle 39"/>
            <p:cNvSpPr>
              <a:spLocks noChangeArrowheads="1"/>
            </p:cNvSpPr>
            <p:nvPr/>
          </p:nvSpPr>
          <p:spPr bwMode="auto">
            <a:xfrm>
              <a:off x="1048" y="2722"/>
              <a:ext cx="17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2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3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4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5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40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3438" name="Line 40"/>
            <p:cNvSpPr>
              <a:spLocks noChangeShapeType="1"/>
            </p:cNvSpPr>
            <p:nvPr/>
          </p:nvSpPr>
          <p:spPr bwMode="auto">
            <a:xfrm flipV="1">
              <a:off x="1409" y="2650"/>
              <a:ext cx="0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439" name="Line 41"/>
            <p:cNvSpPr>
              <a:spLocks noChangeShapeType="1"/>
            </p:cNvSpPr>
            <p:nvPr/>
          </p:nvSpPr>
          <p:spPr bwMode="auto">
            <a:xfrm>
              <a:off x="1409" y="735"/>
              <a:ext cx="0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440" name="Rectangle 42"/>
            <p:cNvSpPr>
              <a:spLocks noChangeArrowheads="1"/>
            </p:cNvSpPr>
            <p:nvPr/>
          </p:nvSpPr>
          <p:spPr bwMode="auto">
            <a:xfrm>
              <a:off x="1354" y="2722"/>
              <a:ext cx="17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2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3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4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5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60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3441" name="Line 43"/>
            <p:cNvSpPr>
              <a:spLocks noChangeShapeType="1"/>
            </p:cNvSpPr>
            <p:nvPr/>
          </p:nvSpPr>
          <p:spPr bwMode="auto">
            <a:xfrm flipV="1">
              <a:off x="1714" y="2650"/>
              <a:ext cx="0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442" name="Line 44"/>
            <p:cNvSpPr>
              <a:spLocks noChangeShapeType="1"/>
            </p:cNvSpPr>
            <p:nvPr/>
          </p:nvSpPr>
          <p:spPr bwMode="auto">
            <a:xfrm>
              <a:off x="1714" y="735"/>
              <a:ext cx="0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443" name="Rectangle 45"/>
            <p:cNvSpPr>
              <a:spLocks noChangeArrowheads="1"/>
            </p:cNvSpPr>
            <p:nvPr/>
          </p:nvSpPr>
          <p:spPr bwMode="auto">
            <a:xfrm>
              <a:off x="1658" y="2722"/>
              <a:ext cx="17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2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3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4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5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80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3444" name="Line 46"/>
            <p:cNvSpPr>
              <a:spLocks noChangeShapeType="1"/>
            </p:cNvSpPr>
            <p:nvPr/>
          </p:nvSpPr>
          <p:spPr bwMode="auto">
            <a:xfrm flipV="1">
              <a:off x="2019" y="2650"/>
              <a:ext cx="0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445" name="Line 47"/>
            <p:cNvSpPr>
              <a:spLocks noChangeShapeType="1"/>
            </p:cNvSpPr>
            <p:nvPr/>
          </p:nvSpPr>
          <p:spPr bwMode="auto">
            <a:xfrm>
              <a:off x="2019" y="735"/>
              <a:ext cx="0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446" name="Rectangle 48"/>
            <p:cNvSpPr>
              <a:spLocks noChangeArrowheads="1"/>
            </p:cNvSpPr>
            <p:nvPr/>
          </p:nvSpPr>
          <p:spPr bwMode="auto">
            <a:xfrm>
              <a:off x="1936" y="2722"/>
              <a:ext cx="21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2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3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4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5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100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3447" name="Line 49"/>
            <p:cNvSpPr>
              <a:spLocks noChangeShapeType="1"/>
            </p:cNvSpPr>
            <p:nvPr/>
          </p:nvSpPr>
          <p:spPr bwMode="auto">
            <a:xfrm flipV="1">
              <a:off x="2323" y="2650"/>
              <a:ext cx="0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448" name="Line 50"/>
            <p:cNvSpPr>
              <a:spLocks noChangeShapeType="1"/>
            </p:cNvSpPr>
            <p:nvPr/>
          </p:nvSpPr>
          <p:spPr bwMode="auto">
            <a:xfrm>
              <a:off x="2323" y="735"/>
              <a:ext cx="0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449" name="Rectangle 51"/>
            <p:cNvSpPr>
              <a:spLocks noChangeArrowheads="1"/>
            </p:cNvSpPr>
            <p:nvPr/>
          </p:nvSpPr>
          <p:spPr bwMode="auto">
            <a:xfrm>
              <a:off x="2241" y="2722"/>
              <a:ext cx="21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2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3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4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5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120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3450" name="Line 52"/>
            <p:cNvSpPr>
              <a:spLocks noChangeShapeType="1"/>
            </p:cNvSpPr>
            <p:nvPr/>
          </p:nvSpPr>
          <p:spPr bwMode="auto">
            <a:xfrm flipV="1">
              <a:off x="2628" y="2650"/>
              <a:ext cx="0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451" name="Line 53"/>
            <p:cNvSpPr>
              <a:spLocks noChangeShapeType="1"/>
            </p:cNvSpPr>
            <p:nvPr/>
          </p:nvSpPr>
          <p:spPr bwMode="auto">
            <a:xfrm>
              <a:off x="2628" y="735"/>
              <a:ext cx="0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452" name="Rectangle 54"/>
            <p:cNvSpPr>
              <a:spLocks noChangeArrowheads="1"/>
            </p:cNvSpPr>
            <p:nvPr/>
          </p:nvSpPr>
          <p:spPr bwMode="auto">
            <a:xfrm>
              <a:off x="2544" y="2722"/>
              <a:ext cx="22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2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3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4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5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140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3453" name="Rectangle 55"/>
            <p:cNvSpPr>
              <a:spLocks noChangeArrowheads="1"/>
            </p:cNvSpPr>
            <p:nvPr/>
          </p:nvSpPr>
          <p:spPr bwMode="auto">
            <a:xfrm>
              <a:off x="496" y="735"/>
              <a:ext cx="2281" cy="193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2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3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4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endParaRPr kumimoji="0" lang="ja-JP" altLang="en-US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3454" name="Rectangle 56"/>
            <p:cNvSpPr>
              <a:spLocks noChangeArrowheads="1"/>
            </p:cNvSpPr>
            <p:nvPr/>
          </p:nvSpPr>
          <p:spPr bwMode="auto">
            <a:xfrm>
              <a:off x="1542" y="1773"/>
              <a:ext cx="112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2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3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4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500">
                  <a:solidFill>
                    <a:srgbClr val="000000"/>
                  </a:solidFill>
                  <a:latin typeface="Calibri" pitchFamily="34" charset="0"/>
                  <a:ea typeface="Arial Unicode MS" pitchFamily="50" charset="-128"/>
                  <a:cs typeface="Arial Unicode MS" pitchFamily="50" charset="-128"/>
                </a:rPr>
                <a:t>Static Gaussian Source</a:t>
              </a:r>
              <a:endParaRPr kumimoji="0" lang="ja-JP" altLang="ja-JP" sz="200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3455" name="Rectangle 57"/>
            <p:cNvSpPr>
              <a:spLocks noChangeArrowheads="1"/>
            </p:cNvSpPr>
            <p:nvPr/>
          </p:nvSpPr>
          <p:spPr bwMode="auto">
            <a:xfrm rot="-5400000">
              <a:off x="-44" y="1596"/>
              <a:ext cx="2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2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3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4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6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C(Q)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3456" name="Rectangle 58"/>
            <p:cNvSpPr>
              <a:spLocks noChangeArrowheads="1"/>
            </p:cNvSpPr>
            <p:nvPr/>
          </p:nvSpPr>
          <p:spPr bwMode="auto">
            <a:xfrm>
              <a:off x="943" y="2883"/>
              <a:ext cx="34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2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3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4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6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Q=|m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3457" name="Rectangle 59"/>
            <p:cNvSpPr>
              <a:spLocks noChangeArrowheads="1"/>
            </p:cNvSpPr>
            <p:nvPr/>
          </p:nvSpPr>
          <p:spPr bwMode="auto">
            <a:xfrm>
              <a:off x="1262" y="2937"/>
              <a:ext cx="8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2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3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4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3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N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3458" name="Rectangle 60"/>
            <p:cNvSpPr>
              <a:spLocks noChangeArrowheads="1"/>
            </p:cNvSpPr>
            <p:nvPr/>
          </p:nvSpPr>
          <p:spPr bwMode="auto">
            <a:xfrm>
              <a:off x="1349" y="2883"/>
              <a:ext cx="6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2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3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4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6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k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3459" name="Rectangle 61"/>
            <p:cNvSpPr>
              <a:spLocks noChangeArrowheads="1"/>
            </p:cNvSpPr>
            <p:nvPr/>
          </p:nvSpPr>
          <p:spPr bwMode="auto">
            <a:xfrm>
              <a:off x="1415" y="2931"/>
              <a:ext cx="8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2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3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4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300" b="0">
                  <a:solidFill>
                    <a:srgbClr val="000000"/>
                  </a:solidFill>
                  <a:latin typeface="Symbol" pitchFamily="18" charset="2"/>
                  <a:ea typeface="Arial Unicode MS" pitchFamily="50" charset="-128"/>
                  <a:cs typeface="Arial Unicode MS" pitchFamily="50" charset="-128"/>
                </a:rPr>
                <a:t>W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3460" name="Rectangle 62"/>
            <p:cNvSpPr>
              <a:spLocks noChangeArrowheads="1"/>
            </p:cNvSpPr>
            <p:nvPr/>
          </p:nvSpPr>
          <p:spPr bwMode="auto">
            <a:xfrm>
              <a:off x="1485" y="2883"/>
              <a:ext cx="17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2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3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4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6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-m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3461" name="Rectangle 63"/>
            <p:cNvSpPr>
              <a:spLocks noChangeArrowheads="1"/>
            </p:cNvSpPr>
            <p:nvPr/>
          </p:nvSpPr>
          <p:spPr bwMode="auto">
            <a:xfrm>
              <a:off x="1641" y="2931"/>
              <a:ext cx="8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2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3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4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300" b="0">
                  <a:solidFill>
                    <a:srgbClr val="000000"/>
                  </a:solidFill>
                  <a:latin typeface="Symbol" pitchFamily="18" charset="2"/>
                  <a:ea typeface="Arial Unicode MS" pitchFamily="50" charset="-128"/>
                  <a:cs typeface="Arial Unicode MS" pitchFamily="50" charset="-128"/>
                </a:rPr>
                <a:t>W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3462" name="Rectangle 64"/>
            <p:cNvSpPr>
              <a:spLocks noChangeArrowheads="1"/>
            </p:cNvSpPr>
            <p:nvPr/>
          </p:nvSpPr>
          <p:spPr bwMode="auto">
            <a:xfrm>
              <a:off x="1725" y="2883"/>
              <a:ext cx="6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2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3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4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6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k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3463" name="Rectangle 65"/>
            <p:cNvSpPr>
              <a:spLocks noChangeArrowheads="1"/>
            </p:cNvSpPr>
            <p:nvPr/>
          </p:nvSpPr>
          <p:spPr bwMode="auto">
            <a:xfrm>
              <a:off x="1782" y="2937"/>
              <a:ext cx="8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2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3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4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3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N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3464" name="Rectangle 66"/>
            <p:cNvSpPr>
              <a:spLocks noChangeArrowheads="1"/>
            </p:cNvSpPr>
            <p:nvPr/>
          </p:nvSpPr>
          <p:spPr bwMode="auto">
            <a:xfrm>
              <a:off x="1840" y="2883"/>
              <a:ext cx="70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2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3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4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6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|/M [MeV/c]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3465" name="Rectangle 67"/>
            <p:cNvSpPr>
              <a:spLocks noChangeArrowheads="1"/>
            </p:cNvSpPr>
            <p:nvPr/>
          </p:nvSpPr>
          <p:spPr bwMode="auto">
            <a:xfrm>
              <a:off x="1171" y="735"/>
              <a:ext cx="6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2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3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4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500" b="0">
                  <a:solidFill>
                    <a:srgbClr val="000000"/>
                  </a:solidFill>
                  <a:latin typeface="Symbol" pitchFamily="18" charset="2"/>
                  <a:ea typeface="Arial Unicode MS" pitchFamily="50" charset="-128"/>
                  <a:cs typeface="Arial Unicode MS" pitchFamily="50" charset="-128"/>
                </a:rPr>
                <a:t>r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3466" name="Rectangle 68"/>
            <p:cNvSpPr>
              <a:spLocks noChangeArrowheads="1"/>
            </p:cNvSpPr>
            <p:nvPr/>
          </p:nvSpPr>
          <p:spPr bwMode="auto">
            <a:xfrm>
              <a:off x="1247" y="747"/>
              <a:ext cx="120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2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3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4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5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=3 fm, Loosely Bound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3467" name="Line 69"/>
            <p:cNvSpPr>
              <a:spLocks noChangeShapeType="1"/>
            </p:cNvSpPr>
            <p:nvPr/>
          </p:nvSpPr>
          <p:spPr bwMode="auto">
            <a:xfrm>
              <a:off x="2514" y="812"/>
              <a:ext cx="12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468" name="Freeform 70"/>
            <p:cNvSpPr>
              <a:spLocks/>
            </p:cNvSpPr>
            <p:nvPr/>
          </p:nvSpPr>
          <p:spPr bwMode="auto">
            <a:xfrm>
              <a:off x="794" y="735"/>
              <a:ext cx="1983" cy="1390"/>
            </a:xfrm>
            <a:custGeom>
              <a:avLst/>
              <a:gdLst>
                <a:gd name="T0" fmla="*/ 108 w 332"/>
                <a:gd name="T1" fmla="*/ 996 h 233"/>
                <a:gd name="T2" fmla="*/ 502 w 332"/>
                <a:gd name="T3" fmla="*/ 2917 h 233"/>
                <a:gd name="T4" fmla="*/ 854 w 332"/>
                <a:gd name="T5" fmla="*/ 4379 h 233"/>
                <a:gd name="T6" fmla="*/ 1212 w 332"/>
                <a:gd name="T7" fmla="*/ 5447 h 233"/>
                <a:gd name="T8" fmla="*/ 1571 w 332"/>
                <a:gd name="T9" fmla="*/ 6228 h 233"/>
                <a:gd name="T10" fmla="*/ 1929 w 332"/>
                <a:gd name="T11" fmla="*/ 6831 h 233"/>
                <a:gd name="T12" fmla="*/ 2317 w 332"/>
                <a:gd name="T13" fmla="*/ 7260 h 233"/>
                <a:gd name="T14" fmla="*/ 2676 w 332"/>
                <a:gd name="T15" fmla="*/ 7582 h 233"/>
                <a:gd name="T16" fmla="*/ 3034 w 332"/>
                <a:gd name="T17" fmla="*/ 7827 h 233"/>
                <a:gd name="T18" fmla="*/ 3387 w 332"/>
                <a:gd name="T19" fmla="*/ 8006 h 233"/>
                <a:gd name="T20" fmla="*/ 3745 w 332"/>
                <a:gd name="T21" fmla="*/ 8078 h 233"/>
                <a:gd name="T22" fmla="*/ 4139 w 332"/>
                <a:gd name="T23" fmla="*/ 8185 h 233"/>
                <a:gd name="T24" fmla="*/ 4498 w 332"/>
                <a:gd name="T25" fmla="*/ 8221 h 233"/>
                <a:gd name="T26" fmla="*/ 4850 w 332"/>
                <a:gd name="T27" fmla="*/ 8256 h 233"/>
                <a:gd name="T28" fmla="*/ 5208 w 332"/>
                <a:gd name="T29" fmla="*/ 8256 h 233"/>
                <a:gd name="T30" fmla="*/ 5567 w 332"/>
                <a:gd name="T31" fmla="*/ 8292 h 233"/>
                <a:gd name="T32" fmla="*/ 5925 w 332"/>
                <a:gd name="T33" fmla="*/ 8292 h 233"/>
                <a:gd name="T34" fmla="*/ 6313 w 332"/>
                <a:gd name="T35" fmla="*/ 8256 h 233"/>
                <a:gd name="T36" fmla="*/ 6672 w 332"/>
                <a:gd name="T37" fmla="*/ 8256 h 233"/>
                <a:gd name="T38" fmla="*/ 7030 w 332"/>
                <a:gd name="T39" fmla="*/ 8256 h 233"/>
                <a:gd name="T40" fmla="*/ 7382 w 332"/>
                <a:gd name="T41" fmla="*/ 8256 h 233"/>
                <a:gd name="T42" fmla="*/ 7741 w 332"/>
                <a:gd name="T43" fmla="*/ 8256 h 233"/>
                <a:gd name="T44" fmla="*/ 8135 w 332"/>
                <a:gd name="T45" fmla="*/ 8256 h 233"/>
                <a:gd name="T46" fmla="*/ 8493 w 332"/>
                <a:gd name="T47" fmla="*/ 8256 h 233"/>
                <a:gd name="T48" fmla="*/ 8846 w 332"/>
                <a:gd name="T49" fmla="*/ 8221 h 233"/>
                <a:gd name="T50" fmla="*/ 9204 w 332"/>
                <a:gd name="T51" fmla="*/ 8221 h 233"/>
                <a:gd name="T52" fmla="*/ 9563 w 332"/>
                <a:gd name="T53" fmla="*/ 8221 h 233"/>
                <a:gd name="T54" fmla="*/ 9951 w 332"/>
                <a:gd name="T55" fmla="*/ 8221 h 233"/>
                <a:gd name="T56" fmla="*/ 10309 w 332"/>
                <a:gd name="T57" fmla="*/ 8221 h 233"/>
                <a:gd name="T58" fmla="*/ 10668 w 332"/>
                <a:gd name="T59" fmla="*/ 8221 h 233"/>
                <a:gd name="T60" fmla="*/ 11026 w 332"/>
                <a:gd name="T61" fmla="*/ 8221 h 233"/>
                <a:gd name="T62" fmla="*/ 11378 w 332"/>
                <a:gd name="T63" fmla="*/ 8221 h 233"/>
                <a:gd name="T64" fmla="*/ 11737 w 332"/>
                <a:gd name="T65" fmla="*/ 8221 h 23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32" h="233">
                  <a:moveTo>
                    <a:pt x="0" y="0"/>
                  </a:moveTo>
                  <a:lnTo>
                    <a:pt x="3" y="28"/>
                  </a:lnTo>
                  <a:lnTo>
                    <a:pt x="9" y="57"/>
                  </a:lnTo>
                  <a:lnTo>
                    <a:pt x="14" y="82"/>
                  </a:lnTo>
                  <a:lnTo>
                    <a:pt x="19" y="104"/>
                  </a:lnTo>
                  <a:lnTo>
                    <a:pt x="24" y="123"/>
                  </a:lnTo>
                  <a:lnTo>
                    <a:pt x="29" y="139"/>
                  </a:lnTo>
                  <a:lnTo>
                    <a:pt x="34" y="153"/>
                  </a:lnTo>
                  <a:lnTo>
                    <a:pt x="39" y="165"/>
                  </a:lnTo>
                  <a:lnTo>
                    <a:pt x="44" y="175"/>
                  </a:lnTo>
                  <a:lnTo>
                    <a:pt x="49" y="184"/>
                  </a:lnTo>
                  <a:lnTo>
                    <a:pt x="54" y="192"/>
                  </a:lnTo>
                  <a:lnTo>
                    <a:pt x="60" y="199"/>
                  </a:lnTo>
                  <a:lnTo>
                    <a:pt x="65" y="204"/>
                  </a:lnTo>
                  <a:lnTo>
                    <a:pt x="70" y="208"/>
                  </a:lnTo>
                  <a:lnTo>
                    <a:pt x="75" y="213"/>
                  </a:lnTo>
                  <a:lnTo>
                    <a:pt x="80" y="217"/>
                  </a:lnTo>
                  <a:lnTo>
                    <a:pt x="85" y="220"/>
                  </a:lnTo>
                  <a:lnTo>
                    <a:pt x="90" y="223"/>
                  </a:lnTo>
                  <a:lnTo>
                    <a:pt x="95" y="225"/>
                  </a:lnTo>
                  <a:lnTo>
                    <a:pt x="100" y="226"/>
                  </a:lnTo>
                  <a:lnTo>
                    <a:pt x="105" y="227"/>
                  </a:lnTo>
                  <a:lnTo>
                    <a:pt x="110" y="229"/>
                  </a:lnTo>
                  <a:lnTo>
                    <a:pt x="116" y="230"/>
                  </a:lnTo>
                  <a:lnTo>
                    <a:pt x="121" y="231"/>
                  </a:lnTo>
                  <a:lnTo>
                    <a:pt x="126" y="231"/>
                  </a:lnTo>
                  <a:lnTo>
                    <a:pt x="131" y="232"/>
                  </a:lnTo>
                  <a:lnTo>
                    <a:pt x="136" y="232"/>
                  </a:lnTo>
                  <a:lnTo>
                    <a:pt x="141" y="232"/>
                  </a:lnTo>
                  <a:lnTo>
                    <a:pt x="146" y="232"/>
                  </a:lnTo>
                  <a:lnTo>
                    <a:pt x="151" y="233"/>
                  </a:lnTo>
                  <a:lnTo>
                    <a:pt x="156" y="233"/>
                  </a:lnTo>
                  <a:lnTo>
                    <a:pt x="161" y="233"/>
                  </a:lnTo>
                  <a:lnTo>
                    <a:pt x="166" y="233"/>
                  </a:lnTo>
                  <a:lnTo>
                    <a:pt x="172" y="232"/>
                  </a:lnTo>
                  <a:lnTo>
                    <a:pt x="177" y="232"/>
                  </a:lnTo>
                  <a:lnTo>
                    <a:pt x="182" y="232"/>
                  </a:lnTo>
                  <a:lnTo>
                    <a:pt x="187" y="232"/>
                  </a:lnTo>
                  <a:lnTo>
                    <a:pt x="192" y="232"/>
                  </a:lnTo>
                  <a:lnTo>
                    <a:pt x="197" y="232"/>
                  </a:lnTo>
                  <a:lnTo>
                    <a:pt x="202" y="232"/>
                  </a:lnTo>
                  <a:lnTo>
                    <a:pt x="207" y="232"/>
                  </a:lnTo>
                  <a:lnTo>
                    <a:pt x="212" y="232"/>
                  </a:lnTo>
                  <a:lnTo>
                    <a:pt x="217" y="232"/>
                  </a:lnTo>
                  <a:lnTo>
                    <a:pt x="222" y="232"/>
                  </a:lnTo>
                  <a:lnTo>
                    <a:pt x="228" y="232"/>
                  </a:lnTo>
                  <a:lnTo>
                    <a:pt x="233" y="232"/>
                  </a:lnTo>
                  <a:lnTo>
                    <a:pt x="238" y="232"/>
                  </a:lnTo>
                  <a:lnTo>
                    <a:pt x="243" y="231"/>
                  </a:lnTo>
                  <a:lnTo>
                    <a:pt x="248" y="231"/>
                  </a:lnTo>
                  <a:lnTo>
                    <a:pt x="253" y="231"/>
                  </a:lnTo>
                  <a:lnTo>
                    <a:pt x="258" y="231"/>
                  </a:lnTo>
                  <a:lnTo>
                    <a:pt x="263" y="231"/>
                  </a:lnTo>
                  <a:lnTo>
                    <a:pt x="268" y="231"/>
                  </a:lnTo>
                  <a:lnTo>
                    <a:pt x="273" y="231"/>
                  </a:lnTo>
                  <a:lnTo>
                    <a:pt x="279" y="231"/>
                  </a:lnTo>
                  <a:lnTo>
                    <a:pt x="284" y="231"/>
                  </a:lnTo>
                  <a:lnTo>
                    <a:pt x="289" y="231"/>
                  </a:lnTo>
                  <a:lnTo>
                    <a:pt x="294" y="231"/>
                  </a:lnTo>
                  <a:lnTo>
                    <a:pt x="299" y="231"/>
                  </a:lnTo>
                  <a:lnTo>
                    <a:pt x="304" y="231"/>
                  </a:lnTo>
                  <a:lnTo>
                    <a:pt x="309" y="231"/>
                  </a:lnTo>
                  <a:lnTo>
                    <a:pt x="314" y="231"/>
                  </a:lnTo>
                  <a:lnTo>
                    <a:pt x="319" y="231"/>
                  </a:lnTo>
                  <a:lnTo>
                    <a:pt x="324" y="231"/>
                  </a:lnTo>
                  <a:lnTo>
                    <a:pt x="329" y="231"/>
                  </a:lnTo>
                  <a:lnTo>
                    <a:pt x="332" y="231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469" name="Rectangle 71"/>
            <p:cNvSpPr>
              <a:spLocks noChangeArrowheads="1"/>
            </p:cNvSpPr>
            <p:nvPr/>
          </p:nvSpPr>
          <p:spPr bwMode="auto">
            <a:xfrm>
              <a:off x="1691" y="866"/>
              <a:ext cx="76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2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3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4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5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Tightly Bound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3470" name="Line 72"/>
            <p:cNvSpPr>
              <a:spLocks noChangeShapeType="1"/>
            </p:cNvSpPr>
            <p:nvPr/>
          </p:nvSpPr>
          <p:spPr bwMode="auto">
            <a:xfrm>
              <a:off x="2514" y="932"/>
              <a:ext cx="12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471" name="Freeform 73"/>
            <p:cNvSpPr>
              <a:spLocks/>
            </p:cNvSpPr>
            <p:nvPr/>
          </p:nvSpPr>
          <p:spPr bwMode="auto">
            <a:xfrm>
              <a:off x="603" y="735"/>
              <a:ext cx="2174" cy="1539"/>
            </a:xfrm>
            <a:custGeom>
              <a:avLst/>
              <a:gdLst>
                <a:gd name="T0" fmla="*/ 0 w 364"/>
                <a:gd name="T1" fmla="*/ 179 h 258"/>
                <a:gd name="T2" fmla="*/ 358 w 364"/>
                <a:gd name="T3" fmla="*/ 5124 h 258"/>
                <a:gd name="T4" fmla="*/ 711 w 364"/>
                <a:gd name="T5" fmla="*/ 7116 h 258"/>
                <a:gd name="T6" fmla="*/ 1069 w 364"/>
                <a:gd name="T7" fmla="*/ 8113 h 258"/>
                <a:gd name="T8" fmla="*/ 1463 w 364"/>
                <a:gd name="T9" fmla="*/ 8614 h 258"/>
                <a:gd name="T10" fmla="*/ 1822 w 364"/>
                <a:gd name="T11" fmla="*/ 8930 h 258"/>
                <a:gd name="T12" fmla="*/ 2174 w 364"/>
                <a:gd name="T13" fmla="*/ 9109 h 258"/>
                <a:gd name="T14" fmla="*/ 2532 w 364"/>
                <a:gd name="T15" fmla="*/ 9180 h 258"/>
                <a:gd name="T16" fmla="*/ 2891 w 364"/>
                <a:gd name="T17" fmla="*/ 9180 h 258"/>
                <a:gd name="T18" fmla="*/ 3279 w 364"/>
                <a:gd name="T19" fmla="*/ 9145 h 258"/>
                <a:gd name="T20" fmla="*/ 3637 w 364"/>
                <a:gd name="T21" fmla="*/ 9109 h 258"/>
                <a:gd name="T22" fmla="*/ 3996 w 364"/>
                <a:gd name="T23" fmla="*/ 9073 h 258"/>
                <a:gd name="T24" fmla="*/ 4354 w 364"/>
                <a:gd name="T25" fmla="*/ 8966 h 258"/>
                <a:gd name="T26" fmla="*/ 4706 w 364"/>
                <a:gd name="T27" fmla="*/ 8930 h 258"/>
                <a:gd name="T28" fmla="*/ 5065 w 364"/>
                <a:gd name="T29" fmla="*/ 8858 h 258"/>
                <a:gd name="T30" fmla="*/ 5459 w 364"/>
                <a:gd name="T31" fmla="*/ 8787 h 258"/>
                <a:gd name="T32" fmla="*/ 5817 w 364"/>
                <a:gd name="T33" fmla="*/ 8715 h 258"/>
                <a:gd name="T34" fmla="*/ 6170 w 364"/>
                <a:gd name="T35" fmla="*/ 8679 h 258"/>
                <a:gd name="T36" fmla="*/ 6528 w 364"/>
                <a:gd name="T37" fmla="*/ 8614 h 258"/>
                <a:gd name="T38" fmla="*/ 6886 w 364"/>
                <a:gd name="T39" fmla="*/ 8578 h 258"/>
                <a:gd name="T40" fmla="*/ 7275 w 364"/>
                <a:gd name="T41" fmla="*/ 8542 h 258"/>
                <a:gd name="T42" fmla="*/ 7633 w 364"/>
                <a:gd name="T43" fmla="*/ 8506 h 258"/>
                <a:gd name="T44" fmla="*/ 7991 w 364"/>
                <a:gd name="T45" fmla="*/ 8470 h 258"/>
                <a:gd name="T46" fmla="*/ 8350 w 364"/>
                <a:gd name="T47" fmla="*/ 8435 h 258"/>
                <a:gd name="T48" fmla="*/ 8702 w 364"/>
                <a:gd name="T49" fmla="*/ 8399 h 258"/>
                <a:gd name="T50" fmla="*/ 9060 w 364"/>
                <a:gd name="T51" fmla="*/ 8399 h 258"/>
                <a:gd name="T52" fmla="*/ 9455 w 364"/>
                <a:gd name="T53" fmla="*/ 8363 h 258"/>
                <a:gd name="T54" fmla="*/ 9807 w 364"/>
                <a:gd name="T55" fmla="*/ 8363 h 258"/>
                <a:gd name="T56" fmla="*/ 10165 w 364"/>
                <a:gd name="T57" fmla="*/ 8327 h 258"/>
                <a:gd name="T58" fmla="*/ 10524 w 364"/>
                <a:gd name="T59" fmla="*/ 8327 h 258"/>
                <a:gd name="T60" fmla="*/ 10882 w 364"/>
                <a:gd name="T61" fmla="*/ 8327 h 258"/>
                <a:gd name="T62" fmla="*/ 11270 w 364"/>
                <a:gd name="T63" fmla="*/ 8327 h 258"/>
                <a:gd name="T64" fmla="*/ 11629 w 364"/>
                <a:gd name="T65" fmla="*/ 8292 h 258"/>
                <a:gd name="T66" fmla="*/ 11987 w 364"/>
                <a:gd name="T67" fmla="*/ 8292 h 258"/>
                <a:gd name="T68" fmla="*/ 12339 w 364"/>
                <a:gd name="T69" fmla="*/ 8292 h 258"/>
                <a:gd name="T70" fmla="*/ 12698 w 364"/>
                <a:gd name="T71" fmla="*/ 8292 h 258"/>
                <a:gd name="T72" fmla="*/ 12984 w 364"/>
                <a:gd name="T73" fmla="*/ 8292 h 25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4" h="258">
                  <a:moveTo>
                    <a:pt x="0" y="0"/>
                  </a:moveTo>
                  <a:lnTo>
                    <a:pt x="0" y="5"/>
                  </a:lnTo>
                  <a:lnTo>
                    <a:pt x="5" y="92"/>
                  </a:lnTo>
                  <a:lnTo>
                    <a:pt x="10" y="144"/>
                  </a:lnTo>
                  <a:lnTo>
                    <a:pt x="15" y="177"/>
                  </a:lnTo>
                  <a:lnTo>
                    <a:pt x="20" y="200"/>
                  </a:lnTo>
                  <a:lnTo>
                    <a:pt x="25" y="216"/>
                  </a:lnTo>
                  <a:lnTo>
                    <a:pt x="30" y="228"/>
                  </a:lnTo>
                  <a:lnTo>
                    <a:pt x="35" y="236"/>
                  </a:lnTo>
                  <a:lnTo>
                    <a:pt x="41" y="242"/>
                  </a:lnTo>
                  <a:lnTo>
                    <a:pt x="46" y="247"/>
                  </a:lnTo>
                  <a:lnTo>
                    <a:pt x="51" y="251"/>
                  </a:lnTo>
                  <a:lnTo>
                    <a:pt x="56" y="254"/>
                  </a:lnTo>
                  <a:lnTo>
                    <a:pt x="61" y="256"/>
                  </a:lnTo>
                  <a:lnTo>
                    <a:pt x="66" y="257"/>
                  </a:lnTo>
                  <a:lnTo>
                    <a:pt x="71" y="258"/>
                  </a:lnTo>
                  <a:lnTo>
                    <a:pt x="76" y="258"/>
                  </a:lnTo>
                  <a:lnTo>
                    <a:pt x="81" y="258"/>
                  </a:lnTo>
                  <a:lnTo>
                    <a:pt x="86" y="258"/>
                  </a:lnTo>
                  <a:lnTo>
                    <a:pt x="92" y="257"/>
                  </a:lnTo>
                  <a:lnTo>
                    <a:pt x="97" y="257"/>
                  </a:lnTo>
                  <a:lnTo>
                    <a:pt x="102" y="256"/>
                  </a:lnTo>
                  <a:lnTo>
                    <a:pt x="107" y="256"/>
                  </a:lnTo>
                  <a:lnTo>
                    <a:pt x="112" y="255"/>
                  </a:lnTo>
                  <a:lnTo>
                    <a:pt x="117" y="254"/>
                  </a:lnTo>
                  <a:lnTo>
                    <a:pt x="122" y="252"/>
                  </a:lnTo>
                  <a:lnTo>
                    <a:pt x="127" y="251"/>
                  </a:lnTo>
                  <a:lnTo>
                    <a:pt x="132" y="251"/>
                  </a:lnTo>
                  <a:lnTo>
                    <a:pt x="137" y="250"/>
                  </a:lnTo>
                  <a:lnTo>
                    <a:pt x="142" y="249"/>
                  </a:lnTo>
                  <a:lnTo>
                    <a:pt x="148" y="248"/>
                  </a:lnTo>
                  <a:lnTo>
                    <a:pt x="153" y="247"/>
                  </a:lnTo>
                  <a:lnTo>
                    <a:pt x="158" y="246"/>
                  </a:lnTo>
                  <a:lnTo>
                    <a:pt x="163" y="245"/>
                  </a:lnTo>
                  <a:lnTo>
                    <a:pt x="168" y="244"/>
                  </a:lnTo>
                  <a:lnTo>
                    <a:pt x="173" y="244"/>
                  </a:lnTo>
                  <a:lnTo>
                    <a:pt x="178" y="243"/>
                  </a:lnTo>
                  <a:lnTo>
                    <a:pt x="183" y="242"/>
                  </a:lnTo>
                  <a:lnTo>
                    <a:pt x="188" y="241"/>
                  </a:lnTo>
                  <a:lnTo>
                    <a:pt x="193" y="241"/>
                  </a:lnTo>
                  <a:lnTo>
                    <a:pt x="198" y="240"/>
                  </a:lnTo>
                  <a:lnTo>
                    <a:pt x="204" y="240"/>
                  </a:lnTo>
                  <a:lnTo>
                    <a:pt x="209" y="239"/>
                  </a:lnTo>
                  <a:lnTo>
                    <a:pt x="214" y="239"/>
                  </a:lnTo>
                  <a:lnTo>
                    <a:pt x="219" y="238"/>
                  </a:lnTo>
                  <a:lnTo>
                    <a:pt x="224" y="238"/>
                  </a:lnTo>
                  <a:lnTo>
                    <a:pt x="229" y="237"/>
                  </a:lnTo>
                  <a:lnTo>
                    <a:pt x="234" y="237"/>
                  </a:lnTo>
                  <a:lnTo>
                    <a:pt x="239" y="237"/>
                  </a:lnTo>
                  <a:lnTo>
                    <a:pt x="244" y="236"/>
                  </a:lnTo>
                  <a:lnTo>
                    <a:pt x="249" y="236"/>
                  </a:lnTo>
                  <a:lnTo>
                    <a:pt x="254" y="236"/>
                  </a:lnTo>
                  <a:lnTo>
                    <a:pt x="260" y="235"/>
                  </a:lnTo>
                  <a:lnTo>
                    <a:pt x="265" y="235"/>
                  </a:lnTo>
                  <a:lnTo>
                    <a:pt x="270" y="235"/>
                  </a:lnTo>
                  <a:lnTo>
                    <a:pt x="275" y="235"/>
                  </a:lnTo>
                  <a:lnTo>
                    <a:pt x="280" y="235"/>
                  </a:lnTo>
                  <a:lnTo>
                    <a:pt x="285" y="234"/>
                  </a:lnTo>
                  <a:lnTo>
                    <a:pt x="290" y="234"/>
                  </a:lnTo>
                  <a:lnTo>
                    <a:pt x="295" y="234"/>
                  </a:lnTo>
                  <a:lnTo>
                    <a:pt x="300" y="234"/>
                  </a:lnTo>
                  <a:lnTo>
                    <a:pt x="305" y="234"/>
                  </a:lnTo>
                  <a:lnTo>
                    <a:pt x="311" y="234"/>
                  </a:lnTo>
                  <a:lnTo>
                    <a:pt x="316" y="234"/>
                  </a:lnTo>
                  <a:lnTo>
                    <a:pt x="321" y="233"/>
                  </a:lnTo>
                  <a:lnTo>
                    <a:pt x="326" y="233"/>
                  </a:lnTo>
                  <a:lnTo>
                    <a:pt x="331" y="233"/>
                  </a:lnTo>
                  <a:lnTo>
                    <a:pt x="336" y="233"/>
                  </a:lnTo>
                  <a:lnTo>
                    <a:pt x="341" y="233"/>
                  </a:lnTo>
                  <a:lnTo>
                    <a:pt x="346" y="233"/>
                  </a:lnTo>
                  <a:lnTo>
                    <a:pt x="351" y="233"/>
                  </a:lnTo>
                  <a:lnTo>
                    <a:pt x="356" y="233"/>
                  </a:lnTo>
                  <a:lnTo>
                    <a:pt x="361" y="233"/>
                  </a:lnTo>
                  <a:lnTo>
                    <a:pt x="364" y="233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472" name="Rectangle 74"/>
            <p:cNvSpPr>
              <a:spLocks noChangeArrowheads="1"/>
            </p:cNvSpPr>
            <p:nvPr/>
          </p:nvSpPr>
          <p:spPr bwMode="auto">
            <a:xfrm>
              <a:off x="1866" y="986"/>
              <a:ext cx="60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2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3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4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5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Not Bound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3473" name="Line 75"/>
            <p:cNvSpPr>
              <a:spLocks noChangeShapeType="1"/>
            </p:cNvSpPr>
            <p:nvPr/>
          </p:nvSpPr>
          <p:spPr bwMode="auto">
            <a:xfrm>
              <a:off x="2514" y="1051"/>
              <a:ext cx="120" cy="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474" name="Freeform 76"/>
            <p:cNvSpPr>
              <a:spLocks/>
            </p:cNvSpPr>
            <p:nvPr/>
          </p:nvSpPr>
          <p:spPr bwMode="auto">
            <a:xfrm>
              <a:off x="717" y="735"/>
              <a:ext cx="2060" cy="1360"/>
            </a:xfrm>
            <a:custGeom>
              <a:avLst/>
              <a:gdLst>
                <a:gd name="T0" fmla="*/ 36 w 345"/>
                <a:gd name="T1" fmla="*/ 429 h 228"/>
                <a:gd name="T2" fmla="*/ 394 w 345"/>
                <a:gd name="T3" fmla="*/ 2631 h 228"/>
                <a:gd name="T4" fmla="*/ 782 w 345"/>
                <a:gd name="T5" fmla="*/ 3841 h 228"/>
                <a:gd name="T6" fmla="*/ 1140 w 345"/>
                <a:gd name="T7" fmla="*/ 4802 h 228"/>
                <a:gd name="T8" fmla="*/ 1499 w 345"/>
                <a:gd name="T9" fmla="*/ 5482 h 228"/>
                <a:gd name="T10" fmla="*/ 1851 w 345"/>
                <a:gd name="T11" fmla="*/ 5977 h 228"/>
                <a:gd name="T12" fmla="*/ 2209 w 345"/>
                <a:gd name="T13" fmla="*/ 6335 h 228"/>
                <a:gd name="T14" fmla="*/ 2603 w 345"/>
                <a:gd name="T15" fmla="*/ 6615 h 228"/>
                <a:gd name="T16" fmla="*/ 2962 w 345"/>
                <a:gd name="T17" fmla="*/ 6937 h 228"/>
                <a:gd name="T18" fmla="*/ 3314 w 345"/>
                <a:gd name="T19" fmla="*/ 7080 h 228"/>
                <a:gd name="T20" fmla="*/ 3672 w 345"/>
                <a:gd name="T21" fmla="*/ 7224 h 228"/>
                <a:gd name="T22" fmla="*/ 4030 w 345"/>
                <a:gd name="T23" fmla="*/ 7402 h 228"/>
                <a:gd name="T24" fmla="*/ 4383 w 345"/>
                <a:gd name="T25" fmla="*/ 7510 h 228"/>
                <a:gd name="T26" fmla="*/ 4777 w 345"/>
                <a:gd name="T27" fmla="*/ 7581 h 228"/>
                <a:gd name="T28" fmla="*/ 5135 w 345"/>
                <a:gd name="T29" fmla="*/ 7683 h 228"/>
                <a:gd name="T30" fmla="*/ 5493 w 345"/>
                <a:gd name="T31" fmla="*/ 7719 h 228"/>
                <a:gd name="T32" fmla="*/ 5846 w 345"/>
                <a:gd name="T33" fmla="*/ 7790 h 228"/>
                <a:gd name="T34" fmla="*/ 6204 w 345"/>
                <a:gd name="T35" fmla="*/ 7826 h 228"/>
                <a:gd name="T36" fmla="*/ 6598 w 345"/>
                <a:gd name="T37" fmla="*/ 7862 h 228"/>
                <a:gd name="T38" fmla="*/ 6950 w 345"/>
                <a:gd name="T39" fmla="*/ 7898 h 228"/>
                <a:gd name="T40" fmla="*/ 7309 w 345"/>
                <a:gd name="T41" fmla="*/ 7933 h 228"/>
                <a:gd name="T42" fmla="*/ 7667 w 345"/>
                <a:gd name="T43" fmla="*/ 7969 h 228"/>
                <a:gd name="T44" fmla="*/ 8019 w 345"/>
                <a:gd name="T45" fmla="*/ 8005 h 228"/>
                <a:gd name="T46" fmla="*/ 8377 w 345"/>
                <a:gd name="T47" fmla="*/ 8005 h 228"/>
                <a:gd name="T48" fmla="*/ 8771 w 345"/>
                <a:gd name="T49" fmla="*/ 8041 h 228"/>
                <a:gd name="T50" fmla="*/ 9130 w 345"/>
                <a:gd name="T51" fmla="*/ 8041 h 228"/>
                <a:gd name="T52" fmla="*/ 9482 w 345"/>
                <a:gd name="T53" fmla="*/ 8041 h 228"/>
                <a:gd name="T54" fmla="*/ 9840 w 345"/>
                <a:gd name="T55" fmla="*/ 8076 h 228"/>
                <a:gd name="T56" fmla="*/ 10198 w 345"/>
                <a:gd name="T57" fmla="*/ 8076 h 228"/>
                <a:gd name="T58" fmla="*/ 10587 w 345"/>
                <a:gd name="T59" fmla="*/ 8076 h 228"/>
                <a:gd name="T60" fmla="*/ 10945 w 345"/>
                <a:gd name="T61" fmla="*/ 8112 h 228"/>
                <a:gd name="T62" fmla="*/ 11303 w 345"/>
                <a:gd name="T63" fmla="*/ 8112 h 228"/>
                <a:gd name="T64" fmla="*/ 11661 w 345"/>
                <a:gd name="T65" fmla="*/ 8112 h 228"/>
                <a:gd name="T66" fmla="*/ 12014 w 345"/>
                <a:gd name="T67" fmla="*/ 8112 h 228"/>
                <a:gd name="T68" fmla="*/ 12300 w 345"/>
                <a:gd name="T69" fmla="*/ 8112 h 22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45" h="228">
                  <a:moveTo>
                    <a:pt x="0" y="0"/>
                  </a:moveTo>
                  <a:lnTo>
                    <a:pt x="1" y="12"/>
                  </a:lnTo>
                  <a:lnTo>
                    <a:pt x="6" y="47"/>
                  </a:lnTo>
                  <a:lnTo>
                    <a:pt x="11" y="74"/>
                  </a:lnTo>
                  <a:lnTo>
                    <a:pt x="16" y="91"/>
                  </a:lnTo>
                  <a:lnTo>
                    <a:pt x="22" y="108"/>
                  </a:lnTo>
                  <a:lnTo>
                    <a:pt x="27" y="123"/>
                  </a:lnTo>
                  <a:lnTo>
                    <a:pt x="32" y="135"/>
                  </a:lnTo>
                  <a:lnTo>
                    <a:pt x="37" y="145"/>
                  </a:lnTo>
                  <a:lnTo>
                    <a:pt x="42" y="154"/>
                  </a:lnTo>
                  <a:lnTo>
                    <a:pt x="47" y="161"/>
                  </a:lnTo>
                  <a:lnTo>
                    <a:pt x="52" y="168"/>
                  </a:lnTo>
                  <a:lnTo>
                    <a:pt x="57" y="173"/>
                  </a:lnTo>
                  <a:lnTo>
                    <a:pt x="62" y="178"/>
                  </a:lnTo>
                  <a:lnTo>
                    <a:pt x="67" y="182"/>
                  </a:lnTo>
                  <a:lnTo>
                    <a:pt x="73" y="186"/>
                  </a:lnTo>
                  <a:lnTo>
                    <a:pt x="78" y="191"/>
                  </a:lnTo>
                  <a:lnTo>
                    <a:pt x="83" y="195"/>
                  </a:lnTo>
                  <a:lnTo>
                    <a:pt x="88" y="197"/>
                  </a:lnTo>
                  <a:lnTo>
                    <a:pt x="93" y="199"/>
                  </a:lnTo>
                  <a:lnTo>
                    <a:pt x="98" y="201"/>
                  </a:lnTo>
                  <a:lnTo>
                    <a:pt x="103" y="203"/>
                  </a:lnTo>
                  <a:lnTo>
                    <a:pt x="108" y="206"/>
                  </a:lnTo>
                  <a:lnTo>
                    <a:pt x="113" y="208"/>
                  </a:lnTo>
                  <a:lnTo>
                    <a:pt x="118" y="210"/>
                  </a:lnTo>
                  <a:lnTo>
                    <a:pt x="123" y="211"/>
                  </a:lnTo>
                  <a:lnTo>
                    <a:pt x="129" y="212"/>
                  </a:lnTo>
                  <a:lnTo>
                    <a:pt x="134" y="213"/>
                  </a:lnTo>
                  <a:lnTo>
                    <a:pt x="139" y="214"/>
                  </a:lnTo>
                  <a:lnTo>
                    <a:pt x="144" y="216"/>
                  </a:lnTo>
                  <a:lnTo>
                    <a:pt x="149" y="217"/>
                  </a:lnTo>
                  <a:lnTo>
                    <a:pt x="154" y="217"/>
                  </a:lnTo>
                  <a:lnTo>
                    <a:pt x="159" y="218"/>
                  </a:lnTo>
                  <a:lnTo>
                    <a:pt x="164" y="219"/>
                  </a:lnTo>
                  <a:lnTo>
                    <a:pt x="169" y="219"/>
                  </a:lnTo>
                  <a:lnTo>
                    <a:pt x="174" y="220"/>
                  </a:lnTo>
                  <a:lnTo>
                    <a:pt x="179" y="221"/>
                  </a:lnTo>
                  <a:lnTo>
                    <a:pt x="185" y="221"/>
                  </a:lnTo>
                  <a:lnTo>
                    <a:pt x="190" y="222"/>
                  </a:lnTo>
                  <a:lnTo>
                    <a:pt x="195" y="222"/>
                  </a:lnTo>
                  <a:lnTo>
                    <a:pt x="200" y="223"/>
                  </a:lnTo>
                  <a:lnTo>
                    <a:pt x="205" y="223"/>
                  </a:lnTo>
                  <a:lnTo>
                    <a:pt x="210" y="224"/>
                  </a:lnTo>
                  <a:lnTo>
                    <a:pt x="215" y="224"/>
                  </a:lnTo>
                  <a:lnTo>
                    <a:pt x="220" y="224"/>
                  </a:lnTo>
                  <a:lnTo>
                    <a:pt x="225" y="225"/>
                  </a:lnTo>
                  <a:lnTo>
                    <a:pt x="230" y="225"/>
                  </a:lnTo>
                  <a:lnTo>
                    <a:pt x="235" y="225"/>
                  </a:lnTo>
                  <a:lnTo>
                    <a:pt x="241" y="225"/>
                  </a:lnTo>
                  <a:lnTo>
                    <a:pt x="246" y="226"/>
                  </a:lnTo>
                  <a:lnTo>
                    <a:pt x="251" y="226"/>
                  </a:lnTo>
                  <a:lnTo>
                    <a:pt x="256" y="226"/>
                  </a:lnTo>
                  <a:lnTo>
                    <a:pt x="261" y="226"/>
                  </a:lnTo>
                  <a:lnTo>
                    <a:pt x="266" y="226"/>
                  </a:lnTo>
                  <a:lnTo>
                    <a:pt x="271" y="227"/>
                  </a:lnTo>
                  <a:lnTo>
                    <a:pt x="276" y="227"/>
                  </a:lnTo>
                  <a:lnTo>
                    <a:pt x="281" y="227"/>
                  </a:lnTo>
                  <a:lnTo>
                    <a:pt x="286" y="227"/>
                  </a:lnTo>
                  <a:lnTo>
                    <a:pt x="292" y="227"/>
                  </a:lnTo>
                  <a:lnTo>
                    <a:pt x="297" y="227"/>
                  </a:lnTo>
                  <a:lnTo>
                    <a:pt x="302" y="228"/>
                  </a:lnTo>
                  <a:lnTo>
                    <a:pt x="307" y="228"/>
                  </a:lnTo>
                  <a:lnTo>
                    <a:pt x="312" y="228"/>
                  </a:lnTo>
                  <a:lnTo>
                    <a:pt x="317" y="228"/>
                  </a:lnTo>
                  <a:lnTo>
                    <a:pt x="322" y="228"/>
                  </a:lnTo>
                  <a:lnTo>
                    <a:pt x="327" y="228"/>
                  </a:lnTo>
                  <a:lnTo>
                    <a:pt x="332" y="228"/>
                  </a:lnTo>
                  <a:lnTo>
                    <a:pt x="337" y="228"/>
                  </a:lnTo>
                  <a:lnTo>
                    <a:pt x="342" y="228"/>
                  </a:lnTo>
                  <a:lnTo>
                    <a:pt x="345" y="228"/>
                  </a:lnTo>
                </a:path>
              </a:pathLst>
            </a:custGeom>
            <a:noFill/>
            <a:ln w="1905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475" name="Rectangle 77"/>
            <p:cNvSpPr>
              <a:spLocks noChangeArrowheads="1"/>
            </p:cNvSpPr>
            <p:nvPr/>
          </p:nvSpPr>
          <p:spPr bwMode="auto">
            <a:xfrm>
              <a:off x="1171" y="1093"/>
              <a:ext cx="6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2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3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4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500" b="0">
                  <a:solidFill>
                    <a:srgbClr val="000000"/>
                  </a:solidFill>
                  <a:latin typeface="Symbol" pitchFamily="18" charset="2"/>
                  <a:ea typeface="Arial Unicode MS" pitchFamily="50" charset="-128"/>
                  <a:cs typeface="Arial Unicode MS" pitchFamily="50" charset="-128"/>
                </a:rPr>
                <a:t>r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3476" name="Rectangle 78"/>
            <p:cNvSpPr>
              <a:spLocks noChangeArrowheads="1"/>
            </p:cNvSpPr>
            <p:nvPr/>
          </p:nvSpPr>
          <p:spPr bwMode="auto">
            <a:xfrm>
              <a:off x="1248" y="1105"/>
              <a:ext cx="120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2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3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4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5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=7 fm, Loosely Bound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3477" name="Line 79"/>
            <p:cNvSpPr>
              <a:spLocks noChangeShapeType="1"/>
            </p:cNvSpPr>
            <p:nvPr/>
          </p:nvSpPr>
          <p:spPr bwMode="auto">
            <a:xfrm>
              <a:off x="2514" y="1170"/>
              <a:ext cx="12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478" name="Freeform 80"/>
            <p:cNvSpPr>
              <a:spLocks/>
            </p:cNvSpPr>
            <p:nvPr/>
          </p:nvSpPr>
          <p:spPr bwMode="auto">
            <a:xfrm>
              <a:off x="573" y="735"/>
              <a:ext cx="2204" cy="1384"/>
            </a:xfrm>
            <a:custGeom>
              <a:avLst/>
              <a:gdLst>
                <a:gd name="T0" fmla="*/ 179 w 369"/>
                <a:gd name="T1" fmla="*/ 3627 h 232"/>
                <a:gd name="T2" fmla="*/ 538 w 369"/>
                <a:gd name="T3" fmla="*/ 6759 h 232"/>
                <a:gd name="T4" fmla="*/ 890 w 369"/>
                <a:gd name="T5" fmla="*/ 7791 h 232"/>
                <a:gd name="T6" fmla="*/ 1248 w 369"/>
                <a:gd name="T7" fmla="*/ 8149 h 232"/>
                <a:gd name="T8" fmla="*/ 1643 w 369"/>
                <a:gd name="T9" fmla="*/ 8256 h 232"/>
                <a:gd name="T10" fmla="*/ 1995 w 369"/>
                <a:gd name="T11" fmla="*/ 8220 h 232"/>
                <a:gd name="T12" fmla="*/ 2353 w 369"/>
                <a:gd name="T13" fmla="*/ 8185 h 232"/>
                <a:gd name="T14" fmla="*/ 2712 w 369"/>
                <a:gd name="T15" fmla="*/ 8149 h 232"/>
                <a:gd name="T16" fmla="*/ 3070 w 369"/>
                <a:gd name="T17" fmla="*/ 8113 h 232"/>
                <a:gd name="T18" fmla="*/ 3458 w 369"/>
                <a:gd name="T19" fmla="*/ 8077 h 232"/>
                <a:gd name="T20" fmla="*/ 3817 w 369"/>
                <a:gd name="T21" fmla="*/ 8077 h 232"/>
                <a:gd name="T22" fmla="*/ 4175 w 369"/>
                <a:gd name="T23" fmla="*/ 8077 h 232"/>
                <a:gd name="T24" fmla="*/ 4533 w 369"/>
                <a:gd name="T25" fmla="*/ 8113 h 232"/>
                <a:gd name="T26" fmla="*/ 4886 w 369"/>
                <a:gd name="T27" fmla="*/ 8113 h 232"/>
                <a:gd name="T28" fmla="*/ 5244 w 369"/>
                <a:gd name="T29" fmla="*/ 8113 h 232"/>
                <a:gd name="T30" fmla="*/ 5638 w 369"/>
                <a:gd name="T31" fmla="*/ 8113 h 232"/>
                <a:gd name="T32" fmla="*/ 5991 w 369"/>
                <a:gd name="T33" fmla="*/ 8113 h 232"/>
                <a:gd name="T34" fmla="*/ 6349 w 369"/>
                <a:gd name="T35" fmla="*/ 8149 h 232"/>
                <a:gd name="T36" fmla="*/ 6708 w 369"/>
                <a:gd name="T37" fmla="*/ 8149 h 232"/>
                <a:gd name="T38" fmla="*/ 7066 w 369"/>
                <a:gd name="T39" fmla="*/ 8149 h 232"/>
                <a:gd name="T40" fmla="*/ 7454 w 369"/>
                <a:gd name="T41" fmla="*/ 8149 h 232"/>
                <a:gd name="T42" fmla="*/ 7813 w 369"/>
                <a:gd name="T43" fmla="*/ 8149 h 232"/>
                <a:gd name="T44" fmla="*/ 8171 w 369"/>
                <a:gd name="T45" fmla="*/ 8149 h 232"/>
                <a:gd name="T46" fmla="*/ 8529 w 369"/>
                <a:gd name="T47" fmla="*/ 8185 h 232"/>
                <a:gd name="T48" fmla="*/ 8882 w 369"/>
                <a:gd name="T49" fmla="*/ 8185 h 232"/>
                <a:gd name="T50" fmla="*/ 9240 w 369"/>
                <a:gd name="T51" fmla="*/ 8185 h 232"/>
                <a:gd name="T52" fmla="*/ 9634 w 369"/>
                <a:gd name="T53" fmla="*/ 8185 h 232"/>
                <a:gd name="T54" fmla="*/ 9987 w 369"/>
                <a:gd name="T55" fmla="*/ 8185 h 232"/>
                <a:gd name="T56" fmla="*/ 10345 w 369"/>
                <a:gd name="T57" fmla="*/ 8185 h 232"/>
                <a:gd name="T58" fmla="*/ 10703 w 369"/>
                <a:gd name="T59" fmla="*/ 8185 h 232"/>
                <a:gd name="T60" fmla="*/ 11062 w 369"/>
                <a:gd name="T61" fmla="*/ 8185 h 232"/>
                <a:gd name="T62" fmla="*/ 11450 w 369"/>
                <a:gd name="T63" fmla="*/ 8185 h 232"/>
                <a:gd name="T64" fmla="*/ 11808 w 369"/>
                <a:gd name="T65" fmla="*/ 8185 h 232"/>
                <a:gd name="T66" fmla="*/ 12167 w 369"/>
                <a:gd name="T67" fmla="*/ 8185 h 232"/>
                <a:gd name="T68" fmla="*/ 12519 w 369"/>
                <a:gd name="T69" fmla="*/ 8185 h 232"/>
                <a:gd name="T70" fmla="*/ 12878 w 369"/>
                <a:gd name="T71" fmla="*/ 8220 h 232"/>
                <a:gd name="T72" fmla="*/ 13164 w 369"/>
                <a:gd name="T73" fmla="*/ 8220 h 23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9" h="232">
                  <a:moveTo>
                    <a:pt x="0" y="0"/>
                  </a:moveTo>
                  <a:lnTo>
                    <a:pt x="5" y="102"/>
                  </a:lnTo>
                  <a:lnTo>
                    <a:pt x="10" y="158"/>
                  </a:lnTo>
                  <a:lnTo>
                    <a:pt x="15" y="190"/>
                  </a:lnTo>
                  <a:lnTo>
                    <a:pt x="20" y="208"/>
                  </a:lnTo>
                  <a:lnTo>
                    <a:pt x="25" y="219"/>
                  </a:lnTo>
                  <a:lnTo>
                    <a:pt x="30" y="225"/>
                  </a:lnTo>
                  <a:lnTo>
                    <a:pt x="35" y="229"/>
                  </a:lnTo>
                  <a:lnTo>
                    <a:pt x="40" y="231"/>
                  </a:lnTo>
                  <a:lnTo>
                    <a:pt x="46" y="232"/>
                  </a:lnTo>
                  <a:lnTo>
                    <a:pt x="51" y="232"/>
                  </a:lnTo>
                  <a:lnTo>
                    <a:pt x="56" y="231"/>
                  </a:lnTo>
                  <a:lnTo>
                    <a:pt x="61" y="231"/>
                  </a:lnTo>
                  <a:lnTo>
                    <a:pt x="66" y="230"/>
                  </a:lnTo>
                  <a:lnTo>
                    <a:pt x="71" y="229"/>
                  </a:lnTo>
                  <a:lnTo>
                    <a:pt x="76" y="229"/>
                  </a:lnTo>
                  <a:lnTo>
                    <a:pt x="81" y="228"/>
                  </a:lnTo>
                  <a:lnTo>
                    <a:pt x="86" y="228"/>
                  </a:lnTo>
                  <a:lnTo>
                    <a:pt x="91" y="228"/>
                  </a:lnTo>
                  <a:lnTo>
                    <a:pt x="97" y="227"/>
                  </a:lnTo>
                  <a:lnTo>
                    <a:pt x="102" y="227"/>
                  </a:lnTo>
                  <a:lnTo>
                    <a:pt x="107" y="227"/>
                  </a:lnTo>
                  <a:lnTo>
                    <a:pt x="112" y="227"/>
                  </a:lnTo>
                  <a:lnTo>
                    <a:pt x="117" y="227"/>
                  </a:lnTo>
                  <a:lnTo>
                    <a:pt x="122" y="227"/>
                  </a:lnTo>
                  <a:lnTo>
                    <a:pt x="127" y="228"/>
                  </a:lnTo>
                  <a:lnTo>
                    <a:pt x="132" y="228"/>
                  </a:lnTo>
                  <a:lnTo>
                    <a:pt x="137" y="228"/>
                  </a:lnTo>
                  <a:lnTo>
                    <a:pt x="142" y="228"/>
                  </a:lnTo>
                  <a:lnTo>
                    <a:pt x="147" y="228"/>
                  </a:lnTo>
                  <a:lnTo>
                    <a:pt x="153" y="228"/>
                  </a:lnTo>
                  <a:lnTo>
                    <a:pt x="158" y="228"/>
                  </a:lnTo>
                  <a:lnTo>
                    <a:pt x="163" y="228"/>
                  </a:lnTo>
                  <a:lnTo>
                    <a:pt x="168" y="228"/>
                  </a:lnTo>
                  <a:lnTo>
                    <a:pt x="173" y="229"/>
                  </a:lnTo>
                  <a:lnTo>
                    <a:pt x="178" y="229"/>
                  </a:lnTo>
                  <a:lnTo>
                    <a:pt x="183" y="229"/>
                  </a:lnTo>
                  <a:lnTo>
                    <a:pt x="188" y="229"/>
                  </a:lnTo>
                  <a:lnTo>
                    <a:pt x="193" y="229"/>
                  </a:lnTo>
                  <a:lnTo>
                    <a:pt x="198" y="229"/>
                  </a:lnTo>
                  <a:lnTo>
                    <a:pt x="203" y="229"/>
                  </a:lnTo>
                  <a:lnTo>
                    <a:pt x="209" y="229"/>
                  </a:lnTo>
                  <a:lnTo>
                    <a:pt x="214" y="229"/>
                  </a:lnTo>
                  <a:lnTo>
                    <a:pt x="219" y="229"/>
                  </a:lnTo>
                  <a:lnTo>
                    <a:pt x="224" y="229"/>
                  </a:lnTo>
                  <a:lnTo>
                    <a:pt x="229" y="229"/>
                  </a:lnTo>
                  <a:lnTo>
                    <a:pt x="234" y="230"/>
                  </a:lnTo>
                  <a:lnTo>
                    <a:pt x="239" y="230"/>
                  </a:lnTo>
                  <a:lnTo>
                    <a:pt x="244" y="230"/>
                  </a:lnTo>
                  <a:lnTo>
                    <a:pt x="249" y="230"/>
                  </a:lnTo>
                  <a:lnTo>
                    <a:pt x="254" y="230"/>
                  </a:lnTo>
                  <a:lnTo>
                    <a:pt x="259" y="230"/>
                  </a:lnTo>
                  <a:lnTo>
                    <a:pt x="265" y="230"/>
                  </a:lnTo>
                  <a:lnTo>
                    <a:pt x="270" y="230"/>
                  </a:lnTo>
                  <a:lnTo>
                    <a:pt x="275" y="230"/>
                  </a:lnTo>
                  <a:lnTo>
                    <a:pt x="280" y="230"/>
                  </a:lnTo>
                  <a:lnTo>
                    <a:pt x="285" y="230"/>
                  </a:lnTo>
                  <a:lnTo>
                    <a:pt x="290" y="230"/>
                  </a:lnTo>
                  <a:lnTo>
                    <a:pt x="295" y="230"/>
                  </a:lnTo>
                  <a:lnTo>
                    <a:pt x="300" y="230"/>
                  </a:lnTo>
                  <a:lnTo>
                    <a:pt x="305" y="230"/>
                  </a:lnTo>
                  <a:lnTo>
                    <a:pt x="310" y="230"/>
                  </a:lnTo>
                  <a:lnTo>
                    <a:pt x="316" y="230"/>
                  </a:lnTo>
                  <a:lnTo>
                    <a:pt x="321" y="230"/>
                  </a:lnTo>
                  <a:lnTo>
                    <a:pt x="326" y="230"/>
                  </a:lnTo>
                  <a:lnTo>
                    <a:pt x="331" y="230"/>
                  </a:lnTo>
                  <a:lnTo>
                    <a:pt x="336" y="230"/>
                  </a:lnTo>
                  <a:lnTo>
                    <a:pt x="341" y="230"/>
                  </a:lnTo>
                  <a:lnTo>
                    <a:pt x="346" y="230"/>
                  </a:lnTo>
                  <a:lnTo>
                    <a:pt x="351" y="230"/>
                  </a:lnTo>
                  <a:lnTo>
                    <a:pt x="356" y="231"/>
                  </a:lnTo>
                  <a:lnTo>
                    <a:pt x="361" y="231"/>
                  </a:lnTo>
                  <a:lnTo>
                    <a:pt x="366" y="231"/>
                  </a:lnTo>
                  <a:lnTo>
                    <a:pt x="369" y="231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479" name="Rectangle 81"/>
            <p:cNvSpPr>
              <a:spLocks noChangeArrowheads="1"/>
            </p:cNvSpPr>
            <p:nvPr/>
          </p:nvSpPr>
          <p:spPr bwMode="auto">
            <a:xfrm>
              <a:off x="1691" y="1224"/>
              <a:ext cx="76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2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3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4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5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Tightly Bound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3480" name="Line 82"/>
            <p:cNvSpPr>
              <a:spLocks noChangeShapeType="1"/>
            </p:cNvSpPr>
            <p:nvPr/>
          </p:nvSpPr>
          <p:spPr bwMode="auto">
            <a:xfrm>
              <a:off x="2514" y="1290"/>
              <a:ext cx="12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481" name="Freeform 83"/>
            <p:cNvSpPr>
              <a:spLocks/>
            </p:cNvSpPr>
            <p:nvPr/>
          </p:nvSpPr>
          <p:spPr bwMode="auto">
            <a:xfrm>
              <a:off x="603" y="735"/>
              <a:ext cx="2174" cy="1378"/>
            </a:xfrm>
            <a:custGeom>
              <a:avLst/>
              <a:gdLst>
                <a:gd name="T0" fmla="*/ 179 w 364"/>
                <a:gd name="T1" fmla="*/ 2774 h 231"/>
                <a:gd name="T2" fmla="*/ 538 w 364"/>
                <a:gd name="T3" fmla="*/ 5554 h 231"/>
                <a:gd name="T4" fmla="*/ 890 w 364"/>
                <a:gd name="T5" fmla="*/ 6723 h 231"/>
                <a:gd name="T6" fmla="*/ 1248 w 364"/>
                <a:gd name="T7" fmla="*/ 7260 h 231"/>
                <a:gd name="T8" fmla="*/ 1642 w 364"/>
                <a:gd name="T9" fmla="*/ 7582 h 231"/>
                <a:gd name="T10" fmla="*/ 1995 w 364"/>
                <a:gd name="T11" fmla="*/ 7755 h 231"/>
                <a:gd name="T12" fmla="*/ 2353 w 364"/>
                <a:gd name="T13" fmla="*/ 7862 h 231"/>
                <a:gd name="T14" fmla="*/ 2712 w 364"/>
                <a:gd name="T15" fmla="*/ 7934 h 231"/>
                <a:gd name="T16" fmla="*/ 3070 w 364"/>
                <a:gd name="T17" fmla="*/ 7970 h 231"/>
                <a:gd name="T18" fmla="*/ 3458 w 364"/>
                <a:gd name="T19" fmla="*/ 8006 h 231"/>
                <a:gd name="T20" fmla="*/ 3816 w 364"/>
                <a:gd name="T21" fmla="*/ 8041 h 231"/>
                <a:gd name="T22" fmla="*/ 4175 w 364"/>
                <a:gd name="T23" fmla="*/ 8077 h 231"/>
                <a:gd name="T24" fmla="*/ 4533 w 364"/>
                <a:gd name="T25" fmla="*/ 8077 h 231"/>
                <a:gd name="T26" fmla="*/ 4886 w 364"/>
                <a:gd name="T27" fmla="*/ 8113 h 231"/>
                <a:gd name="T28" fmla="*/ 5280 w 364"/>
                <a:gd name="T29" fmla="*/ 8113 h 231"/>
                <a:gd name="T30" fmla="*/ 5638 w 364"/>
                <a:gd name="T31" fmla="*/ 8113 h 231"/>
                <a:gd name="T32" fmla="*/ 5990 w 364"/>
                <a:gd name="T33" fmla="*/ 8149 h 231"/>
                <a:gd name="T34" fmla="*/ 6349 w 364"/>
                <a:gd name="T35" fmla="*/ 8149 h 231"/>
                <a:gd name="T36" fmla="*/ 6707 w 364"/>
                <a:gd name="T37" fmla="*/ 8149 h 231"/>
                <a:gd name="T38" fmla="*/ 7066 w 364"/>
                <a:gd name="T39" fmla="*/ 8149 h 231"/>
                <a:gd name="T40" fmla="*/ 7454 w 364"/>
                <a:gd name="T41" fmla="*/ 8184 h 231"/>
                <a:gd name="T42" fmla="*/ 7812 w 364"/>
                <a:gd name="T43" fmla="*/ 8184 h 231"/>
                <a:gd name="T44" fmla="*/ 8170 w 364"/>
                <a:gd name="T45" fmla="*/ 8184 h 231"/>
                <a:gd name="T46" fmla="*/ 8523 w 364"/>
                <a:gd name="T47" fmla="*/ 8184 h 231"/>
                <a:gd name="T48" fmla="*/ 8881 w 364"/>
                <a:gd name="T49" fmla="*/ 8184 h 231"/>
                <a:gd name="T50" fmla="*/ 9275 w 364"/>
                <a:gd name="T51" fmla="*/ 8184 h 231"/>
                <a:gd name="T52" fmla="*/ 9634 w 364"/>
                <a:gd name="T53" fmla="*/ 8184 h 231"/>
                <a:gd name="T54" fmla="*/ 9986 w 364"/>
                <a:gd name="T55" fmla="*/ 8184 h 231"/>
                <a:gd name="T56" fmla="*/ 10344 w 364"/>
                <a:gd name="T57" fmla="*/ 8184 h 231"/>
                <a:gd name="T58" fmla="*/ 10703 w 364"/>
                <a:gd name="T59" fmla="*/ 8184 h 231"/>
                <a:gd name="T60" fmla="*/ 11091 w 364"/>
                <a:gd name="T61" fmla="*/ 8184 h 231"/>
                <a:gd name="T62" fmla="*/ 11449 w 364"/>
                <a:gd name="T63" fmla="*/ 8220 h 231"/>
                <a:gd name="T64" fmla="*/ 11808 w 364"/>
                <a:gd name="T65" fmla="*/ 8220 h 231"/>
                <a:gd name="T66" fmla="*/ 12166 w 364"/>
                <a:gd name="T67" fmla="*/ 8220 h 231"/>
                <a:gd name="T68" fmla="*/ 12518 w 364"/>
                <a:gd name="T69" fmla="*/ 8220 h 231"/>
                <a:gd name="T70" fmla="*/ 12877 w 364"/>
                <a:gd name="T71" fmla="*/ 8220 h 23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64" h="231">
                  <a:moveTo>
                    <a:pt x="0" y="0"/>
                  </a:moveTo>
                  <a:lnTo>
                    <a:pt x="5" y="78"/>
                  </a:lnTo>
                  <a:lnTo>
                    <a:pt x="10" y="126"/>
                  </a:lnTo>
                  <a:lnTo>
                    <a:pt x="15" y="156"/>
                  </a:lnTo>
                  <a:lnTo>
                    <a:pt x="20" y="176"/>
                  </a:lnTo>
                  <a:lnTo>
                    <a:pt x="25" y="189"/>
                  </a:lnTo>
                  <a:lnTo>
                    <a:pt x="30" y="199"/>
                  </a:lnTo>
                  <a:lnTo>
                    <a:pt x="35" y="204"/>
                  </a:lnTo>
                  <a:lnTo>
                    <a:pt x="41" y="209"/>
                  </a:lnTo>
                  <a:lnTo>
                    <a:pt x="46" y="213"/>
                  </a:lnTo>
                  <a:lnTo>
                    <a:pt x="51" y="216"/>
                  </a:lnTo>
                  <a:lnTo>
                    <a:pt x="56" y="218"/>
                  </a:lnTo>
                  <a:lnTo>
                    <a:pt x="61" y="220"/>
                  </a:lnTo>
                  <a:lnTo>
                    <a:pt x="66" y="221"/>
                  </a:lnTo>
                  <a:lnTo>
                    <a:pt x="71" y="222"/>
                  </a:lnTo>
                  <a:lnTo>
                    <a:pt x="76" y="223"/>
                  </a:lnTo>
                  <a:lnTo>
                    <a:pt x="81" y="224"/>
                  </a:lnTo>
                  <a:lnTo>
                    <a:pt x="86" y="224"/>
                  </a:lnTo>
                  <a:lnTo>
                    <a:pt x="92" y="224"/>
                  </a:lnTo>
                  <a:lnTo>
                    <a:pt x="97" y="225"/>
                  </a:lnTo>
                  <a:lnTo>
                    <a:pt x="102" y="226"/>
                  </a:lnTo>
                  <a:lnTo>
                    <a:pt x="107" y="226"/>
                  </a:lnTo>
                  <a:lnTo>
                    <a:pt x="112" y="226"/>
                  </a:lnTo>
                  <a:lnTo>
                    <a:pt x="117" y="227"/>
                  </a:lnTo>
                  <a:lnTo>
                    <a:pt x="122" y="227"/>
                  </a:lnTo>
                  <a:lnTo>
                    <a:pt x="127" y="227"/>
                  </a:lnTo>
                  <a:lnTo>
                    <a:pt x="132" y="228"/>
                  </a:lnTo>
                  <a:lnTo>
                    <a:pt x="137" y="228"/>
                  </a:lnTo>
                  <a:lnTo>
                    <a:pt x="142" y="228"/>
                  </a:lnTo>
                  <a:lnTo>
                    <a:pt x="148" y="228"/>
                  </a:lnTo>
                  <a:lnTo>
                    <a:pt x="153" y="228"/>
                  </a:lnTo>
                  <a:lnTo>
                    <a:pt x="158" y="228"/>
                  </a:lnTo>
                  <a:lnTo>
                    <a:pt x="163" y="229"/>
                  </a:lnTo>
                  <a:lnTo>
                    <a:pt x="168" y="229"/>
                  </a:lnTo>
                  <a:lnTo>
                    <a:pt x="173" y="229"/>
                  </a:lnTo>
                  <a:lnTo>
                    <a:pt x="178" y="229"/>
                  </a:lnTo>
                  <a:lnTo>
                    <a:pt x="183" y="229"/>
                  </a:lnTo>
                  <a:lnTo>
                    <a:pt x="188" y="229"/>
                  </a:lnTo>
                  <a:lnTo>
                    <a:pt x="193" y="229"/>
                  </a:lnTo>
                  <a:lnTo>
                    <a:pt x="198" y="229"/>
                  </a:lnTo>
                  <a:lnTo>
                    <a:pt x="204" y="230"/>
                  </a:lnTo>
                  <a:lnTo>
                    <a:pt x="209" y="230"/>
                  </a:lnTo>
                  <a:lnTo>
                    <a:pt x="214" y="230"/>
                  </a:lnTo>
                  <a:lnTo>
                    <a:pt x="219" y="230"/>
                  </a:lnTo>
                  <a:lnTo>
                    <a:pt x="224" y="230"/>
                  </a:lnTo>
                  <a:lnTo>
                    <a:pt x="229" y="230"/>
                  </a:lnTo>
                  <a:lnTo>
                    <a:pt x="234" y="230"/>
                  </a:lnTo>
                  <a:lnTo>
                    <a:pt x="239" y="230"/>
                  </a:lnTo>
                  <a:lnTo>
                    <a:pt x="244" y="230"/>
                  </a:lnTo>
                  <a:lnTo>
                    <a:pt x="249" y="230"/>
                  </a:lnTo>
                  <a:lnTo>
                    <a:pt x="254" y="230"/>
                  </a:lnTo>
                  <a:lnTo>
                    <a:pt x="260" y="230"/>
                  </a:lnTo>
                  <a:lnTo>
                    <a:pt x="265" y="230"/>
                  </a:lnTo>
                  <a:lnTo>
                    <a:pt x="270" y="230"/>
                  </a:lnTo>
                  <a:lnTo>
                    <a:pt x="275" y="230"/>
                  </a:lnTo>
                  <a:lnTo>
                    <a:pt x="280" y="230"/>
                  </a:lnTo>
                  <a:lnTo>
                    <a:pt x="285" y="230"/>
                  </a:lnTo>
                  <a:lnTo>
                    <a:pt x="290" y="230"/>
                  </a:lnTo>
                  <a:lnTo>
                    <a:pt x="295" y="230"/>
                  </a:lnTo>
                  <a:lnTo>
                    <a:pt x="300" y="230"/>
                  </a:lnTo>
                  <a:lnTo>
                    <a:pt x="305" y="230"/>
                  </a:lnTo>
                  <a:lnTo>
                    <a:pt x="311" y="230"/>
                  </a:lnTo>
                  <a:lnTo>
                    <a:pt x="316" y="230"/>
                  </a:lnTo>
                  <a:lnTo>
                    <a:pt x="321" y="231"/>
                  </a:lnTo>
                  <a:lnTo>
                    <a:pt x="326" y="231"/>
                  </a:lnTo>
                  <a:lnTo>
                    <a:pt x="331" y="231"/>
                  </a:lnTo>
                  <a:lnTo>
                    <a:pt x="336" y="231"/>
                  </a:lnTo>
                  <a:lnTo>
                    <a:pt x="341" y="231"/>
                  </a:lnTo>
                  <a:lnTo>
                    <a:pt x="346" y="231"/>
                  </a:lnTo>
                  <a:lnTo>
                    <a:pt x="351" y="231"/>
                  </a:lnTo>
                  <a:lnTo>
                    <a:pt x="356" y="231"/>
                  </a:lnTo>
                  <a:lnTo>
                    <a:pt x="361" y="231"/>
                  </a:lnTo>
                  <a:lnTo>
                    <a:pt x="364" y="231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482" name="Rectangle 84"/>
            <p:cNvSpPr>
              <a:spLocks noChangeArrowheads="1"/>
            </p:cNvSpPr>
            <p:nvPr/>
          </p:nvSpPr>
          <p:spPr bwMode="auto">
            <a:xfrm>
              <a:off x="1866" y="1344"/>
              <a:ext cx="60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2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3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4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5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Not Bound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3483" name="Line 85"/>
            <p:cNvSpPr>
              <a:spLocks noChangeShapeType="1"/>
            </p:cNvSpPr>
            <p:nvPr/>
          </p:nvSpPr>
          <p:spPr bwMode="auto">
            <a:xfrm>
              <a:off x="2514" y="1409"/>
              <a:ext cx="120" cy="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484" name="Freeform 86"/>
            <p:cNvSpPr>
              <a:spLocks/>
            </p:cNvSpPr>
            <p:nvPr/>
          </p:nvSpPr>
          <p:spPr bwMode="auto">
            <a:xfrm>
              <a:off x="645" y="735"/>
              <a:ext cx="2132" cy="1372"/>
            </a:xfrm>
            <a:custGeom>
              <a:avLst/>
              <a:gdLst>
                <a:gd name="T0" fmla="*/ 107 w 357"/>
                <a:gd name="T1" fmla="*/ 1497 h 230"/>
                <a:gd name="T2" fmla="*/ 466 w 357"/>
                <a:gd name="T3" fmla="*/ 4271 h 230"/>
                <a:gd name="T4" fmla="*/ 818 w 357"/>
                <a:gd name="T5" fmla="*/ 5691 h 230"/>
                <a:gd name="T6" fmla="*/ 1212 w 357"/>
                <a:gd name="T7" fmla="*/ 6442 h 230"/>
                <a:gd name="T8" fmla="*/ 1571 w 357"/>
                <a:gd name="T9" fmla="*/ 6938 h 230"/>
                <a:gd name="T10" fmla="*/ 1923 w 357"/>
                <a:gd name="T11" fmla="*/ 7295 h 230"/>
                <a:gd name="T12" fmla="*/ 2281 w 357"/>
                <a:gd name="T13" fmla="*/ 7510 h 230"/>
                <a:gd name="T14" fmla="*/ 2640 w 357"/>
                <a:gd name="T15" fmla="*/ 7653 h 230"/>
                <a:gd name="T16" fmla="*/ 3034 w 357"/>
                <a:gd name="T17" fmla="*/ 7755 h 230"/>
                <a:gd name="T18" fmla="*/ 3386 w 357"/>
                <a:gd name="T19" fmla="*/ 7862 h 230"/>
                <a:gd name="T20" fmla="*/ 3744 w 357"/>
                <a:gd name="T21" fmla="*/ 7898 h 230"/>
                <a:gd name="T22" fmla="*/ 4103 w 357"/>
                <a:gd name="T23" fmla="*/ 7934 h 230"/>
                <a:gd name="T24" fmla="*/ 4455 w 357"/>
                <a:gd name="T25" fmla="*/ 8005 h 230"/>
                <a:gd name="T26" fmla="*/ 4813 w 357"/>
                <a:gd name="T27" fmla="*/ 8005 h 230"/>
                <a:gd name="T28" fmla="*/ 5208 w 357"/>
                <a:gd name="T29" fmla="*/ 8041 h 230"/>
                <a:gd name="T30" fmla="*/ 5566 w 357"/>
                <a:gd name="T31" fmla="*/ 8077 h 230"/>
                <a:gd name="T32" fmla="*/ 5918 w 357"/>
                <a:gd name="T33" fmla="*/ 8077 h 230"/>
                <a:gd name="T34" fmla="*/ 6277 w 357"/>
                <a:gd name="T35" fmla="*/ 8113 h 230"/>
                <a:gd name="T36" fmla="*/ 6635 w 357"/>
                <a:gd name="T37" fmla="*/ 8113 h 230"/>
                <a:gd name="T38" fmla="*/ 7023 w 357"/>
                <a:gd name="T39" fmla="*/ 8113 h 230"/>
                <a:gd name="T40" fmla="*/ 7381 w 357"/>
                <a:gd name="T41" fmla="*/ 8113 h 230"/>
                <a:gd name="T42" fmla="*/ 7740 w 357"/>
                <a:gd name="T43" fmla="*/ 8148 h 230"/>
                <a:gd name="T44" fmla="*/ 8098 w 357"/>
                <a:gd name="T45" fmla="*/ 8148 h 230"/>
                <a:gd name="T46" fmla="*/ 8450 w 357"/>
                <a:gd name="T47" fmla="*/ 8148 h 230"/>
                <a:gd name="T48" fmla="*/ 8809 w 357"/>
                <a:gd name="T49" fmla="*/ 8148 h 230"/>
                <a:gd name="T50" fmla="*/ 9203 w 357"/>
                <a:gd name="T51" fmla="*/ 8148 h 230"/>
                <a:gd name="T52" fmla="*/ 9555 w 357"/>
                <a:gd name="T53" fmla="*/ 8184 h 230"/>
                <a:gd name="T54" fmla="*/ 9914 w 357"/>
                <a:gd name="T55" fmla="*/ 8184 h 230"/>
                <a:gd name="T56" fmla="*/ 10272 w 357"/>
                <a:gd name="T57" fmla="*/ 8184 h 230"/>
                <a:gd name="T58" fmla="*/ 10630 w 357"/>
                <a:gd name="T59" fmla="*/ 8184 h 230"/>
                <a:gd name="T60" fmla="*/ 11018 w 357"/>
                <a:gd name="T61" fmla="*/ 8184 h 230"/>
                <a:gd name="T62" fmla="*/ 11377 w 357"/>
                <a:gd name="T63" fmla="*/ 8184 h 230"/>
                <a:gd name="T64" fmla="*/ 11735 w 357"/>
                <a:gd name="T65" fmla="*/ 8184 h 230"/>
                <a:gd name="T66" fmla="*/ 12093 w 357"/>
                <a:gd name="T67" fmla="*/ 8184 h 230"/>
                <a:gd name="T68" fmla="*/ 12446 w 357"/>
                <a:gd name="T69" fmla="*/ 8184 h 230"/>
                <a:gd name="T70" fmla="*/ 12732 w 357"/>
                <a:gd name="T71" fmla="*/ 8184 h 2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7" h="230">
                  <a:moveTo>
                    <a:pt x="0" y="0"/>
                  </a:moveTo>
                  <a:lnTo>
                    <a:pt x="3" y="42"/>
                  </a:lnTo>
                  <a:lnTo>
                    <a:pt x="8" y="88"/>
                  </a:lnTo>
                  <a:lnTo>
                    <a:pt x="13" y="120"/>
                  </a:lnTo>
                  <a:lnTo>
                    <a:pt x="18" y="143"/>
                  </a:lnTo>
                  <a:lnTo>
                    <a:pt x="23" y="160"/>
                  </a:lnTo>
                  <a:lnTo>
                    <a:pt x="28" y="171"/>
                  </a:lnTo>
                  <a:lnTo>
                    <a:pt x="34" y="181"/>
                  </a:lnTo>
                  <a:lnTo>
                    <a:pt x="39" y="189"/>
                  </a:lnTo>
                  <a:lnTo>
                    <a:pt x="44" y="195"/>
                  </a:lnTo>
                  <a:lnTo>
                    <a:pt x="49" y="201"/>
                  </a:lnTo>
                  <a:lnTo>
                    <a:pt x="54" y="205"/>
                  </a:lnTo>
                  <a:lnTo>
                    <a:pt x="59" y="208"/>
                  </a:lnTo>
                  <a:lnTo>
                    <a:pt x="64" y="211"/>
                  </a:lnTo>
                  <a:lnTo>
                    <a:pt x="69" y="213"/>
                  </a:lnTo>
                  <a:lnTo>
                    <a:pt x="74" y="215"/>
                  </a:lnTo>
                  <a:lnTo>
                    <a:pt x="79" y="216"/>
                  </a:lnTo>
                  <a:lnTo>
                    <a:pt x="85" y="218"/>
                  </a:lnTo>
                  <a:lnTo>
                    <a:pt x="90" y="219"/>
                  </a:lnTo>
                  <a:lnTo>
                    <a:pt x="95" y="221"/>
                  </a:lnTo>
                  <a:lnTo>
                    <a:pt x="100" y="221"/>
                  </a:lnTo>
                  <a:lnTo>
                    <a:pt x="105" y="222"/>
                  </a:lnTo>
                  <a:lnTo>
                    <a:pt x="110" y="223"/>
                  </a:lnTo>
                  <a:lnTo>
                    <a:pt x="115" y="223"/>
                  </a:lnTo>
                  <a:lnTo>
                    <a:pt x="120" y="224"/>
                  </a:lnTo>
                  <a:lnTo>
                    <a:pt x="125" y="225"/>
                  </a:lnTo>
                  <a:lnTo>
                    <a:pt x="130" y="225"/>
                  </a:lnTo>
                  <a:lnTo>
                    <a:pt x="135" y="225"/>
                  </a:lnTo>
                  <a:lnTo>
                    <a:pt x="141" y="226"/>
                  </a:lnTo>
                  <a:lnTo>
                    <a:pt x="146" y="226"/>
                  </a:lnTo>
                  <a:lnTo>
                    <a:pt x="151" y="226"/>
                  </a:lnTo>
                  <a:lnTo>
                    <a:pt x="156" y="227"/>
                  </a:lnTo>
                  <a:lnTo>
                    <a:pt x="161" y="227"/>
                  </a:lnTo>
                  <a:lnTo>
                    <a:pt x="166" y="227"/>
                  </a:lnTo>
                  <a:lnTo>
                    <a:pt x="171" y="227"/>
                  </a:lnTo>
                  <a:lnTo>
                    <a:pt x="176" y="228"/>
                  </a:lnTo>
                  <a:lnTo>
                    <a:pt x="181" y="228"/>
                  </a:lnTo>
                  <a:lnTo>
                    <a:pt x="186" y="228"/>
                  </a:lnTo>
                  <a:lnTo>
                    <a:pt x="191" y="228"/>
                  </a:lnTo>
                  <a:lnTo>
                    <a:pt x="197" y="228"/>
                  </a:lnTo>
                  <a:lnTo>
                    <a:pt x="202" y="228"/>
                  </a:lnTo>
                  <a:lnTo>
                    <a:pt x="207" y="228"/>
                  </a:lnTo>
                  <a:lnTo>
                    <a:pt x="212" y="229"/>
                  </a:lnTo>
                  <a:lnTo>
                    <a:pt x="217" y="229"/>
                  </a:lnTo>
                  <a:lnTo>
                    <a:pt x="222" y="229"/>
                  </a:lnTo>
                  <a:lnTo>
                    <a:pt x="227" y="229"/>
                  </a:lnTo>
                  <a:lnTo>
                    <a:pt x="232" y="229"/>
                  </a:lnTo>
                  <a:lnTo>
                    <a:pt x="237" y="229"/>
                  </a:lnTo>
                  <a:lnTo>
                    <a:pt x="242" y="229"/>
                  </a:lnTo>
                  <a:lnTo>
                    <a:pt x="247" y="229"/>
                  </a:lnTo>
                  <a:lnTo>
                    <a:pt x="253" y="229"/>
                  </a:lnTo>
                  <a:lnTo>
                    <a:pt x="258" y="229"/>
                  </a:lnTo>
                  <a:lnTo>
                    <a:pt x="263" y="230"/>
                  </a:lnTo>
                  <a:lnTo>
                    <a:pt x="268" y="230"/>
                  </a:lnTo>
                  <a:lnTo>
                    <a:pt x="273" y="230"/>
                  </a:lnTo>
                  <a:lnTo>
                    <a:pt x="278" y="230"/>
                  </a:lnTo>
                  <a:lnTo>
                    <a:pt x="283" y="230"/>
                  </a:lnTo>
                  <a:lnTo>
                    <a:pt x="288" y="230"/>
                  </a:lnTo>
                  <a:lnTo>
                    <a:pt x="293" y="230"/>
                  </a:lnTo>
                  <a:lnTo>
                    <a:pt x="298" y="230"/>
                  </a:lnTo>
                  <a:lnTo>
                    <a:pt x="304" y="230"/>
                  </a:lnTo>
                  <a:lnTo>
                    <a:pt x="309" y="230"/>
                  </a:lnTo>
                  <a:lnTo>
                    <a:pt x="314" y="230"/>
                  </a:lnTo>
                  <a:lnTo>
                    <a:pt x="319" y="230"/>
                  </a:lnTo>
                  <a:lnTo>
                    <a:pt x="324" y="230"/>
                  </a:lnTo>
                  <a:lnTo>
                    <a:pt x="329" y="230"/>
                  </a:lnTo>
                  <a:lnTo>
                    <a:pt x="334" y="230"/>
                  </a:lnTo>
                  <a:lnTo>
                    <a:pt x="339" y="230"/>
                  </a:lnTo>
                  <a:lnTo>
                    <a:pt x="344" y="230"/>
                  </a:lnTo>
                  <a:lnTo>
                    <a:pt x="349" y="230"/>
                  </a:lnTo>
                  <a:lnTo>
                    <a:pt x="354" y="230"/>
                  </a:lnTo>
                  <a:lnTo>
                    <a:pt x="357" y="230"/>
                  </a:lnTo>
                </a:path>
              </a:pathLst>
            </a:custGeom>
            <a:noFill/>
            <a:ln w="19050">
              <a:solidFill>
                <a:srgbClr val="00FF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485" name="Freeform 87"/>
            <p:cNvSpPr>
              <a:spLocks/>
            </p:cNvSpPr>
            <p:nvPr/>
          </p:nvSpPr>
          <p:spPr bwMode="auto">
            <a:xfrm>
              <a:off x="496" y="2113"/>
              <a:ext cx="2281" cy="0"/>
            </a:xfrm>
            <a:custGeom>
              <a:avLst/>
              <a:gdLst>
                <a:gd name="T0" fmla="*/ 143 w 382"/>
                <a:gd name="T1" fmla="*/ 430 w 382"/>
                <a:gd name="T2" fmla="*/ 675 w 382"/>
                <a:gd name="T3" fmla="*/ 961 w 382"/>
                <a:gd name="T4" fmla="*/ 1248 w 382"/>
                <a:gd name="T5" fmla="*/ 1499 w 382"/>
                <a:gd name="T6" fmla="*/ 1785 w 382"/>
                <a:gd name="T7" fmla="*/ 2066 w 382"/>
                <a:gd name="T8" fmla="*/ 2353 w 382"/>
                <a:gd name="T9" fmla="*/ 2603 w 382"/>
                <a:gd name="T10" fmla="*/ 2890 w 382"/>
                <a:gd name="T11" fmla="*/ 3171 w 382"/>
                <a:gd name="T12" fmla="*/ 3422 w 382"/>
                <a:gd name="T13" fmla="*/ 3708 w 382"/>
                <a:gd name="T14" fmla="*/ 3995 w 382"/>
                <a:gd name="T15" fmla="*/ 4281 w 382"/>
                <a:gd name="T16" fmla="*/ 4526 w 382"/>
                <a:gd name="T17" fmla="*/ 4813 w 382"/>
                <a:gd name="T18" fmla="*/ 5099 w 382"/>
                <a:gd name="T19" fmla="*/ 5350 w 382"/>
                <a:gd name="T20" fmla="*/ 5631 w 382"/>
                <a:gd name="T21" fmla="*/ 5917 w 382"/>
                <a:gd name="T22" fmla="*/ 6204 w 382"/>
                <a:gd name="T23" fmla="*/ 6455 w 382"/>
                <a:gd name="T24" fmla="*/ 6741 w 382"/>
                <a:gd name="T25" fmla="*/ 7022 w 382"/>
                <a:gd name="T26" fmla="*/ 7309 w 382"/>
                <a:gd name="T27" fmla="*/ 7560 w 382"/>
                <a:gd name="T28" fmla="*/ 7846 w 382"/>
                <a:gd name="T29" fmla="*/ 8127 w 382"/>
                <a:gd name="T30" fmla="*/ 8378 w 382"/>
                <a:gd name="T31" fmla="*/ 8664 w 382"/>
                <a:gd name="T32" fmla="*/ 8951 w 382"/>
                <a:gd name="T33" fmla="*/ 9237 w 382"/>
                <a:gd name="T34" fmla="*/ 9482 w 382"/>
                <a:gd name="T35" fmla="*/ 9769 w 382"/>
                <a:gd name="T36" fmla="*/ 10056 w 382"/>
                <a:gd name="T37" fmla="*/ 10306 w 382"/>
                <a:gd name="T38" fmla="*/ 10587 w 382"/>
                <a:gd name="T39" fmla="*/ 10874 w 382"/>
                <a:gd name="T40" fmla="*/ 11160 w 382"/>
                <a:gd name="T41" fmla="*/ 11411 w 382"/>
                <a:gd name="T42" fmla="*/ 11698 w 382"/>
                <a:gd name="T43" fmla="*/ 11978 w 382"/>
                <a:gd name="T44" fmla="*/ 12229 w 382"/>
                <a:gd name="T45" fmla="*/ 12516 w 382"/>
                <a:gd name="T46" fmla="*/ 12802 w 382"/>
                <a:gd name="T47" fmla="*/ 13083 w 382"/>
                <a:gd name="T48" fmla="*/ 13334 w 382"/>
                <a:gd name="T49" fmla="*/ 13620 w 38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</a:gdLst>
              <a:ahLst/>
              <a:cxnLst>
                <a:cxn ang="T50">
                  <a:pos x="T0" y="0"/>
                </a:cxn>
                <a:cxn ang="T51">
                  <a:pos x="T1" y="0"/>
                </a:cxn>
                <a:cxn ang="T52">
                  <a:pos x="T2" y="0"/>
                </a:cxn>
                <a:cxn ang="T53">
                  <a:pos x="T3" y="0"/>
                </a:cxn>
                <a:cxn ang="T54">
                  <a:pos x="T4" y="0"/>
                </a:cxn>
                <a:cxn ang="T55">
                  <a:pos x="T5" y="0"/>
                </a:cxn>
                <a:cxn ang="T56">
                  <a:pos x="T6" y="0"/>
                </a:cxn>
                <a:cxn ang="T57">
                  <a:pos x="T7" y="0"/>
                </a:cxn>
                <a:cxn ang="T58">
                  <a:pos x="T8" y="0"/>
                </a:cxn>
                <a:cxn ang="T59">
                  <a:pos x="T9" y="0"/>
                </a:cxn>
                <a:cxn ang="T60">
                  <a:pos x="T10" y="0"/>
                </a:cxn>
                <a:cxn ang="T61">
                  <a:pos x="T11" y="0"/>
                </a:cxn>
                <a:cxn ang="T62">
                  <a:pos x="T12" y="0"/>
                </a:cxn>
                <a:cxn ang="T63">
                  <a:pos x="T13" y="0"/>
                </a:cxn>
                <a:cxn ang="T64">
                  <a:pos x="T14" y="0"/>
                </a:cxn>
                <a:cxn ang="T65">
                  <a:pos x="T15" y="0"/>
                </a:cxn>
                <a:cxn ang="T66">
                  <a:pos x="T16" y="0"/>
                </a:cxn>
                <a:cxn ang="T67">
                  <a:pos x="T17" y="0"/>
                </a:cxn>
                <a:cxn ang="T68">
                  <a:pos x="T18" y="0"/>
                </a:cxn>
                <a:cxn ang="T69">
                  <a:pos x="T19" y="0"/>
                </a:cxn>
                <a:cxn ang="T70">
                  <a:pos x="T20" y="0"/>
                </a:cxn>
                <a:cxn ang="T71">
                  <a:pos x="T21" y="0"/>
                </a:cxn>
                <a:cxn ang="T72">
                  <a:pos x="T22" y="0"/>
                </a:cxn>
                <a:cxn ang="T73">
                  <a:pos x="T23" y="0"/>
                </a:cxn>
                <a:cxn ang="T74">
                  <a:pos x="T24" y="0"/>
                </a:cxn>
                <a:cxn ang="T75">
                  <a:pos x="T25" y="0"/>
                </a:cxn>
                <a:cxn ang="T76">
                  <a:pos x="T26" y="0"/>
                </a:cxn>
                <a:cxn ang="T77">
                  <a:pos x="T27" y="0"/>
                </a:cxn>
                <a:cxn ang="T78">
                  <a:pos x="T28" y="0"/>
                </a:cxn>
                <a:cxn ang="T79">
                  <a:pos x="T29" y="0"/>
                </a:cxn>
                <a:cxn ang="T80">
                  <a:pos x="T30" y="0"/>
                </a:cxn>
                <a:cxn ang="T81">
                  <a:pos x="T31" y="0"/>
                </a:cxn>
                <a:cxn ang="T82">
                  <a:pos x="T32" y="0"/>
                </a:cxn>
                <a:cxn ang="T83">
                  <a:pos x="T33" y="0"/>
                </a:cxn>
                <a:cxn ang="T84">
                  <a:pos x="T34" y="0"/>
                </a:cxn>
                <a:cxn ang="T85">
                  <a:pos x="T35" y="0"/>
                </a:cxn>
                <a:cxn ang="T86">
                  <a:pos x="T36" y="0"/>
                </a:cxn>
                <a:cxn ang="T87">
                  <a:pos x="T37" y="0"/>
                </a:cxn>
                <a:cxn ang="T88">
                  <a:pos x="T38" y="0"/>
                </a:cxn>
                <a:cxn ang="T89">
                  <a:pos x="T39" y="0"/>
                </a:cxn>
                <a:cxn ang="T90">
                  <a:pos x="T40" y="0"/>
                </a:cxn>
                <a:cxn ang="T91">
                  <a:pos x="T41" y="0"/>
                </a:cxn>
                <a:cxn ang="T92">
                  <a:pos x="T42" y="0"/>
                </a:cxn>
                <a:cxn ang="T93">
                  <a:pos x="T43" y="0"/>
                </a:cxn>
                <a:cxn ang="T94">
                  <a:pos x="T44" y="0"/>
                </a:cxn>
                <a:cxn ang="T95">
                  <a:pos x="T45" y="0"/>
                </a:cxn>
                <a:cxn ang="T96">
                  <a:pos x="T46" y="0"/>
                </a:cxn>
                <a:cxn ang="T97">
                  <a:pos x="T47" y="0"/>
                </a:cxn>
                <a:cxn ang="T98">
                  <a:pos x="T48" y="0"/>
                </a:cxn>
                <a:cxn ang="T99">
                  <a:pos x="T49" y="0"/>
                </a:cxn>
              </a:cxnLst>
              <a:rect l="0" t="0" r="r" b="b"/>
              <a:pathLst>
                <a:path w="382">
                  <a:moveTo>
                    <a:pt x="0" y="0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9" y="0"/>
                  </a:lnTo>
                  <a:lnTo>
                    <a:pt x="73" y="0"/>
                  </a:lnTo>
                  <a:lnTo>
                    <a:pt x="77" y="0"/>
                  </a:lnTo>
                  <a:lnTo>
                    <a:pt x="81" y="0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93" y="0"/>
                  </a:lnTo>
                  <a:lnTo>
                    <a:pt x="96" y="0"/>
                  </a:lnTo>
                  <a:lnTo>
                    <a:pt x="100" y="0"/>
                  </a:lnTo>
                  <a:lnTo>
                    <a:pt x="104" y="0"/>
                  </a:lnTo>
                  <a:lnTo>
                    <a:pt x="108" y="0"/>
                  </a:lnTo>
                  <a:lnTo>
                    <a:pt x="112" y="0"/>
                  </a:lnTo>
                  <a:lnTo>
                    <a:pt x="116" y="0"/>
                  </a:lnTo>
                  <a:lnTo>
                    <a:pt x="120" y="0"/>
                  </a:lnTo>
                  <a:lnTo>
                    <a:pt x="123" y="0"/>
                  </a:lnTo>
                  <a:lnTo>
                    <a:pt x="127" y="0"/>
                  </a:lnTo>
                  <a:lnTo>
                    <a:pt x="131" y="0"/>
                  </a:lnTo>
                  <a:lnTo>
                    <a:pt x="135" y="0"/>
                  </a:lnTo>
                  <a:lnTo>
                    <a:pt x="139" y="0"/>
                  </a:lnTo>
                  <a:lnTo>
                    <a:pt x="143" y="0"/>
                  </a:lnTo>
                  <a:lnTo>
                    <a:pt x="147" y="0"/>
                  </a:lnTo>
                  <a:lnTo>
                    <a:pt x="150" y="0"/>
                  </a:lnTo>
                  <a:lnTo>
                    <a:pt x="154" y="0"/>
                  </a:lnTo>
                  <a:lnTo>
                    <a:pt x="158" y="0"/>
                  </a:lnTo>
                  <a:lnTo>
                    <a:pt x="162" y="0"/>
                  </a:lnTo>
                  <a:lnTo>
                    <a:pt x="166" y="0"/>
                  </a:lnTo>
                  <a:lnTo>
                    <a:pt x="170" y="0"/>
                  </a:lnTo>
                  <a:lnTo>
                    <a:pt x="174" y="0"/>
                  </a:lnTo>
                  <a:lnTo>
                    <a:pt x="177" y="0"/>
                  </a:lnTo>
                  <a:lnTo>
                    <a:pt x="181" y="0"/>
                  </a:lnTo>
                  <a:lnTo>
                    <a:pt x="185" y="0"/>
                  </a:lnTo>
                  <a:lnTo>
                    <a:pt x="189" y="0"/>
                  </a:lnTo>
                  <a:lnTo>
                    <a:pt x="193" y="0"/>
                  </a:lnTo>
                  <a:lnTo>
                    <a:pt x="197" y="0"/>
                  </a:lnTo>
                  <a:lnTo>
                    <a:pt x="201" y="0"/>
                  </a:lnTo>
                  <a:lnTo>
                    <a:pt x="205" y="0"/>
                  </a:lnTo>
                  <a:lnTo>
                    <a:pt x="208" y="0"/>
                  </a:lnTo>
                  <a:lnTo>
                    <a:pt x="212" y="0"/>
                  </a:lnTo>
                  <a:lnTo>
                    <a:pt x="216" y="0"/>
                  </a:lnTo>
                  <a:lnTo>
                    <a:pt x="220" y="0"/>
                  </a:lnTo>
                  <a:lnTo>
                    <a:pt x="224" y="0"/>
                  </a:lnTo>
                  <a:lnTo>
                    <a:pt x="228" y="0"/>
                  </a:lnTo>
                  <a:lnTo>
                    <a:pt x="232" y="0"/>
                  </a:lnTo>
                  <a:lnTo>
                    <a:pt x="235" y="0"/>
                  </a:lnTo>
                  <a:lnTo>
                    <a:pt x="239" y="0"/>
                  </a:lnTo>
                  <a:lnTo>
                    <a:pt x="243" y="0"/>
                  </a:lnTo>
                  <a:lnTo>
                    <a:pt x="247" y="0"/>
                  </a:lnTo>
                  <a:lnTo>
                    <a:pt x="251" y="0"/>
                  </a:lnTo>
                  <a:lnTo>
                    <a:pt x="255" y="0"/>
                  </a:lnTo>
                  <a:lnTo>
                    <a:pt x="259" y="0"/>
                  </a:lnTo>
                  <a:lnTo>
                    <a:pt x="262" y="0"/>
                  </a:lnTo>
                  <a:lnTo>
                    <a:pt x="266" y="0"/>
                  </a:lnTo>
                  <a:lnTo>
                    <a:pt x="270" y="0"/>
                  </a:lnTo>
                  <a:lnTo>
                    <a:pt x="274" y="0"/>
                  </a:lnTo>
                  <a:lnTo>
                    <a:pt x="278" y="0"/>
                  </a:lnTo>
                  <a:lnTo>
                    <a:pt x="282" y="0"/>
                  </a:lnTo>
                  <a:lnTo>
                    <a:pt x="286" y="0"/>
                  </a:lnTo>
                  <a:lnTo>
                    <a:pt x="289" y="0"/>
                  </a:lnTo>
                  <a:lnTo>
                    <a:pt x="293" y="0"/>
                  </a:lnTo>
                  <a:lnTo>
                    <a:pt x="297" y="0"/>
                  </a:lnTo>
                  <a:lnTo>
                    <a:pt x="301" y="0"/>
                  </a:lnTo>
                  <a:lnTo>
                    <a:pt x="305" y="0"/>
                  </a:lnTo>
                  <a:lnTo>
                    <a:pt x="309" y="0"/>
                  </a:lnTo>
                  <a:lnTo>
                    <a:pt x="313" y="0"/>
                  </a:lnTo>
                  <a:lnTo>
                    <a:pt x="316" y="0"/>
                  </a:lnTo>
                  <a:lnTo>
                    <a:pt x="320" y="0"/>
                  </a:lnTo>
                  <a:lnTo>
                    <a:pt x="324" y="0"/>
                  </a:lnTo>
                  <a:lnTo>
                    <a:pt x="328" y="0"/>
                  </a:lnTo>
                  <a:lnTo>
                    <a:pt x="332" y="0"/>
                  </a:lnTo>
                  <a:lnTo>
                    <a:pt x="336" y="0"/>
                  </a:lnTo>
                  <a:lnTo>
                    <a:pt x="340" y="0"/>
                  </a:lnTo>
                  <a:lnTo>
                    <a:pt x="343" y="0"/>
                  </a:lnTo>
                  <a:lnTo>
                    <a:pt x="347" y="0"/>
                  </a:lnTo>
                  <a:lnTo>
                    <a:pt x="351" y="0"/>
                  </a:lnTo>
                  <a:lnTo>
                    <a:pt x="355" y="0"/>
                  </a:lnTo>
                  <a:lnTo>
                    <a:pt x="359" y="0"/>
                  </a:lnTo>
                  <a:lnTo>
                    <a:pt x="363" y="0"/>
                  </a:lnTo>
                  <a:lnTo>
                    <a:pt x="367" y="0"/>
                  </a:lnTo>
                  <a:lnTo>
                    <a:pt x="370" y="0"/>
                  </a:lnTo>
                  <a:lnTo>
                    <a:pt x="374" y="0"/>
                  </a:lnTo>
                  <a:lnTo>
                    <a:pt x="378" y="0"/>
                  </a:lnTo>
                  <a:lnTo>
                    <a:pt x="38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486" name="Rectangle 88"/>
            <p:cNvSpPr>
              <a:spLocks noChangeArrowheads="1"/>
            </p:cNvSpPr>
            <p:nvPr/>
          </p:nvSpPr>
          <p:spPr bwMode="auto">
            <a:xfrm>
              <a:off x="136" y="-457"/>
              <a:ext cx="382" cy="32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2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3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4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endParaRPr kumimoji="0" lang="ja-JP" altLang="en-US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</p:grpSp>
      <p:grpSp>
        <p:nvGrpSpPr>
          <p:cNvPr id="13317" name="Group 91"/>
          <p:cNvGrpSpPr>
            <a:grpSpLocks noChangeAspect="1"/>
          </p:cNvGrpSpPr>
          <p:nvPr/>
        </p:nvGrpSpPr>
        <p:grpSpPr bwMode="auto">
          <a:xfrm>
            <a:off x="215900" y="-725488"/>
            <a:ext cx="8604250" cy="5588001"/>
            <a:chOff x="136" y="-457"/>
            <a:chExt cx="5420" cy="3520"/>
          </a:xfrm>
        </p:grpSpPr>
        <p:sp>
          <p:nvSpPr>
            <p:cNvPr id="13321" name="AutoShape 90"/>
            <p:cNvSpPr>
              <a:spLocks noChangeAspect="1" noChangeArrowheads="1" noTextEdit="1"/>
            </p:cNvSpPr>
            <p:nvPr/>
          </p:nvSpPr>
          <p:spPr bwMode="auto">
            <a:xfrm>
              <a:off x="2789" y="682"/>
              <a:ext cx="2767" cy="2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22" name="Line 92"/>
            <p:cNvSpPr>
              <a:spLocks noChangeShapeType="1"/>
            </p:cNvSpPr>
            <p:nvPr/>
          </p:nvSpPr>
          <p:spPr bwMode="auto">
            <a:xfrm>
              <a:off x="3281" y="2671"/>
              <a:ext cx="1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23" name="Line 93"/>
            <p:cNvSpPr>
              <a:spLocks noChangeShapeType="1"/>
            </p:cNvSpPr>
            <p:nvPr/>
          </p:nvSpPr>
          <p:spPr bwMode="auto">
            <a:xfrm flipH="1">
              <a:off x="5526" y="2671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24" name="Rectangle 94"/>
            <p:cNvSpPr>
              <a:spLocks noChangeArrowheads="1"/>
            </p:cNvSpPr>
            <p:nvPr/>
          </p:nvSpPr>
          <p:spPr bwMode="auto">
            <a:xfrm>
              <a:off x="3041" y="2606"/>
              <a:ext cx="20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2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3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4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5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0.6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3325" name="Line 95"/>
            <p:cNvSpPr>
              <a:spLocks noChangeShapeType="1"/>
            </p:cNvSpPr>
            <p:nvPr/>
          </p:nvSpPr>
          <p:spPr bwMode="auto">
            <a:xfrm>
              <a:off x="3281" y="2399"/>
              <a:ext cx="1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26" name="Line 96"/>
            <p:cNvSpPr>
              <a:spLocks noChangeShapeType="1"/>
            </p:cNvSpPr>
            <p:nvPr/>
          </p:nvSpPr>
          <p:spPr bwMode="auto">
            <a:xfrm flipH="1">
              <a:off x="5526" y="2399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27" name="Rectangle 97"/>
            <p:cNvSpPr>
              <a:spLocks noChangeArrowheads="1"/>
            </p:cNvSpPr>
            <p:nvPr/>
          </p:nvSpPr>
          <p:spPr bwMode="auto">
            <a:xfrm>
              <a:off x="3041" y="2327"/>
              <a:ext cx="20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2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3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4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5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0.8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3328" name="Line 98"/>
            <p:cNvSpPr>
              <a:spLocks noChangeShapeType="1"/>
            </p:cNvSpPr>
            <p:nvPr/>
          </p:nvSpPr>
          <p:spPr bwMode="auto">
            <a:xfrm>
              <a:off x="3281" y="2121"/>
              <a:ext cx="1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29" name="Line 99"/>
            <p:cNvSpPr>
              <a:spLocks noChangeShapeType="1"/>
            </p:cNvSpPr>
            <p:nvPr/>
          </p:nvSpPr>
          <p:spPr bwMode="auto">
            <a:xfrm flipH="1">
              <a:off x="5526" y="2121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30" name="Rectangle 100"/>
            <p:cNvSpPr>
              <a:spLocks noChangeArrowheads="1"/>
            </p:cNvSpPr>
            <p:nvPr/>
          </p:nvSpPr>
          <p:spPr bwMode="auto">
            <a:xfrm>
              <a:off x="3147" y="2055"/>
              <a:ext cx="8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2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3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4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5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1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3331" name="Line 101"/>
            <p:cNvSpPr>
              <a:spLocks noChangeShapeType="1"/>
            </p:cNvSpPr>
            <p:nvPr/>
          </p:nvSpPr>
          <p:spPr bwMode="auto">
            <a:xfrm>
              <a:off x="3281" y="1848"/>
              <a:ext cx="1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32" name="Line 102"/>
            <p:cNvSpPr>
              <a:spLocks noChangeShapeType="1"/>
            </p:cNvSpPr>
            <p:nvPr/>
          </p:nvSpPr>
          <p:spPr bwMode="auto">
            <a:xfrm flipH="1">
              <a:off x="5526" y="1848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33" name="Rectangle 103"/>
            <p:cNvSpPr>
              <a:spLocks noChangeArrowheads="1"/>
            </p:cNvSpPr>
            <p:nvPr/>
          </p:nvSpPr>
          <p:spPr bwMode="auto">
            <a:xfrm>
              <a:off x="3051" y="1783"/>
              <a:ext cx="18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2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3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4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5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1.2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3334" name="Line 104"/>
            <p:cNvSpPr>
              <a:spLocks noChangeShapeType="1"/>
            </p:cNvSpPr>
            <p:nvPr/>
          </p:nvSpPr>
          <p:spPr bwMode="auto">
            <a:xfrm>
              <a:off x="3281" y="1576"/>
              <a:ext cx="1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35" name="Line 105"/>
            <p:cNvSpPr>
              <a:spLocks noChangeShapeType="1"/>
            </p:cNvSpPr>
            <p:nvPr/>
          </p:nvSpPr>
          <p:spPr bwMode="auto">
            <a:xfrm flipH="1">
              <a:off x="5526" y="1576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36" name="Rectangle 106"/>
            <p:cNvSpPr>
              <a:spLocks noChangeArrowheads="1"/>
            </p:cNvSpPr>
            <p:nvPr/>
          </p:nvSpPr>
          <p:spPr bwMode="auto">
            <a:xfrm>
              <a:off x="3050" y="1510"/>
              <a:ext cx="18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2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3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4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5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1.4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3337" name="Line 107"/>
            <p:cNvSpPr>
              <a:spLocks noChangeShapeType="1"/>
            </p:cNvSpPr>
            <p:nvPr/>
          </p:nvSpPr>
          <p:spPr bwMode="auto">
            <a:xfrm>
              <a:off x="3281" y="1304"/>
              <a:ext cx="1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38" name="Line 108"/>
            <p:cNvSpPr>
              <a:spLocks noChangeShapeType="1"/>
            </p:cNvSpPr>
            <p:nvPr/>
          </p:nvSpPr>
          <p:spPr bwMode="auto">
            <a:xfrm flipH="1">
              <a:off x="5526" y="1304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39" name="Rectangle 109"/>
            <p:cNvSpPr>
              <a:spLocks noChangeArrowheads="1"/>
            </p:cNvSpPr>
            <p:nvPr/>
          </p:nvSpPr>
          <p:spPr bwMode="auto">
            <a:xfrm>
              <a:off x="3051" y="1232"/>
              <a:ext cx="18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2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3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4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5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1.6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3340" name="Line 110"/>
            <p:cNvSpPr>
              <a:spLocks noChangeShapeType="1"/>
            </p:cNvSpPr>
            <p:nvPr/>
          </p:nvSpPr>
          <p:spPr bwMode="auto">
            <a:xfrm>
              <a:off x="3281" y="1025"/>
              <a:ext cx="1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41" name="Line 111"/>
            <p:cNvSpPr>
              <a:spLocks noChangeShapeType="1"/>
            </p:cNvSpPr>
            <p:nvPr/>
          </p:nvSpPr>
          <p:spPr bwMode="auto">
            <a:xfrm flipH="1">
              <a:off x="5526" y="1025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42" name="Rectangle 112"/>
            <p:cNvSpPr>
              <a:spLocks noChangeArrowheads="1"/>
            </p:cNvSpPr>
            <p:nvPr/>
          </p:nvSpPr>
          <p:spPr bwMode="auto">
            <a:xfrm>
              <a:off x="3051" y="960"/>
              <a:ext cx="18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2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3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4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5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1.8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3343" name="Line 113"/>
            <p:cNvSpPr>
              <a:spLocks noChangeShapeType="1"/>
            </p:cNvSpPr>
            <p:nvPr/>
          </p:nvSpPr>
          <p:spPr bwMode="auto">
            <a:xfrm>
              <a:off x="3281" y="753"/>
              <a:ext cx="1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44" name="Line 114"/>
            <p:cNvSpPr>
              <a:spLocks noChangeShapeType="1"/>
            </p:cNvSpPr>
            <p:nvPr/>
          </p:nvSpPr>
          <p:spPr bwMode="auto">
            <a:xfrm flipH="1">
              <a:off x="5526" y="753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45" name="Rectangle 115"/>
            <p:cNvSpPr>
              <a:spLocks noChangeArrowheads="1"/>
            </p:cNvSpPr>
            <p:nvPr/>
          </p:nvSpPr>
          <p:spPr bwMode="auto">
            <a:xfrm>
              <a:off x="3137" y="688"/>
              <a:ext cx="10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2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3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4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5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2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3346" name="Line 116"/>
            <p:cNvSpPr>
              <a:spLocks noChangeShapeType="1"/>
            </p:cNvSpPr>
            <p:nvPr/>
          </p:nvSpPr>
          <p:spPr bwMode="auto">
            <a:xfrm flipV="1">
              <a:off x="3281" y="2653"/>
              <a:ext cx="0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47" name="Line 117"/>
            <p:cNvSpPr>
              <a:spLocks noChangeShapeType="1"/>
            </p:cNvSpPr>
            <p:nvPr/>
          </p:nvSpPr>
          <p:spPr bwMode="auto">
            <a:xfrm>
              <a:off x="3281" y="753"/>
              <a:ext cx="0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48" name="Rectangle 118"/>
            <p:cNvSpPr>
              <a:spLocks noChangeArrowheads="1"/>
            </p:cNvSpPr>
            <p:nvPr/>
          </p:nvSpPr>
          <p:spPr bwMode="auto">
            <a:xfrm>
              <a:off x="3261" y="2724"/>
              <a:ext cx="10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2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3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4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5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0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3349" name="Line 119"/>
            <p:cNvSpPr>
              <a:spLocks noChangeShapeType="1"/>
            </p:cNvSpPr>
            <p:nvPr/>
          </p:nvSpPr>
          <p:spPr bwMode="auto">
            <a:xfrm flipV="1">
              <a:off x="3583" y="2653"/>
              <a:ext cx="0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50" name="Line 120"/>
            <p:cNvSpPr>
              <a:spLocks noChangeShapeType="1"/>
            </p:cNvSpPr>
            <p:nvPr/>
          </p:nvSpPr>
          <p:spPr bwMode="auto">
            <a:xfrm>
              <a:off x="3583" y="753"/>
              <a:ext cx="0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51" name="Rectangle 121"/>
            <p:cNvSpPr>
              <a:spLocks noChangeArrowheads="1"/>
            </p:cNvSpPr>
            <p:nvPr/>
          </p:nvSpPr>
          <p:spPr bwMode="auto">
            <a:xfrm>
              <a:off x="3527" y="2724"/>
              <a:ext cx="17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2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3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4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5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20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3352" name="Line 122"/>
            <p:cNvSpPr>
              <a:spLocks noChangeShapeType="1"/>
            </p:cNvSpPr>
            <p:nvPr/>
          </p:nvSpPr>
          <p:spPr bwMode="auto">
            <a:xfrm flipV="1">
              <a:off x="3885" y="2653"/>
              <a:ext cx="0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53" name="Line 123"/>
            <p:cNvSpPr>
              <a:spLocks noChangeShapeType="1"/>
            </p:cNvSpPr>
            <p:nvPr/>
          </p:nvSpPr>
          <p:spPr bwMode="auto">
            <a:xfrm>
              <a:off x="3885" y="753"/>
              <a:ext cx="0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54" name="Rectangle 124"/>
            <p:cNvSpPr>
              <a:spLocks noChangeArrowheads="1"/>
            </p:cNvSpPr>
            <p:nvPr/>
          </p:nvSpPr>
          <p:spPr bwMode="auto">
            <a:xfrm>
              <a:off x="3828" y="2724"/>
              <a:ext cx="17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2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3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4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5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40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3355" name="Line 125"/>
            <p:cNvSpPr>
              <a:spLocks noChangeShapeType="1"/>
            </p:cNvSpPr>
            <p:nvPr/>
          </p:nvSpPr>
          <p:spPr bwMode="auto">
            <a:xfrm flipV="1">
              <a:off x="4187" y="2653"/>
              <a:ext cx="0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56" name="Line 126"/>
            <p:cNvSpPr>
              <a:spLocks noChangeShapeType="1"/>
            </p:cNvSpPr>
            <p:nvPr/>
          </p:nvSpPr>
          <p:spPr bwMode="auto">
            <a:xfrm>
              <a:off x="4187" y="753"/>
              <a:ext cx="0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57" name="Rectangle 127"/>
            <p:cNvSpPr>
              <a:spLocks noChangeArrowheads="1"/>
            </p:cNvSpPr>
            <p:nvPr/>
          </p:nvSpPr>
          <p:spPr bwMode="auto">
            <a:xfrm>
              <a:off x="4131" y="2724"/>
              <a:ext cx="17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2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3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4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5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60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3358" name="Line 128"/>
            <p:cNvSpPr>
              <a:spLocks noChangeShapeType="1"/>
            </p:cNvSpPr>
            <p:nvPr/>
          </p:nvSpPr>
          <p:spPr bwMode="auto">
            <a:xfrm flipV="1">
              <a:off x="4489" y="2653"/>
              <a:ext cx="0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59" name="Line 129"/>
            <p:cNvSpPr>
              <a:spLocks noChangeShapeType="1"/>
            </p:cNvSpPr>
            <p:nvPr/>
          </p:nvSpPr>
          <p:spPr bwMode="auto">
            <a:xfrm>
              <a:off x="4489" y="753"/>
              <a:ext cx="0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60" name="Rectangle 130"/>
            <p:cNvSpPr>
              <a:spLocks noChangeArrowheads="1"/>
            </p:cNvSpPr>
            <p:nvPr/>
          </p:nvSpPr>
          <p:spPr bwMode="auto">
            <a:xfrm>
              <a:off x="4433" y="2724"/>
              <a:ext cx="17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2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3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4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5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80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3361" name="Line 131"/>
            <p:cNvSpPr>
              <a:spLocks noChangeShapeType="1"/>
            </p:cNvSpPr>
            <p:nvPr/>
          </p:nvSpPr>
          <p:spPr bwMode="auto">
            <a:xfrm flipV="1">
              <a:off x="4792" y="2653"/>
              <a:ext cx="0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62" name="Line 132"/>
            <p:cNvSpPr>
              <a:spLocks noChangeShapeType="1"/>
            </p:cNvSpPr>
            <p:nvPr/>
          </p:nvSpPr>
          <p:spPr bwMode="auto">
            <a:xfrm>
              <a:off x="4792" y="753"/>
              <a:ext cx="0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63" name="Rectangle 133"/>
            <p:cNvSpPr>
              <a:spLocks noChangeArrowheads="1"/>
            </p:cNvSpPr>
            <p:nvPr/>
          </p:nvSpPr>
          <p:spPr bwMode="auto">
            <a:xfrm>
              <a:off x="4708" y="2724"/>
              <a:ext cx="21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2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3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4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5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100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3364" name="Line 134"/>
            <p:cNvSpPr>
              <a:spLocks noChangeShapeType="1"/>
            </p:cNvSpPr>
            <p:nvPr/>
          </p:nvSpPr>
          <p:spPr bwMode="auto">
            <a:xfrm flipV="1">
              <a:off x="5094" y="2653"/>
              <a:ext cx="0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65" name="Line 135"/>
            <p:cNvSpPr>
              <a:spLocks noChangeShapeType="1"/>
            </p:cNvSpPr>
            <p:nvPr/>
          </p:nvSpPr>
          <p:spPr bwMode="auto">
            <a:xfrm>
              <a:off x="5094" y="753"/>
              <a:ext cx="0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66" name="Rectangle 136"/>
            <p:cNvSpPr>
              <a:spLocks noChangeArrowheads="1"/>
            </p:cNvSpPr>
            <p:nvPr/>
          </p:nvSpPr>
          <p:spPr bwMode="auto">
            <a:xfrm>
              <a:off x="5010" y="2724"/>
              <a:ext cx="21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2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3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4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5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120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3367" name="Line 137"/>
            <p:cNvSpPr>
              <a:spLocks noChangeShapeType="1"/>
            </p:cNvSpPr>
            <p:nvPr/>
          </p:nvSpPr>
          <p:spPr bwMode="auto">
            <a:xfrm flipV="1">
              <a:off x="5396" y="2653"/>
              <a:ext cx="0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68" name="Line 138"/>
            <p:cNvSpPr>
              <a:spLocks noChangeShapeType="1"/>
            </p:cNvSpPr>
            <p:nvPr/>
          </p:nvSpPr>
          <p:spPr bwMode="auto">
            <a:xfrm>
              <a:off x="5396" y="753"/>
              <a:ext cx="0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69" name="Rectangle 139"/>
            <p:cNvSpPr>
              <a:spLocks noChangeArrowheads="1"/>
            </p:cNvSpPr>
            <p:nvPr/>
          </p:nvSpPr>
          <p:spPr bwMode="auto">
            <a:xfrm>
              <a:off x="5311" y="2724"/>
              <a:ext cx="22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2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3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4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5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140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3370" name="Rectangle 140"/>
            <p:cNvSpPr>
              <a:spLocks noChangeArrowheads="1"/>
            </p:cNvSpPr>
            <p:nvPr/>
          </p:nvSpPr>
          <p:spPr bwMode="auto">
            <a:xfrm>
              <a:off x="3281" y="753"/>
              <a:ext cx="2263" cy="191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2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3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4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endParaRPr kumimoji="0" lang="ja-JP" altLang="en-US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3371" name="Rectangle 141"/>
            <p:cNvSpPr>
              <a:spLocks noChangeArrowheads="1"/>
            </p:cNvSpPr>
            <p:nvPr/>
          </p:nvSpPr>
          <p:spPr bwMode="auto">
            <a:xfrm>
              <a:off x="4262" y="1783"/>
              <a:ext cx="122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2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3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4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5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Static Gaussian Source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3372" name="Rectangle 142"/>
            <p:cNvSpPr>
              <a:spLocks noChangeArrowheads="1"/>
            </p:cNvSpPr>
            <p:nvPr/>
          </p:nvSpPr>
          <p:spPr bwMode="auto">
            <a:xfrm rot="-5400000">
              <a:off x="2747" y="1600"/>
              <a:ext cx="2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2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3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4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6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C(Q)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3373" name="Rectangle 143"/>
            <p:cNvSpPr>
              <a:spLocks noChangeArrowheads="1"/>
            </p:cNvSpPr>
            <p:nvPr/>
          </p:nvSpPr>
          <p:spPr bwMode="auto">
            <a:xfrm>
              <a:off x="3731" y="2884"/>
              <a:ext cx="34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2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3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4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6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Q=|m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3374" name="Rectangle 144"/>
            <p:cNvSpPr>
              <a:spLocks noChangeArrowheads="1"/>
            </p:cNvSpPr>
            <p:nvPr/>
          </p:nvSpPr>
          <p:spPr bwMode="auto">
            <a:xfrm>
              <a:off x="4046" y="2937"/>
              <a:ext cx="8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2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3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4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3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N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3375" name="Rectangle 145"/>
            <p:cNvSpPr>
              <a:spLocks noChangeArrowheads="1"/>
            </p:cNvSpPr>
            <p:nvPr/>
          </p:nvSpPr>
          <p:spPr bwMode="auto">
            <a:xfrm>
              <a:off x="4126" y="2884"/>
              <a:ext cx="6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2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3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4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6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k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3376" name="Rectangle 146"/>
            <p:cNvSpPr>
              <a:spLocks noChangeArrowheads="1"/>
            </p:cNvSpPr>
            <p:nvPr/>
          </p:nvSpPr>
          <p:spPr bwMode="auto">
            <a:xfrm>
              <a:off x="4198" y="2931"/>
              <a:ext cx="8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2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3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4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300" b="0">
                  <a:solidFill>
                    <a:srgbClr val="000000"/>
                  </a:solidFill>
                  <a:latin typeface="Symbol" pitchFamily="18" charset="2"/>
                  <a:ea typeface="Arial Unicode MS" pitchFamily="50" charset="-128"/>
                  <a:cs typeface="Arial Unicode MS" pitchFamily="50" charset="-128"/>
                </a:rPr>
                <a:t>W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3377" name="Rectangle 147"/>
            <p:cNvSpPr>
              <a:spLocks noChangeArrowheads="1"/>
            </p:cNvSpPr>
            <p:nvPr/>
          </p:nvSpPr>
          <p:spPr bwMode="auto">
            <a:xfrm>
              <a:off x="4265" y="2884"/>
              <a:ext cx="17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2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3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4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6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-m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3378" name="Rectangle 148"/>
            <p:cNvSpPr>
              <a:spLocks noChangeArrowheads="1"/>
            </p:cNvSpPr>
            <p:nvPr/>
          </p:nvSpPr>
          <p:spPr bwMode="auto">
            <a:xfrm>
              <a:off x="4423" y="2931"/>
              <a:ext cx="8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2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3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4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300" b="0">
                  <a:solidFill>
                    <a:srgbClr val="000000"/>
                  </a:solidFill>
                  <a:latin typeface="Symbol" pitchFamily="18" charset="2"/>
                  <a:ea typeface="Arial Unicode MS" pitchFamily="50" charset="-128"/>
                  <a:cs typeface="Arial Unicode MS" pitchFamily="50" charset="-128"/>
                </a:rPr>
                <a:t>W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3379" name="Rectangle 149"/>
            <p:cNvSpPr>
              <a:spLocks noChangeArrowheads="1"/>
            </p:cNvSpPr>
            <p:nvPr/>
          </p:nvSpPr>
          <p:spPr bwMode="auto">
            <a:xfrm>
              <a:off x="4500" y="2884"/>
              <a:ext cx="6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2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3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4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6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k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3380" name="Rectangle 150"/>
            <p:cNvSpPr>
              <a:spLocks noChangeArrowheads="1"/>
            </p:cNvSpPr>
            <p:nvPr/>
          </p:nvSpPr>
          <p:spPr bwMode="auto">
            <a:xfrm>
              <a:off x="4562" y="2937"/>
              <a:ext cx="8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2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3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4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3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N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3381" name="Rectangle 151"/>
            <p:cNvSpPr>
              <a:spLocks noChangeArrowheads="1"/>
            </p:cNvSpPr>
            <p:nvPr/>
          </p:nvSpPr>
          <p:spPr bwMode="auto">
            <a:xfrm>
              <a:off x="4624" y="2884"/>
              <a:ext cx="70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2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3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4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6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|/M [MeV/c]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3382" name="Rectangle 152"/>
            <p:cNvSpPr>
              <a:spLocks noChangeArrowheads="1"/>
            </p:cNvSpPr>
            <p:nvPr/>
          </p:nvSpPr>
          <p:spPr bwMode="auto">
            <a:xfrm>
              <a:off x="3950" y="752"/>
              <a:ext cx="6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2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3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4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500" b="0">
                  <a:solidFill>
                    <a:srgbClr val="000000"/>
                  </a:solidFill>
                  <a:latin typeface="Symbol" pitchFamily="18" charset="2"/>
                  <a:ea typeface="Arial Unicode MS" pitchFamily="50" charset="-128"/>
                  <a:cs typeface="Arial Unicode MS" pitchFamily="50" charset="-128"/>
                </a:rPr>
                <a:t>r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3383" name="Rectangle 153"/>
            <p:cNvSpPr>
              <a:spLocks noChangeArrowheads="1"/>
            </p:cNvSpPr>
            <p:nvPr/>
          </p:nvSpPr>
          <p:spPr bwMode="auto">
            <a:xfrm>
              <a:off x="4019" y="764"/>
              <a:ext cx="120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2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3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4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5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=3 fm, Loosely Bound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3384" name="Line 154"/>
            <p:cNvSpPr>
              <a:spLocks noChangeShapeType="1"/>
            </p:cNvSpPr>
            <p:nvPr/>
          </p:nvSpPr>
          <p:spPr bwMode="auto">
            <a:xfrm>
              <a:off x="5283" y="830"/>
              <a:ext cx="119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85" name="Freeform 155"/>
            <p:cNvSpPr>
              <a:spLocks/>
            </p:cNvSpPr>
            <p:nvPr/>
          </p:nvSpPr>
          <p:spPr bwMode="auto">
            <a:xfrm>
              <a:off x="3559" y="753"/>
              <a:ext cx="1985" cy="1527"/>
            </a:xfrm>
            <a:custGeom>
              <a:avLst/>
              <a:gdLst>
                <a:gd name="T0" fmla="*/ 36 w 335"/>
                <a:gd name="T1" fmla="*/ 456 h 258"/>
                <a:gd name="T2" fmla="*/ 421 w 335"/>
                <a:gd name="T3" fmla="*/ 3255 h 258"/>
                <a:gd name="T4" fmla="*/ 770 w 335"/>
                <a:gd name="T5" fmla="*/ 5078 h 258"/>
                <a:gd name="T6" fmla="*/ 1126 w 335"/>
                <a:gd name="T7" fmla="*/ 6374 h 258"/>
                <a:gd name="T8" fmla="*/ 1475 w 335"/>
                <a:gd name="T9" fmla="*/ 7321 h 258"/>
                <a:gd name="T10" fmla="*/ 1825 w 335"/>
                <a:gd name="T11" fmla="*/ 7955 h 258"/>
                <a:gd name="T12" fmla="*/ 2210 w 335"/>
                <a:gd name="T13" fmla="*/ 8404 h 258"/>
                <a:gd name="T14" fmla="*/ 2566 w 335"/>
                <a:gd name="T15" fmla="*/ 8653 h 258"/>
                <a:gd name="T16" fmla="*/ 2915 w 335"/>
                <a:gd name="T17" fmla="*/ 8896 h 258"/>
                <a:gd name="T18" fmla="*/ 3265 w 335"/>
                <a:gd name="T19" fmla="*/ 9002 h 258"/>
                <a:gd name="T20" fmla="*/ 3614 w 335"/>
                <a:gd name="T21" fmla="*/ 9038 h 258"/>
                <a:gd name="T22" fmla="*/ 3970 w 335"/>
                <a:gd name="T23" fmla="*/ 9038 h 258"/>
                <a:gd name="T24" fmla="*/ 4355 w 335"/>
                <a:gd name="T25" fmla="*/ 9038 h 258"/>
                <a:gd name="T26" fmla="*/ 4705 w 335"/>
                <a:gd name="T27" fmla="*/ 9002 h 258"/>
                <a:gd name="T28" fmla="*/ 5054 w 335"/>
                <a:gd name="T29" fmla="*/ 8931 h 258"/>
                <a:gd name="T30" fmla="*/ 5410 w 335"/>
                <a:gd name="T31" fmla="*/ 8896 h 258"/>
                <a:gd name="T32" fmla="*/ 5759 w 335"/>
                <a:gd name="T33" fmla="*/ 8825 h 258"/>
                <a:gd name="T34" fmla="*/ 6145 w 335"/>
                <a:gd name="T35" fmla="*/ 8760 h 258"/>
                <a:gd name="T36" fmla="*/ 6494 w 335"/>
                <a:gd name="T37" fmla="*/ 8724 h 258"/>
                <a:gd name="T38" fmla="*/ 6844 w 335"/>
                <a:gd name="T39" fmla="*/ 8653 h 258"/>
                <a:gd name="T40" fmla="*/ 7199 w 335"/>
                <a:gd name="T41" fmla="*/ 8617 h 258"/>
                <a:gd name="T42" fmla="*/ 7549 w 335"/>
                <a:gd name="T43" fmla="*/ 8582 h 258"/>
                <a:gd name="T44" fmla="*/ 7899 w 335"/>
                <a:gd name="T45" fmla="*/ 8546 h 258"/>
                <a:gd name="T46" fmla="*/ 8284 w 335"/>
                <a:gd name="T47" fmla="*/ 8511 h 258"/>
                <a:gd name="T48" fmla="*/ 8639 w 335"/>
                <a:gd name="T49" fmla="*/ 8475 h 258"/>
                <a:gd name="T50" fmla="*/ 8989 w 335"/>
                <a:gd name="T51" fmla="*/ 8440 h 258"/>
                <a:gd name="T52" fmla="*/ 9338 w 335"/>
                <a:gd name="T53" fmla="*/ 8404 h 258"/>
                <a:gd name="T54" fmla="*/ 9688 w 335"/>
                <a:gd name="T55" fmla="*/ 8404 h 258"/>
                <a:gd name="T56" fmla="*/ 10079 w 335"/>
                <a:gd name="T57" fmla="*/ 8375 h 258"/>
                <a:gd name="T58" fmla="*/ 10429 w 335"/>
                <a:gd name="T59" fmla="*/ 8375 h 258"/>
                <a:gd name="T60" fmla="*/ 10778 w 335"/>
                <a:gd name="T61" fmla="*/ 8339 h 258"/>
                <a:gd name="T62" fmla="*/ 11128 w 335"/>
                <a:gd name="T63" fmla="*/ 8339 h 258"/>
                <a:gd name="T64" fmla="*/ 11483 w 335"/>
                <a:gd name="T65" fmla="*/ 8304 h 258"/>
                <a:gd name="T66" fmla="*/ 11762 w 335"/>
                <a:gd name="T67" fmla="*/ 8304 h 25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35" h="258">
                  <a:moveTo>
                    <a:pt x="0" y="0"/>
                  </a:moveTo>
                  <a:lnTo>
                    <a:pt x="1" y="13"/>
                  </a:lnTo>
                  <a:lnTo>
                    <a:pt x="6" y="59"/>
                  </a:lnTo>
                  <a:lnTo>
                    <a:pt x="12" y="93"/>
                  </a:lnTo>
                  <a:lnTo>
                    <a:pt x="17" y="122"/>
                  </a:lnTo>
                  <a:lnTo>
                    <a:pt x="22" y="145"/>
                  </a:lnTo>
                  <a:lnTo>
                    <a:pt x="27" y="165"/>
                  </a:lnTo>
                  <a:lnTo>
                    <a:pt x="32" y="182"/>
                  </a:lnTo>
                  <a:lnTo>
                    <a:pt x="37" y="197"/>
                  </a:lnTo>
                  <a:lnTo>
                    <a:pt x="42" y="209"/>
                  </a:lnTo>
                  <a:lnTo>
                    <a:pt x="47" y="219"/>
                  </a:lnTo>
                  <a:lnTo>
                    <a:pt x="52" y="227"/>
                  </a:lnTo>
                  <a:lnTo>
                    <a:pt x="57" y="235"/>
                  </a:lnTo>
                  <a:lnTo>
                    <a:pt x="63" y="240"/>
                  </a:lnTo>
                  <a:lnTo>
                    <a:pt x="68" y="244"/>
                  </a:lnTo>
                  <a:lnTo>
                    <a:pt x="73" y="247"/>
                  </a:lnTo>
                  <a:lnTo>
                    <a:pt x="78" y="251"/>
                  </a:lnTo>
                  <a:lnTo>
                    <a:pt x="83" y="254"/>
                  </a:lnTo>
                  <a:lnTo>
                    <a:pt x="88" y="256"/>
                  </a:lnTo>
                  <a:lnTo>
                    <a:pt x="93" y="257"/>
                  </a:lnTo>
                  <a:lnTo>
                    <a:pt x="98" y="258"/>
                  </a:lnTo>
                  <a:lnTo>
                    <a:pt x="103" y="258"/>
                  </a:lnTo>
                  <a:lnTo>
                    <a:pt x="108" y="258"/>
                  </a:lnTo>
                  <a:lnTo>
                    <a:pt x="113" y="258"/>
                  </a:lnTo>
                  <a:lnTo>
                    <a:pt x="119" y="258"/>
                  </a:lnTo>
                  <a:lnTo>
                    <a:pt x="124" y="258"/>
                  </a:lnTo>
                  <a:lnTo>
                    <a:pt x="129" y="257"/>
                  </a:lnTo>
                  <a:lnTo>
                    <a:pt x="134" y="257"/>
                  </a:lnTo>
                  <a:lnTo>
                    <a:pt x="139" y="256"/>
                  </a:lnTo>
                  <a:lnTo>
                    <a:pt x="144" y="255"/>
                  </a:lnTo>
                  <a:lnTo>
                    <a:pt x="149" y="254"/>
                  </a:lnTo>
                  <a:lnTo>
                    <a:pt x="154" y="254"/>
                  </a:lnTo>
                  <a:lnTo>
                    <a:pt x="159" y="253"/>
                  </a:lnTo>
                  <a:lnTo>
                    <a:pt x="164" y="252"/>
                  </a:lnTo>
                  <a:lnTo>
                    <a:pt x="169" y="251"/>
                  </a:lnTo>
                  <a:lnTo>
                    <a:pt x="175" y="250"/>
                  </a:lnTo>
                  <a:lnTo>
                    <a:pt x="180" y="250"/>
                  </a:lnTo>
                  <a:lnTo>
                    <a:pt x="185" y="249"/>
                  </a:lnTo>
                  <a:lnTo>
                    <a:pt x="190" y="248"/>
                  </a:lnTo>
                  <a:lnTo>
                    <a:pt x="195" y="247"/>
                  </a:lnTo>
                  <a:lnTo>
                    <a:pt x="200" y="247"/>
                  </a:lnTo>
                  <a:lnTo>
                    <a:pt x="205" y="246"/>
                  </a:lnTo>
                  <a:lnTo>
                    <a:pt x="210" y="245"/>
                  </a:lnTo>
                  <a:lnTo>
                    <a:pt x="215" y="245"/>
                  </a:lnTo>
                  <a:lnTo>
                    <a:pt x="220" y="244"/>
                  </a:lnTo>
                  <a:lnTo>
                    <a:pt x="225" y="244"/>
                  </a:lnTo>
                  <a:lnTo>
                    <a:pt x="231" y="243"/>
                  </a:lnTo>
                  <a:lnTo>
                    <a:pt x="236" y="243"/>
                  </a:lnTo>
                  <a:lnTo>
                    <a:pt x="241" y="242"/>
                  </a:lnTo>
                  <a:lnTo>
                    <a:pt x="246" y="242"/>
                  </a:lnTo>
                  <a:lnTo>
                    <a:pt x="251" y="242"/>
                  </a:lnTo>
                  <a:lnTo>
                    <a:pt x="256" y="241"/>
                  </a:lnTo>
                  <a:lnTo>
                    <a:pt x="261" y="241"/>
                  </a:lnTo>
                  <a:lnTo>
                    <a:pt x="266" y="240"/>
                  </a:lnTo>
                  <a:lnTo>
                    <a:pt x="271" y="240"/>
                  </a:lnTo>
                  <a:lnTo>
                    <a:pt x="276" y="240"/>
                  </a:lnTo>
                  <a:lnTo>
                    <a:pt x="282" y="239"/>
                  </a:lnTo>
                  <a:lnTo>
                    <a:pt x="287" y="239"/>
                  </a:lnTo>
                  <a:lnTo>
                    <a:pt x="292" y="239"/>
                  </a:lnTo>
                  <a:lnTo>
                    <a:pt x="297" y="239"/>
                  </a:lnTo>
                  <a:lnTo>
                    <a:pt x="302" y="238"/>
                  </a:lnTo>
                  <a:lnTo>
                    <a:pt x="307" y="238"/>
                  </a:lnTo>
                  <a:lnTo>
                    <a:pt x="312" y="238"/>
                  </a:lnTo>
                  <a:lnTo>
                    <a:pt x="317" y="238"/>
                  </a:lnTo>
                  <a:lnTo>
                    <a:pt x="322" y="238"/>
                  </a:lnTo>
                  <a:lnTo>
                    <a:pt x="327" y="237"/>
                  </a:lnTo>
                  <a:lnTo>
                    <a:pt x="332" y="237"/>
                  </a:lnTo>
                  <a:lnTo>
                    <a:pt x="335" y="237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86" name="Rectangle 156"/>
            <p:cNvSpPr>
              <a:spLocks noChangeArrowheads="1"/>
            </p:cNvSpPr>
            <p:nvPr/>
          </p:nvSpPr>
          <p:spPr bwMode="auto">
            <a:xfrm>
              <a:off x="4461" y="883"/>
              <a:ext cx="76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2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3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4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5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Tightly Bound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3387" name="Line 157"/>
            <p:cNvSpPr>
              <a:spLocks noChangeShapeType="1"/>
            </p:cNvSpPr>
            <p:nvPr/>
          </p:nvSpPr>
          <p:spPr bwMode="auto">
            <a:xfrm>
              <a:off x="5283" y="948"/>
              <a:ext cx="119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88" name="Freeform 158"/>
            <p:cNvSpPr>
              <a:spLocks/>
            </p:cNvSpPr>
            <p:nvPr/>
          </p:nvSpPr>
          <p:spPr bwMode="auto">
            <a:xfrm>
              <a:off x="3411" y="753"/>
              <a:ext cx="2133" cy="1788"/>
            </a:xfrm>
            <a:custGeom>
              <a:avLst/>
              <a:gdLst>
                <a:gd name="T0" fmla="*/ 36 w 360"/>
                <a:gd name="T1" fmla="*/ 912 h 302"/>
                <a:gd name="T2" fmla="*/ 385 w 360"/>
                <a:gd name="T3" fmla="*/ 5820 h 302"/>
                <a:gd name="T4" fmla="*/ 735 w 360"/>
                <a:gd name="T5" fmla="*/ 8164 h 302"/>
                <a:gd name="T6" fmla="*/ 1090 w 360"/>
                <a:gd name="T7" fmla="*/ 9360 h 302"/>
                <a:gd name="T8" fmla="*/ 1475 w 360"/>
                <a:gd name="T9" fmla="*/ 10059 h 302"/>
                <a:gd name="T10" fmla="*/ 1825 w 360"/>
                <a:gd name="T11" fmla="*/ 10408 h 302"/>
                <a:gd name="T12" fmla="*/ 2174 w 360"/>
                <a:gd name="T13" fmla="*/ 10550 h 302"/>
                <a:gd name="T14" fmla="*/ 2530 w 360"/>
                <a:gd name="T15" fmla="*/ 10586 h 302"/>
                <a:gd name="T16" fmla="*/ 2880 w 360"/>
                <a:gd name="T17" fmla="*/ 10515 h 302"/>
                <a:gd name="T18" fmla="*/ 3265 w 360"/>
                <a:gd name="T19" fmla="*/ 10408 h 302"/>
                <a:gd name="T20" fmla="*/ 3614 w 360"/>
                <a:gd name="T21" fmla="*/ 10308 h 302"/>
                <a:gd name="T22" fmla="*/ 3970 w 360"/>
                <a:gd name="T23" fmla="*/ 10130 h 302"/>
                <a:gd name="T24" fmla="*/ 4319 w 360"/>
                <a:gd name="T25" fmla="*/ 9952 h 302"/>
                <a:gd name="T26" fmla="*/ 4669 w 360"/>
                <a:gd name="T27" fmla="*/ 9816 h 302"/>
                <a:gd name="T28" fmla="*/ 5054 w 360"/>
                <a:gd name="T29" fmla="*/ 9674 h 302"/>
                <a:gd name="T30" fmla="*/ 5404 w 360"/>
                <a:gd name="T31" fmla="*/ 9532 h 302"/>
                <a:gd name="T32" fmla="*/ 5759 w 360"/>
                <a:gd name="T33" fmla="*/ 9396 h 302"/>
                <a:gd name="T34" fmla="*/ 6109 w 360"/>
                <a:gd name="T35" fmla="*/ 9289 h 302"/>
                <a:gd name="T36" fmla="*/ 6458 w 360"/>
                <a:gd name="T37" fmla="*/ 9183 h 302"/>
                <a:gd name="T38" fmla="*/ 6808 w 360"/>
                <a:gd name="T39" fmla="*/ 9076 h 302"/>
                <a:gd name="T40" fmla="*/ 7199 w 360"/>
                <a:gd name="T41" fmla="*/ 8976 h 302"/>
                <a:gd name="T42" fmla="*/ 7548 w 360"/>
                <a:gd name="T43" fmla="*/ 8904 h 302"/>
                <a:gd name="T44" fmla="*/ 7898 w 360"/>
                <a:gd name="T45" fmla="*/ 8833 h 302"/>
                <a:gd name="T46" fmla="*/ 8248 w 360"/>
                <a:gd name="T47" fmla="*/ 8762 h 302"/>
                <a:gd name="T48" fmla="*/ 8603 w 360"/>
                <a:gd name="T49" fmla="*/ 8727 h 302"/>
                <a:gd name="T50" fmla="*/ 8988 w 360"/>
                <a:gd name="T51" fmla="*/ 8656 h 302"/>
                <a:gd name="T52" fmla="*/ 9338 w 360"/>
                <a:gd name="T53" fmla="*/ 8620 h 302"/>
                <a:gd name="T54" fmla="*/ 9687 w 360"/>
                <a:gd name="T55" fmla="*/ 8591 h 302"/>
                <a:gd name="T56" fmla="*/ 10043 w 360"/>
                <a:gd name="T57" fmla="*/ 8555 h 302"/>
                <a:gd name="T58" fmla="*/ 10392 w 360"/>
                <a:gd name="T59" fmla="*/ 8520 h 302"/>
                <a:gd name="T60" fmla="*/ 10778 w 360"/>
                <a:gd name="T61" fmla="*/ 8484 h 302"/>
                <a:gd name="T62" fmla="*/ 11127 w 360"/>
                <a:gd name="T63" fmla="*/ 8449 h 302"/>
                <a:gd name="T64" fmla="*/ 11477 w 360"/>
                <a:gd name="T65" fmla="*/ 8449 h 302"/>
                <a:gd name="T66" fmla="*/ 11832 w 360"/>
                <a:gd name="T67" fmla="*/ 8413 h 302"/>
                <a:gd name="T68" fmla="*/ 12182 w 360"/>
                <a:gd name="T69" fmla="*/ 8378 h 302"/>
                <a:gd name="T70" fmla="*/ 12531 w 360"/>
                <a:gd name="T71" fmla="*/ 8378 h 3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60" h="302">
                  <a:moveTo>
                    <a:pt x="0" y="0"/>
                  </a:moveTo>
                  <a:lnTo>
                    <a:pt x="1" y="26"/>
                  </a:lnTo>
                  <a:lnTo>
                    <a:pt x="6" y="110"/>
                  </a:lnTo>
                  <a:lnTo>
                    <a:pt x="11" y="166"/>
                  </a:lnTo>
                  <a:lnTo>
                    <a:pt x="16" y="205"/>
                  </a:lnTo>
                  <a:lnTo>
                    <a:pt x="21" y="233"/>
                  </a:lnTo>
                  <a:lnTo>
                    <a:pt x="26" y="253"/>
                  </a:lnTo>
                  <a:lnTo>
                    <a:pt x="31" y="267"/>
                  </a:lnTo>
                  <a:lnTo>
                    <a:pt x="37" y="278"/>
                  </a:lnTo>
                  <a:lnTo>
                    <a:pt x="42" y="287"/>
                  </a:lnTo>
                  <a:lnTo>
                    <a:pt x="47" y="293"/>
                  </a:lnTo>
                  <a:lnTo>
                    <a:pt x="52" y="297"/>
                  </a:lnTo>
                  <a:lnTo>
                    <a:pt x="57" y="299"/>
                  </a:lnTo>
                  <a:lnTo>
                    <a:pt x="62" y="301"/>
                  </a:lnTo>
                  <a:lnTo>
                    <a:pt x="67" y="302"/>
                  </a:lnTo>
                  <a:lnTo>
                    <a:pt x="72" y="302"/>
                  </a:lnTo>
                  <a:lnTo>
                    <a:pt x="77" y="301"/>
                  </a:lnTo>
                  <a:lnTo>
                    <a:pt x="82" y="300"/>
                  </a:lnTo>
                  <a:lnTo>
                    <a:pt x="88" y="298"/>
                  </a:lnTo>
                  <a:lnTo>
                    <a:pt x="93" y="297"/>
                  </a:lnTo>
                  <a:lnTo>
                    <a:pt x="98" y="295"/>
                  </a:lnTo>
                  <a:lnTo>
                    <a:pt x="103" y="294"/>
                  </a:lnTo>
                  <a:lnTo>
                    <a:pt x="108" y="292"/>
                  </a:lnTo>
                  <a:lnTo>
                    <a:pt x="113" y="289"/>
                  </a:lnTo>
                  <a:lnTo>
                    <a:pt x="118" y="287"/>
                  </a:lnTo>
                  <a:lnTo>
                    <a:pt x="123" y="284"/>
                  </a:lnTo>
                  <a:lnTo>
                    <a:pt x="128" y="282"/>
                  </a:lnTo>
                  <a:lnTo>
                    <a:pt x="133" y="280"/>
                  </a:lnTo>
                  <a:lnTo>
                    <a:pt x="138" y="278"/>
                  </a:lnTo>
                  <a:lnTo>
                    <a:pt x="144" y="276"/>
                  </a:lnTo>
                  <a:lnTo>
                    <a:pt x="149" y="274"/>
                  </a:lnTo>
                  <a:lnTo>
                    <a:pt x="154" y="272"/>
                  </a:lnTo>
                  <a:lnTo>
                    <a:pt x="159" y="270"/>
                  </a:lnTo>
                  <a:lnTo>
                    <a:pt x="164" y="268"/>
                  </a:lnTo>
                  <a:lnTo>
                    <a:pt x="169" y="267"/>
                  </a:lnTo>
                  <a:lnTo>
                    <a:pt x="174" y="265"/>
                  </a:lnTo>
                  <a:lnTo>
                    <a:pt x="179" y="263"/>
                  </a:lnTo>
                  <a:lnTo>
                    <a:pt x="184" y="262"/>
                  </a:lnTo>
                  <a:lnTo>
                    <a:pt x="189" y="260"/>
                  </a:lnTo>
                  <a:lnTo>
                    <a:pt x="194" y="259"/>
                  </a:lnTo>
                  <a:lnTo>
                    <a:pt x="200" y="258"/>
                  </a:lnTo>
                  <a:lnTo>
                    <a:pt x="205" y="256"/>
                  </a:lnTo>
                  <a:lnTo>
                    <a:pt x="210" y="255"/>
                  </a:lnTo>
                  <a:lnTo>
                    <a:pt x="215" y="254"/>
                  </a:lnTo>
                  <a:lnTo>
                    <a:pt x="220" y="253"/>
                  </a:lnTo>
                  <a:lnTo>
                    <a:pt x="225" y="252"/>
                  </a:lnTo>
                  <a:lnTo>
                    <a:pt x="230" y="251"/>
                  </a:lnTo>
                  <a:lnTo>
                    <a:pt x="235" y="250"/>
                  </a:lnTo>
                  <a:lnTo>
                    <a:pt x="240" y="249"/>
                  </a:lnTo>
                  <a:lnTo>
                    <a:pt x="245" y="249"/>
                  </a:lnTo>
                  <a:lnTo>
                    <a:pt x="250" y="248"/>
                  </a:lnTo>
                  <a:lnTo>
                    <a:pt x="256" y="247"/>
                  </a:lnTo>
                  <a:lnTo>
                    <a:pt x="261" y="246"/>
                  </a:lnTo>
                  <a:lnTo>
                    <a:pt x="266" y="246"/>
                  </a:lnTo>
                  <a:lnTo>
                    <a:pt x="271" y="245"/>
                  </a:lnTo>
                  <a:lnTo>
                    <a:pt x="276" y="245"/>
                  </a:lnTo>
                  <a:lnTo>
                    <a:pt x="281" y="244"/>
                  </a:lnTo>
                  <a:lnTo>
                    <a:pt x="286" y="244"/>
                  </a:lnTo>
                  <a:lnTo>
                    <a:pt x="291" y="243"/>
                  </a:lnTo>
                  <a:lnTo>
                    <a:pt x="296" y="243"/>
                  </a:lnTo>
                  <a:lnTo>
                    <a:pt x="301" y="242"/>
                  </a:lnTo>
                  <a:lnTo>
                    <a:pt x="307" y="242"/>
                  </a:lnTo>
                  <a:lnTo>
                    <a:pt x="312" y="242"/>
                  </a:lnTo>
                  <a:lnTo>
                    <a:pt x="317" y="241"/>
                  </a:lnTo>
                  <a:lnTo>
                    <a:pt x="322" y="241"/>
                  </a:lnTo>
                  <a:lnTo>
                    <a:pt x="327" y="241"/>
                  </a:lnTo>
                  <a:lnTo>
                    <a:pt x="332" y="240"/>
                  </a:lnTo>
                  <a:lnTo>
                    <a:pt x="337" y="240"/>
                  </a:lnTo>
                  <a:lnTo>
                    <a:pt x="342" y="240"/>
                  </a:lnTo>
                  <a:lnTo>
                    <a:pt x="347" y="239"/>
                  </a:lnTo>
                  <a:lnTo>
                    <a:pt x="352" y="239"/>
                  </a:lnTo>
                  <a:lnTo>
                    <a:pt x="357" y="239"/>
                  </a:lnTo>
                  <a:lnTo>
                    <a:pt x="360" y="239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89" name="Rectangle 159"/>
            <p:cNvSpPr>
              <a:spLocks noChangeArrowheads="1"/>
            </p:cNvSpPr>
            <p:nvPr/>
          </p:nvSpPr>
          <p:spPr bwMode="auto">
            <a:xfrm>
              <a:off x="4638" y="1001"/>
              <a:ext cx="60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2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3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4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5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Not Bound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3390" name="Line 160"/>
            <p:cNvSpPr>
              <a:spLocks noChangeShapeType="1"/>
            </p:cNvSpPr>
            <p:nvPr/>
          </p:nvSpPr>
          <p:spPr bwMode="auto">
            <a:xfrm>
              <a:off x="5283" y="1067"/>
              <a:ext cx="119" cy="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91" name="Freeform 161"/>
            <p:cNvSpPr>
              <a:spLocks/>
            </p:cNvSpPr>
            <p:nvPr/>
          </p:nvSpPr>
          <p:spPr bwMode="auto">
            <a:xfrm>
              <a:off x="3500" y="753"/>
              <a:ext cx="2044" cy="1421"/>
            </a:xfrm>
            <a:custGeom>
              <a:avLst/>
              <a:gdLst>
                <a:gd name="T0" fmla="*/ 36 w 345"/>
                <a:gd name="T1" fmla="*/ 598 h 240"/>
                <a:gd name="T2" fmla="*/ 385 w 345"/>
                <a:gd name="T3" fmla="*/ 3470 h 240"/>
                <a:gd name="T4" fmla="*/ 770 w 345"/>
                <a:gd name="T5" fmla="*/ 5050 h 240"/>
                <a:gd name="T6" fmla="*/ 1126 w 345"/>
                <a:gd name="T7" fmla="*/ 6170 h 240"/>
                <a:gd name="T8" fmla="*/ 1475 w 345"/>
                <a:gd name="T9" fmla="*/ 6904 h 240"/>
                <a:gd name="T10" fmla="*/ 1825 w 345"/>
                <a:gd name="T11" fmla="*/ 7395 h 240"/>
                <a:gd name="T12" fmla="*/ 2174 w 345"/>
                <a:gd name="T13" fmla="*/ 7750 h 240"/>
                <a:gd name="T14" fmla="*/ 2559 w 345"/>
                <a:gd name="T15" fmla="*/ 7993 h 240"/>
                <a:gd name="T16" fmla="*/ 2915 w 345"/>
                <a:gd name="T17" fmla="*/ 8200 h 240"/>
                <a:gd name="T18" fmla="*/ 3264 w 345"/>
                <a:gd name="T19" fmla="*/ 8271 h 240"/>
                <a:gd name="T20" fmla="*/ 3614 w 345"/>
                <a:gd name="T21" fmla="*/ 8342 h 240"/>
                <a:gd name="T22" fmla="*/ 3964 w 345"/>
                <a:gd name="T23" fmla="*/ 8414 h 240"/>
                <a:gd name="T24" fmla="*/ 4319 w 345"/>
                <a:gd name="T25" fmla="*/ 8414 h 240"/>
                <a:gd name="T26" fmla="*/ 4704 w 345"/>
                <a:gd name="T27" fmla="*/ 8414 h 240"/>
                <a:gd name="T28" fmla="*/ 5054 w 345"/>
                <a:gd name="T29" fmla="*/ 8414 h 240"/>
                <a:gd name="T30" fmla="*/ 5403 w 345"/>
                <a:gd name="T31" fmla="*/ 8414 h 240"/>
                <a:gd name="T32" fmla="*/ 5759 w 345"/>
                <a:gd name="T33" fmla="*/ 8414 h 240"/>
                <a:gd name="T34" fmla="*/ 6108 w 345"/>
                <a:gd name="T35" fmla="*/ 8414 h 240"/>
                <a:gd name="T36" fmla="*/ 6493 w 345"/>
                <a:gd name="T37" fmla="*/ 8378 h 240"/>
                <a:gd name="T38" fmla="*/ 6843 w 345"/>
                <a:gd name="T39" fmla="*/ 8378 h 240"/>
                <a:gd name="T40" fmla="*/ 7198 w 345"/>
                <a:gd name="T41" fmla="*/ 8342 h 240"/>
                <a:gd name="T42" fmla="*/ 7548 w 345"/>
                <a:gd name="T43" fmla="*/ 8342 h 240"/>
                <a:gd name="T44" fmla="*/ 7898 w 345"/>
                <a:gd name="T45" fmla="*/ 8342 h 240"/>
                <a:gd name="T46" fmla="*/ 8247 w 345"/>
                <a:gd name="T47" fmla="*/ 8307 h 240"/>
                <a:gd name="T48" fmla="*/ 8632 w 345"/>
                <a:gd name="T49" fmla="*/ 8307 h 240"/>
                <a:gd name="T50" fmla="*/ 8988 w 345"/>
                <a:gd name="T51" fmla="*/ 8307 h 240"/>
                <a:gd name="T52" fmla="*/ 9337 w 345"/>
                <a:gd name="T53" fmla="*/ 8271 h 240"/>
                <a:gd name="T54" fmla="*/ 9687 w 345"/>
                <a:gd name="T55" fmla="*/ 8271 h 240"/>
                <a:gd name="T56" fmla="*/ 10036 w 345"/>
                <a:gd name="T57" fmla="*/ 8271 h 240"/>
                <a:gd name="T58" fmla="*/ 10427 w 345"/>
                <a:gd name="T59" fmla="*/ 8236 h 240"/>
                <a:gd name="T60" fmla="*/ 10777 w 345"/>
                <a:gd name="T61" fmla="*/ 8236 h 240"/>
                <a:gd name="T62" fmla="*/ 11126 w 345"/>
                <a:gd name="T63" fmla="*/ 8236 h 240"/>
                <a:gd name="T64" fmla="*/ 11476 w 345"/>
                <a:gd name="T65" fmla="*/ 8236 h 240"/>
                <a:gd name="T66" fmla="*/ 11832 w 345"/>
                <a:gd name="T67" fmla="*/ 8236 h 240"/>
                <a:gd name="T68" fmla="*/ 12110 w 345"/>
                <a:gd name="T69" fmla="*/ 8236 h 24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45" h="240">
                  <a:moveTo>
                    <a:pt x="0" y="0"/>
                  </a:moveTo>
                  <a:lnTo>
                    <a:pt x="1" y="17"/>
                  </a:lnTo>
                  <a:lnTo>
                    <a:pt x="6" y="64"/>
                  </a:lnTo>
                  <a:lnTo>
                    <a:pt x="11" y="99"/>
                  </a:lnTo>
                  <a:lnTo>
                    <a:pt x="16" y="122"/>
                  </a:lnTo>
                  <a:lnTo>
                    <a:pt x="22" y="144"/>
                  </a:lnTo>
                  <a:lnTo>
                    <a:pt x="27" y="162"/>
                  </a:lnTo>
                  <a:lnTo>
                    <a:pt x="32" y="176"/>
                  </a:lnTo>
                  <a:lnTo>
                    <a:pt x="37" y="188"/>
                  </a:lnTo>
                  <a:lnTo>
                    <a:pt x="42" y="197"/>
                  </a:lnTo>
                  <a:lnTo>
                    <a:pt x="47" y="205"/>
                  </a:lnTo>
                  <a:lnTo>
                    <a:pt x="52" y="211"/>
                  </a:lnTo>
                  <a:lnTo>
                    <a:pt x="57" y="217"/>
                  </a:lnTo>
                  <a:lnTo>
                    <a:pt x="62" y="221"/>
                  </a:lnTo>
                  <a:lnTo>
                    <a:pt x="67" y="224"/>
                  </a:lnTo>
                  <a:lnTo>
                    <a:pt x="73" y="228"/>
                  </a:lnTo>
                  <a:lnTo>
                    <a:pt x="78" y="231"/>
                  </a:lnTo>
                  <a:lnTo>
                    <a:pt x="83" y="234"/>
                  </a:lnTo>
                  <a:lnTo>
                    <a:pt x="88" y="235"/>
                  </a:lnTo>
                  <a:lnTo>
                    <a:pt x="93" y="236"/>
                  </a:lnTo>
                  <a:lnTo>
                    <a:pt x="98" y="237"/>
                  </a:lnTo>
                  <a:lnTo>
                    <a:pt x="103" y="238"/>
                  </a:lnTo>
                  <a:lnTo>
                    <a:pt x="108" y="239"/>
                  </a:lnTo>
                  <a:lnTo>
                    <a:pt x="113" y="240"/>
                  </a:lnTo>
                  <a:lnTo>
                    <a:pt x="118" y="240"/>
                  </a:lnTo>
                  <a:lnTo>
                    <a:pt x="123" y="240"/>
                  </a:lnTo>
                  <a:lnTo>
                    <a:pt x="129" y="240"/>
                  </a:lnTo>
                  <a:lnTo>
                    <a:pt x="134" y="240"/>
                  </a:lnTo>
                  <a:lnTo>
                    <a:pt x="139" y="240"/>
                  </a:lnTo>
                  <a:lnTo>
                    <a:pt x="144" y="240"/>
                  </a:lnTo>
                  <a:lnTo>
                    <a:pt x="149" y="240"/>
                  </a:lnTo>
                  <a:lnTo>
                    <a:pt x="154" y="240"/>
                  </a:lnTo>
                  <a:lnTo>
                    <a:pt x="159" y="240"/>
                  </a:lnTo>
                  <a:lnTo>
                    <a:pt x="164" y="240"/>
                  </a:lnTo>
                  <a:lnTo>
                    <a:pt x="169" y="240"/>
                  </a:lnTo>
                  <a:lnTo>
                    <a:pt x="174" y="240"/>
                  </a:lnTo>
                  <a:lnTo>
                    <a:pt x="179" y="239"/>
                  </a:lnTo>
                  <a:lnTo>
                    <a:pt x="185" y="239"/>
                  </a:lnTo>
                  <a:lnTo>
                    <a:pt x="190" y="239"/>
                  </a:lnTo>
                  <a:lnTo>
                    <a:pt x="195" y="239"/>
                  </a:lnTo>
                  <a:lnTo>
                    <a:pt x="200" y="238"/>
                  </a:lnTo>
                  <a:lnTo>
                    <a:pt x="205" y="238"/>
                  </a:lnTo>
                  <a:lnTo>
                    <a:pt x="210" y="238"/>
                  </a:lnTo>
                  <a:lnTo>
                    <a:pt x="215" y="238"/>
                  </a:lnTo>
                  <a:lnTo>
                    <a:pt x="220" y="238"/>
                  </a:lnTo>
                  <a:lnTo>
                    <a:pt x="225" y="238"/>
                  </a:lnTo>
                  <a:lnTo>
                    <a:pt x="230" y="237"/>
                  </a:lnTo>
                  <a:lnTo>
                    <a:pt x="235" y="237"/>
                  </a:lnTo>
                  <a:lnTo>
                    <a:pt x="241" y="237"/>
                  </a:lnTo>
                  <a:lnTo>
                    <a:pt x="246" y="237"/>
                  </a:lnTo>
                  <a:lnTo>
                    <a:pt x="251" y="237"/>
                  </a:lnTo>
                  <a:lnTo>
                    <a:pt x="256" y="237"/>
                  </a:lnTo>
                  <a:lnTo>
                    <a:pt x="261" y="236"/>
                  </a:lnTo>
                  <a:lnTo>
                    <a:pt x="266" y="236"/>
                  </a:lnTo>
                  <a:lnTo>
                    <a:pt x="271" y="236"/>
                  </a:lnTo>
                  <a:lnTo>
                    <a:pt x="276" y="236"/>
                  </a:lnTo>
                  <a:lnTo>
                    <a:pt x="281" y="236"/>
                  </a:lnTo>
                  <a:lnTo>
                    <a:pt x="286" y="236"/>
                  </a:lnTo>
                  <a:lnTo>
                    <a:pt x="292" y="236"/>
                  </a:lnTo>
                  <a:lnTo>
                    <a:pt x="297" y="235"/>
                  </a:lnTo>
                  <a:lnTo>
                    <a:pt x="302" y="235"/>
                  </a:lnTo>
                  <a:lnTo>
                    <a:pt x="307" y="235"/>
                  </a:lnTo>
                  <a:lnTo>
                    <a:pt x="312" y="235"/>
                  </a:lnTo>
                  <a:lnTo>
                    <a:pt x="317" y="235"/>
                  </a:lnTo>
                  <a:lnTo>
                    <a:pt x="322" y="235"/>
                  </a:lnTo>
                  <a:lnTo>
                    <a:pt x="327" y="235"/>
                  </a:lnTo>
                  <a:lnTo>
                    <a:pt x="332" y="235"/>
                  </a:lnTo>
                  <a:lnTo>
                    <a:pt x="337" y="235"/>
                  </a:lnTo>
                  <a:lnTo>
                    <a:pt x="342" y="235"/>
                  </a:lnTo>
                  <a:lnTo>
                    <a:pt x="345" y="235"/>
                  </a:lnTo>
                </a:path>
              </a:pathLst>
            </a:custGeom>
            <a:noFill/>
            <a:ln w="1905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92" name="Rectangle 162"/>
            <p:cNvSpPr>
              <a:spLocks noChangeArrowheads="1"/>
            </p:cNvSpPr>
            <p:nvPr/>
          </p:nvSpPr>
          <p:spPr bwMode="auto">
            <a:xfrm>
              <a:off x="3950" y="1108"/>
              <a:ext cx="6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2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3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4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500" b="0">
                  <a:solidFill>
                    <a:srgbClr val="000000"/>
                  </a:solidFill>
                  <a:latin typeface="Symbol" pitchFamily="18" charset="2"/>
                  <a:ea typeface="Arial Unicode MS" pitchFamily="50" charset="-128"/>
                  <a:cs typeface="Arial Unicode MS" pitchFamily="50" charset="-128"/>
                </a:rPr>
                <a:t>r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3393" name="Rectangle 163"/>
            <p:cNvSpPr>
              <a:spLocks noChangeArrowheads="1"/>
            </p:cNvSpPr>
            <p:nvPr/>
          </p:nvSpPr>
          <p:spPr bwMode="auto">
            <a:xfrm>
              <a:off x="4020" y="1120"/>
              <a:ext cx="120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2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3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4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5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=7 fm, Loosely Bound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3394" name="Line 164"/>
            <p:cNvSpPr>
              <a:spLocks noChangeShapeType="1"/>
            </p:cNvSpPr>
            <p:nvPr/>
          </p:nvSpPr>
          <p:spPr bwMode="auto">
            <a:xfrm>
              <a:off x="5283" y="1185"/>
              <a:ext cx="119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95" name="Freeform 165"/>
            <p:cNvSpPr>
              <a:spLocks/>
            </p:cNvSpPr>
            <p:nvPr/>
          </p:nvSpPr>
          <p:spPr bwMode="auto">
            <a:xfrm>
              <a:off x="3346" y="753"/>
              <a:ext cx="2198" cy="1581"/>
            </a:xfrm>
            <a:custGeom>
              <a:avLst/>
              <a:gdLst>
                <a:gd name="T0" fmla="*/ 71 w 371"/>
                <a:gd name="T1" fmla="*/ 2878 h 267"/>
                <a:gd name="T2" fmla="*/ 421 w 371"/>
                <a:gd name="T3" fmla="*/ 7751 h 267"/>
                <a:gd name="T4" fmla="*/ 770 w 371"/>
                <a:gd name="T5" fmla="*/ 9083 h 267"/>
                <a:gd name="T6" fmla="*/ 1126 w 371"/>
                <a:gd name="T7" fmla="*/ 9362 h 267"/>
                <a:gd name="T8" fmla="*/ 1475 w 371"/>
                <a:gd name="T9" fmla="*/ 9326 h 267"/>
                <a:gd name="T10" fmla="*/ 1860 w 371"/>
                <a:gd name="T11" fmla="*/ 9119 h 267"/>
                <a:gd name="T12" fmla="*/ 2210 w 371"/>
                <a:gd name="T13" fmla="*/ 8870 h 267"/>
                <a:gd name="T14" fmla="*/ 2559 w 371"/>
                <a:gd name="T15" fmla="*/ 8693 h 267"/>
                <a:gd name="T16" fmla="*/ 2915 w 371"/>
                <a:gd name="T17" fmla="*/ 8521 h 267"/>
                <a:gd name="T18" fmla="*/ 3264 w 371"/>
                <a:gd name="T19" fmla="*/ 8414 h 267"/>
                <a:gd name="T20" fmla="*/ 3650 w 371"/>
                <a:gd name="T21" fmla="*/ 8308 h 267"/>
                <a:gd name="T22" fmla="*/ 3999 w 371"/>
                <a:gd name="T23" fmla="*/ 8272 h 267"/>
                <a:gd name="T24" fmla="*/ 4355 w 371"/>
                <a:gd name="T25" fmla="*/ 8243 h 267"/>
                <a:gd name="T26" fmla="*/ 4704 w 371"/>
                <a:gd name="T27" fmla="*/ 8207 h 267"/>
                <a:gd name="T28" fmla="*/ 5054 w 371"/>
                <a:gd name="T29" fmla="*/ 8171 h 267"/>
                <a:gd name="T30" fmla="*/ 5439 w 371"/>
                <a:gd name="T31" fmla="*/ 8171 h 267"/>
                <a:gd name="T32" fmla="*/ 5794 w 371"/>
                <a:gd name="T33" fmla="*/ 8171 h 267"/>
                <a:gd name="T34" fmla="*/ 6144 w 371"/>
                <a:gd name="T35" fmla="*/ 8136 h 267"/>
                <a:gd name="T36" fmla="*/ 6493 w 371"/>
                <a:gd name="T37" fmla="*/ 8136 h 267"/>
                <a:gd name="T38" fmla="*/ 6843 w 371"/>
                <a:gd name="T39" fmla="*/ 8136 h 267"/>
                <a:gd name="T40" fmla="*/ 7198 w 371"/>
                <a:gd name="T41" fmla="*/ 8136 h 267"/>
                <a:gd name="T42" fmla="*/ 7583 w 371"/>
                <a:gd name="T43" fmla="*/ 8136 h 267"/>
                <a:gd name="T44" fmla="*/ 7933 w 371"/>
                <a:gd name="T45" fmla="*/ 8136 h 267"/>
                <a:gd name="T46" fmla="*/ 8282 w 371"/>
                <a:gd name="T47" fmla="*/ 8136 h 267"/>
                <a:gd name="T48" fmla="*/ 8632 w 371"/>
                <a:gd name="T49" fmla="*/ 8136 h 267"/>
                <a:gd name="T50" fmla="*/ 8988 w 371"/>
                <a:gd name="T51" fmla="*/ 8136 h 267"/>
                <a:gd name="T52" fmla="*/ 9373 w 371"/>
                <a:gd name="T53" fmla="*/ 8136 h 267"/>
                <a:gd name="T54" fmla="*/ 9722 w 371"/>
                <a:gd name="T55" fmla="*/ 8136 h 267"/>
                <a:gd name="T56" fmla="*/ 10072 w 371"/>
                <a:gd name="T57" fmla="*/ 8136 h 267"/>
                <a:gd name="T58" fmla="*/ 10427 w 371"/>
                <a:gd name="T59" fmla="*/ 8136 h 267"/>
                <a:gd name="T60" fmla="*/ 10777 w 371"/>
                <a:gd name="T61" fmla="*/ 8136 h 267"/>
                <a:gd name="T62" fmla="*/ 11162 w 371"/>
                <a:gd name="T63" fmla="*/ 8136 h 267"/>
                <a:gd name="T64" fmla="*/ 11511 w 371"/>
                <a:gd name="T65" fmla="*/ 8136 h 267"/>
                <a:gd name="T66" fmla="*/ 11861 w 371"/>
                <a:gd name="T67" fmla="*/ 8136 h 267"/>
                <a:gd name="T68" fmla="*/ 12216 w 371"/>
                <a:gd name="T69" fmla="*/ 8136 h 267"/>
                <a:gd name="T70" fmla="*/ 12566 w 371"/>
                <a:gd name="T71" fmla="*/ 8100 h 267"/>
                <a:gd name="T72" fmla="*/ 12915 w 371"/>
                <a:gd name="T73" fmla="*/ 8136 h 2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71" h="267">
                  <a:moveTo>
                    <a:pt x="0" y="0"/>
                  </a:moveTo>
                  <a:lnTo>
                    <a:pt x="2" y="82"/>
                  </a:lnTo>
                  <a:lnTo>
                    <a:pt x="7" y="175"/>
                  </a:lnTo>
                  <a:lnTo>
                    <a:pt x="12" y="221"/>
                  </a:lnTo>
                  <a:lnTo>
                    <a:pt x="17" y="246"/>
                  </a:lnTo>
                  <a:lnTo>
                    <a:pt x="22" y="259"/>
                  </a:lnTo>
                  <a:lnTo>
                    <a:pt x="27" y="265"/>
                  </a:lnTo>
                  <a:lnTo>
                    <a:pt x="32" y="267"/>
                  </a:lnTo>
                  <a:lnTo>
                    <a:pt x="37" y="267"/>
                  </a:lnTo>
                  <a:lnTo>
                    <a:pt x="42" y="266"/>
                  </a:lnTo>
                  <a:lnTo>
                    <a:pt x="48" y="263"/>
                  </a:lnTo>
                  <a:lnTo>
                    <a:pt x="53" y="260"/>
                  </a:lnTo>
                  <a:lnTo>
                    <a:pt x="58" y="256"/>
                  </a:lnTo>
                  <a:lnTo>
                    <a:pt x="63" y="253"/>
                  </a:lnTo>
                  <a:lnTo>
                    <a:pt x="68" y="250"/>
                  </a:lnTo>
                  <a:lnTo>
                    <a:pt x="73" y="248"/>
                  </a:lnTo>
                  <a:lnTo>
                    <a:pt x="78" y="245"/>
                  </a:lnTo>
                  <a:lnTo>
                    <a:pt x="83" y="243"/>
                  </a:lnTo>
                  <a:lnTo>
                    <a:pt x="88" y="241"/>
                  </a:lnTo>
                  <a:lnTo>
                    <a:pt x="93" y="240"/>
                  </a:lnTo>
                  <a:lnTo>
                    <a:pt x="99" y="239"/>
                  </a:lnTo>
                  <a:lnTo>
                    <a:pt x="104" y="237"/>
                  </a:lnTo>
                  <a:lnTo>
                    <a:pt x="109" y="236"/>
                  </a:lnTo>
                  <a:lnTo>
                    <a:pt x="114" y="236"/>
                  </a:lnTo>
                  <a:lnTo>
                    <a:pt x="119" y="235"/>
                  </a:lnTo>
                  <a:lnTo>
                    <a:pt x="124" y="235"/>
                  </a:lnTo>
                  <a:lnTo>
                    <a:pt x="129" y="234"/>
                  </a:lnTo>
                  <a:lnTo>
                    <a:pt x="134" y="234"/>
                  </a:lnTo>
                  <a:lnTo>
                    <a:pt x="139" y="234"/>
                  </a:lnTo>
                  <a:lnTo>
                    <a:pt x="144" y="233"/>
                  </a:lnTo>
                  <a:lnTo>
                    <a:pt x="149" y="233"/>
                  </a:lnTo>
                  <a:lnTo>
                    <a:pt x="155" y="233"/>
                  </a:lnTo>
                  <a:lnTo>
                    <a:pt x="160" y="233"/>
                  </a:lnTo>
                  <a:lnTo>
                    <a:pt x="165" y="233"/>
                  </a:lnTo>
                  <a:lnTo>
                    <a:pt x="170" y="232"/>
                  </a:lnTo>
                  <a:lnTo>
                    <a:pt x="175" y="232"/>
                  </a:lnTo>
                  <a:lnTo>
                    <a:pt x="180" y="232"/>
                  </a:lnTo>
                  <a:lnTo>
                    <a:pt x="185" y="232"/>
                  </a:lnTo>
                  <a:lnTo>
                    <a:pt x="190" y="232"/>
                  </a:lnTo>
                  <a:lnTo>
                    <a:pt x="195" y="232"/>
                  </a:lnTo>
                  <a:lnTo>
                    <a:pt x="200" y="232"/>
                  </a:lnTo>
                  <a:lnTo>
                    <a:pt x="205" y="232"/>
                  </a:lnTo>
                  <a:lnTo>
                    <a:pt x="211" y="232"/>
                  </a:lnTo>
                  <a:lnTo>
                    <a:pt x="216" y="232"/>
                  </a:lnTo>
                  <a:lnTo>
                    <a:pt x="221" y="232"/>
                  </a:lnTo>
                  <a:lnTo>
                    <a:pt x="226" y="232"/>
                  </a:lnTo>
                  <a:lnTo>
                    <a:pt x="231" y="232"/>
                  </a:lnTo>
                  <a:lnTo>
                    <a:pt x="236" y="232"/>
                  </a:lnTo>
                  <a:lnTo>
                    <a:pt x="241" y="232"/>
                  </a:lnTo>
                  <a:lnTo>
                    <a:pt x="246" y="232"/>
                  </a:lnTo>
                  <a:lnTo>
                    <a:pt x="251" y="232"/>
                  </a:lnTo>
                  <a:lnTo>
                    <a:pt x="256" y="232"/>
                  </a:lnTo>
                  <a:lnTo>
                    <a:pt x="261" y="232"/>
                  </a:lnTo>
                  <a:lnTo>
                    <a:pt x="267" y="232"/>
                  </a:lnTo>
                  <a:lnTo>
                    <a:pt x="272" y="232"/>
                  </a:lnTo>
                  <a:lnTo>
                    <a:pt x="277" y="232"/>
                  </a:lnTo>
                  <a:lnTo>
                    <a:pt x="282" y="232"/>
                  </a:lnTo>
                  <a:lnTo>
                    <a:pt x="287" y="232"/>
                  </a:lnTo>
                  <a:lnTo>
                    <a:pt x="292" y="232"/>
                  </a:lnTo>
                  <a:lnTo>
                    <a:pt x="297" y="232"/>
                  </a:lnTo>
                  <a:lnTo>
                    <a:pt x="302" y="232"/>
                  </a:lnTo>
                  <a:lnTo>
                    <a:pt x="307" y="232"/>
                  </a:lnTo>
                  <a:lnTo>
                    <a:pt x="312" y="232"/>
                  </a:lnTo>
                  <a:lnTo>
                    <a:pt x="318" y="232"/>
                  </a:lnTo>
                  <a:lnTo>
                    <a:pt x="323" y="232"/>
                  </a:lnTo>
                  <a:lnTo>
                    <a:pt x="328" y="232"/>
                  </a:lnTo>
                  <a:lnTo>
                    <a:pt x="333" y="232"/>
                  </a:lnTo>
                  <a:lnTo>
                    <a:pt x="338" y="232"/>
                  </a:lnTo>
                  <a:lnTo>
                    <a:pt x="343" y="232"/>
                  </a:lnTo>
                  <a:lnTo>
                    <a:pt x="348" y="232"/>
                  </a:lnTo>
                  <a:lnTo>
                    <a:pt x="353" y="231"/>
                  </a:lnTo>
                  <a:lnTo>
                    <a:pt x="358" y="231"/>
                  </a:lnTo>
                  <a:lnTo>
                    <a:pt x="363" y="232"/>
                  </a:lnTo>
                  <a:lnTo>
                    <a:pt x="368" y="232"/>
                  </a:lnTo>
                  <a:lnTo>
                    <a:pt x="371" y="231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96" name="Rectangle 166"/>
            <p:cNvSpPr>
              <a:spLocks noChangeArrowheads="1"/>
            </p:cNvSpPr>
            <p:nvPr/>
          </p:nvSpPr>
          <p:spPr bwMode="auto">
            <a:xfrm>
              <a:off x="4461" y="1238"/>
              <a:ext cx="76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2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3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4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5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Tightly Bound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3397" name="Line 167"/>
            <p:cNvSpPr>
              <a:spLocks noChangeShapeType="1"/>
            </p:cNvSpPr>
            <p:nvPr/>
          </p:nvSpPr>
          <p:spPr bwMode="auto">
            <a:xfrm>
              <a:off x="5283" y="1304"/>
              <a:ext cx="119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98" name="Freeform 168"/>
            <p:cNvSpPr>
              <a:spLocks/>
            </p:cNvSpPr>
            <p:nvPr/>
          </p:nvSpPr>
          <p:spPr bwMode="auto">
            <a:xfrm>
              <a:off x="3370" y="753"/>
              <a:ext cx="2174" cy="1427"/>
            </a:xfrm>
            <a:custGeom>
              <a:avLst/>
              <a:gdLst>
                <a:gd name="T0" fmla="*/ 107 w 367"/>
                <a:gd name="T1" fmla="*/ 2386 h 241"/>
                <a:gd name="T2" fmla="*/ 456 w 367"/>
                <a:gd name="T3" fmla="*/ 6419 h 241"/>
                <a:gd name="T4" fmla="*/ 806 w 367"/>
                <a:gd name="T5" fmla="*/ 7816 h 241"/>
                <a:gd name="T6" fmla="*/ 1155 w 367"/>
                <a:gd name="T7" fmla="*/ 8307 h 241"/>
                <a:gd name="T8" fmla="*/ 1546 w 367"/>
                <a:gd name="T9" fmla="*/ 8449 h 241"/>
                <a:gd name="T10" fmla="*/ 1896 w 367"/>
                <a:gd name="T11" fmla="*/ 8449 h 241"/>
                <a:gd name="T12" fmla="*/ 2245 w 367"/>
                <a:gd name="T13" fmla="*/ 8414 h 241"/>
                <a:gd name="T14" fmla="*/ 2595 w 367"/>
                <a:gd name="T15" fmla="*/ 8343 h 241"/>
                <a:gd name="T16" fmla="*/ 2950 w 367"/>
                <a:gd name="T17" fmla="*/ 8307 h 241"/>
                <a:gd name="T18" fmla="*/ 3335 w 367"/>
                <a:gd name="T19" fmla="*/ 8272 h 241"/>
                <a:gd name="T20" fmla="*/ 3685 w 367"/>
                <a:gd name="T21" fmla="*/ 8236 h 241"/>
                <a:gd name="T22" fmla="*/ 4034 w 367"/>
                <a:gd name="T23" fmla="*/ 8207 h 241"/>
                <a:gd name="T24" fmla="*/ 4384 w 367"/>
                <a:gd name="T25" fmla="*/ 8207 h 241"/>
                <a:gd name="T26" fmla="*/ 4739 w 367"/>
                <a:gd name="T27" fmla="*/ 8171 h 241"/>
                <a:gd name="T28" fmla="*/ 5088 w 367"/>
                <a:gd name="T29" fmla="*/ 8171 h 241"/>
                <a:gd name="T30" fmla="*/ 5474 w 367"/>
                <a:gd name="T31" fmla="*/ 8171 h 241"/>
                <a:gd name="T32" fmla="*/ 5823 w 367"/>
                <a:gd name="T33" fmla="*/ 8171 h 241"/>
                <a:gd name="T34" fmla="*/ 6178 w 367"/>
                <a:gd name="T35" fmla="*/ 8171 h 241"/>
                <a:gd name="T36" fmla="*/ 6528 w 367"/>
                <a:gd name="T37" fmla="*/ 8136 h 241"/>
                <a:gd name="T38" fmla="*/ 6877 w 367"/>
                <a:gd name="T39" fmla="*/ 8136 h 241"/>
                <a:gd name="T40" fmla="*/ 7262 w 367"/>
                <a:gd name="T41" fmla="*/ 8136 h 241"/>
                <a:gd name="T42" fmla="*/ 7612 w 367"/>
                <a:gd name="T43" fmla="*/ 8136 h 241"/>
                <a:gd name="T44" fmla="*/ 7967 w 367"/>
                <a:gd name="T45" fmla="*/ 8136 h 241"/>
                <a:gd name="T46" fmla="*/ 8317 w 367"/>
                <a:gd name="T47" fmla="*/ 8136 h 241"/>
                <a:gd name="T48" fmla="*/ 8666 w 367"/>
                <a:gd name="T49" fmla="*/ 8136 h 241"/>
                <a:gd name="T50" fmla="*/ 9016 w 367"/>
                <a:gd name="T51" fmla="*/ 8136 h 241"/>
                <a:gd name="T52" fmla="*/ 9407 w 367"/>
                <a:gd name="T53" fmla="*/ 8136 h 241"/>
                <a:gd name="T54" fmla="*/ 9756 w 367"/>
                <a:gd name="T55" fmla="*/ 8136 h 241"/>
                <a:gd name="T56" fmla="*/ 10106 w 367"/>
                <a:gd name="T57" fmla="*/ 8136 h 241"/>
                <a:gd name="T58" fmla="*/ 10455 w 367"/>
                <a:gd name="T59" fmla="*/ 8136 h 241"/>
                <a:gd name="T60" fmla="*/ 10811 w 367"/>
                <a:gd name="T61" fmla="*/ 8136 h 241"/>
                <a:gd name="T62" fmla="*/ 11196 w 367"/>
                <a:gd name="T63" fmla="*/ 8136 h 241"/>
                <a:gd name="T64" fmla="*/ 11545 w 367"/>
                <a:gd name="T65" fmla="*/ 8136 h 241"/>
                <a:gd name="T66" fmla="*/ 11895 w 367"/>
                <a:gd name="T67" fmla="*/ 8136 h 241"/>
                <a:gd name="T68" fmla="*/ 12244 w 367"/>
                <a:gd name="T69" fmla="*/ 8136 h 241"/>
                <a:gd name="T70" fmla="*/ 12600 w 367"/>
                <a:gd name="T71" fmla="*/ 8136 h 241"/>
                <a:gd name="T72" fmla="*/ 12878 w 367"/>
                <a:gd name="T73" fmla="*/ 8136 h 24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7" h="241">
                  <a:moveTo>
                    <a:pt x="0" y="0"/>
                  </a:moveTo>
                  <a:lnTo>
                    <a:pt x="3" y="68"/>
                  </a:lnTo>
                  <a:lnTo>
                    <a:pt x="8" y="141"/>
                  </a:lnTo>
                  <a:lnTo>
                    <a:pt x="13" y="183"/>
                  </a:lnTo>
                  <a:lnTo>
                    <a:pt x="18" y="207"/>
                  </a:lnTo>
                  <a:lnTo>
                    <a:pt x="23" y="223"/>
                  </a:lnTo>
                  <a:lnTo>
                    <a:pt x="28" y="232"/>
                  </a:lnTo>
                  <a:lnTo>
                    <a:pt x="33" y="237"/>
                  </a:lnTo>
                  <a:lnTo>
                    <a:pt x="38" y="239"/>
                  </a:lnTo>
                  <a:lnTo>
                    <a:pt x="44" y="241"/>
                  </a:lnTo>
                  <a:lnTo>
                    <a:pt x="49" y="241"/>
                  </a:lnTo>
                  <a:lnTo>
                    <a:pt x="54" y="241"/>
                  </a:lnTo>
                  <a:lnTo>
                    <a:pt x="59" y="241"/>
                  </a:lnTo>
                  <a:lnTo>
                    <a:pt x="64" y="240"/>
                  </a:lnTo>
                  <a:lnTo>
                    <a:pt x="69" y="239"/>
                  </a:lnTo>
                  <a:lnTo>
                    <a:pt x="74" y="238"/>
                  </a:lnTo>
                  <a:lnTo>
                    <a:pt x="79" y="238"/>
                  </a:lnTo>
                  <a:lnTo>
                    <a:pt x="84" y="237"/>
                  </a:lnTo>
                  <a:lnTo>
                    <a:pt x="89" y="236"/>
                  </a:lnTo>
                  <a:lnTo>
                    <a:pt x="95" y="236"/>
                  </a:lnTo>
                  <a:lnTo>
                    <a:pt x="100" y="235"/>
                  </a:lnTo>
                  <a:lnTo>
                    <a:pt x="105" y="235"/>
                  </a:lnTo>
                  <a:lnTo>
                    <a:pt x="110" y="235"/>
                  </a:lnTo>
                  <a:lnTo>
                    <a:pt x="115" y="234"/>
                  </a:lnTo>
                  <a:lnTo>
                    <a:pt x="120" y="234"/>
                  </a:lnTo>
                  <a:lnTo>
                    <a:pt x="125" y="234"/>
                  </a:lnTo>
                  <a:lnTo>
                    <a:pt x="130" y="234"/>
                  </a:lnTo>
                  <a:lnTo>
                    <a:pt x="135" y="233"/>
                  </a:lnTo>
                  <a:lnTo>
                    <a:pt x="140" y="233"/>
                  </a:lnTo>
                  <a:lnTo>
                    <a:pt x="145" y="233"/>
                  </a:lnTo>
                  <a:lnTo>
                    <a:pt x="151" y="233"/>
                  </a:lnTo>
                  <a:lnTo>
                    <a:pt x="156" y="233"/>
                  </a:lnTo>
                  <a:lnTo>
                    <a:pt x="161" y="233"/>
                  </a:lnTo>
                  <a:lnTo>
                    <a:pt x="166" y="233"/>
                  </a:lnTo>
                  <a:lnTo>
                    <a:pt x="171" y="233"/>
                  </a:lnTo>
                  <a:lnTo>
                    <a:pt x="176" y="233"/>
                  </a:lnTo>
                  <a:lnTo>
                    <a:pt x="181" y="233"/>
                  </a:lnTo>
                  <a:lnTo>
                    <a:pt x="186" y="232"/>
                  </a:lnTo>
                  <a:lnTo>
                    <a:pt x="191" y="232"/>
                  </a:lnTo>
                  <a:lnTo>
                    <a:pt x="196" y="232"/>
                  </a:lnTo>
                  <a:lnTo>
                    <a:pt x="201" y="232"/>
                  </a:lnTo>
                  <a:lnTo>
                    <a:pt x="207" y="232"/>
                  </a:lnTo>
                  <a:lnTo>
                    <a:pt x="212" y="232"/>
                  </a:lnTo>
                  <a:lnTo>
                    <a:pt x="217" y="232"/>
                  </a:lnTo>
                  <a:lnTo>
                    <a:pt x="222" y="232"/>
                  </a:lnTo>
                  <a:lnTo>
                    <a:pt x="227" y="232"/>
                  </a:lnTo>
                  <a:lnTo>
                    <a:pt x="232" y="232"/>
                  </a:lnTo>
                  <a:lnTo>
                    <a:pt x="237" y="232"/>
                  </a:lnTo>
                  <a:lnTo>
                    <a:pt x="242" y="232"/>
                  </a:lnTo>
                  <a:lnTo>
                    <a:pt x="247" y="232"/>
                  </a:lnTo>
                  <a:lnTo>
                    <a:pt x="252" y="232"/>
                  </a:lnTo>
                  <a:lnTo>
                    <a:pt x="257" y="232"/>
                  </a:lnTo>
                  <a:lnTo>
                    <a:pt x="263" y="232"/>
                  </a:lnTo>
                  <a:lnTo>
                    <a:pt x="268" y="232"/>
                  </a:lnTo>
                  <a:lnTo>
                    <a:pt x="273" y="232"/>
                  </a:lnTo>
                  <a:lnTo>
                    <a:pt x="278" y="232"/>
                  </a:lnTo>
                  <a:lnTo>
                    <a:pt x="283" y="232"/>
                  </a:lnTo>
                  <a:lnTo>
                    <a:pt x="288" y="232"/>
                  </a:lnTo>
                  <a:lnTo>
                    <a:pt x="293" y="232"/>
                  </a:lnTo>
                  <a:lnTo>
                    <a:pt x="298" y="232"/>
                  </a:lnTo>
                  <a:lnTo>
                    <a:pt x="303" y="232"/>
                  </a:lnTo>
                  <a:lnTo>
                    <a:pt x="308" y="232"/>
                  </a:lnTo>
                  <a:lnTo>
                    <a:pt x="314" y="232"/>
                  </a:lnTo>
                  <a:lnTo>
                    <a:pt x="319" y="232"/>
                  </a:lnTo>
                  <a:lnTo>
                    <a:pt x="324" y="232"/>
                  </a:lnTo>
                  <a:lnTo>
                    <a:pt x="329" y="232"/>
                  </a:lnTo>
                  <a:lnTo>
                    <a:pt x="334" y="232"/>
                  </a:lnTo>
                  <a:lnTo>
                    <a:pt x="339" y="232"/>
                  </a:lnTo>
                  <a:lnTo>
                    <a:pt x="344" y="232"/>
                  </a:lnTo>
                  <a:lnTo>
                    <a:pt x="349" y="232"/>
                  </a:lnTo>
                  <a:lnTo>
                    <a:pt x="354" y="232"/>
                  </a:lnTo>
                  <a:lnTo>
                    <a:pt x="359" y="232"/>
                  </a:lnTo>
                  <a:lnTo>
                    <a:pt x="364" y="232"/>
                  </a:lnTo>
                  <a:lnTo>
                    <a:pt x="367" y="232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99" name="Rectangle 169"/>
            <p:cNvSpPr>
              <a:spLocks noChangeArrowheads="1"/>
            </p:cNvSpPr>
            <p:nvPr/>
          </p:nvSpPr>
          <p:spPr bwMode="auto">
            <a:xfrm>
              <a:off x="4638" y="1356"/>
              <a:ext cx="60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2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3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4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5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Not Bound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3400" name="Line 170"/>
            <p:cNvSpPr>
              <a:spLocks noChangeShapeType="1"/>
            </p:cNvSpPr>
            <p:nvPr/>
          </p:nvSpPr>
          <p:spPr bwMode="auto">
            <a:xfrm>
              <a:off x="5283" y="1422"/>
              <a:ext cx="119" cy="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401" name="Freeform 171"/>
            <p:cNvSpPr>
              <a:spLocks/>
            </p:cNvSpPr>
            <p:nvPr/>
          </p:nvSpPr>
          <p:spPr bwMode="auto">
            <a:xfrm>
              <a:off x="3405" y="753"/>
              <a:ext cx="2139" cy="1368"/>
            </a:xfrm>
            <a:custGeom>
              <a:avLst/>
              <a:gdLst>
                <a:gd name="T0" fmla="*/ 71 w 361"/>
                <a:gd name="T1" fmla="*/ 1155 h 231"/>
                <a:gd name="T2" fmla="*/ 421 w 361"/>
                <a:gd name="T3" fmla="*/ 4874 h 231"/>
                <a:gd name="T4" fmla="*/ 770 w 361"/>
                <a:gd name="T5" fmla="*/ 6491 h 231"/>
                <a:gd name="T6" fmla="*/ 1126 w 361"/>
                <a:gd name="T7" fmla="*/ 7189 h 231"/>
                <a:gd name="T8" fmla="*/ 1511 w 361"/>
                <a:gd name="T9" fmla="*/ 7610 h 231"/>
                <a:gd name="T10" fmla="*/ 1861 w 361"/>
                <a:gd name="T11" fmla="*/ 7823 h 231"/>
                <a:gd name="T12" fmla="*/ 2210 w 361"/>
                <a:gd name="T13" fmla="*/ 7924 h 231"/>
                <a:gd name="T14" fmla="*/ 2566 w 361"/>
                <a:gd name="T15" fmla="*/ 7995 h 231"/>
                <a:gd name="T16" fmla="*/ 2915 w 361"/>
                <a:gd name="T17" fmla="*/ 8030 h 231"/>
                <a:gd name="T18" fmla="*/ 3300 w 361"/>
                <a:gd name="T19" fmla="*/ 8030 h 231"/>
                <a:gd name="T20" fmla="*/ 3650 w 361"/>
                <a:gd name="T21" fmla="*/ 8066 h 231"/>
                <a:gd name="T22" fmla="*/ 4000 w 361"/>
                <a:gd name="T23" fmla="*/ 8066 h 231"/>
                <a:gd name="T24" fmla="*/ 4355 w 361"/>
                <a:gd name="T25" fmla="*/ 8066 h 231"/>
                <a:gd name="T26" fmla="*/ 4705 w 361"/>
                <a:gd name="T27" fmla="*/ 8101 h 231"/>
                <a:gd name="T28" fmla="*/ 5090 w 361"/>
                <a:gd name="T29" fmla="*/ 8101 h 231"/>
                <a:gd name="T30" fmla="*/ 5439 w 361"/>
                <a:gd name="T31" fmla="*/ 8101 h 231"/>
                <a:gd name="T32" fmla="*/ 5795 w 361"/>
                <a:gd name="T33" fmla="*/ 8101 h 231"/>
                <a:gd name="T34" fmla="*/ 6144 w 361"/>
                <a:gd name="T35" fmla="*/ 8101 h 231"/>
                <a:gd name="T36" fmla="*/ 6494 w 361"/>
                <a:gd name="T37" fmla="*/ 8101 h 231"/>
                <a:gd name="T38" fmla="*/ 6844 w 361"/>
                <a:gd name="T39" fmla="*/ 8101 h 231"/>
                <a:gd name="T40" fmla="*/ 7235 w 361"/>
                <a:gd name="T41" fmla="*/ 8101 h 231"/>
                <a:gd name="T42" fmla="*/ 7584 w 361"/>
                <a:gd name="T43" fmla="*/ 8101 h 231"/>
                <a:gd name="T44" fmla="*/ 7934 w 361"/>
                <a:gd name="T45" fmla="*/ 8101 h 231"/>
                <a:gd name="T46" fmla="*/ 8283 w 361"/>
                <a:gd name="T47" fmla="*/ 8101 h 231"/>
                <a:gd name="T48" fmla="*/ 8639 w 361"/>
                <a:gd name="T49" fmla="*/ 8101 h 231"/>
                <a:gd name="T50" fmla="*/ 9024 w 361"/>
                <a:gd name="T51" fmla="*/ 8101 h 231"/>
                <a:gd name="T52" fmla="*/ 9374 w 361"/>
                <a:gd name="T53" fmla="*/ 8101 h 231"/>
                <a:gd name="T54" fmla="*/ 9723 w 361"/>
                <a:gd name="T55" fmla="*/ 8101 h 231"/>
                <a:gd name="T56" fmla="*/ 10079 w 361"/>
                <a:gd name="T57" fmla="*/ 8101 h 231"/>
                <a:gd name="T58" fmla="*/ 10428 w 361"/>
                <a:gd name="T59" fmla="*/ 8101 h 231"/>
                <a:gd name="T60" fmla="*/ 10814 w 361"/>
                <a:gd name="T61" fmla="*/ 8101 h 231"/>
                <a:gd name="T62" fmla="*/ 11163 w 361"/>
                <a:gd name="T63" fmla="*/ 8101 h 231"/>
                <a:gd name="T64" fmla="*/ 11513 w 361"/>
                <a:gd name="T65" fmla="*/ 8101 h 231"/>
                <a:gd name="T66" fmla="*/ 11868 w 361"/>
                <a:gd name="T67" fmla="*/ 8101 h 231"/>
                <a:gd name="T68" fmla="*/ 12218 w 361"/>
                <a:gd name="T69" fmla="*/ 8101 h 231"/>
                <a:gd name="T70" fmla="*/ 12567 w 361"/>
                <a:gd name="T71" fmla="*/ 8101 h 23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61" h="231">
                  <a:moveTo>
                    <a:pt x="0" y="0"/>
                  </a:moveTo>
                  <a:lnTo>
                    <a:pt x="2" y="33"/>
                  </a:lnTo>
                  <a:lnTo>
                    <a:pt x="7" y="98"/>
                  </a:lnTo>
                  <a:lnTo>
                    <a:pt x="12" y="139"/>
                  </a:lnTo>
                  <a:lnTo>
                    <a:pt x="17" y="167"/>
                  </a:lnTo>
                  <a:lnTo>
                    <a:pt x="22" y="185"/>
                  </a:lnTo>
                  <a:lnTo>
                    <a:pt x="27" y="198"/>
                  </a:lnTo>
                  <a:lnTo>
                    <a:pt x="32" y="205"/>
                  </a:lnTo>
                  <a:lnTo>
                    <a:pt x="38" y="212"/>
                  </a:lnTo>
                  <a:lnTo>
                    <a:pt x="43" y="217"/>
                  </a:lnTo>
                  <a:lnTo>
                    <a:pt x="48" y="221"/>
                  </a:lnTo>
                  <a:lnTo>
                    <a:pt x="53" y="223"/>
                  </a:lnTo>
                  <a:lnTo>
                    <a:pt x="58" y="225"/>
                  </a:lnTo>
                  <a:lnTo>
                    <a:pt x="63" y="226"/>
                  </a:lnTo>
                  <a:lnTo>
                    <a:pt x="68" y="227"/>
                  </a:lnTo>
                  <a:lnTo>
                    <a:pt x="73" y="228"/>
                  </a:lnTo>
                  <a:lnTo>
                    <a:pt x="78" y="228"/>
                  </a:lnTo>
                  <a:lnTo>
                    <a:pt x="83" y="229"/>
                  </a:lnTo>
                  <a:lnTo>
                    <a:pt x="89" y="229"/>
                  </a:lnTo>
                  <a:lnTo>
                    <a:pt x="94" y="229"/>
                  </a:lnTo>
                  <a:lnTo>
                    <a:pt x="99" y="230"/>
                  </a:lnTo>
                  <a:lnTo>
                    <a:pt x="104" y="230"/>
                  </a:lnTo>
                  <a:lnTo>
                    <a:pt x="109" y="230"/>
                  </a:lnTo>
                  <a:lnTo>
                    <a:pt x="114" y="230"/>
                  </a:lnTo>
                  <a:lnTo>
                    <a:pt x="119" y="230"/>
                  </a:lnTo>
                  <a:lnTo>
                    <a:pt x="124" y="230"/>
                  </a:lnTo>
                  <a:lnTo>
                    <a:pt x="129" y="230"/>
                  </a:lnTo>
                  <a:lnTo>
                    <a:pt x="134" y="231"/>
                  </a:lnTo>
                  <a:lnTo>
                    <a:pt x="139" y="231"/>
                  </a:lnTo>
                  <a:lnTo>
                    <a:pt x="145" y="231"/>
                  </a:lnTo>
                  <a:lnTo>
                    <a:pt x="150" y="231"/>
                  </a:lnTo>
                  <a:lnTo>
                    <a:pt x="155" y="231"/>
                  </a:lnTo>
                  <a:lnTo>
                    <a:pt x="160" y="231"/>
                  </a:lnTo>
                  <a:lnTo>
                    <a:pt x="165" y="231"/>
                  </a:lnTo>
                  <a:lnTo>
                    <a:pt x="170" y="231"/>
                  </a:lnTo>
                  <a:lnTo>
                    <a:pt x="175" y="231"/>
                  </a:lnTo>
                  <a:lnTo>
                    <a:pt x="180" y="231"/>
                  </a:lnTo>
                  <a:lnTo>
                    <a:pt x="185" y="231"/>
                  </a:lnTo>
                  <a:lnTo>
                    <a:pt x="190" y="231"/>
                  </a:lnTo>
                  <a:lnTo>
                    <a:pt x="195" y="231"/>
                  </a:lnTo>
                  <a:lnTo>
                    <a:pt x="201" y="231"/>
                  </a:lnTo>
                  <a:lnTo>
                    <a:pt x="206" y="231"/>
                  </a:lnTo>
                  <a:lnTo>
                    <a:pt x="211" y="231"/>
                  </a:lnTo>
                  <a:lnTo>
                    <a:pt x="216" y="231"/>
                  </a:lnTo>
                  <a:lnTo>
                    <a:pt x="221" y="231"/>
                  </a:lnTo>
                  <a:lnTo>
                    <a:pt x="226" y="231"/>
                  </a:lnTo>
                  <a:lnTo>
                    <a:pt x="231" y="231"/>
                  </a:lnTo>
                  <a:lnTo>
                    <a:pt x="236" y="231"/>
                  </a:lnTo>
                  <a:lnTo>
                    <a:pt x="241" y="231"/>
                  </a:lnTo>
                  <a:lnTo>
                    <a:pt x="246" y="231"/>
                  </a:lnTo>
                  <a:lnTo>
                    <a:pt x="251" y="231"/>
                  </a:lnTo>
                  <a:lnTo>
                    <a:pt x="257" y="231"/>
                  </a:lnTo>
                  <a:lnTo>
                    <a:pt x="262" y="231"/>
                  </a:lnTo>
                  <a:lnTo>
                    <a:pt x="267" y="231"/>
                  </a:lnTo>
                  <a:lnTo>
                    <a:pt x="272" y="231"/>
                  </a:lnTo>
                  <a:lnTo>
                    <a:pt x="277" y="231"/>
                  </a:lnTo>
                  <a:lnTo>
                    <a:pt x="282" y="231"/>
                  </a:lnTo>
                  <a:lnTo>
                    <a:pt x="287" y="231"/>
                  </a:lnTo>
                  <a:lnTo>
                    <a:pt x="292" y="231"/>
                  </a:lnTo>
                  <a:lnTo>
                    <a:pt x="297" y="231"/>
                  </a:lnTo>
                  <a:lnTo>
                    <a:pt x="302" y="231"/>
                  </a:lnTo>
                  <a:lnTo>
                    <a:pt x="308" y="231"/>
                  </a:lnTo>
                  <a:lnTo>
                    <a:pt x="313" y="231"/>
                  </a:lnTo>
                  <a:lnTo>
                    <a:pt x="318" y="231"/>
                  </a:lnTo>
                  <a:lnTo>
                    <a:pt x="323" y="231"/>
                  </a:lnTo>
                  <a:lnTo>
                    <a:pt x="328" y="231"/>
                  </a:lnTo>
                  <a:lnTo>
                    <a:pt x="333" y="231"/>
                  </a:lnTo>
                  <a:lnTo>
                    <a:pt x="338" y="231"/>
                  </a:lnTo>
                  <a:lnTo>
                    <a:pt x="343" y="231"/>
                  </a:lnTo>
                  <a:lnTo>
                    <a:pt x="348" y="231"/>
                  </a:lnTo>
                  <a:lnTo>
                    <a:pt x="353" y="231"/>
                  </a:lnTo>
                  <a:lnTo>
                    <a:pt x="358" y="231"/>
                  </a:lnTo>
                  <a:lnTo>
                    <a:pt x="361" y="231"/>
                  </a:lnTo>
                </a:path>
              </a:pathLst>
            </a:custGeom>
            <a:noFill/>
            <a:ln w="19050">
              <a:solidFill>
                <a:srgbClr val="00FF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402" name="Freeform 172"/>
            <p:cNvSpPr>
              <a:spLocks/>
            </p:cNvSpPr>
            <p:nvPr/>
          </p:nvSpPr>
          <p:spPr bwMode="auto">
            <a:xfrm>
              <a:off x="3281" y="2121"/>
              <a:ext cx="2263" cy="0"/>
            </a:xfrm>
            <a:custGeom>
              <a:avLst/>
              <a:gdLst>
                <a:gd name="T0" fmla="*/ 142 w 382"/>
                <a:gd name="T1" fmla="*/ 421 w 382"/>
                <a:gd name="T2" fmla="*/ 669 w 382"/>
                <a:gd name="T3" fmla="*/ 948 w 382"/>
                <a:gd name="T4" fmla="*/ 1226 w 382"/>
                <a:gd name="T5" fmla="*/ 1475 w 382"/>
                <a:gd name="T6" fmla="*/ 1754 w 382"/>
                <a:gd name="T7" fmla="*/ 2038 w 382"/>
                <a:gd name="T8" fmla="*/ 2316 w 382"/>
                <a:gd name="T9" fmla="*/ 2559 w 382"/>
                <a:gd name="T10" fmla="*/ 2844 w 382"/>
                <a:gd name="T11" fmla="*/ 3122 w 382"/>
                <a:gd name="T12" fmla="*/ 3371 w 382"/>
                <a:gd name="T13" fmla="*/ 3649 w 382"/>
                <a:gd name="T14" fmla="*/ 3928 w 382"/>
                <a:gd name="T15" fmla="*/ 4212 w 382"/>
                <a:gd name="T16" fmla="*/ 4455 w 382"/>
                <a:gd name="T17" fmla="*/ 4739 w 382"/>
                <a:gd name="T18" fmla="*/ 5018 w 382"/>
                <a:gd name="T19" fmla="*/ 5267 w 382"/>
                <a:gd name="T20" fmla="*/ 5545 w 382"/>
                <a:gd name="T21" fmla="*/ 5823 w 382"/>
                <a:gd name="T22" fmla="*/ 6108 w 382"/>
                <a:gd name="T23" fmla="*/ 6351 w 382"/>
                <a:gd name="T24" fmla="*/ 6635 w 382"/>
                <a:gd name="T25" fmla="*/ 6913 w 382"/>
                <a:gd name="T26" fmla="*/ 7192 w 382"/>
                <a:gd name="T27" fmla="*/ 7441 w 382"/>
                <a:gd name="T28" fmla="*/ 7719 w 382"/>
                <a:gd name="T29" fmla="*/ 8003 w 382"/>
                <a:gd name="T30" fmla="*/ 8246 w 382"/>
                <a:gd name="T31" fmla="*/ 8531 w 382"/>
                <a:gd name="T32" fmla="*/ 8809 w 382"/>
                <a:gd name="T33" fmla="*/ 9088 w 382"/>
                <a:gd name="T34" fmla="*/ 9336 w 382"/>
                <a:gd name="T35" fmla="*/ 9615 w 382"/>
                <a:gd name="T36" fmla="*/ 9899 w 382"/>
                <a:gd name="T37" fmla="*/ 10142 w 382"/>
                <a:gd name="T38" fmla="*/ 10420 w 382"/>
                <a:gd name="T39" fmla="*/ 10705 w 382"/>
                <a:gd name="T40" fmla="*/ 10983 w 382"/>
                <a:gd name="T41" fmla="*/ 11232 w 382"/>
                <a:gd name="T42" fmla="*/ 11510 w 382"/>
                <a:gd name="T43" fmla="*/ 11789 w 382"/>
                <a:gd name="T44" fmla="*/ 12038 w 382"/>
                <a:gd name="T45" fmla="*/ 12316 w 382"/>
                <a:gd name="T46" fmla="*/ 12601 w 382"/>
                <a:gd name="T47" fmla="*/ 12879 w 382"/>
                <a:gd name="T48" fmla="*/ 13128 w 382"/>
                <a:gd name="T49" fmla="*/ 13406 w 38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</a:gdLst>
              <a:ahLst/>
              <a:cxnLst>
                <a:cxn ang="T50">
                  <a:pos x="T0" y="0"/>
                </a:cxn>
                <a:cxn ang="T51">
                  <a:pos x="T1" y="0"/>
                </a:cxn>
                <a:cxn ang="T52">
                  <a:pos x="T2" y="0"/>
                </a:cxn>
                <a:cxn ang="T53">
                  <a:pos x="T3" y="0"/>
                </a:cxn>
                <a:cxn ang="T54">
                  <a:pos x="T4" y="0"/>
                </a:cxn>
                <a:cxn ang="T55">
                  <a:pos x="T5" y="0"/>
                </a:cxn>
                <a:cxn ang="T56">
                  <a:pos x="T6" y="0"/>
                </a:cxn>
                <a:cxn ang="T57">
                  <a:pos x="T7" y="0"/>
                </a:cxn>
                <a:cxn ang="T58">
                  <a:pos x="T8" y="0"/>
                </a:cxn>
                <a:cxn ang="T59">
                  <a:pos x="T9" y="0"/>
                </a:cxn>
                <a:cxn ang="T60">
                  <a:pos x="T10" y="0"/>
                </a:cxn>
                <a:cxn ang="T61">
                  <a:pos x="T11" y="0"/>
                </a:cxn>
                <a:cxn ang="T62">
                  <a:pos x="T12" y="0"/>
                </a:cxn>
                <a:cxn ang="T63">
                  <a:pos x="T13" y="0"/>
                </a:cxn>
                <a:cxn ang="T64">
                  <a:pos x="T14" y="0"/>
                </a:cxn>
                <a:cxn ang="T65">
                  <a:pos x="T15" y="0"/>
                </a:cxn>
                <a:cxn ang="T66">
                  <a:pos x="T16" y="0"/>
                </a:cxn>
                <a:cxn ang="T67">
                  <a:pos x="T17" y="0"/>
                </a:cxn>
                <a:cxn ang="T68">
                  <a:pos x="T18" y="0"/>
                </a:cxn>
                <a:cxn ang="T69">
                  <a:pos x="T19" y="0"/>
                </a:cxn>
                <a:cxn ang="T70">
                  <a:pos x="T20" y="0"/>
                </a:cxn>
                <a:cxn ang="T71">
                  <a:pos x="T21" y="0"/>
                </a:cxn>
                <a:cxn ang="T72">
                  <a:pos x="T22" y="0"/>
                </a:cxn>
                <a:cxn ang="T73">
                  <a:pos x="T23" y="0"/>
                </a:cxn>
                <a:cxn ang="T74">
                  <a:pos x="T24" y="0"/>
                </a:cxn>
                <a:cxn ang="T75">
                  <a:pos x="T25" y="0"/>
                </a:cxn>
                <a:cxn ang="T76">
                  <a:pos x="T26" y="0"/>
                </a:cxn>
                <a:cxn ang="T77">
                  <a:pos x="T27" y="0"/>
                </a:cxn>
                <a:cxn ang="T78">
                  <a:pos x="T28" y="0"/>
                </a:cxn>
                <a:cxn ang="T79">
                  <a:pos x="T29" y="0"/>
                </a:cxn>
                <a:cxn ang="T80">
                  <a:pos x="T30" y="0"/>
                </a:cxn>
                <a:cxn ang="T81">
                  <a:pos x="T31" y="0"/>
                </a:cxn>
                <a:cxn ang="T82">
                  <a:pos x="T32" y="0"/>
                </a:cxn>
                <a:cxn ang="T83">
                  <a:pos x="T33" y="0"/>
                </a:cxn>
                <a:cxn ang="T84">
                  <a:pos x="T34" y="0"/>
                </a:cxn>
                <a:cxn ang="T85">
                  <a:pos x="T35" y="0"/>
                </a:cxn>
                <a:cxn ang="T86">
                  <a:pos x="T36" y="0"/>
                </a:cxn>
                <a:cxn ang="T87">
                  <a:pos x="T37" y="0"/>
                </a:cxn>
                <a:cxn ang="T88">
                  <a:pos x="T38" y="0"/>
                </a:cxn>
                <a:cxn ang="T89">
                  <a:pos x="T39" y="0"/>
                </a:cxn>
                <a:cxn ang="T90">
                  <a:pos x="T40" y="0"/>
                </a:cxn>
                <a:cxn ang="T91">
                  <a:pos x="T41" y="0"/>
                </a:cxn>
                <a:cxn ang="T92">
                  <a:pos x="T42" y="0"/>
                </a:cxn>
                <a:cxn ang="T93">
                  <a:pos x="T43" y="0"/>
                </a:cxn>
                <a:cxn ang="T94">
                  <a:pos x="T44" y="0"/>
                </a:cxn>
                <a:cxn ang="T95">
                  <a:pos x="T45" y="0"/>
                </a:cxn>
                <a:cxn ang="T96">
                  <a:pos x="T46" y="0"/>
                </a:cxn>
                <a:cxn ang="T97">
                  <a:pos x="T47" y="0"/>
                </a:cxn>
                <a:cxn ang="T98">
                  <a:pos x="T48" y="0"/>
                </a:cxn>
                <a:cxn ang="T99">
                  <a:pos x="T49" y="0"/>
                </a:cxn>
              </a:cxnLst>
              <a:rect l="0" t="0" r="r" b="b"/>
              <a:pathLst>
                <a:path w="382">
                  <a:moveTo>
                    <a:pt x="0" y="0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9" y="0"/>
                  </a:lnTo>
                  <a:lnTo>
                    <a:pt x="73" y="0"/>
                  </a:lnTo>
                  <a:lnTo>
                    <a:pt x="77" y="0"/>
                  </a:lnTo>
                  <a:lnTo>
                    <a:pt x="81" y="0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93" y="0"/>
                  </a:lnTo>
                  <a:lnTo>
                    <a:pt x="96" y="0"/>
                  </a:lnTo>
                  <a:lnTo>
                    <a:pt x="100" y="0"/>
                  </a:lnTo>
                  <a:lnTo>
                    <a:pt x="104" y="0"/>
                  </a:lnTo>
                  <a:lnTo>
                    <a:pt x="108" y="0"/>
                  </a:lnTo>
                  <a:lnTo>
                    <a:pt x="112" y="0"/>
                  </a:lnTo>
                  <a:lnTo>
                    <a:pt x="116" y="0"/>
                  </a:lnTo>
                  <a:lnTo>
                    <a:pt x="120" y="0"/>
                  </a:lnTo>
                  <a:lnTo>
                    <a:pt x="123" y="0"/>
                  </a:lnTo>
                  <a:lnTo>
                    <a:pt x="127" y="0"/>
                  </a:lnTo>
                  <a:lnTo>
                    <a:pt x="131" y="0"/>
                  </a:lnTo>
                  <a:lnTo>
                    <a:pt x="135" y="0"/>
                  </a:lnTo>
                  <a:lnTo>
                    <a:pt x="139" y="0"/>
                  </a:lnTo>
                  <a:lnTo>
                    <a:pt x="143" y="0"/>
                  </a:lnTo>
                  <a:lnTo>
                    <a:pt x="147" y="0"/>
                  </a:lnTo>
                  <a:lnTo>
                    <a:pt x="150" y="0"/>
                  </a:lnTo>
                  <a:lnTo>
                    <a:pt x="154" y="0"/>
                  </a:lnTo>
                  <a:lnTo>
                    <a:pt x="158" y="0"/>
                  </a:lnTo>
                  <a:lnTo>
                    <a:pt x="162" y="0"/>
                  </a:lnTo>
                  <a:lnTo>
                    <a:pt x="166" y="0"/>
                  </a:lnTo>
                  <a:lnTo>
                    <a:pt x="170" y="0"/>
                  </a:lnTo>
                  <a:lnTo>
                    <a:pt x="174" y="0"/>
                  </a:lnTo>
                  <a:lnTo>
                    <a:pt x="177" y="0"/>
                  </a:lnTo>
                  <a:lnTo>
                    <a:pt x="181" y="0"/>
                  </a:lnTo>
                  <a:lnTo>
                    <a:pt x="185" y="0"/>
                  </a:lnTo>
                  <a:lnTo>
                    <a:pt x="189" y="0"/>
                  </a:lnTo>
                  <a:lnTo>
                    <a:pt x="193" y="0"/>
                  </a:lnTo>
                  <a:lnTo>
                    <a:pt x="197" y="0"/>
                  </a:lnTo>
                  <a:lnTo>
                    <a:pt x="201" y="0"/>
                  </a:lnTo>
                  <a:lnTo>
                    <a:pt x="205" y="0"/>
                  </a:lnTo>
                  <a:lnTo>
                    <a:pt x="208" y="0"/>
                  </a:lnTo>
                  <a:lnTo>
                    <a:pt x="212" y="0"/>
                  </a:lnTo>
                  <a:lnTo>
                    <a:pt x="216" y="0"/>
                  </a:lnTo>
                  <a:lnTo>
                    <a:pt x="220" y="0"/>
                  </a:lnTo>
                  <a:lnTo>
                    <a:pt x="224" y="0"/>
                  </a:lnTo>
                  <a:lnTo>
                    <a:pt x="228" y="0"/>
                  </a:lnTo>
                  <a:lnTo>
                    <a:pt x="232" y="0"/>
                  </a:lnTo>
                  <a:lnTo>
                    <a:pt x="235" y="0"/>
                  </a:lnTo>
                  <a:lnTo>
                    <a:pt x="239" y="0"/>
                  </a:lnTo>
                  <a:lnTo>
                    <a:pt x="243" y="0"/>
                  </a:lnTo>
                  <a:lnTo>
                    <a:pt x="247" y="0"/>
                  </a:lnTo>
                  <a:lnTo>
                    <a:pt x="251" y="0"/>
                  </a:lnTo>
                  <a:lnTo>
                    <a:pt x="255" y="0"/>
                  </a:lnTo>
                  <a:lnTo>
                    <a:pt x="259" y="0"/>
                  </a:lnTo>
                  <a:lnTo>
                    <a:pt x="262" y="0"/>
                  </a:lnTo>
                  <a:lnTo>
                    <a:pt x="266" y="0"/>
                  </a:lnTo>
                  <a:lnTo>
                    <a:pt x="270" y="0"/>
                  </a:lnTo>
                  <a:lnTo>
                    <a:pt x="274" y="0"/>
                  </a:lnTo>
                  <a:lnTo>
                    <a:pt x="278" y="0"/>
                  </a:lnTo>
                  <a:lnTo>
                    <a:pt x="282" y="0"/>
                  </a:lnTo>
                  <a:lnTo>
                    <a:pt x="286" y="0"/>
                  </a:lnTo>
                  <a:lnTo>
                    <a:pt x="289" y="0"/>
                  </a:lnTo>
                  <a:lnTo>
                    <a:pt x="293" y="0"/>
                  </a:lnTo>
                  <a:lnTo>
                    <a:pt x="297" y="0"/>
                  </a:lnTo>
                  <a:lnTo>
                    <a:pt x="301" y="0"/>
                  </a:lnTo>
                  <a:lnTo>
                    <a:pt x="305" y="0"/>
                  </a:lnTo>
                  <a:lnTo>
                    <a:pt x="309" y="0"/>
                  </a:lnTo>
                  <a:lnTo>
                    <a:pt x="313" y="0"/>
                  </a:lnTo>
                  <a:lnTo>
                    <a:pt x="316" y="0"/>
                  </a:lnTo>
                  <a:lnTo>
                    <a:pt x="320" y="0"/>
                  </a:lnTo>
                  <a:lnTo>
                    <a:pt x="324" y="0"/>
                  </a:lnTo>
                  <a:lnTo>
                    <a:pt x="328" y="0"/>
                  </a:lnTo>
                  <a:lnTo>
                    <a:pt x="332" y="0"/>
                  </a:lnTo>
                  <a:lnTo>
                    <a:pt x="336" y="0"/>
                  </a:lnTo>
                  <a:lnTo>
                    <a:pt x="340" y="0"/>
                  </a:lnTo>
                  <a:lnTo>
                    <a:pt x="343" y="0"/>
                  </a:lnTo>
                  <a:lnTo>
                    <a:pt x="347" y="0"/>
                  </a:lnTo>
                  <a:lnTo>
                    <a:pt x="351" y="0"/>
                  </a:lnTo>
                  <a:lnTo>
                    <a:pt x="355" y="0"/>
                  </a:lnTo>
                  <a:lnTo>
                    <a:pt x="359" y="0"/>
                  </a:lnTo>
                  <a:lnTo>
                    <a:pt x="363" y="0"/>
                  </a:lnTo>
                  <a:lnTo>
                    <a:pt x="367" y="0"/>
                  </a:lnTo>
                  <a:lnTo>
                    <a:pt x="370" y="0"/>
                  </a:lnTo>
                  <a:lnTo>
                    <a:pt x="374" y="0"/>
                  </a:lnTo>
                  <a:lnTo>
                    <a:pt x="378" y="0"/>
                  </a:lnTo>
                  <a:lnTo>
                    <a:pt x="38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403" name="Rectangle 173"/>
            <p:cNvSpPr>
              <a:spLocks noChangeArrowheads="1"/>
            </p:cNvSpPr>
            <p:nvPr/>
          </p:nvSpPr>
          <p:spPr bwMode="auto">
            <a:xfrm>
              <a:off x="136" y="-457"/>
              <a:ext cx="382" cy="32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2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3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4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endParaRPr kumimoji="0" lang="ja-JP" altLang="en-US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</p:grpSp>
      <p:sp>
        <p:nvSpPr>
          <p:cNvPr id="26775" name="日付プレースホルダー 2677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March 24, 2016</a:t>
            </a:r>
            <a:endParaRPr lang="en-US" altLang="ja-JP"/>
          </a:p>
        </p:txBody>
      </p:sp>
      <p:sp>
        <p:nvSpPr>
          <p:cNvPr id="26776" name="フッター プレースホルダー 2677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ExHIC2016@YITP</a:t>
            </a:r>
            <a:endParaRPr lang="en-US" altLang="ja-JP"/>
          </a:p>
        </p:txBody>
      </p:sp>
      <p:sp>
        <p:nvSpPr>
          <p:cNvPr id="175" name="テキスト ボックス 174"/>
          <p:cNvSpPr txBox="1"/>
          <p:nvPr/>
        </p:nvSpPr>
        <p:spPr>
          <a:xfrm>
            <a:off x="7019925" y="3749030"/>
            <a:ext cx="18002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kumimoji="1"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50" charset="-128"/>
              </a:rPr>
              <a:t>+Absorption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anose="020B060402020202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DA0E730-3696-468F-8869-A76F10D26BD4}" type="slidenum">
              <a:rPr lang="ja-JP" altLang="en-US" smtClean="0"/>
              <a:pPr>
                <a:defRPr/>
              </a:pPr>
              <a:t>11</a:t>
            </a:fld>
            <a:r>
              <a:rPr lang="en-US" altLang="ja-JP" smtClean="0"/>
              <a:t>/16</a:t>
            </a:r>
            <a:endParaRPr lang="ja-JP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Looking at Source </a:t>
            </a:r>
            <a:r>
              <a:rPr lang="en-US" altLang="ja-JP" dirty="0"/>
              <a:t>S</a:t>
            </a:r>
            <a:r>
              <a:rPr lang="en-US" altLang="ja-JP" dirty="0" smtClean="0"/>
              <a:t>ize Dependence</a:t>
            </a:r>
            <a:endParaRPr lang="ja-JP" altLang="en-US" dirty="0"/>
          </a:p>
        </p:txBody>
      </p:sp>
      <p:sp>
        <p:nvSpPr>
          <p:cNvPr id="6" name="円/楕円 5"/>
          <p:cNvSpPr/>
          <p:nvPr/>
        </p:nvSpPr>
        <p:spPr bwMode="auto">
          <a:xfrm>
            <a:off x="1115616" y="909032"/>
            <a:ext cx="2952328" cy="2808000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56000">
                <a:srgbClr val="FF7A00">
                  <a:alpha val="59000"/>
                </a:srgbClr>
              </a:gs>
              <a:gs pos="91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 dirty="0">
              <a:ea typeface="Arial Unicode MS" panose="020B0604020202020204" pitchFamily="50" charset="-128"/>
            </a:endParaRPr>
          </a:p>
        </p:txBody>
      </p:sp>
      <p:sp>
        <p:nvSpPr>
          <p:cNvPr id="7" name="円/楕円 6"/>
          <p:cNvSpPr/>
          <p:nvPr/>
        </p:nvSpPr>
        <p:spPr bwMode="auto">
          <a:xfrm>
            <a:off x="1619672" y="5074221"/>
            <a:ext cx="1474203" cy="1307107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56000">
                <a:srgbClr val="FF7A00">
                  <a:alpha val="59000"/>
                </a:srgbClr>
              </a:gs>
              <a:gs pos="91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square" anchor="ctr">
            <a:spAutoFit/>
          </a:bodyPr>
          <a:lstStyle/>
          <a:p>
            <a:pPr>
              <a:defRPr/>
            </a:pPr>
            <a:endParaRPr lang="ja-JP" altLang="en-US" dirty="0">
              <a:ea typeface="Arial Unicode MS" panose="020B0604020202020204" pitchFamily="50" charset="-128"/>
            </a:endParaRPr>
          </a:p>
        </p:txBody>
      </p:sp>
      <p:sp>
        <p:nvSpPr>
          <p:cNvPr id="8" name="円/楕円 59"/>
          <p:cNvSpPr>
            <a:spLocks/>
          </p:cNvSpPr>
          <p:nvPr/>
        </p:nvSpPr>
        <p:spPr bwMode="auto">
          <a:xfrm>
            <a:off x="2843213" y="3227388"/>
            <a:ext cx="360362" cy="36000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2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3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49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  <a:defRPr/>
            </a:pPr>
            <a:r>
              <a:rPr kumimoji="0" lang="en-US" altLang="ja-JP" sz="1600" b="0" i="1" dirty="0" smtClean="0">
                <a:latin typeface="+mn-lt"/>
                <a:ea typeface="Arial Unicode MS" panose="020B0604020202020204" pitchFamily="50" charset="-128"/>
              </a:rPr>
              <a:t>p</a:t>
            </a:r>
            <a:endParaRPr kumimoji="0" lang="ja-JP" altLang="en-US" sz="1600" b="0" i="1" dirty="0" smtClean="0">
              <a:latin typeface="+mn-lt"/>
              <a:ea typeface="Arial Unicode MS" panose="020B0604020202020204" pitchFamily="50" charset="-128"/>
            </a:endParaRPr>
          </a:p>
        </p:txBody>
      </p:sp>
      <p:sp>
        <p:nvSpPr>
          <p:cNvPr id="14346" name="円/楕円 59"/>
          <p:cNvSpPr>
            <a:spLocks/>
          </p:cNvSpPr>
          <p:nvPr/>
        </p:nvSpPr>
        <p:spPr bwMode="auto">
          <a:xfrm>
            <a:off x="2411413" y="2290763"/>
            <a:ext cx="360362" cy="36000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2"/>
              </a:buBlip>
              <a:defRPr kumimoji="1" sz="3200" b="1">
                <a:solidFill>
                  <a:schemeClr val="tx1"/>
                </a:solidFill>
                <a:latin typeface="Candara" pitchFamily="34" charset="0"/>
                <a:ea typeface="メイリオ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3"/>
              </a:buBlip>
              <a:defRPr kumimoji="1" sz="2800" b="1">
                <a:solidFill>
                  <a:schemeClr val="tx1"/>
                </a:solidFill>
                <a:latin typeface="Candara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Candara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ja-JP" sz="1600" b="0">
                <a:latin typeface="Mathematica1" pitchFamily="2" charset="2"/>
                <a:ea typeface="Arial Unicode MS" pitchFamily="50" charset="-128"/>
                <a:cs typeface="Arial Unicode MS" pitchFamily="50" charset="-128"/>
              </a:rPr>
              <a:t>W</a:t>
            </a:r>
            <a:endParaRPr kumimoji="0" lang="ja-JP" altLang="en-US" sz="1600" b="0">
              <a:latin typeface="Mathematica1" pitchFamily="2" charset="2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0" name="円/楕円 59"/>
          <p:cNvSpPr>
            <a:spLocks/>
          </p:cNvSpPr>
          <p:nvPr/>
        </p:nvSpPr>
        <p:spPr bwMode="auto">
          <a:xfrm>
            <a:off x="2987675" y="1139825"/>
            <a:ext cx="360363" cy="36000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2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3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49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  <a:defRPr/>
            </a:pPr>
            <a:r>
              <a:rPr kumimoji="0" lang="en-US" altLang="ja-JP" sz="1600" b="0" i="1" dirty="0" smtClean="0">
                <a:latin typeface="+mn-lt"/>
                <a:ea typeface="Arial Unicode MS" panose="020B0604020202020204" pitchFamily="50" charset="-128"/>
              </a:rPr>
              <a:t>p</a:t>
            </a:r>
            <a:endParaRPr kumimoji="0" lang="ja-JP" altLang="en-US" sz="1600" b="0" i="1" dirty="0" smtClean="0">
              <a:latin typeface="+mn-lt"/>
              <a:ea typeface="Arial Unicode MS" panose="020B0604020202020204" pitchFamily="50" charset="-128"/>
            </a:endParaRPr>
          </a:p>
        </p:txBody>
      </p:sp>
      <p:sp>
        <p:nvSpPr>
          <p:cNvPr id="11" name="円/楕円 59"/>
          <p:cNvSpPr>
            <a:spLocks/>
          </p:cNvSpPr>
          <p:nvPr/>
        </p:nvSpPr>
        <p:spPr bwMode="auto">
          <a:xfrm>
            <a:off x="1403350" y="1858963"/>
            <a:ext cx="360363" cy="36000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2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3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49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  <a:defRPr/>
            </a:pPr>
            <a:r>
              <a:rPr kumimoji="0" lang="en-US" altLang="ja-JP" sz="1600" b="0" i="1" dirty="0" smtClean="0">
                <a:latin typeface="+mn-lt"/>
                <a:ea typeface="Arial Unicode MS" panose="020B0604020202020204" pitchFamily="50" charset="-128"/>
              </a:rPr>
              <a:t>p</a:t>
            </a:r>
            <a:endParaRPr kumimoji="0" lang="ja-JP" altLang="en-US" sz="1600" b="0" i="1" dirty="0" smtClean="0">
              <a:latin typeface="+mn-lt"/>
              <a:ea typeface="Arial Unicode MS" panose="020B0604020202020204" pitchFamily="50" charset="-128"/>
            </a:endParaRPr>
          </a:p>
        </p:txBody>
      </p:sp>
      <p:sp>
        <p:nvSpPr>
          <p:cNvPr id="12" name="円/楕円 59"/>
          <p:cNvSpPr>
            <a:spLocks/>
          </p:cNvSpPr>
          <p:nvPr/>
        </p:nvSpPr>
        <p:spPr bwMode="auto">
          <a:xfrm>
            <a:off x="2051050" y="1858963"/>
            <a:ext cx="360363" cy="36000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2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3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49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  <a:defRPr/>
            </a:pPr>
            <a:r>
              <a:rPr kumimoji="0" lang="en-US" altLang="ja-JP" sz="1600" b="0" i="1" dirty="0" smtClean="0">
                <a:latin typeface="+mn-lt"/>
                <a:ea typeface="Arial Unicode MS" panose="020B0604020202020204" pitchFamily="50" charset="-128"/>
              </a:rPr>
              <a:t>p</a:t>
            </a:r>
            <a:endParaRPr kumimoji="0" lang="ja-JP" altLang="en-US" sz="1600" b="0" i="1" dirty="0" smtClean="0">
              <a:latin typeface="+mn-lt"/>
              <a:ea typeface="Arial Unicode MS" panose="020B0604020202020204" pitchFamily="50" charset="-128"/>
            </a:endParaRPr>
          </a:p>
        </p:txBody>
      </p:sp>
      <p:sp>
        <p:nvSpPr>
          <p:cNvPr id="13" name="円/楕円 59"/>
          <p:cNvSpPr>
            <a:spLocks/>
          </p:cNvSpPr>
          <p:nvPr/>
        </p:nvSpPr>
        <p:spPr bwMode="auto">
          <a:xfrm>
            <a:off x="1908175" y="2506663"/>
            <a:ext cx="360363" cy="36000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2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3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49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  <a:defRPr/>
            </a:pPr>
            <a:r>
              <a:rPr kumimoji="0" lang="en-US" altLang="ja-JP" sz="1600" b="0" i="1" dirty="0" smtClean="0">
                <a:latin typeface="+mn-lt"/>
                <a:ea typeface="Arial Unicode MS" panose="020B0604020202020204" pitchFamily="50" charset="-128"/>
              </a:rPr>
              <a:t>p</a:t>
            </a:r>
            <a:endParaRPr kumimoji="0" lang="ja-JP" altLang="en-US" sz="1600" b="0" i="1" dirty="0" smtClean="0">
              <a:latin typeface="+mn-lt"/>
              <a:ea typeface="Arial Unicode MS" panose="020B0604020202020204" pitchFamily="50" charset="-128"/>
            </a:endParaRPr>
          </a:p>
        </p:txBody>
      </p:sp>
      <p:sp>
        <p:nvSpPr>
          <p:cNvPr id="14" name="円/楕円 59"/>
          <p:cNvSpPr>
            <a:spLocks/>
          </p:cNvSpPr>
          <p:nvPr/>
        </p:nvSpPr>
        <p:spPr bwMode="auto">
          <a:xfrm>
            <a:off x="2124075" y="1139825"/>
            <a:ext cx="360363" cy="36000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2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3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49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  <a:defRPr/>
            </a:pPr>
            <a:r>
              <a:rPr kumimoji="0" lang="en-US" altLang="ja-JP" sz="1600" b="0" i="1" dirty="0" smtClean="0">
                <a:latin typeface="+mn-lt"/>
                <a:ea typeface="Arial Unicode MS" panose="020B0604020202020204" pitchFamily="50" charset="-128"/>
              </a:rPr>
              <a:t>p</a:t>
            </a:r>
            <a:endParaRPr kumimoji="0" lang="ja-JP" altLang="en-US" sz="1600" b="0" i="1" dirty="0" smtClean="0">
              <a:latin typeface="+mn-lt"/>
              <a:ea typeface="Arial Unicode MS" panose="020B0604020202020204" pitchFamily="50" charset="-128"/>
            </a:endParaRPr>
          </a:p>
        </p:txBody>
      </p:sp>
      <p:sp>
        <p:nvSpPr>
          <p:cNvPr id="15" name="円/楕円 59"/>
          <p:cNvSpPr>
            <a:spLocks/>
          </p:cNvSpPr>
          <p:nvPr/>
        </p:nvSpPr>
        <p:spPr bwMode="auto">
          <a:xfrm>
            <a:off x="2987675" y="2435225"/>
            <a:ext cx="360363" cy="36000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2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3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49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  <a:defRPr/>
            </a:pPr>
            <a:r>
              <a:rPr kumimoji="0" lang="en-US" altLang="ja-JP" sz="1600" b="0" i="1" dirty="0" smtClean="0">
                <a:latin typeface="+mn-lt"/>
                <a:ea typeface="Arial Unicode MS" panose="020B0604020202020204" pitchFamily="50" charset="-128"/>
              </a:rPr>
              <a:t>p</a:t>
            </a:r>
            <a:endParaRPr kumimoji="0" lang="ja-JP" altLang="en-US" sz="1600" b="0" i="1" dirty="0" smtClean="0">
              <a:latin typeface="+mn-lt"/>
              <a:ea typeface="Arial Unicode MS" panose="020B0604020202020204" pitchFamily="50" charset="-128"/>
            </a:endParaRPr>
          </a:p>
        </p:txBody>
      </p:sp>
      <p:cxnSp>
        <p:nvCxnSpPr>
          <p:cNvPr id="14353" name="直線矢印コネクタ 18"/>
          <p:cNvCxnSpPr>
            <a:cxnSpLocks noChangeShapeType="1"/>
          </p:cNvCxnSpPr>
          <p:nvPr/>
        </p:nvCxnSpPr>
        <p:spPr bwMode="auto">
          <a:xfrm>
            <a:off x="1763713" y="2133600"/>
            <a:ext cx="647700" cy="322263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54" name="直線矢印コネクタ 20"/>
          <p:cNvCxnSpPr>
            <a:cxnSpLocks noChangeShapeType="1"/>
          </p:cNvCxnSpPr>
          <p:nvPr/>
        </p:nvCxnSpPr>
        <p:spPr bwMode="auto">
          <a:xfrm>
            <a:off x="2411413" y="1557338"/>
            <a:ext cx="107950" cy="8270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55" name="直線矢印コネクタ 23"/>
          <p:cNvCxnSpPr>
            <a:cxnSpLocks noChangeShapeType="1"/>
          </p:cNvCxnSpPr>
          <p:nvPr/>
        </p:nvCxnSpPr>
        <p:spPr bwMode="auto">
          <a:xfrm flipH="1">
            <a:off x="2700338" y="1557338"/>
            <a:ext cx="358775" cy="8270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56" name="直線矢印コネクタ 26"/>
          <p:cNvCxnSpPr>
            <a:cxnSpLocks noChangeShapeType="1"/>
          </p:cNvCxnSpPr>
          <p:nvPr/>
        </p:nvCxnSpPr>
        <p:spPr bwMode="auto">
          <a:xfrm flipH="1" flipV="1">
            <a:off x="2700487" y="2636912"/>
            <a:ext cx="287337" cy="684213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57" name="直線矢印コネクタ 29"/>
          <p:cNvCxnSpPr>
            <a:cxnSpLocks noChangeShapeType="1"/>
          </p:cNvCxnSpPr>
          <p:nvPr/>
        </p:nvCxnSpPr>
        <p:spPr bwMode="auto">
          <a:xfrm flipH="1">
            <a:off x="4537075" y="1181100"/>
            <a:ext cx="647700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テキスト ボックス 31"/>
          <p:cNvSpPr txBox="1"/>
          <p:nvPr/>
        </p:nvSpPr>
        <p:spPr>
          <a:xfrm>
            <a:off x="5292725" y="981075"/>
            <a:ext cx="30241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kumimoji="1" lang="en-US" altLang="ja-JP" b="1" dirty="0">
                <a:latin typeface="+mn-lt"/>
                <a:ea typeface="Arial Unicode MS" panose="020B0604020202020204" pitchFamily="50" charset="-128"/>
              </a:rPr>
              <a:t>Coulomb dominated</a:t>
            </a:r>
            <a:endParaRPr kumimoji="1" lang="ja-JP" altLang="en-US" b="1" dirty="0">
              <a:latin typeface="+mn-lt"/>
              <a:ea typeface="Arial Unicode MS" panose="020B0604020202020204" pitchFamily="50" charset="-128"/>
            </a:endParaRPr>
          </a:p>
        </p:txBody>
      </p:sp>
      <p:sp>
        <p:nvSpPr>
          <p:cNvPr id="14359" name="上下矢印 32"/>
          <p:cNvSpPr>
            <a:spLocks noChangeArrowheads="1"/>
          </p:cNvSpPr>
          <p:nvPr/>
        </p:nvSpPr>
        <p:spPr bwMode="auto">
          <a:xfrm rot="3960000">
            <a:off x="2320255" y="2388724"/>
            <a:ext cx="89885" cy="365218"/>
          </a:xfrm>
          <a:prstGeom prst="upDownArrow">
            <a:avLst>
              <a:gd name="adj1" fmla="val 50000"/>
              <a:gd name="adj2" fmla="val 49768"/>
            </a:avLst>
          </a:prstGeom>
          <a:solidFill>
            <a:schemeClr val="accent1"/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2"/>
              </a:buBlip>
              <a:defRPr kumimoji="1" sz="3200" b="1">
                <a:solidFill>
                  <a:schemeClr val="tx1"/>
                </a:solidFill>
                <a:latin typeface="Candara" pitchFamily="34" charset="0"/>
                <a:ea typeface="メイリオ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3"/>
              </a:buBlip>
              <a:defRPr kumimoji="1" sz="2800" b="1">
                <a:solidFill>
                  <a:schemeClr val="tx1"/>
                </a:solidFill>
                <a:latin typeface="Candara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Candara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>
              <a:latin typeface="Calibri" pitchFamily="34" charset="0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4360" name="上下矢印 33"/>
          <p:cNvSpPr>
            <a:spLocks noChangeArrowheads="1"/>
          </p:cNvSpPr>
          <p:nvPr/>
        </p:nvSpPr>
        <p:spPr bwMode="auto">
          <a:xfrm rot="1020000">
            <a:off x="2319380" y="5314899"/>
            <a:ext cx="132730" cy="258553"/>
          </a:xfrm>
          <a:prstGeom prst="upDownArrow">
            <a:avLst>
              <a:gd name="adj1" fmla="val 50000"/>
              <a:gd name="adj2" fmla="val 49768"/>
            </a:avLst>
          </a:prstGeom>
          <a:solidFill>
            <a:schemeClr val="accent1"/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2"/>
              </a:buBlip>
              <a:defRPr kumimoji="1" sz="3200" b="1">
                <a:solidFill>
                  <a:schemeClr val="tx1"/>
                </a:solidFill>
                <a:latin typeface="Candara" pitchFamily="34" charset="0"/>
                <a:ea typeface="メイリオ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3"/>
              </a:buBlip>
              <a:defRPr kumimoji="1" sz="2800" b="1">
                <a:solidFill>
                  <a:schemeClr val="tx1"/>
                </a:solidFill>
                <a:latin typeface="Candara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Candara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>
              <a:latin typeface="Calibri" pitchFamily="34" charset="0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4361" name="上下矢印 34"/>
          <p:cNvSpPr>
            <a:spLocks noChangeArrowheads="1"/>
          </p:cNvSpPr>
          <p:nvPr/>
        </p:nvSpPr>
        <p:spPr bwMode="auto">
          <a:xfrm rot="-4260000">
            <a:off x="2802293" y="2376690"/>
            <a:ext cx="107951" cy="390683"/>
          </a:xfrm>
          <a:prstGeom prst="upDownArrow">
            <a:avLst>
              <a:gd name="adj1" fmla="val 50000"/>
              <a:gd name="adj2" fmla="val 49845"/>
            </a:avLst>
          </a:prstGeom>
          <a:solidFill>
            <a:schemeClr val="accent1"/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2"/>
              </a:buBlip>
              <a:defRPr kumimoji="1" sz="3200" b="1">
                <a:solidFill>
                  <a:schemeClr val="tx1"/>
                </a:solidFill>
                <a:latin typeface="Candara" pitchFamily="34" charset="0"/>
                <a:ea typeface="メイリオ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3"/>
              </a:buBlip>
              <a:defRPr kumimoji="1" sz="2800" b="1">
                <a:solidFill>
                  <a:schemeClr val="tx1"/>
                </a:solidFill>
                <a:latin typeface="Candara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Candara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>
              <a:latin typeface="Calibri" pitchFamily="34" charset="0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4362" name="上下矢印 35"/>
          <p:cNvSpPr>
            <a:spLocks noChangeArrowheads="1"/>
          </p:cNvSpPr>
          <p:nvPr/>
        </p:nvSpPr>
        <p:spPr bwMode="auto">
          <a:xfrm rot="-5400000">
            <a:off x="4815681" y="1440657"/>
            <a:ext cx="179387" cy="488950"/>
          </a:xfrm>
          <a:prstGeom prst="upDownArrow">
            <a:avLst>
              <a:gd name="adj1" fmla="val 50000"/>
              <a:gd name="adj2" fmla="val 50109"/>
            </a:avLst>
          </a:prstGeom>
          <a:solidFill>
            <a:schemeClr val="accent1"/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2"/>
              </a:buBlip>
              <a:defRPr kumimoji="1" sz="3200" b="1">
                <a:solidFill>
                  <a:schemeClr val="tx1"/>
                </a:solidFill>
                <a:latin typeface="Candara" pitchFamily="34" charset="0"/>
                <a:ea typeface="メイリオ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3"/>
              </a:buBlip>
              <a:defRPr kumimoji="1" sz="2800" b="1">
                <a:solidFill>
                  <a:schemeClr val="tx1"/>
                </a:solidFill>
                <a:latin typeface="Candara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Candara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>
              <a:latin typeface="Calibri" pitchFamily="34" charset="0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5292725" y="1504950"/>
            <a:ext cx="30241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kumimoji="1" lang="en-US" altLang="ja-JP" b="1" dirty="0">
                <a:latin typeface="+mn-lt"/>
                <a:ea typeface="Arial Unicode MS" panose="020B0604020202020204" pitchFamily="50" charset="-128"/>
              </a:rPr>
              <a:t>Strong int. dominated</a:t>
            </a:r>
            <a:endParaRPr kumimoji="1" lang="ja-JP" altLang="en-US" b="1" dirty="0">
              <a:latin typeface="+mn-lt"/>
              <a:ea typeface="Arial Unicode MS" panose="020B0604020202020204" pitchFamily="50" charset="-128"/>
            </a:endParaRPr>
          </a:p>
        </p:txBody>
      </p:sp>
      <p:sp>
        <p:nvSpPr>
          <p:cNvPr id="40" name="円/楕円 59"/>
          <p:cNvSpPr>
            <a:spLocks/>
          </p:cNvSpPr>
          <p:nvPr/>
        </p:nvSpPr>
        <p:spPr bwMode="auto">
          <a:xfrm>
            <a:off x="2484438" y="5820120"/>
            <a:ext cx="360362" cy="36000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2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3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49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  <a:defRPr/>
            </a:pPr>
            <a:r>
              <a:rPr kumimoji="0" lang="en-US" altLang="ja-JP" sz="1600" b="0" i="1" dirty="0" smtClean="0">
                <a:latin typeface="+mn-lt"/>
                <a:ea typeface="Arial Unicode MS" panose="020B0604020202020204" pitchFamily="50" charset="-128"/>
              </a:rPr>
              <a:t>p</a:t>
            </a:r>
            <a:endParaRPr kumimoji="0" lang="ja-JP" altLang="en-US" sz="1600" b="0" i="1" dirty="0" smtClean="0">
              <a:latin typeface="+mn-lt"/>
              <a:ea typeface="Arial Unicode MS" panose="020B0604020202020204" pitchFamily="50" charset="-128"/>
            </a:endParaRPr>
          </a:p>
        </p:txBody>
      </p:sp>
      <p:sp>
        <p:nvSpPr>
          <p:cNvPr id="41" name="円/楕円 59"/>
          <p:cNvSpPr>
            <a:spLocks/>
          </p:cNvSpPr>
          <p:nvPr/>
        </p:nvSpPr>
        <p:spPr bwMode="auto">
          <a:xfrm>
            <a:off x="1763713" y="5675658"/>
            <a:ext cx="360362" cy="36000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2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3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49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  <a:defRPr/>
            </a:pPr>
            <a:r>
              <a:rPr kumimoji="0" lang="en-US" altLang="ja-JP" sz="1600" b="0" i="1" dirty="0" smtClean="0">
                <a:latin typeface="+mn-lt"/>
                <a:ea typeface="Arial Unicode MS" panose="020B0604020202020204" pitchFamily="50" charset="-128"/>
              </a:rPr>
              <a:t>p</a:t>
            </a:r>
            <a:endParaRPr kumimoji="0" lang="ja-JP" altLang="en-US" sz="1600" b="0" i="1" dirty="0" smtClean="0">
              <a:latin typeface="+mn-lt"/>
              <a:ea typeface="Arial Unicode MS" panose="020B0604020202020204" pitchFamily="50" charset="-128"/>
            </a:endParaRPr>
          </a:p>
        </p:txBody>
      </p:sp>
      <p:sp>
        <p:nvSpPr>
          <p:cNvPr id="14367" name="上下矢印 41"/>
          <p:cNvSpPr>
            <a:spLocks noChangeArrowheads="1"/>
          </p:cNvSpPr>
          <p:nvPr/>
        </p:nvSpPr>
        <p:spPr bwMode="auto">
          <a:xfrm rot="-3360000">
            <a:off x="2416248" y="5670345"/>
            <a:ext cx="133873" cy="351826"/>
          </a:xfrm>
          <a:prstGeom prst="upDownArrow">
            <a:avLst>
              <a:gd name="adj1" fmla="val 50000"/>
              <a:gd name="adj2" fmla="val 50286"/>
            </a:avLst>
          </a:prstGeom>
          <a:solidFill>
            <a:schemeClr val="accent1"/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2"/>
              </a:buBlip>
              <a:defRPr kumimoji="1" sz="3200" b="1">
                <a:solidFill>
                  <a:schemeClr val="tx1"/>
                </a:solidFill>
                <a:latin typeface="Candara" pitchFamily="34" charset="0"/>
                <a:ea typeface="メイリオ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3"/>
              </a:buBlip>
              <a:defRPr kumimoji="1" sz="2800" b="1">
                <a:solidFill>
                  <a:schemeClr val="tx1"/>
                </a:solidFill>
                <a:latin typeface="Candara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Candara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>
              <a:latin typeface="Calibri" pitchFamily="34" charset="0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4368" name="上下矢印 42"/>
          <p:cNvSpPr>
            <a:spLocks noChangeArrowheads="1"/>
          </p:cNvSpPr>
          <p:nvPr/>
        </p:nvSpPr>
        <p:spPr bwMode="auto">
          <a:xfrm rot="-6660000">
            <a:off x="2058406" y="5649373"/>
            <a:ext cx="125952" cy="265195"/>
          </a:xfrm>
          <a:prstGeom prst="upDownArrow">
            <a:avLst>
              <a:gd name="adj1" fmla="val 50000"/>
              <a:gd name="adj2" fmla="val 50286"/>
            </a:avLst>
          </a:prstGeom>
          <a:solidFill>
            <a:schemeClr val="accent1"/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2"/>
              </a:buBlip>
              <a:defRPr kumimoji="1" sz="3200" b="1">
                <a:solidFill>
                  <a:schemeClr val="tx1"/>
                </a:solidFill>
                <a:latin typeface="Candara" pitchFamily="34" charset="0"/>
                <a:ea typeface="メイリオ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3"/>
              </a:buBlip>
              <a:defRPr kumimoji="1" sz="2800" b="1">
                <a:solidFill>
                  <a:schemeClr val="tx1"/>
                </a:solidFill>
                <a:latin typeface="Candara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Candara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>
              <a:latin typeface="Calibri" pitchFamily="34" charset="0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4211638" y="1916113"/>
            <a:ext cx="4968875" cy="1169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kumimoji="1"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50" charset="-128"/>
              </a:rPr>
              <a:t>Large source :  Coulomb dominant in charged pairs</a:t>
            </a:r>
          </a:p>
          <a:p>
            <a:pPr algn="l">
              <a:defRPr/>
            </a:pPr>
            <a:r>
              <a:rPr kumimoji="1"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50" charset="-128"/>
              </a:rPr>
              <a:t>Relatively small influences from strong int.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anose="020B0604020202020204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3203575" y="5002213"/>
            <a:ext cx="5832475" cy="1169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kumimoji="1"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50" charset="-128"/>
              </a:rPr>
              <a:t>Smaller source : stronger effect of strong interaction </a:t>
            </a:r>
          </a:p>
          <a:p>
            <a:pPr algn="l">
              <a:defRPr/>
            </a:pPr>
            <a:r>
              <a:rPr kumimoji="1"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50" charset="-128"/>
              </a:rPr>
              <a:t>Substantial modification even in charged pairs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anose="020B0604020202020204" pitchFamily="50" charset="-128"/>
            </a:endParaRPr>
          </a:p>
        </p:txBody>
      </p:sp>
      <p:sp>
        <p:nvSpPr>
          <p:cNvPr id="46" name="三方向矢印 45"/>
          <p:cNvSpPr/>
          <p:nvPr/>
        </p:nvSpPr>
        <p:spPr bwMode="auto">
          <a:xfrm rot="5400000">
            <a:off x="2393156" y="3526632"/>
            <a:ext cx="1260475" cy="1655762"/>
          </a:xfrm>
          <a:prstGeom prst="leftRightUpArrow">
            <a:avLst>
              <a:gd name="adj1" fmla="val 25000"/>
              <a:gd name="adj2" fmla="val 22966"/>
              <a:gd name="adj3" fmla="val 25000"/>
            </a:avLst>
          </a:prstGeom>
          <a:solidFill>
            <a:srgbClr val="00B0F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 dirty="0">
              <a:ea typeface="Arial Unicode MS" panose="020B0604020202020204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3924300" y="3979863"/>
            <a:ext cx="4535488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kumimoji="1" lang="en-US" altLang="ja-JP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50" charset="-128"/>
              </a:rPr>
              <a:t>Comparison may inform the interaction</a:t>
            </a:r>
            <a:endParaRPr kumimoji="1" lang="ja-JP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anose="020B0604020202020204" pitchFamily="50" charset="-128"/>
            </a:endParaRPr>
          </a:p>
        </p:txBody>
      </p:sp>
      <p:sp>
        <p:nvSpPr>
          <p:cNvPr id="54" name="日付プレースホルダー 5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March 24, 2016</a:t>
            </a:r>
            <a:endParaRPr lang="en-US" altLang="ja-JP"/>
          </a:p>
        </p:txBody>
      </p:sp>
      <p:sp>
        <p:nvSpPr>
          <p:cNvPr id="55" name="フッター プレースホルダー 5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ExHIC2016@YITP</a:t>
            </a:r>
            <a:endParaRPr lang="en-US" altLang="ja-JP" dirty="0"/>
          </a:p>
        </p:txBody>
      </p:sp>
      <p:sp>
        <p:nvSpPr>
          <p:cNvPr id="14377" name="上下矢印 56"/>
          <p:cNvSpPr>
            <a:spLocks noChangeArrowheads="1"/>
          </p:cNvSpPr>
          <p:nvPr/>
        </p:nvSpPr>
        <p:spPr bwMode="auto">
          <a:xfrm rot="-2340000">
            <a:off x="2383335" y="2127176"/>
            <a:ext cx="96951" cy="331427"/>
          </a:xfrm>
          <a:prstGeom prst="upDownArrow">
            <a:avLst>
              <a:gd name="adj1" fmla="val 50000"/>
              <a:gd name="adj2" fmla="val 50286"/>
            </a:avLst>
          </a:prstGeom>
          <a:solidFill>
            <a:schemeClr val="accent1"/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2"/>
              </a:buBlip>
              <a:defRPr kumimoji="1" sz="3200" b="1">
                <a:solidFill>
                  <a:schemeClr val="tx1"/>
                </a:solidFill>
                <a:latin typeface="Candara" pitchFamily="34" charset="0"/>
                <a:ea typeface="メイリオ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3"/>
              </a:buBlip>
              <a:defRPr kumimoji="1" sz="2800" b="1">
                <a:solidFill>
                  <a:schemeClr val="tx1"/>
                </a:solidFill>
                <a:latin typeface="Candara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Candara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>
              <a:latin typeface="Calibri" pitchFamily="34" charset="0"/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42" name="Picture 92" descr="C:\HOME\Work\Research\Workshop\2015\0907_HYP2015\equation.e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36963" y="3213100"/>
            <a:ext cx="5472112" cy="7032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73" name="円/楕円 59"/>
          <p:cNvSpPr>
            <a:spLocks/>
          </p:cNvSpPr>
          <p:nvPr/>
        </p:nvSpPr>
        <p:spPr bwMode="auto">
          <a:xfrm>
            <a:off x="2124075" y="5531195"/>
            <a:ext cx="360363" cy="36000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2"/>
              </a:buBlip>
              <a:defRPr kumimoji="1" sz="3200" b="1">
                <a:solidFill>
                  <a:schemeClr val="tx1"/>
                </a:solidFill>
                <a:latin typeface="Candara" pitchFamily="34" charset="0"/>
                <a:ea typeface="メイリオ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3"/>
              </a:buBlip>
              <a:defRPr kumimoji="1" sz="2800" b="1">
                <a:solidFill>
                  <a:schemeClr val="tx1"/>
                </a:solidFill>
                <a:latin typeface="Candara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Candara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ja-JP" sz="1600" b="0">
                <a:latin typeface="Mathematica1" pitchFamily="2" charset="2"/>
                <a:ea typeface="Arial Unicode MS" pitchFamily="50" charset="-128"/>
                <a:cs typeface="Arial Unicode MS" pitchFamily="50" charset="-128"/>
              </a:rPr>
              <a:t>W</a:t>
            </a:r>
            <a:endParaRPr kumimoji="0" lang="ja-JP" altLang="en-US" sz="1600" b="0">
              <a:latin typeface="Mathematica1" pitchFamily="2" charset="2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39" name="円/楕円 59"/>
          <p:cNvSpPr>
            <a:spLocks/>
          </p:cNvSpPr>
          <p:nvPr/>
        </p:nvSpPr>
        <p:spPr bwMode="auto">
          <a:xfrm>
            <a:off x="2268538" y="5099395"/>
            <a:ext cx="358775" cy="36000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2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3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49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  <a:defRPr/>
            </a:pPr>
            <a:r>
              <a:rPr kumimoji="0" lang="en-US" altLang="ja-JP" sz="1600" b="0" i="1" dirty="0" smtClean="0">
                <a:latin typeface="+mn-lt"/>
                <a:ea typeface="Arial Unicode MS" panose="020B0604020202020204" pitchFamily="50" charset="-128"/>
              </a:rPr>
              <a:t>p</a:t>
            </a:r>
            <a:endParaRPr kumimoji="0" lang="ja-JP" altLang="en-US" sz="1600" b="0" i="1" dirty="0" smtClean="0">
              <a:latin typeface="+mn-lt"/>
              <a:ea typeface="Arial Unicode MS" panose="020B060402020202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DA0E730-3696-468F-8869-A76F10D26BD4}" type="slidenum">
              <a:rPr lang="ja-JP" altLang="en-US" smtClean="0"/>
              <a:pPr>
                <a:defRPr/>
              </a:pPr>
              <a:t>12</a:t>
            </a:fld>
            <a:r>
              <a:rPr lang="en-US" altLang="ja-JP" smtClean="0"/>
              <a:t>/16</a:t>
            </a:r>
            <a:endParaRPr lang="ja-JP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Small-Large Correlation Function Ratio</a:t>
            </a:r>
            <a:endParaRPr lang="ja-JP" altLang="en-US" dirty="0"/>
          </a:p>
        </p:txBody>
      </p:sp>
      <p:pic>
        <p:nvPicPr>
          <p:cNvPr id="15363" name="Picture 3" descr="C:\HOME\Work\Research\Workshop\2016\0219_Wuhan\c2ratio_free.e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25538"/>
            <a:ext cx="4194175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C:\HOME\Work\Research\Workshop\2016\0219_Wuhan\c2ratio_Coulomb_Absorption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4588"/>
            <a:ext cx="4194175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395288" y="5084763"/>
            <a:ext cx="4321175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kumimoji="1" lang="en-US" altLang="ja-JP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50" charset="-128"/>
              </a:rPr>
              <a:t>Loose         : Enhancement at low Q</a:t>
            </a:r>
          </a:p>
          <a:p>
            <a:pPr algn="l">
              <a:defRPr/>
            </a:pPr>
            <a:r>
              <a:rPr kumimoji="1" lang="en-US" altLang="ja-JP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50" charset="-128"/>
              </a:rPr>
              <a:t>Tight          : </a:t>
            </a:r>
            <a:r>
              <a:rPr kumimoji="1" lang="en-US" altLang="ja-JP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C(Q) &lt; 1</a:t>
            </a:r>
          </a:p>
          <a:p>
            <a:pPr algn="l">
              <a:defRPr/>
            </a:pPr>
            <a:r>
              <a:rPr kumimoji="1" lang="en-US" altLang="ja-JP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50" charset="-128"/>
              </a:rPr>
              <a:t>No Bound : Slightly above </a:t>
            </a:r>
            <a:r>
              <a:rPr kumimoji="1" lang="en-US" altLang="ja-JP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1</a:t>
            </a:r>
            <a:endParaRPr kumimoji="1" lang="ja-JP" alt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Unicode MS" panose="020B060402020202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19275" y="2038350"/>
            <a:ext cx="2519363" cy="860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kumimoji="1" lang="en-US" altLang="ja-JP" dirty="0">
                <a:latin typeface="+mn-lt"/>
                <a:ea typeface="Arial Unicode MS" panose="020B0604020202020204" pitchFamily="50" charset="-128"/>
              </a:rPr>
              <a:t>No Coulomb</a:t>
            </a:r>
          </a:p>
          <a:p>
            <a:pPr>
              <a:defRPr/>
            </a:pPr>
            <a:r>
              <a:rPr kumimoji="1" lang="en-US" altLang="ja-JP" dirty="0">
                <a:latin typeface="+mn-lt"/>
                <a:ea typeface="Arial Unicode MS" panose="020B0604020202020204" pitchFamily="50" charset="-128"/>
              </a:rPr>
              <a:t>No Absorption</a:t>
            </a:r>
            <a:endParaRPr kumimoji="1" lang="ja-JP" altLang="en-US" dirty="0">
              <a:latin typeface="+mn-lt"/>
              <a:ea typeface="Arial Unicode MS" panose="020B060402020202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51500" y="5546725"/>
            <a:ext cx="29527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kumimoji="1"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50" charset="-128"/>
              </a:rPr>
              <a:t>Same tendency remains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anose="020B060402020202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156325" y="2060575"/>
            <a:ext cx="2519363" cy="86201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kumimoji="1" lang="en-US" altLang="ja-JP" dirty="0">
                <a:latin typeface="+mn-lt"/>
                <a:ea typeface="Arial Unicode MS" panose="020B0604020202020204" pitchFamily="50" charset="-128"/>
              </a:rPr>
              <a:t>Coulomb</a:t>
            </a:r>
          </a:p>
          <a:p>
            <a:pPr>
              <a:defRPr/>
            </a:pPr>
            <a:r>
              <a:rPr kumimoji="1" lang="en-US" altLang="ja-JP" dirty="0">
                <a:latin typeface="+mn-lt"/>
                <a:ea typeface="Arial Unicode MS" panose="020B0604020202020204" pitchFamily="50" charset="-128"/>
              </a:rPr>
              <a:t>Absorption</a:t>
            </a:r>
            <a:endParaRPr kumimoji="1" lang="ja-JP" altLang="en-US" dirty="0">
              <a:latin typeface="+mn-lt"/>
              <a:ea typeface="Arial Unicode MS" panose="020B0604020202020204" pitchFamily="50" charset="-128"/>
            </a:endParaRPr>
          </a:p>
        </p:txBody>
      </p:sp>
      <p:sp>
        <p:nvSpPr>
          <p:cNvPr id="15369" name="テキスト ボックス 8"/>
          <p:cNvSpPr txBox="1">
            <a:spLocks noChangeArrowheads="1"/>
          </p:cNvSpPr>
          <p:nvPr/>
        </p:nvSpPr>
        <p:spPr bwMode="auto">
          <a:xfrm>
            <a:off x="7019925" y="2292350"/>
            <a:ext cx="792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4"/>
              </a:buBlip>
              <a:defRPr kumimoji="1" sz="3200" b="1">
                <a:solidFill>
                  <a:schemeClr val="tx1"/>
                </a:solidFill>
                <a:latin typeface="Candara" pitchFamily="34" charset="0"/>
                <a:ea typeface="メイリオ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5"/>
              </a:buBlip>
              <a:defRPr kumimoji="1" sz="2800" b="1">
                <a:solidFill>
                  <a:schemeClr val="tx1"/>
                </a:solidFill>
                <a:latin typeface="Candara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6"/>
              </a:buBlip>
              <a:defRPr kumimoji="1" sz="2400">
                <a:solidFill>
                  <a:schemeClr val="tx1"/>
                </a:solidFill>
                <a:latin typeface="Candara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rPr>
              <a:t>+</a:t>
            </a:r>
            <a:endParaRPr lang="ja-JP" altLang="en-US" sz="2000" b="0">
              <a:latin typeface="Calibri" pitchFamily="34" charset="0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7" name="日付プレースホルダー 1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March 24, 2016</a:t>
            </a:r>
            <a:endParaRPr lang="en-US" altLang="ja-JP"/>
          </a:p>
        </p:txBody>
      </p:sp>
      <p:sp>
        <p:nvSpPr>
          <p:cNvPr id="18" name="フッター プレースホルダー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ExHIC2016@YITP</a:t>
            </a:r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DA0E730-3696-468F-8869-A76F10D26BD4}" type="slidenum">
              <a:rPr lang="ja-JP" altLang="en-US" smtClean="0"/>
              <a:pPr>
                <a:defRPr/>
              </a:pPr>
              <a:t>13</a:t>
            </a:fld>
            <a:r>
              <a:rPr lang="en-US" altLang="ja-JP" smtClean="0"/>
              <a:t>/16</a:t>
            </a:r>
            <a:endParaRPr lang="ja-JP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655050" cy="533400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/>
              <a:t>Expanding Source 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8313" y="1644650"/>
            <a:ext cx="38290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kumimoji="1" lang="en-US" altLang="ja-JP" dirty="0">
                <a:latin typeface="+mn-lt"/>
                <a:ea typeface="Arial Unicode MS" panose="020B0604020202020204" pitchFamily="50" charset="-128"/>
              </a:rPr>
              <a:t>1d Boost-Invariant Source Model</a:t>
            </a:r>
            <a:endParaRPr kumimoji="1" lang="ja-JP" altLang="en-US" dirty="0">
              <a:latin typeface="+mn-lt"/>
              <a:ea typeface="Arial Unicode MS" panose="020B060402020202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8313" y="1125538"/>
            <a:ext cx="86756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kumimoji="1" lang="en-US" altLang="ja-JP" dirty="0">
                <a:latin typeface="+mn-lt"/>
                <a:ea typeface="Arial Unicode MS" panose="020B0604020202020204" pitchFamily="50" charset="-128"/>
              </a:rPr>
              <a:t>Hybrid model calculations : different freeze-out btw. </a:t>
            </a:r>
            <a:r>
              <a:rPr kumimoji="1" lang="en-US" altLang="ja-JP" i="1" dirty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p</a:t>
            </a:r>
            <a:r>
              <a:rPr kumimoji="1" lang="en-US" altLang="ja-JP" dirty="0">
                <a:ea typeface="Arial Unicode MS" panose="020B0604020202020204" pitchFamily="50" charset="-128"/>
              </a:rPr>
              <a:t> </a:t>
            </a:r>
            <a:r>
              <a:rPr kumimoji="1" lang="en-US" altLang="ja-JP" dirty="0">
                <a:latin typeface="+mn-lt"/>
                <a:ea typeface="Arial Unicode MS" panose="020B0604020202020204" pitchFamily="50" charset="-128"/>
              </a:rPr>
              <a:t>and</a:t>
            </a:r>
            <a:r>
              <a:rPr kumimoji="1" lang="en-US" altLang="ja-JP" dirty="0">
                <a:ea typeface="Arial Unicode MS" panose="020B0604020202020204" pitchFamily="50" charset="-128"/>
              </a:rPr>
              <a:t> </a:t>
            </a:r>
            <a:r>
              <a:rPr kumimoji="1" lang="en-US" altLang="ja-JP" dirty="0">
                <a:latin typeface="Mathematica1" panose="05000502060100000001" pitchFamily="2" charset="2"/>
                <a:ea typeface="Arial Unicode MS" panose="020B0604020202020204" pitchFamily="50" charset="-128"/>
              </a:rPr>
              <a:t>W</a:t>
            </a:r>
            <a:endParaRPr kumimoji="1" lang="ja-JP" altLang="en-US" dirty="0">
              <a:latin typeface="Mathematica1" panose="05000502060100000001" pitchFamily="2" charset="2"/>
              <a:ea typeface="Arial Unicode MS" panose="020B0604020202020204" pitchFamily="50" charset="-128"/>
            </a:endParaRPr>
          </a:p>
        </p:txBody>
      </p:sp>
      <p:sp>
        <p:nvSpPr>
          <p:cNvPr id="16389" name="テキスト ボックス 7"/>
          <p:cNvSpPr txBox="1">
            <a:spLocks noChangeArrowheads="1"/>
          </p:cNvSpPr>
          <p:nvPr/>
        </p:nvSpPr>
        <p:spPr bwMode="auto">
          <a:xfrm>
            <a:off x="6048375" y="1433513"/>
            <a:ext cx="34925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2"/>
              </a:buBlip>
              <a:defRPr kumimoji="1" sz="3200" b="1">
                <a:solidFill>
                  <a:schemeClr val="tx1"/>
                </a:solidFill>
                <a:latin typeface="Candara" pitchFamily="34" charset="0"/>
                <a:ea typeface="メイリオ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3"/>
              </a:buBlip>
              <a:defRPr kumimoji="1" sz="2800" b="1">
                <a:solidFill>
                  <a:schemeClr val="tx1"/>
                </a:solidFill>
                <a:latin typeface="Candara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Candara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ja-JP" sz="1600" b="0">
                <a:latin typeface="Calibri" pitchFamily="34" charset="0"/>
                <a:ea typeface="Arial Unicode MS" pitchFamily="50" charset="-128"/>
                <a:cs typeface="Arial Unicode MS" pitchFamily="50" charset="-128"/>
              </a:rPr>
              <a:t>(Zhu et al., Takeuchi et al., ’15)</a:t>
            </a:r>
            <a:endParaRPr lang="ja-JP" altLang="en-US" sz="1600" b="0">
              <a:latin typeface="Calibri" pitchFamily="34" charset="0"/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1639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1773238"/>
            <a:ext cx="2162175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テキスト ボックス 10"/>
          <p:cNvSpPr txBox="1">
            <a:spLocks noChangeArrowheads="1"/>
          </p:cNvSpPr>
          <p:nvPr/>
        </p:nvSpPr>
        <p:spPr bwMode="auto">
          <a:xfrm>
            <a:off x="7019925" y="3517900"/>
            <a:ext cx="201612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2"/>
              </a:buBlip>
              <a:defRPr kumimoji="1" sz="3200" b="1">
                <a:solidFill>
                  <a:schemeClr val="tx1"/>
                </a:solidFill>
                <a:latin typeface="Candara" pitchFamily="34" charset="0"/>
                <a:ea typeface="メイリオ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3"/>
              </a:buBlip>
              <a:defRPr kumimoji="1" sz="2800" b="1">
                <a:solidFill>
                  <a:schemeClr val="tx1"/>
                </a:solidFill>
                <a:latin typeface="Candara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Candara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ja-JP" sz="1400" b="0">
                <a:latin typeface="Calibri" pitchFamily="34" charset="0"/>
                <a:ea typeface="Arial Unicode MS" pitchFamily="50" charset="-128"/>
                <a:cs typeface="Arial Unicode MS" pitchFamily="50" charset="-128"/>
              </a:rPr>
              <a:t>(VISHNU+UrQMD, 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ja-JP" sz="1400" b="0">
                <a:latin typeface="Calibri" pitchFamily="34" charset="0"/>
                <a:ea typeface="Arial Unicode MS" pitchFamily="50" charset="-128"/>
                <a:cs typeface="Arial Unicode MS" pitchFamily="50" charset="-128"/>
              </a:rPr>
              <a:t>Zhu et al.,PRC’15)</a:t>
            </a:r>
            <a:endParaRPr lang="ja-JP" altLang="en-US" sz="1400" b="0">
              <a:latin typeface="Calibri" pitchFamily="34" charset="0"/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28678" name="Picture 6" descr="C:\HOME\Work\Research\Workshop\2016\0219_Wuhan\equation.e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7088" y="2060575"/>
            <a:ext cx="5053012" cy="6651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393" name="直線矢印コネクタ 9"/>
          <p:cNvCxnSpPr>
            <a:cxnSpLocks noChangeShapeType="1"/>
          </p:cNvCxnSpPr>
          <p:nvPr/>
        </p:nvCxnSpPr>
        <p:spPr bwMode="auto">
          <a:xfrm flipH="1">
            <a:off x="5795963" y="2349500"/>
            <a:ext cx="1296987" cy="2159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94" name="直線矢印コネクタ 12"/>
          <p:cNvCxnSpPr>
            <a:cxnSpLocks noChangeShapeType="1"/>
          </p:cNvCxnSpPr>
          <p:nvPr/>
        </p:nvCxnSpPr>
        <p:spPr bwMode="auto">
          <a:xfrm flipH="1">
            <a:off x="5795963" y="2565400"/>
            <a:ext cx="936625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95" name="直線矢印コネクタ 14"/>
          <p:cNvCxnSpPr>
            <a:cxnSpLocks noChangeShapeType="1"/>
          </p:cNvCxnSpPr>
          <p:nvPr/>
        </p:nvCxnSpPr>
        <p:spPr bwMode="auto">
          <a:xfrm flipH="1" flipV="1">
            <a:off x="5795963" y="2636838"/>
            <a:ext cx="1079500" cy="129222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96" name="直線矢印コネクタ 16"/>
          <p:cNvCxnSpPr>
            <a:cxnSpLocks noChangeShapeType="1"/>
          </p:cNvCxnSpPr>
          <p:nvPr/>
        </p:nvCxnSpPr>
        <p:spPr bwMode="auto">
          <a:xfrm flipH="1" flipV="1">
            <a:off x="5795963" y="2636838"/>
            <a:ext cx="936625" cy="145732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397" name="Picture 257" descr="C:\HOME\Work\Research\Workshop\2016\0219_Wuhan\c2ratio_BJ_Coulomb_Absorption.em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725738"/>
            <a:ext cx="4537075" cy="386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923" name="テキスト ボックス 28922"/>
          <p:cNvSpPr txBox="1"/>
          <p:nvPr/>
        </p:nvSpPr>
        <p:spPr>
          <a:xfrm>
            <a:off x="5329238" y="5229225"/>
            <a:ext cx="3706812" cy="1169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kumimoji="1" lang="en-US" altLang="ja-JP" dirty="0">
                <a:latin typeface="+mn-lt"/>
                <a:ea typeface="Arial Unicode MS" panose="020B0604020202020204" pitchFamily="50" charset="-128"/>
              </a:rPr>
              <a:t>Non-significant difference from Static source : lack of HBT</a:t>
            </a:r>
          </a:p>
          <a:p>
            <a:pPr>
              <a:defRPr/>
            </a:pPr>
            <a:r>
              <a:rPr kumimoji="1" lang="en-US" altLang="ja-JP" dirty="0">
                <a:latin typeface="+mn-lt"/>
                <a:ea typeface="Arial Unicode MS" panose="020B0604020202020204" pitchFamily="50" charset="-128"/>
              </a:rPr>
              <a:t>Relative source function only </a:t>
            </a:r>
          </a:p>
        </p:txBody>
      </p:sp>
      <p:sp>
        <p:nvSpPr>
          <p:cNvPr id="28931" name="日付プレースホルダー 2893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March 24, 2016</a:t>
            </a:r>
            <a:endParaRPr lang="en-US" altLang="ja-JP"/>
          </a:p>
        </p:txBody>
      </p:sp>
      <p:sp>
        <p:nvSpPr>
          <p:cNvPr id="28932" name="フッター プレースホルダー 2893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ExHIC2016@YITP</a:t>
            </a:r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DA0E730-3696-468F-8869-A76F10D26BD4}" type="slidenum">
              <a:rPr lang="ja-JP" altLang="en-US" smtClean="0"/>
              <a:pPr>
                <a:defRPr/>
              </a:pPr>
              <a:t>14</a:t>
            </a:fld>
            <a:r>
              <a:rPr lang="en-US" altLang="ja-JP" smtClean="0"/>
              <a:t>/16</a:t>
            </a:r>
            <a:endParaRPr lang="ja-JP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Concluding Remarks</a:t>
            </a:r>
            <a:endParaRPr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>
          <a:xfrm>
            <a:off x="381000" y="1066800"/>
            <a:ext cx="8583613" cy="5334000"/>
          </a:xfrm>
        </p:spPr>
        <p:txBody>
          <a:bodyPr/>
          <a:lstStyle/>
          <a:p>
            <a:pPr>
              <a:defRPr/>
            </a:pPr>
            <a:r>
              <a:rPr lang="en-US" altLang="ja-JP" sz="2800" dirty="0" smtClean="0">
                <a:latin typeface="+mn-lt"/>
              </a:rPr>
              <a:t> HIC : enhanced strangeness production</a:t>
            </a:r>
          </a:p>
          <a:p>
            <a:pPr>
              <a:defRPr/>
            </a:pPr>
            <a:r>
              <a:rPr lang="en-US" altLang="ja-JP" sz="2800" dirty="0">
                <a:latin typeface="+mn-lt"/>
              </a:rPr>
              <a:t> </a:t>
            </a:r>
            <a:r>
              <a:rPr lang="en-US" altLang="ja-JP" sz="2800" i="1" dirty="0" smtClean="0">
                <a:latin typeface="+mn-lt"/>
              </a:rPr>
              <a:t>B</a:t>
            </a:r>
            <a:r>
              <a:rPr lang="en-US" altLang="ja-JP" sz="2800" dirty="0" smtClean="0">
                <a:latin typeface="+mn-lt"/>
              </a:rPr>
              <a:t>-</a:t>
            </a:r>
            <a:r>
              <a:rPr lang="en-US" altLang="ja-JP" sz="2800" i="1" dirty="0" smtClean="0">
                <a:latin typeface="+mn-lt"/>
              </a:rPr>
              <a:t>B</a:t>
            </a:r>
            <a:r>
              <a:rPr lang="en-US" altLang="ja-JP" sz="2800" dirty="0" smtClean="0">
                <a:latin typeface="+mn-lt"/>
              </a:rPr>
              <a:t> Interaction from Correlation Measurements</a:t>
            </a:r>
          </a:p>
          <a:p>
            <a:pPr lvl="1">
              <a:defRPr/>
            </a:pPr>
            <a:r>
              <a:rPr lang="en-US" altLang="ja-JP" sz="2400" dirty="0" smtClean="0">
                <a:latin typeface="+mn-lt"/>
              </a:rPr>
              <a:t>cf. p-p and </a:t>
            </a:r>
            <a:r>
              <a:rPr lang="en-US" altLang="ja-JP" sz="2400" dirty="0" smtClean="0">
                <a:latin typeface="Mathematica1" panose="05000502060100000001" pitchFamily="2" charset="2"/>
              </a:rPr>
              <a:t>L</a:t>
            </a:r>
            <a:r>
              <a:rPr lang="en-US" altLang="ja-JP" sz="2400" dirty="0" smtClean="0">
                <a:latin typeface="+mn-lt"/>
              </a:rPr>
              <a:t>-</a:t>
            </a:r>
            <a:r>
              <a:rPr lang="en-US" altLang="ja-JP" sz="2400" dirty="0" smtClean="0">
                <a:latin typeface="Mathematica1" panose="05000502060100000001" pitchFamily="2" charset="2"/>
              </a:rPr>
              <a:t>L</a:t>
            </a:r>
            <a:r>
              <a:rPr lang="en-US" altLang="ja-JP" sz="2400" dirty="0" smtClean="0">
                <a:latin typeface="+mn-lt"/>
              </a:rPr>
              <a:t> @STAR</a:t>
            </a:r>
          </a:p>
          <a:p>
            <a:pPr>
              <a:defRPr/>
            </a:pPr>
            <a:r>
              <a:rPr lang="en-US" altLang="ja-JP" sz="2800" dirty="0">
                <a:latin typeface="+mn-lt"/>
              </a:rPr>
              <a:t> </a:t>
            </a:r>
            <a:r>
              <a:rPr lang="en-US" altLang="ja-JP" sz="2800" i="1" dirty="0" smtClean="0">
                <a:latin typeface="+mn-lt"/>
              </a:rPr>
              <a:t>N</a:t>
            </a:r>
            <a:r>
              <a:rPr lang="en-US" altLang="ja-JP" sz="2800" dirty="0" smtClean="0">
                <a:latin typeface="Mathematica1" panose="05000502060100000001" pitchFamily="2" charset="2"/>
              </a:rPr>
              <a:t>W</a:t>
            </a:r>
            <a:r>
              <a:rPr lang="en-US" altLang="ja-JP" sz="2800" dirty="0" smtClean="0">
                <a:latin typeface="+mn-lt"/>
              </a:rPr>
              <a:t> may have a bound state (from Lattice QCD)</a:t>
            </a:r>
          </a:p>
          <a:p>
            <a:pPr>
              <a:defRPr/>
            </a:pPr>
            <a:r>
              <a:rPr lang="en-US" altLang="ja-JP" sz="2800" dirty="0">
                <a:latin typeface="+mn-lt"/>
              </a:rPr>
              <a:t> </a:t>
            </a:r>
            <a:r>
              <a:rPr lang="en-US" altLang="ja-JP" sz="2800" dirty="0" smtClean="0">
                <a:latin typeface="+mn-lt"/>
              </a:rPr>
              <a:t>Effect of strong interaction : source size dependent</a:t>
            </a:r>
          </a:p>
          <a:p>
            <a:pPr>
              <a:defRPr/>
            </a:pPr>
            <a:r>
              <a:rPr lang="en-US" altLang="ja-JP" sz="2800" dirty="0" smtClean="0">
                <a:latin typeface="+mn-lt"/>
              </a:rPr>
              <a:t> Ratio of C(Q) : Small /  Large system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altLang="ja-JP" sz="2800" dirty="0" smtClean="0">
              <a:latin typeface="+mn-lt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US" altLang="ja-JP" sz="2800" dirty="0" smtClean="0">
              <a:latin typeface="+mn-lt"/>
            </a:endParaRPr>
          </a:p>
          <a:p>
            <a:pPr>
              <a:defRPr/>
            </a:pPr>
            <a:endParaRPr lang="en-US" altLang="ja-JP" sz="2800" dirty="0">
              <a:latin typeface="+mn-lt"/>
            </a:endParaRPr>
          </a:p>
          <a:p>
            <a:pPr>
              <a:defRPr/>
            </a:pPr>
            <a:r>
              <a:rPr lang="en-US" altLang="ja-JP" sz="2800" dirty="0" smtClean="0">
                <a:latin typeface="+mn-lt"/>
              </a:rPr>
              <a:t>Complementary to bound state searches </a:t>
            </a:r>
            <a:endParaRPr lang="en-US" altLang="ja-JP" dirty="0" smtClean="0">
              <a:latin typeface="+mn-lt"/>
            </a:endParaRPr>
          </a:p>
        </p:txBody>
      </p:sp>
      <p:cxnSp>
        <p:nvCxnSpPr>
          <p:cNvPr id="17412" name="直線コネクタ 7"/>
          <p:cNvCxnSpPr>
            <a:cxnSpLocks noChangeShapeType="1"/>
          </p:cNvCxnSpPr>
          <p:nvPr/>
        </p:nvCxnSpPr>
        <p:spPr bwMode="auto">
          <a:xfrm>
            <a:off x="1619250" y="2205038"/>
            <a:ext cx="144463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13" name="直線コネクタ 8"/>
          <p:cNvCxnSpPr>
            <a:cxnSpLocks noChangeShapeType="1"/>
          </p:cNvCxnSpPr>
          <p:nvPr/>
        </p:nvCxnSpPr>
        <p:spPr bwMode="auto">
          <a:xfrm>
            <a:off x="1871663" y="2205038"/>
            <a:ext cx="144462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テキスト ボックス 9"/>
          <p:cNvSpPr txBox="1"/>
          <p:nvPr/>
        </p:nvSpPr>
        <p:spPr>
          <a:xfrm>
            <a:off x="1763713" y="4149725"/>
            <a:ext cx="5688012" cy="156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kumimoji="1" lang="en-US" altLang="ja-JP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50" charset="-128"/>
              </a:rPr>
              <a:t>Loose         : Enhancement at low Q</a:t>
            </a:r>
          </a:p>
          <a:p>
            <a:pPr algn="l">
              <a:defRPr/>
            </a:pPr>
            <a:r>
              <a:rPr kumimoji="1" lang="en-US" altLang="ja-JP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50" charset="-128"/>
              </a:rPr>
              <a:t>Tight          : </a:t>
            </a:r>
            <a:r>
              <a:rPr kumimoji="1" lang="en-US" altLang="ja-JP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C(Q) &lt; 1</a:t>
            </a:r>
          </a:p>
          <a:p>
            <a:pPr algn="l">
              <a:defRPr/>
            </a:pPr>
            <a:r>
              <a:rPr kumimoji="1" lang="en-US" altLang="ja-JP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50" charset="-128"/>
              </a:rPr>
              <a:t>No Bound : Slightly above </a:t>
            </a:r>
            <a:r>
              <a:rPr kumimoji="1" lang="en-US" altLang="ja-JP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1</a:t>
            </a:r>
            <a:endParaRPr kumimoji="1" lang="ja-JP" alt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Unicode MS" panose="020B060402020202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8" name="日付プレースホルダー 1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March 24, 2016</a:t>
            </a:r>
            <a:endParaRPr lang="en-US" altLang="ja-JP"/>
          </a:p>
        </p:txBody>
      </p:sp>
      <p:sp>
        <p:nvSpPr>
          <p:cNvPr id="19" name="フッター プレースホルダー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ExHIC2016@YITP</a:t>
            </a:r>
            <a:endParaRPr lang="en-US" altLang="ja-JP"/>
          </a:p>
        </p:txBody>
      </p:sp>
      <p:sp>
        <p:nvSpPr>
          <p:cNvPr id="17418" name="テキスト ボックス 20"/>
          <p:cNvSpPr txBox="1">
            <a:spLocks noChangeArrowheads="1"/>
          </p:cNvSpPr>
          <p:nvPr/>
        </p:nvSpPr>
        <p:spPr bwMode="auto">
          <a:xfrm>
            <a:off x="6084888" y="5318125"/>
            <a:ext cx="2879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2"/>
              </a:buBlip>
              <a:defRPr kumimoji="1" sz="3200" b="1">
                <a:solidFill>
                  <a:schemeClr val="tx1"/>
                </a:solidFill>
                <a:latin typeface="Candara" pitchFamily="34" charset="0"/>
                <a:ea typeface="メイリオ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3"/>
              </a:buBlip>
              <a:defRPr kumimoji="1" sz="2800" b="1">
                <a:solidFill>
                  <a:schemeClr val="tx1"/>
                </a:solidFill>
                <a:latin typeface="Candara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Candara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rPr>
              <a:t>(for attracting potentials)</a:t>
            </a:r>
            <a:endParaRPr lang="ja-JP" altLang="en-US" sz="2000" b="0">
              <a:latin typeface="Calibri" pitchFamily="34" charset="0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F2EE9F-CCCD-413F-BBB2-665575F148AF}" type="slidenum">
              <a:rPr lang="ja-JP" altLang="en-US" smtClean="0"/>
              <a:pPr>
                <a:defRPr/>
              </a:pPr>
              <a:t>15</a:t>
            </a:fld>
            <a:r>
              <a:rPr lang="en-US" altLang="ja-JP" smtClean="0"/>
              <a:t>/16</a:t>
            </a:r>
            <a:endParaRPr lang="ja-JP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2051050" y="2997200"/>
            <a:ext cx="5329238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2"/>
              </a:buBlip>
              <a:defRPr kumimoji="1" sz="3200" b="1">
                <a:solidFill>
                  <a:schemeClr val="tx1"/>
                </a:solidFill>
                <a:latin typeface="Candara" pitchFamily="34" charset="0"/>
                <a:ea typeface="メイリオ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3"/>
              </a:buBlip>
              <a:defRPr kumimoji="1" sz="2800" b="1">
                <a:solidFill>
                  <a:schemeClr val="tx1"/>
                </a:solidFill>
                <a:latin typeface="Candara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Candara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ja-JP" sz="8800" b="0">
                <a:latin typeface="Calibri" pitchFamily="34" charset="0"/>
                <a:ea typeface="Arial Unicode MS" pitchFamily="50" charset="-128"/>
                <a:cs typeface="Arial Unicode MS" pitchFamily="50" charset="-128"/>
              </a:rPr>
              <a:t>Backup</a:t>
            </a:r>
          </a:p>
        </p:txBody>
      </p:sp>
      <p:sp>
        <p:nvSpPr>
          <p:cNvPr id="11" name="日付プレースホルダー 1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March 24, 2016</a:t>
            </a:r>
            <a:endParaRPr lang="en-US" altLang="ja-JP"/>
          </a:p>
        </p:txBody>
      </p:sp>
      <p:sp>
        <p:nvSpPr>
          <p:cNvPr id="12" name="フッター プレースホルダー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ExHIC2016@YITP</a:t>
            </a:r>
            <a:endParaRPr lang="en-US" altLang="ja-JP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63E3B3-FBAC-4062-8C81-7AB6B838D034}" type="slidenum">
              <a:rPr lang="ja-JP" altLang="en-US" smtClean="0"/>
              <a:pPr>
                <a:defRPr/>
              </a:pPr>
              <a:t>16</a:t>
            </a:fld>
            <a:r>
              <a:rPr lang="en-US" altLang="ja-JP" smtClean="0"/>
              <a:t>/16</a:t>
            </a:r>
            <a:endParaRPr lang="ja-JP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Explanation : wave function</a:t>
            </a:r>
            <a:endParaRPr lang="ja-JP" altLang="en-US" dirty="0"/>
          </a:p>
        </p:txBody>
      </p:sp>
      <p:grpSp>
        <p:nvGrpSpPr>
          <p:cNvPr id="19459" name="Group 5"/>
          <p:cNvGrpSpPr>
            <a:grpSpLocks noChangeAspect="1"/>
          </p:cNvGrpSpPr>
          <p:nvPr/>
        </p:nvGrpSpPr>
        <p:grpSpPr bwMode="auto">
          <a:xfrm>
            <a:off x="185738" y="-595313"/>
            <a:ext cx="6102350" cy="7107238"/>
            <a:chOff x="123" y="-405"/>
            <a:chExt cx="3567" cy="4153"/>
          </a:xfrm>
        </p:grpSpPr>
        <p:sp>
          <p:nvSpPr>
            <p:cNvPr id="19475" name="AutoShape 4"/>
            <p:cNvSpPr>
              <a:spLocks noChangeAspect="1" noChangeArrowheads="1" noTextEdit="1"/>
            </p:cNvSpPr>
            <p:nvPr/>
          </p:nvSpPr>
          <p:spPr bwMode="auto">
            <a:xfrm>
              <a:off x="204" y="981"/>
              <a:ext cx="3455" cy="2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476" name="Line 6"/>
            <p:cNvSpPr>
              <a:spLocks noChangeShapeType="1"/>
            </p:cNvSpPr>
            <p:nvPr/>
          </p:nvSpPr>
          <p:spPr bwMode="auto">
            <a:xfrm>
              <a:off x="621" y="3345"/>
              <a:ext cx="22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477" name="Line 7"/>
            <p:cNvSpPr>
              <a:spLocks noChangeShapeType="1"/>
            </p:cNvSpPr>
            <p:nvPr/>
          </p:nvSpPr>
          <p:spPr bwMode="auto">
            <a:xfrm flipH="1">
              <a:off x="3549" y="3345"/>
              <a:ext cx="22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478" name="Rectangle 8"/>
            <p:cNvSpPr>
              <a:spLocks noChangeArrowheads="1"/>
            </p:cNvSpPr>
            <p:nvPr/>
          </p:nvSpPr>
          <p:spPr bwMode="auto">
            <a:xfrm>
              <a:off x="468" y="3264"/>
              <a:ext cx="109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2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3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4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7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0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9479" name="Line 9"/>
            <p:cNvSpPr>
              <a:spLocks noChangeShapeType="1"/>
            </p:cNvSpPr>
            <p:nvPr/>
          </p:nvSpPr>
          <p:spPr bwMode="auto">
            <a:xfrm>
              <a:off x="621" y="2884"/>
              <a:ext cx="22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480" name="Line 10"/>
            <p:cNvSpPr>
              <a:spLocks noChangeShapeType="1"/>
            </p:cNvSpPr>
            <p:nvPr/>
          </p:nvSpPr>
          <p:spPr bwMode="auto">
            <a:xfrm flipH="1">
              <a:off x="3549" y="2884"/>
              <a:ext cx="22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481" name="Rectangle 11"/>
            <p:cNvSpPr>
              <a:spLocks noChangeArrowheads="1"/>
            </p:cNvSpPr>
            <p:nvPr/>
          </p:nvSpPr>
          <p:spPr bwMode="auto">
            <a:xfrm>
              <a:off x="479" y="2803"/>
              <a:ext cx="87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2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3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4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7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1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9482" name="Line 12"/>
            <p:cNvSpPr>
              <a:spLocks noChangeShapeType="1"/>
            </p:cNvSpPr>
            <p:nvPr/>
          </p:nvSpPr>
          <p:spPr bwMode="auto">
            <a:xfrm>
              <a:off x="621" y="2430"/>
              <a:ext cx="22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483" name="Line 13"/>
            <p:cNvSpPr>
              <a:spLocks noChangeShapeType="1"/>
            </p:cNvSpPr>
            <p:nvPr/>
          </p:nvSpPr>
          <p:spPr bwMode="auto">
            <a:xfrm flipH="1">
              <a:off x="3549" y="2430"/>
              <a:ext cx="22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484" name="Rectangle 14"/>
            <p:cNvSpPr>
              <a:spLocks noChangeArrowheads="1"/>
            </p:cNvSpPr>
            <p:nvPr/>
          </p:nvSpPr>
          <p:spPr bwMode="auto">
            <a:xfrm>
              <a:off x="468" y="2349"/>
              <a:ext cx="109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2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3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4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7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2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9485" name="Line 15"/>
            <p:cNvSpPr>
              <a:spLocks noChangeShapeType="1"/>
            </p:cNvSpPr>
            <p:nvPr/>
          </p:nvSpPr>
          <p:spPr bwMode="auto">
            <a:xfrm>
              <a:off x="621" y="1977"/>
              <a:ext cx="22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486" name="Line 16"/>
            <p:cNvSpPr>
              <a:spLocks noChangeShapeType="1"/>
            </p:cNvSpPr>
            <p:nvPr/>
          </p:nvSpPr>
          <p:spPr bwMode="auto">
            <a:xfrm flipH="1">
              <a:off x="3549" y="1977"/>
              <a:ext cx="22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487" name="Rectangle 17"/>
            <p:cNvSpPr>
              <a:spLocks noChangeArrowheads="1"/>
            </p:cNvSpPr>
            <p:nvPr/>
          </p:nvSpPr>
          <p:spPr bwMode="auto">
            <a:xfrm>
              <a:off x="468" y="1896"/>
              <a:ext cx="109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2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3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4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7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3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9488" name="Line 18"/>
            <p:cNvSpPr>
              <a:spLocks noChangeShapeType="1"/>
            </p:cNvSpPr>
            <p:nvPr/>
          </p:nvSpPr>
          <p:spPr bwMode="auto">
            <a:xfrm>
              <a:off x="621" y="1515"/>
              <a:ext cx="22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489" name="Line 19"/>
            <p:cNvSpPr>
              <a:spLocks noChangeShapeType="1"/>
            </p:cNvSpPr>
            <p:nvPr/>
          </p:nvSpPr>
          <p:spPr bwMode="auto">
            <a:xfrm flipH="1">
              <a:off x="3549" y="1515"/>
              <a:ext cx="22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490" name="Rectangle 20"/>
            <p:cNvSpPr>
              <a:spLocks noChangeArrowheads="1"/>
            </p:cNvSpPr>
            <p:nvPr/>
          </p:nvSpPr>
          <p:spPr bwMode="auto">
            <a:xfrm>
              <a:off x="467" y="1434"/>
              <a:ext cx="111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2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3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4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7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4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9491" name="Line 21"/>
            <p:cNvSpPr>
              <a:spLocks noChangeShapeType="1"/>
            </p:cNvSpPr>
            <p:nvPr/>
          </p:nvSpPr>
          <p:spPr bwMode="auto">
            <a:xfrm>
              <a:off x="621" y="1062"/>
              <a:ext cx="22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492" name="Line 22"/>
            <p:cNvSpPr>
              <a:spLocks noChangeShapeType="1"/>
            </p:cNvSpPr>
            <p:nvPr/>
          </p:nvSpPr>
          <p:spPr bwMode="auto">
            <a:xfrm flipH="1">
              <a:off x="3549" y="1062"/>
              <a:ext cx="22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493" name="Rectangle 23"/>
            <p:cNvSpPr>
              <a:spLocks noChangeArrowheads="1"/>
            </p:cNvSpPr>
            <p:nvPr/>
          </p:nvSpPr>
          <p:spPr bwMode="auto">
            <a:xfrm>
              <a:off x="468" y="981"/>
              <a:ext cx="109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2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3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4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7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5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9494" name="Line 24"/>
            <p:cNvSpPr>
              <a:spLocks noChangeShapeType="1"/>
            </p:cNvSpPr>
            <p:nvPr/>
          </p:nvSpPr>
          <p:spPr bwMode="auto">
            <a:xfrm flipV="1">
              <a:off x="621" y="3324"/>
              <a:ext cx="0" cy="2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495" name="Line 25"/>
            <p:cNvSpPr>
              <a:spLocks noChangeShapeType="1"/>
            </p:cNvSpPr>
            <p:nvPr/>
          </p:nvSpPr>
          <p:spPr bwMode="auto">
            <a:xfrm>
              <a:off x="621" y="1062"/>
              <a:ext cx="0" cy="1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496" name="Rectangle 26"/>
            <p:cNvSpPr>
              <a:spLocks noChangeArrowheads="1"/>
            </p:cNvSpPr>
            <p:nvPr/>
          </p:nvSpPr>
          <p:spPr bwMode="auto">
            <a:xfrm>
              <a:off x="607" y="3396"/>
              <a:ext cx="109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2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3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4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7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0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9497" name="Line 27"/>
            <p:cNvSpPr>
              <a:spLocks noChangeShapeType="1"/>
            </p:cNvSpPr>
            <p:nvPr/>
          </p:nvSpPr>
          <p:spPr bwMode="auto">
            <a:xfrm flipV="1">
              <a:off x="1214" y="3324"/>
              <a:ext cx="0" cy="2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498" name="Line 28"/>
            <p:cNvSpPr>
              <a:spLocks noChangeShapeType="1"/>
            </p:cNvSpPr>
            <p:nvPr/>
          </p:nvSpPr>
          <p:spPr bwMode="auto">
            <a:xfrm>
              <a:off x="1214" y="1062"/>
              <a:ext cx="0" cy="1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499" name="Rectangle 29"/>
            <p:cNvSpPr>
              <a:spLocks noChangeArrowheads="1"/>
            </p:cNvSpPr>
            <p:nvPr/>
          </p:nvSpPr>
          <p:spPr bwMode="auto">
            <a:xfrm>
              <a:off x="1193" y="3396"/>
              <a:ext cx="109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2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3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4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7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2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9500" name="Line 30"/>
            <p:cNvSpPr>
              <a:spLocks noChangeShapeType="1"/>
            </p:cNvSpPr>
            <p:nvPr/>
          </p:nvSpPr>
          <p:spPr bwMode="auto">
            <a:xfrm flipV="1">
              <a:off x="1800" y="3324"/>
              <a:ext cx="0" cy="2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501" name="Line 31"/>
            <p:cNvSpPr>
              <a:spLocks noChangeShapeType="1"/>
            </p:cNvSpPr>
            <p:nvPr/>
          </p:nvSpPr>
          <p:spPr bwMode="auto">
            <a:xfrm>
              <a:off x="1800" y="1062"/>
              <a:ext cx="0" cy="1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502" name="Rectangle 32"/>
            <p:cNvSpPr>
              <a:spLocks noChangeArrowheads="1"/>
            </p:cNvSpPr>
            <p:nvPr/>
          </p:nvSpPr>
          <p:spPr bwMode="auto">
            <a:xfrm>
              <a:off x="1784" y="3396"/>
              <a:ext cx="111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2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3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4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7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4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9503" name="Line 33"/>
            <p:cNvSpPr>
              <a:spLocks noChangeShapeType="1"/>
            </p:cNvSpPr>
            <p:nvPr/>
          </p:nvSpPr>
          <p:spPr bwMode="auto">
            <a:xfrm flipV="1">
              <a:off x="2393" y="3324"/>
              <a:ext cx="0" cy="2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504" name="Line 34"/>
            <p:cNvSpPr>
              <a:spLocks noChangeShapeType="1"/>
            </p:cNvSpPr>
            <p:nvPr/>
          </p:nvSpPr>
          <p:spPr bwMode="auto">
            <a:xfrm>
              <a:off x="2393" y="1062"/>
              <a:ext cx="0" cy="1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505" name="Rectangle 35"/>
            <p:cNvSpPr>
              <a:spLocks noChangeArrowheads="1"/>
            </p:cNvSpPr>
            <p:nvPr/>
          </p:nvSpPr>
          <p:spPr bwMode="auto">
            <a:xfrm>
              <a:off x="2371" y="3396"/>
              <a:ext cx="109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2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3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4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7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6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9506" name="Line 36"/>
            <p:cNvSpPr>
              <a:spLocks noChangeShapeType="1"/>
            </p:cNvSpPr>
            <p:nvPr/>
          </p:nvSpPr>
          <p:spPr bwMode="auto">
            <a:xfrm flipV="1">
              <a:off x="2986" y="3324"/>
              <a:ext cx="0" cy="2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507" name="Line 37"/>
            <p:cNvSpPr>
              <a:spLocks noChangeShapeType="1"/>
            </p:cNvSpPr>
            <p:nvPr/>
          </p:nvSpPr>
          <p:spPr bwMode="auto">
            <a:xfrm>
              <a:off x="2986" y="1062"/>
              <a:ext cx="0" cy="1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508" name="Rectangle 38"/>
            <p:cNvSpPr>
              <a:spLocks noChangeArrowheads="1"/>
            </p:cNvSpPr>
            <p:nvPr/>
          </p:nvSpPr>
          <p:spPr bwMode="auto">
            <a:xfrm>
              <a:off x="2964" y="3396"/>
              <a:ext cx="109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2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3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4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7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8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9509" name="Line 39"/>
            <p:cNvSpPr>
              <a:spLocks noChangeShapeType="1"/>
            </p:cNvSpPr>
            <p:nvPr/>
          </p:nvSpPr>
          <p:spPr bwMode="auto">
            <a:xfrm flipV="1">
              <a:off x="3571" y="3324"/>
              <a:ext cx="0" cy="2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510" name="Line 40"/>
            <p:cNvSpPr>
              <a:spLocks noChangeShapeType="1"/>
            </p:cNvSpPr>
            <p:nvPr/>
          </p:nvSpPr>
          <p:spPr bwMode="auto">
            <a:xfrm>
              <a:off x="3571" y="1062"/>
              <a:ext cx="0" cy="1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511" name="Rectangle 41"/>
            <p:cNvSpPr>
              <a:spLocks noChangeArrowheads="1"/>
            </p:cNvSpPr>
            <p:nvPr/>
          </p:nvSpPr>
          <p:spPr bwMode="auto">
            <a:xfrm>
              <a:off x="3532" y="3396"/>
              <a:ext cx="158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2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3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4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7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10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9512" name="Rectangle 42"/>
            <p:cNvSpPr>
              <a:spLocks noChangeArrowheads="1"/>
            </p:cNvSpPr>
            <p:nvPr/>
          </p:nvSpPr>
          <p:spPr bwMode="auto">
            <a:xfrm>
              <a:off x="621" y="1062"/>
              <a:ext cx="2950" cy="2283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2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3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4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endParaRPr kumimoji="0" lang="ja-JP" altLang="en-US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9513" name="Rectangle 43"/>
            <p:cNvSpPr>
              <a:spLocks noChangeArrowheads="1"/>
            </p:cNvSpPr>
            <p:nvPr/>
          </p:nvSpPr>
          <p:spPr bwMode="auto">
            <a:xfrm>
              <a:off x="2741" y="1661"/>
              <a:ext cx="584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2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3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4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7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Q=31MeV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9514" name="Rectangle 44"/>
            <p:cNvSpPr>
              <a:spLocks noChangeArrowheads="1"/>
            </p:cNvSpPr>
            <p:nvPr/>
          </p:nvSpPr>
          <p:spPr bwMode="auto">
            <a:xfrm rot="-5400000">
              <a:off x="304" y="2258"/>
              <a:ext cx="31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2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3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4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7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|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9515" name="Rectangle 45"/>
            <p:cNvSpPr>
              <a:spLocks noChangeArrowheads="1"/>
            </p:cNvSpPr>
            <p:nvPr/>
          </p:nvSpPr>
          <p:spPr bwMode="auto">
            <a:xfrm rot="-5400000">
              <a:off x="278" y="2196"/>
              <a:ext cx="70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2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3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4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700" b="0">
                  <a:solidFill>
                    <a:srgbClr val="000000"/>
                  </a:solidFill>
                  <a:latin typeface="Symbol" pitchFamily="18" charset="2"/>
                  <a:ea typeface="Arial Unicode MS" pitchFamily="50" charset="-128"/>
                  <a:cs typeface="Arial Unicode MS" pitchFamily="50" charset="-128"/>
                </a:rPr>
                <a:t>c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9516" name="Rectangle 46"/>
            <p:cNvSpPr>
              <a:spLocks noChangeArrowheads="1"/>
            </p:cNvSpPr>
            <p:nvPr/>
          </p:nvSpPr>
          <p:spPr bwMode="auto">
            <a:xfrm rot="-5400000">
              <a:off x="320" y="2151"/>
              <a:ext cx="8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2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3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4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4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Q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9517" name="Rectangle 47"/>
            <p:cNvSpPr>
              <a:spLocks noChangeArrowheads="1"/>
            </p:cNvSpPr>
            <p:nvPr/>
          </p:nvSpPr>
          <p:spPr bwMode="auto">
            <a:xfrm rot="-5400000">
              <a:off x="242" y="1983"/>
              <a:ext cx="155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2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3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4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7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(r)|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9518" name="Rectangle 48"/>
            <p:cNvSpPr>
              <a:spLocks noChangeArrowheads="1"/>
            </p:cNvSpPr>
            <p:nvPr/>
          </p:nvSpPr>
          <p:spPr bwMode="auto">
            <a:xfrm>
              <a:off x="2063" y="3594"/>
              <a:ext cx="314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2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3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4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7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r [fm]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9519" name="Rectangle 49"/>
            <p:cNvSpPr>
              <a:spLocks noChangeArrowheads="1"/>
            </p:cNvSpPr>
            <p:nvPr/>
          </p:nvSpPr>
          <p:spPr bwMode="auto">
            <a:xfrm>
              <a:off x="2937" y="1054"/>
              <a:ext cx="83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2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3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4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7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V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9520" name="Rectangle 50"/>
            <p:cNvSpPr>
              <a:spLocks noChangeArrowheads="1"/>
            </p:cNvSpPr>
            <p:nvPr/>
          </p:nvSpPr>
          <p:spPr bwMode="auto">
            <a:xfrm>
              <a:off x="3021" y="1112"/>
              <a:ext cx="200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2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3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4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4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HAL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9521" name="Line 51"/>
            <p:cNvSpPr>
              <a:spLocks noChangeShapeType="1"/>
            </p:cNvSpPr>
            <p:nvPr/>
          </p:nvSpPr>
          <p:spPr bwMode="auto">
            <a:xfrm>
              <a:off x="3278" y="1149"/>
              <a:ext cx="132" cy="0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522" name="Freeform 52"/>
            <p:cNvSpPr>
              <a:spLocks/>
            </p:cNvSpPr>
            <p:nvPr/>
          </p:nvSpPr>
          <p:spPr bwMode="auto">
            <a:xfrm>
              <a:off x="965" y="1062"/>
              <a:ext cx="300" cy="1134"/>
            </a:xfrm>
            <a:custGeom>
              <a:avLst/>
              <a:gdLst>
                <a:gd name="T0" fmla="*/ 0 w 41"/>
                <a:gd name="T1" fmla="*/ 0 h 155"/>
                <a:gd name="T2" fmla="*/ 418813580 w 41"/>
                <a:gd name="T3" fmla="*/ 2147483647 h 155"/>
                <a:gd name="T4" fmla="*/ 903948593 w 41"/>
                <a:gd name="T5" fmla="*/ 2147483647 h 155"/>
                <a:gd name="T6" fmla="*/ 903948593 w 41"/>
                <a:gd name="T7" fmla="*/ 2147483647 h 155"/>
                <a:gd name="T8" fmla="*/ 1322911068 w 41"/>
                <a:gd name="T9" fmla="*/ 2147483647 h 155"/>
                <a:gd name="T10" fmla="*/ 1741724649 w 41"/>
                <a:gd name="T11" fmla="*/ 2147483647 h 155"/>
                <a:gd name="T12" fmla="*/ 2147483647 w 41"/>
                <a:gd name="T13" fmla="*/ 2147483647 h 155"/>
                <a:gd name="T14" fmla="*/ 2147483647 w 41"/>
                <a:gd name="T15" fmla="*/ 2147483647 h 155"/>
                <a:gd name="T16" fmla="*/ 2147483647 w 41"/>
                <a:gd name="T17" fmla="*/ 2147483647 h 155"/>
                <a:gd name="T18" fmla="*/ 2147483647 w 41"/>
                <a:gd name="T19" fmla="*/ 2147483647 h 155"/>
                <a:gd name="T20" fmla="*/ 2147483647 w 41"/>
                <a:gd name="T21" fmla="*/ 2147483647 h 155"/>
                <a:gd name="T22" fmla="*/ 2147483647 w 41"/>
                <a:gd name="T23" fmla="*/ 2147483647 h 155"/>
                <a:gd name="T24" fmla="*/ 2147483647 w 41"/>
                <a:gd name="T25" fmla="*/ 2147483647 h 155"/>
                <a:gd name="T26" fmla="*/ 2147483647 w 41"/>
                <a:gd name="T27" fmla="*/ 2147483647 h 155"/>
                <a:gd name="T28" fmla="*/ 2147483647 w 41"/>
                <a:gd name="T29" fmla="*/ 2147483647 h 155"/>
                <a:gd name="T30" fmla="*/ 2147483647 w 41"/>
                <a:gd name="T31" fmla="*/ 2147483647 h 155"/>
                <a:gd name="T32" fmla="*/ 2147483647 w 41"/>
                <a:gd name="T33" fmla="*/ 2147483647 h 155"/>
                <a:gd name="T34" fmla="*/ 2147483647 w 41"/>
                <a:gd name="T35" fmla="*/ 2147483647 h 155"/>
                <a:gd name="T36" fmla="*/ 2147483647 w 41"/>
                <a:gd name="T37" fmla="*/ 2147483647 h 155"/>
                <a:gd name="T38" fmla="*/ 2147483647 w 41"/>
                <a:gd name="T39" fmla="*/ 2147483647 h 155"/>
                <a:gd name="T40" fmla="*/ 2147483647 w 41"/>
                <a:gd name="T41" fmla="*/ 2147483647 h 155"/>
                <a:gd name="T42" fmla="*/ 2147483647 w 41"/>
                <a:gd name="T43" fmla="*/ 2147483647 h 155"/>
                <a:gd name="T44" fmla="*/ 2147483647 w 41"/>
                <a:gd name="T45" fmla="*/ 2147483647 h 155"/>
                <a:gd name="T46" fmla="*/ 2147483647 w 41"/>
                <a:gd name="T47" fmla="*/ 2147483647 h 155"/>
                <a:gd name="T48" fmla="*/ 2147483647 w 41"/>
                <a:gd name="T49" fmla="*/ 2147483647 h 155"/>
                <a:gd name="T50" fmla="*/ 2147483647 w 41"/>
                <a:gd name="T51" fmla="*/ 2147483647 h 155"/>
                <a:gd name="T52" fmla="*/ 2147483647 w 41"/>
                <a:gd name="T53" fmla="*/ 2147483647 h 155"/>
                <a:gd name="T54" fmla="*/ 2147483647 w 41"/>
                <a:gd name="T55" fmla="*/ 2147483647 h 155"/>
                <a:gd name="T56" fmla="*/ 2147483647 w 41"/>
                <a:gd name="T57" fmla="*/ 2147483647 h 155"/>
                <a:gd name="T58" fmla="*/ 2147483647 w 41"/>
                <a:gd name="T59" fmla="*/ 2147483647 h 155"/>
                <a:gd name="T60" fmla="*/ 2147483647 w 41"/>
                <a:gd name="T61" fmla="*/ 2147483647 h 155"/>
                <a:gd name="T62" fmla="*/ 2147483647 w 41"/>
                <a:gd name="T63" fmla="*/ 2147483647 h 155"/>
                <a:gd name="T64" fmla="*/ 2147483647 w 41"/>
                <a:gd name="T65" fmla="*/ 2147483647 h 155"/>
                <a:gd name="T66" fmla="*/ 2147483647 w 41"/>
                <a:gd name="T67" fmla="*/ 2147483647 h 155"/>
                <a:gd name="T68" fmla="*/ 2147483647 w 41"/>
                <a:gd name="T69" fmla="*/ 2147483647 h 155"/>
                <a:gd name="T70" fmla="*/ 2147483647 w 41"/>
                <a:gd name="T71" fmla="*/ 2147483647 h 155"/>
                <a:gd name="T72" fmla="*/ 2147483647 w 41"/>
                <a:gd name="T73" fmla="*/ 2147483647 h 155"/>
                <a:gd name="T74" fmla="*/ 2147483647 w 41"/>
                <a:gd name="T75" fmla="*/ 2147483647 h 155"/>
                <a:gd name="T76" fmla="*/ 2147483647 w 41"/>
                <a:gd name="T77" fmla="*/ 2147483647 h 155"/>
                <a:gd name="T78" fmla="*/ 2147483647 w 41"/>
                <a:gd name="T79" fmla="*/ 2147483647 h 155"/>
                <a:gd name="T80" fmla="*/ 2147483647 w 41"/>
                <a:gd name="T81" fmla="*/ 2147483647 h 155"/>
                <a:gd name="T82" fmla="*/ 2147483647 w 41"/>
                <a:gd name="T83" fmla="*/ 2147483647 h 155"/>
                <a:gd name="T84" fmla="*/ 2147483647 w 41"/>
                <a:gd name="T85" fmla="*/ 2147483647 h 155"/>
                <a:gd name="T86" fmla="*/ 2147483647 w 41"/>
                <a:gd name="T87" fmla="*/ 2147483647 h 155"/>
                <a:gd name="T88" fmla="*/ 2147483647 w 41"/>
                <a:gd name="T89" fmla="*/ 2147483647 h 155"/>
                <a:gd name="T90" fmla="*/ 2147483647 w 41"/>
                <a:gd name="T91" fmla="*/ 2147483647 h 155"/>
                <a:gd name="T92" fmla="*/ 2147483647 w 41"/>
                <a:gd name="T93" fmla="*/ 2147483647 h 155"/>
                <a:gd name="T94" fmla="*/ 2147483647 w 41"/>
                <a:gd name="T95" fmla="*/ 2147483647 h 155"/>
                <a:gd name="T96" fmla="*/ 2147483647 w 41"/>
                <a:gd name="T97" fmla="*/ 2147483647 h 155"/>
                <a:gd name="T98" fmla="*/ 2147483647 w 41"/>
                <a:gd name="T99" fmla="*/ 2147483647 h 155"/>
                <a:gd name="T100" fmla="*/ 2147483647 w 41"/>
                <a:gd name="T101" fmla="*/ 2147483647 h 15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1" h="155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" y="6"/>
                  </a:lnTo>
                  <a:lnTo>
                    <a:pt x="1" y="8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2" y="16"/>
                  </a:lnTo>
                  <a:lnTo>
                    <a:pt x="3" y="18"/>
                  </a:lnTo>
                  <a:lnTo>
                    <a:pt x="3" y="21"/>
                  </a:lnTo>
                  <a:lnTo>
                    <a:pt x="4" y="23"/>
                  </a:lnTo>
                  <a:lnTo>
                    <a:pt x="4" y="25"/>
                  </a:lnTo>
                  <a:lnTo>
                    <a:pt x="4" y="28"/>
                  </a:lnTo>
                  <a:lnTo>
                    <a:pt x="5" y="30"/>
                  </a:lnTo>
                  <a:lnTo>
                    <a:pt x="5" y="32"/>
                  </a:lnTo>
                  <a:lnTo>
                    <a:pt x="6" y="34"/>
                  </a:lnTo>
                  <a:lnTo>
                    <a:pt x="6" y="36"/>
                  </a:lnTo>
                  <a:lnTo>
                    <a:pt x="6" y="39"/>
                  </a:lnTo>
                  <a:lnTo>
                    <a:pt x="7" y="41"/>
                  </a:lnTo>
                  <a:lnTo>
                    <a:pt x="7" y="43"/>
                  </a:lnTo>
                  <a:lnTo>
                    <a:pt x="8" y="45"/>
                  </a:lnTo>
                  <a:lnTo>
                    <a:pt x="8" y="47"/>
                  </a:lnTo>
                  <a:lnTo>
                    <a:pt x="8" y="49"/>
                  </a:lnTo>
                  <a:lnTo>
                    <a:pt x="9" y="51"/>
                  </a:lnTo>
                  <a:lnTo>
                    <a:pt x="9" y="53"/>
                  </a:lnTo>
                  <a:lnTo>
                    <a:pt x="10" y="55"/>
                  </a:lnTo>
                  <a:lnTo>
                    <a:pt x="10" y="57"/>
                  </a:lnTo>
                  <a:lnTo>
                    <a:pt x="10" y="59"/>
                  </a:lnTo>
                  <a:lnTo>
                    <a:pt x="11" y="61"/>
                  </a:lnTo>
                  <a:lnTo>
                    <a:pt x="11" y="62"/>
                  </a:lnTo>
                  <a:lnTo>
                    <a:pt x="12" y="64"/>
                  </a:lnTo>
                  <a:lnTo>
                    <a:pt x="12" y="66"/>
                  </a:lnTo>
                  <a:lnTo>
                    <a:pt x="12" y="68"/>
                  </a:lnTo>
                  <a:lnTo>
                    <a:pt x="13" y="70"/>
                  </a:lnTo>
                  <a:lnTo>
                    <a:pt x="13" y="71"/>
                  </a:lnTo>
                  <a:lnTo>
                    <a:pt x="14" y="73"/>
                  </a:lnTo>
                  <a:lnTo>
                    <a:pt x="14" y="75"/>
                  </a:lnTo>
                  <a:lnTo>
                    <a:pt x="14" y="76"/>
                  </a:lnTo>
                  <a:lnTo>
                    <a:pt x="15" y="78"/>
                  </a:lnTo>
                  <a:lnTo>
                    <a:pt x="15" y="80"/>
                  </a:lnTo>
                  <a:lnTo>
                    <a:pt x="16" y="81"/>
                  </a:lnTo>
                  <a:lnTo>
                    <a:pt x="16" y="83"/>
                  </a:lnTo>
                  <a:lnTo>
                    <a:pt x="16" y="85"/>
                  </a:lnTo>
                  <a:lnTo>
                    <a:pt x="17" y="86"/>
                  </a:lnTo>
                  <a:lnTo>
                    <a:pt x="17" y="88"/>
                  </a:lnTo>
                  <a:lnTo>
                    <a:pt x="18" y="89"/>
                  </a:lnTo>
                  <a:lnTo>
                    <a:pt x="18" y="91"/>
                  </a:lnTo>
                  <a:lnTo>
                    <a:pt x="18" y="92"/>
                  </a:lnTo>
                  <a:lnTo>
                    <a:pt x="19" y="94"/>
                  </a:lnTo>
                  <a:lnTo>
                    <a:pt x="19" y="95"/>
                  </a:lnTo>
                  <a:lnTo>
                    <a:pt x="20" y="97"/>
                  </a:lnTo>
                  <a:lnTo>
                    <a:pt x="20" y="98"/>
                  </a:lnTo>
                  <a:lnTo>
                    <a:pt x="20" y="99"/>
                  </a:lnTo>
                  <a:lnTo>
                    <a:pt x="21" y="101"/>
                  </a:lnTo>
                  <a:lnTo>
                    <a:pt x="21" y="102"/>
                  </a:lnTo>
                  <a:lnTo>
                    <a:pt x="22" y="104"/>
                  </a:lnTo>
                  <a:lnTo>
                    <a:pt x="22" y="105"/>
                  </a:lnTo>
                  <a:lnTo>
                    <a:pt x="22" y="106"/>
                  </a:lnTo>
                  <a:lnTo>
                    <a:pt x="23" y="108"/>
                  </a:lnTo>
                  <a:lnTo>
                    <a:pt x="23" y="109"/>
                  </a:lnTo>
                  <a:lnTo>
                    <a:pt x="24" y="110"/>
                  </a:lnTo>
                  <a:lnTo>
                    <a:pt x="24" y="112"/>
                  </a:lnTo>
                  <a:lnTo>
                    <a:pt x="25" y="113"/>
                  </a:lnTo>
                  <a:lnTo>
                    <a:pt x="25" y="114"/>
                  </a:lnTo>
                  <a:lnTo>
                    <a:pt x="25" y="115"/>
                  </a:lnTo>
                  <a:lnTo>
                    <a:pt x="26" y="117"/>
                  </a:lnTo>
                  <a:lnTo>
                    <a:pt x="26" y="118"/>
                  </a:lnTo>
                  <a:lnTo>
                    <a:pt x="27" y="119"/>
                  </a:lnTo>
                  <a:lnTo>
                    <a:pt x="27" y="120"/>
                  </a:lnTo>
                  <a:lnTo>
                    <a:pt x="27" y="121"/>
                  </a:lnTo>
                  <a:lnTo>
                    <a:pt x="28" y="123"/>
                  </a:lnTo>
                  <a:lnTo>
                    <a:pt x="28" y="124"/>
                  </a:lnTo>
                  <a:lnTo>
                    <a:pt x="29" y="125"/>
                  </a:lnTo>
                  <a:lnTo>
                    <a:pt x="29" y="126"/>
                  </a:lnTo>
                  <a:lnTo>
                    <a:pt x="29" y="127"/>
                  </a:lnTo>
                  <a:lnTo>
                    <a:pt x="30" y="128"/>
                  </a:lnTo>
                  <a:lnTo>
                    <a:pt x="30" y="129"/>
                  </a:lnTo>
                  <a:lnTo>
                    <a:pt x="31" y="130"/>
                  </a:lnTo>
                  <a:lnTo>
                    <a:pt x="31" y="132"/>
                  </a:lnTo>
                  <a:lnTo>
                    <a:pt x="31" y="133"/>
                  </a:lnTo>
                  <a:lnTo>
                    <a:pt x="32" y="134"/>
                  </a:lnTo>
                  <a:lnTo>
                    <a:pt x="32" y="135"/>
                  </a:lnTo>
                  <a:lnTo>
                    <a:pt x="33" y="136"/>
                  </a:lnTo>
                  <a:lnTo>
                    <a:pt x="33" y="137"/>
                  </a:lnTo>
                  <a:lnTo>
                    <a:pt x="33" y="138"/>
                  </a:lnTo>
                  <a:lnTo>
                    <a:pt x="34" y="139"/>
                  </a:lnTo>
                  <a:lnTo>
                    <a:pt x="34" y="140"/>
                  </a:lnTo>
                  <a:lnTo>
                    <a:pt x="35" y="141"/>
                  </a:lnTo>
                  <a:lnTo>
                    <a:pt x="35" y="142"/>
                  </a:lnTo>
                  <a:lnTo>
                    <a:pt x="35" y="143"/>
                  </a:lnTo>
                  <a:lnTo>
                    <a:pt x="36" y="144"/>
                  </a:lnTo>
                  <a:lnTo>
                    <a:pt x="36" y="145"/>
                  </a:lnTo>
                  <a:lnTo>
                    <a:pt x="37" y="146"/>
                  </a:lnTo>
                  <a:lnTo>
                    <a:pt x="37" y="147"/>
                  </a:lnTo>
                  <a:lnTo>
                    <a:pt x="37" y="148"/>
                  </a:lnTo>
                  <a:lnTo>
                    <a:pt x="38" y="148"/>
                  </a:lnTo>
                  <a:lnTo>
                    <a:pt x="38" y="149"/>
                  </a:lnTo>
                  <a:lnTo>
                    <a:pt x="39" y="150"/>
                  </a:lnTo>
                  <a:lnTo>
                    <a:pt x="39" y="151"/>
                  </a:lnTo>
                  <a:lnTo>
                    <a:pt x="39" y="152"/>
                  </a:lnTo>
                  <a:lnTo>
                    <a:pt x="40" y="153"/>
                  </a:lnTo>
                  <a:lnTo>
                    <a:pt x="40" y="154"/>
                  </a:lnTo>
                  <a:lnTo>
                    <a:pt x="41" y="155"/>
                  </a:lnTo>
                </a:path>
              </a:pathLst>
            </a:custGeom>
            <a:noFill/>
            <a:ln w="349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523" name="Freeform 53"/>
            <p:cNvSpPr>
              <a:spLocks/>
            </p:cNvSpPr>
            <p:nvPr/>
          </p:nvSpPr>
          <p:spPr bwMode="auto">
            <a:xfrm>
              <a:off x="1265" y="2196"/>
              <a:ext cx="308" cy="454"/>
            </a:xfrm>
            <a:custGeom>
              <a:avLst/>
              <a:gdLst>
                <a:gd name="T0" fmla="*/ 0 w 42"/>
                <a:gd name="T1" fmla="*/ 421024691 h 62"/>
                <a:gd name="T2" fmla="*/ 426606202 w 42"/>
                <a:gd name="T3" fmla="*/ 908809680 h 62"/>
                <a:gd name="T4" fmla="*/ 920420593 w 42"/>
                <a:gd name="T5" fmla="*/ 1752077854 h 62"/>
                <a:gd name="T6" fmla="*/ 920420593 w 42"/>
                <a:gd name="T7" fmla="*/ 2147483647 h 62"/>
                <a:gd name="T8" fmla="*/ 1347026802 w 42"/>
                <a:gd name="T9" fmla="*/ 2147483647 h 62"/>
                <a:gd name="T10" fmla="*/ 1781566197 w 42"/>
                <a:gd name="T11" fmla="*/ 2147483647 h 62"/>
                <a:gd name="T12" fmla="*/ 2147483647 w 42"/>
                <a:gd name="T13" fmla="*/ 2147483647 h 62"/>
                <a:gd name="T14" fmla="*/ 2147483647 w 42"/>
                <a:gd name="T15" fmla="*/ 2147483647 h 62"/>
                <a:gd name="T16" fmla="*/ 2147483647 w 42"/>
                <a:gd name="T17" fmla="*/ 2147483647 h 62"/>
                <a:gd name="T18" fmla="*/ 2147483647 w 42"/>
                <a:gd name="T19" fmla="*/ 2147483647 h 62"/>
                <a:gd name="T20" fmla="*/ 2147483647 w 42"/>
                <a:gd name="T21" fmla="*/ 2147483647 h 62"/>
                <a:gd name="T22" fmla="*/ 2147483647 w 42"/>
                <a:gd name="T23" fmla="*/ 2147483647 h 62"/>
                <a:gd name="T24" fmla="*/ 2147483647 w 42"/>
                <a:gd name="T25" fmla="*/ 2147483647 h 62"/>
                <a:gd name="T26" fmla="*/ 2147483647 w 42"/>
                <a:gd name="T27" fmla="*/ 2147483647 h 62"/>
                <a:gd name="T28" fmla="*/ 2147483647 w 42"/>
                <a:gd name="T29" fmla="*/ 2147483647 h 62"/>
                <a:gd name="T30" fmla="*/ 2147483647 w 42"/>
                <a:gd name="T31" fmla="*/ 2147483647 h 62"/>
                <a:gd name="T32" fmla="*/ 2147483647 w 42"/>
                <a:gd name="T33" fmla="*/ 2147483647 h 62"/>
                <a:gd name="T34" fmla="*/ 2147483647 w 42"/>
                <a:gd name="T35" fmla="*/ 2147483647 h 62"/>
                <a:gd name="T36" fmla="*/ 2147483647 w 42"/>
                <a:gd name="T37" fmla="*/ 2147483647 h 62"/>
                <a:gd name="T38" fmla="*/ 2147483647 w 42"/>
                <a:gd name="T39" fmla="*/ 2147483647 h 62"/>
                <a:gd name="T40" fmla="*/ 2147483647 w 42"/>
                <a:gd name="T41" fmla="*/ 2147483647 h 62"/>
                <a:gd name="T42" fmla="*/ 2147483647 w 42"/>
                <a:gd name="T43" fmla="*/ 2147483647 h 62"/>
                <a:gd name="T44" fmla="*/ 2147483647 w 42"/>
                <a:gd name="T45" fmla="*/ 2147483647 h 62"/>
                <a:gd name="T46" fmla="*/ 2147483647 w 42"/>
                <a:gd name="T47" fmla="*/ 2147483647 h 62"/>
                <a:gd name="T48" fmla="*/ 2147483647 w 42"/>
                <a:gd name="T49" fmla="*/ 2147483647 h 62"/>
                <a:gd name="T50" fmla="*/ 2147483647 w 42"/>
                <a:gd name="T51" fmla="*/ 2147483647 h 62"/>
                <a:gd name="T52" fmla="*/ 2147483647 w 42"/>
                <a:gd name="T53" fmla="*/ 2147483647 h 62"/>
                <a:gd name="T54" fmla="*/ 2147483647 w 42"/>
                <a:gd name="T55" fmla="*/ 2147483647 h 62"/>
                <a:gd name="T56" fmla="*/ 2147483647 w 42"/>
                <a:gd name="T57" fmla="*/ 2147483647 h 62"/>
                <a:gd name="T58" fmla="*/ 2147483647 w 42"/>
                <a:gd name="T59" fmla="*/ 2147483647 h 62"/>
                <a:gd name="T60" fmla="*/ 2147483647 w 42"/>
                <a:gd name="T61" fmla="*/ 2147483647 h 62"/>
                <a:gd name="T62" fmla="*/ 2147483647 w 42"/>
                <a:gd name="T63" fmla="*/ 2147483647 h 62"/>
                <a:gd name="T64" fmla="*/ 2147483647 w 42"/>
                <a:gd name="T65" fmla="*/ 2147483647 h 62"/>
                <a:gd name="T66" fmla="*/ 2147483647 w 42"/>
                <a:gd name="T67" fmla="*/ 2147483647 h 62"/>
                <a:gd name="T68" fmla="*/ 2147483647 w 42"/>
                <a:gd name="T69" fmla="*/ 2147483647 h 62"/>
                <a:gd name="T70" fmla="*/ 2147483647 w 42"/>
                <a:gd name="T71" fmla="*/ 2147483647 h 62"/>
                <a:gd name="T72" fmla="*/ 2147483647 w 42"/>
                <a:gd name="T73" fmla="*/ 2147483647 h 62"/>
                <a:gd name="T74" fmla="*/ 2147483647 w 42"/>
                <a:gd name="T75" fmla="*/ 2147483647 h 62"/>
                <a:gd name="T76" fmla="*/ 2147483647 w 42"/>
                <a:gd name="T77" fmla="*/ 2147483647 h 62"/>
                <a:gd name="T78" fmla="*/ 2147483647 w 42"/>
                <a:gd name="T79" fmla="*/ 2147483647 h 62"/>
                <a:gd name="T80" fmla="*/ 2147483647 w 42"/>
                <a:gd name="T81" fmla="*/ 2147483647 h 62"/>
                <a:gd name="T82" fmla="*/ 2147483647 w 42"/>
                <a:gd name="T83" fmla="*/ 2147483647 h 62"/>
                <a:gd name="T84" fmla="*/ 2147483647 w 42"/>
                <a:gd name="T85" fmla="*/ 2147483647 h 62"/>
                <a:gd name="T86" fmla="*/ 2147483647 w 42"/>
                <a:gd name="T87" fmla="*/ 2147483647 h 62"/>
                <a:gd name="T88" fmla="*/ 2147483647 w 42"/>
                <a:gd name="T89" fmla="*/ 2147483647 h 62"/>
                <a:gd name="T90" fmla="*/ 2147483647 w 42"/>
                <a:gd name="T91" fmla="*/ 2147483647 h 62"/>
                <a:gd name="T92" fmla="*/ 2147483647 w 42"/>
                <a:gd name="T93" fmla="*/ 2147483647 h 62"/>
                <a:gd name="T94" fmla="*/ 2147483647 w 42"/>
                <a:gd name="T95" fmla="*/ 2147483647 h 62"/>
                <a:gd name="T96" fmla="*/ 2147483647 w 42"/>
                <a:gd name="T97" fmla="*/ 2147483647 h 62"/>
                <a:gd name="T98" fmla="*/ 2147483647 w 42"/>
                <a:gd name="T99" fmla="*/ 2147483647 h 62"/>
                <a:gd name="T100" fmla="*/ 2147483647 w 42"/>
                <a:gd name="T101" fmla="*/ 2147483647 h 62"/>
                <a:gd name="T102" fmla="*/ 2147483647 w 42"/>
                <a:gd name="T103" fmla="*/ 2147483647 h 6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2" h="62">
                  <a:moveTo>
                    <a:pt x="0" y="0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4" y="9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8" y="16"/>
                  </a:lnTo>
                  <a:lnTo>
                    <a:pt x="9" y="17"/>
                  </a:lnTo>
                  <a:lnTo>
                    <a:pt x="9" y="18"/>
                  </a:lnTo>
                  <a:lnTo>
                    <a:pt x="9" y="19"/>
                  </a:lnTo>
                  <a:lnTo>
                    <a:pt x="10" y="19"/>
                  </a:lnTo>
                  <a:lnTo>
                    <a:pt x="10" y="20"/>
                  </a:lnTo>
                  <a:lnTo>
                    <a:pt x="11" y="21"/>
                  </a:lnTo>
                  <a:lnTo>
                    <a:pt x="11" y="22"/>
                  </a:lnTo>
                  <a:lnTo>
                    <a:pt x="12" y="23"/>
                  </a:lnTo>
                  <a:lnTo>
                    <a:pt x="13" y="24"/>
                  </a:lnTo>
                  <a:lnTo>
                    <a:pt x="13" y="25"/>
                  </a:lnTo>
                  <a:lnTo>
                    <a:pt x="13" y="26"/>
                  </a:lnTo>
                  <a:lnTo>
                    <a:pt x="14" y="26"/>
                  </a:lnTo>
                  <a:lnTo>
                    <a:pt x="14" y="27"/>
                  </a:lnTo>
                  <a:lnTo>
                    <a:pt x="15" y="27"/>
                  </a:lnTo>
                  <a:lnTo>
                    <a:pt x="15" y="28"/>
                  </a:lnTo>
                  <a:lnTo>
                    <a:pt x="15" y="29"/>
                  </a:lnTo>
                  <a:lnTo>
                    <a:pt x="16" y="29"/>
                  </a:lnTo>
                  <a:lnTo>
                    <a:pt x="16" y="30"/>
                  </a:lnTo>
                  <a:lnTo>
                    <a:pt x="17" y="31"/>
                  </a:lnTo>
                  <a:lnTo>
                    <a:pt x="17" y="32"/>
                  </a:lnTo>
                  <a:lnTo>
                    <a:pt x="18" y="32"/>
                  </a:lnTo>
                  <a:lnTo>
                    <a:pt x="18" y="33"/>
                  </a:lnTo>
                  <a:lnTo>
                    <a:pt x="19" y="34"/>
                  </a:lnTo>
                  <a:lnTo>
                    <a:pt x="19" y="35"/>
                  </a:lnTo>
                  <a:lnTo>
                    <a:pt x="20" y="35"/>
                  </a:lnTo>
                  <a:lnTo>
                    <a:pt x="20" y="36"/>
                  </a:lnTo>
                  <a:lnTo>
                    <a:pt x="21" y="37"/>
                  </a:lnTo>
                  <a:lnTo>
                    <a:pt x="21" y="38"/>
                  </a:lnTo>
                  <a:lnTo>
                    <a:pt x="22" y="38"/>
                  </a:lnTo>
                  <a:lnTo>
                    <a:pt x="22" y="39"/>
                  </a:lnTo>
                  <a:lnTo>
                    <a:pt x="23" y="39"/>
                  </a:lnTo>
                  <a:lnTo>
                    <a:pt x="23" y="40"/>
                  </a:lnTo>
                  <a:lnTo>
                    <a:pt x="23" y="41"/>
                  </a:lnTo>
                  <a:lnTo>
                    <a:pt x="24" y="41"/>
                  </a:lnTo>
                  <a:lnTo>
                    <a:pt x="24" y="42"/>
                  </a:lnTo>
                  <a:lnTo>
                    <a:pt x="25" y="42"/>
                  </a:lnTo>
                  <a:lnTo>
                    <a:pt x="25" y="43"/>
                  </a:lnTo>
                  <a:lnTo>
                    <a:pt x="26" y="44"/>
                  </a:lnTo>
                  <a:lnTo>
                    <a:pt x="27" y="45"/>
                  </a:lnTo>
                  <a:lnTo>
                    <a:pt x="27" y="46"/>
                  </a:lnTo>
                  <a:lnTo>
                    <a:pt x="28" y="46"/>
                  </a:lnTo>
                  <a:lnTo>
                    <a:pt x="28" y="47"/>
                  </a:lnTo>
                  <a:lnTo>
                    <a:pt x="29" y="48"/>
                  </a:lnTo>
                  <a:lnTo>
                    <a:pt x="29" y="49"/>
                  </a:lnTo>
                  <a:lnTo>
                    <a:pt x="30" y="49"/>
                  </a:lnTo>
                  <a:lnTo>
                    <a:pt x="30" y="50"/>
                  </a:lnTo>
                  <a:lnTo>
                    <a:pt x="31" y="50"/>
                  </a:lnTo>
                  <a:lnTo>
                    <a:pt x="31" y="51"/>
                  </a:lnTo>
                  <a:lnTo>
                    <a:pt x="32" y="51"/>
                  </a:lnTo>
                  <a:lnTo>
                    <a:pt x="32" y="52"/>
                  </a:lnTo>
                  <a:lnTo>
                    <a:pt x="33" y="52"/>
                  </a:lnTo>
                  <a:lnTo>
                    <a:pt x="33" y="53"/>
                  </a:lnTo>
                  <a:lnTo>
                    <a:pt x="34" y="53"/>
                  </a:lnTo>
                  <a:lnTo>
                    <a:pt x="34" y="54"/>
                  </a:lnTo>
                  <a:lnTo>
                    <a:pt x="35" y="55"/>
                  </a:lnTo>
                  <a:lnTo>
                    <a:pt x="36" y="56"/>
                  </a:lnTo>
                  <a:lnTo>
                    <a:pt x="36" y="57"/>
                  </a:lnTo>
                  <a:lnTo>
                    <a:pt x="37" y="57"/>
                  </a:lnTo>
                  <a:lnTo>
                    <a:pt x="37" y="58"/>
                  </a:lnTo>
                  <a:lnTo>
                    <a:pt x="38" y="58"/>
                  </a:lnTo>
                  <a:lnTo>
                    <a:pt x="38" y="59"/>
                  </a:lnTo>
                  <a:lnTo>
                    <a:pt x="39" y="59"/>
                  </a:lnTo>
                  <a:lnTo>
                    <a:pt x="39" y="60"/>
                  </a:lnTo>
                  <a:lnTo>
                    <a:pt x="40" y="60"/>
                  </a:lnTo>
                  <a:lnTo>
                    <a:pt x="40" y="61"/>
                  </a:lnTo>
                  <a:lnTo>
                    <a:pt x="41" y="61"/>
                  </a:lnTo>
                  <a:lnTo>
                    <a:pt x="41" y="62"/>
                  </a:lnTo>
                  <a:lnTo>
                    <a:pt x="42" y="62"/>
                  </a:lnTo>
                </a:path>
              </a:pathLst>
            </a:custGeom>
            <a:noFill/>
            <a:ln w="349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524" name="Freeform 54"/>
            <p:cNvSpPr>
              <a:spLocks/>
            </p:cNvSpPr>
            <p:nvPr/>
          </p:nvSpPr>
          <p:spPr bwMode="auto">
            <a:xfrm>
              <a:off x="1573" y="2650"/>
              <a:ext cx="307" cy="249"/>
            </a:xfrm>
            <a:custGeom>
              <a:avLst/>
              <a:gdLst>
                <a:gd name="T0" fmla="*/ 0 w 42"/>
                <a:gd name="T1" fmla="*/ 422583158 h 34"/>
                <a:gd name="T2" fmla="*/ 415783045 w 42"/>
                <a:gd name="T3" fmla="*/ 910747871 h 34"/>
                <a:gd name="T4" fmla="*/ 896375684 w 42"/>
                <a:gd name="T5" fmla="*/ 910747871 h 34"/>
                <a:gd name="T6" fmla="*/ 896375684 w 42"/>
                <a:gd name="T7" fmla="*/ 1332085531 h 34"/>
                <a:gd name="T8" fmla="*/ 1312156002 w 42"/>
                <a:gd name="T9" fmla="*/ 1754689122 h 34"/>
                <a:gd name="T10" fmla="*/ 1728084697 w 42"/>
                <a:gd name="T11" fmla="*/ 2147483647 h 34"/>
                <a:gd name="T12" fmla="*/ 2147483647 w 42"/>
                <a:gd name="T13" fmla="*/ 2147483647 h 34"/>
                <a:gd name="T14" fmla="*/ 2147483647 w 42"/>
                <a:gd name="T15" fmla="*/ 2147483647 h 34"/>
                <a:gd name="T16" fmla="*/ 2147483647 w 42"/>
                <a:gd name="T17" fmla="*/ 2147483647 h 34"/>
                <a:gd name="T18" fmla="*/ 2147483647 w 42"/>
                <a:gd name="T19" fmla="*/ 2147483647 h 34"/>
                <a:gd name="T20" fmla="*/ 2147483647 w 42"/>
                <a:gd name="T21" fmla="*/ 2147483647 h 34"/>
                <a:gd name="T22" fmla="*/ 2147483647 w 42"/>
                <a:gd name="T23" fmla="*/ 2147483647 h 34"/>
                <a:gd name="T24" fmla="*/ 2147483647 w 42"/>
                <a:gd name="T25" fmla="*/ 2147483647 h 34"/>
                <a:gd name="T26" fmla="*/ 2147483647 w 42"/>
                <a:gd name="T27" fmla="*/ 2147483647 h 34"/>
                <a:gd name="T28" fmla="*/ 2147483647 w 42"/>
                <a:gd name="T29" fmla="*/ 2147483647 h 34"/>
                <a:gd name="T30" fmla="*/ 2147483647 w 42"/>
                <a:gd name="T31" fmla="*/ 2147483647 h 34"/>
                <a:gd name="T32" fmla="*/ 2147483647 w 42"/>
                <a:gd name="T33" fmla="*/ 2147483647 h 34"/>
                <a:gd name="T34" fmla="*/ 2147483647 w 42"/>
                <a:gd name="T35" fmla="*/ 2147483647 h 34"/>
                <a:gd name="T36" fmla="*/ 2147483647 w 42"/>
                <a:gd name="T37" fmla="*/ 2147483647 h 34"/>
                <a:gd name="T38" fmla="*/ 2147483647 w 42"/>
                <a:gd name="T39" fmla="*/ 2147483647 h 34"/>
                <a:gd name="T40" fmla="*/ 2147483647 w 42"/>
                <a:gd name="T41" fmla="*/ 2147483647 h 34"/>
                <a:gd name="T42" fmla="*/ 2147483647 w 42"/>
                <a:gd name="T43" fmla="*/ 2147483647 h 34"/>
                <a:gd name="T44" fmla="*/ 2147483647 w 42"/>
                <a:gd name="T45" fmla="*/ 2147483647 h 34"/>
                <a:gd name="T46" fmla="*/ 2147483647 w 42"/>
                <a:gd name="T47" fmla="*/ 2147483647 h 34"/>
                <a:gd name="T48" fmla="*/ 2147483647 w 42"/>
                <a:gd name="T49" fmla="*/ 2147483647 h 34"/>
                <a:gd name="T50" fmla="*/ 2147483647 w 42"/>
                <a:gd name="T51" fmla="*/ 2147483647 h 34"/>
                <a:gd name="T52" fmla="*/ 2147483647 w 42"/>
                <a:gd name="T53" fmla="*/ 2147483647 h 34"/>
                <a:gd name="T54" fmla="*/ 2147483647 w 42"/>
                <a:gd name="T55" fmla="*/ 2147483647 h 34"/>
                <a:gd name="T56" fmla="*/ 2147483647 w 42"/>
                <a:gd name="T57" fmla="*/ 2147483647 h 34"/>
                <a:gd name="T58" fmla="*/ 2147483647 w 42"/>
                <a:gd name="T59" fmla="*/ 2147483647 h 34"/>
                <a:gd name="T60" fmla="*/ 2147483647 w 42"/>
                <a:gd name="T61" fmla="*/ 2147483647 h 34"/>
                <a:gd name="T62" fmla="*/ 2147483647 w 42"/>
                <a:gd name="T63" fmla="*/ 2147483647 h 34"/>
                <a:gd name="T64" fmla="*/ 2147483647 w 42"/>
                <a:gd name="T65" fmla="*/ 2147483647 h 34"/>
                <a:gd name="T66" fmla="*/ 2147483647 w 42"/>
                <a:gd name="T67" fmla="*/ 2147483647 h 34"/>
                <a:gd name="T68" fmla="*/ 2147483647 w 42"/>
                <a:gd name="T69" fmla="*/ 2147483647 h 34"/>
                <a:gd name="T70" fmla="*/ 2147483647 w 42"/>
                <a:gd name="T71" fmla="*/ 2147483647 h 34"/>
                <a:gd name="T72" fmla="*/ 2147483647 w 42"/>
                <a:gd name="T73" fmla="*/ 2147483647 h 34"/>
                <a:gd name="T74" fmla="*/ 2147483647 w 42"/>
                <a:gd name="T75" fmla="*/ 2147483647 h 34"/>
                <a:gd name="T76" fmla="*/ 2147483647 w 42"/>
                <a:gd name="T77" fmla="*/ 2147483647 h 34"/>
                <a:gd name="T78" fmla="*/ 2147483647 w 42"/>
                <a:gd name="T79" fmla="*/ 2147483647 h 34"/>
                <a:gd name="T80" fmla="*/ 2147483647 w 42"/>
                <a:gd name="T81" fmla="*/ 2147483647 h 34"/>
                <a:gd name="T82" fmla="*/ 2147483647 w 42"/>
                <a:gd name="T83" fmla="*/ 2147483647 h 34"/>
                <a:gd name="T84" fmla="*/ 2147483647 w 42"/>
                <a:gd name="T85" fmla="*/ 2147483647 h 34"/>
                <a:gd name="T86" fmla="*/ 2147483647 w 42"/>
                <a:gd name="T87" fmla="*/ 2147483647 h 34"/>
                <a:gd name="T88" fmla="*/ 2147483647 w 42"/>
                <a:gd name="T89" fmla="*/ 2147483647 h 34"/>
                <a:gd name="T90" fmla="*/ 2147483647 w 42"/>
                <a:gd name="T91" fmla="*/ 2147483647 h 34"/>
                <a:gd name="T92" fmla="*/ 2147483647 w 42"/>
                <a:gd name="T93" fmla="*/ 2147483647 h 34"/>
                <a:gd name="T94" fmla="*/ 2147483647 w 42"/>
                <a:gd name="T95" fmla="*/ 2147483647 h 34"/>
                <a:gd name="T96" fmla="*/ 2147483647 w 42"/>
                <a:gd name="T97" fmla="*/ 2147483647 h 34"/>
                <a:gd name="T98" fmla="*/ 2147483647 w 42"/>
                <a:gd name="T99" fmla="*/ 2147483647 h 34"/>
                <a:gd name="T100" fmla="*/ 2147483647 w 42"/>
                <a:gd name="T101" fmla="*/ 2147483647 h 34"/>
                <a:gd name="T102" fmla="*/ 2147483647 w 42"/>
                <a:gd name="T103" fmla="*/ 2147483647 h 3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2" h="34">
                  <a:moveTo>
                    <a:pt x="0" y="0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6" y="7"/>
                  </a:lnTo>
                  <a:lnTo>
                    <a:pt x="7" y="7"/>
                  </a:lnTo>
                  <a:lnTo>
                    <a:pt x="7" y="8"/>
                  </a:lnTo>
                  <a:lnTo>
                    <a:pt x="8" y="8"/>
                  </a:lnTo>
                  <a:lnTo>
                    <a:pt x="8" y="9"/>
                  </a:lnTo>
                  <a:lnTo>
                    <a:pt x="9" y="9"/>
                  </a:lnTo>
                  <a:lnTo>
                    <a:pt x="9" y="10"/>
                  </a:lnTo>
                  <a:lnTo>
                    <a:pt x="10" y="10"/>
                  </a:lnTo>
                  <a:lnTo>
                    <a:pt x="10" y="11"/>
                  </a:lnTo>
                  <a:lnTo>
                    <a:pt x="11" y="11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2" y="13"/>
                  </a:lnTo>
                  <a:lnTo>
                    <a:pt x="13" y="13"/>
                  </a:lnTo>
                  <a:lnTo>
                    <a:pt x="14" y="14"/>
                  </a:lnTo>
                  <a:lnTo>
                    <a:pt x="15" y="15"/>
                  </a:lnTo>
                  <a:lnTo>
                    <a:pt x="16" y="15"/>
                  </a:lnTo>
                  <a:lnTo>
                    <a:pt x="16" y="16"/>
                  </a:lnTo>
                  <a:lnTo>
                    <a:pt x="17" y="16"/>
                  </a:lnTo>
                  <a:lnTo>
                    <a:pt x="17" y="17"/>
                  </a:lnTo>
                  <a:lnTo>
                    <a:pt x="18" y="17"/>
                  </a:lnTo>
                  <a:lnTo>
                    <a:pt x="18" y="18"/>
                  </a:lnTo>
                  <a:lnTo>
                    <a:pt x="19" y="18"/>
                  </a:lnTo>
                  <a:lnTo>
                    <a:pt x="20" y="19"/>
                  </a:lnTo>
                  <a:lnTo>
                    <a:pt x="21" y="19"/>
                  </a:lnTo>
                  <a:lnTo>
                    <a:pt x="21" y="20"/>
                  </a:lnTo>
                  <a:lnTo>
                    <a:pt x="22" y="20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3" y="22"/>
                  </a:lnTo>
                  <a:lnTo>
                    <a:pt x="24" y="22"/>
                  </a:lnTo>
                  <a:lnTo>
                    <a:pt x="25" y="23"/>
                  </a:lnTo>
                  <a:lnTo>
                    <a:pt x="26" y="23"/>
                  </a:lnTo>
                  <a:lnTo>
                    <a:pt x="26" y="24"/>
                  </a:lnTo>
                  <a:lnTo>
                    <a:pt x="27" y="24"/>
                  </a:lnTo>
                  <a:lnTo>
                    <a:pt x="27" y="25"/>
                  </a:lnTo>
                  <a:lnTo>
                    <a:pt x="28" y="25"/>
                  </a:lnTo>
                  <a:lnTo>
                    <a:pt x="29" y="26"/>
                  </a:lnTo>
                  <a:lnTo>
                    <a:pt x="30" y="26"/>
                  </a:lnTo>
                  <a:lnTo>
                    <a:pt x="30" y="27"/>
                  </a:lnTo>
                  <a:lnTo>
                    <a:pt x="31" y="27"/>
                  </a:lnTo>
                  <a:lnTo>
                    <a:pt x="31" y="28"/>
                  </a:lnTo>
                  <a:lnTo>
                    <a:pt x="32" y="28"/>
                  </a:lnTo>
                  <a:lnTo>
                    <a:pt x="33" y="28"/>
                  </a:lnTo>
                  <a:lnTo>
                    <a:pt x="33" y="29"/>
                  </a:lnTo>
                  <a:lnTo>
                    <a:pt x="34" y="29"/>
                  </a:lnTo>
                  <a:lnTo>
                    <a:pt x="35" y="30"/>
                  </a:lnTo>
                  <a:lnTo>
                    <a:pt x="36" y="31"/>
                  </a:lnTo>
                  <a:lnTo>
                    <a:pt x="37" y="31"/>
                  </a:lnTo>
                  <a:lnTo>
                    <a:pt x="37" y="32"/>
                  </a:lnTo>
                  <a:lnTo>
                    <a:pt x="38" y="32"/>
                  </a:lnTo>
                  <a:lnTo>
                    <a:pt x="39" y="32"/>
                  </a:lnTo>
                  <a:lnTo>
                    <a:pt x="39" y="33"/>
                  </a:lnTo>
                  <a:lnTo>
                    <a:pt x="40" y="33"/>
                  </a:lnTo>
                  <a:lnTo>
                    <a:pt x="41" y="34"/>
                  </a:lnTo>
                  <a:lnTo>
                    <a:pt x="42" y="34"/>
                  </a:lnTo>
                </a:path>
              </a:pathLst>
            </a:custGeom>
            <a:noFill/>
            <a:ln w="349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525" name="Freeform 55"/>
            <p:cNvSpPr>
              <a:spLocks/>
            </p:cNvSpPr>
            <p:nvPr/>
          </p:nvSpPr>
          <p:spPr bwMode="auto">
            <a:xfrm>
              <a:off x="1880" y="2899"/>
              <a:ext cx="300" cy="161"/>
            </a:xfrm>
            <a:custGeom>
              <a:avLst/>
              <a:gdLst>
                <a:gd name="T0" fmla="*/ 0 w 41"/>
                <a:gd name="T1" fmla="*/ 0 h 22"/>
                <a:gd name="T2" fmla="*/ 418813580 w 41"/>
                <a:gd name="T3" fmla="*/ 419362628 h 22"/>
                <a:gd name="T4" fmla="*/ 903948593 w 41"/>
                <a:gd name="T5" fmla="*/ 904906713 h 22"/>
                <a:gd name="T6" fmla="*/ 903948593 w 41"/>
                <a:gd name="T7" fmla="*/ 904906713 h 22"/>
                <a:gd name="T8" fmla="*/ 1322911068 w 41"/>
                <a:gd name="T9" fmla="*/ 904906713 h 22"/>
                <a:gd name="T10" fmla="*/ 1741724649 w 41"/>
                <a:gd name="T11" fmla="*/ 1324269721 h 22"/>
                <a:gd name="T12" fmla="*/ 2147483647 w 41"/>
                <a:gd name="T13" fmla="*/ 1324269721 h 22"/>
                <a:gd name="T14" fmla="*/ 2147483647 w 41"/>
                <a:gd name="T15" fmla="*/ 1743632298 h 22"/>
                <a:gd name="T16" fmla="*/ 2147483647 w 41"/>
                <a:gd name="T17" fmla="*/ 1743632298 h 22"/>
                <a:gd name="T18" fmla="*/ 2147483647 w 41"/>
                <a:gd name="T19" fmla="*/ 2147483647 h 22"/>
                <a:gd name="T20" fmla="*/ 2147483647 w 41"/>
                <a:gd name="T21" fmla="*/ 2147483647 h 22"/>
                <a:gd name="T22" fmla="*/ 2147483647 w 41"/>
                <a:gd name="T23" fmla="*/ 2147483647 h 22"/>
                <a:gd name="T24" fmla="*/ 2147483647 w 41"/>
                <a:gd name="T25" fmla="*/ 2147483647 h 22"/>
                <a:gd name="T26" fmla="*/ 2147483647 w 41"/>
                <a:gd name="T27" fmla="*/ 2147483647 h 22"/>
                <a:gd name="T28" fmla="*/ 2147483647 w 41"/>
                <a:gd name="T29" fmla="*/ 2147483647 h 22"/>
                <a:gd name="T30" fmla="*/ 2147483647 w 41"/>
                <a:gd name="T31" fmla="*/ 2147483647 h 22"/>
                <a:gd name="T32" fmla="*/ 2147483647 w 41"/>
                <a:gd name="T33" fmla="*/ 2147483647 h 22"/>
                <a:gd name="T34" fmla="*/ 2147483647 w 41"/>
                <a:gd name="T35" fmla="*/ 2147483647 h 22"/>
                <a:gd name="T36" fmla="*/ 2147483647 w 41"/>
                <a:gd name="T37" fmla="*/ 2147483647 h 22"/>
                <a:gd name="T38" fmla="*/ 2147483647 w 41"/>
                <a:gd name="T39" fmla="*/ 2147483647 h 22"/>
                <a:gd name="T40" fmla="*/ 2147483647 w 41"/>
                <a:gd name="T41" fmla="*/ 2147483647 h 22"/>
                <a:gd name="T42" fmla="*/ 2147483647 w 41"/>
                <a:gd name="T43" fmla="*/ 2147483647 h 22"/>
                <a:gd name="T44" fmla="*/ 2147483647 w 41"/>
                <a:gd name="T45" fmla="*/ 2147483647 h 22"/>
                <a:gd name="T46" fmla="*/ 2147483647 w 41"/>
                <a:gd name="T47" fmla="*/ 2147483647 h 22"/>
                <a:gd name="T48" fmla="*/ 2147483647 w 41"/>
                <a:gd name="T49" fmla="*/ 2147483647 h 22"/>
                <a:gd name="T50" fmla="*/ 2147483647 w 41"/>
                <a:gd name="T51" fmla="*/ 2147483647 h 22"/>
                <a:gd name="T52" fmla="*/ 2147483647 w 41"/>
                <a:gd name="T53" fmla="*/ 2147483647 h 22"/>
                <a:gd name="T54" fmla="*/ 2147483647 w 41"/>
                <a:gd name="T55" fmla="*/ 2147483647 h 22"/>
                <a:gd name="T56" fmla="*/ 2147483647 w 41"/>
                <a:gd name="T57" fmla="*/ 2147483647 h 22"/>
                <a:gd name="T58" fmla="*/ 2147483647 w 41"/>
                <a:gd name="T59" fmla="*/ 2147483647 h 22"/>
                <a:gd name="T60" fmla="*/ 2147483647 w 41"/>
                <a:gd name="T61" fmla="*/ 2147483647 h 22"/>
                <a:gd name="T62" fmla="*/ 2147483647 w 41"/>
                <a:gd name="T63" fmla="*/ 2147483647 h 22"/>
                <a:gd name="T64" fmla="*/ 2147483647 w 41"/>
                <a:gd name="T65" fmla="*/ 2147483647 h 22"/>
                <a:gd name="T66" fmla="*/ 2147483647 w 41"/>
                <a:gd name="T67" fmla="*/ 2147483647 h 22"/>
                <a:gd name="T68" fmla="*/ 2147483647 w 41"/>
                <a:gd name="T69" fmla="*/ 2147483647 h 22"/>
                <a:gd name="T70" fmla="*/ 2147483647 w 41"/>
                <a:gd name="T71" fmla="*/ 2147483647 h 22"/>
                <a:gd name="T72" fmla="*/ 2147483647 w 41"/>
                <a:gd name="T73" fmla="*/ 2147483647 h 22"/>
                <a:gd name="T74" fmla="*/ 2147483647 w 41"/>
                <a:gd name="T75" fmla="*/ 2147483647 h 22"/>
                <a:gd name="T76" fmla="*/ 2147483647 w 41"/>
                <a:gd name="T77" fmla="*/ 2147483647 h 22"/>
                <a:gd name="T78" fmla="*/ 2147483647 w 41"/>
                <a:gd name="T79" fmla="*/ 2147483647 h 22"/>
                <a:gd name="T80" fmla="*/ 2147483647 w 41"/>
                <a:gd name="T81" fmla="*/ 2147483647 h 22"/>
                <a:gd name="T82" fmla="*/ 2147483647 w 41"/>
                <a:gd name="T83" fmla="*/ 2147483647 h 22"/>
                <a:gd name="T84" fmla="*/ 2147483647 w 41"/>
                <a:gd name="T85" fmla="*/ 2147483647 h 22"/>
                <a:gd name="T86" fmla="*/ 2147483647 w 41"/>
                <a:gd name="T87" fmla="*/ 2147483647 h 22"/>
                <a:gd name="T88" fmla="*/ 2147483647 w 41"/>
                <a:gd name="T89" fmla="*/ 2147483647 h 22"/>
                <a:gd name="T90" fmla="*/ 2147483647 w 41"/>
                <a:gd name="T91" fmla="*/ 2147483647 h 22"/>
                <a:gd name="T92" fmla="*/ 2147483647 w 41"/>
                <a:gd name="T93" fmla="*/ 2147483647 h 22"/>
                <a:gd name="T94" fmla="*/ 2147483647 w 41"/>
                <a:gd name="T95" fmla="*/ 2147483647 h 22"/>
                <a:gd name="T96" fmla="*/ 2147483647 w 41"/>
                <a:gd name="T97" fmla="*/ 2147483647 h 22"/>
                <a:gd name="T98" fmla="*/ 2147483647 w 41"/>
                <a:gd name="T99" fmla="*/ 2147483647 h 22"/>
                <a:gd name="T100" fmla="*/ 2147483647 w 41"/>
                <a:gd name="T101" fmla="*/ 2147483647 h 22"/>
                <a:gd name="T102" fmla="*/ 2147483647 w 41"/>
                <a:gd name="T103" fmla="*/ 2147483647 h 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1" h="2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6" y="4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6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11" y="7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13" y="8"/>
                  </a:lnTo>
                  <a:lnTo>
                    <a:pt x="14" y="9"/>
                  </a:lnTo>
                  <a:lnTo>
                    <a:pt x="15" y="9"/>
                  </a:lnTo>
                  <a:lnTo>
                    <a:pt x="16" y="10"/>
                  </a:lnTo>
                  <a:lnTo>
                    <a:pt x="17" y="10"/>
                  </a:lnTo>
                  <a:lnTo>
                    <a:pt x="18" y="11"/>
                  </a:lnTo>
                  <a:lnTo>
                    <a:pt x="19" y="11"/>
                  </a:lnTo>
                  <a:lnTo>
                    <a:pt x="19" y="12"/>
                  </a:lnTo>
                  <a:lnTo>
                    <a:pt x="20" y="12"/>
                  </a:lnTo>
                  <a:lnTo>
                    <a:pt x="21" y="12"/>
                  </a:lnTo>
                  <a:lnTo>
                    <a:pt x="21" y="13"/>
                  </a:lnTo>
                  <a:lnTo>
                    <a:pt x="22" y="13"/>
                  </a:lnTo>
                  <a:lnTo>
                    <a:pt x="23" y="13"/>
                  </a:lnTo>
                  <a:lnTo>
                    <a:pt x="23" y="14"/>
                  </a:lnTo>
                  <a:lnTo>
                    <a:pt x="24" y="14"/>
                  </a:lnTo>
                  <a:lnTo>
                    <a:pt x="25" y="14"/>
                  </a:lnTo>
                  <a:lnTo>
                    <a:pt x="25" y="15"/>
                  </a:lnTo>
                  <a:lnTo>
                    <a:pt x="26" y="15"/>
                  </a:lnTo>
                  <a:lnTo>
                    <a:pt x="27" y="15"/>
                  </a:lnTo>
                  <a:lnTo>
                    <a:pt x="27" y="16"/>
                  </a:lnTo>
                  <a:lnTo>
                    <a:pt x="28" y="16"/>
                  </a:lnTo>
                  <a:lnTo>
                    <a:pt x="29" y="16"/>
                  </a:lnTo>
                  <a:lnTo>
                    <a:pt x="29" y="17"/>
                  </a:lnTo>
                  <a:lnTo>
                    <a:pt x="30" y="17"/>
                  </a:lnTo>
                  <a:lnTo>
                    <a:pt x="31" y="17"/>
                  </a:lnTo>
                  <a:lnTo>
                    <a:pt x="31" y="18"/>
                  </a:lnTo>
                  <a:lnTo>
                    <a:pt x="32" y="18"/>
                  </a:lnTo>
                  <a:lnTo>
                    <a:pt x="33" y="18"/>
                  </a:lnTo>
                  <a:lnTo>
                    <a:pt x="34" y="19"/>
                  </a:lnTo>
                  <a:lnTo>
                    <a:pt x="35" y="19"/>
                  </a:lnTo>
                  <a:lnTo>
                    <a:pt x="36" y="20"/>
                  </a:lnTo>
                  <a:lnTo>
                    <a:pt x="37" y="20"/>
                  </a:lnTo>
                  <a:lnTo>
                    <a:pt x="38" y="21"/>
                  </a:lnTo>
                  <a:lnTo>
                    <a:pt x="39" y="21"/>
                  </a:lnTo>
                  <a:lnTo>
                    <a:pt x="40" y="21"/>
                  </a:lnTo>
                  <a:lnTo>
                    <a:pt x="40" y="22"/>
                  </a:lnTo>
                  <a:lnTo>
                    <a:pt x="41" y="22"/>
                  </a:lnTo>
                </a:path>
              </a:pathLst>
            </a:custGeom>
            <a:noFill/>
            <a:ln w="349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526" name="Freeform 56"/>
            <p:cNvSpPr>
              <a:spLocks/>
            </p:cNvSpPr>
            <p:nvPr/>
          </p:nvSpPr>
          <p:spPr bwMode="auto">
            <a:xfrm>
              <a:off x="2180" y="3060"/>
              <a:ext cx="308" cy="117"/>
            </a:xfrm>
            <a:custGeom>
              <a:avLst/>
              <a:gdLst>
                <a:gd name="T0" fmla="*/ 426606202 w 42"/>
                <a:gd name="T1" fmla="*/ 0 h 16"/>
                <a:gd name="T2" fmla="*/ 920420593 w 42"/>
                <a:gd name="T3" fmla="*/ 417109929 h 16"/>
                <a:gd name="T4" fmla="*/ 920420593 w 42"/>
                <a:gd name="T5" fmla="*/ 417109929 h 16"/>
                <a:gd name="T6" fmla="*/ 1347026802 w 42"/>
                <a:gd name="T7" fmla="*/ 417109929 h 16"/>
                <a:gd name="T8" fmla="*/ 1781566197 w 42"/>
                <a:gd name="T9" fmla="*/ 898868939 h 16"/>
                <a:gd name="T10" fmla="*/ 2147483647 w 42"/>
                <a:gd name="T11" fmla="*/ 898868939 h 16"/>
                <a:gd name="T12" fmla="*/ 2147483647 w 42"/>
                <a:gd name="T13" fmla="*/ 898868939 h 16"/>
                <a:gd name="T14" fmla="*/ 2147483647 w 42"/>
                <a:gd name="T15" fmla="*/ 1315978487 h 16"/>
                <a:gd name="T16" fmla="*/ 2147483647 w 42"/>
                <a:gd name="T17" fmla="*/ 1315978487 h 16"/>
                <a:gd name="T18" fmla="*/ 2147483647 w 42"/>
                <a:gd name="T19" fmla="*/ 1315978487 h 16"/>
                <a:gd name="T20" fmla="*/ 2147483647 w 42"/>
                <a:gd name="T21" fmla="*/ 1732922597 h 16"/>
                <a:gd name="T22" fmla="*/ 2147483647 w 42"/>
                <a:gd name="T23" fmla="*/ 1732922597 h 16"/>
                <a:gd name="T24" fmla="*/ 2147483647 w 42"/>
                <a:gd name="T25" fmla="*/ 1732922597 h 16"/>
                <a:gd name="T26" fmla="*/ 2147483647 w 42"/>
                <a:gd name="T27" fmla="*/ 2147483647 h 16"/>
                <a:gd name="T28" fmla="*/ 2147483647 w 42"/>
                <a:gd name="T29" fmla="*/ 2147483647 h 16"/>
                <a:gd name="T30" fmla="*/ 2147483647 w 42"/>
                <a:gd name="T31" fmla="*/ 2147483647 h 16"/>
                <a:gd name="T32" fmla="*/ 2147483647 w 42"/>
                <a:gd name="T33" fmla="*/ 2147483647 h 16"/>
                <a:gd name="T34" fmla="*/ 2147483647 w 42"/>
                <a:gd name="T35" fmla="*/ 2147483647 h 16"/>
                <a:gd name="T36" fmla="*/ 2147483647 w 42"/>
                <a:gd name="T37" fmla="*/ 2147483647 h 16"/>
                <a:gd name="T38" fmla="*/ 2147483647 w 42"/>
                <a:gd name="T39" fmla="*/ 2147483647 h 16"/>
                <a:gd name="T40" fmla="*/ 2147483647 w 42"/>
                <a:gd name="T41" fmla="*/ 2147483647 h 16"/>
                <a:gd name="T42" fmla="*/ 2147483647 w 42"/>
                <a:gd name="T43" fmla="*/ 2147483647 h 16"/>
                <a:gd name="T44" fmla="*/ 2147483647 w 42"/>
                <a:gd name="T45" fmla="*/ 2147483647 h 16"/>
                <a:gd name="T46" fmla="*/ 2147483647 w 42"/>
                <a:gd name="T47" fmla="*/ 2147483647 h 16"/>
                <a:gd name="T48" fmla="*/ 2147483647 w 42"/>
                <a:gd name="T49" fmla="*/ 2147483647 h 16"/>
                <a:gd name="T50" fmla="*/ 2147483647 w 42"/>
                <a:gd name="T51" fmla="*/ 2147483647 h 16"/>
                <a:gd name="T52" fmla="*/ 2147483647 w 42"/>
                <a:gd name="T53" fmla="*/ 2147483647 h 16"/>
                <a:gd name="T54" fmla="*/ 2147483647 w 42"/>
                <a:gd name="T55" fmla="*/ 2147483647 h 16"/>
                <a:gd name="T56" fmla="*/ 2147483647 w 42"/>
                <a:gd name="T57" fmla="*/ 2147483647 h 16"/>
                <a:gd name="T58" fmla="*/ 2147483647 w 42"/>
                <a:gd name="T59" fmla="*/ 2147483647 h 16"/>
                <a:gd name="T60" fmla="*/ 2147483647 w 42"/>
                <a:gd name="T61" fmla="*/ 2147483647 h 16"/>
                <a:gd name="T62" fmla="*/ 2147483647 w 42"/>
                <a:gd name="T63" fmla="*/ 2147483647 h 16"/>
                <a:gd name="T64" fmla="*/ 2147483647 w 42"/>
                <a:gd name="T65" fmla="*/ 2147483647 h 16"/>
                <a:gd name="T66" fmla="*/ 2147483647 w 42"/>
                <a:gd name="T67" fmla="*/ 2147483647 h 16"/>
                <a:gd name="T68" fmla="*/ 2147483647 w 42"/>
                <a:gd name="T69" fmla="*/ 2147483647 h 16"/>
                <a:gd name="T70" fmla="*/ 2147483647 w 42"/>
                <a:gd name="T71" fmla="*/ 2147483647 h 16"/>
                <a:gd name="T72" fmla="*/ 2147483647 w 42"/>
                <a:gd name="T73" fmla="*/ 2147483647 h 16"/>
                <a:gd name="T74" fmla="*/ 2147483647 w 42"/>
                <a:gd name="T75" fmla="*/ 2147483647 h 16"/>
                <a:gd name="T76" fmla="*/ 2147483647 w 42"/>
                <a:gd name="T77" fmla="*/ 2147483647 h 16"/>
                <a:gd name="T78" fmla="*/ 2147483647 w 42"/>
                <a:gd name="T79" fmla="*/ 2147483647 h 16"/>
                <a:gd name="T80" fmla="*/ 2147483647 w 42"/>
                <a:gd name="T81" fmla="*/ 2147483647 h 16"/>
                <a:gd name="T82" fmla="*/ 2147483647 w 42"/>
                <a:gd name="T83" fmla="*/ 2147483647 h 16"/>
                <a:gd name="T84" fmla="*/ 2147483647 w 42"/>
                <a:gd name="T85" fmla="*/ 2147483647 h 16"/>
                <a:gd name="T86" fmla="*/ 2147483647 w 42"/>
                <a:gd name="T87" fmla="*/ 2147483647 h 16"/>
                <a:gd name="T88" fmla="*/ 2147483647 w 42"/>
                <a:gd name="T89" fmla="*/ 2147483647 h 16"/>
                <a:gd name="T90" fmla="*/ 2147483647 w 42"/>
                <a:gd name="T91" fmla="*/ 2147483647 h 16"/>
                <a:gd name="T92" fmla="*/ 2147483647 w 42"/>
                <a:gd name="T93" fmla="*/ 2147483647 h 16"/>
                <a:gd name="T94" fmla="*/ 2147483647 w 42"/>
                <a:gd name="T95" fmla="*/ 2147483647 h 16"/>
                <a:gd name="T96" fmla="*/ 2147483647 w 42"/>
                <a:gd name="T97" fmla="*/ 2147483647 h 16"/>
                <a:gd name="T98" fmla="*/ 2147483647 w 42"/>
                <a:gd name="T99" fmla="*/ 2147483647 h 16"/>
                <a:gd name="T100" fmla="*/ 2147483647 w 42"/>
                <a:gd name="T101" fmla="*/ 2147483647 h 16"/>
                <a:gd name="T102" fmla="*/ 2147483647 w 42"/>
                <a:gd name="T103" fmla="*/ 2147483647 h 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2" h="16">
                  <a:moveTo>
                    <a:pt x="0" y="0"/>
                  </a:moveTo>
                  <a:lnTo>
                    <a:pt x="1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7" y="3"/>
                  </a:lnTo>
                  <a:lnTo>
                    <a:pt x="8" y="3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14" y="6"/>
                  </a:lnTo>
                  <a:lnTo>
                    <a:pt x="15" y="6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18" y="7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20" y="8"/>
                  </a:lnTo>
                  <a:lnTo>
                    <a:pt x="21" y="8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4" y="9"/>
                  </a:lnTo>
                  <a:lnTo>
                    <a:pt x="24" y="10"/>
                  </a:lnTo>
                  <a:lnTo>
                    <a:pt x="25" y="10"/>
                  </a:lnTo>
                  <a:lnTo>
                    <a:pt x="26" y="10"/>
                  </a:lnTo>
                  <a:lnTo>
                    <a:pt x="27" y="10"/>
                  </a:lnTo>
                  <a:lnTo>
                    <a:pt x="27" y="11"/>
                  </a:lnTo>
                  <a:lnTo>
                    <a:pt x="28" y="11"/>
                  </a:lnTo>
                  <a:lnTo>
                    <a:pt x="29" y="11"/>
                  </a:lnTo>
                  <a:lnTo>
                    <a:pt x="30" y="12"/>
                  </a:lnTo>
                  <a:lnTo>
                    <a:pt x="31" y="12"/>
                  </a:lnTo>
                  <a:lnTo>
                    <a:pt x="32" y="12"/>
                  </a:lnTo>
                  <a:lnTo>
                    <a:pt x="33" y="12"/>
                  </a:lnTo>
                  <a:lnTo>
                    <a:pt x="33" y="13"/>
                  </a:lnTo>
                  <a:lnTo>
                    <a:pt x="34" y="13"/>
                  </a:lnTo>
                  <a:lnTo>
                    <a:pt x="35" y="13"/>
                  </a:lnTo>
                  <a:lnTo>
                    <a:pt x="36" y="14"/>
                  </a:lnTo>
                  <a:lnTo>
                    <a:pt x="37" y="14"/>
                  </a:lnTo>
                  <a:lnTo>
                    <a:pt x="38" y="14"/>
                  </a:lnTo>
                  <a:lnTo>
                    <a:pt x="39" y="15"/>
                  </a:lnTo>
                  <a:lnTo>
                    <a:pt x="40" y="15"/>
                  </a:lnTo>
                  <a:lnTo>
                    <a:pt x="41" y="15"/>
                  </a:lnTo>
                  <a:lnTo>
                    <a:pt x="42" y="15"/>
                  </a:lnTo>
                  <a:lnTo>
                    <a:pt x="42" y="16"/>
                  </a:lnTo>
                </a:path>
              </a:pathLst>
            </a:custGeom>
            <a:noFill/>
            <a:ln w="349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527" name="Freeform 57"/>
            <p:cNvSpPr>
              <a:spLocks/>
            </p:cNvSpPr>
            <p:nvPr/>
          </p:nvSpPr>
          <p:spPr bwMode="auto">
            <a:xfrm>
              <a:off x="2488" y="3177"/>
              <a:ext cx="307" cy="81"/>
            </a:xfrm>
            <a:custGeom>
              <a:avLst/>
              <a:gdLst>
                <a:gd name="T0" fmla="*/ 415783045 w 42"/>
                <a:gd name="T1" fmla="*/ 0 h 11"/>
                <a:gd name="T2" fmla="*/ 896375684 w 42"/>
                <a:gd name="T3" fmla="*/ 0 h 11"/>
                <a:gd name="T4" fmla="*/ 896375684 w 42"/>
                <a:gd name="T5" fmla="*/ 0 h 11"/>
                <a:gd name="T6" fmla="*/ 1312156002 w 42"/>
                <a:gd name="T7" fmla="*/ 449566333 h 11"/>
                <a:gd name="T8" fmla="*/ 1728084697 w 42"/>
                <a:gd name="T9" fmla="*/ 449566333 h 11"/>
                <a:gd name="T10" fmla="*/ 2147483647 w 42"/>
                <a:gd name="T11" fmla="*/ 449566333 h 11"/>
                <a:gd name="T12" fmla="*/ 2147483647 w 42"/>
                <a:gd name="T13" fmla="*/ 449566333 h 11"/>
                <a:gd name="T14" fmla="*/ 2147483647 w 42"/>
                <a:gd name="T15" fmla="*/ 950961966 h 11"/>
                <a:gd name="T16" fmla="*/ 2147483647 w 42"/>
                <a:gd name="T17" fmla="*/ 950961966 h 11"/>
                <a:gd name="T18" fmla="*/ 2147483647 w 42"/>
                <a:gd name="T19" fmla="*/ 950961966 h 11"/>
                <a:gd name="T20" fmla="*/ 2147483647 w 42"/>
                <a:gd name="T21" fmla="*/ 950961966 h 11"/>
                <a:gd name="T22" fmla="*/ 2147483647 w 42"/>
                <a:gd name="T23" fmla="*/ 1400551891 h 11"/>
                <a:gd name="T24" fmla="*/ 2147483647 w 42"/>
                <a:gd name="T25" fmla="*/ 1400551891 h 11"/>
                <a:gd name="T26" fmla="*/ 2147483647 w 42"/>
                <a:gd name="T27" fmla="*/ 1400551891 h 11"/>
                <a:gd name="T28" fmla="*/ 2147483647 w 42"/>
                <a:gd name="T29" fmla="*/ 1400551891 h 11"/>
                <a:gd name="T30" fmla="*/ 2147483647 w 42"/>
                <a:gd name="T31" fmla="*/ 1850118224 h 11"/>
                <a:gd name="T32" fmla="*/ 2147483647 w 42"/>
                <a:gd name="T33" fmla="*/ 1850118224 h 11"/>
                <a:gd name="T34" fmla="*/ 2147483647 w 42"/>
                <a:gd name="T35" fmla="*/ 1850118224 h 11"/>
                <a:gd name="T36" fmla="*/ 2147483647 w 42"/>
                <a:gd name="T37" fmla="*/ 1850118224 h 11"/>
                <a:gd name="T38" fmla="*/ 2147483647 w 42"/>
                <a:gd name="T39" fmla="*/ 1850118224 h 11"/>
                <a:gd name="T40" fmla="*/ 2147483647 w 42"/>
                <a:gd name="T41" fmla="*/ 2147483647 h 11"/>
                <a:gd name="T42" fmla="*/ 2147483647 w 42"/>
                <a:gd name="T43" fmla="*/ 2147483647 h 11"/>
                <a:gd name="T44" fmla="*/ 2147483647 w 42"/>
                <a:gd name="T45" fmla="*/ 2147483647 h 11"/>
                <a:gd name="T46" fmla="*/ 2147483647 w 42"/>
                <a:gd name="T47" fmla="*/ 2147483647 h 11"/>
                <a:gd name="T48" fmla="*/ 2147483647 w 42"/>
                <a:gd name="T49" fmla="*/ 2147483647 h 11"/>
                <a:gd name="T50" fmla="*/ 2147483647 w 42"/>
                <a:gd name="T51" fmla="*/ 2147483647 h 11"/>
                <a:gd name="T52" fmla="*/ 2147483647 w 42"/>
                <a:gd name="T53" fmla="*/ 2147483647 h 11"/>
                <a:gd name="T54" fmla="*/ 2147483647 w 42"/>
                <a:gd name="T55" fmla="*/ 2147483647 h 11"/>
                <a:gd name="T56" fmla="*/ 2147483647 w 42"/>
                <a:gd name="T57" fmla="*/ 2147483647 h 11"/>
                <a:gd name="T58" fmla="*/ 2147483647 w 42"/>
                <a:gd name="T59" fmla="*/ 2147483647 h 11"/>
                <a:gd name="T60" fmla="*/ 2147483647 w 42"/>
                <a:gd name="T61" fmla="*/ 2147483647 h 11"/>
                <a:gd name="T62" fmla="*/ 2147483647 w 42"/>
                <a:gd name="T63" fmla="*/ 2147483647 h 11"/>
                <a:gd name="T64" fmla="*/ 2147483647 w 42"/>
                <a:gd name="T65" fmla="*/ 2147483647 h 11"/>
                <a:gd name="T66" fmla="*/ 2147483647 w 42"/>
                <a:gd name="T67" fmla="*/ 2147483647 h 11"/>
                <a:gd name="T68" fmla="*/ 2147483647 w 42"/>
                <a:gd name="T69" fmla="*/ 2147483647 h 11"/>
                <a:gd name="T70" fmla="*/ 2147483647 w 42"/>
                <a:gd name="T71" fmla="*/ 2147483647 h 11"/>
                <a:gd name="T72" fmla="*/ 2147483647 w 42"/>
                <a:gd name="T73" fmla="*/ 2147483647 h 11"/>
                <a:gd name="T74" fmla="*/ 2147483647 w 42"/>
                <a:gd name="T75" fmla="*/ 2147483647 h 11"/>
                <a:gd name="T76" fmla="*/ 2147483647 w 42"/>
                <a:gd name="T77" fmla="*/ 2147483647 h 11"/>
                <a:gd name="T78" fmla="*/ 2147483647 w 42"/>
                <a:gd name="T79" fmla="*/ 2147483647 h 11"/>
                <a:gd name="T80" fmla="*/ 2147483647 w 42"/>
                <a:gd name="T81" fmla="*/ 2147483647 h 11"/>
                <a:gd name="T82" fmla="*/ 2147483647 w 42"/>
                <a:gd name="T83" fmla="*/ 2147483647 h 11"/>
                <a:gd name="T84" fmla="*/ 2147483647 w 42"/>
                <a:gd name="T85" fmla="*/ 2147483647 h 11"/>
                <a:gd name="T86" fmla="*/ 2147483647 w 42"/>
                <a:gd name="T87" fmla="*/ 2147483647 h 11"/>
                <a:gd name="T88" fmla="*/ 2147483647 w 42"/>
                <a:gd name="T89" fmla="*/ 2147483647 h 11"/>
                <a:gd name="T90" fmla="*/ 2147483647 w 42"/>
                <a:gd name="T91" fmla="*/ 2147483647 h 11"/>
                <a:gd name="T92" fmla="*/ 2147483647 w 42"/>
                <a:gd name="T93" fmla="*/ 2147483647 h 11"/>
                <a:gd name="T94" fmla="*/ 2147483647 w 42"/>
                <a:gd name="T95" fmla="*/ 2147483647 h 11"/>
                <a:gd name="T96" fmla="*/ 2147483647 w 42"/>
                <a:gd name="T97" fmla="*/ 2147483647 h 11"/>
                <a:gd name="T98" fmla="*/ 2147483647 w 42"/>
                <a:gd name="T99" fmla="*/ 2147483647 h 11"/>
                <a:gd name="T100" fmla="*/ 2147483647 w 42"/>
                <a:gd name="T101" fmla="*/ 2147483647 h 11"/>
                <a:gd name="T102" fmla="*/ 2147483647 w 42"/>
                <a:gd name="T103" fmla="*/ 2147483647 h 1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2" h="1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3" y="4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7" y="5"/>
                  </a:lnTo>
                  <a:lnTo>
                    <a:pt x="18" y="5"/>
                  </a:lnTo>
                  <a:lnTo>
                    <a:pt x="19" y="5"/>
                  </a:lnTo>
                  <a:lnTo>
                    <a:pt x="20" y="5"/>
                  </a:lnTo>
                  <a:lnTo>
                    <a:pt x="20" y="6"/>
                  </a:lnTo>
                  <a:lnTo>
                    <a:pt x="21" y="6"/>
                  </a:lnTo>
                  <a:lnTo>
                    <a:pt x="22" y="6"/>
                  </a:lnTo>
                  <a:lnTo>
                    <a:pt x="23" y="6"/>
                  </a:lnTo>
                  <a:lnTo>
                    <a:pt x="24" y="7"/>
                  </a:lnTo>
                  <a:lnTo>
                    <a:pt x="25" y="7"/>
                  </a:lnTo>
                  <a:lnTo>
                    <a:pt x="26" y="7"/>
                  </a:lnTo>
                  <a:lnTo>
                    <a:pt x="27" y="7"/>
                  </a:lnTo>
                  <a:lnTo>
                    <a:pt x="27" y="8"/>
                  </a:lnTo>
                  <a:lnTo>
                    <a:pt x="28" y="8"/>
                  </a:lnTo>
                  <a:lnTo>
                    <a:pt x="29" y="8"/>
                  </a:lnTo>
                  <a:lnTo>
                    <a:pt x="30" y="8"/>
                  </a:lnTo>
                  <a:lnTo>
                    <a:pt x="31" y="8"/>
                  </a:lnTo>
                  <a:lnTo>
                    <a:pt x="31" y="9"/>
                  </a:lnTo>
                  <a:lnTo>
                    <a:pt x="32" y="9"/>
                  </a:lnTo>
                  <a:lnTo>
                    <a:pt x="33" y="9"/>
                  </a:lnTo>
                  <a:lnTo>
                    <a:pt x="34" y="9"/>
                  </a:lnTo>
                  <a:lnTo>
                    <a:pt x="35" y="9"/>
                  </a:lnTo>
                  <a:lnTo>
                    <a:pt x="35" y="10"/>
                  </a:lnTo>
                  <a:lnTo>
                    <a:pt x="36" y="10"/>
                  </a:lnTo>
                  <a:lnTo>
                    <a:pt x="37" y="10"/>
                  </a:lnTo>
                  <a:lnTo>
                    <a:pt x="38" y="10"/>
                  </a:lnTo>
                  <a:lnTo>
                    <a:pt x="39" y="10"/>
                  </a:lnTo>
                  <a:lnTo>
                    <a:pt x="39" y="11"/>
                  </a:lnTo>
                  <a:lnTo>
                    <a:pt x="40" y="11"/>
                  </a:lnTo>
                  <a:lnTo>
                    <a:pt x="41" y="11"/>
                  </a:lnTo>
                  <a:lnTo>
                    <a:pt x="42" y="11"/>
                  </a:lnTo>
                </a:path>
              </a:pathLst>
            </a:custGeom>
            <a:noFill/>
            <a:ln w="349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528" name="Freeform 58"/>
            <p:cNvSpPr>
              <a:spLocks/>
            </p:cNvSpPr>
            <p:nvPr/>
          </p:nvSpPr>
          <p:spPr bwMode="auto">
            <a:xfrm>
              <a:off x="2795" y="3258"/>
              <a:ext cx="308" cy="66"/>
            </a:xfrm>
            <a:custGeom>
              <a:avLst/>
              <a:gdLst>
                <a:gd name="T0" fmla="*/ 426606202 w 42"/>
                <a:gd name="T1" fmla="*/ 0 h 9"/>
                <a:gd name="T2" fmla="*/ 426606202 w 42"/>
                <a:gd name="T3" fmla="*/ 426606202 h 9"/>
                <a:gd name="T4" fmla="*/ 920420593 w 42"/>
                <a:gd name="T5" fmla="*/ 426606202 h 9"/>
                <a:gd name="T6" fmla="*/ 1347026802 w 42"/>
                <a:gd name="T7" fmla="*/ 426606202 h 9"/>
                <a:gd name="T8" fmla="*/ 1781566197 w 42"/>
                <a:gd name="T9" fmla="*/ 426606202 h 9"/>
                <a:gd name="T10" fmla="*/ 2147483647 w 42"/>
                <a:gd name="T11" fmla="*/ 426606202 h 9"/>
                <a:gd name="T12" fmla="*/ 2147483647 w 42"/>
                <a:gd name="T13" fmla="*/ 920420593 h 9"/>
                <a:gd name="T14" fmla="*/ 2147483647 w 42"/>
                <a:gd name="T15" fmla="*/ 920420593 h 9"/>
                <a:gd name="T16" fmla="*/ 2147483647 w 42"/>
                <a:gd name="T17" fmla="*/ 920420593 h 9"/>
                <a:gd name="T18" fmla="*/ 2147483647 w 42"/>
                <a:gd name="T19" fmla="*/ 920420593 h 9"/>
                <a:gd name="T20" fmla="*/ 2147483647 w 42"/>
                <a:gd name="T21" fmla="*/ 920420593 h 9"/>
                <a:gd name="T22" fmla="*/ 2147483647 w 42"/>
                <a:gd name="T23" fmla="*/ 1347026802 h 9"/>
                <a:gd name="T24" fmla="*/ 2147483647 w 42"/>
                <a:gd name="T25" fmla="*/ 1347026802 h 9"/>
                <a:gd name="T26" fmla="*/ 2147483647 w 42"/>
                <a:gd name="T27" fmla="*/ 1347026802 h 9"/>
                <a:gd name="T28" fmla="*/ 2147483647 w 42"/>
                <a:gd name="T29" fmla="*/ 1347026802 h 9"/>
                <a:gd name="T30" fmla="*/ 2147483647 w 42"/>
                <a:gd name="T31" fmla="*/ 1347026802 h 9"/>
                <a:gd name="T32" fmla="*/ 2147483647 w 42"/>
                <a:gd name="T33" fmla="*/ 1347026802 h 9"/>
                <a:gd name="T34" fmla="*/ 2147483647 w 42"/>
                <a:gd name="T35" fmla="*/ 1781566197 h 9"/>
                <a:gd name="T36" fmla="*/ 2147483647 w 42"/>
                <a:gd name="T37" fmla="*/ 1781566197 h 9"/>
                <a:gd name="T38" fmla="*/ 2147483647 w 42"/>
                <a:gd name="T39" fmla="*/ 1781566197 h 9"/>
                <a:gd name="T40" fmla="*/ 2147483647 w 42"/>
                <a:gd name="T41" fmla="*/ 1781566197 h 9"/>
                <a:gd name="T42" fmla="*/ 2147483647 w 42"/>
                <a:gd name="T43" fmla="*/ 1781566197 h 9"/>
                <a:gd name="T44" fmla="*/ 2147483647 w 42"/>
                <a:gd name="T45" fmla="*/ 2147483647 h 9"/>
                <a:gd name="T46" fmla="*/ 2147483647 w 42"/>
                <a:gd name="T47" fmla="*/ 2147483647 h 9"/>
                <a:gd name="T48" fmla="*/ 2147483647 w 42"/>
                <a:gd name="T49" fmla="*/ 2147483647 h 9"/>
                <a:gd name="T50" fmla="*/ 2147483647 w 42"/>
                <a:gd name="T51" fmla="*/ 2147483647 h 9"/>
                <a:gd name="T52" fmla="*/ 2147483647 w 42"/>
                <a:gd name="T53" fmla="*/ 2147483647 h 9"/>
                <a:gd name="T54" fmla="*/ 2147483647 w 42"/>
                <a:gd name="T55" fmla="*/ 2147483647 h 9"/>
                <a:gd name="T56" fmla="*/ 2147483647 w 42"/>
                <a:gd name="T57" fmla="*/ 2147483647 h 9"/>
                <a:gd name="T58" fmla="*/ 2147483647 w 42"/>
                <a:gd name="T59" fmla="*/ 2147483647 h 9"/>
                <a:gd name="T60" fmla="*/ 2147483647 w 42"/>
                <a:gd name="T61" fmla="*/ 2147483647 h 9"/>
                <a:gd name="T62" fmla="*/ 2147483647 w 42"/>
                <a:gd name="T63" fmla="*/ 2147483647 h 9"/>
                <a:gd name="T64" fmla="*/ 2147483647 w 42"/>
                <a:gd name="T65" fmla="*/ 2147483647 h 9"/>
                <a:gd name="T66" fmla="*/ 2147483647 w 42"/>
                <a:gd name="T67" fmla="*/ 2147483647 h 9"/>
                <a:gd name="T68" fmla="*/ 2147483647 w 42"/>
                <a:gd name="T69" fmla="*/ 2147483647 h 9"/>
                <a:gd name="T70" fmla="*/ 2147483647 w 42"/>
                <a:gd name="T71" fmla="*/ 2147483647 h 9"/>
                <a:gd name="T72" fmla="*/ 2147483647 w 42"/>
                <a:gd name="T73" fmla="*/ 2147483647 h 9"/>
                <a:gd name="T74" fmla="*/ 2147483647 w 42"/>
                <a:gd name="T75" fmla="*/ 2147483647 h 9"/>
                <a:gd name="T76" fmla="*/ 2147483647 w 42"/>
                <a:gd name="T77" fmla="*/ 2147483647 h 9"/>
                <a:gd name="T78" fmla="*/ 2147483647 w 42"/>
                <a:gd name="T79" fmla="*/ 2147483647 h 9"/>
                <a:gd name="T80" fmla="*/ 2147483647 w 42"/>
                <a:gd name="T81" fmla="*/ 2147483647 h 9"/>
                <a:gd name="T82" fmla="*/ 2147483647 w 42"/>
                <a:gd name="T83" fmla="*/ 2147483647 h 9"/>
                <a:gd name="T84" fmla="*/ 2147483647 w 42"/>
                <a:gd name="T85" fmla="*/ 2147483647 h 9"/>
                <a:gd name="T86" fmla="*/ 2147483647 w 42"/>
                <a:gd name="T87" fmla="*/ 2147483647 h 9"/>
                <a:gd name="T88" fmla="*/ 2147483647 w 42"/>
                <a:gd name="T89" fmla="*/ 2147483647 h 9"/>
                <a:gd name="T90" fmla="*/ 2147483647 w 42"/>
                <a:gd name="T91" fmla="*/ 2147483647 h 9"/>
                <a:gd name="T92" fmla="*/ 2147483647 w 42"/>
                <a:gd name="T93" fmla="*/ 2147483647 h 9"/>
                <a:gd name="T94" fmla="*/ 2147483647 w 42"/>
                <a:gd name="T95" fmla="*/ 2147483647 h 9"/>
                <a:gd name="T96" fmla="*/ 2147483647 w 42"/>
                <a:gd name="T97" fmla="*/ 2147483647 h 9"/>
                <a:gd name="T98" fmla="*/ 2147483647 w 42"/>
                <a:gd name="T99" fmla="*/ 2147483647 h 9"/>
                <a:gd name="T100" fmla="*/ 2147483647 w 42"/>
                <a:gd name="T101" fmla="*/ 2147483647 h 9"/>
                <a:gd name="T102" fmla="*/ 2147483647 w 42"/>
                <a:gd name="T103" fmla="*/ 2147483647 h 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2" h="9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9" y="5"/>
                  </a:lnTo>
                  <a:lnTo>
                    <a:pt x="20" y="5"/>
                  </a:lnTo>
                  <a:lnTo>
                    <a:pt x="21" y="5"/>
                  </a:lnTo>
                  <a:lnTo>
                    <a:pt x="22" y="5"/>
                  </a:lnTo>
                  <a:lnTo>
                    <a:pt x="23" y="6"/>
                  </a:lnTo>
                  <a:lnTo>
                    <a:pt x="24" y="6"/>
                  </a:lnTo>
                  <a:lnTo>
                    <a:pt x="25" y="6"/>
                  </a:lnTo>
                  <a:lnTo>
                    <a:pt x="26" y="6"/>
                  </a:lnTo>
                  <a:lnTo>
                    <a:pt x="27" y="6"/>
                  </a:lnTo>
                  <a:lnTo>
                    <a:pt x="28" y="7"/>
                  </a:lnTo>
                  <a:lnTo>
                    <a:pt x="29" y="7"/>
                  </a:lnTo>
                  <a:lnTo>
                    <a:pt x="30" y="7"/>
                  </a:lnTo>
                  <a:lnTo>
                    <a:pt x="31" y="7"/>
                  </a:lnTo>
                  <a:lnTo>
                    <a:pt x="32" y="7"/>
                  </a:lnTo>
                  <a:lnTo>
                    <a:pt x="32" y="8"/>
                  </a:lnTo>
                  <a:lnTo>
                    <a:pt x="33" y="8"/>
                  </a:lnTo>
                  <a:lnTo>
                    <a:pt x="34" y="8"/>
                  </a:lnTo>
                  <a:lnTo>
                    <a:pt x="35" y="8"/>
                  </a:lnTo>
                  <a:lnTo>
                    <a:pt x="36" y="8"/>
                  </a:lnTo>
                  <a:lnTo>
                    <a:pt x="37" y="8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40" y="9"/>
                  </a:lnTo>
                  <a:lnTo>
                    <a:pt x="41" y="9"/>
                  </a:lnTo>
                  <a:lnTo>
                    <a:pt x="42" y="9"/>
                  </a:lnTo>
                </a:path>
              </a:pathLst>
            </a:custGeom>
            <a:noFill/>
            <a:ln w="349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529" name="Freeform 59"/>
            <p:cNvSpPr>
              <a:spLocks/>
            </p:cNvSpPr>
            <p:nvPr/>
          </p:nvSpPr>
          <p:spPr bwMode="auto">
            <a:xfrm>
              <a:off x="3103" y="3309"/>
              <a:ext cx="307" cy="36"/>
            </a:xfrm>
            <a:custGeom>
              <a:avLst/>
              <a:gdLst>
                <a:gd name="T0" fmla="*/ 415783045 w 42"/>
                <a:gd name="T1" fmla="*/ 1141542410 h 5"/>
                <a:gd name="T2" fmla="*/ 415783045 w 42"/>
                <a:gd name="T3" fmla="*/ 1141542410 h 5"/>
                <a:gd name="T4" fmla="*/ 896375684 w 42"/>
                <a:gd name="T5" fmla="*/ 1141542410 h 5"/>
                <a:gd name="T6" fmla="*/ 1312156002 w 42"/>
                <a:gd name="T7" fmla="*/ 1141542410 h 5"/>
                <a:gd name="T8" fmla="*/ 1728084697 w 42"/>
                <a:gd name="T9" fmla="*/ 1141542410 h 5"/>
                <a:gd name="T10" fmla="*/ 2147483647 w 42"/>
                <a:gd name="T11" fmla="*/ 1141542410 h 5"/>
                <a:gd name="T12" fmla="*/ 2147483647 w 42"/>
                <a:gd name="T13" fmla="*/ 1141542410 h 5"/>
                <a:gd name="T14" fmla="*/ 2147483647 w 42"/>
                <a:gd name="T15" fmla="*/ 1509603768 h 5"/>
                <a:gd name="T16" fmla="*/ 2147483647 w 42"/>
                <a:gd name="T17" fmla="*/ 1509603768 h 5"/>
                <a:gd name="T18" fmla="*/ 2147483647 w 42"/>
                <a:gd name="T19" fmla="*/ 1509603768 h 5"/>
                <a:gd name="T20" fmla="*/ 2147483647 w 42"/>
                <a:gd name="T21" fmla="*/ 1509603768 h 5"/>
                <a:gd name="T22" fmla="*/ 2147483647 w 42"/>
                <a:gd name="T23" fmla="*/ 1509603768 h 5"/>
                <a:gd name="T24" fmla="*/ 2147483647 w 42"/>
                <a:gd name="T25" fmla="*/ 1509603768 h 5"/>
                <a:gd name="T26" fmla="*/ 2147483647 w 42"/>
                <a:gd name="T27" fmla="*/ 1509603768 h 5"/>
                <a:gd name="T28" fmla="*/ 2147483647 w 42"/>
                <a:gd name="T29" fmla="*/ 1870715966 h 5"/>
                <a:gd name="T30" fmla="*/ 2147483647 w 42"/>
                <a:gd name="T31" fmla="*/ 1870715966 h 5"/>
                <a:gd name="T32" fmla="*/ 2147483647 w 42"/>
                <a:gd name="T33" fmla="*/ 1870715966 h 5"/>
                <a:gd name="T34" fmla="*/ 2147483647 w 42"/>
                <a:gd name="T35" fmla="*/ 1870715966 h 5"/>
                <a:gd name="T36" fmla="*/ 2147483647 w 42"/>
                <a:gd name="T37" fmla="*/ 1870715966 h 5"/>
                <a:gd name="T38" fmla="*/ 2147483647 w 42"/>
                <a:gd name="T39" fmla="*/ 1509603768 h 5"/>
                <a:gd name="T40" fmla="*/ 2147483647 w 42"/>
                <a:gd name="T41" fmla="*/ 1509603768 h 5"/>
                <a:gd name="T42" fmla="*/ 2147483647 w 42"/>
                <a:gd name="T43" fmla="*/ 1509603768 h 5"/>
                <a:gd name="T44" fmla="*/ 2147483647 w 42"/>
                <a:gd name="T45" fmla="*/ 1509603768 h 5"/>
                <a:gd name="T46" fmla="*/ 2147483647 w 42"/>
                <a:gd name="T47" fmla="*/ 1509603768 h 5"/>
                <a:gd name="T48" fmla="*/ 2147483647 w 42"/>
                <a:gd name="T49" fmla="*/ 1509603768 h 5"/>
                <a:gd name="T50" fmla="*/ 2147483647 w 42"/>
                <a:gd name="T51" fmla="*/ 1509603768 h 5"/>
                <a:gd name="T52" fmla="*/ 2147483647 w 42"/>
                <a:gd name="T53" fmla="*/ 1141542410 h 5"/>
                <a:gd name="T54" fmla="*/ 2147483647 w 42"/>
                <a:gd name="T55" fmla="*/ 1141542410 h 5"/>
                <a:gd name="T56" fmla="*/ 2147483647 w 42"/>
                <a:gd name="T57" fmla="*/ 1141542410 h 5"/>
                <a:gd name="T58" fmla="*/ 2147483647 w 42"/>
                <a:gd name="T59" fmla="*/ 1141542410 h 5"/>
                <a:gd name="T60" fmla="*/ 2147483647 w 42"/>
                <a:gd name="T61" fmla="*/ 1141542410 h 5"/>
                <a:gd name="T62" fmla="*/ 2147483647 w 42"/>
                <a:gd name="T63" fmla="*/ 1141542410 h 5"/>
                <a:gd name="T64" fmla="*/ 2147483647 w 42"/>
                <a:gd name="T65" fmla="*/ 1141542410 h 5"/>
                <a:gd name="T66" fmla="*/ 2147483647 w 42"/>
                <a:gd name="T67" fmla="*/ 1141542410 h 5"/>
                <a:gd name="T68" fmla="*/ 2147483647 w 42"/>
                <a:gd name="T69" fmla="*/ 729173563 h 5"/>
                <a:gd name="T70" fmla="*/ 2147483647 w 42"/>
                <a:gd name="T71" fmla="*/ 729173563 h 5"/>
                <a:gd name="T72" fmla="*/ 2147483647 w 42"/>
                <a:gd name="T73" fmla="*/ 729173563 h 5"/>
                <a:gd name="T74" fmla="*/ 2147483647 w 42"/>
                <a:gd name="T75" fmla="*/ 729173563 h 5"/>
                <a:gd name="T76" fmla="*/ 2147483647 w 42"/>
                <a:gd name="T77" fmla="*/ 729173563 h 5"/>
                <a:gd name="T78" fmla="*/ 2147483647 w 42"/>
                <a:gd name="T79" fmla="*/ 729173563 h 5"/>
                <a:gd name="T80" fmla="*/ 2147483647 w 42"/>
                <a:gd name="T81" fmla="*/ 729173563 h 5"/>
                <a:gd name="T82" fmla="*/ 2147483647 w 42"/>
                <a:gd name="T83" fmla="*/ 729173563 h 5"/>
                <a:gd name="T84" fmla="*/ 2147483647 w 42"/>
                <a:gd name="T85" fmla="*/ 361093176 h 5"/>
                <a:gd name="T86" fmla="*/ 2147483647 w 42"/>
                <a:gd name="T87" fmla="*/ 361093176 h 5"/>
                <a:gd name="T88" fmla="*/ 2147483647 w 42"/>
                <a:gd name="T89" fmla="*/ 361093176 h 5"/>
                <a:gd name="T90" fmla="*/ 2147483647 w 42"/>
                <a:gd name="T91" fmla="*/ 361093176 h 5"/>
                <a:gd name="T92" fmla="*/ 2147483647 w 42"/>
                <a:gd name="T93" fmla="*/ 361093176 h 5"/>
                <a:gd name="T94" fmla="*/ 2147483647 w 42"/>
                <a:gd name="T95" fmla="*/ 361093176 h 5"/>
                <a:gd name="T96" fmla="*/ 2147483647 w 42"/>
                <a:gd name="T97" fmla="*/ 361093176 h 5"/>
                <a:gd name="T98" fmla="*/ 2147483647 w 42"/>
                <a:gd name="T99" fmla="*/ 361093176 h 5"/>
                <a:gd name="T100" fmla="*/ 2147483647 w 42"/>
                <a:gd name="T101" fmla="*/ 0 h 5"/>
                <a:gd name="T102" fmla="*/ 2147483647 w 42"/>
                <a:gd name="T103" fmla="*/ 0 h 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2" h="5">
                  <a:moveTo>
                    <a:pt x="0" y="2"/>
                  </a:move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7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5" y="5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8" y="4"/>
                  </a:lnTo>
                  <a:lnTo>
                    <a:pt x="19" y="4"/>
                  </a:lnTo>
                  <a:lnTo>
                    <a:pt x="20" y="4"/>
                  </a:lnTo>
                  <a:lnTo>
                    <a:pt x="21" y="4"/>
                  </a:lnTo>
                  <a:lnTo>
                    <a:pt x="22" y="3"/>
                  </a:lnTo>
                  <a:lnTo>
                    <a:pt x="23" y="3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6" y="3"/>
                  </a:lnTo>
                  <a:lnTo>
                    <a:pt x="27" y="3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2" y="2"/>
                  </a:lnTo>
                  <a:lnTo>
                    <a:pt x="33" y="2"/>
                  </a:lnTo>
                  <a:lnTo>
                    <a:pt x="34" y="2"/>
                  </a:lnTo>
                  <a:lnTo>
                    <a:pt x="34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9" y="1"/>
                  </a:lnTo>
                  <a:lnTo>
                    <a:pt x="40" y="1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2" y="0"/>
                  </a:lnTo>
                </a:path>
              </a:pathLst>
            </a:custGeom>
            <a:noFill/>
            <a:ln w="349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530" name="Freeform 60"/>
            <p:cNvSpPr>
              <a:spLocks/>
            </p:cNvSpPr>
            <p:nvPr/>
          </p:nvSpPr>
          <p:spPr bwMode="auto">
            <a:xfrm>
              <a:off x="3410" y="3287"/>
              <a:ext cx="161" cy="22"/>
            </a:xfrm>
            <a:custGeom>
              <a:avLst/>
              <a:gdLst>
                <a:gd name="T0" fmla="*/ 0 w 22"/>
                <a:gd name="T1" fmla="*/ 1347026802 h 3"/>
                <a:gd name="T2" fmla="*/ 419362628 w 22"/>
                <a:gd name="T3" fmla="*/ 1347026802 h 3"/>
                <a:gd name="T4" fmla="*/ 419362628 w 22"/>
                <a:gd name="T5" fmla="*/ 1347026802 h 3"/>
                <a:gd name="T6" fmla="*/ 419362628 w 22"/>
                <a:gd name="T7" fmla="*/ 1347026802 h 3"/>
                <a:gd name="T8" fmla="*/ 904906713 w 22"/>
                <a:gd name="T9" fmla="*/ 1347026802 h 3"/>
                <a:gd name="T10" fmla="*/ 904906713 w 22"/>
                <a:gd name="T11" fmla="*/ 1347026802 h 3"/>
                <a:gd name="T12" fmla="*/ 1324269721 w 22"/>
                <a:gd name="T13" fmla="*/ 1347026802 h 3"/>
                <a:gd name="T14" fmla="*/ 1324269721 w 22"/>
                <a:gd name="T15" fmla="*/ 1347026802 h 3"/>
                <a:gd name="T16" fmla="*/ 1324269721 w 22"/>
                <a:gd name="T17" fmla="*/ 1347026802 h 3"/>
                <a:gd name="T18" fmla="*/ 1743632298 w 22"/>
                <a:gd name="T19" fmla="*/ 1347026802 h 3"/>
                <a:gd name="T20" fmla="*/ 1743632298 w 22"/>
                <a:gd name="T21" fmla="*/ 1347026802 h 3"/>
                <a:gd name="T22" fmla="*/ 2147483647 w 22"/>
                <a:gd name="T23" fmla="*/ 1347026802 h 3"/>
                <a:gd name="T24" fmla="*/ 2147483647 w 22"/>
                <a:gd name="T25" fmla="*/ 920420593 h 3"/>
                <a:gd name="T26" fmla="*/ 2147483647 w 22"/>
                <a:gd name="T27" fmla="*/ 920420593 h 3"/>
                <a:gd name="T28" fmla="*/ 2147483647 w 22"/>
                <a:gd name="T29" fmla="*/ 920420593 h 3"/>
                <a:gd name="T30" fmla="*/ 2147483647 w 22"/>
                <a:gd name="T31" fmla="*/ 920420593 h 3"/>
                <a:gd name="T32" fmla="*/ 2147483647 w 22"/>
                <a:gd name="T33" fmla="*/ 920420593 h 3"/>
                <a:gd name="T34" fmla="*/ 2147483647 w 22"/>
                <a:gd name="T35" fmla="*/ 920420593 h 3"/>
                <a:gd name="T36" fmla="*/ 2147483647 w 22"/>
                <a:gd name="T37" fmla="*/ 920420593 h 3"/>
                <a:gd name="T38" fmla="*/ 2147483647 w 22"/>
                <a:gd name="T39" fmla="*/ 920420593 h 3"/>
                <a:gd name="T40" fmla="*/ 2147483647 w 22"/>
                <a:gd name="T41" fmla="*/ 920420593 h 3"/>
                <a:gd name="T42" fmla="*/ 2147483647 w 22"/>
                <a:gd name="T43" fmla="*/ 920420593 h 3"/>
                <a:gd name="T44" fmla="*/ 2147483647 w 22"/>
                <a:gd name="T45" fmla="*/ 920420593 h 3"/>
                <a:gd name="T46" fmla="*/ 2147483647 w 22"/>
                <a:gd name="T47" fmla="*/ 920420593 h 3"/>
                <a:gd name="T48" fmla="*/ 2147483647 w 22"/>
                <a:gd name="T49" fmla="*/ 920420593 h 3"/>
                <a:gd name="T50" fmla="*/ 2147483647 w 22"/>
                <a:gd name="T51" fmla="*/ 920420593 h 3"/>
                <a:gd name="T52" fmla="*/ 2147483647 w 22"/>
                <a:gd name="T53" fmla="*/ 920420593 h 3"/>
                <a:gd name="T54" fmla="*/ 2147483647 w 22"/>
                <a:gd name="T55" fmla="*/ 920420593 h 3"/>
                <a:gd name="T56" fmla="*/ 2147483647 w 22"/>
                <a:gd name="T57" fmla="*/ 920420593 h 3"/>
                <a:gd name="T58" fmla="*/ 2147483647 w 22"/>
                <a:gd name="T59" fmla="*/ 426606202 h 3"/>
                <a:gd name="T60" fmla="*/ 2147483647 w 22"/>
                <a:gd name="T61" fmla="*/ 426606202 h 3"/>
                <a:gd name="T62" fmla="*/ 2147483647 w 22"/>
                <a:gd name="T63" fmla="*/ 426606202 h 3"/>
                <a:gd name="T64" fmla="*/ 2147483647 w 22"/>
                <a:gd name="T65" fmla="*/ 426606202 h 3"/>
                <a:gd name="T66" fmla="*/ 2147483647 w 22"/>
                <a:gd name="T67" fmla="*/ 426606202 h 3"/>
                <a:gd name="T68" fmla="*/ 2147483647 w 22"/>
                <a:gd name="T69" fmla="*/ 426606202 h 3"/>
                <a:gd name="T70" fmla="*/ 2147483647 w 22"/>
                <a:gd name="T71" fmla="*/ 426606202 h 3"/>
                <a:gd name="T72" fmla="*/ 2147483647 w 22"/>
                <a:gd name="T73" fmla="*/ 426606202 h 3"/>
                <a:gd name="T74" fmla="*/ 2147483647 w 22"/>
                <a:gd name="T75" fmla="*/ 426606202 h 3"/>
                <a:gd name="T76" fmla="*/ 2147483647 w 22"/>
                <a:gd name="T77" fmla="*/ 426606202 h 3"/>
                <a:gd name="T78" fmla="*/ 2147483647 w 22"/>
                <a:gd name="T79" fmla="*/ 426606202 h 3"/>
                <a:gd name="T80" fmla="*/ 2147483647 w 22"/>
                <a:gd name="T81" fmla="*/ 426606202 h 3"/>
                <a:gd name="T82" fmla="*/ 2147483647 w 22"/>
                <a:gd name="T83" fmla="*/ 426606202 h 3"/>
                <a:gd name="T84" fmla="*/ 2147483647 w 22"/>
                <a:gd name="T85" fmla="*/ 426606202 h 3"/>
                <a:gd name="T86" fmla="*/ 2147483647 w 22"/>
                <a:gd name="T87" fmla="*/ 426606202 h 3"/>
                <a:gd name="T88" fmla="*/ 2147483647 w 22"/>
                <a:gd name="T89" fmla="*/ 426606202 h 3"/>
                <a:gd name="T90" fmla="*/ 2147483647 w 22"/>
                <a:gd name="T91" fmla="*/ 426606202 h 3"/>
                <a:gd name="T92" fmla="*/ 2147483647 w 22"/>
                <a:gd name="T93" fmla="*/ 426606202 h 3"/>
                <a:gd name="T94" fmla="*/ 2147483647 w 22"/>
                <a:gd name="T95" fmla="*/ 0 h 3"/>
                <a:gd name="T96" fmla="*/ 2147483647 w 22"/>
                <a:gd name="T97" fmla="*/ 0 h 3"/>
                <a:gd name="T98" fmla="*/ 2147483647 w 22"/>
                <a:gd name="T99" fmla="*/ 0 h 3"/>
                <a:gd name="T100" fmla="*/ 2147483647 w 22"/>
                <a:gd name="T101" fmla="*/ 0 h 3"/>
                <a:gd name="T102" fmla="*/ 2147483647 w 22"/>
                <a:gd name="T103" fmla="*/ 0 h 3"/>
                <a:gd name="T104" fmla="*/ 2147483647 w 22"/>
                <a:gd name="T105" fmla="*/ 0 h 3"/>
                <a:gd name="T106" fmla="*/ 2147483647 w 22"/>
                <a:gd name="T107" fmla="*/ 0 h 3"/>
                <a:gd name="T108" fmla="*/ 2147483647 w 22"/>
                <a:gd name="T109" fmla="*/ 0 h 3"/>
                <a:gd name="T110" fmla="*/ 2147483647 w 22"/>
                <a:gd name="T111" fmla="*/ 0 h 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2" h="3">
                  <a:moveTo>
                    <a:pt x="0" y="3"/>
                  </a:move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2" y="0"/>
                  </a:lnTo>
                </a:path>
              </a:pathLst>
            </a:custGeom>
            <a:noFill/>
            <a:ln w="349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531" name="Rectangle 61"/>
            <p:cNvSpPr>
              <a:spLocks noChangeArrowheads="1"/>
            </p:cNvSpPr>
            <p:nvPr/>
          </p:nvSpPr>
          <p:spPr bwMode="auto">
            <a:xfrm>
              <a:off x="3010" y="1185"/>
              <a:ext cx="83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2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3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4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7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V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9532" name="Rectangle 62"/>
            <p:cNvSpPr>
              <a:spLocks noChangeArrowheads="1"/>
            </p:cNvSpPr>
            <p:nvPr/>
          </p:nvSpPr>
          <p:spPr bwMode="auto">
            <a:xfrm>
              <a:off x="3098" y="1244"/>
              <a:ext cx="120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2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3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4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4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TB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9533" name="Line 63"/>
            <p:cNvSpPr>
              <a:spLocks noChangeShapeType="1"/>
            </p:cNvSpPr>
            <p:nvPr/>
          </p:nvSpPr>
          <p:spPr bwMode="auto">
            <a:xfrm>
              <a:off x="3278" y="1281"/>
              <a:ext cx="132" cy="0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534" name="Freeform 64"/>
            <p:cNvSpPr>
              <a:spLocks/>
            </p:cNvSpPr>
            <p:nvPr/>
          </p:nvSpPr>
          <p:spPr bwMode="auto">
            <a:xfrm>
              <a:off x="621" y="1625"/>
              <a:ext cx="300" cy="1464"/>
            </a:xfrm>
            <a:custGeom>
              <a:avLst/>
              <a:gdLst>
                <a:gd name="T0" fmla="*/ 418813580 w 41"/>
                <a:gd name="T1" fmla="*/ 0 h 200"/>
                <a:gd name="T2" fmla="*/ 418813580 w 41"/>
                <a:gd name="T3" fmla="*/ 0 h 200"/>
                <a:gd name="T4" fmla="*/ 903948593 w 41"/>
                <a:gd name="T5" fmla="*/ 906578735 h 200"/>
                <a:gd name="T6" fmla="*/ 1322911068 w 41"/>
                <a:gd name="T7" fmla="*/ 1747774674 h 200"/>
                <a:gd name="T8" fmla="*/ 1741724649 w 41"/>
                <a:gd name="T9" fmla="*/ 2147483647 h 200"/>
                <a:gd name="T10" fmla="*/ 2147483647 w 41"/>
                <a:gd name="T11" fmla="*/ 2147483647 h 200"/>
                <a:gd name="T12" fmla="*/ 2147483647 w 41"/>
                <a:gd name="T13" fmla="*/ 2147483647 h 200"/>
                <a:gd name="T14" fmla="*/ 2147483647 w 41"/>
                <a:gd name="T15" fmla="*/ 2147483647 h 200"/>
                <a:gd name="T16" fmla="*/ 2147483647 w 41"/>
                <a:gd name="T17" fmla="*/ 2147483647 h 200"/>
                <a:gd name="T18" fmla="*/ 2147483647 w 41"/>
                <a:gd name="T19" fmla="*/ 2147483647 h 200"/>
                <a:gd name="T20" fmla="*/ 2147483647 w 41"/>
                <a:gd name="T21" fmla="*/ 2147483647 h 200"/>
                <a:gd name="T22" fmla="*/ 2147483647 w 41"/>
                <a:gd name="T23" fmla="*/ 2147483647 h 200"/>
                <a:gd name="T24" fmla="*/ 2147483647 w 41"/>
                <a:gd name="T25" fmla="*/ 2147483647 h 200"/>
                <a:gd name="T26" fmla="*/ 2147483647 w 41"/>
                <a:gd name="T27" fmla="*/ 2147483647 h 200"/>
                <a:gd name="T28" fmla="*/ 2147483647 w 41"/>
                <a:gd name="T29" fmla="*/ 2147483647 h 200"/>
                <a:gd name="T30" fmla="*/ 2147483647 w 41"/>
                <a:gd name="T31" fmla="*/ 2147483647 h 200"/>
                <a:gd name="T32" fmla="*/ 2147483647 w 41"/>
                <a:gd name="T33" fmla="*/ 2147483647 h 200"/>
                <a:gd name="T34" fmla="*/ 2147483647 w 41"/>
                <a:gd name="T35" fmla="*/ 2147483647 h 200"/>
                <a:gd name="T36" fmla="*/ 2147483647 w 41"/>
                <a:gd name="T37" fmla="*/ 2147483647 h 200"/>
                <a:gd name="T38" fmla="*/ 2147483647 w 41"/>
                <a:gd name="T39" fmla="*/ 2147483647 h 200"/>
                <a:gd name="T40" fmla="*/ 2147483647 w 41"/>
                <a:gd name="T41" fmla="*/ 2147483647 h 200"/>
                <a:gd name="T42" fmla="*/ 2147483647 w 41"/>
                <a:gd name="T43" fmla="*/ 2147483647 h 200"/>
                <a:gd name="T44" fmla="*/ 2147483647 w 41"/>
                <a:gd name="T45" fmla="*/ 2147483647 h 200"/>
                <a:gd name="T46" fmla="*/ 2147483647 w 41"/>
                <a:gd name="T47" fmla="*/ 2147483647 h 200"/>
                <a:gd name="T48" fmla="*/ 2147483647 w 41"/>
                <a:gd name="T49" fmla="*/ 2147483647 h 200"/>
                <a:gd name="T50" fmla="*/ 2147483647 w 41"/>
                <a:gd name="T51" fmla="*/ 2147483647 h 200"/>
                <a:gd name="T52" fmla="*/ 2147483647 w 41"/>
                <a:gd name="T53" fmla="*/ 2147483647 h 200"/>
                <a:gd name="T54" fmla="*/ 2147483647 w 41"/>
                <a:gd name="T55" fmla="*/ 2147483647 h 200"/>
                <a:gd name="T56" fmla="*/ 2147483647 w 41"/>
                <a:gd name="T57" fmla="*/ 2147483647 h 200"/>
                <a:gd name="T58" fmla="*/ 2147483647 w 41"/>
                <a:gd name="T59" fmla="*/ 2147483647 h 200"/>
                <a:gd name="T60" fmla="*/ 2147483647 w 41"/>
                <a:gd name="T61" fmla="*/ 2147483647 h 200"/>
                <a:gd name="T62" fmla="*/ 2147483647 w 41"/>
                <a:gd name="T63" fmla="*/ 2147483647 h 200"/>
                <a:gd name="T64" fmla="*/ 2147483647 w 41"/>
                <a:gd name="T65" fmla="*/ 2147483647 h 200"/>
                <a:gd name="T66" fmla="*/ 2147483647 w 41"/>
                <a:gd name="T67" fmla="*/ 2147483647 h 200"/>
                <a:gd name="T68" fmla="*/ 2147483647 w 41"/>
                <a:gd name="T69" fmla="*/ 2147483647 h 200"/>
                <a:gd name="T70" fmla="*/ 2147483647 w 41"/>
                <a:gd name="T71" fmla="*/ 2147483647 h 200"/>
                <a:gd name="T72" fmla="*/ 2147483647 w 41"/>
                <a:gd name="T73" fmla="*/ 2147483647 h 200"/>
                <a:gd name="T74" fmla="*/ 2147483647 w 41"/>
                <a:gd name="T75" fmla="*/ 2147483647 h 200"/>
                <a:gd name="T76" fmla="*/ 2147483647 w 41"/>
                <a:gd name="T77" fmla="*/ 2147483647 h 200"/>
                <a:gd name="T78" fmla="*/ 2147483647 w 41"/>
                <a:gd name="T79" fmla="*/ 2147483647 h 200"/>
                <a:gd name="T80" fmla="*/ 2147483647 w 41"/>
                <a:gd name="T81" fmla="*/ 2147483647 h 200"/>
                <a:gd name="T82" fmla="*/ 2147483647 w 41"/>
                <a:gd name="T83" fmla="*/ 2147483647 h 200"/>
                <a:gd name="T84" fmla="*/ 2147483647 w 41"/>
                <a:gd name="T85" fmla="*/ 2147483647 h 200"/>
                <a:gd name="T86" fmla="*/ 2147483647 w 41"/>
                <a:gd name="T87" fmla="*/ 2147483647 h 200"/>
                <a:gd name="T88" fmla="*/ 2147483647 w 41"/>
                <a:gd name="T89" fmla="*/ 2147483647 h 200"/>
                <a:gd name="T90" fmla="*/ 2147483647 w 41"/>
                <a:gd name="T91" fmla="*/ 2147483647 h 200"/>
                <a:gd name="T92" fmla="*/ 2147483647 w 41"/>
                <a:gd name="T93" fmla="*/ 2147483647 h 200"/>
                <a:gd name="T94" fmla="*/ 2147483647 w 41"/>
                <a:gd name="T95" fmla="*/ 2147483647 h 200"/>
                <a:gd name="T96" fmla="*/ 2147483647 w 41"/>
                <a:gd name="T97" fmla="*/ 2147483647 h 200"/>
                <a:gd name="T98" fmla="*/ 2147483647 w 41"/>
                <a:gd name="T99" fmla="*/ 2147483647 h 200"/>
                <a:gd name="T100" fmla="*/ 2147483647 w 41"/>
                <a:gd name="T101" fmla="*/ 2147483647 h 2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1" h="200">
                  <a:moveTo>
                    <a:pt x="0" y="0"/>
                  </a:moveTo>
                  <a:lnTo>
                    <a:pt x="1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4" y="7"/>
                  </a:lnTo>
                  <a:lnTo>
                    <a:pt x="4" y="9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6" y="16"/>
                  </a:lnTo>
                  <a:lnTo>
                    <a:pt x="6" y="19"/>
                  </a:lnTo>
                  <a:lnTo>
                    <a:pt x="7" y="21"/>
                  </a:lnTo>
                  <a:lnTo>
                    <a:pt x="7" y="23"/>
                  </a:lnTo>
                  <a:lnTo>
                    <a:pt x="7" y="26"/>
                  </a:lnTo>
                  <a:lnTo>
                    <a:pt x="8" y="29"/>
                  </a:lnTo>
                  <a:lnTo>
                    <a:pt x="8" y="31"/>
                  </a:lnTo>
                  <a:lnTo>
                    <a:pt x="9" y="34"/>
                  </a:lnTo>
                  <a:lnTo>
                    <a:pt x="9" y="37"/>
                  </a:lnTo>
                  <a:lnTo>
                    <a:pt x="9" y="40"/>
                  </a:lnTo>
                  <a:lnTo>
                    <a:pt x="10" y="42"/>
                  </a:lnTo>
                  <a:lnTo>
                    <a:pt x="10" y="45"/>
                  </a:lnTo>
                  <a:lnTo>
                    <a:pt x="11" y="48"/>
                  </a:lnTo>
                  <a:lnTo>
                    <a:pt x="11" y="51"/>
                  </a:lnTo>
                  <a:lnTo>
                    <a:pt x="11" y="54"/>
                  </a:lnTo>
                  <a:lnTo>
                    <a:pt x="12" y="57"/>
                  </a:lnTo>
                  <a:lnTo>
                    <a:pt x="12" y="60"/>
                  </a:lnTo>
                  <a:lnTo>
                    <a:pt x="13" y="63"/>
                  </a:lnTo>
                  <a:lnTo>
                    <a:pt x="13" y="66"/>
                  </a:lnTo>
                  <a:lnTo>
                    <a:pt x="13" y="69"/>
                  </a:lnTo>
                  <a:lnTo>
                    <a:pt x="14" y="72"/>
                  </a:lnTo>
                  <a:lnTo>
                    <a:pt x="14" y="75"/>
                  </a:lnTo>
                  <a:lnTo>
                    <a:pt x="15" y="78"/>
                  </a:lnTo>
                  <a:lnTo>
                    <a:pt x="15" y="81"/>
                  </a:lnTo>
                  <a:lnTo>
                    <a:pt x="15" y="84"/>
                  </a:lnTo>
                  <a:lnTo>
                    <a:pt x="16" y="87"/>
                  </a:lnTo>
                  <a:lnTo>
                    <a:pt x="16" y="90"/>
                  </a:lnTo>
                  <a:lnTo>
                    <a:pt x="17" y="93"/>
                  </a:lnTo>
                  <a:lnTo>
                    <a:pt x="17" y="96"/>
                  </a:lnTo>
                  <a:lnTo>
                    <a:pt x="18" y="99"/>
                  </a:lnTo>
                  <a:lnTo>
                    <a:pt x="18" y="101"/>
                  </a:lnTo>
                  <a:lnTo>
                    <a:pt x="18" y="104"/>
                  </a:lnTo>
                  <a:lnTo>
                    <a:pt x="19" y="107"/>
                  </a:lnTo>
                  <a:lnTo>
                    <a:pt x="19" y="109"/>
                  </a:lnTo>
                  <a:lnTo>
                    <a:pt x="20" y="112"/>
                  </a:lnTo>
                  <a:lnTo>
                    <a:pt x="20" y="115"/>
                  </a:lnTo>
                  <a:lnTo>
                    <a:pt x="20" y="117"/>
                  </a:lnTo>
                  <a:lnTo>
                    <a:pt x="21" y="120"/>
                  </a:lnTo>
                  <a:lnTo>
                    <a:pt x="21" y="122"/>
                  </a:lnTo>
                  <a:lnTo>
                    <a:pt x="22" y="124"/>
                  </a:lnTo>
                  <a:lnTo>
                    <a:pt x="22" y="127"/>
                  </a:lnTo>
                  <a:lnTo>
                    <a:pt x="22" y="129"/>
                  </a:lnTo>
                  <a:lnTo>
                    <a:pt x="23" y="131"/>
                  </a:lnTo>
                  <a:lnTo>
                    <a:pt x="23" y="134"/>
                  </a:lnTo>
                  <a:lnTo>
                    <a:pt x="24" y="136"/>
                  </a:lnTo>
                  <a:lnTo>
                    <a:pt x="24" y="138"/>
                  </a:lnTo>
                  <a:lnTo>
                    <a:pt x="24" y="140"/>
                  </a:lnTo>
                  <a:lnTo>
                    <a:pt x="25" y="142"/>
                  </a:lnTo>
                  <a:lnTo>
                    <a:pt x="25" y="144"/>
                  </a:lnTo>
                  <a:lnTo>
                    <a:pt x="26" y="146"/>
                  </a:lnTo>
                  <a:lnTo>
                    <a:pt x="26" y="148"/>
                  </a:lnTo>
                  <a:lnTo>
                    <a:pt x="26" y="150"/>
                  </a:lnTo>
                  <a:lnTo>
                    <a:pt x="27" y="152"/>
                  </a:lnTo>
                  <a:lnTo>
                    <a:pt x="27" y="154"/>
                  </a:lnTo>
                  <a:lnTo>
                    <a:pt x="28" y="155"/>
                  </a:lnTo>
                  <a:lnTo>
                    <a:pt x="28" y="157"/>
                  </a:lnTo>
                  <a:lnTo>
                    <a:pt x="28" y="159"/>
                  </a:lnTo>
                  <a:lnTo>
                    <a:pt x="29" y="161"/>
                  </a:lnTo>
                  <a:lnTo>
                    <a:pt x="29" y="162"/>
                  </a:lnTo>
                  <a:lnTo>
                    <a:pt x="30" y="164"/>
                  </a:lnTo>
                  <a:lnTo>
                    <a:pt x="30" y="165"/>
                  </a:lnTo>
                  <a:lnTo>
                    <a:pt x="30" y="167"/>
                  </a:lnTo>
                  <a:lnTo>
                    <a:pt x="31" y="169"/>
                  </a:lnTo>
                  <a:lnTo>
                    <a:pt x="31" y="170"/>
                  </a:lnTo>
                  <a:lnTo>
                    <a:pt x="32" y="172"/>
                  </a:lnTo>
                  <a:lnTo>
                    <a:pt x="32" y="173"/>
                  </a:lnTo>
                  <a:lnTo>
                    <a:pt x="32" y="174"/>
                  </a:lnTo>
                  <a:lnTo>
                    <a:pt x="33" y="176"/>
                  </a:lnTo>
                  <a:lnTo>
                    <a:pt x="33" y="177"/>
                  </a:lnTo>
                  <a:lnTo>
                    <a:pt x="34" y="179"/>
                  </a:lnTo>
                  <a:lnTo>
                    <a:pt x="34" y="180"/>
                  </a:lnTo>
                  <a:lnTo>
                    <a:pt x="34" y="181"/>
                  </a:lnTo>
                  <a:lnTo>
                    <a:pt x="35" y="182"/>
                  </a:lnTo>
                  <a:lnTo>
                    <a:pt x="35" y="184"/>
                  </a:lnTo>
                  <a:lnTo>
                    <a:pt x="36" y="185"/>
                  </a:lnTo>
                  <a:lnTo>
                    <a:pt x="36" y="186"/>
                  </a:lnTo>
                  <a:lnTo>
                    <a:pt x="36" y="187"/>
                  </a:lnTo>
                  <a:lnTo>
                    <a:pt x="37" y="188"/>
                  </a:lnTo>
                  <a:lnTo>
                    <a:pt x="37" y="189"/>
                  </a:lnTo>
                  <a:lnTo>
                    <a:pt x="38" y="191"/>
                  </a:lnTo>
                  <a:lnTo>
                    <a:pt x="38" y="192"/>
                  </a:lnTo>
                  <a:lnTo>
                    <a:pt x="38" y="193"/>
                  </a:lnTo>
                  <a:lnTo>
                    <a:pt x="39" y="194"/>
                  </a:lnTo>
                  <a:lnTo>
                    <a:pt x="39" y="195"/>
                  </a:lnTo>
                  <a:lnTo>
                    <a:pt x="40" y="196"/>
                  </a:lnTo>
                  <a:lnTo>
                    <a:pt x="40" y="197"/>
                  </a:lnTo>
                  <a:lnTo>
                    <a:pt x="40" y="198"/>
                  </a:lnTo>
                  <a:lnTo>
                    <a:pt x="41" y="199"/>
                  </a:lnTo>
                  <a:lnTo>
                    <a:pt x="41" y="200"/>
                  </a:lnTo>
                </a:path>
              </a:pathLst>
            </a:custGeom>
            <a:noFill/>
            <a:ln w="34925">
              <a:solidFill>
                <a:srgbClr val="0000F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535" name="Freeform 65"/>
            <p:cNvSpPr>
              <a:spLocks/>
            </p:cNvSpPr>
            <p:nvPr/>
          </p:nvSpPr>
          <p:spPr bwMode="auto">
            <a:xfrm>
              <a:off x="921" y="3089"/>
              <a:ext cx="308" cy="256"/>
            </a:xfrm>
            <a:custGeom>
              <a:avLst/>
              <a:gdLst>
                <a:gd name="T0" fmla="*/ 426606202 w 42"/>
                <a:gd name="T1" fmla="*/ 417703190 h 35"/>
                <a:gd name="T2" fmla="*/ 426606202 w 42"/>
                <a:gd name="T3" fmla="*/ 901578803 h 35"/>
                <a:gd name="T4" fmla="*/ 920420593 w 42"/>
                <a:gd name="T5" fmla="*/ 1736985563 h 35"/>
                <a:gd name="T6" fmla="*/ 1347026802 w 42"/>
                <a:gd name="T7" fmla="*/ 2147483647 h 35"/>
                <a:gd name="T8" fmla="*/ 1781566197 w 42"/>
                <a:gd name="T9" fmla="*/ 2147483647 h 35"/>
                <a:gd name="T10" fmla="*/ 2147483647 w 42"/>
                <a:gd name="T11" fmla="*/ 2147483647 h 35"/>
                <a:gd name="T12" fmla="*/ 2147483647 w 42"/>
                <a:gd name="T13" fmla="*/ 2147483647 h 35"/>
                <a:gd name="T14" fmla="*/ 2147483647 w 42"/>
                <a:gd name="T15" fmla="*/ 2147483647 h 35"/>
                <a:gd name="T16" fmla="*/ 2147483647 w 42"/>
                <a:gd name="T17" fmla="*/ 2147483647 h 35"/>
                <a:gd name="T18" fmla="*/ 2147483647 w 42"/>
                <a:gd name="T19" fmla="*/ 2147483647 h 35"/>
                <a:gd name="T20" fmla="*/ 2147483647 w 42"/>
                <a:gd name="T21" fmla="*/ 2147483647 h 35"/>
                <a:gd name="T22" fmla="*/ 2147483647 w 42"/>
                <a:gd name="T23" fmla="*/ 2147483647 h 35"/>
                <a:gd name="T24" fmla="*/ 2147483647 w 42"/>
                <a:gd name="T25" fmla="*/ 2147483647 h 35"/>
                <a:gd name="T26" fmla="*/ 2147483647 w 42"/>
                <a:gd name="T27" fmla="*/ 2147483647 h 35"/>
                <a:gd name="T28" fmla="*/ 2147483647 w 42"/>
                <a:gd name="T29" fmla="*/ 2147483647 h 35"/>
                <a:gd name="T30" fmla="*/ 2147483647 w 42"/>
                <a:gd name="T31" fmla="*/ 2147483647 h 35"/>
                <a:gd name="T32" fmla="*/ 2147483647 w 42"/>
                <a:gd name="T33" fmla="*/ 2147483647 h 35"/>
                <a:gd name="T34" fmla="*/ 2147483647 w 42"/>
                <a:gd name="T35" fmla="*/ 2147483647 h 35"/>
                <a:gd name="T36" fmla="*/ 2147483647 w 42"/>
                <a:gd name="T37" fmla="*/ 2147483647 h 35"/>
                <a:gd name="T38" fmla="*/ 2147483647 w 42"/>
                <a:gd name="T39" fmla="*/ 2147483647 h 35"/>
                <a:gd name="T40" fmla="*/ 2147483647 w 42"/>
                <a:gd name="T41" fmla="*/ 2147483647 h 35"/>
                <a:gd name="T42" fmla="*/ 2147483647 w 42"/>
                <a:gd name="T43" fmla="*/ 2147483647 h 35"/>
                <a:gd name="T44" fmla="*/ 2147483647 w 42"/>
                <a:gd name="T45" fmla="*/ 2147483647 h 35"/>
                <a:gd name="T46" fmla="*/ 2147483647 w 42"/>
                <a:gd name="T47" fmla="*/ 2147483647 h 35"/>
                <a:gd name="T48" fmla="*/ 2147483647 w 42"/>
                <a:gd name="T49" fmla="*/ 2147483647 h 35"/>
                <a:gd name="T50" fmla="*/ 2147483647 w 42"/>
                <a:gd name="T51" fmla="*/ 2147483647 h 35"/>
                <a:gd name="T52" fmla="*/ 2147483647 w 42"/>
                <a:gd name="T53" fmla="*/ 2147483647 h 35"/>
                <a:gd name="T54" fmla="*/ 2147483647 w 42"/>
                <a:gd name="T55" fmla="*/ 2147483647 h 35"/>
                <a:gd name="T56" fmla="*/ 2147483647 w 42"/>
                <a:gd name="T57" fmla="*/ 2147483647 h 35"/>
                <a:gd name="T58" fmla="*/ 2147483647 w 42"/>
                <a:gd name="T59" fmla="*/ 2147483647 h 35"/>
                <a:gd name="T60" fmla="*/ 2147483647 w 42"/>
                <a:gd name="T61" fmla="*/ 2147483647 h 35"/>
                <a:gd name="T62" fmla="*/ 2147483647 w 42"/>
                <a:gd name="T63" fmla="*/ 2147483647 h 35"/>
                <a:gd name="T64" fmla="*/ 2147483647 w 42"/>
                <a:gd name="T65" fmla="*/ 2147483647 h 35"/>
                <a:gd name="T66" fmla="*/ 2147483647 w 42"/>
                <a:gd name="T67" fmla="*/ 2147483647 h 35"/>
                <a:gd name="T68" fmla="*/ 2147483647 w 42"/>
                <a:gd name="T69" fmla="*/ 2147483647 h 35"/>
                <a:gd name="T70" fmla="*/ 2147483647 w 42"/>
                <a:gd name="T71" fmla="*/ 2147483647 h 35"/>
                <a:gd name="T72" fmla="*/ 2147483647 w 42"/>
                <a:gd name="T73" fmla="*/ 2147483647 h 35"/>
                <a:gd name="T74" fmla="*/ 2147483647 w 42"/>
                <a:gd name="T75" fmla="*/ 2147483647 h 35"/>
                <a:gd name="T76" fmla="*/ 2147483647 w 42"/>
                <a:gd name="T77" fmla="*/ 2147483647 h 35"/>
                <a:gd name="T78" fmla="*/ 2147483647 w 42"/>
                <a:gd name="T79" fmla="*/ 2147483647 h 35"/>
                <a:gd name="T80" fmla="*/ 2147483647 w 42"/>
                <a:gd name="T81" fmla="*/ 2147483647 h 35"/>
                <a:gd name="T82" fmla="*/ 2147483647 w 42"/>
                <a:gd name="T83" fmla="*/ 2147483647 h 35"/>
                <a:gd name="T84" fmla="*/ 2147483647 w 42"/>
                <a:gd name="T85" fmla="*/ 2147483647 h 35"/>
                <a:gd name="T86" fmla="*/ 2147483647 w 42"/>
                <a:gd name="T87" fmla="*/ 2147483647 h 35"/>
                <a:gd name="T88" fmla="*/ 2147483647 w 42"/>
                <a:gd name="T89" fmla="*/ 2147483647 h 35"/>
                <a:gd name="T90" fmla="*/ 2147483647 w 42"/>
                <a:gd name="T91" fmla="*/ 2147483647 h 35"/>
                <a:gd name="T92" fmla="*/ 2147483647 w 42"/>
                <a:gd name="T93" fmla="*/ 2147483647 h 35"/>
                <a:gd name="T94" fmla="*/ 2147483647 w 42"/>
                <a:gd name="T95" fmla="*/ 2147483647 h 35"/>
                <a:gd name="T96" fmla="*/ 2147483647 w 42"/>
                <a:gd name="T97" fmla="*/ 2147483647 h 35"/>
                <a:gd name="T98" fmla="*/ 2147483647 w 42"/>
                <a:gd name="T99" fmla="*/ 2147483647 h 35"/>
                <a:gd name="T100" fmla="*/ 2147483647 w 42"/>
                <a:gd name="T101" fmla="*/ 2147483647 h 35"/>
                <a:gd name="T102" fmla="*/ 2147483647 w 42"/>
                <a:gd name="T103" fmla="*/ 2147483647 h 3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2" h="35">
                  <a:moveTo>
                    <a:pt x="0" y="0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4" y="7"/>
                  </a:lnTo>
                  <a:lnTo>
                    <a:pt x="4" y="8"/>
                  </a:lnTo>
                  <a:lnTo>
                    <a:pt x="5" y="9"/>
                  </a:lnTo>
                  <a:lnTo>
                    <a:pt x="5" y="10"/>
                  </a:lnTo>
                  <a:lnTo>
                    <a:pt x="6" y="11"/>
                  </a:lnTo>
                  <a:lnTo>
                    <a:pt x="6" y="12"/>
                  </a:lnTo>
                  <a:lnTo>
                    <a:pt x="7" y="13"/>
                  </a:lnTo>
                  <a:lnTo>
                    <a:pt x="8" y="14"/>
                  </a:lnTo>
                  <a:lnTo>
                    <a:pt x="8" y="15"/>
                  </a:lnTo>
                  <a:lnTo>
                    <a:pt x="9" y="16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0" y="18"/>
                  </a:lnTo>
                  <a:lnTo>
                    <a:pt x="10" y="19"/>
                  </a:lnTo>
                  <a:lnTo>
                    <a:pt x="11" y="19"/>
                  </a:lnTo>
                  <a:lnTo>
                    <a:pt x="11" y="20"/>
                  </a:lnTo>
                  <a:lnTo>
                    <a:pt x="12" y="20"/>
                  </a:lnTo>
                  <a:lnTo>
                    <a:pt x="12" y="21"/>
                  </a:lnTo>
                  <a:lnTo>
                    <a:pt x="12" y="22"/>
                  </a:lnTo>
                  <a:lnTo>
                    <a:pt x="13" y="22"/>
                  </a:lnTo>
                  <a:lnTo>
                    <a:pt x="13" y="23"/>
                  </a:lnTo>
                  <a:lnTo>
                    <a:pt x="14" y="23"/>
                  </a:lnTo>
                  <a:lnTo>
                    <a:pt x="14" y="24"/>
                  </a:lnTo>
                  <a:lnTo>
                    <a:pt x="15" y="25"/>
                  </a:lnTo>
                  <a:lnTo>
                    <a:pt x="16" y="26"/>
                  </a:lnTo>
                  <a:lnTo>
                    <a:pt x="16" y="27"/>
                  </a:lnTo>
                  <a:lnTo>
                    <a:pt x="17" y="27"/>
                  </a:lnTo>
                  <a:lnTo>
                    <a:pt x="17" y="28"/>
                  </a:lnTo>
                  <a:lnTo>
                    <a:pt x="18" y="28"/>
                  </a:lnTo>
                  <a:lnTo>
                    <a:pt x="18" y="29"/>
                  </a:lnTo>
                  <a:lnTo>
                    <a:pt x="19" y="30"/>
                  </a:lnTo>
                  <a:lnTo>
                    <a:pt x="20" y="31"/>
                  </a:lnTo>
                  <a:lnTo>
                    <a:pt x="20" y="32"/>
                  </a:lnTo>
                  <a:lnTo>
                    <a:pt x="21" y="32"/>
                  </a:lnTo>
                  <a:lnTo>
                    <a:pt x="22" y="33"/>
                  </a:lnTo>
                  <a:lnTo>
                    <a:pt x="22" y="34"/>
                  </a:lnTo>
                  <a:lnTo>
                    <a:pt x="23" y="34"/>
                  </a:lnTo>
                  <a:lnTo>
                    <a:pt x="23" y="35"/>
                  </a:lnTo>
                  <a:lnTo>
                    <a:pt x="24" y="35"/>
                  </a:lnTo>
                  <a:lnTo>
                    <a:pt x="24" y="34"/>
                  </a:lnTo>
                  <a:lnTo>
                    <a:pt x="25" y="34"/>
                  </a:lnTo>
                  <a:lnTo>
                    <a:pt x="25" y="33"/>
                  </a:lnTo>
                  <a:lnTo>
                    <a:pt x="26" y="33"/>
                  </a:lnTo>
                  <a:lnTo>
                    <a:pt x="26" y="32"/>
                  </a:lnTo>
                  <a:lnTo>
                    <a:pt x="27" y="32"/>
                  </a:lnTo>
                  <a:lnTo>
                    <a:pt x="27" y="31"/>
                  </a:lnTo>
                  <a:lnTo>
                    <a:pt x="28" y="31"/>
                  </a:lnTo>
                  <a:lnTo>
                    <a:pt x="28" y="30"/>
                  </a:lnTo>
                  <a:lnTo>
                    <a:pt x="29" y="30"/>
                  </a:lnTo>
                  <a:lnTo>
                    <a:pt x="30" y="29"/>
                  </a:lnTo>
                  <a:lnTo>
                    <a:pt x="31" y="29"/>
                  </a:lnTo>
                  <a:lnTo>
                    <a:pt x="31" y="28"/>
                  </a:lnTo>
                  <a:lnTo>
                    <a:pt x="32" y="28"/>
                  </a:lnTo>
                  <a:lnTo>
                    <a:pt x="33" y="27"/>
                  </a:lnTo>
                  <a:lnTo>
                    <a:pt x="34" y="26"/>
                  </a:lnTo>
                  <a:lnTo>
                    <a:pt x="35" y="26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7" y="24"/>
                  </a:lnTo>
                  <a:lnTo>
                    <a:pt x="38" y="24"/>
                  </a:lnTo>
                  <a:lnTo>
                    <a:pt x="38" y="23"/>
                  </a:lnTo>
                  <a:lnTo>
                    <a:pt x="39" y="23"/>
                  </a:lnTo>
                  <a:lnTo>
                    <a:pt x="40" y="22"/>
                  </a:lnTo>
                  <a:lnTo>
                    <a:pt x="41" y="22"/>
                  </a:lnTo>
                  <a:lnTo>
                    <a:pt x="41" y="21"/>
                  </a:lnTo>
                  <a:lnTo>
                    <a:pt x="42" y="21"/>
                  </a:lnTo>
                </a:path>
              </a:pathLst>
            </a:custGeom>
            <a:noFill/>
            <a:ln w="34925">
              <a:solidFill>
                <a:srgbClr val="0000F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536" name="Freeform 66"/>
            <p:cNvSpPr>
              <a:spLocks/>
            </p:cNvSpPr>
            <p:nvPr/>
          </p:nvSpPr>
          <p:spPr bwMode="auto">
            <a:xfrm>
              <a:off x="1229" y="3126"/>
              <a:ext cx="307" cy="117"/>
            </a:xfrm>
            <a:custGeom>
              <a:avLst/>
              <a:gdLst>
                <a:gd name="T0" fmla="*/ 415783045 w 42"/>
                <a:gd name="T1" fmla="*/ 2147483647 h 16"/>
                <a:gd name="T2" fmla="*/ 415783045 w 42"/>
                <a:gd name="T3" fmla="*/ 2147483647 h 16"/>
                <a:gd name="T4" fmla="*/ 896375684 w 42"/>
                <a:gd name="T5" fmla="*/ 2147483647 h 16"/>
                <a:gd name="T6" fmla="*/ 1312156002 w 42"/>
                <a:gd name="T7" fmla="*/ 2147483647 h 16"/>
                <a:gd name="T8" fmla="*/ 1728084697 w 42"/>
                <a:gd name="T9" fmla="*/ 2147483647 h 16"/>
                <a:gd name="T10" fmla="*/ 2147483647 w 42"/>
                <a:gd name="T11" fmla="*/ 2147483647 h 16"/>
                <a:gd name="T12" fmla="*/ 2147483647 w 42"/>
                <a:gd name="T13" fmla="*/ 2147483647 h 16"/>
                <a:gd name="T14" fmla="*/ 2147483647 w 42"/>
                <a:gd name="T15" fmla="*/ 2147483647 h 16"/>
                <a:gd name="T16" fmla="*/ 2147483647 w 42"/>
                <a:gd name="T17" fmla="*/ 2147483647 h 16"/>
                <a:gd name="T18" fmla="*/ 2147483647 w 42"/>
                <a:gd name="T19" fmla="*/ 2147483647 h 16"/>
                <a:gd name="T20" fmla="*/ 2147483647 w 42"/>
                <a:gd name="T21" fmla="*/ 2147483647 h 16"/>
                <a:gd name="T22" fmla="*/ 2147483647 w 42"/>
                <a:gd name="T23" fmla="*/ 2147483647 h 16"/>
                <a:gd name="T24" fmla="*/ 2147483647 w 42"/>
                <a:gd name="T25" fmla="*/ 2147483647 h 16"/>
                <a:gd name="T26" fmla="*/ 2147483647 w 42"/>
                <a:gd name="T27" fmla="*/ 2147483647 h 16"/>
                <a:gd name="T28" fmla="*/ 2147483647 w 42"/>
                <a:gd name="T29" fmla="*/ 2147483647 h 16"/>
                <a:gd name="T30" fmla="*/ 2147483647 w 42"/>
                <a:gd name="T31" fmla="*/ 2147483647 h 16"/>
                <a:gd name="T32" fmla="*/ 2147483647 w 42"/>
                <a:gd name="T33" fmla="*/ 2147483647 h 16"/>
                <a:gd name="T34" fmla="*/ 2147483647 w 42"/>
                <a:gd name="T35" fmla="*/ 2147483647 h 16"/>
                <a:gd name="T36" fmla="*/ 2147483647 w 42"/>
                <a:gd name="T37" fmla="*/ 2147483647 h 16"/>
                <a:gd name="T38" fmla="*/ 2147483647 w 42"/>
                <a:gd name="T39" fmla="*/ 2147483647 h 16"/>
                <a:gd name="T40" fmla="*/ 2147483647 w 42"/>
                <a:gd name="T41" fmla="*/ 2147483647 h 16"/>
                <a:gd name="T42" fmla="*/ 2147483647 w 42"/>
                <a:gd name="T43" fmla="*/ 2147483647 h 16"/>
                <a:gd name="T44" fmla="*/ 2147483647 w 42"/>
                <a:gd name="T45" fmla="*/ 2147483647 h 16"/>
                <a:gd name="T46" fmla="*/ 2147483647 w 42"/>
                <a:gd name="T47" fmla="*/ 2147483647 h 16"/>
                <a:gd name="T48" fmla="*/ 2147483647 w 42"/>
                <a:gd name="T49" fmla="*/ 2147483647 h 16"/>
                <a:gd name="T50" fmla="*/ 2147483647 w 42"/>
                <a:gd name="T51" fmla="*/ 2147483647 h 16"/>
                <a:gd name="T52" fmla="*/ 2147483647 w 42"/>
                <a:gd name="T53" fmla="*/ 2147483647 h 16"/>
                <a:gd name="T54" fmla="*/ 2147483647 w 42"/>
                <a:gd name="T55" fmla="*/ 2147483647 h 16"/>
                <a:gd name="T56" fmla="*/ 2147483647 w 42"/>
                <a:gd name="T57" fmla="*/ 2147483647 h 16"/>
                <a:gd name="T58" fmla="*/ 2147483647 w 42"/>
                <a:gd name="T59" fmla="*/ 2147483647 h 16"/>
                <a:gd name="T60" fmla="*/ 2147483647 w 42"/>
                <a:gd name="T61" fmla="*/ 2147483647 h 16"/>
                <a:gd name="T62" fmla="*/ 2147483647 w 42"/>
                <a:gd name="T63" fmla="*/ 2147483647 h 16"/>
                <a:gd name="T64" fmla="*/ 2147483647 w 42"/>
                <a:gd name="T65" fmla="*/ 1732922597 h 16"/>
                <a:gd name="T66" fmla="*/ 2147483647 w 42"/>
                <a:gd name="T67" fmla="*/ 1732922597 h 16"/>
                <a:gd name="T68" fmla="*/ 2147483647 w 42"/>
                <a:gd name="T69" fmla="*/ 1732922597 h 16"/>
                <a:gd name="T70" fmla="*/ 2147483647 w 42"/>
                <a:gd name="T71" fmla="*/ 1732922597 h 16"/>
                <a:gd name="T72" fmla="*/ 2147483647 w 42"/>
                <a:gd name="T73" fmla="*/ 1315978487 h 16"/>
                <a:gd name="T74" fmla="*/ 2147483647 w 42"/>
                <a:gd name="T75" fmla="*/ 1315978487 h 16"/>
                <a:gd name="T76" fmla="*/ 2147483647 w 42"/>
                <a:gd name="T77" fmla="*/ 1315978487 h 16"/>
                <a:gd name="T78" fmla="*/ 2147483647 w 42"/>
                <a:gd name="T79" fmla="*/ 1315978487 h 16"/>
                <a:gd name="T80" fmla="*/ 2147483647 w 42"/>
                <a:gd name="T81" fmla="*/ 898868939 h 16"/>
                <a:gd name="T82" fmla="*/ 2147483647 w 42"/>
                <a:gd name="T83" fmla="*/ 898868939 h 16"/>
                <a:gd name="T84" fmla="*/ 2147483647 w 42"/>
                <a:gd name="T85" fmla="*/ 898868939 h 16"/>
                <a:gd name="T86" fmla="*/ 2147483647 w 42"/>
                <a:gd name="T87" fmla="*/ 898868939 h 16"/>
                <a:gd name="T88" fmla="*/ 2147483647 w 42"/>
                <a:gd name="T89" fmla="*/ 417109929 h 16"/>
                <a:gd name="T90" fmla="*/ 2147483647 w 42"/>
                <a:gd name="T91" fmla="*/ 417109929 h 16"/>
                <a:gd name="T92" fmla="*/ 2147483647 w 42"/>
                <a:gd name="T93" fmla="*/ 417109929 h 16"/>
                <a:gd name="T94" fmla="*/ 2147483647 w 42"/>
                <a:gd name="T95" fmla="*/ 417109929 h 16"/>
                <a:gd name="T96" fmla="*/ 2147483647 w 42"/>
                <a:gd name="T97" fmla="*/ 417109929 h 16"/>
                <a:gd name="T98" fmla="*/ 2147483647 w 42"/>
                <a:gd name="T99" fmla="*/ 0 h 16"/>
                <a:gd name="T100" fmla="*/ 2147483647 w 42"/>
                <a:gd name="T101" fmla="*/ 0 h 16"/>
                <a:gd name="T102" fmla="*/ 2147483647 w 42"/>
                <a:gd name="T103" fmla="*/ 0 h 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2" h="16">
                  <a:moveTo>
                    <a:pt x="0" y="16"/>
                  </a:moveTo>
                  <a:lnTo>
                    <a:pt x="1" y="16"/>
                  </a:lnTo>
                  <a:lnTo>
                    <a:pt x="1" y="15"/>
                  </a:lnTo>
                  <a:lnTo>
                    <a:pt x="2" y="15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9" y="11"/>
                  </a:lnTo>
                  <a:lnTo>
                    <a:pt x="10" y="11"/>
                  </a:lnTo>
                  <a:lnTo>
                    <a:pt x="11" y="10"/>
                  </a:lnTo>
                  <a:lnTo>
                    <a:pt x="12" y="10"/>
                  </a:lnTo>
                  <a:lnTo>
                    <a:pt x="13" y="10"/>
                  </a:lnTo>
                  <a:lnTo>
                    <a:pt x="13" y="9"/>
                  </a:lnTo>
                  <a:lnTo>
                    <a:pt x="14" y="9"/>
                  </a:lnTo>
                  <a:lnTo>
                    <a:pt x="15" y="9"/>
                  </a:lnTo>
                  <a:lnTo>
                    <a:pt x="16" y="8"/>
                  </a:lnTo>
                  <a:lnTo>
                    <a:pt x="17" y="8"/>
                  </a:lnTo>
                  <a:lnTo>
                    <a:pt x="18" y="8"/>
                  </a:lnTo>
                  <a:lnTo>
                    <a:pt x="18" y="7"/>
                  </a:lnTo>
                  <a:lnTo>
                    <a:pt x="19" y="7"/>
                  </a:lnTo>
                  <a:lnTo>
                    <a:pt x="20" y="7"/>
                  </a:lnTo>
                  <a:lnTo>
                    <a:pt x="20" y="6"/>
                  </a:lnTo>
                  <a:lnTo>
                    <a:pt x="21" y="6"/>
                  </a:lnTo>
                  <a:lnTo>
                    <a:pt x="22" y="6"/>
                  </a:lnTo>
                  <a:lnTo>
                    <a:pt x="23" y="6"/>
                  </a:lnTo>
                  <a:lnTo>
                    <a:pt x="23" y="5"/>
                  </a:lnTo>
                  <a:lnTo>
                    <a:pt x="24" y="5"/>
                  </a:lnTo>
                  <a:lnTo>
                    <a:pt x="25" y="5"/>
                  </a:lnTo>
                  <a:lnTo>
                    <a:pt x="26" y="5"/>
                  </a:lnTo>
                  <a:lnTo>
                    <a:pt x="26" y="4"/>
                  </a:lnTo>
                  <a:lnTo>
                    <a:pt x="27" y="4"/>
                  </a:lnTo>
                  <a:lnTo>
                    <a:pt x="28" y="4"/>
                  </a:lnTo>
                  <a:lnTo>
                    <a:pt x="29" y="4"/>
                  </a:lnTo>
                  <a:lnTo>
                    <a:pt x="29" y="3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2" y="3"/>
                  </a:lnTo>
                  <a:lnTo>
                    <a:pt x="32" y="2"/>
                  </a:lnTo>
                  <a:lnTo>
                    <a:pt x="33" y="2"/>
                  </a:lnTo>
                  <a:lnTo>
                    <a:pt x="34" y="2"/>
                  </a:lnTo>
                  <a:lnTo>
                    <a:pt x="35" y="2"/>
                  </a:lnTo>
                  <a:lnTo>
                    <a:pt x="36" y="2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9" y="1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2" y="0"/>
                  </a:lnTo>
                </a:path>
              </a:pathLst>
            </a:custGeom>
            <a:noFill/>
            <a:ln w="34925">
              <a:solidFill>
                <a:srgbClr val="0000F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537" name="Freeform 67"/>
            <p:cNvSpPr>
              <a:spLocks/>
            </p:cNvSpPr>
            <p:nvPr/>
          </p:nvSpPr>
          <p:spPr bwMode="auto">
            <a:xfrm>
              <a:off x="1536" y="3075"/>
              <a:ext cx="308" cy="51"/>
            </a:xfrm>
            <a:custGeom>
              <a:avLst/>
              <a:gdLst>
                <a:gd name="T0" fmla="*/ 426606202 w 42"/>
                <a:gd name="T1" fmla="*/ 2147483647 h 7"/>
                <a:gd name="T2" fmla="*/ 426606202 w 42"/>
                <a:gd name="T3" fmla="*/ 2147483647 h 7"/>
                <a:gd name="T4" fmla="*/ 920420593 w 42"/>
                <a:gd name="T5" fmla="*/ 2147483647 h 7"/>
                <a:gd name="T6" fmla="*/ 1347026802 w 42"/>
                <a:gd name="T7" fmla="*/ 2147483647 h 7"/>
                <a:gd name="T8" fmla="*/ 1781566197 w 42"/>
                <a:gd name="T9" fmla="*/ 2147483647 h 7"/>
                <a:gd name="T10" fmla="*/ 2147483647 w 42"/>
                <a:gd name="T11" fmla="*/ 2147483647 h 7"/>
                <a:gd name="T12" fmla="*/ 2147483647 w 42"/>
                <a:gd name="T13" fmla="*/ 2147483647 h 7"/>
                <a:gd name="T14" fmla="*/ 2147483647 w 42"/>
                <a:gd name="T15" fmla="*/ 2080168380 h 7"/>
                <a:gd name="T16" fmla="*/ 2147483647 w 42"/>
                <a:gd name="T17" fmla="*/ 2080168380 h 7"/>
                <a:gd name="T18" fmla="*/ 2147483647 w 42"/>
                <a:gd name="T19" fmla="*/ 2080168380 h 7"/>
                <a:gd name="T20" fmla="*/ 2147483647 w 42"/>
                <a:gd name="T21" fmla="*/ 2080168380 h 7"/>
                <a:gd name="T22" fmla="*/ 2147483647 w 42"/>
                <a:gd name="T23" fmla="*/ 2080168380 h 7"/>
                <a:gd name="T24" fmla="*/ 2147483647 w 42"/>
                <a:gd name="T25" fmla="*/ 2080168380 h 7"/>
                <a:gd name="T26" fmla="*/ 2147483647 w 42"/>
                <a:gd name="T27" fmla="*/ 1674831039 h 7"/>
                <a:gd name="T28" fmla="*/ 2147483647 w 42"/>
                <a:gd name="T29" fmla="*/ 1674831039 h 7"/>
                <a:gd name="T30" fmla="*/ 2147483647 w 42"/>
                <a:gd name="T31" fmla="*/ 1674831039 h 7"/>
                <a:gd name="T32" fmla="*/ 2147483647 w 42"/>
                <a:gd name="T33" fmla="*/ 1674831039 h 7"/>
                <a:gd name="T34" fmla="*/ 2147483647 w 42"/>
                <a:gd name="T35" fmla="*/ 1674831039 h 7"/>
                <a:gd name="T36" fmla="*/ 2147483647 w 42"/>
                <a:gd name="T37" fmla="*/ 1674831039 h 7"/>
                <a:gd name="T38" fmla="*/ 2147483647 w 42"/>
                <a:gd name="T39" fmla="*/ 1270558723 h 7"/>
                <a:gd name="T40" fmla="*/ 2147483647 w 42"/>
                <a:gd name="T41" fmla="*/ 1270558723 h 7"/>
                <a:gd name="T42" fmla="*/ 2147483647 w 42"/>
                <a:gd name="T43" fmla="*/ 1270558723 h 7"/>
                <a:gd name="T44" fmla="*/ 2147483647 w 42"/>
                <a:gd name="T45" fmla="*/ 1270558723 h 7"/>
                <a:gd name="T46" fmla="*/ 2147483647 w 42"/>
                <a:gd name="T47" fmla="*/ 1270558723 h 7"/>
                <a:gd name="T48" fmla="*/ 2147483647 w 42"/>
                <a:gd name="T49" fmla="*/ 1270558723 h 7"/>
                <a:gd name="T50" fmla="*/ 2147483647 w 42"/>
                <a:gd name="T51" fmla="*/ 1270558723 h 7"/>
                <a:gd name="T52" fmla="*/ 2147483647 w 42"/>
                <a:gd name="T53" fmla="*/ 865241491 h 7"/>
                <a:gd name="T54" fmla="*/ 2147483647 w 42"/>
                <a:gd name="T55" fmla="*/ 865241491 h 7"/>
                <a:gd name="T56" fmla="*/ 2147483647 w 42"/>
                <a:gd name="T57" fmla="*/ 865241491 h 7"/>
                <a:gd name="T58" fmla="*/ 2147483647 w 42"/>
                <a:gd name="T59" fmla="*/ 865241491 h 7"/>
                <a:gd name="T60" fmla="*/ 2147483647 w 42"/>
                <a:gd name="T61" fmla="*/ 865241491 h 7"/>
                <a:gd name="T62" fmla="*/ 2147483647 w 42"/>
                <a:gd name="T63" fmla="*/ 865241491 h 7"/>
                <a:gd name="T64" fmla="*/ 2147483647 w 42"/>
                <a:gd name="T65" fmla="*/ 865241491 h 7"/>
                <a:gd name="T66" fmla="*/ 2147483647 w 42"/>
                <a:gd name="T67" fmla="*/ 865241491 h 7"/>
                <a:gd name="T68" fmla="*/ 2147483647 w 42"/>
                <a:gd name="T69" fmla="*/ 405317655 h 7"/>
                <a:gd name="T70" fmla="*/ 2147483647 w 42"/>
                <a:gd name="T71" fmla="*/ 405317655 h 7"/>
                <a:gd name="T72" fmla="*/ 2147483647 w 42"/>
                <a:gd name="T73" fmla="*/ 405317655 h 7"/>
                <a:gd name="T74" fmla="*/ 2147483647 w 42"/>
                <a:gd name="T75" fmla="*/ 405317655 h 7"/>
                <a:gd name="T76" fmla="*/ 2147483647 w 42"/>
                <a:gd name="T77" fmla="*/ 405317655 h 7"/>
                <a:gd name="T78" fmla="*/ 2147483647 w 42"/>
                <a:gd name="T79" fmla="*/ 405317655 h 7"/>
                <a:gd name="T80" fmla="*/ 2147483647 w 42"/>
                <a:gd name="T81" fmla="*/ 405317655 h 7"/>
                <a:gd name="T82" fmla="*/ 2147483647 w 42"/>
                <a:gd name="T83" fmla="*/ 405317655 h 7"/>
                <a:gd name="T84" fmla="*/ 2147483647 w 42"/>
                <a:gd name="T85" fmla="*/ 0 h 7"/>
                <a:gd name="T86" fmla="*/ 2147483647 w 42"/>
                <a:gd name="T87" fmla="*/ 0 h 7"/>
                <a:gd name="T88" fmla="*/ 2147483647 w 42"/>
                <a:gd name="T89" fmla="*/ 0 h 7"/>
                <a:gd name="T90" fmla="*/ 2147483647 w 42"/>
                <a:gd name="T91" fmla="*/ 0 h 7"/>
                <a:gd name="T92" fmla="*/ 2147483647 w 42"/>
                <a:gd name="T93" fmla="*/ 0 h 7"/>
                <a:gd name="T94" fmla="*/ 2147483647 w 42"/>
                <a:gd name="T95" fmla="*/ 0 h 7"/>
                <a:gd name="T96" fmla="*/ 2147483647 w 42"/>
                <a:gd name="T97" fmla="*/ 0 h 7"/>
                <a:gd name="T98" fmla="*/ 2147483647 w 42"/>
                <a:gd name="T99" fmla="*/ 0 h 7"/>
                <a:gd name="T100" fmla="*/ 2147483647 w 42"/>
                <a:gd name="T101" fmla="*/ 0 h 7"/>
                <a:gd name="T102" fmla="*/ 2147483647 w 42"/>
                <a:gd name="T103" fmla="*/ 0 h 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2" h="7">
                  <a:moveTo>
                    <a:pt x="0" y="7"/>
                  </a:moveTo>
                  <a:lnTo>
                    <a:pt x="1" y="7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6" y="5"/>
                  </a:lnTo>
                  <a:lnTo>
                    <a:pt x="7" y="5"/>
                  </a:lnTo>
                  <a:lnTo>
                    <a:pt x="8" y="5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4" y="1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2" y="0"/>
                  </a:lnTo>
                </a:path>
              </a:pathLst>
            </a:custGeom>
            <a:noFill/>
            <a:ln w="34925">
              <a:solidFill>
                <a:srgbClr val="0000F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538" name="Freeform 68"/>
            <p:cNvSpPr>
              <a:spLocks/>
            </p:cNvSpPr>
            <p:nvPr/>
          </p:nvSpPr>
          <p:spPr bwMode="auto">
            <a:xfrm>
              <a:off x="1844" y="3045"/>
              <a:ext cx="307" cy="30"/>
            </a:xfrm>
            <a:custGeom>
              <a:avLst/>
              <a:gdLst>
                <a:gd name="T0" fmla="*/ 0 w 42"/>
                <a:gd name="T1" fmla="*/ 1732634325 h 4"/>
                <a:gd name="T2" fmla="*/ 415783045 w 42"/>
                <a:gd name="T3" fmla="*/ 1732634325 h 4"/>
                <a:gd name="T4" fmla="*/ 896375684 w 42"/>
                <a:gd name="T5" fmla="*/ 1732634325 h 4"/>
                <a:gd name="T6" fmla="*/ 1312156002 w 42"/>
                <a:gd name="T7" fmla="*/ 1732634325 h 4"/>
                <a:gd name="T8" fmla="*/ 1728084697 w 42"/>
                <a:gd name="T9" fmla="*/ 1732634325 h 4"/>
                <a:gd name="T10" fmla="*/ 2147483647 w 42"/>
                <a:gd name="T11" fmla="*/ 1732634325 h 4"/>
                <a:gd name="T12" fmla="*/ 2147483647 w 42"/>
                <a:gd name="T13" fmla="*/ 1732634325 h 4"/>
                <a:gd name="T14" fmla="*/ 2147483647 w 42"/>
                <a:gd name="T15" fmla="*/ 1732634325 h 4"/>
                <a:gd name="T16" fmla="*/ 2147483647 w 42"/>
                <a:gd name="T17" fmla="*/ 1732634325 h 4"/>
                <a:gd name="T18" fmla="*/ 2147483647 w 42"/>
                <a:gd name="T19" fmla="*/ 1732634325 h 4"/>
                <a:gd name="T20" fmla="*/ 2147483647 w 42"/>
                <a:gd name="T21" fmla="*/ 1732634325 h 4"/>
                <a:gd name="T22" fmla="*/ 2147483647 w 42"/>
                <a:gd name="T23" fmla="*/ 1131943388 h 4"/>
                <a:gd name="T24" fmla="*/ 2147483647 w 42"/>
                <a:gd name="T25" fmla="*/ 1131943388 h 4"/>
                <a:gd name="T26" fmla="*/ 2147483647 w 42"/>
                <a:gd name="T27" fmla="*/ 1131943388 h 4"/>
                <a:gd name="T28" fmla="*/ 2147483647 w 42"/>
                <a:gd name="T29" fmla="*/ 1131943388 h 4"/>
                <a:gd name="T30" fmla="*/ 2147483647 w 42"/>
                <a:gd name="T31" fmla="*/ 1131943388 h 4"/>
                <a:gd name="T32" fmla="*/ 2147483647 w 42"/>
                <a:gd name="T33" fmla="*/ 1131943388 h 4"/>
                <a:gd name="T34" fmla="*/ 2147483647 w 42"/>
                <a:gd name="T35" fmla="*/ 1131943388 h 4"/>
                <a:gd name="T36" fmla="*/ 2147483647 w 42"/>
                <a:gd name="T37" fmla="*/ 1131943388 h 4"/>
                <a:gd name="T38" fmla="*/ 2147483647 w 42"/>
                <a:gd name="T39" fmla="*/ 1131943388 h 4"/>
                <a:gd name="T40" fmla="*/ 2147483647 w 42"/>
                <a:gd name="T41" fmla="*/ 1131943388 h 4"/>
                <a:gd name="T42" fmla="*/ 2147483647 w 42"/>
                <a:gd name="T43" fmla="*/ 1131943388 h 4"/>
                <a:gd name="T44" fmla="*/ 2147483647 w 42"/>
                <a:gd name="T45" fmla="*/ 1131943388 h 4"/>
                <a:gd name="T46" fmla="*/ 2147483647 w 42"/>
                <a:gd name="T47" fmla="*/ 1131943388 h 4"/>
                <a:gd name="T48" fmla="*/ 2147483647 w 42"/>
                <a:gd name="T49" fmla="*/ 600690938 h 4"/>
                <a:gd name="T50" fmla="*/ 2147483647 w 42"/>
                <a:gd name="T51" fmla="*/ 600690938 h 4"/>
                <a:gd name="T52" fmla="*/ 2147483647 w 42"/>
                <a:gd name="T53" fmla="*/ 600690938 h 4"/>
                <a:gd name="T54" fmla="*/ 2147483647 w 42"/>
                <a:gd name="T55" fmla="*/ 600690938 h 4"/>
                <a:gd name="T56" fmla="*/ 2147483647 w 42"/>
                <a:gd name="T57" fmla="*/ 600690938 h 4"/>
                <a:gd name="T58" fmla="*/ 2147483647 w 42"/>
                <a:gd name="T59" fmla="*/ 600690938 h 4"/>
                <a:gd name="T60" fmla="*/ 2147483647 w 42"/>
                <a:gd name="T61" fmla="*/ 600690938 h 4"/>
                <a:gd name="T62" fmla="*/ 2147483647 w 42"/>
                <a:gd name="T63" fmla="*/ 600690938 h 4"/>
                <a:gd name="T64" fmla="*/ 2147483647 w 42"/>
                <a:gd name="T65" fmla="*/ 600690938 h 4"/>
                <a:gd name="T66" fmla="*/ 2147483647 w 42"/>
                <a:gd name="T67" fmla="*/ 600690938 h 4"/>
                <a:gd name="T68" fmla="*/ 2147483647 w 42"/>
                <a:gd name="T69" fmla="*/ 600690938 h 4"/>
                <a:gd name="T70" fmla="*/ 2147483647 w 42"/>
                <a:gd name="T71" fmla="*/ 600690938 h 4"/>
                <a:gd name="T72" fmla="*/ 2147483647 w 42"/>
                <a:gd name="T73" fmla="*/ 600690938 h 4"/>
                <a:gd name="T74" fmla="*/ 2147483647 w 42"/>
                <a:gd name="T75" fmla="*/ 600690938 h 4"/>
                <a:gd name="T76" fmla="*/ 2147483647 w 42"/>
                <a:gd name="T77" fmla="*/ 600690938 h 4"/>
                <a:gd name="T78" fmla="*/ 2147483647 w 42"/>
                <a:gd name="T79" fmla="*/ 600690938 h 4"/>
                <a:gd name="T80" fmla="*/ 2147483647 w 42"/>
                <a:gd name="T81" fmla="*/ 0 h 4"/>
                <a:gd name="T82" fmla="*/ 2147483647 w 42"/>
                <a:gd name="T83" fmla="*/ 0 h 4"/>
                <a:gd name="T84" fmla="*/ 2147483647 w 42"/>
                <a:gd name="T85" fmla="*/ 0 h 4"/>
                <a:gd name="T86" fmla="*/ 2147483647 w 42"/>
                <a:gd name="T87" fmla="*/ 0 h 4"/>
                <a:gd name="T88" fmla="*/ 2147483647 w 42"/>
                <a:gd name="T89" fmla="*/ 0 h 4"/>
                <a:gd name="T90" fmla="*/ 2147483647 w 42"/>
                <a:gd name="T91" fmla="*/ 0 h 4"/>
                <a:gd name="T92" fmla="*/ 2147483647 w 42"/>
                <a:gd name="T93" fmla="*/ 0 h 4"/>
                <a:gd name="T94" fmla="*/ 2147483647 w 42"/>
                <a:gd name="T95" fmla="*/ 0 h 4"/>
                <a:gd name="T96" fmla="*/ 2147483647 w 42"/>
                <a:gd name="T97" fmla="*/ 0 h 4"/>
                <a:gd name="T98" fmla="*/ 2147483647 w 42"/>
                <a:gd name="T99" fmla="*/ 0 h 4"/>
                <a:gd name="T100" fmla="*/ 2147483647 w 42"/>
                <a:gd name="T101" fmla="*/ 0 h 4"/>
                <a:gd name="T102" fmla="*/ 2147483647 w 42"/>
                <a:gd name="T103" fmla="*/ 0 h 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2" h="4">
                  <a:moveTo>
                    <a:pt x="0" y="4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2" y="0"/>
                  </a:lnTo>
                </a:path>
              </a:pathLst>
            </a:custGeom>
            <a:noFill/>
            <a:ln w="34925">
              <a:solidFill>
                <a:srgbClr val="0000F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539" name="Freeform 69"/>
            <p:cNvSpPr>
              <a:spLocks/>
            </p:cNvSpPr>
            <p:nvPr/>
          </p:nvSpPr>
          <p:spPr bwMode="auto">
            <a:xfrm>
              <a:off x="2151" y="3031"/>
              <a:ext cx="308" cy="14"/>
            </a:xfrm>
            <a:custGeom>
              <a:avLst/>
              <a:gdLst>
                <a:gd name="T0" fmla="*/ 0 w 42"/>
                <a:gd name="T1" fmla="*/ 564950498 h 2"/>
                <a:gd name="T2" fmla="*/ 426606202 w 42"/>
                <a:gd name="T3" fmla="*/ 564950498 h 2"/>
                <a:gd name="T4" fmla="*/ 920420593 w 42"/>
                <a:gd name="T5" fmla="*/ 564950498 h 2"/>
                <a:gd name="T6" fmla="*/ 1347026802 w 42"/>
                <a:gd name="T7" fmla="*/ 564950498 h 2"/>
                <a:gd name="T8" fmla="*/ 1781566197 w 42"/>
                <a:gd name="T9" fmla="*/ 564950498 h 2"/>
                <a:gd name="T10" fmla="*/ 1781566197 w 42"/>
                <a:gd name="T11" fmla="*/ 564950498 h 2"/>
                <a:gd name="T12" fmla="*/ 2147483647 w 42"/>
                <a:gd name="T13" fmla="*/ 564950498 h 2"/>
                <a:gd name="T14" fmla="*/ 2147483647 w 42"/>
                <a:gd name="T15" fmla="*/ 564950498 h 2"/>
                <a:gd name="T16" fmla="*/ 2147483647 w 42"/>
                <a:gd name="T17" fmla="*/ 564950498 h 2"/>
                <a:gd name="T18" fmla="*/ 2147483647 w 42"/>
                <a:gd name="T19" fmla="*/ 564950498 h 2"/>
                <a:gd name="T20" fmla="*/ 2147483647 w 42"/>
                <a:gd name="T21" fmla="*/ 282475249 h 2"/>
                <a:gd name="T22" fmla="*/ 2147483647 w 42"/>
                <a:gd name="T23" fmla="*/ 282475249 h 2"/>
                <a:gd name="T24" fmla="*/ 2147483647 w 42"/>
                <a:gd name="T25" fmla="*/ 282475249 h 2"/>
                <a:gd name="T26" fmla="*/ 2147483647 w 42"/>
                <a:gd name="T27" fmla="*/ 282475249 h 2"/>
                <a:gd name="T28" fmla="*/ 2147483647 w 42"/>
                <a:gd name="T29" fmla="*/ 282475249 h 2"/>
                <a:gd name="T30" fmla="*/ 2147483647 w 42"/>
                <a:gd name="T31" fmla="*/ 282475249 h 2"/>
                <a:gd name="T32" fmla="*/ 2147483647 w 42"/>
                <a:gd name="T33" fmla="*/ 282475249 h 2"/>
                <a:gd name="T34" fmla="*/ 2147483647 w 42"/>
                <a:gd name="T35" fmla="*/ 282475249 h 2"/>
                <a:gd name="T36" fmla="*/ 2147483647 w 42"/>
                <a:gd name="T37" fmla="*/ 282475249 h 2"/>
                <a:gd name="T38" fmla="*/ 2147483647 w 42"/>
                <a:gd name="T39" fmla="*/ 282475249 h 2"/>
                <a:gd name="T40" fmla="*/ 2147483647 w 42"/>
                <a:gd name="T41" fmla="*/ 282475249 h 2"/>
                <a:gd name="T42" fmla="*/ 2147483647 w 42"/>
                <a:gd name="T43" fmla="*/ 282475249 h 2"/>
                <a:gd name="T44" fmla="*/ 2147483647 w 42"/>
                <a:gd name="T45" fmla="*/ 282475249 h 2"/>
                <a:gd name="T46" fmla="*/ 2147483647 w 42"/>
                <a:gd name="T47" fmla="*/ 282475249 h 2"/>
                <a:gd name="T48" fmla="*/ 2147483647 w 42"/>
                <a:gd name="T49" fmla="*/ 282475249 h 2"/>
                <a:gd name="T50" fmla="*/ 2147483647 w 42"/>
                <a:gd name="T51" fmla="*/ 282475249 h 2"/>
                <a:gd name="T52" fmla="*/ 2147483647 w 42"/>
                <a:gd name="T53" fmla="*/ 282475249 h 2"/>
                <a:gd name="T54" fmla="*/ 2147483647 w 42"/>
                <a:gd name="T55" fmla="*/ 282475249 h 2"/>
                <a:gd name="T56" fmla="*/ 2147483647 w 42"/>
                <a:gd name="T57" fmla="*/ 282475249 h 2"/>
                <a:gd name="T58" fmla="*/ 2147483647 w 42"/>
                <a:gd name="T59" fmla="*/ 282475249 h 2"/>
                <a:gd name="T60" fmla="*/ 2147483647 w 42"/>
                <a:gd name="T61" fmla="*/ 282475249 h 2"/>
                <a:gd name="T62" fmla="*/ 2147483647 w 42"/>
                <a:gd name="T63" fmla="*/ 282475249 h 2"/>
                <a:gd name="T64" fmla="*/ 2147483647 w 42"/>
                <a:gd name="T65" fmla="*/ 282475249 h 2"/>
                <a:gd name="T66" fmla="*/ 2147483647 w 42"/>
                <a:gd name="T67" fmla="*/ 282475249 h 2"/>
                <a:gd name="T68" fmla="*/ 2147483647 w 42"/>
                <a:gd name="T69" fmla="*/ 282475249 h 2"/>
                <a:gd name="T70" fmla="*/ 2147483647 w 42"/>
                <a:gd name="T71" fmla="*/ 282475249 h 2"/>
                <a:gd name="T72" fmla="*/ 2147483647 w 42"/>
                <a:gd name="T73" fmla="*/ 282475249 h 2"/>
                <a:gd name="T74" fmla="*/ 2147483647 w 42"/>
                <a:gd name="T75" fmla="*/ 282475249 h 2"/>
                <a:gd name="T76" fmla="*/ 2147483647 w 42"/>
                <a:gd name="T77" fmla="*/ 282475249 h 2"/>
                <a:gd name="T78" fmla="*/ 2147483647 w 42"/>
                <a:gd name="T79" fmla="*/ 282475249 h 2"/>
                <a:gd name="T80" fmla="*/ 2147483647 w 42"/>
                <a:gd name="T81" fmla="*/ 282475249 h 2"/>
                <a:gd name="T82" fmla="*/ 2147483647 w 42"/>
                <a:gd name="T83" fmla="*/ 282475249 h 2"/>
                <a:gd name="T84" fmla="*/ 2147483647 w 42"/>
                <a:gd name="T85" fmla="*/ 282475249 h 2"/>
                <a:gd name="T86" fmla="*/ 2147483647 w 42"/>
                <a:gd name="T87" fmla="*/ 282475249 h 2"/>
                <a:gd name="T88" fmla="*/ 2147483647 w 42"/>
                <a:gd name="T89" fmla="*/ 282475249 h 2"/>
                <a:gd name="T90" fmla="*/ 2147483647 w 42"/>
                <a:gd name="T91" fmla="*/ 282475249 h 2"/>
                <a:gd name="T92" fmla="*/ 2147483647 w 42"/>
                <a:gd name="T93" fmla="*/ 0 h 2"/>
                <a:gd name="T94" fmla="*/ 2147483647 w 42"/>
                <a:gd name="T95" fmla="*/ 0 h 2"/>
                <a:gd name="T96" fmla="*/ 2147483647 w 42"/>
                <a:gd name="T97" fmla="*/ 0 h 2"/>
                <a:gd name="T98" fmla="*/ 2147483647 w 42"/>
                <a:gd name="T99" fmla="*/ 0 h 2"/>
                <a:gd name="T100" fmla="*/ 2147483647 w 42"/>
                <a:gd name="T101" fmla="*/ 0 h 2"/>
                <a:gd name="T102" fmla="*/ 2147483647 w 42"/>
                <a:gd name="T103" fmla="*/ 0 h 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2" h="2">
                  <a:moveTo>
                    <a:pt x="0" y="2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4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2" y="0"/>
                  </a:lnTo>
                </a:path>
              </a:pathLst>
            </a:custGeom>
            <a:noFill/>
            <a:ln w="34925">
              <a:solidFill>
                <a:srgbClr val="0000F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540" name="Freeform 70"/>
            <p:cNvSpPr>
              <a:spLocks/>
            </p:cNvSpPr>
            <p:nvPr/>
          </p:nvSpPr>
          <p:spPr bwMode="auto">
            <a:xfrm>
              <a:off x="2459" y="3031"/>
              <a:ext cx="307" cy="0"/>
            </a:xfrm>
            <a:custGeom>
              <a:avLst/>
              <a:gdLst>
                <a:gd name="T0" fmla="*/ 0 w 42"/>
                <a:gd name="T1" fmla="*/ 415783045 w 42"/>
                <a:gd name="T2" fmla="*/ 896375684 w 42"/>
                <a:gd name="T3" fmla="*/ 1312156002 w 42"/>
                <a:gd name="T4" fmla="*/ 1728084697 w 42"/>
                <a:gd name="T5" fmla="*/ 1728084697 w 42"/>
                <a:gd name="T6" fmla="*/ 2147483647 w 42"/>
                <a:gd name="T7" fmla="*/ 2147483647 w 42"/>
                <a:gd name="T8" fmla="*/ 2147483647 w 42"/>
                <a:gd name="T9" fmla="*/ 2147483647 w 42"/>
                <a:gd name="T10" fmla="*/ 2147483647 w 42"/>
                <a:gd name="T11" fmla="*/ 2147483647 w 42"/>
                <a:gd name="T12" fmla="*/ 2147483647 w 42"/>
                <a:gd name="T13" fmla="*/ 2147483647 w 42"/>
                <a:gd name="T14" fmla="*/ 2147483647 w 42"/>
                <a:gd name="T15" fmla="*/ 2147483647 w 42"/>
                <a:gd name="T16" fmla="*/ 2147483647 w 42"/>
                <a:gd name="T17" fmla="*/ 2147483647 w 42"/>
                <a:gd name="T18" fmla="*/ 2147483647 w 42"/>
                <a:gd name="T19" fmla="*/ 2147483647 w 42"/>
                <a:gd name="T20" fmla="*/ 2147483647 w 42"/>
                <a:gd name="T21" fmla="*/ 2147483647 w 42"/>
                <a:gd name="T22" fmla="*/ 2147483647 w 42"/>
                <a:gd name="T23" fmla="*/ 2147483647 w 42"/>
                <a:gd name="T24" fmla="*/ 2147483647 w 42"/>
                <a:gd name="T25" fmla="*/ 2147483647 w 42"/>
                <a:gd name="T26" fmla="*/ 2147483647 w 42"/>
                <a:gd name="T27" fmla="*/ 2147483647 w 42"/>
                <a:gd name="T28" fmla="*/ 2147483647 w 42"/>
                <a:gd name="T29" fmla="*/ 2147483647 w 42"/>
                <a:gd name="T30" fmla="*/ 2147483647 w 42"/>
                <a:gd name="T31" fmla="*/ 2147483647 w 42"/>
                <a:gd name="T32" fmla="*/ 2147483647 w 42"/>
                <a:gd name="T33" fmla="*/ 2147483647 w 42"/>
                <a:gd name="T34" fmla="*/ 2147483647 w 42"/>
                <a:gd name="T35" fmla="*/ 2147483647 w 42"/>
                <a:gd name="T36" fmla="*/ 2147483647 w 42"/>
                <a:gd name="T37" fmla="*/ 2147483647 w 42"/>
                <a:gd name="T38" fmla="*/ 2147483647 w 42"/>
                <a:gd name="T39" fmla="*/ 2147483647 w 42"/>
                <a:gd name="T40" fmla="*/ 2147483647 w 42"/>
                <a:gd name="T41" fmla="*/ 2147483647 w 42"/>
                <a:gd name="T42" fmla="*/ 2147483647 w 42"/>
                <a:gd name="T43" fmla="*/ 2147483647 w 42"/>
                <a:gd name="T44" fmla="*/ 2147483647 w 42"/>
                <a:gd name="T45" fmla="*/ 2147483647 w 42"/>
                <a:gd name="T46" fmla="*/ 2147483647 w 42"/>
                <a:gd name="T47" fmla="*/ 2147483647 w 42"/>
                <a:gd name="T48" fmla="*/ 2147483647 w 42"/>
                <a:gd name="T49" fmla="*/ 2147483647 w 42"/>
                <a:gd name="T50" fmla="*/ 2147483647 w 42"/>
                <a:gd name="T51" fmla="*/ 2147483647 w 4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</a:gdLst>
              <a:ahLst/>
              <a:cxnLst>
                <a:cxn ang="T52">
                  <a:pos x="T0" y="0"/>
                </a:cxn>
                <a:cxn ang="T53">
                  <a:pos x="T1" y="0"/>
                </a:cxn>
                <a:cxn ang="T54">
                  <a:pos x="T2" y="0"/>
                </a:cxn>
                <a:cxn ang="T55">
                  <a:pos x="T3" y="0"/>
                </a:cxn>
                <a:cxn ang="T56">
                  <a:pos x="T4" y="0"/>
                </a:cxn>
                <a:cxn ang="T57">
                  <a:pos x="T5" y="0"/>
                </a:cxn>
                <a:cxn ang="T58">
                  <a:pos x="T6" y="0"/>
                </a:cxn>
                <a:cxn ang="T59">
                  <a:pos x="T7" y="0"/>
                </a:cxn>
                <a:cxn ang="T60">
                  <a:pos x="T8" y="0"/>
                </a:cxn>
                <a:cxn ang="T61">
                  <a:pos x="T9" y="0"/>
                </a:cxn>
                <a:cxn ang="T62">
                  <a:pos x="T10" y="0"/>
                </a:cxn>
                <a:cxn ang="T63">
                  <a:pos x="T11" y="0"/>
                </a:cxn>
                <a:cxn ang="T64">
                  <a:pos x="T12" y="0"/>
                </a:cxn>
                <a:cxn ang="T65">
                  <a:pos x="T13" y="0"/>
                </a:cxn>
                <a:cxn ang="T66">
                  <a:pos x="T14" y="0"/>
                </a:cxn>
                <a:cxn ang="T67">
                  <a:pos x="T15" y="0"/>
                </a:cxn>
                <a:cxn ang="T68">
                  <a:pos x="T16" y="0"/>
                </a:cxn>
                <a:cxn ang="T69">
                  <a:pos x="T17" y="0"/>
                </a:cxn>
                <a:cxn ang="T70">
                  <a:pos x="T18" y="0"/>
                </a:cxn>
                <a:cxn ang="T71">
                  <a:pos x="T19" y="0"/>
                </a:cxn>
                <a:cxn ang="T72">
                  <a:pos x="T20" y="0"/>
                </a:cxn>
                <a:cxn ang="T73">
                  <a:pos x="T21" y="0"/>
                </a:cxn>
                <a:cxn ang="T74">
                  <a:pos x="T22" y="0"/>
                </a:cxn>
                <a:cxn ang="T75">
                  <a:pos x="T23" y="0"/>
                </a:cxn>
                <a:cxn ang="T76">
                  <a:pos x="T24" y="0"/>
                </a:cxn>
                <a:cxn ang="T77">
                  <a:pos x="T25" y="0"/>
                </a:cxn>
                <a:cxn ang="T78">
                  <a:pos x="T26" y="0"/>
                </a:cxn>
                <a:cxn ang="T79">
                  <a:pos x="T27" y="0"/>
                </a:cxn>
                <a:cxn ang="T80">
                  <a:pos x="T28" y="0"/>
                </a:cxn>
                <a:cxn ang="T81">
                  <a:pos x="T29" y="0"/>
                </a:cxn>
                <a:cxn ang="T82">
                  <a:pos x="T30" y="0"/>
                </a:cxn>
                <a:cxn ang="T83">
                  <a:pos x="T31" y="0"/>
                </a:cxn>
                <a:cxn ang="T84">
                  <a:pos x="T32" y="0"/>
                </a:cxn>
                <a:cxn ang="T85">
                  <a:pos x="T33" y="0"/>
                </a:cxn>
                <a:cxn ang="T86">
                  <a:pos x="T34" y="0"/>
                </a:cxn>
                <a:cxn ang="T87">
                  <a:pos x="T35" y="0"/>
                </a:cxn>
                <a:cxn ang="T88">
                  <a:pos x="T36" y="0"/>
                </a:cxn>
                <a:cxn ang="T89">
                  <a:pos x="T37" y="0"/>
                </a:cxn>
                <a:cxn ang="T90">
                  <a:pos x="T38" y="0"/>
                </a:cxn>
                <a:cxn ang="T91">
                  <a:pos x="T39" y="0"/>
                </a:cxn>
                <a:cxn ang="T92">
                  <a:pos x="T40" y="0"/>
                </a:cxn>
                <a:cxn ang="T93">
                  <a:pos x="T41" y="0"/>
                </a:cxn>
                <a:cxn ang="T94">
                  <a:pos x="T42" y="0"/>
                </a:cxn>
                <a:cxn ang="T95">
                  <a:pos x="T43" y="0"/>
                </a:cxn>
                <a:cxn ang="T96">
                  <a:pos x="T44" y="0"/>
                </a:cxn>
                <a:cxn ang="T97">
                  <a:pos x="T45" y="0"/>
                </a:cxn>
                <a:cxn ang="T98">
                  <a:pos x="T46" y="0"/>
                </a:cxn>
                <a:cxn ang="T99">
                  <a:pos x="T47" y="0"/>
                </a:cxn>
                <a:cxn ang="T100">
                  <a:pos x="T48" y="0"/>
                </a:cxn>
                <a:cxn ang="T101">
                  <a:pos x="T49" y="0"/>
                </a:cxn>
                <a:cxn ang="T102">
                  <a:pos x="T50" y="0"/>
                </a:cxn>
                <a:cxn ang="T103">
                  <a:pos x="T51" y="0"/>
                </a:cxn>
              </a:cxnLst>
              <a:rect l="0" t="0" r="r" b="b"/>
              <a:pathLst>
                <a:path w="4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2" y="0"/>
                  </a:lnTo>
                </a:path>
              </a:pathLst>
            </a:custGeom>
            <a:noFill/>
            <a:ln w="34925">
              <a:solidFill>
                <a:srgbClr val="0000F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541" name="Freeform 71"/>
            <p:cNvSpPr>
              <a:spLocks/>
            </p:cNvSpPr>
            <p:nvPr/>
          </p:nvSpPr>
          <p:spPr bwMode="auto">
            <a:xfrm>
              <a:off x="2766" y="3031"/>
              <a:ext cx="307" cy="7"/>
            </a:xfrm>
            <a:custGeom>
              <a:avLst/>
              <a:gdLst>
                <a:gd name="T0" fmla="*/ 0 w 42"/>
                <a:gd name="T1" fmla="*/ 0 h 1"/>
                <a:gd name="T2" fmla="*/ 415783045 w 42"/>
                <a:gd name="T3" fmla="*/ 0 h 1"/>
                <a:gd name="T4" fmla="*/ 896375684 w 42"/>
                <a:gd name="T5" fmla="*/ 0 h 1"/>
                <a:gd name="T6" fmla="*/ 1312156002 w 42"/>
                <a:gd name="T7" fmla="*/ 0 h 1"/>
                <a:gd name="T8" fmla="*/ 1312156002 w 42"/>
                <a:gd name="T9" fmla="*/ 0 h 1"/>
                <a:gd name="T10" fmla="*/ 1728084697 w 42"/>
                <a:gd name="T11" fmla="*/ 0 h 1"/>
                <a:gd name="T12" fmla="*/ 2147483647 w 42"/>
                <a:gd name="T13" fmla="*/ 0 h 1"/>
                <a:gd name="T14" fmla="*/ 2147483647 w 42"/>
                <a:gd name="T15" fmla="*/ 0 h 1"/>
                <a:gd name="T16" fmla="*/ 2147483647 w 42"/>
                <a:gd name="T17" fmla="*/ 0 h 1"/>
                <a:gd name="T18" fmla="*/ 2147483647 w 42"/>
                <a:gd name="T19" fmla="*/ 0 h 1"/>
                <a:gd name="T20" fmla="*/ 2147483647 w 42"/>
                <a:gd name="T21" fmla="*/ 0 h 1"/>
                <a:gd name="T22" fmla="*/ 2147483647 w 42"/>
                <a:gd name="T23" fmla="*/ 0 h 1"/>
                <a:gd name="T24" fmla="*/ 2147483647 w 42"/>
                <a:gd name="T25" fmla="*/ 0 h 1"/>
                <a:gd name="T26" fmla="*/ 2147483647 w 42"/>
                <a:gd name="T27" fmla="*/ 0 h 1"/>
                <a:gd name="T28" fmla="*/ 2147483647 w 42"/>
                <a:gd name="T29" fmla="*/ 0 h 1"/>
                <a:gd name="T30" fmla="*/ 2147483647 w 42"/>
                <a:gd name="T31" fmla="*/ 282475249 h 1"/>
                <a:gd name="T32" fmla="*/ 2147483647 w 42"/>
                <a:gd name="T33" fmla="*/ 282475249 h 1"/>
                <a:gd name="T34" fmla="*/ 2147483647 w 42"/>
                <a:gd name="T35" fmla="*/ 282475249 h 1"/>
                <a:gd name="T36" fmla="*/ 2147483647 w 42"/>
                <a:gd name="T37" fmla="*/ 282475249 h 1"/>
                <a:gd name="T38" fmla="*/ 2147483647 w 42"/>
                <a:gd name="T39" fmla="*/ 282475249 h 1"/>
                <a:gd name="T40" fmla="*/ 2147483647 w 42"/>
                <a:gd name="T41" fmla="*/ 282475249 h 1"/>
                <a:gd name="T42" fmla="*/ 2147483647 w 42"/>
                <a:gd name="T43" fmla="*/ 282475249 h 1"/>
                <a:gd name="T44" fmla="*/ 2147483647 w 42"/>
                <a:gd name="T45" fmla="*/ 282475249 h 1"/>
                <a:gd name="T46" fmla="*/ 2147483647 w 42"/>
                <a:gd name="T47" fmla="*/ 282475249 h 1"/>
                <a:gd name="T48" fmla="*/ 2147483647 w 42"/>
                <a:gd name="T49" fmla="*/ 282475249 h 1"/>
                <a:gd name="T50" fmla="*/ 2147483647 w 42"/>
                <a:gd name="T51" fmla="*/ 282475249 h 1"/>
                <a:gd name="T52" fmla="*/ 2147483647 w 42"/>
                <a:gd name="T53" fmla="*/ 282475249 h 1"/>
                <a:gd name="T54" fmla="*/ 2147483647 w 42"/>
                <a:gd name="T55" fmla="*/ 282475249 h 1"/>
                <a:gd name="T56" fmla="*/ 2147483647 w 42"/>
                <a:gd name="T57" fmla="*/ 282475249 h 1"/>
                <a:gd name="T58" fmla="*/ 2147483647 w 42"/>
                <a:gd name="T59" fmla="*/ 282475249 h 1"/>
                <a:gd name="T60" fmla="*/ 2147483647 w 42"/>
                <a:gd name="T61" fmla="*/ 282475249 h 1"/>
                <a:gd name="T62" fmla="*/ 2147483647 w 42"/>
                <a:gd name="T63" fmla="*/ 282475249 h 1"/>
                <a:gd name="T64" fmla="*/ 2147483647 w 42"/>
                <a:gd name="T65" fmla="*/ 282475249 h 1"/>
                <a:gd name="T66" fmla="*/ 2147483647 w 42"/>
                <a:gd name="T67" fmla="*/ 282475249 h 1"/>
                <a:gd name="T68" fmla="*/ 2147483647 w 42"/>
                <a:gd name="T69" fmla="*/ 282475249 h 1"/>
                <a:gd name="T70" fmla="*/ 2147483647 w 42"/>
                <a:gd name="T71" fmla="*/ 282475249 h 1"/>
                <a:gd name="T72" fmla="*/ 2147483647 w 42"/>
                <a:gd name="T73" fmla="*/ 282475249 h 1"/>
                <a:gd name="T74" fmla="*/ 2147483647 w 42"/>
                <a:gd name="T75" fmla="*/ 282475249 h 1"/>
                <a:gd name="T76" fmla="*/ 2147483647 w 42"/>
                <a:gd name="T77" fmla="*/ 282475249 h 1"/>
                <a:gd name="T78" fmla="*/ 2147483647 w 42"/>
                <a:gd name="T79" fmla="*/ 282475249 h 1"/>
                <a:gd name="T80" fmla="*/ 2147483647 w 42"/>
                <a:gd name="T81" fmla="*/ 282475249 h 1"/>
                <a:gd name="T82" fmla="*/ 2147483647 w 42"/>
                <a:gd name="T83" fmla="*/ 282475249 h 1"/>
                <a:gd name="T84" fmla="*/ 2147483647 w 42"/>
                <a:gd name="T85" fmla="*/ 282475249 h 1"/>
                <a:gd name="T86" fmla="*/ 2147483647 w 42"/>
                <a:gd name="T87" fmla="*/ 282475249 h 1"/>
                <a:gd name="T88" fmla="*/ 2147483647 w 42"/>
                <a:gd name="T89" fmla="*/ 282475249 h 1"/>
                <a:gd name="T90" fmla="*/ 2147483647 w 42"/>
                <a:gd name="T91" fmla="*/ 282475249 h 1"/>
                <a:gd name="T92" fmla="*/ 2147483647 w 42"/>
                <a:gd name="T93" fmla="*/ 282475249 h 1"/>
                <a:gd name="T94" fmla="*/ 2147483647 w 42"/>
                <a:gd name="T95" fmla="*/ 282475249 h 1"/>
                <a:gd name="T96" fmla="*/ 2147483647 w 42"/>
                <a:gd name="T97" fmla="*/ 282475249 h 1"/>
                <a:gd name="T98" fmla="*/ 2147483647 w 42"/>
                <a:gd name="T99" fmla="*/ 282475249 h 1"/>
                <a:gd name="T100" fmla="*/ 2147483647 w 42"/>
                <a:gd name="T101" fmla="*/ 282475249 h 1"/>
                <a:gd name="T102" fmla="*/ 2147483647 w 42"/>
                <a:gd name="T103" fmla="*/ 282475249 h 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2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4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9" y="1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42" y="1"/>
                  </a:lnTo>
                </a:path>
              </a:pathLst>
            </a:custGeom>
            <a:noFill/>
            <a:ln w="34925">
              <a:solidFill>
                <a:srgbClr val="0000F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542" name="Freeform 72"/>
            <p:cNvSpPr>
              <a:spLocks/>
            </p:cNvSpPr>
            <p:nvPr/>
          </p:nvSpPr>
          <p:spPr bwMode="auto">
            <a:xfrm>
              <a:off x="3073" y="3038"/>
              <a:ext cx="308" cy="15"/>
            </a:xfrm>
            <a:custGeom>
              <a:avLst/>
              <a:gdLst>
                <a:gd name="T0" fmla="*/ 0 w 42"/>
                <a:gd name="T1" fmla="*/ 0 h 2"/>
                <a:gd name="T2" fmla="*/ 426606202 w 42"/>
                <a:gd name="T3" fmla="*/ 0 h 2"/>
                <a:gd name="T4" fmla="*/ 920420593 w 42"/>
                <a:gd name="T5" fmla="*/ 0 h 2"/>
                <a:gd name="T6" fmla="*/ 1347026802 w 42"/>
                <a:gd name="T7" fmla="*/ 0 h 2"/>
                <a:gd name="T8" fmla="*/ 1347026802 w 42"/>
                <a:gd name="T9" fmla="*/ 0 h 2"/>
                <a:gd name="T10" fmla="*/ 1781566197 w 42"/>
                <a:gd name="T11" fmla="*/ 0 h 2"/>
                <a:gd name="T12" fmla="*/ 2147483647 w 42"/>
                <a:gd name="T13" fmla="*/ 0 h 2"/>
                <a:gd name="T14" fmla="*/ 2147483647 w 42"/>
                <a:gd name="T15" fmla="*/ 0 h 2"/>
                <a:gd name="T16" fmla="*/ 2147483647 w 42"/>
                <a:gd name="T17" fmla="*/ 0 h 2"/>
                <a:gd name="T18" fmla="*/ 2147483647 w 42"/>
                <a:gd name="T19" fmla="*/ 600690938 h 2"/>
                <a:gd name="T20" fmla="*/ 2147483647 w 42"/>
                <a:gd name="T21" fmla="*/ 600690938 h 2"/>
                <a:gd name="T22" fmla="*/ 2147483647 w 42"/>
                <a:gd name="T23" fmla="*/ 600690938 h 2"/>
                <a:gd name="T24" fmla="*/ 2147483647 w 42"/>
                <a:gd name="T25" fmla="*/ 600690938 h 2"/>
                <a:gd name="T26" fmla="*/ 2147483647 w 42"/>
                <a:gd name="T27" fmla="*/ 600690938 h 2"/>
                <a:gd name="T28" fmla="*/ 2147483647 w 42"/>
                <a:gd name="T29" fmla="*/ 600690938 h 2"/>
                <a:gd name="T30" fmla="*/ 2147483647 w 42"/>
                <a:gd name="T31" fmla="*/ 600690938 h 2"/>
                <a:gd name="T32" fmla="*/ 2147483647 w 42"/>
                <a:gd name="T33" fmla="*/ 600690938 h 2"/>
                <a:gd name="T34" fmla="*/ 2147483647 w 42"/>
                <a:gd name="T35" fmla="*/ 600690938 h 2"/>
                <a:gd name="T36" fmla="*/ 2147483647 w 42"/>
                <a:gd name="T37" fmla="*/ 600690938 h 2"/>
                <a:gd name="T38" fmla="*/ 2147483647 w 42"/>
                <a:gd name="T39" fmla="*/ 600690938 h 2"/>
                <a:gd name="T40" fmla="*/ 2147483647 w 42"/>
                <a:gd name="T41" fmla="*/ 600690938 h 2"/>
                <a:gd name="T42" fmla="*/ 2147483647 w 42"/>
                <a:gd name="T43" fmla="*/ 600690938 h 2"/>
                <a:gd name="T44" fmla="*/ 2147483647 w 42"/>
                <a:gd name="T45" fmla="*/ 600690938 h 2"/>
                <a:gd name="T46" fmla="*/ 2147483647 w 42"/>
                <a:gd name="T47" fmla="*/ 600690938 h 2"/>
                <a:gd name="T48" fmla="*/ 2147483647 w 42"/>
                <a:gd name="T49" fmla="*/ 600690938 h 2"/>
                <a:gd name="T50" fmla="*/ 2147483647 w 42"/>
                <a:gd name="T51" fmla="*/ 600690938 h 2"/>
                <a:gd name="T52" fmla="*/ 2147483647 w 42"/>
                <a:gd name="T53" fmla="*/ 600690938 h 2"/>
                <a:gd name="T54" fmla="*/ 2147483647 w 42"/>
                <a:gd name="T55" fmla="*/ 600690938 h 2"/>
                <a:gd name="T56" fmla="*/ 2147483647 w 42"/>
                <a:gd name="T57" fmla="*/ 600690938 h 2"/>
                <a:gd name="T58" fmla="*/ 2147483647 w 42"/>
                <a:gd name="T59" fmla="*/ 600690938 h 2"/>
                <a:gd name="T60" fmla="*/ 2147483647 w 42"/>
                <a:gd name="T61" fmla="*/ 600690938 h 2"/>
                <a:gd name="T62" fmla="*/ 2147483647 w 42"/>
                <a:gd name="T63" fmla="*/ 600690938 h 2"/>
                <a:gd name="T64" fmla="*/ 2147483647 w 42"/>
                <a:gd name="T65" fmla="*/ 600690938 h 2"/>
                <a:gd name="T66" fmla="*/ 2147483647 w 42"/>
                <a:gd name="T67" fmla="*/ 600690938 h 2"/>
                <a:gd name="T68" fmla="*/ 2147483647 w 42"/>
                <a:gd name="T69" fmla="*/ 600690938 h 2"/>
                <a:gd name="T70" fmla="*/ 2147483647 w 42"/>
                <a:gd name="T71" fmla="*/ 600690938 h 2"/>
                <a:gd name="T72" fmla="*/ 2147483647 w 42"/>
                <a:gd name="T73" fmla="*/ 600690938 h 2"/>
                <a:gd name="T74" fmla="*/ 2147483647 w 42"/>
                <a:gd name="T75" fmla="*/ 600690938 h 2"/>
                <a:gd name="T76" fmla="*/ 2147483647 w 42"/>
                <a:gd name="T77" fmla="*/ 600690938 h 2"/>
                <a:gd name="T78" fmla="*/ 2147483647 w 42"/>
                <a:gd name="T79" fmla="*/ 600690938 h 2"/>
                <a:gd name="T80" fmla="*/ 2147483647 w 42"/>
                <a:gd name="T81" fmla="*/ 1131943388 h 2"/>
                <a:gd name="T82" fmla="*/ 2147483647 w 42"/>
                <a:gd name="T83" fmla="*/ 1131943388 h 2"/>
                <a:gd name="T84" fmla="*/ 2147483647 w 42"/>
                <a:gd name="T85" fmla="*/ 1131943388 h 2"/>
                <a:gd name="T86" fmla="*/ 2147483647 w 42"/>
                <a:gd name="T87" fmla="*/ 1131943388 h 2"/>
                <a:gd name="T88" fmla="*/ 2147483647 w 42"/>
                <a:gd name="T89" fmla="*/ 1131943388 h 2"/>
                <a:gd name="T90" fmla="*/ 2147483647 w 42"/>
                <a:gd name="T91" fmla="*/ 1131943388 h 2"/>
                <a:gd name="T92" fmla="*/ 2147483647 w 42"/>
                <a:gd name="T93" fmla="*/ 1131943388 h 2"/>
                <a:gd name="T94" fmla="*/ 2147483647 w 42"/>
                <a:gd name="T95" fmla="*/ 1131943388 h 2"/>
                <a:gd name="T96" fmla="*/ 2147483647 w 42"/>
                <a:gd name="T97" fmla="*/ 1131943388 h 2"/>
                <a:gd name="T98" fmla="*/ 2147483647 w 42"/>
                <a:gd name="T99" fmla="*/ 1131943388 h 2"/>
                <a:gd name="T100" fmla="*/ 2147483647 w 42"/>
                <a:gd name="T101" fmla="*/ 1131943388 h 2"/>
                <a:gd name="T102" fmla="*/ 2147483647 w 42"/>
                <a:gd name="T103" fmla="*/ 1131943388 h 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2" h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2" y="2"/>
                  </a:lnTo>
                  <a:lnTo>
                    <a:pt x="33" y="2"/>
                  </a:lnTo>
                  <a:lnTo>
                    <a:pt x="34" y="2"/>
                  </a:lnTo>
                  <a:lnTo>
                    <a:pt x="35" y="2"/>
                  </a:lnTo>
                  <a:lnTo>
                    <a:pt x="36" y="2"/>
                  </a:lnTo>
                  <a:lnTo>
                    <a:pt x="37" y="2"/>
                  </a:lnTo>
                  <a:lnTo>
                    <a:pt x="38" y="2"/>
                  </a:lnTo>
                  <a:lnTo>
                    <a:pt x="39" y="2"/>
                  </a:lnTo>
                  <a:lnTo>
                    <a:pt x="40" y="2"/>
                  </a:lnTo>
                  <a:lnTo>
                    <a:pt x="41" y="2"/>
                  </a:lnTo>
                  <a:lnTo>
                    <a:pt x="42" y="2"/>
                  </a:lnTo>
                </a:path>
              </a:pathLst>
            </a:custGeom>
            <a:noFill/>
            <a:ln w="34925">
              <a:solidFill>
                <a:srgbClr val="0000F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543" name="Freeform 73"/>
            <p:cNvSpPr>
              <a:spLocks/>
            </p:cNvSpPr>
            <p:nvPr/>
          </p:nvSpPr>
          <p:spPr bwMode="auto">
            <a:xfrm>
              <a:off x="3381" y="3053"/>
              <a:ext cx="190" cy="7"/>
            </a:xfrm>
            <a:custGeom>
              <a:avLst/>
              <a:gdLst>
                <a:gd name="T0" fmla="*/ 0 w 26"/>
                <a:gd name="T1" fmla="*/ 0 h 1"/>
                <a:gd name="T2" fmla="*/ 415158382 w 26"/>
                <a:gd name="T3" fmla="*/ 0 h 1"/>
                <a:gd name="T4" fmla="*/ 894730703 w 26"/>
                <a:gd name="T5" fmla="*/ 0 h 1"/>
                <a:gd name="T6" fmla="*/ 894730703 w 26"/>
                <a:gd name="T7" fmla="*/ 0 h 1"/>
                <a:gd name="T8" fmla="*/ 1309866073 w 26"/>
                <a:gd name="T9" fmla="*/ 0 h 1"/>
                <a:gd name="T10" fmla="*/ 1723960630 w 26"/>
                <a:gd name="T11" fmla="*/ 0 h 1"/>
                <a:gd name="T12" fmla="*/ 2147483647 w 26"/>
                <a:gd name="T13" fmla="*/ 0 h 1"/>
                <a:gd name="T14" fmla="*/ 2147483647 w 26"/>
                <a:gd name="T15" fmla="*/ 0 h 1"/>
                <a:gd name="T16" fmla="*/ 2147483647 w 26"/>
                <a:gd name="T17" fmla="*/ 0 h 1"/>
                <a:gd name="T18" fmla="*/ 2147483647 w 26"/>
                <a:gd name="T19" fmla="*/ 0 h 1"/>
                <a:gd name="T20" fmla="*/ 2147483647 w 26"/>
                <a:gd name="T21" fmla="*/ 0 h 1"/>
                <a:gd name="T22" fmla="*/ 2147483647 w 26"/>
                <a:gd name="T23" fmla="*/ 0 h 1"/>
                <a:gd name="T24" fmla="*/ 2147483647 w 26"/>
                <a:gd name="T25" fmla="*/ 0 h 1"/>
                <a:gd name="T26" fmla="*/ 2147483647 w 26"/>
                <a:gd name="T27" fmla="*/ 282475249 h 1"/>
                <a:gd name="T28" fmla="*/ 2147483647 w 26"/>
                <a:gd name="T29" fmla="*/ 282475249 h 1"/>
                <a:gd name="T30" fmla="*/ 2147483647 w 26"/>
                <a:gd name="T31" fmla="*/ 282475249 h 1"/>
                <a:gd name="T32" fmla="*/ 2147483647 w 26"/>
                <a:gd name="T33" fmla="*/ 282475249 h 1"/>
                <a:gd name="T34" fmla="*/ 2147483647 w 26"/>
                <a:gd name="T35" fmla="*/ 282475249 h 1"/>
                <a:gd name="T36" fmla="*/ 2147483647 w 26"/>
                <a:gd name="T37" fmla="*/ 282475249 h 1"/>
                <a:gd name="T38" fmla="*/ 2147483647 w 26"/>
                <a:gd name="T39" fmla="*/ 282475249 h 1"/>
                <a:gd name="T40" fmla="*/ 2147483647 w 26"/>
                <a:gd name="T41" fmla="*/ 282475249 h 1"/>
                <a:gd name="T42" fmla="*/ 2147483647 w 26"/>
                <a:gd name="T43" fmla="*/ 282475249 h 1"/>
                <a:gd name="T44" fmla="*/ 2147483647 w 26"/>
                <a:gd name="T45" fmla="*/ 282475249 h 1"/>
                <a:gd name="T46" fmla="*/ 2147483647 w 26"/>
                <a:gd name="T47" fmla="*/ 282475249 h 1"/>
                <a:gd name="T48" fmla="*/ 2147483647 w 26"/>
                <a:gd name="T49" fmla="*/ 282475249 h 1"/>
                <a:gd name="T50" fmla="*/ 2147483647 w 26"/>
                <a:gd name="T51" fmla="*/ 282475249 h 1"/>
                <a:gd name="T52" fmla="*/ 2147483647 w 26"/>
                <a:gd name="T53" fmla="*/ 282475249 h 1"/>
                <a:gd name="T54" fmla="*/ 2147483647 w 26"/>
                <a:gd name="T55" fmla="*/ 282475249 h 1"/>
                <a:gd name="T56" fmla="*/ 2147483647 w 26"/>
                <a:gd name="T57" fmla="*/ 282475249 h 1"/>
                <a:gd name="T58" fmla="*/ 2147483647 w 26"/>
                <a:gd name="T59" fmla="*/ 282475249 h 1"/>
                <a:gd name="T60" fmla="*/ 2147483647 w 26"/>
                <a:gd name="T61" fmla="*/ 282475249 h 1"/>
                <a:gd name="T62" fmla="*/ 2147483647 w 26"/>
                <a:gd name="T63" fmla="*/ 282475249 h 1"/>
                <a:gd name="T64" fmla="*/ 2147483647 w 26"/>
                <a:gd name="T65" fmla="*/ 282475249 h 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6" y="1"/>
                  </a:lnTo>
                </a:path>
              </a:pathLst>
            </a:custGeom>
            <a:noFill/>
            <a:ln w="34925">
              <a:solidFill>
                <a:srgbClr val="0000F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544" name="Rectangle 74"/>
            <p:cNvSpPr>
              <a:spLocks noChangeArrowheads="1"/>
            </p:cNvSpPr>
            <p:nvPr/>
          </p:nvSpPr>
          <p:spPr bwMode="auto">
            <a:xfrm>
              <a:off x="2995" y="1317"/>
              <a:ext cx="83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2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3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4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7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V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9545" name="Rectangle 75"/>
            <p:cNvSpPr>
              <a:spLocks noChangeArrowheads="1"/>
            </p:cNvSpPr>
            <p:nvPr/>
          </p:nvSpPr>
          <p:spPr bwMode="auto">
            <a:xfrm>
              <a:off x="3079" y="1383"/>
              <a:ext cx="142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2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3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4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4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NB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9546" name="Line 76"/>
            <p:cNvSpPr>
              <a:spLocks noChangeShapeType="1"/>
            </p:cNvSpPr>
            <p:nvPr/>
          </p:nvSpPr>
          <p:spPr bwMode="auto">
            <a:xfrm>
              <a:off x="3278" y="1413"/>
              <a:ext cx="132" cy="0"/>
            </a:xfrm>
            <a:prstGeom prst="line">
              <a:avLst/>
            </a:prstGeom>
            <a:noFill/>
            <a:ln w="34925">
              <a:solidFill>
                <a:srgbClr val="00FF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547" name="Freeform 77"/>
            <p:cNvSpPr>
              <a:spLocks/>
            </p:cNvSpPr>
            <p:nvPr/>
          </p:nvSpPr>
          <p:spPr bwMode="auto">
            <a:xfrm>
              <a:off x="621" y="2592"/>
              <a:ext cx="300" cy="197"/>
            </a:xfrm>
            <a:custGeom>
              <a:avLst/>
              <a:gdLst>
                <a:gd name="T0" fmla="*/ 418813580 w 41"/>
                <a:gd name="T1" fmla="*/ 0 h 27"/>
                <a:gd name="T2" fmla="*/ 418813580 w 41"/>
                <a:gd name="T3" fmla="*/ 0 h 27"/>
                <a:gd name="T4" fmla="*/ 903948593 w 41"/>
                <a:gd name="T5" fmla="*/ 409468491 h 27"/>
                <a:gd name="T6" fmla="*/ 1322911068 w 41"/>
                <a:gd name="T7" fmla="*/ 409468491 h 27"/>
                <a:gd name="T8" fmla="*/ 1741724649 w 41"/>
                <a:gd name="T9" fmla="*/ 875224508 h 27"/>
                <a:gd name="T10" fmla="*/ 2147483647 w 41"/>
                <a:gd name="T11" fmla="*/ 875224508 h 27"/>
                <a:gd name="T12" fmla="*/ 2147483647 w 41"/>
                <a:gd name="T13" fmla="*/ 1293441900 h 27"/>
                <a:gd name="T14" fmla="*/ 2147483647 w 41"/>
                <a:gd name="T15" fmla="*/ 1702910384 h 27"/>
                <a:gd name="T16" fmla="*/ 2147483647 w 41"/>
                <a:gd name="T17" fmla="*/ 2112546354 h 27"/>
                <a:gd name="T18" fmla="*/ 2147483647 w 41"/>
                <a:gd name="T19" fmla="*/ 2112546354 h 27"/>
                <a:gd name="T20" fmla="*/ 2147483647 w 41"/>
                <a:gd name="T21" fmla="*/ 2147483647 h 27"/>
                <a:gd name="T22" fmla="*/ 2147483647 w 41"/>
                <a:gd name="T23" fmla="*/ 2147483647 h 27"/>
                <a:gd name="T24" fmla="*/ 2147483647 w 41"/>
                <a:gd name="T25" fmla="*/ 2147483647 h 27"/>
                <a:gd name="T26" fmla="*/ 2147483647 w 41"/>
                <a:gd name="T27" fmla="*/ 2147483647 h 27"/>
                <a:gd name="T28" fmla="*/ 2147483647 w 41"/>
                <a:gd name="T29" fmla="*/ 2147483647 h 27"/>
                <a:gd name="T30" fmla="*/ 2147483647 w 41"/>
                <a:gd name="T31" fmla="*/ 2147483647 h 27"/>
                <a:gd name="T32" fmla="*/ 2147483647 w 41"/>
                <a:gd name="T33" fmla="*/ 2147483647 h 27"/>
                <a:gd name="T34" fmla="*/ 2147483647 w 41"/>
                <a:gd name="T35" fmla="*/ 2147483647 h 27"/>
                <a:gd name="T36" fmla="*/ 2147483647 w 41"/>
                <a:gd name="T37" fmla="*/ 2147483647 h 27"/>
                <a:gd name="T38" fmla="*/ 2147483647 w 41"/>
                <a:gd name="T39" fmla="*/ 2147483647 h 27"/>
                <a:gd name="T40" fmla="*/ 2147483647 w 41"/>
                <a:gd name="T41" fmla="*/ 2147483647 h 27"/>
                <a:gd name="T42" fmla="*/ 2147483647 w 41"/>
                <a:gd name="T43" fmla="*/ 2147483647 h 27"/>
                <a:gd name="T44" fmla="*/ 2147483647 w 41"/>
                <a:gd name="T45" fmla="*/ 2147483647 h 27"/>
                <a:gd name="T46" fmla="*/ 2147483647 w 41"/>
                <a:gd name="T47" fmla="*/ 2147483647 h 27"/>
                <a:gd name="T48" fmla="*/ 2147483647 w 41"/>
                <a:gd name="T49" fmla="*/ 2147483647 h 27"/>
                <a:gd name="T50" fmla="*/ 2147483647 w 41"/>
                <a:gd name="T51" fmla="*/ 2147483647 h 27"/>
                <a:gd name="T52" fmla="*/ 2147483647 w 41"/>
                <a:gd name="T53" fmla="*/ 2147483647 h 27"/>
                <a:gd name="T54" fmla="*/ 2147483647 w 41"/>
                <a:gd name="T55" fmla="*/ 2147483647 h 27"/>
                <a:gd name="T56" fmla="*/ 2147483647 w 41"/>
                <a:gd name="T57" fmla="*/ 2147483647 h 27"/>
                <a:gd name="T58" fmla="*/ 2147483647 w 41"/>
                <a:gd name="T59" fmla="*/ 2147483647 h 27"/>
                <a:gd name="T60" fmla="*/ 2147483647 w 41"/>
                <a:gd name="T61" fmla="*/ 2147483647 h 27"/>
                <a:gd name="T62" fmla="*/ 2147483647 w 41"/>
                <a:gd name="T63" fmla="*/ 2147483647 h 27"/>
                <a:gd name="T64" fmla="*/ 2147483647 w 41"/>
                <a:gd name="T65" fmla="*/ 2147483647 h 27"/>
                <a:gd name="T66" fmla="*/ 2147483647 w 41"/>
                <a:gd name="T67" fmla="*/ 2147483647 h 27"/>
                <a:gd name="T68" fmla="*/ 2147483647 w 41"/>
                <a:gd name="T69" fmla="*/ 2147483647 h 27"/>
                <a:gd name="T70" fmla="*/ 2147483647 w 41"/>
                <a:gd name="T71" fmla="*/ 2147483647 h 27"/>
                <a:gd name="T72" fmla="*/ 2147483647 w 41"/>
                <a:gd name="T73" fmla="*/ 2147483647 h 27"/>
                <a:gd name="T74" fmla="*/ 2147483647 w 41"/>
                <a:gd name="T75" fmla="*/ 2147483647 h 27"/>
                <a:gd name="T76" fmla="*/ 2147483647 w 41"/>
                <a:gd name="T77" fmla="*/ 2147483647 h 27"/>
                <a:gd name="T78" fmla="*/ 2147483647 w 41"/>
                <a:gd name="T79" fmla="*/ 2147483647 h 27"/>
                <a:gd name="T80" fmla="*/ 2147483647 w 41"/>
                <a:gd name="T81" fmla="*/ 2147483647 h 27"/>
                <a:gd name="T82" fmla="*/ 2147483647 w 41"/>
                <a:gd name="T83" fmla="*/ 2147483647 h 27"/>
                <a:gd name="T84" fmla="*/ 2147483647 w 41"/>
                <a:gd name="T85" fmla="*/ 2147483647 h 27"/>
                <a:gd name="T86" fmla="*/ 2147483647 w 41"/>
                <a:gd name="T87" fmla="*/ 2147483647 h 27"/>
                <a:gd name="T88" fmla="*/ 2147483647 w 41"/>
                <a:gd name="T89" fmla="*/ 2147483647 h 27"/>
                <a:gd name="T90" fmla="*/ 2147483647 w 41"/>
                <a:gd name="T91" fmla="*/ 2147483647 h 27"/>
                <a:gd name="T92" fmla="*/ 2147483647 w 41"/>
                <a:gd name="T93" fmla="*/ 2147483647 h 27"/>
                <a:gd name="T94" fmla="*/ 2147483647 w 41"/>
                <a:gd name="T95" fmla="*/ 2147483647 h 27"/>
                <a:gd name="T96" fmla="*/ 2147483647 w 41"/>
                <a:gd name="T97" fmla="*/ 2147483647 h 27"/>
                <a:gd name="T98" fmla="*/ 2147483647 w 41"/>
                <a:gd name="T99" fmla="*/ 2147483647 h 27"/>
                <a:gd name="T100" fmla="*/ 2147483647 w 41"/>
                <a:gd name="T101" fmla="*/ 2147483647 h 2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1" h="27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6"/>
                  </a:lnTo>
                  <a:lnTo>
                    <a:pt x="9" y="6"/>
                  </a:lnTo>
                  <a:lnTo>
                    <a:pt x="9" y="7"/>
                  </a:lnTo>
                  <a:lnTo>
                    <a:pt x="10" y="7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12" y="9"/>
                  </a:lnTo>
                  <a:lnTo>
                    <a:pt x="13" y="10"/>
                  </a:lnTo>
                  <a:lnTo>
                    <a:pt x="14" y="11"/>
                  </a:lnTo>
                  <a:lnTo>
                    <a:pt x="15" y="12"/>
                  </a:lnTo>
                  <a:lnTo>
                    <a:pt x="16" y="13"/>
                  </a:lnTo>
                  <a:lnTo>
                    <a:pt x="17" y="13"/>
                  </a:lnTo>
                  <a:lnTo>
                    <a:pt x="17" y="14"/>
                  </a:lnTo>
                  <a:lnTo>
                    <a:pt x="18" y="14"/>
                  </a:lnTo>
                  <a:lnTo>
                    <a:pt x="18" y="15"/>
                  </a:lnTo>
                  <a:lnTo>
                    <a:pt x="19" y="15"/>
                  </a:lnTo>
                  <a:lnTo>
                    <a:pt x="20" y="16"/>
                  </a:lnTo>
                  <a:lnTo>
                    <a:pt x="21" y="16"/>
                  </a:lnTo>
                  <a:lnTo>
                    <a:pt x="21" y="17"/>
                  </a:lnTo>
                  <a:lnTo>
                    <a:pt x="22" y="17"/>
                  </a:lnTo>
                  <a:lnTo>
                    <a:pt x="22" y="18"/>
                  </a:lnTo>
                  <a:lnTo>
                    <a:pt x="23" y="18"/>
                  </a:lnTo>
                  <a:lnTo>
                    <a:pt x="24" y="18"/>
                  </a:lnTo>
                  <a:lnTo>
                    <a:pt x="24" y="19"/>
                  </a:lnTo>
                  <a:lnTo>
                    <a:pt x="25" y="19"/>
                  </a:lnTo>
                  <a:lnTo>
                    <a:pt x="26" y="20"/>
                  </a:lnTo>
                  <a:lnTo>
                    <a:pt x="27" y="20"/>
                  </a:lnTo>
                  <a:lnTo>
                    <a:pt x="27" y="21"/>
                  </a:lnTo>
                  <a:lnTo>
                    <a:pt x="28" y="21"/>
                  </a:lnTo>
                  <a:lnTo>
                    <a:pt x="29" y="22"/>
                  </a:lnTo>
                  <a:lnTo>
                    <a:pt x="30" y="22"/>
                  </a:lnTo>
                  <a:lnTo>
                    <a:pt x="31" y="23"/>
                  </a:lnTo>
                  <a:lnTo>
                    <a:pt x="32" y="23"/>
                  </a:lnTo>
                  <a:lnTo>
                    <a:pt x="33" y="24"/>
                  </a:lnTo>
                  <a:lnTo>
                    <a:pt x="34" y="24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7" y="25"/>
                  </a:lnTo>
                  <a:lnTo>
                    <a:pt x="37" y="26"/>
                  </a:lnTo>
                  <a:lnTo>
                    <a:pt x="38" y="26"/>
                  </a:lnTo>
                  <a:lnTo>
                    <a:pt x="39" y="26"/>
                  </a:lnTo>
                  <a:lnTo>
                    <a:pt x="40" y="26"/>
                  </a:lnTo>
                  <a:lnTo>
                    <a:pt x="40" y="27"/>
                  </a:lnTo>
                  <a:lnTo>
                    <a:pt x="41" y="27"/>
                  </a:lnTo>
                </a:path>
              </a:pathLst>
            </a:custGeom>
            <a:noFill/>
            <a:ln w="34925">
              <a:solidFill>
                <a:srgbClr val="00FF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548" name="Freeform 78"/>
            <p:cNvSpPr>
              <a:spLocks/>
            </p:cNvSpPr>
            <p:nvPr/>
          </p:nvSpPr>
          <p:spPr bwMode="auto">
            <a:xfrm>
              <a:off x="921" y="2789"/>
              <a:ext cx="308" cy="59"/>
            </a:xfrm>
            <a:custGeom>
              <a:avLst/>
              <a:gdLst>
                <a:gd name="T0" fmla="*/ 426606202 w 42"/>
                <a:gd name="T1" fmla="*/ 0 h 8"/>
                <a:gd name="T2" fmla="*/ 426606202 w 42"/>
                <a:gd name="T3" fmla="*/ 0 h 8"/>
                <a:gd name="T4" fmla="*/ 920420593 w 42"/>
                <a:gd name="T5" fmla="*/ 455685040 h 8"/>
                <a:gd name="T6" fmla="*/ 1347026802 w 42"/>
                <a:gd name="T7" fmla="*/ 455685040 h 8"/>
                <a:gd name="T8" fmla="*/ 1781566197 w 42"/>
                <a:gd name="T9" fmla="*/ 455685040 h 8"/>
                <a:gd name="T10" fmla="*/ 2147483647 w 42"/>
                <a:gd name="T11" fmla="*/ 455685040 h 8"/>
                <a:gd name="T12" fmla="*/ 2147483647 w 42"/>
                <a:gd name="T13" fmla="*/ 971871106 h 8"/>
                <a:gd name="T14" fmla="*/ 2147483647 w 42"/>
                <a:gd name="T15" fmla="*/ 971871106 h 8"/>
                <a:gd name="T16" fmla="*/ 2147483647 w 42"/>
                <a:gd name="T17" fmla="*/ 971871106 h 8"/>
                <a:gd name="T18" fmla="*/ 2147483647 w 42"/>
                <a:gd name="T19" fmla="*/ 971871106 h 8"/>
                <a:gd name="T20" fmla="*/ 2147483647 w 42"/>
                <a:gd name="T21" fmla="*/ 971871106 h 8"/>
                <a:gd name="T22" fmla="*/ 2147483647 w 42"/>
                <a:gd name="T23" fmla="*/ 1418068570 h 8"/>
                <a:gd name="T24" fmla="*/ 2147483647 w 42"/>
                <a:gd name="T25" fmla="*/ 1418068570 h 8"/>
                <a:gd name="T26" fmla="*/ 2147483647 w 42"/>
                <a:gd name="T27" fmla="*/ 1418068570 h 8"/>
                <a:gd name="T28" fmla="*/ 2147483647 w 42"/>
                <a:gd name="T29" fmla="*/ 1418068570 h 8"/>
                <a:gd name="T30" fmla="*/ 2147483647 w 42"/>
                <a:gd name="T31" fmla="*/ 1418068570 h 8"/>
                <a:gd name="T32" fmla="*/ 2147483647 w 42"/>
                <a:gd name="T33" fmla="*/ 1934254636 h 8"/>
                <a:gd name="T34" fmla="*/ 2147483647 w 42"/>
                <a:gd name="T35" fmla="*/ 1934254636 h 8"/>
                <a:gd name="T36" fmla="*/ 2147483647 w 42"/>
                <a:gd name="T37" fmla="*/ 1934254636 h 8"/>
                <a:gd name="T38" fmla="*/ 2147483647 w 42"/>
                <a:gd name="T39" fmla="*/ 1934254636 h 8"/>
                <a:gd name="T40" fmla="*/ 2147483647 w 42"/>
                <a:gd name="T41" fmla="*/ 1934254636 h 8"/>
                <a:gd name="T42" fmla="*/ 2147483647 w 42"/>
                <a:gd name="T43" fmla="*/ 1934254636 h 8"/>
                <a:gd name="T44" fmla="*/ 2147483647 w 42"/>
                <a:gd name="T45" fmla="*/ 2147483647 h 8"/>
                <a:gd name="T46" fmla="*/ 2147483647 w 42"/>
                <a:gd name="T47" fmla="*/ 2147483647 h 8"/>
                <a:gd name="T48" fmla="*/ 2147483647 w 42"/>
                <a:gd name="T49" fmla="*/ 2147483647 h 8"/>
                <a:gd name="T50" fmla="*/ 2147483647 w 42"/>
                <a:gd name="T51" fmla="*/ 2147483647 h 8"/>
                <a:gd name="T52" fmla="*/ 2147483647 w 42"/>
                <a:gd name="T53" fmla="*/ 2147483647 h 8"/>
                <a:gd name="T54" fmla="*/ 2147483647 w 42"/>
                <a:gd name="T55" fmla="*/ 2147483647 h 8"/>
                <a:gd name="T56" fmla="*/ 2147483647 w 42"/>
                <a:gd name="T57" fmla="*/ 2147483647 h 8"/>
                <a:gd name="T58" fmla="*/ 2147483647 w 42"/>
                <a:gd name="T59" fmla="*/ 2147483647 h 8"/>
                <a:gd name="T60" fmla="*/ 2147483647 w 42"/>
                <a:gd name="T61" fmla="*/ 2147483647 h 8"/>
                <a:gd name="T62" fmla="*/ 2147483647 w 42"/>
                <a:gd name="T63" fmla="*/ 2147483647 h 8"/>
                <a:gd name="T64" fmla="*/ 2147483647 w 42"/>
                <a:gd name="T65" fmla="*/ 2147483647 h 8"/>
                <a:gd name="T66" fmla="*/ 2147483647 w 42"/>
                <a:gd name="T67" fmla="*/ 2147483647 h 8"/>
                <a:gd name="T68" fmla="*/ 2147483647 w 42"/>
                <a:gd name="T69" fmla="*/ 2147483647 h 8"/>
                <a:gd name="T70" fmla="*/ 2147483647 w 42"/>
                <a:gd name="T71" fmla="*/ 2147483647 h 8"/>
                <a:gd name="T72" fmla="*/ 2147483647 w 42"/>
                <a:gd name="T73" fmla="*/ 2147483647 h 8"/>
                <a:gd name="T74" fmla="*/ 2147483647 w 42"/>
                <a:gd name="T75" fmla="*/ 2147483647 h 8"/>
                <a:gd name="T76" fmla="*/ 2147483647 w 42"/>
                <a:gd name="T77" fmla="*/ 2147483647 h 8"/>
                <a:gd name="T78" fmla="*/ 2147483647 w 42"/>
                <a:gd name="T79" fmla="*/ 2147483647 h 8"/>
                <a:gd name="T80" fmla="*/ 2147483647 w 42"/>
                <a:gd name="T81" fmla="*/ 2147483647 h 8"/>
                <a:gd name="T82" fmla="*/ 2147483647 w 42"/>
                <a:gd name="T83" fmla="*/ 2147483647 h 8"/>
                <a:gd name="T84" fmla="*/ 2147483647 w 42"/>
                <a:gd name="T85" fmla="*/ 2147483647 h 8"/>
                <a:gd name="T86" fmla="*/ 2147483647 w 42"/>
                <a:gd name="T87" fmla="*/ 2147483647 h 8"/>
                <a:gd name="T88" fmla="*/ 2147483647 w 42"/>
                <a:gd name="T89" fmla="*/ 2147483647 h 8"/>
                <a:gd name="T90" fmla="*/ 2147483647 w 42"/>
                <a:gd name="T91" fmla="*/ 2147483647 h 8"/>
                <a:gd name="T92" fmla="*/ 2147483647 w 42"/>
                <a:gd name="T93" fmla="*/ 2147483647 h 8"/>
                <a:gd name="T94" fmla="*/ 2147483647 w 42"/>
                <a:gd name="T95" fmla="*/ 2147483647 h 8"/>
                <a:gd name="T96" fmla="*/ 2147483647 w 42"/>
                <a:gd name="T97" fmla="*/ 2147483647 h 8"/>
                <a:gd name="T98" fmla="*/ 2147483647 w 42"/>
                <a:gd name="T99" fmla="*/ 2147483647 h 8"/>
                <a:gd name="T100" fmla="*/ 2147483647 w 42"/>
                <a:gd name="T101" fmla="*/ 2147483647 h 8"/>
                <a:gd name="T102" fmla="*/ 2147483647 w 42"/>
                <a:gd name="T103" fmla="*/ 2147483647 h 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2" h="8">
                  <a:moveTo>
                    <a:pt x="0" y="0"/>
                  </a:moveTo>
                  <a:lnTo>
                    <a:pt x="1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9" y="5"/>
                  </a:lnTo>
                  <a:lnTo>
                    <a:pt x="20" y="5"/>
                  </a:lnTo>
                  <a:lnTo>
                    <a:pt x="21" y="5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4" y="5"/>
                  </a:lnTo>
                  <a:lnTo>
                    <a:pt x="24" y="6"/>
                  </a:lnTo>
                  <a:lnTo>
                    <a:pt x="25" y="6"/>
                  </a:lnTo>
                  <a:lnTo>
                    <a:pt x="26" y="6"/>
                  </a:lnTo>
                  <a:lnTo>
                    <a:pt x="27" y="6"/>
                  </a:lnTo>
                  <a:lnTo>
                    <a:pt x="28" y="6"/>
                  </a:lnTo>
                  <a:lnTo>
                    <a:pt x="29" y="6"/>
                  </a:lnTo>
                  <a:lnTo>
                    <a:pt x="30" y="6"/>
                  </a:lnTo>
                  <a:lnTo>
                    <a:pt x="31" y="6"/>
                  </a:lnTo>
                  <a:lnTo>
                    <a:pt x="31" y="7"/>
                  </a:lnTo>
                  <a:lnTo>
                    <a:pt x="32" y="7"/>
                  </a:lnTo>
                  <a:lnTo>
                    <a:pt x="33" y="7"/>
                  </a:lnTo>
                  <a:lnTo>
                    <a:pt x="34" y="7"/>
                  </a:lnTo>
                  <a:lnTo>
                    <a:pt x="35" y="7"/>
                  </a:lnTo>
                  <a:lnTo>
                    <a:pt x="36" y="7"/>
                  </a:lnTo>
                  <a:lnTo>
                    <a:pt x="37" y="7"/>
                  </a:lnTo>
                  <a:lnTo>
                    <a:pt x="38" y="7"/>
                  </a:lnTo>
                  <a:lnTo>
                    <a:pt x="39" y="8"/>
                  </a:lnTo>
                  <a:lnTo>
                    <a:pt x="40" y="8"/>
                  </a:lnTo>
                  <a:lnTo>
                    <a:pt x="41" y="8"/>
                  </a:lnTo>
                  <a:lnTo>
                    <a:pt x="42" y="8"/>
                  </a:lnTo>
                </a:path>
              </a:pathLst>
            </a:custGeom>
            <a:noFill/>
            <a:ln w="34925">
              <a:solidFill>
                <a:srgbClr val="00FF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549" name="Freeform 79"/>
            <p:cNvSpPr>
              <a:spLocks/>
            </p:cNvSpPr>
            <p:nvPr/>
          </p:nvSpPr>
          <p:spPr bwMode="auto">
            <a:xfrm>
              <a:off x="1229" y="2848"/>
              <a:ext cx="307" cy="29"/>
            </a:xfrm>
            <a:custGeom>
              <a:avLst/>
              <a:gdLst>
                <a:gd name="T0" fmla="*/ 415783045 w 42"/>
                <a:gd name="T1" fmla="*/ 0 h 4"/>
                <a:gd name="T2" fmla="*/ 415783045 w 42"/>
                <a:gd name="T3" fmla="*/ 0 h 4"/>
                <a:gd name="T4" fmla="*/ 896375684 w 42"/>
                <a:gd name="T5" fmla="*/ 0 h 4"/>
                <a:gd name="T6" fmla="*/ 1312156002 w 42"/>
                <a:gd name="T7" fmla="*/ 0 h 4"/>
                <a:gd name="T8" fmla="*/ 1728084697 w 42"/>
                <a:gd name="T9" fmla="*/ 0 h 4"/>
                <a:gd name="T10" fmla="*/ 2147483647 w 42"/>
                <a:gd name="T11" fmla="*/ 0 h 4"/>
                <a:gd name="T12" fmla="*/ 2147483647 w 42"/>
                <a:gd name="T13" fmla="*/ 389631835 h 4"/>
                <a:gd name="T14" fmla="*/ 2147483647 w 42"/>
                <a:gd name="T15" fmla="*/ 389631835 h 4"/>
                <a:gd name="T16" fmla="*/ 2147483647 w 42"/>
                <a:gd name="T17" fmla="*/ 389631835 h 4"/>
                <a:gd name="T18" fmla="*/ 2147483647 w 42"/>
                <a:gd name="T19" fmla="*/ 389631835 h 4"/>
                <a:gd name="T20" fmla="*/ 2147483647 w 42"/>
                <a:gd name="T21" fmla="*/ 389631835 h 4"/>
                <a:gd name="T22" fmla="*/ 2147483647 w 42"/>
                <a:gd name="T23" fmla="*/ 389631835 h 4"/>
                <a:gd name="T24" fmla="*/ 2147483647 w 42"/>
                <a:gd name="T25" fmla="*/ 389631835 h 4"/>
                <a:gd name="T26" fmla="*/ 2147483647 w 42"/>
                <a:gd name="T27" fmla="*/ 389631835 h 4"/>
                <a:gd name="T28" fmla="*/ 2147483647 w 42"/>
                <a:gd name="T29" fmla="*/ 389631835 h 4"/>
                <a:gd name="T30" fmla="*/ 2147483647 w 42"/>
                <a:gd name="T31" fmla="*/ 389631835 h 4"/>
                <a:gd name="T32" fmla="*/ 2147483647 w 42"/>
                <a:gd name="T33" fmla="*/ 389631835 h 4"/>
                <a:gd name="T34" fmla="*/ 2147483647 w 42"/>
                <a:gd name="T35" fmla="*/ 389631835 h 4"/>
                <a:gd name="T36" fmla="*/ 2147483647 w 42"/>
                <a:gd name="T37" fmla="*/ 389631835 h 4"/>
                <a:gd name="T38" fmla="*/ 2147483647 w 42"/>
                <a:gd name="T39" fmla="*/ 831823429 h 4"/>
                <a:gd name="T40" fmla="*/ 2147483647 w 42"/>
                <a:gd name="T41" fmla="*/ 831823429 h 4"/>
                <a:gd name="T42" fmla="*/ 2147483647 w 42"/>
                <a:gd name="T43" fmla="*/ 831823429 h 4"/>
                <a:gd name="T44" fmla="*/ 2147483647 w 42"/>
                <a:gd name="T45" fmla="*/ 831823429 h 4"/>
                <a:gd name="T46" fmla="*/ 2147483647 w 42"/>
                <a:gd name="T47" fmla="*/ 831823429 h 4"/>
                <a:gd name="T48" fmla="*/ 2147483647 w 42"/>
                <a:gd name="T49" fmla="*/ 831823429 h 4"/>
                <a:gd name="T50" fmla="*/ 2147483647 w 42"/>
                <a:gd name="T51" fmla="*/ 831823429 h 4"/>
                <a:gd name="T52" fmla="*/ 2147483647 w 42"/>
                <a:gd name="T53" fmla="*/ 831823429 h 4"/>
                <a:gd name="T54" fmla="*/ 2147483647 w 42"/>
                <a:gd name="T55" fmla="*/ 831823429 h 4"/>
                <a:gd name="T56" fmla="*/ 2147483647 w 42"/>
                <a:gd name="T57" fmla="*/ 831823429 h 4"/>
                <a:gd name="T58" fmla="*/ 2147483647 w 42"/>
                <a:gd name="T59" fmla="*/ 831823429 h 4"/>
                <a:gd name="T60" fmla="*/ 2147483647 w 42"/>
                <a:gd name="T61" fmla="*/ 831823429 h 4"/>
                <a:gd name="T62" fmla="*/ 2147483647 w 42"/>
                <a:gd name="T63" fmla="*/ 831823429 h 4"/>
                <a:gd name="T64" fmla="*/ 2147483647 w 42"/>
                <a:gd name="T65" fmla="*/ 1221314236 h 4"/>
                <a:gd name="T66" fmla="*/ 2147483647 w 42"/>
                <a:gd name="T67" fmla="*/ 1221314236 h 4"/>
                <a:gd name="T68" fmla="*/ 2147483647 w 42"/>
                <a:gd name="T69" fmla="*/ 1221314236 h 4"/>
                <a:gd name="T70" fmla="*/ 2147483647 w 42"/>
                <a:gd name="T71" fmla="*/ 1221314236 h 4"/>
                <a:gd name="T72" fmla="*/ 2147483647 w 42"/>
                <a:gd name="T73" fmla="*/ 1221314236 h 4"/>
                <a:gd name="T74" fmla="*/ 2147483647 w 42"/>
                <a:gd name="T75" fmla="*/ 1221314236 h 4"/>
                <a:gd name="T76" fmla="*/ 2147483647 w 42"/>
                <a:gd name="T77" fmla="*/ 1221314236 h 4"/>
                <a:gd name="T78" fmla="*/ 2147483647 w 42"/>
                <a:gd name="T79" fmla="*/ 1221314236 h 4"/>
                <a:gd name="T80" fmla="*/ 2147483647 w 42"/>
                <a:gd name="T81" fmla="*/ 1221314236 h 4"/>
                <a:gd name="T82" fmla="*/ 2147483647 w 42"/>
                <a:gd name="T83" fmla="*/ 1221314236 h 4"/>
                <a:gd name="T84" fmla="*/ 2147483647 w 42"/>
                <a:gd name="T85" fmla="*/ 1221314236 h 4"/>
                <a:gd name="T86" fmla="*/ 2147483647 w 42"/>
                <a:gd name="T87" fmla="*/ 1221314236 h 4"/>
                <a:gd name="T88" fmla="*/ 2147483647 w 42"/>
                <a:gd name="T89" fmla="*/ 1221314236 h 4"/>
                <a:gd name="T90" fmla="*/ 2147483647 w 42"/>
                <a:gd name="T91" fmla="*/ 1221314236 h 4"/>
                <a:gd name="T92" fmla="*/ 2147483647 w 42"/>
                <a:gd name="T93" fmla="*/ 1221314236 h 4"/>
                <a:gd name="T94" fmla="*/ 2147483647 w 42"/>
                <a:gd name="T95" fmla="*/ 1603535962 h 4"/>
                <a:gd name="T96" fmla="*/ 2147483647 w 42"/>
                <a:gd name="T97" fmla="*/ 1603535962 h 4"/>
                <a:gd name="T98" fmla="*/ 2147483647 w 42"/>
                <a:gd name="T99" fmla="*/ 1603535962 h 4"/>
                <a:gd name="T100" fmla="*/ 2147483647 w 42"/>
                <a:gd name="T101" fmla="*/ 1603535962 h 4"/>
                <a:gd name="T102" fmla="*/ 2147483647 w 42"/>
                <a:gd name="T103" fmla="*/ 1603535962 h 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2" h="4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6" y="3"/>
                  </a:lnTo>
                  <a:lnTo>
                    <a:pt x="27" y="3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4" y="3"/>
                  </a:lnTo>
                  <a:lnTo>
                    <a:pt x="35" y="3"/>
                  </a:lnTo>
                  <a:lnTo>
                    <a:pt x="36" y="3"/>
                  </a:lnTo>
                  <a:lnTo>
                    <a:pt x="37" y="3"/>
                  </a:lnTo>
                  <a:lnTo>
                    <a:pt x="38" y="3"/>
                  </a:lnTo>
                  <a:lnTo>
                    <a:pt x="39" y="4"/>
                  </a:lnTo>
                  <a:lnTo>
                    <a:pt x="40" y="4"/>
                  </a:lnTo>
                  <a:lnTo>
                    <a:pt x="41" y="4"/>
                  </a:lnTo>
                  <a:lnTo>
                    <a:pt x="42" y="4"/>
                  </a:lnTo>
                </a:path>
              </a:pathLst>
            </a:custGeom>
            <a:noFill/>
            <a:ln w="34925">
              <a:solidFill>
                <a:srgbClr val="00FF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550" name="Freeform 80"/>
            <p:cNvSpPr>
              <a:spLocks/>
            </p:cNvSpPr>
            <p:nvPr/>
          </p:nvSpPr>
          <p:spPr bwMode="auto">
            <a:xfrm>
              <a:off x="1536" y="2877"/>
              <a:ext cx="308" cy="22"/>
            </a:xfrm>
            <a:custGeom>
              <a:avLst/>
              <a:gdLst>
                <a:gd name="T0" fmla="*/ 426606202 w 42"/>
                <a:gd name="T1" fmla="*/ 0 h 3"/>
                <a:gd name="T2" fmla="*/ 426606202 w 42"/>
                <a:gd name="T3" fmla="*/ 0 h 3"/>
                <a:gd name="T4" fmla="*/ 920420593 w 42"/>
                <a:gd name="T5" fmla="*/ 0 h 3"/>
                <a:gd name="T6" fmla="*/ 1347026802 w 42"/>
                <a:gd name="T7" fmla="*/ 0 h 3"/>
                <a:gd name="T8" fmla="*/ 1781566197 w 42"/>
                <a:gd name="T9" fmla="*/ 0 h 3"/>
                <a:gd name="T10" fmla="*/ 2147483647 w 42"/>
                <a:gd name="T11" fmla="*/ 0 h 3"/>
                <a:gd name="T12" fmla="*/ 2147483647 w 42"/>
                <a:gd name="T13" fmla="*/ 0 h 3"/>
                <a:gd name="T14" fmla="*/ 2147483647 w 42"/>
                <a:gd name="T15" fmla="*/ 0 h 3"/>
                <a:gd name="T16" fmla="*/ 2147483647 w 42"/>
                <a:gd name="T17" fmla="*/ 0 h 3"/>
                <a:gd name="T18" fmla="*/ 2147483647 w 42"/>
                <a:gd name="T19" fmla="*/ 0 h 3"/>
                <a:gd name="T20" fmla="*/ 2147483647 w 42"/>
                <a:gd name="T21" fmla="*/ 0 h 3"/>
                <a:gd name="T22" fmla="*/ 2147483647 w 42"/>
                <a:gd name="T23" fmla="*/ 426606202 h 3"/>
                <a:gd name="T24" fmla="*/ 2147483647 w 42"/>
                <a:gd name="T25" fmla="*/ 426606202 h 3"/>
                <a:gd name="T26" fmla="*/ 2147483647 w 42"/>
                <a:gd name="T27" fmla="*/ 426606202 h 3"/>
                <a:gd name="T28" fmla="*/ 2147483647 w 42"/>
                <a:gd name="T29" fmla="*/ 426606202 h 3"/>
                <a:gd name="T30" fmla="*/ 2147483647 w 42"/>
                <a:gd name="T31" fmla="*/ 426606202 h 3"/>
                <a:gd name="T32" fmla="*/ 2147483647 w 42"/>
                <a:gd name="T33" fmla="*/ 426606202 h 3"/>
                <a:gd name="T34" fmla="*/ 2147483647 w 42"/>
                <a:gd name="T35" fmla="*/ 426606202 h 3"/>
                <a:gd name="T36" fmla="*/ 2147483647 w 42"/>
                <a:gd name="T37" fmla="*/ 426606202 h 3"/>
                <a:gd name="T38" fmla="*/ 2147483647 w 42"/>
                <a:gd name="T39" fmla="*/ 426606202 h 3"/>
                <a:gd name="T40" fmla="*/ 2147483647 w 42"/>
                <a:gd name="T41" fmla="*/ 426606202 h 3"/>
                <a:gd name="T42" fmla="*/ 2147483647 w 42"/>
                <a:gd name="T43" fmla="*/ 426606202 h 3"/>
                <a:gd name="T44" fmla="*/ 2147483647 w 42"/>
                <a:gd name="T45" fmla="*/ 426606202 h 3"/>
                <a:gd name="T46" fmla="*/ 2147483647 w 42"/>
                <a:gd name="T47" fmla="*/ 426606202 h 3"/>
                <a:gd name="T48" fmla="*/ 2147483647 w 42"/>
                <a:gd name="T49" fmla="*/ 426606202 h 3"/>
                <a:gd name="T50" fmla="*/ 2147483647 w 42"/>
                <a:gd name="T51" fmla="*/ 426606202 h 3"/>
                <a:gd name="T52" fmla="*/ 2147483647 w 42"/>
                <a:gd name="T53" fmla="*/ 426606202 h 3"/>
                <a:gd name="T54" fmla="*/ 2147483647 w 42"/>
                <a:gd name="T55" fmla="*/ 920420593 h 3"/>
                <a:gd name="T56" fmla="*/ 2147483647 w 42"/>
                <a:gd name="T57" fmla="*/ 920420593 h 3"/>
                <a:gd name="T58" fmla="*/ 2147483647 w 42"/>
                <a:gd name="T59" fmla="*/ 920420593 h 3"/>
                <a:gd name="T60" fmla="*/ 2147483647 w 42"/>
                <a:gd name="T61" fmla="*/ 920420593 h 3"/>
                <a:gd name="T62" fmla="*/ 2147483647 w 42"/>
                <a:gd name="T63" fmla="*/ 920420593 h 3"/>
                <a:gd name="T64" fmla="*/ 2147483647 w 42"/>
                <a:gd name="T65" fmla="*/ 920420593 h 3"/>
                <a:gd name="T66" fmla="*/ 2147483647 w 42"/>
                <a:gd name="T67" fmla="*/ 920420593 h 3"/>
                <a:gd name="T68" fmla="*/ 2147483647 w 42"/>
                <a:gd name="T69" fmla="*/ 920420593 h 3"/>
                <a:gd name="T70" fmla="*/ 2147483647 w 42"/>
                <a:gd name="T71" fmla="*/ 920420593 h 3"/>
                <a:gd name="T72" fmla="*/ 2147483647 w 42"/>
                <a:gd name="T73" fmla="*/ 920420593 h 3"/>
                <a:gd name="T74" fmla="*/ 2147483647 w 42"/>
                <a:gd name="T75" fmla="*/ 920420593 h 3"/>
                <a:gd name="T76" fmla="*/ 2147483647 w 42"/>
                <a:gd name="T77" fmla="*/ 920420593 h 3"/>
                <a:gd name="T78" fmla="*/ 2147483647 w 42"/>
                <a:gd name="T79" fmla="*/ 920420593 h 3"/>
                <a:gd name="T80" fmla="*/ 2147483647 w 42"/>
                <a:gd name="T81" fmla="*/ 920420593 h 3"/>
                <a:gd name="T82" fmla="*/ 2147483647 w 42"/>
                <a:gd name="T83" fmla="*/ 920420593 h 3"/>
                <a:gd name="T84" fmla="*/ 2147483647 w 42"/>
                <a:gd name="T85" fmla="*/ 920420593 h 3"/>
                <a:gd name="T86" fmla="*/ 2147483647 w 42"/>
                <a:gd name="T87" fmla="*/ 1347026802 h 3"/>
                <a:gd name="T88" fmla="*/ 2147483647 w 42"/>
                <a:gd name="T89" fmla="*/ 1347026802 h 3"/>
                <a:gd name="T90" fmla="*/ 2147483647 w 42"/>
                <a:gd name="T91" fmla="*/ 1347026802 h 3"/>
                <a:gd name="T92" fmla="*/ 2147483647 w 42"/>
                <a:gd name="T93" fmla="*/ 1347026802 h 3"/>
                <a:gd name="T94" fmla="*/ 2147483647 w 42"/>
                <a:gd name="T95" fmla="*/ 1347026802 h 3"/>
                <a:gd name="T96" fmla="*/ 2147483647 w 42"/>
                <a:gd name="T97" fmla="*/ 1347026802 h 3"/>
                <a:gd name="T98" fmla="*/ 2147483647 w 42"/>
                <a:gd name="T99" fmla="*/ 1347026802 h 3"/>
                <a:gd name="T100" fmla="*/ 2147483647 w 42"/>
                <a:gd name="T101" fmla="*/ 1347026802 h 3"/>
                <a:gd name="T102" fmla="*/ 2147483647 w 42"/>
                <a:gd name="T103" fmla="*/ 1347026802 h 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2" h="3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2" y="2"/>
                  </a:lnTo>
                  <a:lnTo>
                    <a:pt x="33" y="2"/>
                  </a:lnTo>
                  <a:lnTo>
                    <a:pt x="34" y="2"/>
                  </a:lnTo>
                  <a:lnTo>
                    <a:pt x="35" y="2"/>
                  </a:lnTo>
                  <a:lnTo>
                    <a:pt x="35" y="3"/>
                  </a:lnTo>
                  <a:lnTo>
                    <a:pt x="36" y="3"/>
                  </a:lnTo>
                  <a:lnTo>
                    <a:pt x="37" y="3"/>
                  </a:lnTo>
                  <a:lnTo>
                    <a:pt x="38" y="3"/>
                  </a:lnTo>
                  <a:lnTo>
                    <a:pt x="39" y="3"/>
                  </a:lnTo>
                  <a:lnTo>
                    <a:pt x="40" y="3"/>
                  </a:lnTo>
                  <a:lnTo>
                    <a:pt x="41" y="3"/>
                  </a:lnTo>
                  <a:lnTo>
                    <a:pt x="42" y="3"/>
                  </a:lnTo>
                </a:path>
              </a:pathLst>
            </a:custGeom>
            <a:noFill/>
            <a:ln w="34925">
              <a:solidFill>
                <a:srgbClr val="00FF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551" name="Freeform 81"/>
            <p:cNvSpPr>
              <a:spLocks/>
            </p:cNvSpPr>
            <p:nvPr/>
          </p:nvSpPr>
          <p:spPr bwMode="auto">
            <a:xfrm>
              <a:off x="1844" y="2899"/>
              <a:ext cx="307" cy="22"/>
            </a:xfrm>
            <a:custGeom>
              <a:avLst/>
              <a:gdLst>
                <a:gd name="T0" fmla="*/ 0 w 42"/>
                <a:gd name="T1" fmla="*/ 0 h 3"/>
                <a:gd name="T2" fmla="*/ 415783045 w 42"/>
                <a:gd name="T3" fmla="*/ 0 h 3"/>
                <a:gd name="T4" fmla="*/ 896375684 w 42"/>
                <a:gd name="T5" fmla="*/ 0 h 3"/>
                <a:gd name="T6" fmla="*/ 1312156002 w 42"/>
                <a:gd name="T7" fmla="*/ 0 h 3"/>
                <a:gd name="T8" fmla="*/ 1728084697 w 42"/>
                <a:gd name="T9" fmla="*/ 0 h 3"/>
                <a:gd name="T10" fmla="*/ 2147483647 w 42"/>
                <a:gd name="T11" fmla="*/ 0 h 3"/>
                <a:gd name="T12" fmla="*/ 2147483647 w 42"/>
                <a:gd name="T13" fmla="*/ 0 h 3"/>
                <a:gd name="T14" fmla="*/ 2147483647 w 42"/>
                <a:gd name="T15" fmla="*/ 0 h 3"/>
                <a:gd name="T16" fmla="*/ 2147483647 w 42"/>
                <a:gd name="T17" fmla="*/ 426606202 h 3"/>
                <a:gd name="T18" fmla="*/ 2147483647 w 42"/>
                <a:gd name="T19" fmla="*/ 426606202 h 3"/>
                <a:gd name="T20" fmla="*/ 2147483647 w 42"/>
                <a:gd name="T21" fmla="*/ 426606202 h 3"/>
                <a:gd name="T22" fmla="*/ 2147483647 w 42"/>
                <a:gd name="T23" fmla="*/ 426606202 h 3"/>
                <a:gd name="T24" fmla="*/ 2147483647 w 42"/>
                <a:gd name="T25" fmla="*/ 426606202 h 3"/>
                <a:gd name="T26" fmla="*/ 2147483647 w 42"/>
                <a:gd name="T27" fmla="*/ 426606202 h 3"/>
                <a:gd name="T28" fmla="*/ 2147483647 w 42"/>
                <a:gd name="T29" fmla="*/ 426606202 h 3"/>
                <a:gd name="T30" fmla="*/ 2147483647 w 42"/>
                <a:gd name="T31" fmla="*/ 426606202 h 3"/>
                <a:gd name="T32" fmla="*/ 2147483647 w 42"/>
                <a:gd name="T33" fmla="*/ 426606202 h 3"/>
                <a:gd name="T34" fmla="*/ 2147483647 w 42"/>
                <a:gd name="T35" fmla="*/ 426606202 h 3"/>
                <a:gd name="T36" fmla="*/ 2147483647 w 42"/>
                <a:gd name="T37" fmla="*/ 426606202 h 3"/>
                <a:gd name="T38" fmla="*/ 2147483647 w 42"/>
                <a:gd name="T39" fmla="*/ 426606202 h 3"/>
                <a:gd name="T40" fmla="*/ 2147483647 w 42"/>
                <a:gd name="T41" fmla="*/ 426606202 h 3"/>
                <a:gd name="T42" fmla="*/ 2147483647 w 42"/>
                <a:gd name="T43" fmla="*/ 426606202 h 3"/>
                <a:gd name="T44" fmla="*/ 2147483647 w 42"/>
                <a:gd name="T45" fmla="*/ 426606202 h 3"/>
                <a:gd name="T46" fmla="*/ 2147483647 w 42"/>
                <a:gd name="T47" fmla="*/ 426606202 h 3"/>
                <a:gd name="T48" fmla="*/ 2147483647 w 42"/>
                <a:gd name="T49" fmla="*/ 920420593 h 3"/>
                <a:gd name="T50" fmla="*/ 2147483647 w 42"/>
                <a:gd name="T51" fmla="*/ 920420593 h 3"/>
                <a:gd name="T52" fmla="*/ 2147483647 w 42"/>
                <a:gd name="T53" fmla="*/ 920420593 h 3"/>
                <a:gd name="T54" fmla="*/ 2147483647 w 42"/>
                <a:gd name="T55" fmla="*/ 920420593 h 3"/>
                <a:gd name="T56" fmla="*/ 2147483647 w 42"/>
                <a:gd name="T57" fmla="*/ 920420593 h 3"/>
                <a:gd name="T58" fmla="*/ 2147483647 w 42"/>
                <a:gd name="T59" fmla="*/ 920420593 h 3"/>
                <a:gd name="T60" fmla="*/ 2147483647 w 42"/>
                <a:gd name="T61" fmla="*/ 920420593 h 3"/>
                <a:gd name="T62" fmla="*/ 2147483647 w 42"/>
                <a:gd name="T63" fmla="*/ 920420593 h 3"/>
                <a:gd name="T64" fmla="*/ 2147483647 w 42"/>
                <a:gd name="T65" fmla="*/ 920420593 h 3"/>
                <a:gd name="T66" fmla="*/ 2147483647 w 42"/>
                <a:gd name="T67" fmla="*/ 920420593 h 3"/>
                <a:gd name="T68" fmla="*/ 2147483647 w 42"/>
                <a:gd name="T69" fmla="*/ 920420593 h 3"/>
                <a:gd name="T70" fmla="*/ 2147483647 w 42"/>
                <a:gd name="T71" fmla="*/ 920420593 h 3"/>
                <a:gd name="T72" fmla="*/ 2147483647 w 42"/>
                <a:gd name="T73" fmla="*/ 920420593 h 3"/>
                <a:gd name="T74" fmla="*/ 2147483647 w 42"/>
                <a:gd name="T75" fmla="*/ 920420593 h 3"/>
                <a:gd name="T76" fmla="*/ 2147483647 w 42"/>
                <a:gd name="T77" fmla="*/ 920420593 h 3"/>
                <a:gd name="T78" fmla="*/ 2147483647 w 42"/>
                <a:gd name="T79" fmla="*/ 920420593 h 3"/>
                <a:gd name="T80" fmla="*/ 2147483647 w 42"/>
                <a:gd name="T81" fmla="*/ 1347026802 h 3"/>
                <a:gd name="T82" fmla="*/ 2147483647 w 42"/>
                <a:gd name="T83" fmla="*/ 1347026802 h 3"/>
                <a:gd name="T84" fmla="*/ 2147483647 w 42"/>
                <a:gd name="T85" fmla="*/ 1347026802 h 3"/>
                <a:gd name="T86" fmla="*/ 2147483647 w 42"/>
                <a:gd name="T87" fmla="*/ 1347026802 h 3"/>
                <a:gd name="T88" fmla="*/ 2147483647 w 42"/>
                <a:gd name="T89" fmla="*/ 1347026802 h 3"/>
                <a:gd name="T90" fmla="*/ 2147483647 w 42"/>
                <a:gd name="T91" fmla="*/ 1347026802 h 3"/>
                <a:gd name="T92" fmla="*/ 2147483647 w 42"/>
                <a:gd name="T93" fmla="*/ 1347026802 h 3"/>
                <a:gd name="T94" fmla="*/ 2147483647 w 42"/>
                <a:gd name="T95" fmla="*/ 1347026802 h 3"/>
                <a:gd name="T96" fmla="*/ 2147483647 w 42"/>
                <a:gd name="T97" fmla="*/ 1347026802 h 3"/>
                <a:gd name="T98" fmla="*/ 2147483647 w 42"/>
                <a:gd name="T99" fmla="*/ 1347026802 h 3"/>
                <a:gd name="T100" fmla="*/ 2147483647 w 42"/>
                <a:gd name="T101" fmla="*/ 1347026802 h 3"/>
                <a:gd name="T102" fmla="*/ 2147483647 w 42"/>
                <a:gd name="T103" fmla="*/ 1347026802 h 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2" h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2" y="2"/>
                  </a:lnTo>
                  <a:lnTo>
                    <a:pt x="33" y="3"/>
                  </a:lnTo>
                  <a:lnTo>
                    <a:pt x="34" y="3"/>
                  </a:lnTo>
                  <a:lnTo>
                    <a:pt x="35" y="3"/>
                  </a:lnTo>
                  <a:lnTo>
                    <a:pt x="36" y="3"/>
                  </a:lnTo>
                  <a:lnTo>
                    <a:pt x="37" y="3"/>
                  </a:lnTo>
                  <a:lnTo>
                    <a:pt x="38" y="3"/>
                  </a:lnTo>
                  <a:lnTo>
                    <a:pt x="39" y="3"/>
                  </a:lnTo>
                  <a:lnTo>
                    <a:pt x="40" y="3"/>
                  </a:lnTo>
                  <a:lnTo>
                    <a:pt x="41" y="3"/>
                  </a:lnTo>
                  <a:lnTo>
                    <a:pt x="42" y="3"/>
                  </a:lnTo>
                </a:path>
              </a:pathLst>
            </a:custGeom>
            <a:noFill/>
            <a:ln w="34925">
              <a:solidFill>
                <a:srgbClr val="00FF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552" name="Freeform 82"/>
            <p:cNvSpPr>
              <a:spLocks/>
            </p:cNvSpPr>
            <p:nvPr/>
          </p:nvSpPr>
          <p:spPr bwMode="auto">
            <a:xfrm>
              <a:off x="2151" y="2921"/>
              <a:ext cx="308" cy="29"/>
            </a:xfrm>
            <a:custGeom>
              <a:avLst/>
              <a:gdLst>
                <a:gd name="T0" fmla="*/ 0 w 42"/>
                <a:gd name="T1" fmla="*/ 0 h 4"/>
                <a:gd name="T2" fmla="*/ 426606202 w 42"/>
                <a:gd name="T3" fmla="*/ 0 h 4"/>
                <a:gd name="T4" fmla="*/ 920420593 w 42"/>
                <a:gd name="T5" fmla="*/ 0 h 4"/>
                <a:gd name="T6" fmla="*/ 1347026802 w 42"/>
                <a:gd name="T7" fmla="*/ 0 h 4"/>
                <a:gd name="T8" fmla="*/ 1781566197 w 42"/>
                <a:gd name="T9" fmla="*/ 389631835 h 4"/>
                <a:gd name="T10" fmla="*/ 1781566197 w 42"/>
                <a:gd name="T11" fmla="*/ 389631835 h 4"/>
                <a:gd name="T12" fmla="*/ 2147483647 w 42"/>
                <a:gd name="T13" fmla="*/ 389631835 h 4"/>
                <a:gd name="T14" fmla="*/ 2147483647 w 42"/>
                <a:gd name="T15" fmla="*/ 389631835 h 4"/>
                <a:gd name="T16" fmla="*/ 2147483647 w 42"/>
                <a:gd name="T17" fmla="*/ 389631835 h 4"/>
                <a:gd name="T18" fmla="*/ 2147483647 w 42"/>
                <a:gd name="T19" fmla="*/ 389631835 h 4"/>
                <a:gd name="T20" fmla="*/ 2147483647 w 42"/>
                <a:gd name="T21" fmla="*/ 389631835 h 4"/>
                <a:gd name="T22" fmla="*/ 2147483647 w 42"/>
                <a:gd name="T23" fmla="*/ 389631835 h 4"/>
                <a:gd name="T24" fmla="*/ 2147483647 w 42"/>
                <a:gd name="T25" fmla="*/ 389631835 h 4"/>
                <a:gd name="T26" fmla="*/ 2147483647 w 42"/>
                <a:gd name="T27" fmla="*/ 389631835 h 4"/>
                <a:gd name="T28" fmla="*/ 2147483647 w 42"/>
                <a:gd name="T29" fmla="*/ 389631835 h 4"/>
                <a:gd name="T30" fmla="*/ 2147483647 w 42"/>
                <a:gd name="T31" fmla="*/ 389631835 h 4"/>
                <a:gd name="T32" fmla="*/ 2147483647 w 42"/>
                <a:gd name="T33" fmla="*/ 389631835 h 4"/>
                <a:gd name="T34" fmla="*/ 2147483647 w 42"/>
                <a:gd name="T35" fmla="*/ 389631835 h 4"/>
                <a:gd name="T36" fmla="*/ 2147483647 w 42"/>
                <a:gd name="T37" fmla="*/ 389631835 h 4"/>
                <a:gd name="T38" fmla="*/ 2147483647 w 42"/>
                <a:gd name="T39" fmla="*/ 831823429 h 4"/>
                <a:gd name="T40" fmla="*/ 2147483647 w 42"/>
                <a:gd name="T41" fmla="*/ 831823429 h 4"/>
                <a:gd name="T42" fmla="*/ 2147483647 w 42"/>
                <a:gd name="T43" fmla="*/ 831823429 h 4"/>
                <a:gd name="T44" fmla="*/ 2147483647 w 42"/>
                <a:gd name="T45" fmla="*/ 831823429 h 4"/>
                <a:gd name="T46" fmla="*/ 2147483647 w 42"/>
                <a:gd name="T47" fmla="*/ 831823429 h 4"/>
                <a:gd name="T48" fmla="*/ 2147483647 w 42"/>
                <a:gd name="T49" fmla="*/ 831823429 h 4"/>
                <a:gd name="T50" fmla="*/ 2147483647 w 42"/>
                <a:gd name="T51" fmla="*/ 831823429 h 4"/>
                <a:gd name="T52" fmla="*/ 2147483647 w 42"/>
                <a:gd name="T53" fmla="*/ 831823429 h 4"/>
                <a:gd name="T54" fmla="*/ 2147483647 w 42"/>
                <a:gd name="T55" fmla="*/ 831823429 h 4"/>
                <a:gd name="T56" fmla="*/ 2147483647 w 42"/>
                <a:gd name="T57" fmla="*/ 831823429 h 4"/>
                <a:gd name="T58" fmla="*/ 2147483647 w 42"/>
                <a:gd name="T59" fmla="*/ 831823429 h 4"/>
                <a:gd name="T60" fmla="*/ 2147483647 w 42"/>
                <a:gd name="T61" fmla="*/ 831823429 h 4"/>
                <a:gd name="T62" fmla="*/ 2147483647 w 42"/>
                <a:gd name="T63" fmla="*/ 831823429 h 4"/>
                <a:gd name="T64" fmla="*/ 2147483647 w 42"/>
                <a:gd name="T65" fmla="*/ 831823429 h 4"/>
                <a:gd name="T66" fmla="*/ 2147483647 w 42"/>
                <a:gd name="T67" fmla="*/ 831823429 h 4"/>
                <a:gd name="T68" fmla="*/ 2147483647 w 42"/>
                <a:gd name="T69" fmla="*/ 831823429 h 4"/>
                <a:gd name="T70" fmla="*/ 2147483647 w 42"/>
                <a:gd name="T71" fmla="*/ 1221314236 h 4"/>
                <a:gd name="T72" fmla="*/ 2147483647 w 42"/>
                <a:gd name="T73" fmla="*/ 1221314236 h 4"/>
                <a:gd name="T74" fmla="*/ 2147483647 w 42"/>
                <a:gd name="T75" fmla="*/ 1221314236 h 4"/>
                <a:gd name="T76" fmla="*/ 2147483647 w 42"/>
                <a:gd name="T77" fmla="*/ 1221314236 h 4"/>
                <a:gd name="T78" fmla="*/ 2147483647 w 42"/>
                <a:gd name="T79" fmla="*/ 1221314236 h 4"/>
                <a:gd name="T80" fmla="*/ 2147483647 w 42"/>
                <a:gd name="T81" fmla="*/ 1221314236 h 4"/>
                <a:gd name="T82" fmla="*/ 2147483647 w 42"/>
                <a:gd name="T83" fmla="*/ 1221314236 h 4"/>
                <a:gd name="T84" fmla="*/ 2147483647 w 42"/>
                <a:gd name="T85" fmla="*/ 1221314236 h 4"/>
                <a:gd name="T86" fmla="*/ 2147483647 w 42"/>
                <a:gd name="T87" fmla="*/ 1221314236 h 4"/>
                <a:gd name="T88" fmla="*/ 2147483647 w 42"/>
                <a:gd name="T89" fmla="*/ 1221314236 h 4"/>
                <a:gd name="T90" fmla="*/ 2147483647 w 42"/>
                <a:gd name="T91" fmla="*/ 1221314236 h 4"/>
                <a:gd name="T92" fmla="*/ 2147483647 w 42"/>
                <a:gd name="T93" fmla="*/ 1221314236 h 4"/>
                <a:gd name="T94" fmla="*/ 2147483647 w 42"/>
                <a:gd name="T95" fmla="*/ 1221314236 h 4"/>
                <a:gd name="T96" fmla="*/ 2147483647 w 42"/>
                <a:gd name="T97" fmla="*/ 1221314236 h 4"/>
                <a:gd name="T98" fmla="*/ 2147483647 w 42"/>
                <a:gd name="T99" fmla="*/ 1221314236 h 4"/>
                <a:gd name="T100" fmla="*/ 2147483647 w 42"/>
                <a:gd name="T101" fmla="*/ 1603535962 h 4"/>
                <a:gd name="T102" fmla="*/ 2147483647 w 42"/>
                <a:gd name="T103" fmla="*/ 1603535962 h 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2" h="4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29" y="3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4" y="3"/>
                  </a:lnTo>
                  <a:lnTo>
                    <a:pt x="35" y="3"/>
                  </a:lnTo>
                  <a:lnTo>
                    <a:pt x="36" y="3"/>
                  </a:lnTo>
                  <a:lnTo>
                    <a:pt x="37" y="3"/>
                  </a:lnTo>
                  <a:lnTo>
                    <a:pt x="38" y="3"/>
                  </a:lnTo>
                  <a:lnTo>
                    <a:pt x="39" y="3"/>
                  </a:lnTo>
                  <a:lnTo>
                    <a:pt x="40" y="3"/>
                  </a:lnTo>
                  <a:lnTo>
                    <a:pt x="41" y="4"/>
                  </a:lnTo>
                  <a:lnTo>
                    <a:pt x="42" y="4"/>
                  </a:lnTo>
                </a:path>
              </a:pathLst>
            </a:custGeom>
            <a:noFill/>
            <a:ln w="34925">
              <a:solidFill>
                <a:srgbClr val="00FF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553" name="Freeform 83"/>
            <p:cNvSpPr>
              <a:spLocks/>
            </p:cNvSpPr>
            <p:nvPr/>
          </p:nvSpPr>
          <p:spPr bwMode="auto">
            <a:xfrm>
              <a:off x="2459" y="2950"/>
              <a:ext cx="307" cy="22"/>
            </a:xfrm>
            <a:custGeom>
              <a:avLst/>
              <a:gdLst>
                <a:gd name="T0" fmla="*/ 0 w 42"/>
                <a:gd name="T1" fmla="*/ 0 h 3"/>
                <a:gd name="T2" fmla="*/ 415783045 w 42"/>
                <a:gd name="T3" fmla="*/ 0 h 3"/>
                <a:gd name="T4" fmla="*/ 896375684 w 42"/>
                <a:gd name="T5" fmla="*/ 0 h 3"/>
                <a:gd name="T6" fmla="*/ 1312156002 w 42"/>
                <a:gd name="T7" fmla="*/ 0 h 3"/>
                <a:gd name="T8" fmla="*/ 1728084697 w 42"/>
                <a:gd name="T9" fmla="*/ 0 h 3"/>
                <a:gd name="T10" fmla="*/ 1728084697 w 42"/>
                <a:gd name="T11" fmla="*/ 0 h 3"/>
                <a:gd name="T12" fmla="*/ 2147483647 w 42"/>
                <a:gd name="T13" fmla="*/ 0 h 3"/>
                <a:gd name="T14" fmla="*/ 2147483647 w 42"/>
                <a:gd name="T15" fmla="*/ 0 h 3"/>
                <a:gd name="T16" fmla="*/ 2147483647 w 42"/>
                <a:gd name="T17" fmla="*/ 0 h 3"/>
                <a:gd name="T18" fmla="*/ 2147483647 w 42"/>
                <a:gd name="T19" fmla="*/ 0 h 3"/>
                <a:gd name="T20" fmla="*/ 2147483647 w 42"/>
                <a:gd name="T21" fmla="*/ 0 h 3"/>
                <a:gd name="T22" fmla="*/ 2147483647 w 42"/>
                <a:gd name="T23" fmla="*/ 0 h 3"/>
                <a:gd name="T24" fmla="*/ 2147483647 w 42"/>
                <a:gd name="T25" fmla="*/ 0 h 3"/>
                <a:gd name="T26" fmla="*/ 2147483647 w 42"/>
                <a:gd name="T27" fmla="*/ 426606202 h 3"/>
                <a:gd name="T28" fmla="*/ 2147483647 w 42"/>
                <a:gd name="T29" fmla="*/ 426606202 h 3"/>
                <a:gd name="T30" fmla="*/ 2147483647 w 42"/>
                <a:gd name="T31" fmla="*/ 426606202 h 3"/>
                <a:gd name="T32" fmla="*/ 2147483647 w 42"/>
                <a:gd name="T33" fmla="*/ 426606202 h 3"/>
                <a:gd name="T34" fmla="*/ 2147483647 w 42"/>
                <a:gd name="T35" fmla="*/ 426606202 h 3"/>
                <a:gd name="T36" fmla="*/ 2147483647 w 42"/>
                <a:gd name="T37" fmla="*/ 426606202 h 3"/>
                <a:gd name="T38" fmla="*/ 2147483647 w 42"/>
                <a:gd name="T39" fmla="*/ 426606202 h 3"/>
                <a:gd name="T40" fmla="*/ 2147483647 w 42"/>
                <a:gd name="T41" fmla="*/ 426606202 h 3"/>
                <a:gd name="T42" fmla="*/ 2147483647 w 42"/>
                <a:gd name="T43" fmla="*/ 426606202 h 3"/>
                <a:gd name="T44" fmla="*/ 2147483647 w 42"/>
                <a:gd name="T45" fmla="*/ 426606202 h 3"/>
                <a:gd name="T46" fmla="*/ 2147483647 w 42"/>
                <a:gd name="T47" fmla="*/ 426606202 h 3"/>
                <a:gd name="T48" fmla="*/ 2147483647 w 42"/>
                <a:gd name="T49" fmla="*/ 426606202 h 3"/>
                <a:gd name="T50" fmla="*/ 2147483647 w 42"/>
                <a:gd name="T51" fmla="*/ 426606202 h 3"/>
                <a:gd name="T52" fmla="*/ 2147483647 w 42"/>
                <a:gd name="T53" fmla="*/ 426606202 h 3"/>
                <a:gd name="T54" fmla="*/ 2147483647 w 42"/>
                <a:gd name="T55" fmla="*/ 920420593 h 3"/>
                <a:gd name="T56" fmla="*/ 2147483647 w 42"/>
                <a:gd name="T57" fmla="*/ 920420593 h 3"/>
                <a:gd name="T58" fmla="*/ 2147483647 w 42"/>
                <a:gd name="T59" fmla="*/ 920420593 h 3"/>
                <a:gd name="T60" fmla="*/ 2147483647 w 42"/>
                <a:gd name="T61" fmla="*/ 920420593 h 3"/>
                <a:gd name="T62" fmla="*/ 2147483647 w 42"/>
                <a:gd name="T63" fmla="*/ 920420593 h 3"/>
                <a:gd name="T64" fmla="*/ 2147483647 w 42"/>
                <a:gd name="T65" fmla="*/ 920420593 h 3"/>
                <a:gd name="T66" fmla="*/ 2147483647 w 42"/>
                <a:gd name="T67" fmla="*/ 920420593 h 3"/>
                <a:gd name="T68" fmla="*/ 2147483647 w 42"/>
                <a:gd name="T69" fmla="*/ 920420593 h 3"/>
                <a:gd name="T70" fmla="*/ 2147483647 w 42"/>
                <a:gd name="T71" fmla="*/ 920420593 h 3"/>
                <a:gd name="T72" fmla="*/ 2147483647 w 42"/>
                <a:gd name="T73" fmla="*/ 920420593 h 3"/>
                <a:gd name="T74" fmla="*/ 2147483647 w 42"/>
                <a:gd name="T75" fmla="*/ 920420593 h 3"/>
                <a:gd name="T76" fmla="*/ 2147483647 w 42"/>
                <a:gd name="T77" fmla="*/ 920420593 h 3"/>
                <a:gd name="T78" fmla="*/ 2147483647 w 42"/>
                <a:gd name="T79" fmla="*/ 920420593 h 3"/>
                <a:gd name="T80" fmla="*/ 2147483647 w 42"/>
                <a:gd name="T81" fmla="*/ 920420593 h 3"/>
                <a:gd name="T82" fmla="*/ 2147483647 w 42"/>
                <a:gd name="T83" fmla="*/ 1347026802 h 3"/>
                <a:gd name="T84" fmla="*/ 2147483647 w 42"/>
                <a:gd name="T85" fmla="*/ 1347026802 h 3"/>
                <a:gd name="T86" fmla="*/ 2147483647 w 42"/>
                <a:gd name="T87" fmla="*/ 1347026802 h 3"/>
                <a:gd name="T88" fmla="*/ 2147483647 w 42"/>
                <a:gd name="T89" fmla="*/ 1347026802 h 3"/>
                <a:gd name="T90" fmla="*/ 2147483647 w 42"/>
                <a:gd name="T91" fmla="*/ 1347026802 h 3"/>
                <a:gd name="T92" fmla="*/ 2147483647 w 42"/>
                <a:gd name="T93" fmla="*/ 1347026802 h 3"/>
                <a:gd name="T94" fmla="*/ 2147483647 w 42"/>
                <a:gd name="T95" fmla="*/ 1347026802 h 3"/>
                <a:gd name="T96" fmla="*/ 2147483647 w 42"/>
                <a:gd name="T97" fmla="*/ 1347026802 h 3"/>
                <a:gd name="T98" fmla="*/ 2147483647 w 42"/>
                <a:gd name="T99" fmla="*/ 1347026802 h 3"/>
                <a:gd name="T100" fmla="*/ 2147483647 w 42"/>
                <a:gd name="T101" fmla="*/ 1347026802 h 3"/>
                <a:gd name="T102" fmla="*/ 2147483647 w 42"/>
                <a:gd name="T103" fmla="*/ 1347026802 h 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2" h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2" y="2"/>
                  </a:lnTo>
                  <a:lnTo>
                    <a:pt x="33" y="2"/>
                  </a:lnTo>
                  <a:lnTo>
                    <a:pt x="33" y="3"/>
                  </a:lnTo>
                  <a:lnTo>
                    <a:pt x="34" y="3"/>
                  </a:lnTo>
                  <a:lnTo>
                    <a:pt x="35" y="3"/>
                  </a:lnTo>
                  <a:lnTo>
                    <a:pt x="36" y="3"/>
                  </a:lnTo>
                  <a:lnTo>
                    <a:pt x="37" y="3"/>
                  </a:lnTo>
                  <a:lnTo>
                    <a:pt x="38" y="3"/>
                  </a:lnTo>
                  <a:lnTo>
                    <a:pt x="39" y="3"/>
                  </a:lnTo>
                  <a:lnTo>
                    <a:pt x="40" y="3"/>
                  </a:lnTo>
                  <a:lnTo>
                    <a:pt x="41" y="3"/>
                  </a:lnTo>
                  <a:lnTo>
                    <a:pt x="42" y="3"/>
                  </a:lnTo>
                </a:path>
              </a:pathLst>
            </a:custGeom>
            <a:noFill/>
            <a:ln w="34925">
              <a:solidFill>
                <a:srgbClr val="00FF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554" name="Freeform 84"/>
            <p:cNvSpPr>
              <a:spLocks/>
            </p:cNvSpPr>
            <p:nvPr/>
          </p:nvSpPr>
          <p:spPr bwMode="auto">
            <a:xfrm>
              <a:off x="2766" y="2972"/>
              <a:ext cx="307" cy="29"/>
            </a:xfrm>
            <a:custGeom>
              <a:avLst/>
              <a:gdLst>
                <a:gd name="T0" fmla="*/ 0 w 42"/>
                <a:gd name="T1" fmla="*/ 0 h 4"/>
                <a:gd name="T2" fmla="*/ 415783045 w 42"/>
                <a:gd name="T3" fmla="*/ 0 h 4"/>
                <a:gd name="T4" fmla="*/ 896375684 w 42"/>
                <a:gd name="T5" fmla="*/ 0 h 4"/>
                <a:gd name="T6" fmla="*/ 1312156002 w 42"/>
                <a:gd name="T7" fmla="*/ 389631835 h 4"/>
                <a:gd name="T8" fmla="*/ 1312156002 w 42"/>
                <a:gd name="T9" fmla="*/ 389631835 h 4"/>
                <a:gd name="T10" fmla="*/ 1728084697 w 42"/>
                <a:gd name="T11" fmla="*/ 389631835 h 4"/>
                <a:gd name="T12" fmla="*/ 2147483647 w 42"/>
                <a:gd name="T13" fmla="*/ 389631835 h 4"/>
                <a:gd name="T14" fmla="*/ 2147483647 w 42"/>
                <a:gd name="T15" fmla="*/ 389631835 h 4"/>
                <a:gd name="T16" fmla="*/ 2147483647 w 42"/>
                <a:gd name="T17" fmla="*/ 389631835 h 4"/>
                <a:gd name="T18" fmla="*/ 2147483647 w 42"/>
                <a:gd name="T19" fmla="*/ 389631835 h 4"/>
                <a:gd name="T20" fmla="*/ 2147483647 w 42"/>
                <a:gd name="T21" fmla="*/ 389631835 h 4"/>
                <a:gd name="T22" fmla="*/ 2147483647 w 42"/>
                <a:gd name="T23" fmla="*/ 389631835 h 4"/>
                <a:gd name="T24" fmla="*/ 2147483647 w 42"/>
                <a:gd name="T25" fmla="*/ 389631835 h 4"/>
                <a:gd name="T26" fmla="*/ 2147483647 w 42"/>
                <a:gd name="T27" fmla="*/ 389631835 h 4"/>
                <a:gd name="T28" fmla="*/ 2147483647 w 42"/>
                <a:gd name="T29" fmla="*/ 389631835 h 4"/>
                <a:gd name="T30" fmla="*/ 2147483647 w 42"/>
                <a:gd name="T31" fmla="*/ 389631835 h 4"/>
                <a:gd name="T32" fmla="*/ 2147483647 w 42"/>
                <a:gd name="T33" fmla="*/ 831823429 h 4"/>
                <a:gd name="T34" fmla="*/ 2147483647 w 42"/>
                <a:gd name="T35" fmla="*/ 831823429 h 4"/>
                <a:gd name="T36" fmla="*/ 2147483647 w 42"/>
                <a:gd name="T37" fmla="*/ 831823429 h 4"/>
                <a:gd name="T38" fmla="*/ 2147483647 w 42"/>
                <a:gd name="T39" fmla="*/ 831823429 h 4"/>
                <a:gd name="T40" fmla="*/ 2147483647 w 42"/>
                <a:gd name="T41" fmla="*/ 831823429 h 4"/>
                <a:gd name="T42" fmla="*/ 2147483647 w 42"/>
                <a:gd name="T43" fmla="*/ 831823429 h 4"/>
                <a:gd name="T44" fmla="*/ 2147483647 w 42"/>
                <a:gd name="T45" fmla="*/ 831823429 h 4"/>
                <a:gd name="T46" fmla="*/ 2147483647 w 42"/>
                <a:gd name="T47" fmla="*/ 831823429 h 4"/>
                <a:gd name="T48" fmla="*/ 2147483647 w 42"/>
                <a:gd name="T49" fmla="*/ 831823429 h 4"/>
                <a:gd name="T50" fmla="*/ 2147483647 w 42"/>
                <a:gd name="T51" fmla="*/ 831823429 h 4"/>
                <a:gd name="T52" fmla="*/ 2147483647 w 42"/>
                <a:gd name="T53" fmla="*/ 831823429 h 4"/>
                <a:gd name="T54" fmla="*/ 2147483647 w 42"/>
                <a:gd name="T55" fmla="*/ 831823429 h 4"/>
                <a:gd name="T56" fmla="*/ 2147483647 w 42"/>
                <a:gd name="T57" fmla="*/ 831823429 h 4"/>
                <a:gd name="T58" fmla="*/ 2147483647 w 42"/>
                <a:gd name="T59" fmla="*/ 1221314236 h 4"/>
                <a:gd name="T60" fmla="*/ 2147483647 w 42"/>
                <a:gd name="T61" fmla="*/ 1221314236 h 4"/>
                <a:gd name="T62" fmla="*/ 2147483647 w 42"/>
                <a:gd name="T63" fmla="*/ 1221314236 h 4"/>
                <a:gd name="T64" fmla="*/ 2147483647 w 42"/>
                <a:gd name="T65" fmla="*/ 1221314236 h 4"/>
                <a:gd name="T66" fmla="*/ 2147483647 w 42"/>
                <a:gd name="T67" fmla="*/ 1221314236 h 4"/>
                <a:gd name="T68" fmla="*/ 2147483647 w 42"/>
                <a:gd name="T69" fmla="*/ 1221314236 h 4"/>
                <a:gd name="T70" fmla="*/ 2147483647 w 42"/>
                <a:gd name="T71" fmla="*/ 1221314236 h 4"/>
                <a:gd name="T72" fmla="*/ 2147483647 w 42"/>
                <a:gd name="T73" fmla="*/ 1221314236 h 4"/>
                <a:gd name="T74" fmla="*/ 2147483647 w 42"/>
                <a:gd name="T75" fmla="*/ 1221314236 h 4"/>
                <a:gd name="T76" fmla="*/ 2147483647 w 42"/>
                <a:gd name="T77" fmla="*/ 1221314236 h 4"/>
                <a:gd name="T78" fmla="*/ 2147483647 w 42"/>
                <a:gd name="T79" fmla="*/ 1221314236 h 4"/>
                <a:gd name="T80" fmla="*/ 2147483647 w 42"/>
                <a:gd name="T81" fmla="*/ 1221314236 h 4"/>
                <a:gd name="T82" fmla="*/ 2147483647 w 42"/>
                <a:gd name="T83" fmla="*/ 1221314236 h 4"/>
                <a:gd name="T84" fmla="*/ 2147483647 w 42"/>
                <a:gd name="T85" fmla="*/ 1603535962 h 4"/>
                <a:gd name="T86" fmla="*/ 2147483647 w 42"/>
                <a:gd name="T87" fmla="*/ 1603535962 h 4"/>
                <a:gd name="T88" fmla="*/ 2147483647 w 42"/>
                <a:gd name="T89" fmla="*/ 1603535962 h 4"/>
                <a:gd name="T90" fmla="*/ 2147483647 w 42"/>
                <a:gd name="T91" fmla="*/ 1603535962 h 4"/>
                <a:gd name="T92" fmla="*/ 2147483647 w 42"/>
                <a:gd name="T93" fmla="*/ 1603535962 h 4"/>
                <a:gd name="T94" fmla="*/ 2147483647 w 42"/>
                <a:gd name="T95" fmla="*/ 1603535962 h 4"/>
                <a:gd name="T96" fmla="*/ 2147483647 w 42"/>
                <a:gd name="T97" fmla="*/ 1603535962 h 4"/>
                <a:gd name="T98" fmla="*/ 2147483647 w 42"/>
                <a:gd name="T99" fmla="*/ 1603535962 h 4"/>
                <a:gd name="T100" fmla="*/ 2147483647 w 42"/>
                <a:gd name="T101" fmla="*/ 1603535962 h 4"/>
                <a:gd name="T102" fmla="*/ 2147483647 w 42"/>
                <a:gd name="T103" fmla="*/ 1603535962 h 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2" h="4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6" y="3"/>
                  </a:lnTo>
                  <a:lnTo>
                    <a:pt x="27" y="3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4" y="3"/>
                  </a:lnTo>
                  <a:lnTo>
                    <a:pt x="34" y="4"/>
                  </a:lnTo>
                  <a:lnTo>
                    <a:pt x="35" y="4"/>
                  </a:lnTo>
                  <a:lnTo>
                    <a:pt x="36" y="4"/>
                  </a:lnTo>
                  <a:lnTo>
                    <a:pt x="37" y="4"/>
                  </a:lnTo>
                  <a:lnTo>
                    <a:pt x="38" y="4"/>
                  </a:lnTo>
                  <a:lnTo>
                    <a:pt x="39" y="4"/>
                  </a:lnTo>
                  <a:lnTo>
                    <a:pt x="40" y="4"/>
                  </a:lnTo>
                  <a:lnTo>
                    <a:pt x="41" y="4"/>
                  </a:lnTo>
                  <a:lnTo>
                    <a:pt x="42" y="4"/>
                  </a:lnTo>
                </a:path>
              </a:pathLst>
            </a:custGeom>
            <a:noFill/>
            <a:ln w="34925">
              <a:solidFill>
                <a:srgbClr val="00FF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555" name="Freeform 85"/>
            <p:cNvSpPr>
              <a:spLocks/>
            </p:cNvSpPr>
            <p:nvPr/>
          </p:nvSpPr>
          <p:spPr bwMode="auto">
            <a:xfrm>
              <a:off x="3073" y="3001"/>
              <a:ext cx="308" cy="30"/>
            </a:xfrm>
            <a:custGeom>
              <a:avLst/>
              <a:gdLst>
                <a:gd name="T0" fmla="*/ 0 w 42"/>
                <a:gd name="T1" fmla="*/ 0 h 4"/>
                <a:gd name="T2" fmla="*/ 426606202 w 42"/>
                <a:gd name="T3" fmla="*/ 0 h 4"/>
                <a:gd name="T4" fmla="*/ 920420593 w 42"/>
                <a:gd name="T5" fmla="*/ 0 h 4"/>
                <a:gd name="T6" fmla="*/ 1347026802 w 42"/>
                <a:gd name="T7" fmla="*/ 600690938 h 4"/>
                <a:gd name="T8" fmla="*/ 1347026802 w 42"/>
                <a:gd name="T9" fmla="*/ 600690938 h 4"/>
                <a:gd name="T10" fmla="*/ 1781566197 w 42"/>
                <a:gd name="T11" fmla="*/ 600690938 h 4"/>
                <a:gd name="T12" fmla="*/ 2147483647 w 42"/>
                <a:gd name="T13" fmla="*/ 600690938 h 4"/>
                <a:gd name="T14" fmla="*/ 2147483647 w 42"/>
                <a:gd name="T15" fmla="*/ 600690938 h 4"/>
                <a:gd name="T16" fmla="*/ 2147483647 w 42"/>
                <a:gd name="T17" fmla="*/ 600690938 h 4"/>
                <a:gd name="T18" fmla="*/ 2147483647 w 42"/>
                <a:gd name="T19" fmla="*/ 600690938 h 4"/>
                <a:gd name="T20" fmla="*/ 2147483647 w 42"/>
                <a:gd name="T21" fmla="*/ 600690938 h 4"/>
                <a:gd name="T22" fmla="*/ 2147483647 w 42"/>
                <a:gd name="T23" fmla="*/ 600690938 h 4"/>
                <a:gd name="T24" fmla="*/ 2147483647 w 42"/>
                <a:gd name="T25" fmla="*/ 600690938 h 4"/>
                <a:gd name="T26" fmla="*/ 2147483647 w 42"/>
                <a:gd name="T27" fmla="*/ 600690938 h 4"/>
                <a:gd name="T28" fmla="*/ 2147483647 w 42"/>
                <a:gd name="T29" fmla="*/ 600690938 h 4"/>
                <a:gd name="T30" fmla="*/ 2147483647 w 42"/>
                <a:gd name="T31" fmla="*/ 600690938 h 4"/>
                <a:gd name="T32" fmla="*/ 2147483647 w 42"/>
                <a:gd name="T33" fmla="*/ 1131943388 h 4"/>
                <a:gd name="T34" fmla="*/ 2147483647 w 42"/>
                <a:gd name="T35" fmla="*/ 1131943388 h 4"/>
                <a:gd name="T36" fmla="*/ 2147483647 w 42"/>
                <a:gd name="T37" fmla="*/ 1131943388 h 4"/>
                <a:gd name="T38" fmla="*/ 2147483647 w 42"/>
                <a:gd name="T39" fmla="*/ 1131943388 h 4"/>
                <a:gd name="T40" fmla="*/ 2147483647 w 42"/>
                <a:gd name="T41" fmla="*/ 1131943388 h 4"/>
                <a:gd name="T42" fmla="*/ 2147483647 w 42"/>
                <a:gd name="T43" fmla="*/ 1131943388 h 4"/>
                <a:gd name="T44" fmla="*/ 2147483647 w 42"/>
                <a:gd name="T45" fmla="*/ 1131943388 h 4"/>
                <a:gd name="T46" fmla="*/ 2147483647 w 42"/>
                <a:gd name="T47" fmla="*/ 1131943388 h 4"/>
                <a:gd name="T48" fmla="*/ 2147483647 w 42"/>
                <a:gd name="T49" fmla="*/ 1131943388 h 4"/>
                <a:gd name="T50" fmla="*/ 2147483647 w 42"/>
                <a:gd name="T51" fmla="*/ 1131943388 h 4"/>
                <a:gd name="T52" fmla="*/ 2147483647 w 42"/>
                <a:gd name="T53" fmla="*/ 1131943388 h 4"/>
                <a:gd name="T54" fmla="*/ 2147483647 w 42"/>
                <a:gd name="T55" fmla="*/ 1131943388 h 4"/>
                <a:gd name="T56" fmla="*/ 2147483647 w 42"/>
                <a:gd name="T57" fmla="*/ 1732634325 h 4"/>
                <a:gd name="T58" fmla="*/ 2147483647 w 42"/>
                <a:gd name="T59" fmla="*/ 1732634325 h 4"/>
                <a:gd name="T60" fmla="*/ 2147483647 w 42"/>
                <a:gd name="T61" fmla="*/ 1732634325 h 4"/>
                <a:gd name="T62" fmla="*/ 2147483647 w 42"/>
                <a:gd name="T63" fmla="*/ 1732634325 h 4"/>
                <a:gd name="T64" fmla="*/ 2147483647 w 42"/>
                <a:gd name="T65" fmla="*/ 1732634325 h 4"/>
                <a:gd name="T66" fmla="*/ 2147483647 w 42"/>
                <a:gd name="T67" fmla="*/ 1732634325 h 4"/>
                <a:gd name="T68" fmla="*/ 2147483647 w 42"/>
                <a:gd name="T69" fmla="*/ 1732634325 h 4"/>
                <a:gd name="T70" fmla="*/ 2147483647 w 42"/>
                <a:gd name="T71" fmla="*/ 1732634325 h 4"/>
                <a:gd name="T72" fmla="*/ 2147483647 w 42"/>
                <a:gd name="T73" fmla="*/ 1732634325 h 4"/>
                <a:gd name="T74" fmla="*/ 2147483647 w 42"/>
                <a:gd name="T75" fmla="*/ 1732634325 h 4"/>
                <a:gd name="T76" fmla="*/ 2147483647 w 42"/>
                <a:gd name="T77" fmla="*/ 1732634325 h 4"/>
                <a:gd name="T78" fmla="*/ 2147483647 w 42"/>
                <a:gd name="T79" fmla="*/ 1732634325 h 4"/>
                <a:gd name="T80" fmla="*/ 2147483647 w 42"/>
                <a:gd name="T81" fmla="*/ 1732634325 h 4"/>
                <a:gd name="T82" fmla="*/ 2147483647 w 42"/>
                <a:gd name="T83" fmla="*/ 2147483647 h 4"/>
                <a:gd name="T84" fmla="*/ 2147483647 w 42"/>
                <a:gd name="T85" fmla="*/ 2147483647 h 4"/>
                <a:gd name="T86" fmla="*/ 2147483647 w 42"/>
                <a:gd name="T87" fmla="*/ 2147483647 h 4"/>
                <a:gd name="T88" fmla="*/ 2147483647 w 42"/>
                <a:gd name="T89" fmla="*/ 2147483647 h 4"/>
                <a:gd name="T90" fmla="*/ 2147483647 w 42"/>
                <a:gd name="T91" fmla="*/ 2147483647 h 4"/>
                <a:gd name="T92" fmla="*/ 2147483647 w 42"/>
                <a:gd name="T93" fmla="*/ 2147483647 h 4"/>
                <a:gd name="T94" fmla="*/ 2147483647 w 42"/>
                <a:gd name="T95" fmla="*/ 2147483647 h 4"/>
                <a:gd name="T96" fmla="*/ 2147483647 w 42"/>
                <a:gd name="T97" fmla="*/ 2147483647 h 4"/>
                <a:gd name="T98" fmla="*/ 2147483647 w 42"/>
                <a:gd name="T99" fmla="*/ 2147483647 h 4"/>
                <a:gd name="T100" fmla="*/ 2147483647 w 42"/>
                <a:gd name="T101" fmla="*/ 2147483647 h 4"/>
                <a:gd name="T102" fmla="*/ 2147483647 w 42"/>
                <a:gd name="T103" fmla="*/ 2147483647 h 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2" h="4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3" y="3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6" y="3"/>
                  </a:lnTo>
                  <a:lnTo>
                    <a:pt x="27" y="3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2" y="3"/>
                  </a:lnTo>
                  <a:lnTo>
                    <a:pt x="33" y="4"/>
                  </a:lnTo>
                  <a:lnTo>
                    <a:pt x="34" y="4"/>
                  </a:lnTo>
                  <a:lnTo>
                    <a:pt x="35" y="4"/>
                  </a:lnTo>
                  <a:lnTo>
                    <a:pt x="36" y="4"/>
                  </a:lnTo>
                  <a:lnTo>
                    <a:pt x="37" y="4"/>
                  </a:lnTo>
                  <a:lnTo>
                    <a:pt x="38" y="4"/>
                  </a:lnTo>
                  <a:lnTo>
                    <a:pt x="39" y="4"/>
                  </a:lnTo>
                  <a:lnTo>
                    <a:pt x="40" y="4"/>
                  </a:lnTo>
                  <a:lnTo>
                    <a:pt x="41" y="4"/>
                  </a:lnTo>
                  <a:lnTo>
                    <a:pt x="42" y="4"/>
                  </a:lnTo>
                </a:path>
              </a:pathLst>
            </a:custGeom>
            <a:noFill/>
            <a:ln w="34925">
              <a:solidFill>
                <a:srgbClr val="00FF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556" name="Freeform 86"/>
            <p:cNvSpPr>
              <a:spLocks/>
            </p:cNvSpPr>
            <p:nvPr/>
          </p:nvSpPr>
          <p:spPr bwMode="auto">
            <a:xfrm>
              <a:off x="3381" y="3031"/>
              <a:ext cx="190" cy="22"/>
            </a:xfrm>
            <a:custGeom>
              <a:avLst/>
              <a:gdLst>
                <a:gd name="T0" fmla="*/ 0 w 26"/>
                <a:gd name="T1" fmla="*/ 0 h 3"/>
                <a:gd name="T2" fmla="*/ 415158382 w 26"/>
                <a:gd name="T3" fmla="*/ 426606202 h 3"/>
                <a:gd name="T4" fmla="*/ 894730703 w 26"/>
                <a:gd name="T5" fmla="*/ 426606202 h 3"/>
                <a:gd name="T6" fmla="*/ 894730703 w 26"/>
                <a:gd name="T7" fmla="*/ 426606202 h 3"/>
                <a:gd name="T8" fmla="*/ 1309866073 w 26"/>
                <a:gd name="T9" fmla="*/ 426606202 h 3"/>
                <a:gd name="T10" fmla="*/ 1723960630 w 26"/>
                <a:gd name="T11" fmla="*/ 426606202 h 3"/>
                <a:gd name="T12" fmla="*/ 2147483647 w 26"/>
                <a:gd name="T13" fmla="*/ 426606202 h 3"/>
                <a:gd name="T14" fmla="*/ 2147483647 w 26"/>
                <a:gd name="T15" fmla="*/ 426606202 h 3"/>
                <a:gd name="T16" fmla="*/ 2147483647 w 26"/>
                <a:gd name="T17" fmla="*/ 426606202 h 3"/>
                <a:gd name="T18" fmla="*/ 2147483647 w 26"/>
                <a:gd name="T19" fmla="*/ 426606202 h 3"/>
                <a:gd name="T20" fmla="*/ 2147483647 w 26"/>
                <a:gd name="T21" fmla="*/ 426606202 h 3"/>
                <a:gd name="T22" fmla="*/ 2147483647 w 26"/>
                <a:gd name="T23" fmla="*/ 426606202 h 3"/>
                <a:gd name="T24" fmla="*/ 2147483647 w 26"/>
                <a:gd name="T25" fmla="*/ 426606202 h 3"/>
                <a:gd name="T26" fmla="*/ 2147483647 w 26"/>
                <a:gd name="T27" fmla="*/ 920420593 h 3"/>
                <a:gd name="T28" fmla="*/ 2147483647 w 26"/>
                <a:gd name="T29" fmla="*/ 920420593 h 3"/>
                <a:gd name="T30" fmla="*/ 2147483647 w 26"/>
                <a:gd name="T31" fmla="*/ 920420593 h 3"/>
                <a:gd name="T32" fmla="*/ 2147483647 w 26"/>
                <a:gd name="T33" fmla="*/ 920420593 h 3"/>
                <a:gd name="T34" fmla="*/ 2147483647 w 26"/>
                <a:gd name="T35" fmla="*/ 920420593 h 3"/>
                <a:gd name="T36" fmla="*/ 2147483647 w 26"/>
                <a:gd name="T37" fmla="*/ 920420593 h 3"/>
                <a:gd name="T38" fmla="*/ 2147483647 w 26"/>
                <a:gd name="T39" fmla="*/ 920420593 h 3"/>
                <a:gd name="T40" fmla="*/ 2147483647 w 26"/>
                <a:gd name="T41" fmla="*/ 920420593 h 3"/>
                <a:gd name="T42" fmla="*/ 2147483647 w 26"/>
                <a:gd name="T43" fmla="*/ 920420593 h 3"/>
                <a:gd name="T44" fmla="*/ 2147483647 w 26"/>
                <a:gd name="T45" fmla="*/ 920420593 h 3"/>
                <a:gd name="T46" fmla="*/ 2147483647 w 26"/>
                <a:gd name="T47" fmla="*/ 920420593 h 3"/>
                <a:gd name="T48" fmla="*/ 2147483647 w 26"/>
                <a:gd name="T49" fmla="*/ 920420593 h 3"/>
                <a:gd name="T50" fmla="*/ 2147483647 w 26"/>
                <a:gd name="T51" fmla="*/ 1347026802 h 3"/>
                <a:gd name="T52" fmla="*/ 2147483647 w 26"/>
                <a:gd name="T53" fmla="*/ 1347026802 h 3"/>
                <a:gd name="T54" fmla="*/ 2147483647 w 26"/>
                <a:gd name="T55" fmla="*/ 1347026802 h 3"/>
                <a:gd name="T56" fmla="*/ 2147483647 w 26"/>
                <a:gd name="T57" fmla="*/ 1347026802 h 3"/>
                <a:gd name="T58" fmla="*/ 2147483647 w 26"/>
                <a:gd name="T59" fmla="*/ 1347026802 h 3"/>
                <a:gd name="T60" fmla="*/ 2147483647 w 26"/>
                <a:gd name="T61" fmla="*/ 1347026802 h 3"/>
                <a:gd name="T62" fmla="*/ 2147483647 w 26"/>
                <a:gd name="T63" fmla="*/ 1347026802 h 3"/>
                <a:gd name="T64" fmla="*/ 2147483647 w 26"/>
                <a:gd name="T65" fmla="*/ 1347026802 h 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2" y="3"/>
                  </a:lnTo>
                  <a:lnTo>
                    <a:pt x="23" y="3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6" y="3"/>
                  </a:lnTo>
                </a:path>
              </a:pathLst>
            </a:custGeom>
            <a:noFill/>
            <a:ln w="34925">
              <a:solidFill>
                <a:srgbClr val="00FF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557" name="Rectangle 87"/>
            <p:cNvSpPr>
              <a:spLocks noChangeArrowheads="1"/>
            </p:cNvSpPr>
            <p:nvPr/>
          </p:nvSpPr>
          <p:spPr bwMode="auto">
            <a:xfrm>
              <a:off x="2976" y="1464"/>
              <a:ext cx="24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2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3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4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kumimoji="0" lang="ja-JP" altLang="ja-JP" sz="170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Free</a:t>
              </a:r>
              <a:endParaRPr kumimoji="0" lang="ja-JP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9558" name="Line 88"/>
            <p:cNvSpPr>
              <a:spLocks noChangeShapeType="1"/>
            </p:cNvSpPr>
            <p:nvPr/>
          </p:nvSpPr>
          <p:spPr bwMode="auto">
            <a:xfrm>
              <a:off x="3278" y="1545"/>
              <a:ext cx="132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559" name="Freeform 89"/>
            <p:cNvSpPr>
              <a:spLocks/>
            </p:cNvSpPr>
            <p:nvPr/>
          </p:nvSpPr>
          <p:spPr bwMode="auto">
            <a:xfrm>
              <a:off x="650" y="2884"/>
              <a:ext cx="2921" cy="169"/>
            </a:xfrm>
            <a:custGeom>
              <a:avLst/>
              <a:gdLst>
                <a:gd name="T0" fmla="*/ 1749069206 w 399"/>
                <a:gd name="T1" fmla="*/ 0 h 23"/>
                <a:gd name="T2" fmla="*/ 2147483647 w 399"/>
                <a:gd name="T3" fmla="*/ 0 h 23"/>
                <a:gd name="T4" fmla="*/ 2147483647 w 399"/>
                <a:gd name="T5" fmla="*/ 433579736 h 23"/>
                <a:gd name="T6" fmla="*/ 2147483647 w 399"/>
                <a:gd name="T7" fmla="*/ 433579736 h 23"/>
                <a:gd name="T8" fmla="*/ 2147483647 w 399"/>
                <a:gd name="T9" fmla="*/ 433579736 h 23"/>
                <a:gd name="T10" fmla="*/ 2147483647 w 399"/>
                <a:gd name="T11" fmla="*/ 433579736 h 23"/>
                <a:gd name="T12" fmla="*/ 2147483647 w 399"/>
                <a:gd name="T13" fmla="*/ 433579736 h 23"/>
                <a:gd name="T14" fmla="*/ 2147483647 w 399"/>
                <a:gd name="T15" fmla="*/ 433579736 h 23"/>
                <a:gd name="T16" fmla="*/ 2147483647 w 399"/>
                <a:gd name="T17" fmla="*/ 433579736 h 23"/>
                <a:gd name="T18" fmla="*/ 2147483647 w 399"/>
                <a:gd name="T19" fmla="*/ 433579736 h 23"/>
                <a:gd name="T20" fmla="*/ 2147483647 w 399"/>
                <a:gd name="T21" fmla="*/ 934373328 h 23"/>
                <a:gd name="T22" fmla="*/ 2147483647 w 399"/>
                <a:gd name="T23" fmla="*/ 934373328 h 23"/>
                <a:gd name="T24" fmla="*/ 2147483647 w 399"/>
                <a:gd name="T25" fmla="*/ 934373328 h 23"/>
                <a:gd name="T26" fmla="*/ 2147483647 w 399"/>
                <a:gd name="T27" fmla="*/ 934373328 h 23"/>
                <a:gd name="T28" fmla="*/ 2147483647 w 399"/>
                <a:gd name="T29" fmla="*/ 1376132473 h 23"/>
                <a:gd name="T30" fmla="*/ 2147483647 w 399"/>
                <a:gd name="T31" fmla="*/ 1376132473 h 23"/>
                <a:gd name="T32" fmla="*/ 2147483647 w 399"/>
                <a:gd name="T33" fmla="*/ 1376132473 h 23"/>
                <a:gd name="T34" fmla="*/ 2147483647 w 399"/>
                <a:gd name="T35" fmla="*/ 1809735589 h 23"/>
                <a:gd name="T36" fmla="*/ 2147483647 w 399"/>
                <a:gd name="T37" fmla="*/ 1809735589 h 23"/>
                <a:gd name="T38" fmla="*/ 2147483647 w 399"/>
                <a:gd name="T39" fmla="*/ 2147483647 h 23"/>
                <a:gd name="T40" fmla="*/ 2147483647 w 399"/>
                <a:gd name="T41" fmla="*/ 2147483647 h 23"/>
                <a:gd name="T42" fmla="*/ 2147483647 w 399"/>
                <a:gd name="T43" fmla="*/ 2147483647 h 23"/>
                <a:gd name="T44" fmla="*/ 2147483647 w 399"/>
                <a:gd name="T45" fmla="*/ 2147483647 h 23"/>
                <a:gd name="T46" fmla="*/ 2147483647 w 399"/>
                <a:gd name="T47" fmla="*/ 2147483647 h 23"/>
                <a:gd name="T48" fmla="*/ 2147483647 w 399"/>
                <a:gd name="T49" fmla="*/ 2147483647 h 23"/>
                <a:gd name="T50" fmla="*/ 2147483647 w 399"/>
                <a:gd name="T51" fmla="*/ 2147483647 h 23"/>
                <a:gd name="T52" fmla="*/ 2147483647 w 399"/>
                <a:gd name="T53" fmla="*/ 2147483647 h 23"/>
                <a:gd name="T54" fmla="*/ 2147483647 w 399"/>
                <a:gd name="T55" fmla="*/ 2147483647 h 23"/>
                <a:gd name="T56" fmla="*/ 2147483647 w 399"/>
                <a:gd name="T57" fmla="*/ 2147483647 h 23"/>
                <a:gd name="T58" fmla="*/ 2147483647 w 399"/>
                <a:gd name="T59" fmla="*/ 2147483647 h 23"/>
                <a:gd name="T60" fmla="*/ 2147483647 w 399"/>
                <a:gd name="T61" fmla="*/ 2147483647 h 23"/>
                <a:gd name="T62" fmla="*/ 2147483647 w 399"/>
                <a:gd name="T63" fmla="*/ 2147483647 h 23"/>
                <a:gd name="T64" fmla="*/ 2147483647 w 399"/>
                <a:gd name="T65" fmla="*/ 2147483647 h 23"/>
                <a:gd name="T66" fmla="*/ 2147483647 w 399"/>
                <a:gd name="T67" fmla="*/ 2147483647 h 23"/>
                <a:gd name="T68" fmla="*/ 2147483647 w 399"/>
                <a:gd name="T69" fmla="*/ 2147483647 h 23"/>
                <a:gd name="T70" fmla="*/ 2147483647 w 399"/>
                <a:gd name="T71" fmla="*/ 2147483647 h 23"/>
                <a:gd name="T72" fmla="*/ 2147483647 w 399"/>
                <a:gd name="T73" fmla="*/ 2147483647 h 23"/>
                <a:gd name="T74" fmla="*/ 2147483647 w 399"/>
                <a:gd name="T75" fmla="*/ 2147483647 h 23"/>
                <a:gd name="T76" fmla="*/ 2147483647 w 399"/>
                <a:gd name="T77" fmla="*/ 2147483647 h 23"/>
                <a:gd name="T78" fmla="*/ 2147483647 w 399"/>
                <a:gd name="T79" fmla="*/ 2147483647 h 23"/>
                <a:gd name="T80" fmla="*/ 2147483647 w 399"/>
                <a:gd name="T81" fmla="*/ 2147483647 h 23"/>
                <a:gd name="T82" fmla="*/ 2147483647 w 399"/>
                <a:gd name="T83" fmla="*/ 2147483647 h 23"/>
                <a:gd name="T84" fmla="*/ 2147483647 w 399"/>
                <a:gd name="T85" fmla="*/ 2147483647 h 23"/>
                <a:gd name="T86" fmla="*/ 2147483647 w 399"/>
                <a:gd name="T87" fmla="*/ 2147483647 h 23"/>
                <a:gd name="T88" fmla="*/ 2147483647 w 399"/>
                <a:gd name="T89" fmla="*/ 2147483647 h 23"/>
                <a:gd name="T90" fmla="*/ 2147483647 w 399"/>
                <a:gd name="T91" fmla="*/ 2147483647 h 23"/>
                <a:gd name="T92" fmla="*/ 2147483647 w 399"/>
                <a:gd name="T93" fmla="*/ 2147483647 h 23"/>
                <a:gd name="T94" fmla="*/ 2147483647 w 399"/>
                <a:gd name="T95" fmla="*/ 2147483647 h 23"/>
                <a:gd name="T96" fmla="*/ 2147483647 w 399"/>
                <a:gd name="T97" fmla="*/ 2147483647 h 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99" h="23">
                  <a:moveTo>
                    <a:pt x="0" y="0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1" y="1"/>
                  </a:lnTo>
                  <a:lnTo>
                    <a:pt x="25" y="1"/>
                  </a:lnTo>
                  <a:lnTo>
                    <a:pt x="29" y="1"/>
                  </a:lnTo>
                  <a:lnTo>
                    <a:pt x="33" y="1"/>
                  </a:lnTo>
                  <a:lnTo>
                    <a:pt x="37" y="1"/>
                  </a:lnTo>
                  <a:lnTo>
                    <a:pt x="41" y="1"/>
                  </a:lnTo>
                  <a:lnTo>
                    <a:pt x="45" y="1"/>
                  </a:lnTo>
                  <a:lnTo>
                    <a:pt x="49" y="1"/>
                  </a:lnTo>
                  <a:lnTo>
                    <a:pt x="53" y="1"/>
                  </a:lnTo>
                  <a:lnTo>
                    <a:pt x="57" y="1"/>
                  </a:lnTo>
                  <a:lnTo>
                    <a:pt x="61" y="1"/>
                  </a:lnTo>
                  <a:lnTo>
                    <a:pt x="65" y="1"/>
                  </a:lnTo>
                  <a:lnTo>
                    <a:pt x="69" y="1"/>
                  </a:lnTo>
                  <a:lnTo>
                    <a:pt x="74" y="1"/>
                  </a:lnTo>
                  <a:lnTo>
                    <a:pt x="78" y="1"/>
                  </a:lnTo>
                  <a:lnTo>
                    <a:pt x="82" y="2"/>
                  </a:lnTo>
                  <a:lnTo>
                    <a:pt x="86" y="2"/>
                  </a:lnTo>
                  <a:lnTo>
                    <a:pt x="90" y="2"/>
                  </a:lnTo>
                  <a:lnTo>
                    <a:pt x="94" y="2"/>
                  </a:lnTo>
                  <a:lnTo>
                    <a:pt x="98" y="2"/>
                  </a:lnTo>
                  <a:lnTo>
                    <a:pt x="102" y="2"/>
                  </a:lnTo>
                  <a:lnTo>
                    <a:pt x="106" y="2"/>
                  </a:lnTo>
                  <a:lnTo>
                    <a:pt x="110" y="2"/>
                  </a:lnTo>
                  <a:lnTo>
                    <a:pt x="114" y="3"/>
                  </a:lnTo>
                  <a:lnTo>
                    <a:pt x="118" y="3"/>
                  </a:lnTo>
                  <a:lnTo>
                    <a:pt x="122" y="3"/>
                  </a:lnTo>
                  <a:lnTo>
                    <a:pt x="126" y="3"/>
                  </a:lnTo>
                  <a:lnTo>
                    <a:pt x="131" y="3"/>
                  </a:lnTo>
                  <a:lnTo>
                    <a:pt x="135" y="3"/>
                  </a:lnTo>
                  <a:lnTo>
                    <a:pt x="139" y="4"/>
                  </a:lnTo>
                  <a:lnTo>
                    <a:pt x="143" y="4"/>
                  </a:lnTo>
                  <a:lnTo>
                    <a:pt x="147" y="4"/>
                  </a:lnTo>
                  <a:lnTo>
                    <a:pt x="151" y="4"/>
                  </a:lnTo>
                  <a:lnTo>
                    <a:pt x="155" y="4"/>
                  </a:lnTo>
                  <a:lnTo>
                    <a:pt x="159" y="5"/>
                  </a:lnTo>
                  <a:lnTo>
                    <a:pt x="163" y="5"/>
                  </a:lnTo>
                  <a:lnTo>
                    <a:pt x="167" y="5"/>
                  </a:lnTo>
                  <a:lnTo>
                    <a:pt x="171" y="5"/>
                  </a:lnTo>
                  <a:lnTo>
                    <a:pt x="175" y="5"/>
                  </a:lnTo>
                  <a:lnTo>
                    <a:pt x="179" y="6"/>
                  </a:lnTo>
                  <a:lnTo>
                    <a:pt x="183" y="6"/>
                  </a:lnTo>
                  <a:lnTo>
                    <a:pt x="188" y="6"/>
                  </a:lnTo>
                  <a:lnTo>
                    <a:pt x="192" y="6"/>
                  </a:lnTo>
                  <a:lnTo>
                    <a:pt x="196" y="7"/>
                  </a:lnTo>
                  <a:lnTo>
                    <a:pt x="200" y="7"/>
                  </a:lnTo>
                  <a:lnTo>
                    <a:pt x="204" y="7"/>
                  </a:lnTo>
                  <a:lnTo>
                    <a:pt x="208" y="7"/>
                  </a:lnTo>
                  <a:lnTo>
                    <a:pt x="212" y="8"/>
                  </a:lnTo>
                  <a:lnTo>
                    <a:pt x="216" y="8"/>
                  </a:lnTo>
                  <a:lnTo>
                    <a:pt x="220" y="8"/>
                  </a:lnTo>
                  <a:lnTo>
                    <a:pt x="224" y="8"/>
                  </a:lnTo>
                  <a:lnTo>
                    <a:pt x="228" y="9"/>
                  </a:lnTo>
                  <a:lnTo>
                    <a:pt x="232" y="9"/>
                  </a:lnTo>
                  <a:lnTo>
                    <a:pt x="236" y="9"/>
                  </a:lnTo>
                  <a:lnTo>
                    <a:pt x="240" y="9"/>
                  </a:lnTo>
                  <a:lnTo>
                    <a:pt x="245" y="10"/>
                  </a:lnTo>
                  <a:lnTo>
                    <a:pt x="249" y="10"/>
                  </a:lnTo>
                  <a:lnTo>
                    <a:pt x="253" y="10"/>
                  </a:lnTo>
                  <a:lnTo>
                    <a:pt x="257" y="11"/>
                  </a:lnTo>
                  <a:lnTo>
                    <a:pt x="261" y="11"/>
                  </a:lnTo>
                  <a:lnTo>
                    <a:pt x="265" y="11"/>
                  </a:lnTo>
                  <a:lnTo>
                    <a:pt x="269" y="12"/>
                  </a:lnTo>
                  <a:lnTo>
                    <a:pt x="273" y="12"/>
                  </a:lnTo>
                  <a:lnTo>
                    <a:pt x="277" y="12"/>
                  </a:lnTo>
                  <a:lnTo>
                    <a:pt x="281" y="12"/>
                  </a:lnTo>
                  <a:lnTo>
                    <a:pt x="285" y="13"/>
                  </a:lnTo>
                  <a:lnTo>
                    <a:pt x="289" y="13"/>
                  </a:lnTo>
                  <a:lnTo>
                    <a:pt x="293" y="13"/>
                  </a:lnTo>
                  <a:lnTo>
                    <a:pt x="297" y="14"/>
                  </a:lnTo>
                  <a:lnTo>
                    <a:pt x="302" y="14"/>
                  </a:lnTo>
                  <a:lnTo>
                    <a:pt x="306" y="14"/>
                  </a:lnTo>
                  <a:lnTo>
                    <a:pt x="310" y="15"/>
                  </a:lnTo>
                  <a:lnTo>
                    <a:pt x="314" y="15"/>
                  </a:lnTo>
                  <a:lnTo>
                    <a:pt x="318" y="16"/>
                  </a:lnTo>
                  <a:lnTo>
                    <a:pt x="322" y="16"/>
                  </a:lnTo>
                  <a:lnTo>
                    <a:pt x="326" y="16"/>
                  </a:lnTo>
                  <a:lnTo>
                    <a:pt x="330" y="17"/>
                  </a:lnTo>
                  <a:lnTo>
                    <a:pt x="334" y="17"/>
                  </a:lnTo>
                  <a:lnTo>
                    <a:pt x="338" y="17"/>
                  </a:lnTo>
                  <a:lnTo>
                    <a:pt x="342" y="18"/>
                  </a:lnTo>
                  <a:lnTo>
                    <a:pt x="346" y="18"/>
                  </a:lnTo>
                  <a:lnTo>
                    <a:pt x="350" y="18"/>
                  </a:lnTo>
                  <a:lnTo>
                    <a:pt x="354" y="19"/>
                  </a:lnTo>
                  <a:lnTo>
                    <a:pt x="359" y="19"/>
                  </a:lnTo>
                  <a:lnTo>
                    <a:pt x="363" y="20"/>
                  </a:lnTo>
                  <a:lnTo>
                    <a:pt x="367" y="20"/>
                  </a:lnTo>
                  <a:lnTo>
                    <a:pt x="371" y="20"/>
                  </a:lnTo>
                  <a:lnTo>
                    <a:pt x="375" y="21"/>
                  </a:lnTo>
                  <a:lnTo>
                    <a:pt x="379" y="21"/>
                  </a:lnTo>
                  <a:lnTo>
                    <a:pt x="383" y="22"/>
                  </a:lnTo>
                  <a:lnTo>
                    <a:pt x="387" y="22"/>
                  </a:lnTo>
                  <a:lnTo>
                    <a:pt x="391" y="22"/>
                  </a:lnTo>
                  <a:lnTo>
                    <a:pt x="395" y="23"/>
                  </a:lnTo>
                  <a:lnTo>
                    <a:pt x="399" y="23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560" name="Rectangle 90"/>
            <p:cNvSpPr>
              <a:spLocks noChangeArrowheads="1"/>
            </p:cNvSpPr>
            <p:nvPr/>
          </p:nvSpPr>
          <p:spPr bwMode="auto">
            <a:xfrm>
              <a:off x="123" y="-405"/>
              <a:ext cx="403" cy="312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itchFamily="2" charset="2"/>
                <a:buBlip>
                  <a:blip r:embed="rId2"/>
                </a:buBlip>
                <a:defRPr kumimoji="1" sz="3200" b="1">
                  <a:solidFill>
                    <a:schemeClr val="tx1"/>
                  </a:solidFill>
                  <a:latin typeface="Candara" pitchFamily="34" charset="0"/>
                  <a:ea typeface="メイリオ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itchFamily="2" charset="2"/>
                <a:buBlip>
                  <a:blip r:embed="rId3"/>
                </a:buBlip>
                <a:defRPr kumimoji="1" sz="2800" b="1">
                  <a:solidFill>
                    <a:schemeClr val="tx1"/>
                  </a:solidFill>
                  <a:latin typeface="Candara" pitchFamily="34" charset="0"/>
                  <a:ea typeface="NFモトヤアポロ1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itchFamily="2" charset="2"/>
                <a:buBlip>
                  <a:blip r:embed="rId4"/>
                </a:buBlip>
                <a:defRPr kumimoji="1" sz="2400">
                  <a:solidFill>
                    <a:schemeClr val="tx1"/>
                  </a:solidFill>
                  <a:latin typeface="Candara" pitchFamily="34" charset="0"/>
                  <a:ea typeface="NFモトヤシータ゛1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itchFamily="34" charset="0"/>
                  <a:ea typeface="HG丸ｺﾞｼｯｸM-PRO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メイリオ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endParaRPr kumimoji="0" lang="ja-JP" altLang="en-US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</p:grpSp>
      <p:pic>
        <p:nvPicPr>
          <p:cNvPr id="19460" name="Picture 92" descr="C:\HOME\Work\Research\Workshop\2015\0907_HYP2015\equation.e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13" y="1052513"/>
            <a:ext cx="5630862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99" name="テキスト ボックス 39998"/>
          <p:cNvSpPr txBox="1">
            <a:spLocks noChangeArrowheads="1"/>
          </p:cNvSpPr>
          <p:nvPr/>
        </p:nvSpPr>
        <p:spPr bwMode="auto">
          <a:xfrm>
            <a:off x="6269038" y="2039938"/>
            <a:ext cx="2520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2"/>
              </a:buBlip>
              <a:defRPr kumimoji="1" sz="3200" b="1">
                <a:solidFill>
                  <a:schemeClr val="tx1"/>
                </a:solidFill>
                <a:latin typeface="Candara" pitchFamily="34" charset="0"/>
                <a:ea typeface="メイリオ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3"/>
              </a:buBlip>
              <a:defRPr kumimoji="1" sz="2800" b="1">
                <a:solidFill>
                  <a:schemeClr val="tx1"/>
                </a:solidFill>
                <a:latin typeface="Candara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Candara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ja-JP" sz="2400">
                <a:solidFill>
                  <a:srgbClr val="F8A6EC"/>
                </a:solidFill>
                <a:latin typeface="Calibri" pitchFamily="34" charset="0"/>
                <a:ea typeface="Arial Unicode MS" pitchFamily="50" charset="-128"/>
                <a:cs typeface="Arial Unicode MS" pitchFamily="50" charset="-128"/>
              </a:rPr>
              <a:t>Suppressed by Source function</a:t>
            </a:r>
            <a:endParaRPr lang="ja-JP" altLang="en-US" sz="2400">
              <a:solidFill>
                <a:srgbClr val="F8A6EC"/>
              </a:solidFill>
              <a:latin typeface="Calibri" pitchFamily="34" charset="0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9468" name="テキスト ボックス 98"/>
          <p:cNvSpPr txBox="1">
            <a:spLocks noChangeArrowheads="1"/>
          </p:cNvSpPr>
          <p:nvPr/>
        </p:nvSpPr>
        <p:spPr bwMode="auto">
          <a:xfrm>
            <a:off x="1792288" y="2511425"/>
            <a:ext cx="2519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2"/>
              </a:buBlip>
              <a:defRPr kumimoji="1" sz="3200" b="1">
                <a:solidFill>
                  <a:schemeClr val="tx1"/>
                </a:solidFill>
                <a:latin typeface="Candara" pitchFamily="34" charset="0"/>
                <a:ea typeface="メイリオ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3"/>
              </a:buBlip>
              <a:defRPr kumimoji="1" sz="2800" b="1">
                <a:solidFill>
                  <a:schemeClr val="tx1"/>
                </a:solidFill>
                <a:latin typeface="Candara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Candara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ja-JP" sz="2400">
                <a:latin typeface="Calibri" pitchFamily="34" charset="0"/>
                <a:ea typeface="Arial Unicode MS" pitchFamily="50" charset="-128"/>
                <a:cs typeface="Arial Unicode MS" pitchFamily="50" charset="-128"/>
              </a:rPr>
              <a:t>Contribute to C(Q)</a:t>
            </a:r>
            <a:endParaRPr lang="ja-JP" altLang="en-US" sz="2400">
              <a:latin typeface="Calibri" pitchFamily="34" charset="0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9469" name="テキスト ボックス 3"/>
          <p:cNvSpPr txBox="1">
            <a:spLocks noChangeArrowheads="1"/>
          </p:cNvSpPr>
          <p:nvPr/>
        </p:nvSpPr>
        <p:spPr bwMode="auto">
          <a:xfrm>
            <a:off x="6881813" y="827088"/>
            <a:ext cx="129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2"/>
              </a:buBlip>
              <a:defRPr kumimoji="1" sz="3200" b="1">
                <a:solidFill>
                  <a:schemeClr val="tx1"/>
                </a:solidFill>
                <a:latin typeface="Candara" pitchFamily="34" charset="0"/>
                <a:ea typeface="メイリオ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3"/>
              </a:buBlip>
              <a:defRPr kumimoji="1" sz="2800" b="1">
                <a:solidFill>
                  <a:schemeClr val="tx1"/>
                </a:solidFill>
                <a:latin typeface="Candara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Candara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ja-JP" altLang="en-US" sz="2000" b="0">
                <a:solidFill>
                  <a:srgbClr val="FF0000"/>
                </a:solidFill>
                <a:latin typeface="Calibri" pitchFamily="34" charset="0"/>
                <a:ea typeface="Arial Unicode MS" pitchFamily="50" charset="-128"/>
                <a:cs typeface="Arial Unicode MS" pitchFamily="50" charset="-128"/>
              </a:rPr>
              <a:t>≫ </a:t>
            </a:r>
            <a:r>
              <a:rPr lang="en-US" altLang="ja-JP" sz="2000" b="0">
                <a:solidFill>
                  <a:srgbClr val="FF0000"/>
                </a:solidFill>
                <a:latin typeface="Calibri" pitchFamily="34" charset="0"/>
                <a:ea typeface="Arial Unicode MS" pitchFamily="50" charset="-128"/>
                <a:cs typeface="Arial Unicode MS" pitchFamily="50" charset="-128"/>
              </a:rPr>
              <a:t>0</a:t>
            </a:r>
          </a:p>
        </p:txBody>
      </p:sp>
      <p:sp>
        <p:nvSpPr>
          <p:cNvPr id="19470" name="テキスト ボックス 4"/>
          <p:cNvSpPr txBox="1">
            <a:spLocks noChangeArrowheads="1"/>
          </p:cNvSpPr>
          <p:nvPr/>
        </p:nvSpPr>
        <p:spPr bwMode="auto">
          <a:xfrm>
            <a:off x="6948488" y="1222375"/>
            <a:ext cx="1223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2"/>
              </a:buBlip>
              <a:defRPr kumimoji="1" sz="3200" b="1">
                <a:solidFill>
                  <a:schemeClr val="tx1"/>
                </a:solidFill>
                <a:latin typeface="Candara" pitchFamily="34" charset="0"/>
                <a:ea typeface="メイリオ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3"/>
              </a:buBlip>
              <a:defRPr kumimoji="1" sz="2800" b="1">
                <a:solidFill>
                  <a:schemeClr val="tx1"/>
                </a:solidFill>
                <a:latin typeface="Candara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Candara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ja-JP" sz="2000" b="0">
                <a:solidFill>
                  <a:srgbClr val="00B050"/>
                </a:solidFill>
                <a:latin typeface="Calibri" pitchFamily="34" charset="0"/>
                <a:ea typeface="Arial Unicode MS" pitchFamily="50" charset="-128"/>
                <a:cs typeface="Arial Unicode MS" pitchFamily="50" charset="-128"/>
              </a:rPr>
              <a:t>&gt; 0</a:t>
            </a:r>
            <a:endParaRPr lang="ja-JP" altLang="en-US" sz="2000" b="0">
              <a:solidFill>
                <a:srgbClr val="00B050"/>
              </a:solidFill>
              <a:latin typeface="Calibri" pitchFamily="34" charset="0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9471" name="テキスト ボックス 100"/>
          <p:cNvSpPr txBox="1">
            <a:spLocks noChangeArrowheads="1"/>
          </p:cNvSpPr>
          <p:nvPr/>
        </p:nvSpPr>
        <p:spPr bwMode="auto">
          <a:xfrm>
            <a:off x="6948488" y="1589088"/>
            <a:ext cx="1223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2"/>
              </a:buBlip>
              <a:defRPr kumimoji="1" sz="3200" b="1">
                <a:solidFill>
                  <a:schemeClr val="tx1"/>
                </a:solidFill>
                <a:latin typeface="Candara" pitchFamily="34" charset="0"/>
                <a:ea typeface="メイリオ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3"/>
              </a:buBlip>
              <a:defRPr kumimoji="1" sz="2800" b="1">
                <a:solidFill>
                  <a:schemeClr val="tx1"/>
                </a:solidFill>
                <a:latin typeface="Candara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Candara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ja-JP" sz="2000" b="0">
                <a:solidFill>
                  <a:srgbClr val="3333FF"/>
                </a:solidFill>
                <a:latin typeface="Calibri" pitchFamily="34" charset="0"/>
                <a:ea typeface="Arial Unicode MS" pitchFamily="50" charset="-128"/>
                <a:cs typeface="Arial Unicode MS" pitchFamily="50" charset="-128"/>
              </a:rPr>
              <a:t>&lt; 0</a:t>
            </a:r>
            <a:endParaRPr lang="ja-JP" altLang="en-US" sz="2000" b="0">
              <a:solidFill>
                <a:srgbClr val="3333FF"/>
              </a:solidFill>
              <a:latin typeface="Calibri" pitchFamily="34" charset="0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2" name="日付プレースホルダー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March 24, 2016</a:t>
            </a:r>
            <a:endParaRPr lang="en-US" altLang="ja-JP"/>
          </a:p>
        </p:txBody>
      </p:sp>
      <p:sp>
        <p:nvSpPr>
          <p:cNvPr id="13" name="フッター プレースホルダー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ExHIC2016@YITP</a:t>
            </a:r>
            <a:endParaRPr lang="en-US" altLang="ja-JP"/>
          </a:p>
        </p:txBody>
      </p:sp>
      <p:sp>
        <p:nvSpPr>
          <p:cNvPr id="3" name="正方形/長方形 2"/>
          <p:cNvSpPr/>
          <p:nvPr/>
        </p:nvSpPr>
        <p:spPr bwMode="auto">
          <a:xfrm>
            <a:off x="1037706" y="1915238"/>
            <a:ext cx="942006" cy="3907012"/>
          </a:xfrm>
          <a:prstGeom prst="rect">
            <a:avLst/>
          </a:prstGeom>
          <a:solidFill>
            <a:srgbClr val="F8A6EC">
              <a:alpha val="56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102" name="正方形/長方形 101"/>
          <p:cNvSpPr/>
          <p:nvPr/>
        </p:nvSpPr>
        <p:spPr bwMode="auto">
          <a:xfrm>
            <a:off x="4494335" y="1916832"/>
            <a:ext cx="1589833" cy="3907012"/>
          </a:xfrm>
          <a:prstGeom prst="rect">
            <a:avLst/>
          </a:prstGeom>
          <a:solidFill>
            <a:srgbClr val="F8A6EC">
              <a:alpha val="56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DA0E730-3696-468F-8869-A76F10D26BD4}" type="slidenum">
              <a:rPr lang="ja-JP" altLang="en-US" smtClean="0"/>
              <a:pPr>
                <a:defRPr/>
              </a:pPr>
              <a:t>17</a:t>
            </a:fld>
            <a:r>
              <a:rPr lang="en-US" altLang="ja-JP" smtClean="0"/>
              <a:t>/16</a:t>
            </a:r>
            <a:endParaRPr lang="ja-JP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9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Explanation : wave function</a:t>
            </a:r>
            <a:endParaRPr lang="ja-JP" altLang="en-US" dirty="0"/>
          </a:p>
        </p:txBody>
      </p:sp>
      <p:pic>
        <p:nvPicPr>
          <p:cNvPr id="19460" name="Picture 92" descr="C:\HOME\Work\Research\Workshop\2015\0907_HYP2015\equation.e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13" y="1052513"/>
            <a:ext cx="5630862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9" name="テキスト ボックス 3"/>
          <p:cNvSpPr txBox="1">
            <a:spLocks noChangeArrowheads="1"/>
          </p:cNvSpPr>
          <p:nvPr/>
        </p:nvSpPr>
        <p:spPr bwMode="auto">
          <a:xfrm>
            <a:off x="6881813" y="827088"/>
            <a:ext cx="129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ndara" pitchFamily="34" charset="0"/>
                <a:ea typeface="メイリオ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ndara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ndara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ja-JP" altLang="en-US" sz="2000" b="0">
                <a:solidFill>
                  <a:srgbClr val="FF0000"/>
                </a:solidFill>
                <a:latin typeface="Calibri" pitchFamily="34" charset="0"/>
                <a:ea typeface="Arial Unicode MS" pitchFamily="50" charset="-128"/>
                <a:cs typeface="Arial Unicode MS" pitchFamily="50" charset="-128"/>
              </a:rPr>
              <a:t>≫ </a:t>
            </a:r>
            <a:r>
              <a:rPr lang="en-US" altLang="ja-JP" sz="2000" b="0">
                <a:solidFill>
                  <a:srgbClr val="FF0000"/>
                </a:solidFill>
                <a:latin typeface="Calibri" pitchFamily="34" charset="0"/>
                <a:ea typeface="Arial Unicode MS" pitchFamily="50" charset="-128"/>
                <a:cs typeface="Arial Unicode MS" pitchFamily="50" charset="-128"/>
              </a:rPr>
              <a:t>0</a:t>
            </a:r>
          </a:p>
        </p:txBody>
      </p:sp>
      <p:sp>
        <p:nvSpPr>
          <p:cNvPr id="19470" name="テキスト ボックス 4"/>
          <p:cNvSpPr txBox="1">
            <a:spLocks noChangeArrowheads="1"/>
          </p:cNvSpPr>
          <p:nvPr/>
        </p:nvSpPr>
        <p:spPr bwMode="auto">
          <a:xfrm>
            <a:off x="6948488" y="1222375"/>
            <a:ext cx="1223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ndara" pitchFamily="34" charset="0"/>
                <a:ea typeface="メイリオ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ndara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ndara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ja-JP" sz="2000" b="0">
                <a:solidFill>
                  <a:srgbClr val="00B050"/>
                </a:solidFill>
                <a:latin typeface="Calibri" pitchFamily="34" charset="0"/>
                <a:ea typeface="Arial Unicode MS" pitchFamily="50" charset="-128"/>
                <a:cs typeface="Arial Unicode MS" pitchFamily="50" charset="-128"/>
              </a:rPr>
              <a:t>&gt; 0</a:t>
            </a:r>
            <a:endParaRPr lang="ja-JP" altLang="en-US" sz="2000" b="0">
              <a:solidFill>
                <a:srgbClr val="00B050"/>
              </a:solidFill>
              <a:latin typeface="Calibri" pitchFamily="34" charset="0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9471" name="テキスト ボックス 100"/>
          <p:cNvSpPr txBox="1">
            <a:spLocks noChangeArrowheads="1"/>
          </p:cNvSpPr>
          <p:nvPr/>
        </p:nvSpPr>
        <p:spPr bwMode="auto">
          <a:xfrm>
            <a:off x="6948488" y="1589088"/>
            <a:ext cx="1223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ndara" pitchFamily="34" charset="0"/>
                <a:ea typeface="メイリオ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ndara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ndara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ja-JP" sz="2000" b="0">
                <a:solidFill>
                  <a:srgbClr val="3333FF"/>
                </a:solidFill>
                <a:latin typeface="Calibri" pitchFamily="34" charset="0"/>
                <a:ea typeface="Arial Unicode MS" pitchFamily="50" charset="-128"/>
                <a:cs typeface="Arial Unicode MS" pitchFamily="50" charset="-128"/>
              </a:rPr>
              <a:t>&lt; 0</a:t>
            </a:r>
            <a:endParaRPr lang="ja-JP" altLang="en-US" sz="2000" b="0">
              <a:solidFill>
                <a:srgbClr val="3333FF"/>
              </a:solidFill>
              <a:latin typeface="Calibri" pitchFamily="34" charset="0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2" name="日付プレースホルダー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March 24, 2016</a:t>
            </a:r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DA0E730-3696-468F-8869-A76F10D26BD4}" type="slidenum">
              <a:rPr lang="ja-JP" altLang="en-US" smtClean="0"/>
              <a:pPr>
                <a:defRPr/>
              </a:pPr>
              <a:t>18</a:t>
            </a:fld>
            <a:r>
              <a:rPr lang="en-US" altLang="ja-JP" smtClean="0"/>
              <a:t>/16</a:t>
            </a:r>
            <a:endParaRPr lang="ja-JP" altLang="en-US" dirty="0"/>
          </a:p>
        </p:txBody>
      </p:sp>
      <p:grpSp>
        <p:nvGrpSpPr>
          <p:cNvPr id="4" name="Group 5"/>
          <p:cNvGrpSpPr>
            <a:grpSpLocks noChangeAspect="1"/>
          </p:cNvGrpSpPr>
          <p:nvPr/>
        </p:nvGrpSpPr>
        <p:grpSpPr bwMode="auto">
          <a:xfrm>
            <a:off x="467544" y="1700807"/>
            <a:ext cx="6192688" cy="4665437"/>
            <a:chOff x="340" y="1266"/>
            <a:chExt cx="3552" cy="2676"/>
          </a:xfrm>
        </p:grpSpPr>
        <p:sp>
          <p:nvSpPr>
            <p:cNvPr id="6" name="AutoShape 4"/>
            <p:cNvSpPr>
              <a:spLocks noChangeAspect="1" noChangeArrowheads="1" noTextEdit="1"/>
            </p:cNvSpPr>
            <p:nvPr/>
          </p:nvSpPr>
          <p:spPr bwMode="auto">
            <a:xfrm>
              <a:off x="340" y="1266"/>
              <a:ext cx="3470" cy="2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grpSp>
          <p:nvGrpSpPr>
            <p:cNvPr id="7" name="Group 206"/>
            <p:cNvGrpSpPr>
              <a:grpSpLocks/>
            </p:cNvGrpSpPr>
            <p:nvPr/>
          </p:nvGrpSpPr>
          <p:grpSpPr bwMode="auto">
            <a:xfrm>
              <a:off x="126" y="-417"/>
              <a:ext cx="3766" cy="4394"/>
              <a:chOff x="126" y="-417"/>
              <a:chExt cx="3766" cy="4394"/>
            </a:xfrm>
          </p:grpSpPr>
          <p:sp>
            <p:nvSpPr>
              <p:cNvPr id="8" name="Line 6"/>
              <p:cNvSpPr>
                <a:spLocks noChangeShapeType="1"/>
              </p:cNvSpPr>
              <p:nvPr/>
            </p:nvSpPr>
            <p:spPr bwMode="auto">
              <a:xfrm>
                <a:off x="874" y="3552"/>
                <a:ext cx="20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" name="Line 7"/>
              <p:cNvSpPr>
                <a:spLocks noChangeShapeType="1"/>
              </p:cNvSpPr>
              <p:nvPr/>
            </p:nvSpPr>
            <p:spPr bwMode="auto">
              <a:xfrm flipH="1">
                <a:off x="3701" y="3552"/>
                <a:ext cx="20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614" y="3470"/>
                <a:ext cx="267" cy="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1pPr>
                <a:lvl2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2pPr>
                <a:lvl3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3pPr>
                <a:lvl4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4pPr>
                <a:lvl5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-Bold" charset="0"/>
                    <a:ea typeface="ＭＳ Ｐゴシック" pitchFamily="50" charset="-128"/>
                    <a:cs typeface="ＭＳ Ｐゴシック" pitchFamily="50" charset="-128"/>
                  </a:rPr>
                  <a:t>-60</a:t>
                </a:r>
                <a:endParaRPr kumimoji="1" lang="ja-JP" altLang="ja-JP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endParaRPr>
              </a:p>
            </p:txBody>
          </p:sp>
          <p:sp>
            <p:nvSpPr>
              <p:cNvPr id="11" name="Line 9"/>
              <p:cNvSpPr>
                <a:spLocks noChangeShapeType="1"/>
              </p:cNvSpPr>
              <p:nvPr/>
            </p:nvSpPr>
            <p:spPr bwMode="auto">
              <a:xfrm>
                <a:off x="874" y="3182"/>
                <a:ext cx="20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" name="Line 10"/>
              <p:cNvSpPr>
                <a:spLocks noChangeShapeType="1"/>
              </p:cNvSpPr>
              <p:nvPr/>
            </p:nvSpPr>
            <p:spPr bwMode="auto">
              <a:xfrm flipH="1">
                <a:off x="3701" y="3182"/>
                <a:ext cx="20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614" y="3100"/>
                <a:ext cx="267" cy="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1pPr>
                <a:lvl2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2pPr>
                <a:lvl3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3pPr>
                <a:lvl4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4pPr>
                <a:lvl5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-Bold" charset="0"/>
                    <a:ea typeface="ＭＳ Ｐゴシック" pitchFamily="50" charset="-128"/>
                    <a:cs typeface="ＭＳ Ｐゴシック" pitchFamily="50" charset="-128"/>
                  </a:rPr>
                  <a:t>-40</a:t>
                </a:r>
                <a:endParaRPr kumimoji="1" lang="ja-JP" altLang="ja-JP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endParaRPr>
              </a:p>
            </p:txBody>
          </p:sp>
          <p:sp>
            <p:nvSpPr>
              <p:cNvPr id="16" name="Line 12"/>
              <p:cNvSpPr>
                <a:spLocks noChangeShapeType="1"/>
              </p:cNvSpPr>
              <p:nvPr/>
            </p:nvSpPr>
            <p:spPr bwMode="auto">
              <a:xfrm>
                <a:off x="874" y="2820"/>
                <a:ext cx="20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" name="Line 13"/>
              <p:cNvSpPr>
                <a:spLocks noChangeShapeType="1"/>
              </p:cNvSpPr>
              <p:nvPr/>
            </p:nvSpPr>
            <p:spPr bwMode="auto">
              <a:xfrm flipH="1">
                <a:off x="3701" y="2820"/>
                <a:ext cx="20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614" y="2738"/>
                <a:ext cx="267" cy="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1pPr>
                <a:lvl2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2pPr>
                <a:lvl3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3pPr>
                <a:lvl4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4pPr>
                <a:lvl5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-Bold" charset="0"/>
                    <a:ea typeface="ＭＳ Ｐゴシック" pitchFamily="50" charset="-128"/>
                    <a:cs typeface="ＭＳ Ｐゴシック" pitchFamily="50" charset="-128"/>
                  </a:rPr>
                  <a:t>-20</a:t>
                </a:r>
                <a:endParaRPr kumimoji="1" lang="ja-JP" altLang="ja-JP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endParaRPr>
              </a:p>
            </p:txBody>
          </p:sp>
          <p:sp>
            <p:nvSpPr>
              <p:cNvPr id="19" name="Line 15"/>
              <p:cNvSpPr>
                <a:spLocks noChangeShapeType="1"/>
              </p:cNvSpPr>
              <p:nvPr/>
            </p:nvSpPr>
            <p:spPr bwMode="auto">
              <a:xfrm>
                <a:off x="874" y="2450"/>
                <a:ext cx="20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" name="Line 16"/>
              <p:cNvSpPr>
                <a:spLocks noChangeShapeType="1"/>
              </p:cNvSpPr>
              <p:nvPr/>
            </p:nvSpPr>
            <p:spPr bwMode="auto">
              <a:xfrm flipH="1">
                <a:off x="3701" y="2450"/>
                <a:ext cx="20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689" y="2368"/>
                <a:ext cx="185" cy="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1pPr>
                <a:lvl2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2pPr>
                <a:lvl3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3pPr>
                <a:lvl4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4pPr>
                <a:lvl5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-Bold" charset="0"/>
                    <a:ea typeface="ＭＳ Ｐゴシック" pitchFamily="50" charset="-128"/>
                    <a:cs typeface="ＭＳ Ｐゴシック" pitchFamily="50" charset="-128"/>
                  </a:rPr>
                  <a:t> 0</a:t>
                </a:r>
                <a:endParaRPr kumimoji="1" lang="ja-JP" altLang="ja-JP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endParaRPr>
              </a:p>
            </p:txBody>
          </p:sp>
          <p:sp>
            <p:nvSpPr>
              <p:cNvPr id="22" name="Line 18"/>
              <p:cNvSpPr>
                <a:spLocks noChangeShapeType="1"/>
              </p:cNvSpPr>
              <p:nvPr/>
            </p:nvSpPr>
            <p:spPr bwMode="auto">
              <a:xfrm>
                <a:off x="874" y="2081"/>
                <a:ext cx="20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" name="Line 19"/>
              <p:cNvSpPr>
                <a:spLocks noChangeShapeType="1"/>
              </p:cNvSpPr>
              <p:nvPr/>
            </p:nvSpPr>
            <p:spPr bwMode="auto">
              <a:xfrm flipH="1">
                <a:off x="3701" y="2081"/>
                <a:ext cx="20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/>
            </p:nvSpPr>
            <p:spPr bwMode="auto">
              <a:xfrm>
                <a:off x="620" y="1999"/>
                <a:ext cx="260" cy="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1pPr>
                <a:lvl2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2pPr>
                <a:lvl3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3pPr>
                <a:lvl4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4pPr>
                <a:lvl5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-Bold" charset="0"/>
                    <a:ea typeface="ＭＳ Ｐゴシック" pitchFamily="50" charset="-128"/>
                    <a:cs typeface="ＭＳ Ｐゴシック" pitchFamily="50" charset="-128"/>
                  </a:rPr>
                  <a:t> 20</a:t>
                </a:r>
                <a:endParaRPr kumimoji="1" lang="ja-JP" altLang="ja-JP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endParaRPr>
              </a:p>
            </p:txBody>
          </p:sp>
          <p:sp>
            <p:nvSpPr>
              <p:cNvPr id="25" name="Line 21"/>
              <p:cNvSpPr>
                <a:spLocks noChangeShapeType="1"/>
              </p:cNvSpPr>
              <p:nvPr/>
            </p:nvSpPr>
            <p:spPr bwMode="auto">
              <a:xfrm>
                <a:off x="874" y="1711"/>
                <a:ext cx="20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" name="Line 22"/>
              <p:cNvSpPr>
                <a:spLocks noChangeShapeType="1"/>
              </p:cNvSpPr>
              <p:nvPr/>
            </p:nvSpPr>
            <p:spPr bwMode="auto">
              <a:xfrm flipH="1">
                <a:off x="3701" y="1711"/>
                <a:ext cx="20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" name="Rectangle 23"/>
              <p:cNvSpPr>
                <a:spLocks noChangeArrowheads="1"/>
              </p:cNvSpPr>
              <p:nvPr/>
            </p:nvSpPr>
            <p:spPr bwMode="auto">
              <a:xfrm>
                <a:off x="620" y="1636"/>
                <a:ext cx="260" cy="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1pPr>
                <a:lvl2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2pPr>
                <a:lvl3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3pPr>
                <a:lvl4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4pPr>
                <a:lvl5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-Bold" charset="0"/>
                    <a:ea typeface="ＭＳ Ｐゴシック" pitchFamily="50" charset="-128"/>
                    <a:cs typeface="ＭＳ Ｐゴシック" pitchFamily="50" charset="-128"/>
                  </a:rPr>
                  <a:t> 40</a:t>
                </a:r>
                <a:endParaRPr kumimoji="1" lang="ja-JP" altLang="ja-JP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endParaRPr>
              </a:p>
            </p:txBody>
          </p:sp>
          <p:sp>
            <p:nvSpPr>
              <p:cNvPr id="28" name="Line 24"/>
              <p:cNvSpPr>
                <a:spLocks noChangeShapeType="1"/>
              </p:cNvSpPr>
              <p:nvPr/>
            </p:nvSpPr>
            <p:spPr bwMode="auto">
              <a:xfrm>
                <a:off x="874" y="1348"/>
                <a:ext cx="20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" name="Line 25"/>
              <p:cNvSpPr>
                <a:spLocks noChangeShapeType="1"/>
              </p:cNvSpPr>
              <p:nvPr/>
            </p:nvSpPr>
            <p:spPr bwMode="auto">
              <a:xfrm flipH="1">
                <a:off x="3701" y="1348"/>
                <a:ext cx="20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620" y="1266"/>
                <a:ext cx="260" cy="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1pPr>
                <a:lvl2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2pPr>
                <a:lvl3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3pPr>
                <a:lvl4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4pPr>
                <a:lvl5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-Bold" charset="0"/>
                    <a:ea typeface="ＭＳ Ｐゴシック" pitchFamily="50" charset="-128"/>
                    <a:cs typeface="ＭＳ Ｐゴシック" pitchFamily="50" charset="-128"/>
                  </a:rPr>
                  <a:t> 60</a:t>
                </a:r>
                <a:endParaRPr kumimoji="1" lang="ja-JP" altLang="ja-JP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endParaRPr>
              </a:p>
            </p:txBody>
          </p:sp>
          <p:sp>
            <p:nvSpPr>
              <p:cNvPr id="31" name="Line 27"/>
              <p:cNvSpPr>
                <a:spLocks noChangeShapeType="1"/>
              </p:cNvSpPr>
              <p:nvPr/>
            </p:nvSpPr>
            <p:spPr bwMode="auto">
              <a:xfrm flipV="1">
                <a:off x="874" y="3531"/>
                <a:ext cx="0" cy="2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561" name="Line 28"/>
              <p:cNvSpPr>
                <a:spLocks noChangeShapeType="1"/>
              </p:cNvSpPr>
              <p:nvPr/>
            </p:nvSpPr>
            <p:spPr bwMode="auto">
              <a:xfrm>
                <a:off x="874" y="1348"/>
                <a:ext cx="0" cy="14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562" name="Rectangle 29"/>
              <p:cNvSpPr>
                <a:spLocks noChangeArrowheads="1"/>
              </p:cNvSpPr>
              <p:nvPr/>
            </p:nvSpPr>
            <p:spPr bwMode="auto">
              <a:xfrm>
                <a:off x="819" y="3600"/>
                <a:ext cx="185" cy="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1pPr>
                <a:lvl2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2pPr>
                <a:lvl3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3pPr>
                <a:lvl4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4pPr>
                <a:lvl5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-Bold" charset="0"/>
                    <a:ea typeface="ＭＳ Ｐゴシック" pitchFamily="50" charset="-128"/>
                    <a:cs typeface="ＭＳ Ｐゴシック" pitchFamily="50" charset="-128"/>
                  </a:rPr>
                  <a:t> 0</a:t>
                </a:r>
                <a:endParaRPr kumimoji="1" lang="ja-JP" altLang="ja-JP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endParaRPr>
              </a:p>
            </p:txBody>
          </p:sp>
          <p:sp>
            <p:nvSpPr>
              <p:cNvPr id="19563" name="Line 30"/>
              <p:cNvSpPr>
                <a:spLocks noChangeShapeType="1"/>
              </p:cNvSpPr>
              <p:nvPr/>
            </p:nvSpPr>
            <p:spPr bwMode="auto">
              <a:xfrm flipV="1">
                <a:off x="1586" y="3531"/>
                <a:ext cx="0" cy="2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564" name="Line 31"/>
              <p:cNvSpPr>
                <a:spLocks noChangeShapeType="1"/>
              </p:cNvSpPr>
              <p:nvPr/>
            </p:nvSpPr>
            <p:spPr bwMode="auto">
              <a:xfrm>
                <a:off x="1586" y="1348"/>
                <a:ext cx="0" cy="14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565" name="Rectangle 32"/>
              <p:cNvSpPr>
                <a:spLocks noChangeArrowheads="1"/>
              </p:cNvSpPr>
              <p:nvPr/>
            </p:nvSpPr>
            <p:spPr bwMode="auto">
              <a:xfrm>
                <a:off x="1531" y="3600"/>
                <a:ext cx="185" cy="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1pPr>
                <a:lvl2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2pPr>
                <a:lvl3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3pPr>
                <a:lvl4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4pPr>
                <a:lvl5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-Bold" charset="0"/>
                    <a:ea typeface="ＭＳ Ｐゴシック" pitchFamily="50" charset="-128"/>
                    <a:cs typeface="ＭＳ Ｐゴシック" pitchFamily="50" charset="-128"/>
                  </a:rPr>
                  <a:t> 5</a:t>
                </a:r>
                <a:endParaRPr kumimoji="1" lang="ja-JP" altLang="ja-JP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endParaRPr>
              </a:p>
            </p:txBody>
          </p:sp>
          <p:sp>
            <p:nvSpPr>
              <p:cNvPr id="19566" name="Line 33"/>
              <p:cNvSpPr>
                <a:spLocks noChangeShapeType="1"/>
              </p:cNvSpPr>
              <p:nvPr/>
            </p:nvSpPr>
            <p:spPr bwMode="auto">
              <a:xfrm flipV="1">
                <a:off x="2297" y="3531"/>
                <a:ext cx="0" cy="2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567" name="Line 34"/>
              <p:cNvSpPr>
                <a:spLocks noChangeShapeType="1"/>
              </p:cNvSpPr>
              <p:nvPr/>
            </p:nvSpPr>
            <p:spPr bwMode="auto">
              <a:xfrm>
                <a:off x="2297" y="1348"/>
                <a:ext cx="0" cy="14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568" name="Rectangle 35"/>
              <p:cNvSpPr>
                <a:spLocks noChangeArrowheads="1"/>
              </p:cNvSpPr>
              <p:nvPr/>
            </p:nvSpPr>
            <p:spPr bwMode="auto">
              <a:xfrm>
                <a:off x="2208" y="3600"/>
                <a:ext cx="260" cy="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1pPr>
                <a:lvl2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2pPr>
                <a:lvl3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3pPr>
                <a:lvl4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4pPr>
                <a:lvl5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-Bold" charset="0"/>
                    <a:ea typeface="ＭＳ Ｐゴシック" pitchFamily="50" charset="-128"/>
                    <a:cs typeface="ＭＳ Ｐゴシック" pitchFamily="50" charset="-128"/>
                  </a:rPr>
                  <a:t> 10</a:t>
                </a:r>
                <a:endParaRPr kumimoji="1" lang="ja-JP" altLang="ja-JP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endParaRPr>
              </a:p>
            </p:txBody>
          </p:sp>
          <p:sp>
            <p:nvSpPr>
              <p:cNvPr id="19569" name="Line 36"/>
              <p:cNvSpPr>
                <a:spLocks noChangeShapeType="1"/>
              </p:cNvSpPr>
              <p:nvPr/>
            </p:nvSpPr>
            <p:spPr bwMode="auto">
              <a:xfrm flipV="1">
                <a:off x="3009" y="3531"/>
                <a:ext cx="0" cy="2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570" name="Line 37"/>
              <p:cNvSpPr>
                <a:spLocks noChangeShapeType="1"/>
              </p:cNvSpPr>
              <p:nvPr/>
            </p:nvSpPr>
            <p:spPr bwMode="auto">
              <a:xfrm>
                <a:off x="3009" y="1348"/>
                <a:ext cx="0" cy="14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571" name="Rectangle 38"/>
              <p:cNvSpPr>
                <a:spLocks noChangeArrowheads="1"/>
              </p:cNvSpPr>
              <p:nvPr/>
            </p:nvSpPr>
            <p:spPr bwMode="auto">
              <a:xfrm>
                <a:off x="2920" y="3600"/>
                <a:ext cx="260" cy="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1pPr>
                <a:lvl2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2pPr>
                <a:lvl3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3pPr>
                <a:lvl4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4pPr>
                <a:lvl5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-Bold" charset="0"/>
                    <a:ea typeface="ＭＳ Ｐゴシック" pitchFamily="50" charset="-128"/>
                    <a:cs typeface="ＭＳ Ｐゴシック" pitchFamily="50" charset="-128"/>
                  </a:rPr>
                  <a:t> 15</a:t>
                </a:r>
                <a:endParaRPr kumimoji="1" lang="ja-JP" altLang="ja-JP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endParaRPr>
              </a:p>
            </p:txBody>
          </p:sp>
          <p:sp>
            <p:nvSpPr>
              <p:cNvPr id="19572" name="Line 39"/>
              <p:cNvSpPr>
                <a:spLocks noChangeShapeType="1"/>
              </p:cNvSpPr>
              <p:nvPr/>
            </p:nvSpPr>
            <p:spPr bwMode="auto">
              <a:xfrm flipV="1">
                <a:off x="3721" y="3531"/>
                <a:ext cx="0" cy="2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573" name="Line 40"/>
              <p:cNvSpPr>
                <a:spLocks noChangeShapeType="1"/>
              </p:cNvSpPr>
              <p:nvPr/>
            </p:nvSpPr>
            <p:spPr bwMode="auto">
              <a:xfrm>
                <a:off x="3721" y="1348"/>
                <a:ext cx="0" cy="14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574" name="Rectangle 41"/>
              <p:cNvSpPr>
                <a:spLocks noChangeArrowheads="1"/>
              </p:cNvSpPr>
              <p:nvPr/>
            </p:nvSpPr>
            <p:spPr bwMode="auto">
              <a:xfrm>
                <a:off x="3632" y="3600"/>
                <a:ext cx="260" cy="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1pPr>
                <a:lvl2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2pPr>
                <a:lvl3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3pPr>
                <a:lvl4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4pPr>
                <a:lvl5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-Bold" charset="0"/>
                    <a:ea typeface="ＭＳ Ｐゴシック" pitchFamily="50" charset="-128"/>
                    <a:cs typeface="ＭＳ Ｐゴシック" pitchFamily="50" charset="-128"/>
                  </a:rPr>
                  <a:t> 20</a:t>
                </a:r>
                <a:endParaRPr kumimoji="1" lang="ja-JP" altLang="ja-JP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endParaRPr>
              </a:p>
            </p:txBody>
          </p:sp>
          <p:sp>
            <p:nvSpPr>
              <p:cNvPr id="19575" name="Rectangle 42"/>
              <p:cNvSpPr>
                <a:spLocks noChangeArrowheads="1"/>
              </p:cNvSpPr>
              <p:nvPr/>
            </p:nvSpPr>
            <p:spPr bwMode="auto">
              <a:xfrm>
                <a:off x="874" y="1348"/>
                <a:ext cx="2847" cy="2204"/>
              </a:xfrm>
              <a:prstGeom prst="rect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576" name="Rectangle 43"/>
              <p:cNvSpPr>
                <a:spLocks noChangeArrowheads="1"/>
              </p:cNvSpPr>
              <p:nvPr/>
            </p:nvSpPr>
            <p:spPr bwMode="auto">
              <a:xfrm>
                <a:off x="1017" y="3100"/>
                <a:ext cx="692" cy="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1pPr>
                <a:lvl2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2pPr>
                <a:lvl3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3pPr>
                <a:lvl4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4pPr>
                <a:lvl5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-Bold" charset="0"/>
                    <a:ea typeface="ＭＳ Ｐゴシック" pitchFamily="50" charset="-128"/>
                    <a:cs typeface="ＭＳ Ｐゴシック" pitchFamily="50" charset="-128"/>
                  </a:rPr>
                  <a:t>Q=11MeV</a:t>
                </a:r>
                <a:endParaRPr kumimoji="1" lang="ja-JP" altLang="ja-JP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endParaRPr>
              </a:p>
            </p:txBody>
          </p:sp>
          <p:sp>
            <p:nvSpPr>
              <p:cNvPr id="19577" name="Rectangle 44"/>
              <p:cNvSpPr>
                <a:spLocks noChangeArrowheads="1"/>
              </p:cNvSpPr>
              <p:nvPr/>
            </p:nvSpPr>
            <p:spPr bwMode="auto">
              <a:xfrm>
                <a:off x="1729" y="1451"/>
                <a:ext cx="849" cy="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1pPr>
                <a:lvl2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2pPr>
                <a:lvl3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3pPr>
                <a:lvl4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4pPr>
                <a:lvl5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-Bold" charset="0"/>
                    <a:ea typeface="ＭＳ Ｐゴシック" pitchFamily="50" charset="-128"/>
                    <a:cs typeface="ＭＳ Ｐゴシック" pitchFamily="50" charset="-128"/>
                  </a:rPr>
                  <a:t>w/ Coulomb</a:t>
                </a:r>
                <a:endParaRPr kumimoji="1" lang="ja-JP" altLang="ja-JP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endParaRPr>
              </a:p>
            </p:txBody>
          </p:sp>
          <p:sp>
            <p:nvSpPr>
              <p:cNvPr id="19578" name="Rectangle 45"/>
              <p:cNvSpPr>
                <a:spLocks noChangeArrowheads="1"/>
              </p:cNvSpPr>
              <p:nvPr/>
            </p:nvSpPr>
            <p:spPr bwMode="auto">
              <a:xfrm rot="16200000">
                <a:off x="462" y="3134"/>
                <a:ext cx="12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1pPr>
                <a:lvl2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2pPr>
                <a:lvl3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3pPr>
                <a:lvl4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4pPr>
                <a:lvl5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7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-Bold" charset="0"/>
                    <a:ea typeface="ＭＳ Ｐゴシック" pitchFamily="50" charset="-128"/>
                    <a:cs typeface="ＭＳ Ｐゴシック" pitchFamily="50" charset="-128"/>
                  </a:rPr>
                  <a:t>r</a:t>
                </a:r>
                <a:endParaRPr kumimoji="1" lang="ja-JP" altLang="ja-JP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endParaRPr>
              </a:p>
            </p:txBody>
          </p:sp>
          <p:sp>
            <p:nvSpPr>
              <p:cNvPr id="19579" name="Rectangle 46"/>
              <p:cNvSpPr>
                <a:spLocks noChangeArrowheads="1"/>
              </p:cNvSpPr>
              <p:nvPr/>
            </p:nvSpPr>
            <p:spPr bwMode="auto">
              <a:xfrm rot="16200000">
                <a:off x="399" y="3106"/>
                <a:ext cx="117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1pPr>
                <a:lvl2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2pPr>
                <a:lvl3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3pPr>
                <a:lvl4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4pPr>
                <a:lvl5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-Bold" charset="0"/>
                    <a:ea typeface="ＭＳ Ｐゴシック" pitchFamily="50" charset="-128"/>
                    <a:cs typeface="ＭＳ Ｐゴシック" pitchFamily="50" charset="-128"/>
                  </a:rPr>
                  <a:t>2</a:t>
                </a:r>
                <a:endParaRPr kumimoji="1" lang="ja-JP" altLang="ja-JP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endParaRPr>
              </a:p>
            </p:txBody>
          </p:sp>
          <p:sp>
            <p:nvSpPr>
              <p:cNvPr id="19580" name="Rectangle 47"/>
              <p:cNvSpPr>
                <a:spLocks noChangeArrowheads="1"/>
              </p:cNvSpPr>
              <p:nvPr/>
            </p:nvSpPr>
            <p:spPr bwMode="auto">
              <a:xfrm rot="16200000">
                <a:off x="465" y="3021"/>
                <a:ext cx="11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1pPr>
                <a:lvl2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2pPr>
                <a:lvl3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3pPr>
                <a:lvl4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4pPr>
                <a:lvl5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7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-Bold" charset="0"/>
                    <a:ea typeface="ＭＳ Ｐゴシック" pitchFamily="50" charset="-128"/>
                    <a:cs typeface="ＭＳ Ｐゴシック" pitchFamily="50" charset="-128"/>
                  </a:rPr>
                  <a:t>(</a:t>
                </a:r>
                <a:endParaRPr kumimoji="1" lang="ja-JP" altLang="ja-JP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endParaRPr>
              </a:p>
            </p:txBody>
          </p:sp>
          <p:sp>
            <p:nvSpPr>
              <p:cNvPr id="19581" name="Rectangle 48"/>
              <p:cNvSpPr>
                <a:spLocks noChangeArrowheads="1"/>
              </p:cNvSpPr>
              <p:nvPr/>
            </p:nvSpPr>
            <p:spPr bwMode="auto">
              <a:xfrm rot="16200000">
                <a:off x="441" y="2943"/>
                <a:ext cx="17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1pPr>
                <a:lvl2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2pPr>
                <a:lvl3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3pPr>
                <a:lvl4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4pPr>
                <a:lvl5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itchFamily="18" charset="2"/>
                    <a:ea typeface="ＭＳ Ｐゴシック" pitchFamily="50" charset="-128"/>
                    <a:cs typeface="ＭＳ Ｐゴシック" pitchFamily="50" charset="-128"/>
                  </a:rPr>
                  <a:t>c</a:t>
                </a:r>
                <a:endParaRPr kumimoji="1" lang="ja-JP" altLang="ja-JP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endParaRPr>
              </a:p>
            </p:txBody>
          </p:sp>
          <p:sp>
            <p:nvSpPr>
              <p:cNvPr id="19582" name="Rectangle 49"/>
              <p:cNvSpPr>
                <a:spLocks noChangeArrowheads="1"/>
              </p:cNvSpPr>
              <p:nvPr/>
            </p:nvSpPr>
            <p:spPr bwMode="auto">
              <a:xfrm rot="16200000">
                <a:off x="399" y="2928"/>
                <a:ext cx="117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1pPr>
                <a:lvl2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2pPr>
                <a:lvl3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3pPr>
                <a:lvl4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4pPr>
                <a:lvl5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-Bold" charset="0"/>
                    <a:ea typeface="ＭＳ Ｐゴシック" pitchFamily="50" charset="-128"/>
                    <a:cs typeface="ＭＳ Ｐゴシック" pitchFamily="50" charset="-128"/>
                  </a:rPr>
                  <a:t>2</a:t>
                </a:r>
                <a:endParaRPr kumimoji="1" lang="ja-JP" altLang="ja-JP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endParaRPr>
              </a:p>
            </p:txBody>
          </p:sp>
          <p:sp>
            <p:nvSpPr>
              <p:cNvPr id="19583" name="Rectangle 50"/>
              <p:cNvSpPr>
                <a:spLocks noChangeArrowheads="1"/>
              </p:cNvSpPr>
              <p:nvPr/>
            </p:nvSpPr>
            <p:spPr bwMode="auto">
              <a:xfrm rot="16200000">
                <a:off x="496" y="2915"/>
                <a:ext cx="144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1pPr>
                <a:lvl2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2pPr>
                <a:lvl3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3pPr>
                <a:lvl4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4pPr>
                <a:lvl5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-Bold" charset="0"/>
                    <a:ea typeface="ＭＳ Ｐゴシック" pitchFamily="50" charset="-128"/>
                    <a:cs typeface="ＭＳ Ｐゴシック" pitchFamily="50" charset="-128"/>
                  </a:rPr>
                  <a:t>Q</a:t>
                </a:r>
                <a:endParaRPr kumimoji="1" lang="ja-JP" altLang="ja-JP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endParaRPr>
              </a:p>
            </p:txBody>
          </p:sp>
          <p:sp>
            <p:nvSpPr>
              <p:cNvPr id="39968" name="Rectangle 51"/>
              <p:cNvSpPr>
                <a:spLocks noChangeArrowheads="1"/>
              </p:cNvSpPr>
              <p:nvPr/>
            </p:nvSpPr>
            <p:spPr bwMode="auto">
              <a:xfrm rot="16200000">
                <a:off x="390" y="2747"/>
                <a:ext cx="26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1pPr>
                <a:lvl2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2pPr>
                <a:lvl3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3pPr>
                <a:lvl4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4pPr>
                <a:lvl5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7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-Bold" charset="0"/>
                    <a:ea typeface="ＭＳ Ｐゴシック" pitchFamily="50" charset="-128"/>
                    <a:cs typeface="ＭＳ Ｐゴシック" pitchFamily="50" charset="-128"/>
                  </a:rPr>
                  <a:t>(r)-</a:t>
                </a:r>
                <a:endParaRPr kumimoji="1" lang="ja-JP" altLang="ja-JP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endParaRPr>
              </a:p>
            </p:txBody>
          </p:sp>
          <p:sp>
            <p:nvSpPr>
              <p:cNvPr id="39969" name="Rectangle 52"/>
              <p:cNvSpPr>
                <a:spLocks noChangeArrowheads="1"/>
              </p:cNvSpPr>
              <p:nvPr/>
            </p:nvSpPr>
            <p:spPr bwMode="auto">
              <a:xfrm rot="16200000">
                <a:off x="441" y="2593"/>
                <a:ext cx="17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1pPr>
                <a:lvl2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2pPr>
                <a:lvl3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3pPr>
                <a:lvl4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4pPr>
                <a:lvl5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itchFamily="18" charset="2"/>
                    <a:ea typeface="ＭＳ Ｐゴシック" pitchFamily="50" charset="-128"/>
                    <a:cs typeface="ＭＳ Ｐゴシック" pitchFamily="50" charset="-128"/>
                  </a:rPr>
                  <a:t>c</a:t>
                </a:r>
                <a:endParaRPr kumimoji="1" lang="ja-JP" altLang="ja-JP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endParaRPr>
              </a:p>
            </p:txBody>
          </p:sp>
          <p:sp>
            <p:nvSpPr>
              <p:cNvPr id="39970" name="Rectangle 53"/>
              <p:cNvSpPr>
                <a:spLocks noChangeArrowheads="1"/>
              </p:cNvSpPr>
              <p:nvPr/>
            </p:nvSpPr>
            <p:spPr bwMode="auto">
              <a:xfrm rot="16200000">
                <a:off x="399" y="2579"/>
                <a:ext cx="117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1pPr>
                <a:lvl2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2pPr>
                <a:lvl3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3pPr>
                <a:lvl4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4pPr>
                <a:lvl5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-Bold" charset="0"/>
                    <a:ea typeface="ＭＳ Ｐゴシック" pitchFamily="50" charset="-128"/>
                    <a:cs typeface="ＭＳ Ｐゴシック" pitchFamily="50" charset="-128"/>
                  </a:rPr>
                  <a:t>2</a:t>
                </a:r>
                <a:endParaRPr kumimoji="1" lang="ja-JP" altLang="ja-JP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endParaRPr>
              </a:p>
            </p:txBody>
          </p:sp>
          <p:sp>
            <p:nvSpPr>
              <p:cNvPr id="39971" name="Rectangle 54"/>
              <p:cNvSpPr>
                <a:spLocks noChangeArrowheads="1"/>
              </p:cNvSpPr>
              <p:nvPr/>
            </p:nvSpPr>
            <p:spPr bwMode="auto">
              <a:xfrm rot="16200000">
                <a:off x="451" y="2521"/>
                <a:ext cx="233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1pPr>
                <a:lvl2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2pPr>
                <a:lvl3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3pPr>
                <a:lvl4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4pPr>
                <a:lvl5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-Bold" charset="0"/>
                    <a:ea typeface="ＭＳ Ｐゴシック" pitchFamily="50" charset="-128"/>
                    <a:cs typeface="ＭＳ Ｐゴシック" pitchFamily="50" charset="-128"/>
                  </a:rPr>
                  <a:t>0,Q</a:t>
                </a:r>
                <a:endParaRPr kumimoji="1" lang="ja-JP" altLang="ja-JP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endParaRPr>
              </a:p>
            </p:txBody>
          </p:sp>
          <p:sp>
            <p:nvSpPr>
              <p:cNvPr id="39972" name="Rectangle 55"/>
              <p:cNvSpPr>
                <a:spLocks noChangeArrowheads="1"/>
              </p:cNvSpPr>
              <p:nvPr/>
            </p:nvSpPr>
            <p:spPr bwMode="auto">
              <a:xfrm rot="16200000">
                <a:off x="329" y="2248"/>
                <a:ext cx="39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1pPr>
                <a:lvl2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2pPr>
                <a:lvl3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3pPr>
                <a:lvl4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4pPr>
                <a:lvl5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7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-Bold" charset="0"/>
                    <a:ea typeface="ＭＳ Ｐゴシック" pitchFamily="50" charset="-128"/>
                    <a:cs typeface="ＭＳ Ｐゴシック" pitchFamily="50" charset="-128"/>
                  </a:rPr>
                  <a:t>(r)) e</a:t>
                </a:r>
                <a:endParaRPr kumimoji="1" lang="ja-JP" altLang="ja-JP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endParaRPr>
              </a:p>
            </p:txBody>
          </p:sp>
          <p:sp>
            <p:nvSpPr>
              <p:cNvPr id="39973" name="Rectangle 56"/>
              <p:cNvSpPr>
                <a:spLocks noChangeArrowheads="1"/>
              </p:cNvSpPr>
              <p:nvPr/>
            </p:nvSpPr>
            <p:spPr bwMode="auto">
              <a:xfrm rot="16200000">
                <a:off x="389" y="2097"/>
                <a:ext cx="137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1pPr>
                <a:lvl2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2pPr>
                <a:lvl3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3pPr>
                <a:lvl4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4pPr>
                <a:lvl5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-Bold" charset="0"/>
                    <a:ea typeface="ＭＳ Ｐゴシック" pitchFamily="50" charset="-128"/>
                    <a:cs typeface="ＭＳ Ｐゴシック" pitchFamily="50" charset="-128"/>
                  </a:rPr>
                  <a:t>-r</a:t>
                </a:r>
                <a:endParaRPr kumimoji="1" lang="ja-JP" altLang="ja-JP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endParaRPr>
              </a:p>
            </p:txBody>
          </p:sp>
          <p:sp>
            <p:nvSpPr>
              <p:cNvPr id="39974" name="Rectangle 57"/>
              <p:cNvSpPr>
                <a:spLocks noChangeArrowheads="1"/>
              </p:cNvSpPr>
              <p:nvPr/>
            </p:nvSpPr>
            <p:spPr bwMode="auto">
              <a:xfrm rot="16200000">
                <a:off x="366" y="2046"/>
                <a:ext cx="103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1pPr>
                <a:lvl2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2pPr>
                <a:lvl3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3pPr>
                <a:lvl4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4pPr>
                <a:lvl5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-Bold" charset="0"/>
                    <a:ea typeface="ＭＳ Ｐゴシック" pitchFamily="50" charset="-128"/>
                    <a:cs typeface="ＭＳ Ｐゴシック" pitchFamily="50" charset="-128"/>
                  </a:rPr>
                  <a:t>2</a:t>
                </a:r>
                <a:endParaRPr kumimoji="1" lang="ja-JP" altLang="ja-JP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endParaRPr>
              </a:p>
            </p:txBody>
          </p:sp>
          <p:sp>
            <p:nvSpPr>
              <p:cNvPr id="39975" name="Rectangle 58"/>
              <p:cNvSpPr>
                <a:spLocks noChangeArrowheads="1"/>
              </p:cNvSpPr>
              <p:nvPr/>
            </p:nvSpPr>
            <p:spPr bwMode="auto">
              <a:xfrm rot="16200000">
                <a:off x="386" y="1971"/>
                <a:ext cx="144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1pPr>
                <a:lvl2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2pPr>
                <a:lvl3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3pPr>
                <a:lvl4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4pPr>
                <a:lvl5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-Bold" charset="0"/>
                    <a:ea typeface="ＭＳ Ｐゴシック" pitchFamily="50" charset="-128"/>
                    <a:cs typeface="ＭＳ Ｐゴシック" pitchFamily="50" charset="-128"/>
                  </a:rPr>
                  <a:t>/2</a:t>
                </a:r>
                <a:endParaRPr kumimoji="1" lang="ja-JP" altLang="ja-JP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endParaRPr>
              </a:p>
            </p:txBody>
          </p:sp>
          <p:sp>
            <p:nvSpPr>
              <p:cNvPr id="39976" name="Rectangle 59"/>
              <p:cNvSpPr>
                <a:spLocks noChangeArrowheads="1"/>
              </p:cNvSpPr>
              <p:nvPr/>
            </p:nvSpPr>
            <p:spPr bwMode="auto">
              <a:xfrm rot="16200000">
                <a:off x="396" y="1879"/>
                <a:ext cx="130" cy="1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1pPr>
                <a:lvl2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2pPr>
                <a:lvl3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3pPr>
                <a:lvl4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4pPr>
                <a:lvl5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itchFamily="18" charset="2"/>
                    <a:ea typeface="ＭＳ Ｐゴシック" pitchFamily="50" charset="-128"/>
                    <a:cs typeface="ＭＳ Ｐゴシック" pitchFamily="50" charset="-128"/>
                  </a:rPr>
                  <a:t>r</a:t>
                </a:r>
                <a:endParaRPr kumimoji="1" lang="ja-JP" altLang="ja-JP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endParaRPr>
              </a:p>
            </p:txBody>
          </p:sp>
          <p:sp>
            <p:nvSpPr>
              <p:cNvPr id="39977" name="Rectangle 60"/>
              <p:cNvSpPr>
                <a:spLocks noChangeArrowheads="1"/>
              </p:cNvSpPr>
              <p:nvPr/>
            </p:nvSpPr>
            <p:spPr bwMode="auto">
              <a:xfrm rot="16200000">
                <a:off x="363" y="1843"/>
                <a:ext cx="103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1pPr>
                <a:lvl2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2pPr>
                <a:lvl3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3pPr>
                <a:lvl4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4pPr>
                <a:lvl5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itchFamily="18" charset="2"/>
                    <a:ea typeface="ＭＳ Ｐゴシック" pitchFamily="50" charset="-128"/>
                    <a:cs typeface="ＭＳ Ｐゴシック" pitchFamily="50" charset="-128"/>
                  </a:rPr>
                  <a:t>2</a:t>
                </a:r>
                <a:endParaRPr kumimoji="1" lang="ja-JP" altLang="ja-JP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endParaRPr>
              </a:p>
            </p:txBody>
          </p:sp>
          <p:sp>
            <p:nvSpPr>
              <p:cNvPr id="39978" name="Rectangle 61"/>
              <p:cNvSpPr>
                <a:spLocks noChangeArrowheads="1"/>
              </p:cNvSpPr>
              <p:nvPr/>
            </p:nvSpPr>
            <p:spPr bwMode="auto">
              <a:xfrm rot="16200000">
                <a:off x="376" y="1679"/>
                <a:ext cx="295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1pPr>
                <a:lvl2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2pPr>
                <a:lvl3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3pPr>
                <a:lvl4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4pPr>
                <a:lvl5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7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-Bold" charset="0"/>
                    <a:ea typeface="ＭＳ Ｐゴシック" pitchFamily="50" charset="-128"/>
                    <a:cs typeface="ＭＳ Ｐゴシック" pitchFamily="50" charset="-128"/>
                  </a:rPr>
                  <a:t>[fm</a:t>
                </a:r>
                <a:endParaRPr kumimoji="1" lang="ja-JP" altLang="ja-JP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endParaRPr>
              </a:p>
            </p:txBody>
          </p:sp>
          <p:sp>
            <p:nvSpPr>
              <p:cNvPr id="39979" name="Rectangle 62"/>
              <p:cNvSpPr>
                <a:spLocks noChangeArrowheads="1"/>
              </p:cNvSpPr>
              <p:nvPr/>
            </p:nvSpPr>
            <p:spPr bwMode="auto">
              <a:xfrm rot="16200000">
                <a:off x="399" y="1580"/>
                <a:ext cx="117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1pPr>
                <a:lvl2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2pPr>
                <a:lvl3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3pPr>
                <a:lvl4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4pPr>
                <a:lvl5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-Bold" charset="0"/>
                    <a:ea typeface="ＭＳ Ｐゴシック" pitchFamily="50" charset="-128"/>
                    <a:cs typeface="ＭＳ Ｐゴシック" pitchFamily="50" charset="-128"/>
                  </a:rPr>
                  <a:t>2</a:t>
                </a:r>
                <a:endParaRPr kumimoji="1" lang="ja-JP" altLang="ja-JP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endParaRPr>
              </a:p>
            </p:txBody>
          </p:sp>
          <p:sp>
            <p:nvSpPr>
              <p:cNvPr id="39980" name="Rectangle 63"/>
              <p:cNvSpPr>
                <a:spLocks noChangeArrowheads="1"/>
              </p:cNvSpPr>
              <p:nvPr/>
            </p:nvSpPr>
            <p:spPr bwMode="auto">
              <a:xfrm rot="16200000">
                <a:off x="465" y="1501"/>
                <a:ext cx="11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1pPr>
                <a:lvl2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2pPr>
                <a:lvl3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3pPr>
                <a:lvl4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4pPr>
                <a:lvl5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7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-Bold" charset="0"/>
                    <a:ea typeface="ＭＳ Ｐゴシック" pitchFamily="50" charset="-128"/>
                    <a:cs typeface="ＭＳ Ｐゴシック" pitchFamily="50" charset="-128"/>
                  </a:rPr>
                  <a:t>]</a:t>
                </a:r>
                <a:endParaRPr kumimoji="1" lang="ja-JP" altLang="ja-JP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endParaRPr>
              </a:p>
            </p:txBody>
          </p:sp>
          <p:sp>
            <p:nvSpPr>
              <p:cNvPr id="39981" name="Rectangle 64"/>
              <p:cNvSpPr>
                <a:spLocks noChangeArrowheads="1"/>
              </p:cNvSpPr>
              <p:nvPr/>
            </p:nvSpPr>
            <p:spPr bwMode="auto">
              <a:xfrm>
                <a:off x="2202" y="3785"/>
                <a:ext cx="43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1pPr>
                <a:lvl2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2pPr>
                <a:lvl3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3pPr>
                <a:lvl4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4pPr>
                <a:lvl5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7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-Bold" charset="0"/>
                    <a:ea typeface="ＭＳ Ｐゴシック" pitchFamily="50" charset="-128"/>
                    <a:cs typeface="ＭＳ Ｐゴシック" pitchFamily="50" charset="-128"/>
                  </a:rPr>
                  <a:t>r [fm]</a:t>
                </a:r>
                <a:endParaRPr kumimoji="1" lang="ja-JP" altLang="ja-JP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endParaRPr>
              </a:p>
            </p:txBody>
          </p:sp>
          <p:sp>
            <p:nvSpPr>
              <p:cNvPr id="39982" name="Rectangle 65"/>
              <p:cNvSpPr>
                <a:spLocks noChangeArrowheads="1"/>
              </p:cNvSpPr>
              <p:nvPr/>
            </p:nvSpPr>
            <p:spPr bwMode="auto">
              <a:xfrm>
                <a:off x="2633" y="1328"/>
                <a:ext cx="301" cy="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1pPr>
                <a:lvl2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2pPr>
                <a:lvl3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3pPr>
                <a:lvl4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4pPr>
                <a:lvl5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itchFamily="18" charset="2"/>
                    <a:ea typeface="ＭＳ Ｐゴシック" pitchFamily="50" charset="-128"/>
                    <a:cs typeface="ＭＳ Ｐゴシック" pitchFamily="50" charset="-128"/>
                  </a:rPr>
                  <a:t>r=3</a:t>
                </a:r>
                <a:endParaRPr kumimoji="1" lang="ja-JP" altLang="ja-JP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endParaRPr>
              </a:p>
            </p:txBody>
          </p:sp>
          <p:sp>
            <p:nvSpPr>
              <p:cNvPr id="39983" name="Rectangle 66"/>
              <p:cNvSpPr>
                <a:spLocks noChangeArrowheads="1"/>
              </p:cNvSpPr>
              <p:nvPr/>
            </p:nvSpPr>
            <p:spPr bwMode="auto">
              <a:xfrm>
                <a:off x="2838" y="1335"/>
                <a:ext cx="404" cy="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1pPr>
                <a:lvl2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2pPr>
                <a:lvl3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3pPr>
                <a:lvl4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4pPr>
                <a:lvl5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-Bold" charset="0"/>
                    <a:ea typeface="ＭＳ Ｐゴシック" pitchFamily="50" charset="-128"/>
                    <a:cs typeface="ＭＳ Ｐゴシック" pitchFamily="50" charset="-128"/>
                  </a:rPr>
                  <a:t>fm, V</a:t>
                </a:r>
                <a:endParaRPr kumimoji="1" lang="ja-JP" altLang="ja-JP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endParaRPr>
              </a:p>
            </p:txBody>
          </p:sp>
          <p:sp>
            <p:nvSpPr>
              <p:cNvPr id="39984" name="Rectangle 67"/>
              <p:cNvSpPr>
                <a:spLocks noChangeArrowheads="1"/>
              </p:cNvSpPr>
              <p:nvPr/>
            </p:nvSpPr>
            <p:spPr bwMode="auto">
              <a:xfrm>
                <a:off x="3153" y="1403"/>
                <a:ext cx="254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1pPr>
                <a:lvl2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2pPr>
                <a:lvl3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3pPr>
                <a:lvl4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4pPr>
                <a:lvl5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-Bold" charset="0"/>
                    <a:ea typeface="ＭＳ Ｐゴシック" pitchFamily="50" charset="-128"/>
                    <a:cs typeface="ＭＳ Ｐゴシック" pitchFamily="50" charset="-128"/>
                  </a:rPr>
                  <a:t>HAL</a:t>
                </a:r>
                <a:endParaRPr kumimoji="1" lang="ja-JP" altLang="ja-JP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endParaRPr>
              </a:p>
            </p:txBody>
          </p:sp>
          <p:sp>
            <p:nvSpPr>
              <p:cNvPr id="39985" name="Line 68"/>
              <p:cNvSpPr>
                <a:spLocks noChangeShapeType="1"/>
              </p:cNvSpPr>
              <p:nvPr/>
            </p:nvSpPr>
            <p:spPr bwMode="auto">
              <a:xfrm>
                <a:off x="3440" y="1430"/>
                <a:ext cx="131" cy="0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986" name="Freeform 69"/>
              <p:cNvSpPr>
                <a:spLocks/>
              </p:cNvSpPr>
              <p:nvPr/>
            </p:nvSpPr>
            <p:spPr bwMode="auto">
              <a:xfrm>
                <a:off x="874" y="1602"/>
                <a:ext cx="143" cy="848"/>
              </a:xfrm>
              <a:custGeom>
                <a:avLst/>
                <a:gdLst>
                  <a:gd name="T0" fmla="*/ 0 w 21"/>
                  <a:gd name="T1" fmla="*/ 123 h 124"/>
                  <a:gd name="T2" fmla="*/ 1 w 21"/>
                  <a:gd name="T3" fmla="*/ 122 h 124"/>
                  <a:gd name="T4" fmla="*/ 1 w 21"/>
                  <a:gd name="T5" fmla="*/ 121 h 124"/>
                  <a:gd name="T6" fmla="*/ 2 w 21"/>
                  <a:gd name="T7" fmla="*/ 119 h 124"/>
                  <a:gd name="T8" fmla="*/ 2 w 21"/>
                  <a:gd name="T9" fmla="*/ 116 h 124"/>
                  <a:gd name="T10" fmla="*/ 2 w 21"/>
                  <a:gd name="T11" fmla="*/ 113 h 124"/>
                  <a:gd name="T12" fmla="*/ 3 w 21"/>
                  <a:gd name="T13" fmla="*/ 109 h 124"/>
                  <a:gd name="T14" fmla="*/ 3 w 21"/>
                  <a:gd name="T15" fmla="*/ 105 h 124"/>
                  <a:gd name="T16" fmla="*/ 4 w 21"/>
                  <a:gd name="T17" fmla="*/ 101 h 124"/>
                  <a:gd name="T18" fmla="*/ 4 w 21"/>
                  <a:gd name="T19" fmla="*/ 96 h 124"/>
                  <a:gd name="T20" fmla="*/ 5 w 21"/>
                  <a:gd name="T21" fmla="*/ 92 h 124"/>
                  <a:gd name="T22" fmla="*/ 5 w 21"/>
                  <a:gd name="T23" fmla="*/ 87 h 124"/>
                  <a:gd name="T24" fmla="*/ 5 w 21"/>
                  <a:gd name="T25" fmla="*/ 82 h 124"/>
                  <a:gd name="T26" fmla="*/ 6 w 21"/>
                  <a:gd name="T27" fmla="*/ 77 h 124"/>
                  <a:gd name="T28" fmla="*/ 6 w 21"/>
                  <a:gd name="T29" fmla="*/ 72 h 124"/>
                  <a:gd name="T30" fmla="*/ 7 w 21"/>
                  <a:gd name="T31" fmla="*/ 67 h 124"/>
                  <a:gd name="T32" fmla="*/ 7 w 21"/>
                  <a:gd name="T33" fmla="*/ 62 h 124"/>
                  <a:gd name="T34" fmla="*/ 8 w 21"/>
                  <a:gd name="T35" fmla="*/ 58 h 124"/>
                  <a:gd name="T36" fmla="*/ 8 w 21"/>
                  <a:gd name="T37" fmla="*/ 53 h 124"/>
                  <a:gd name="T38" fmla="*/ 8 w 21"/>
                  <a:gd name="T39" fmla="*/ 49 h 124"/>
                  <a:gd name="T40" fmla="*/ 9 w 21"/>
                  <a:gd name="T41" fmla="*/ 44 h 124"/>
                  <a:gd name="T42" fmla="*/ 9 w 21"/>
                  <a:gd name="T43" fmla="*/ 40 h 124"/>
                  <a:gd name="T44" fmla="*/ 10 w 21"/>
                  <a:gd name="T45" fmla="*/ 36 h 124"/>
                  <a:gd name="T46" fmla="*/ 10 w 21"/>
                  <a:gd name="T47" fmla="*/ 33 h 124"/>
                  <a:gd name="T48" fmla="*/ 10 w 21"/>
                  <a:gd name="T49" fmla="*/ 29 h 124"/>
                  <a:gd name="T50" fmla="*/ 11 w 21"/>
                  <a:gd name="T51" fmla="*/ 26 h 124"/>
                  <a:gd name="T52" fmla="*/ 11 w 21"/>
                  <a:gd name="T53" fmla="*/ 23 h 124"/>
                  <a:gd name="T54" fmla="*/ 12 w 21"/>
                  <a:gd name="T55" fmla="*/ 20 h 124"/>
                  <a:gd name="T56" fmla="*/ 12 w 21"/>
                  <a:gd name="T57" fmla="*/ 18 h 124"/>
                  <a:gd name="T58" fmla="*/ 12 w 21"/>
                  <a:gd name="T59" fmla="*/ 15 h 124"/>
                  <a:gd name="T60" fmla="*/ 13 w 21"/>
                  <a:gd name="T61" fmla="*/ 13 h 124"/>
                  <a:gd name="T62" fmla="*/ 13 w 21"/>
                  <a:gd name="T63" fmla="*/ 11 h 124"/>
                  <a:gd name="T64" fmla="*/ 14 w 21"/>
                  <a:gd name="T65" fmla="*/ 9 h 124"/>
                  <a:gd name="T66" fmla="*/ 14 w 21"/>
                  <a:gd name="T67" fmla="*/ 8 h 124"/>
                  <a:gd name="T68" fmla="*/ 15 w 21"/>
                  <a:gd name="T69" fmla="*/ 6 h 124"/>
                  <a:gd name="T70" fmla="*/ 15 w 21"/>
                  <a:gd name="T71" fmla="*/ 5 h 124"/>
                  <a:gd name="T72" fmla="*/ 15 w 21"/>
                  <a:gd name="T73" fmla="*/ 4 h 124"/>
                  <a:gd name="T74" fmla="*/ 16 w 21"/>
                  <a:gd name="T75" fmla="*/ 3 h 124"/>
                  <a:gd name="T76" fmla="*/ 16 w 21"/>
                  <a:gd name="T77" fmla="*/ 2 h 124"/>
                  <a:gd name="T78" fmla="*/ 17 w 21"/>
                  <a:gd name="T79" fmla="*/ 1 h 124"/>
                  <a:gd name="T80" fmla="*/ 17 w 21"/>
                  <a:gd name="T81" fmla="*/ 1 h 124"/>
                  <a:gd name="T82" fmla="*/ 17 w 21"/>
                  <a:gd name="T83" fmla="*/ 0 h 124"/>
                  <a:gd name="T84" fmla="*/ 18 w 21"/>
                  <a:gd name="T85" fmla="*/ 0 h 124"/>
                  <a:gd name="T86" fmla="*/ 18 w 21"/>
                  <a:gd name="T87" fmla="*/ 0 h 124"/>
                  <a:gd name="T88" fmla="*/ 19 w 21"/>
                  <a:gd name="T89" fmla="*/ 0 h 124"/>
                  <a:gd name="T90" fmla="*/ 19 w 21"/>
                  <a:gd name="T91" fmla="*/ 0 h 124"/>
                  <a:gd name="T92" fmla="*/ 20 w 21"/>
                  <a:gd name="T93" fmla="*/ 0 h 124"/>
                  <a:gd name="T94" fmla="*/ 20 w 21"/>
                  <a:gd name="T95" fmla="*/ 0 h 124"/>
                  <a:gd name="T96" fmla="*/ 20 w 21"/>
                  <a:gd name="T97" fmla="*/ 0 h 124"/>
                  <a:gd name="T98" fmla="*/ 21 w 21"/>
                  <a:gd name="T99" fmla="*/ 0 h 124"/>
                  <a:gd name="T100" fmla="*/ 21 w 21"/>
                  <a:gd name="T101" fmla="*/ 1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1" h="124">
                    <a:moveTo>
                      <a:pt x="0" y="124"/>
                    </a:moveTo>
                    <a:lnTo>
                      <a:pt x="0" y="123"/>
                    </a:lnTo>
                    <a:lnTo>
                      <a:pt x="1" y="123"/>
                    </a:lnTo>
                    <a:lnTo>
                      <a:pt x="1" y="122"/>
                    </a:lnTo>
                    <a:lnTo>
                      <a:pt x="1" y="122"/>
                    </a:lnTo>
                    <a:lnTo>
                      <a:pt x="1" y="121"/>
                    </a:lnTo>
                    <a:lnTo>
                      <a:pt x="1" y="120"/>
                    </a:lnTo>
                    <a:lnTo>
                      <a:pt x="2" y="119"/>
                    </a:lnTo>
                    <a:lnTo>
                      <a:pt x="2" y="117"/>
                    </a:lnTo>
                    <a:lnTo>
                      <a:pt x="2" y="116"/>
                    </a:lnTo>
                    <a:lnTo>
                      <a:pt x="2" y="114"/>
                    </a:lnTo>
                    <a:lnTo>
                      <a:pt x="2" y="113"/>
                    </a:lnTo>
                    <a:lnTo>
                      <a:pt x="3" y="111"/>
                    </a:lnTo>
                    <a:lnTo>
                      <a:pt x="3" y="109"/>
                    </a:lnTo>
                    <a:lnTo>
                      <a:pt x="3" y="107"/>
                    </a:lnTo>
                    <a:lnTo>
                      <a:pt x="3" y="105"/>
                    </a:lnTo>
                    <a:lnTo>
                      <a:pt x="4" y="103"/>
                    </a:lnTo>
                    <a:lnTo>
                      <a:pt x="4" y="101"/>
                    </a:lnTo>
                    <a:lnTo>
                      <a:pt x="4" y="99"/>
                    </a:lnTo>
                    <a:lnTo>
                      <a:pt x="4" y="96"/>
                    </a:lnTo>
                    <a:lnTo>
                      <a:pt x="4" y="94"/>
                    </a:lnTo>
                    <a:lnTo>
                      <a:pt x="5" y="92"/>
                    </a:lnTo>
                    <a:lnTo>
                      <a:pt x="5" y="89"/>
                    </a:lnTo>
                    <a:lnTo>
                      <a:pt x="5" y="87"/>
                    </a:lnTo>
                    <a:lnTo>
                      <a:pt x="5" y="84"/>
                    </a:lnTo>
                    <a:lnTo>
                      <a:pt x="5" y="82"/>
                    </a:lnTo>
                    <a:lnTo>
                      <a:pt x="6" y="80"/>
                    </a:lnTo>
                    <a:lnTo>
                      <a:pt x="6" y="77"/>
                    </a:lnTo>
                    <a:lnTo>
                      <a:pt x="6" y="75"/>
                    </a:lnTo>
                    <a:lnTo>
                      <a:pt x="6" y="72"/>
                    </a:lnTo>
                    <a:lnTo>
                      <a:pt x="6" y="70"/>
                    </a:lnTo>
                    <a:lnTo>
                      <a:pt x="7" y="67"/>
                    </a:lnTo>
                    <a:lnTo>
                      <a:pt x="7" y="65"/>
                    </a:lnTo>
                    <a:lnTo>
                      <a:pt x="7" y="62"/>
                    </a:lnTo>
                    <a:lnTo>
                      <a:pt x="7" y="60"/>
                    </a:lnTo>
                    <a:lnTo>
                      <a:pt x="8" y="58"/>
                    </a:lnTo>
                    <a:lnTo>
                      <a:pt x="8" y="55"/>
                    </a:lnTo>
                    <a:lnTo>
                      <a:pt x="8" y="53"/>
                    </a:lnTo>
                    <a:lnTo>
                      <a:pt x="8" y="51"/>
                    </a:lnTo>
                    <a:lnTo>
                      <a:pt x="8" y="49"/>
                    </a:lnTo>
                    <a:lnTo>
                      <a:pt x="9" y="46"/>
                    </a:lnTo>
                    <a:lnTo>
                      <a:pt x="9" y="44"/>
                    </a:lnTo>
                    <a:lnTo>
                      <a:pt x="9" y="42"/>
                    </a:lnTo>
                    <a:lnTo>
                      <a:pt x="9" y="40"/>
                    </a:lnTo>
                    <a:lnTo>
                      <a:pt x="9" y="38"/>
                    </a:lnTo>
                    <a:lnTo>
                      <a:pt x="10" y="36"/>
                    </a:lnTo>
                    <a:lnTo>
                      <a:pt x="10" y="35"/>
                    </a:lnTo>
                    <a:lnTo>
                      <a:pt x="10" y="33"/>
                    </a:lnTo>
                    <a:lnTo>
                      <a:pt x="10" y="31"/>
                    </a:lnTo>
                    <a:lnTo>
                      <a:pt x="10" y="29"/>
                    </a:lnTo>
                    <a:lnTo>
                      <a:pt x="11" y="28"/>
                    </a:lnTo>
                    <a:lnTo>
                      <a:pt x="11" y="26"/>
                    </a:lnTo>
                    <a:lnTo>
                      <a:pt x="11" y="25"/>
                    </a:lnTo>
                    <a:lnTo>
                      <a:pt x="11" y="23"/>
                    </a:lnTo>
                    <a:lnTo>
                      <a:pt x="11" y="22"/>
                    </a:lnTo>
                    <a:lnTo>
                      <a:pt x="12" y="20"/>
                    </a:lnTo>
                    <a:lnTo>
                      <a:pt x="12" y="19"/>
                    </a:lnTo>
                    <a:lnTo>
                      <a:pt x="12" y="18"/>
                    </a:lnTo>
                    <a:lnTo>
                      <a:pt x="12" y="16"/>
                    </a:lnTo>
                    <a:lnTo>
                      <a:pt x="12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3" y="12"/>
                    </a:lnTo>
                    <a:lnTo>
                      <a:pt x="13" y="11"/>
                    </a:lnTo>
                    <a:lnTo>
                      <a:pt x="14" y="10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8"/>
                    </a:lnTo>
                    <a:lnTo>
                      <a:pt x="14" y="7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5" y="5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1"/>
                    </a:lnTo>
                  </a:path>
                </a:pathLst>
              </a:cu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987" name="Freeform 70"/>
              <p:cNvSpPr>
                <a:spLocks/>
              </p:cNvSpPr>
              <p:nvPr/>
            </p:nvSpPr>
            <p:spPr bwMode="auto">
              <a:xfrm>
                <a:off x="1017" y="1608"/>
                <a:ext cx="151" cy="377"/>
              </a:xfrm>
              <a:custGeom>
                <a:avLst/>
                <a:gdLst>
                  <a:gd name="T0" fmla="*/ 1 w 22"/>
                  <a:gd name="T1" fmla="*/ 0 h 55"/>
                  <a:gd name="T2" fmla="*/ 1 w 22"/>
                  <a:gd name="T3" fmla="*/ 1 h 55"/>
                  <a:gd name="T4" fmla="*/ 1 w 22"/>
                  <a:gd name="T5" fmla="*/ 1 h 55"/>
                  <a:gd name="T6" fmla="*/ 2 w 22"/>
                  <a:gd name="T7" fmla="*/ 2 h 55"/>
                  <a:gd name="T8" fmla="*/ 2 w 22"/>
                  <a:gd name="T9" fmla="*/ 2 h 55"/>
                  <a:gd name="T10" fmla="*/ 3 w 22"/>
                  <a:gd name="T11" fmla="*/ 3 h 55"/>
                  <a:gd name="T12" fmla="*/ 3 w 22"/>
                  <a:gd name="T13" fmla="*/ 4 h 55"/>
                  <a:gd name="T14" fmla="*/ 4 w 22"/>
                  <a:gd name="T15" fmla="*/ 4 h 55"/>
                  <a:gd name="T16" fmla="*/ 4 w 22"/>
                  <a:gd name="T17" fmla="*/ 5 h 55"/>
                  <a:gd name="T18" fmla="*/ 4 w 22"/>
                  <a:gd name="T19" fmla="*/ 6 h 55"/>
                  <a:gd name="T20" fmla="*/ 5 w 22"/>
                  <a:gd name="T21" fmla="*/ 7 h 55"/>
                  <a:gd name="T22" fmla="*/ 5 w 22"/>
                  <a:gd name="T23" fmla="*/ 8 h 55"/>
                  <a:gd name="T24" fmla="*/ 6 w 22"/>
                  <a:gd name="T25" fmla="*/ 9 h 55"/>
                  <a:gd name="T26" fmla="*/ 6 w 22"/>
                  <a:gd name="T27" fmla="*/ 10 h 55"/>
                  <a:gd name="T28" fmla="*/ 6 w 22"/>
                  <a:gd name="T29" fmla="*/ 11 h 55"/>
                  <a:gd name="T30" fmla="*/ 7 w 22"/>
                  <a:gd name="T31" fmla="*/ 12 h 55"/>
                  <a:gd name="T32" fmla="*/ 7 w 22"/>
                  <a:gd name="T33" fmla="*/ 13 h 55"/>
                  <a:gd name="T34" fmla="*/ 8 w 22"/>
                  <a:gd name="T35" fmla="*/ 14 h 55"/>
                  <a:gd name="T36" fmla="*/ 8 w 22"/>
                  <a:gd name="T37" fmla="*/ 15 h 55"/>
                  <a:gd name="T38" fmla="*/ 9 w 22"/>
                  <a:gd name="T39" fmla="*/ 16 h 55"/>
                  <a:gd name="T40" fmla="*/ 9 w 22"/>
                  <a:gd name="T41" fmla="*/ 17 h 55"/>
                  <a:gd name="T42" fmla="*/ 9 w 22"/>
                  <a:gd name="T43" fmla="*/ 18 h 55"/>
                  <a:gd name="T44" fmla="*/ 10 w 22"/>
                  <a:gd name="T45" fmla="*/ 19 h 55"/>
                  <a:gd name="T46" fmla="*/ 10 w 22"/>
                  <a:gd name="T47" fmla="*/ 20 h 55"/>
                  <a:gd name="T48" fmla="*/ 11 w 22"/>
                  <a:gd name="T49" fmla="*/ 21 h 55"/>
                  <a:gd name="T50" fmla="*/ 11 w 22"/>
                  <a:gd name="T51" fmla="*/ 22 h 55"/>
                  <a:gd name="T52" fmla="*/ 11 w 22"/>
                  <a:gd name="T53" fmla="*/ 24 h 55"/>
                  <a:gd name="T54" fmla="*/ 12 w 22"/>
                  <a:gd name="T55" fmla="*/ 25 h 55"/>
                  <a:gd name="T56" fmla="*/ 12 w 22"/>
                  <a:gd name="T57" fmla="*/ 26 h 55"/>
                  <a:gd name="T58" fmla="*/ 13 w 22"/>
                  <a:gd name="T59" fmla="*/ 27 h 55"/>
                  <a:gd name="T60" fmla="*/ 13 w 22"/>
                  <a:gd name="T61" fmla="*/ 28 h 55"/>
                  <a:gd name="T62" fmla="*/ 14 w 22"/>
                  <a:gd name="T63" fmla="*/ 29 h 55"/>
                  <a:gd name="T64" fmla="*/ 14 w 22"/>
                  <a:gd name="T65" fmla="*/ 31 h 55"/>
                  <a:gd name="T66" fmla="*/ 14 w 22"/>
                  <a:gd name="T67" fmla="*/ 32 h 55"/>
                  <a:gd name="T68" fmla="*/ 15 w 22"/>
                  <a:gd name="T69" fmla="*/ 33 h 55"/>
                  <a:gd name="T70" fmla="*/ 15 w 22"/>
                  <a:gd name="T71" fmla="*/ 34 h 55"/>
                  <a:gd name="T72" fmla="*/ 16 w 22"/>
                  <a:gd name="T73" fmla="*/ 36 h 55"/>
                  <a:gd name="T74" fmla="*/ 16 w 22"/>
                  <a:gd name="T75" fmla="*/ 37 h 55"/>
                  <a:gd name="T76" fmla="*/ 16 w 22"/>
                  <a:gd name="T77" fmla="*/ 38 h 55"/>
                  <a:gd name="T78" fmla="*/ 17 w 22"/>
                  <a:gd name="T79" fmla="*/ 39 h 55"/>
                  <a:gd name="T80" fmla="*/ 17 w 22"/>
                  <a:gd name="T81" fmla="*/ 40 h 55"/>
                  <a:gd name="T82" fmla="*/ 18 w 22"/>
                  <a:gd name="T83" fmla="*/ 42 h 55"/>
                  <a:gd name="T84" fmla="*/ 18 w 22"/>
                  <a:gd name="T85" fmla="*/ 43 h 55"/>
                  <a:gd name="T86" fmla="*/ 19 w 22"/>
                  <a:gd name="T87" fmla="*/ 44 h 55"/>
                  <a:gd name="T88" fmla="*/ 19 w 22"/>
                  <a:gd name="T89" fmla="*/ 45 h 55"/>
                  <a:gd name="T90" fmla="*/ 19 w 22"/>
                  <a:gd name="T91" fmla="*/ 47 h 55"/>
                  <a:gd name="T92" fmla="*/ 20 w 22"/>
                  <a:gd name="T93" fmla="*/ 48 h 55"/>
                  <a:gd name="T94" fmla="*/ 20 w 22"/>
                  <a:gd name="T95" fmla="*/ 49 h 55"/>
                  <a:gd name="T96" fmla="*/ 21 w 22"/>
                  <a:gd name="T97" fmla="*/ 50 h 55"/>
                  <a:gd name="T98" fmla="*/ 21 w 22"/>
                  <a:gd name="T99" fmla="*/ 52 h 55"/>
                  <a:gd name="T100" fmla="*/ 21 w 22"/>
                  <a:gd name="T101" fmla="*/ 53 h 55"/>
                  <a:gd name="T102" fmla="*/ 22 w 22"/>
                  <a:gd name="T103" fmla="*/ 5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" h="55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3"/>
                    </a:lnTo>
                    <a:lnTo>
                      <a:pt x="8" y="13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9" y="18"/>
                    </a:lnTo>
                    <a:lnTo>
                      <a:pt x="10" y="18"/>
                    </a:lnTo>
                    <a:lnTo>
                      <a:pt x="10" y="19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0" y="21"/>
                    </a:lnTo>
                    <a:lnTo>
                      <a:pt x="11" y="21"/>
                    </a:lnTo>
                    <a:lnTo>
                      <a:pt x="11" y="22"/>
                    </a:lnTo>
                    <a:lnTo>
                      <a:pt x="11" y="22"/>
                    </a:lnTo>
                    <a:lnTo>
                      <a:pt x="11" y="23"/>
                    </a:lnTo>
                    <a:lnTo>
                      <a:pt x="11" y="24"/>
                    </a:lnTo>
                    <a:lnTo>
                      <a:pt x="12" y="24"/>
                    </a:lnTo>
                    <a:lnTo>
                      <a:pt x="12" y="25"/>
                    </a:lnTo>
                    <a:lnTo>
                      <a:pt x="12" y="25"/>
                    </a:lnTo>
                    <a:lnTo>
                      <a:pt x="12" y="26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3" y="28"/>
                    </a:lnTo>
                    <a:lnTo>
                      <a:pt x="13" y="28"/>
                    </a:lnTo>
                    <a:lnTo>
                      <a:pt x="13" y="29"/>
                    </a:lnTo>
                    <a:lnTo>
                      <a:pt x="14" y="29"/>
                    </a:lnTo>
                    <a:lnTo>
                      <a:pt x="14" y="30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4" y="32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5" y="34"/>
                    </a:lnTo>
                    <a:lnTo>
                      <a:pt x="15" y="34"/>
                    </a:lnTo>
                    <a:lnTo>
                      <a:pt x="15" y="35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6" y="37"/>
                    </a:lnTo>
                    <a:lnTo>
                      <a:pt x="16" y="37"/>
                    </a:lnTo>
                    <a:lnTo>
                      <a:pt x="16" y="38"/>
                    </a:lnTo>
                    <a:lnTo>
                      <a:pt x="17" y="39"/>
                    </a:lnTo>
                    <a:lnTo>
                      <a:pt x="17" y="39"/>
                    </a:lnTo>
                    <a:lnTo>
                      <a:pt x="17" y="40"/>
                    </a:lnTo>
                    <a:lnTo>
                      <a:pt x="17" y="40"/>
                    </a:lnTo>
                    <a:lnTo>
                      <a:pt x="17" y="41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18" y="43"/>
                    </a:lnTo>
                    <a:lnTo>
                      <a:pt x="18" y="44"/>
                    </a:lnTo>
                    <a:lnTo>
                      <a:pt x="19" y="44"/>
                    </a:lnTo>
                    <a:lnTo>
                      <a:pt x="19" y="45"/>
                    </a:lnTo>
                    <a:lnTo>
                      <a:pt x="19" y="45"/>
                    </a:lnTo>
                    <a:lnTo>
                      <a:pt x="19" y="46"/>
                    </a:lnTo>
                    <a:lnTo>
                      <a:pt x="19" y="47"/>
                    </a:lnTo>
                    <a:lnTo>
                      <a:pt x="20" y="47"/>
                    </a:lnTo>
                    <a:lnTo>
                      <a:pt x="20" y="48"/>
                    </a:lnTo>
                    <a:lnTo>
                      <a:pt x="20" y="48"/>
                    </a:lnTo>
                    <a:lnTo>
                      <a:pt x="20" y="49"/>
                    </a:lnTo>
                    <a:lnTo>
                      <a:pt x="20" y="50"/>
                    </a:lnTo>
                    <a:lnTo>
                      <a:pt x="21" y="50"/>
                    </a:lnTo>
                    <a:lnTo>
                      <a:pt x="21" y="51"/>
                    </a:lnTo>
                    <a:lnTo>
                      <a:pt x="21" y="52"/>
                    </a:lnTo>
                    <a:lnTo>
                      <a:pt x="21" y="52"/>
                    </a:lnTo>
                    <a:lnTo>
                      <a:pt x="21" y="53"/>
                    </a:lnTo>
                    <a:lnTo>
                      <a:pt x="22" y="53"/>
                    </a:lnTo>
                    <a:lnTo>
                      <a:pt x="22" y="54"/>
                    </a:lnTo>
                    <a:lnTo>
                      <a:pt x="22" y="55"/>
                    </a:lnTo>
                  </a:path>
                </a:pathLst>
              </a:cu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988" name="Freeform 71"/>
              <p:cNvSpPr>
                <a:spLocks/>
              </p:cNvSpPr>
              <p:nvPr/>
            </p:nvSpPr>
            <p:spPr bwMode="auto">
              <a:xfrm>
                <a:off x="1168" y="1985"/>
                <a:ext cx="151" cy="383"/>
              </a:xfrm>
              <a:custGeom>
                <a:avLst/>
                <a:gdLst>
                  <a:gd name="T0" fmla="*/ 0 w 22"/>
                  <a:gd name="T1" fmla="*/ 0 h 56"/>
                  <a:gd name="T2" fmla="*/ 1 w 22"/>
                  <a:gd name="T3" fmla="*/ 1 h 56"/>
                  <a:gd name="T4" fmla="*/ 1 w 22"/>
                  <a:gd name="T5" fmla="*/ 3 h 56"/>
                  <a:gd name="T6" fmla="*/ 2 w 22"/>
                  <a:gd name="T7" fmla="*/ 4 h 56"/>
                  <a:gd name="T8" fmla="*/ 2 w 22"/>
                  <a:gd name="T9" fmla="*/ 5 h 56"/>
                  <a:gd name="T10" fmla="*/ 2 w 22"/>
                  <a:gd name="T11" fmla="*/ 6 h 56"/>
                  <a:gd name="T12" fmla="*/ 3 w 22"/>
                  <a:gd name="T13" fmla="*/ 8 h 56"/>
                  <a:gd name="T14" fmla="*/ 3 w 22"/>
                  <a:gd name="T15" fmla="*/ 9 h 56"/>
                  <a:gd name="T16" fmla="*/ 4 w 22"/>
                  <a:gd name="T17" fmla="*/ 10 h 56"/>
                  <a:gd name="T18" fmla="*/ 4 w 22"/>
                  <a:gd name="T19" fmla="*/ 11 h 56"/>
                  <a:gd name="T20" fmla="*/ 4 w 22"/>
                  <a:gd name="T21" fmla="*/ 12 h 56"/>
                  <a:gd name="T22" fmla="*/ 5 w 22"/>
                  <a:gd name="T23" fmla="*/ 14 h 56"/>
                  <a:gd name="T24" fmla="*/ 5 w 22"/>
                  <a:gd name="T25" fmla="*/ 15 h 56"/>
                  <a:gd name="T26" fmla="*/ 6 w 22"/>
                  <a:gd name="T27" fmla="*/ 16 h 56"/>
                  <a:gd name="T28" fmla="*/ 6 w 22"/>
                  <a:gd name="T29" fmla="*/ 17 h 56"/>
                  <a:gd name="T30" fmla="*/ 7 w 22"/>
                  <a:gd name="T31" fmla="*/ 18 h 56"/>
                  <a:gd name="T32" fmla="*/ 7 w 22"/>
                  <a:gd name="T33" fmla="*/ 19 h 56"/>
                  <a:gd name="T34" fmla="*/ 7 w 22"/>
                  <a:gd name="T35" fmla="*/ 21 h 56"/>
                  <a:gd name="T36" fmla="*/ 8 w 22"/>
                  <a:gd name="T37" fmla="*/ 22 h 56"/>
                  <a:gd name="T38" fmla="*/ 8 w 22"/>
                  <a:gd name="T39" fmla="*/ 23 h 56"/>
                  <a:gd name="T40" fmla="*/ 9 w 22"/>
                  <a:gd name="T41" fmla="*/ 24 h 56"/>
                  <a:gd name="T42" fmla="*/ 9 w 22"/>
                  <a:gd name="T43" fmla="*/ 25 h 56"/>
                  <a:gd name="T44" fmla="*/ 9 w 22"/>
                  <a:gd name="T45" fmla="*/ 26 h 56"/>
                  <a:gd name="T46" fmla="*/ 10 w 22"/>
                  <a:gd name="T47" fmla="*/ 27 h 56"/>
                  <a:gd name="T48" fmla="*/ 10 w 22"/>
                  <a:gd name="T49" fmla="*/ 28 h 56"/>
                  <a:gd name="T50" fmla="*/ 11 w 22"/>
                  <a:gd name="T51" fmla="*/ 30 h 56"/>
                  <a:gd name="T52" fmla="*/ 11 w 22"/>
                  <a:gd name="T53" fmla="*/ 31 h 56"/>
                  <a:gd name="T54" fmla="*/ 12 w 22"/>
                  <a:gd name="T55" fmla="*/ 32 h 56"/>
                  <a:gd name="T56" fmla="*/ 12 w 22"/>
                  <a:gd name="T57" fmla="*/ 33 h 56"/>
                  <a:gd name="T58" fmla="*/ 12 w 22"/>
                  <a:gd name="T59" fmla="*/ 34 h 56"/>
                  <a:gd name="T60" fmla="*/ 13 w 22"/>
                  <a:gd name="T61" fmla="*/ 35 h 56"/>
                  <a:gd name="T62" fmla="*/ 13 w 22"/>
                  <a:gd name="T63" fmla="*/ 36 h 56"/>
                  <a:gd name="T64" fmla="*/ 14 w 22"/>
                  <a:gd name="T65" fmla="*/ 37 h 56"/>
                  <a:gd name="T66" fmla="*/ 14 w 22"/>
                  <a:gd name="T67" fmla="*/ 38 h 56"/>
                  <a:gd name="T68" fmla="*/ 14 w 22"/>
                  <a:gd name="T69" fmla="*/ 39 h 56"/>
                  <a:gd name="T70" fmla="*/ 15 w 22"/>
                  <a:gd name="T71" fmla="*/ 40 h 56"/>
                  <a:gd name="T72" fmla="*/ 15 w 22"/>
                  <a:gd name="T73" fmla="*/ 41 h 56"/>
                  <a:gd name="T74" fmla="*/ 16 w 22"/>
                  <a:gd name="T75" fmla="*/ 42 h 56"/>
                  <a:gd name="T76" fmla="*/ 16 w 22"/>
                  <a:gd name="T77" fmla="*/ 43 h 56"/>
                  <a:gd name="T78" fmla="*/ 17 w 22"/>
                  <a:gd name="T79" fmla="*/ 44 h 56"/>
                  <a:gd name="T80" fmla="*/ 17 w 22"/>
                  <a:gd name="T81" fmla="*/ 45 h 56"/>
                  <a:gd name="T82" fmla="*/ 17 w 22"/>
                  <a:gd name="T83" fmla="*/ 46 h 56"/>
                  <a:gd name="T84" fmla="*/ 18 w 22"/>
                  <a:gd name="T85" fmla="*/ 47 h 56"/>
                  <a:gd name="T86" fmla="*/ 18 w 22"/>
                  <a:gd name="T87" fmla="*/ 48 h 56"/>
                  <a:gd name="T88" fmla="*/ 19 w 22"/>
                  <a:gd name="T89" fmla="*/ 49 h 56"/>
                  <a:gd name="T90" fmla="*/ 19 w 22"/>
                  <a:gd name="T91" fmla="*/ 50 h 56"/>
                  <a:gd name="T92" fmla="*/ 19 w 22"/>
                  <a:gd name="T93" fmla="*/ 51 h 56"/>
                  <a:gd name="T94" fmla="*/ 20 w 22"/>
                  <a:gd name="T95" fmla="*/ 52 h 56"/>
                  <a:gd name="T96" fmla="*/ 20 w 22"/>
                  <a:gd name="T97" fmla="*/ 53 h 56"/>
                  <a:gd name="T98" fmla="*/ 21 w 22"/>
                  <a:gd name="T99" fmla="*/ 54 h 56"/>
                  <a:gd name="T100" fmla="*/ 21 w 22"/>
                  <a:gd name="T101" fmla="*/ 54 h 56"/>
                  <a:gd name="T102" fmla="*/ 22 w 22"/>
                  <a:gd name="T103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" h="56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3" y="7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4" y="10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5" y="13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7"/>
                    </a:lnTo>
                    <a:lnTo>
                      <a:pt x="6" y="18"/>
                    </a:lnTo>
                    <a:lnTo>
                      <a:pt x="7" y="18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7" y="20"/>
                    </a:lnTo>
                    <a:lnTo>
                      <a:pt x="7" y="21"/>
                    </a:lnTo>
                    <a:lnTo>
                      <a:pt x="8" y="21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9" y="24"/>
                    </a:lnTo>
                    <a:lnTo>
                      <a:pt x="9" y="25"/>
                    </a:lnTo>
                    <a:lnTo>
                      <a:pt x="9" y="25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10" y="27"/>
                    </a:lnTo>
                    <a:lnTo>
                      <a:pt x="10" y="27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10" y="29"/>
                    </a:lnTo>
                    <a:lnTo>
                      <a:pt x="11" y="30"/>
                    </a:lnTo>
                    <a:lnTo>
                      <a:pt x="11" y="30"/>
                    </a:lnTo>
                    <a:lnTo>
                      <a:pt x="11" y="31"/>
                    </a:lnTo>
                    <a:lnTo>
                      <a:pt x="11" y="31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12" y="34"/>
                    </a:lnTo>
                    <a:lnTo>
                      <a:pt x="13" y="34"/>
                    </a:lnTo>
                    <a:lnTo>
                      <a:pt x="13" y="35"/>
                    </a:lnTo>
                    <a:lnTo>
                      <a:pt x="13" y="35"/>
                    </a:lnTo>
                    <a:lnTo>
                      <a:pt x="13" y="36"/>
                    </a:lnTo>
                    <a:lnTo>
                      <a:pt x="13" y="37"/>
                    </a:lnTo>
                    <a:lnTo>
                      <a:pt x="14" y="37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4" y="39"/>
                    </a:lnTo>
                    <a:lnTo>
                      <a:pt x="14" y="39"/>
                    </a:lnTo>
                    <a:lnTo>
                      <a:pt x="15" y="40"/>
                    </a:lnTo>
                    <a:lnTo>
                      <a:pt x="15" y="40"/>
                    </a:lnTo>
                    <a:lnTo>
                      <a:pt x="15" y="41"/>
                    </a:lnTo>
                    <a:lnTo>
                      <a:pt x="15" y="41"/>
                    </a:lnTo>
                    <a:lnTo>
                      <a:pt x="15" y="42"/>
                    </a:lnTo>
                    <a:lnTo>
                      <a:pt x="16" y="42"/>
                    </a:lnTo>
                    <a:lnTo>
                      <a:pt x="16" y="43"/>
                    </a:lnTo>
                    <a:lnTo>
                      <a:pt x="16" y="43"/>
                    </a:lnTo>
                    <a:lnTo>
                      <a:pt x="16" y="44"/>
                    </a:lnTo>
                    <a:lnTo>
                      <a:pt x="17" y="44"/>
                    </a:lnTo>
                    <a:lnTo>
                      <a:pt x="17" y="45"/>
                    </a:lnTo>
                    <a:lnTo>
                      <a:pt x="17" y="45"/>
                    </a:lnTo>
                    <a:lnTo>
                      <a:pt x="17" y="46"/>
                    </a:lnTo>
                    <a:lnTo>
                      <a:pt x="17" y="46"/>
                    </a:lnTo>
                    <a:lnTo>
                      <a:pt x="18" y="47"/>
                    </a:lnTo>
                    <a:lnTo>
                      <a:pt x="18" y="47"/>
                    </a:lnTo>
                    <a:lnTo>
                      <a:pt x="18" y="48"/>
                    </a:lnTo>
                    <a:lnTo>
                      <a:pt x="18" y="48"/>
                    </a:lnTo>
                    <a:lnTo>
                      <a:pt x="18" y="49"/>
                    </a:lnTo>
                    <a:lnTo>
                      <a:pt x="19" y="49"/>
                    </a:lnTo>
                    <a:lnTo>
                      <a:pt x="19" y="49"/>
                    </a:lnTo>
                    <a:lnTo>
                      <a:pt x="19" y="50"/>
                    </a:lnTo>
                    <a:lnTo>
                      <a:pt x="19" y="50"/>
                    </a:lnTo>
                    <a:lnTo>
                      <a:pt x="19" y="51"/>
                    </a:lnTo>
                    <a:lnTo>
                      <a:pt x="20" y="51"/>
                    </a:lnTo>
                    <a:lnTo>
                      <a:pt x="20" y="52"/>
                    </a:lnTo>
                    <a:lnTo>
                      <a:pt x="20" y="52"/>
                    </a:lnTo>
                    <a:lnTo>
                      <a:pt x="20" y="53"/>
                    </a:lnTo>
                    <a:lnTo>
                      <a:pt x="20" y="53"/>
                    </a:lnTo>
                    <a:lnTo>
                      <a:pt x="21" y="54"/>
                    </a:lnTo>
                    <a:lnTo>
                      <a:pt x="21" y="54"/>
                    </a:lnTo>
                    <a:lnTo>
                      <a:pt x="21" y="54"/>
                    </a:lnTo>
                    <a:lnTo>
                      <a:pt x="21" y="55"/>
                    </a:lnTo>
                    <a:lnTo>
                      <a:pt x="22" y="55"/>
                    </a:lnTo>
                    <a:lnTo>
                      <a:pt x="22" y="56"/>
                    </a:lnTo>
                  </a:path>
                </a:pathLst>
              </a:cu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989" name="Freeform 72"/>
              <p:cNvSpPr>
                <a:spLocks/>
              </p:cNvSpPr>
              <p:nvPr/>
            </p:nvSpPr>
            <p:spPr bwMode="auto">
              <a:xfrm>
                <a:off x="1319" y="2368"/>
                <a:ext cx="143" cy="219"/>
              </a:xfrm>
              <a:custGeom>
                <a:avLst/>
                <a:gdLst>
                  <a:gd name="T0" fmla="*/ 0 w 21"/>
                  <a:gd name="T1" fmla="*/ 0 h 32"/>
                  <a:gd name="T2" fmla="*/ 0 w 21"/>
                  <a:gd name="T3" fmla="*/ 1 h 32"/>
                  <a:gd name="T4" fmla="*/ 1 w 21"/>
                  <a:gd name="T5" fmla="*/ 2 h 32"/>
                  <a:gd name="T6" fmla="*/ 1 w 21"/>
                  <a:gd name="T7" fmla="*/ 3 h 32"/>
                  <a:gd name="T8" fmla="*/ 2 w 21"/>
                  <a:gd name="T9" fmla="*/ 4 h 32"/>
                  <a:gd name="T10" fmla="*/ 2 w 21"/>
                  <a:gd name="T11" fmla="*/ 4 h 32"/>
                  <a:gd name="T12" fmla="*/ 2 w 21"/>
                  <a:gd name="T13" fmla="*/ 5 h 32"/>
                  <a:gd name="T14" fmla="*/ 3 w 21"/>
                  <a:gd name="T15" fmla="*/ 6 h 32"/>
                  <a:gd name="T16" fmla="*/ 3 w 21"/>
                  <a:gd name="T17" fmla="*/ 7 h 32"/>
                  <a:gd name="T18" fmla="*/ 4 w 21"/>
                  <a:gd name="T19" fmla="*/ 8 h 32"/>
                  <a:gd name="T20" fmla="*/ 4 w 21"/>
                  <a:gd name="T21" fmla="*/ 8 h 32"/>
                  <a:gd name="T22" fmla="*/ 5 w 21"/>
                  <a:gd name="T23" fmla="*/ 9 h 32"/>
                  <a:gd name="T24" fmla="*/ 5 w 21"/>
                  <a:gd name="T25" fmla="*/ 10 h 32"/>
                  <a:gd name="T26" fmla="*/ 5 w 21"/>
                  <a:gd name="T27" fmla="*/ 11 h 32"/>
                  <a:gd name="T28" fmla="*/ 6 w 21"/>
                  <a:gd name="T29" fmla="*/ 11 h 32"/>
                  <a:gd name="T30" fmla="*/ 6 w 21"/>
                  <a:gd name="T31" fmla="*/ 12 h 32"/>
                  <a:gd name="T32" fmla="*/ 7 w 21"/>
                  <a:gd name="T33" fmla="*/ 13 h 32"/>
                  <a:gd name="T34" fmla="*/ 7 w 21"/>
                  <a:gd name="T35" fmla="*/ 14 h 32"/>
                  <a:gd name="T36" fmla="*/ 7 w 21"/>
                  <a:gd name="T37" fmla="*/ 14 h 32"/>
                  <a:gd name="T38" fmla="*/ 8 w 21"/>
                  <a:gd name="T39" fmla="*/ 15 h 32"/>
                  <a:gd name="T40" fmla="*/ 8 w 21"/>
                  <a:gd name="T41" fmla="*/ 16 h 32"/>
                  <a:gd name="T42" fmla="*/ 9 w 21"/>
                  <a:gd name="T43" fmla="*/ 16 h 32"/>
                  <a:gd name="T44" fmla="*/ 9 w 21"/>
                  <a:gd name="T45" fmla="*/ 17 h 32"/>
                  <a:gd name="T46" fmla="*/ 9 w 21"/>
                  <a:gd name="T47" fmla="*/ 18 h 32"/>
                  <a:gd name="T48" fmla="*/ 10 w 21"/>
                  <a:gd name="T49" fmla="*/ 18 h 32"/>
                  <a:gd name="T50" fmla="*/ 10 w 21"/>
                  <a:gd name="T51" fmla="*/ 19 h 32"/>
                  <a:gd name="T52" fmla="*/ 11 w 21"/>
                  <a:gd name="T53" fmla="*/ 19 h 32"/>
                  <a:gd name="T54" fmla="*/ 11 w 21"/>
                  <a:gd name="T55" fmla="*/ 20 h 32"/>
                  <a:gd name="T56" fmla="*/ 12 w 21"/>
                  <a:gd name="T57" fmla="*/ 21 h 32"/>
                  <a:gd name="T58" fmla="*/ 12 w 21"/>
                  <a:gd name="T59" fmla="*/ 21 h 32"/>
                  <a:gd name="T60" fmla="*/ 12 w 21"/>
                  <a:gd name="T61" fmla="*/ 22 h 32"/>
                  <a:gd name="T62" fmla="*/ 13 w 21"/>
                  <a:gd name="T63" fmla="*/ 22 h 32"/>
                  <a:gd name="T64" fmla="*/ 13 w 21"/>
                  <a:gd name="T65" fmla="*/ 23 h 32"/>
                  <a:gd name="T66" fmla="*/ 14 w 21"/>
                  <a:gd name="T67" fmla="*/ 23 h 32"/>
                  <a:gd name="T68" fmla="*/ 14 w 21"/>
                  <a:gd name="T69" fmla="*/ 24 h 32"/>
                  <a:gd name="T70" fmla="*/ 15 w 21"/>
                  <a:gd name="T71" fmla="*/ 24 h 32"/>
                  <a:gd name="T72" fmla="*/ 15 w 21"/>
                  <a:gd name="T73" fmla="*/ 25 h 32"/>
                  <a:gd name="T74" fmla="*/ 15 w 21"/>
                  <a:gd name="T75" fmla="*/ 25 h 32"/>
                  <a:gd name="T76" fmla="*/ 16 w 21"/>
                  <a:gd name="T77" fmla="*/ 26 h 32"/>
                  <a:gd name="T78" fmla="*/ 16 w 21"/>
                  <a:gd name="T79" fmla="*/ 26 h 32"/>
                  <a:gd name="T80" fmla="*/ 17 w 21"/>
                  <a:gd name="T81" fmla="*/ 27 h 32"/>
                  <a:gd name="T82" fmla="*/ 17 w 21"/>
                  <a:gd name="T83" fmla="*/ 27 h 32"/>
                  <a:gd name="T84" fmla="*/ 17 w 21"/>
                  <a:gd name="T85" fmla="*/ 28 h 32"/>
                  <a:gd name="T86" fmla="*/ 18 w 21"/>
                  <a:gd name="T87" fmla="*/ 28 h 32"/>
                  <a:gd name="T88" fmla="*/ 18 w 21"/>
                  <a:gd name="T89" fmla="*/ 29 h 32"/>
                  <a:gd name="T90" fmla="*/ 19 w 21"/>
                  <a:gd name="T91" fmla="*/ 29 h 32"/>
                  <a:gd name="T92" fmla="*/ 19 w 21"/>
                  <a:gd name="T93" fmla="*/ 30 h 32"/>
                  <a:gd name="T94" fmla="*/ 19 w 21"/>
                  <a:gd name="T95" fmla="*/ 30 h 32"/>
                  <a:gd name="T96" fmla="*/ 20 w 21"/>
                  <a:gd name="T97" fmla="*/ 30 h 32"/>
                  <a:gd name="T98" fmla="*/ 20 w 21"/>
                  <a:gd name="T99" fmla="*/ 31 h 32"/>
                  <a:gd name="T100" fmla="*/ 21 w 21"/>
                  <a:gd name="T101" fmla="*/ 31 h 32"/>
                  <a:gd name="T102" fmla="*/ 21 w 21"/>
                  <a:gd name="T103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" h="32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9" y="16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9" y="18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0" y="19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12" y="21"/>
                    </a:lnTo>
                    <a:lnTo>
                      <a:pt x="12" y="21"/>
                    </a:lnTo>
                    <a:lnTo>
                      <a:pt x="12" y="21"/>
                    </a:lnTo>
                    <a:lnTo>
                      <a:pt x="12" y="21"/>
                    </a:lnTo>
                    <a:lnTo>
                      <a:pt x="12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4" y="23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5" y="24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6" y="27"/>
                    </a:lnTo>
                    <a:lnTo>
                      <a:pt x="17" y="27"/>
                    </a:lnTo>
                    <a:lnTo>
                      <a:pt x="17" y="27"/>
                    </a:lnTo>
                    <a:lnTo>
                      <a:pt x="17" y="27"/>
                    </a:lnTo>
                    <a:lnTo>
                      <a:pt x="17" y="28"/>
                    </a:lnTo>
                    <a:lnTo>
                      <a:pt x="17" y="28"/>
                    </a:lnTo>
                    <a:lnTo>
                      <a:pt x="18" y="28"/>
                    </a:lnTo>
                    <a:lnTo>
                      <a:pt x="18" y="28"/>
                    </a:lnTo>
                    <a:lnTo>
                      <a:pt x="18" y="28"/>
                    </a:lnTo>
                    <a:lnTo>
                      <a:pt x="18" y="29"/>
                    </a:lnTo>
                    <a:lnTo>
                      <a:pt x="18" y="29"/>
                    </a:lnTo>
                    <a:lnTo>
                      <a:pt x="19" y="29"/>
                    </a:lnTo>
                    <a:lnTo>
                      <a:pt x="19" y="29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20" y="30"/>
                    </a:lnTo>
                    <a:lnTo>
                      <a:pt x="20" y="30"/>
                    </a:lnTo>
                    <a:lnTo>
                      <a:pt x="20" y="30"/>
                    </a:lnTo>
                    <a:lnTo>
                      <a:pt x="20" y="31"/>
                    </a:lnTo>
                    <a:lnTo>
                      <a:pt x="21" y="31"/>
                    </a:lnTo>
                    <a:lnTo>
                      <a:pt x="21" y="31"/>
                    </a:lnTo>
                    <a:lnTo>
                      <a:pt x="21" y="31"/>
                    </a:lnTo>
                    <a:lnTo>
                      <a:pt x="21" y="31"/>
                    </a:lnTo>
                    <a:lnTo>
                      <a:pt x="21" y="32"/>
                    </a:lnTo>
                  </a:path>
                </a:pathLst>
              </a:cu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990" name="Freeform 73"/>
              <p:cNvSpPr>
                <a:spLocks/>
              </p:cNvSpPr>
              <p:nvPr/>
            </p:nvSpPr>
            <p:spPr bwMode="auto">
              <a:xfrm>
                <a:off x="1462" y="2587"/>
                <a:ext cx="151" cy="55"/>
              </a:xfrm>
              <a:custGeom>
                <a:avLst/>
                <a:gdLst>
                  <a:gd name="T0" fmla="*/ 1 w 22"/>
                  <a:gd name="T1" fmla="*/ 0 h 8"/>
                  <a:gd name="T2" fmla="*/ 1 w 22"/>
                  <a:gd name="T3" fmla="*/ 0 h 8"/>
                  <a:gd name="T4" fmla="*/ 1 w 22"/>
                  <a:gd name="T5" fmla="*/ 0 h 8"/>
                  <a:gd name="T6" fmla="*/ 2 w 22"/>
                  <a:gd name="T7" fmla="*/ 1 h 8"/>
                  <a:gd name="T8" fmla="*/ 2 w 22"/>
                  <a:gd name="T9" fmla="*/ 1 h 8"/>
                  <a:gd name="T10" fmla="*/ 3 w 22"/>
                  <a:gd name="T11" fmla="*/ 1 h 8"/>
                  <a:gd name="T12" fmla="*/ 3 w 22"/>
                  <a:gd name="T13" fmla="*/ 2 h 8"/>
                  <a:gd name="T14" fmla="*/ 3 w 22"/>
                  <a:gd name="T15" fmla="*/ 2 h 8"/>
                  <a:gd name="T16" fmla="*/ 4 w 22"/>
                  <a:gd name="T17" fmla="*/ 2 h 8"/>
                  <a:gd name="T18" fmla="*/ 4 w 22"/>
                  <a:gd name="T19" fmla="*/ 3 h 8"/>
                  <a:gd name="T20" fmla="*/ 5 w 22"/>
                  <a:gd name="T21" fmla="*/ 3 h 8"/>
                  <a:gd name="T22" fmla="*/ 5 w 22"/>
                  <a:gd name="T23" fmla="*/ 3 h 8"/>
                  <a:gd name="T24" fmla="*/ 6 w 22"/>
                  <a:gd name="T25" fmla="*/ 3 h 8"/>
                  <a:gd name="T26" fmla="*/ 6 w 22"/>
                  <a:gd name="T27" fmla="*/ 4 h 8"/>
                  <a:gd name="T28" fmla="*/ 6 w 22"/>
                  <a:gd name="T29" fmla="*/ 4 h 8"/>
                  <a:gd name="T30" fmla="*/ 7 w 22"/>
                  <a:gd name="T31" fmla="*/ 4 h 8"/>
                  <a:gd name="T32" fmla="*/ 7 w 22"/>
                  <a:gd name="T33" fmla="*/ 4 h 8"/>
                  <a:gd name="T34" fmla="*/ 8 w 22"/>
                  <a:gd name="T35" fmla="*/ 5 h 8"/>
                  <a:gd name="T36" fmla="*/ 8 w 22"/>
                  <a:gd name="T37" fmla="*/ 5 h 8"/>
                  <a:gd name="T38" fmla="*/ 9 w 22"/>
                  <a:gd name="T39" fmla="*/ 5 h 8"/>
                  <a:gd name="T40" fmla="*/ 9 w 22"/>
                  <a:gd name="T41" fmla="*/ 5 h 8"/>
                  <a:gd name="T42" fmla="*/ 9 w 22"/>
                  <a:gd name="T43" fmla="*/ 5 h 8"/>
                  <a:gd name="T44" fmla="*/ 10 w 22"/>
                  <a:gd name="T45" fmla="*/ 6 h 8"/>
                  <a:gd name="T46" fmla="*/ 10 w 22"/>
                  <a:gd name="T47" fmla="*/ 6 h 8"/>
                  <a:gd name="T48" fmla="*/ 11 w 22"/>
                  <a:gd name="T49" fmla="*/ 6 h 8"/>
                  <a:gd name="T50" fmla="*/ 11 w 22"/>
                  <a:gd name="T51" fmla="*/ 6 h 8"/>
                  <a:gd name="T52" fmla="*/ 11 w 22"/>
                  <a:gd name="T53" fmla="*/ 6 h 8"/>
                  <a:gd name="T54" fmla="*/ 12 w 22"/>
                  <a:gd name="T55" fmla="*/ 6 h 8"/>
                  <a:gd name="T56" fmla="*/ 12 w 22"/>
                  <a:gd name="T57" fmla="*/ 6 h 8"/>
                  <a:gd name="T58" fmla="*/ 13 w 22"/>
                  <a:gd name="T59" fmla="*/ 7 h 8"/>
                  <a:gd name="T60" fmla="*/ 13 w 22"/>
                  <a:gd name="T61" fmla="*/ 7 h 8"/>
                  <a:gd name="T62" fmla="*/ 13 w 22"/>
                  <a:gd name="T63" fmla="*/ 7 h 8"/>
                  <a:gd name="T64" fmla="*/ 14 w 22"/>
                  <a:gd name="T65" fmla="*/ 7 h 8"/>
                  <a:gd name="T66" fmla="*/ 14 w 22"/>
                  <a:gd name="T67" fmla="*/ 7 h 8"/>
                  <a:gd name="T68" fmla="*/ 15 w 22"/>
                  <a:gd name="T69" fmla="*/ 7 h 8"/>
                  <a:gd name="T70" fmla="*/ 15 w 22"/>
                  <a:gd name="T71" fmla="*/ 7 h 8"/>
                  <a:gd name="T72" fmla="*/ 16 w 22"/>
                  <a:gd name="T73" fmla="*/ 7 h 8"/>
                  <a:gd name="T74" fmla="*/ 16 w 22"/>
                  <a:gd name="T75" fmla="*/ 7 h 8"/>
                  <a:gd name="T76" fmla="*/ 16 w 22"/>
                  <a:gd name="T77" fmla="*/ 7 h 8"/>
                  <a:gd name="T78" fmla="*/ 17 w 22"/>
                  <a:gd name="T79" fmla="*/ 7 h 8"/>
                  <a:gd name="T80" fmla="*/ 17 w 22"/>
                  <a:gd name="T81" fmla="*/ 7 h 8"/>
                  <a:gd name="T82" fmla="*/ 18 w 22"/>
                  <a:gd name="T83" fmla="*/ 8 h 8"/>
                  <a:gd name="T84" fmla="*/ 18 w 22"/>
                  <a:gd name="T85" fmla="*/ 8 h 8"/>
                  <a:gd name="T86" fmla="*/ 18 w 22"/>
                  <a:gd name="T87" fmla="*/ 8 h 8"/>
                  <a:gd name="T88" fmla="*/ 19 w 22"/>
                  <a:gd name="T89" fmla="*/ 8 h 8"/>
                  <a:gd name="T90" fmla="*/ 19 w 22"/>
                  <a:gd name="T91" fmla="*/ 8 h 8"/>
                  <a:gd name="T92" fmla="*/ 20 w 22"/>
                  <a:gd name="T93" fmla="*/ 8 h 8"/>
                  <a:gd name="T94" fmla="*/ 20 w 22"/>
                  <a:gd name="T95" fmla="*/ 8 h 8"/>
                  <a:gd name="T96" fmla="*/ 21 w 22"/>
                  <a:gd name="T97" fmla="*/ 8 h 8"/>
                  <a:gd name="T98" fmla="*/ 21 w 22"/>
                  <a:gd name="T99" fmla="*/ 8 h 8"/>
                  <a:gd name="T100" fmla="*/ 21 w 22"/>
                  <a:gd name="T101" fmla="*/ 8 h 8"/>
                  <a:gd name="T102" fmla="*/ 22 w 22"/>
                  <a:gd name="T10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" h="8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7" y="8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9" y="8"/>
                    </a:lnTo>
                    <a:lnTo>
                      <a:pt x="19" y="8"/>
                    </a:lnTo>
                    <a:lnTo>
                      <a:pt x="19" y="8"/>
                    </a:lnTo>
                    <a:lnTo>
                      <a:pt x="19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1" y="8"/>
                    </a:lnTo>
                    <a:lnTo>
                      <a:pt x="21" y="8"/>
                    </a:lnTo>
                    <a:lnTo>
                      <a:pt x="21" y="8"/>
                    </a:lnTo>
                    <a:lnTo>
                      <a:pt x="21" y="8"/>
                    </a:lnTo>
                    <a:lnTo>
                      <a:pt x="21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2" y="8"/>
                    </a:lnTo>
                  </a:path>
                </a:pathLst>
              </a:cu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991" name="Freeform 74"/>
              <p:cNvSpPr>
                <a:spLocks/>
              </p:cNvSpPr>
              <p:nvPr/>
            </p:nvSpPr>
            <p:spPr bwMode="auto">
              <a:xfrm>
                <a:off x="1613" y="2601"/>
                <a:ext cx="151" cy="41"/>
              </a:xfrm>
              <a:custGeom>
                <a:avLst/>
                <a:gdLst>
                  <a:gd name="T0" fmla="*/ 0 w 22"/>
                  <a:gd name="T1" fmla="*/ 6 h 6"/>
                  <a:gd name="T2" fmla="*/ 1 w 22"/>
                  <a:gd name="T3" fmla="*/ 6 h 6"/>
                  <a:gd name="T4" fmla="*/ 1 w 22"/>
                  <a:gd name="T5" fmla="*/ 6 h 6"/>
                  <a:gd name="T6" fmla="*/ 1 w 22"/>
                  <a:gd name="T7" fmla="*/ 6 h 6"/>
                  <a:gd name="T8" fmla="*/ 2 w 22"/>
                  <a:gd name="T9" fmla="*/ 6 h 6"/>
                  <a:gd name="T10" fmla="*/ 2 w 22"/>
                  <a:gd name="T11" fmla="*/ 6 h 6"/>
                  <a:gd name="T12" fmla="*/ 3 w 22"/>
                  <a:gd name="T13" fmla="*/ 6 h 6"/>
                  <a:gd name="T14" fmla="*/ 3 w 22"/>
                  <a:gd name="T15" fmla="*/ 6 h 6"/>
                  <a:gd name="T16" fmla="*/ 4 w 22"/>
                  <a:gd name="T17" fmla="*/ 5 h 6"/>
                  <a:gd name="T18" fmla="*/ 4 w 22"/>
                  <a:gd name="T19" fmla="*/ 5 h 6"/>
                  <a:gd name="T20" fmla="*/ 4 w 22"/>
                  <a:gd name="T21" fmla="*/ 5 h 6"/>
                  <a:gd name="T22" fmla="*/ 5 w 22"/>
                  <a:gd name="T23" fmla="*/ 5 h 6"/>
                  <a:gd name="T24" fmla="*/ 5 w 22"/>
                  <a:gd name="T25" fmla="*/ 5 h 6"/>
                  <a:gd name="T26" fmla="*/ 6 w 22"/>
                  <a:gd name="T27" fmla="*/ 5 h 6"/>
                  <a:gd name="T28" fmla="*/ 6 w 22"/>
                  <a:gd name="T29" fmla="*/ 5 h 6"/>
                  <a:gd name="T30" fmla="*/ 6 w 22"/>
                  <a:gd name="T31" fmla="*/ 5 h 6"/>
                  <a:gd name="T32" fmla="*/ 7 w 22"/>
                  <a:gd name="T33" fmla="*/ 5 h 6"/>
                  <a:gd name="T34" fmla="*/ 7 w 22"/>
                  <a:gd name="T35" fmla="*/ 5 h 6"/>
                  <a:gd name="T36" fmla="*/ 8 w 22"/>
                  <a:gd name="T37" fmla="*/ 5 h 6"/>
                  <a:gd name="T38" fmla="*/ 8 w 22"/>
                  <a:gd name="T39" fmla="*/ 5 h 6"/>
                  <a:gd name="T40" fmla="*/ 9 w 22"/>
                  <a:gd name="T41" fmla="*/ 5 h 6"/>
                  <a:gd name="T42" fmla="*/ 9 w 22"/>
                  <a:gd name="T43" fmla="*/ 5 h 6"/>
                  <a:gd name="T44" fmla="*/ 9 w 22"/>
                  <a:gd name="T45" fmla="*/ 4 h 6"/>
                  <a:gd name="T46" fmla="*/ 10 w 22"/>
                  <a:gd name="T47" fmla="*/ 4 h 6"/>
                  <a:gd name="T48" fmla="*/ 10 w 22"/>
                  <a:gd name="T49" fmla="*/ 4 h 6"/>
                  <a:gd name="T50" fmla="*/ 11 w 22"/>
                  <a:gd name="T51" fmla="*/ 4 h 6"/>
                  <a:gd name="T52" fmla="*/ 11 w 22"/>
                  <a:gd name="T53" fmla="*/ 4 h 6"/>
                  <a:gd name="T54" fmla="*/ 11 w 22"/>
                  <a:gd name="T55" fmla="*/ 4 h 6"/>
                  <a:gd name="T56" fmla="*/ 12 w 22"/>
                  <a:gd name="T57" fmla="*/ 4 h 6"/>
                  <a:gd name="T58" fmla="*/ 12 w 22"/>
                  <a:gd name="T59" fmla="*/ 4 h 6"/>
                  <a:gd name="T60" fmla="*/ 13 w 22"/>
                  <a:gd name="T61" fmla="*/ 4 h 6"/>
                  <a:gd name="T62" fmla="*/ 13 w 22"/>
                  <a:gd name="T63" fmla="*/ 3 h 6"/>
                  <a:gd name="T64" fmla="*/ 14 w 22"/>
                  <a:gd name="T65" fmla="*/ 3 h 6"/>
                  <a:gd name="T66" fmla="*/ 14 w 22"/>
                  <a:gd name="T67" fmla="*/ 3 h 6"/>
                  <a:gd name="T68" fmla="*/ 14 w 22"/>
                  <a:gd name="T69" fmla="*/ 3 h 6"/>
                  <a:gd name="T70" fmla="*/ 15 w 22"/>
                  <a:gd name="T71" fmla="*/ 3 h 6"/>
                  <a:gd name="T72" fmla="*/ 15 w 22"/>
                  <a:gd name="T73" fmla="*/ 3 h 6"/>
                  <a:gd name="T74" fmla="*/ 16 w 22"/>
                  <a:gd name="T75" fmla="*/ 3 h 6"/>
                  <a:gd name="T76" fmla="*/ 16 w 22"/>
                  <a:gd name="T77" fmla="*/ 2 h 6"/>
                  <a:gd name="T78" fmla="*/ 16 w 22"/>
                  <a:gd name="T79" fmla="*/ 2 h 6"/>
                  <a:gd name="T80" fmla="*/ 17 w 22"/>
                  <a:gd name="T81" fmla="*/ 2 h 6"/>
                  <a:gd name="T82" fmla="*/ 17 w 22"/>
                  <a:gd name="T83" fmla="*/ 2 h 6"/>
                  <a:gd name="T84" fmla="*/ 18 w 22"/>
                  <a:gd name="T85" fmla="*/ 2 h 6"/>
                  <a:gd name="T86" fmla="*/ 18 w 22"/>
                  <a:gd name="T87" fmla="*/ 2 h 6"/>
                  <a:gd name="T88" fmla="*/ 19 w 22"/>
                  <a:gd name="T89" fmla="*/ 2 h 6"/>
                  <a:gd name="T90" fmla="*/ 19 w 22"/>
                  <a:gd name="T91" fmla="*/ 1 h 6"/>
                  <a:gd name="T92" fmla="*/ 19 w 22"/>
                  <a:gd name="T93" fmla="*/ 1 h 6"/>
                  <a:gd name="T94" fmla="*/ 20 w 22"/>
                  <a:gd name="T95" fmla="*/ 1 h 6"/>
                  <a:gd name="T96" fmla="*/ 20 w 22"/>
                  <a:gd name="T97" fmla="*/ 1 h 6"/>
                  <a:gd name="T98" fmla="*/ 21 w 22"/>
                  <a:gd name="T99" fmla="*/ 1 h 6"/>
                  <a:gd name="T100" fmla="*/ 21 w 22"/>
                  <a:gd name="T101" fmla="*/ 1 h 6"/>
                  <a:gd name="T102" fmla="*/ 21 w 22"/>
                  <a:gd name="T10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0"/>
                    </a:lnTo>
                    <a:lnTo>
                      <a:pt x="22" y="0"/>
                    </a:lnTo>
                  </a:path>
                </a:pathLst>
              </a:cu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992" name="Freeform 75"/>
              <p:cNvSpPr>
                <a:spLocks/>
              </p:cNvSpPr>
              <p:nvPr/>
            </p:nvSpPr>
            <p:spPr bwMode="auto">
              <a:xfrm>
                <a:off x="1764" y="2546"/>
                <a:ext cx="143" cy="55"/>
              </a:xfrm>
              <a:custGeom>
                <a:avLst/>
                <a:gdLst>
                  <a:gd name="T0" fmla="*/ 0 w 21"/>
                  <a:gd name="T1" fmla="*/ 8 h 8"/>
                  <a:gd name="T2" fmla="*/ 0 w 21"/>
                  <a:gd name="T3" fmla="*/ 8 h 8"/>
                  <a:gd name="T4" fmla="*/ 1 w 21"/>
                  <a:gd name="T5" fmla="*/ 8 h 8"/>
                  <a:gd name="T6" fmla="*/ 1 w 21"/>
                  <a:gd name="T7" fmla="*/ 8 h 8"/>
                  <a:gd name="T8" fmla="*/ 2 w 21"/>
                  <a:gd name="T9" fmla="*/ 8 h 8"/>
                  <a:gd name="T10" fmla="*/ 2 w 21"/>
                  <a:gd name="T11" fmla="*/ 8 h 8"/>
                  <a:gd name="T12" fmla="*/ 2 w 21"/>
                  <a:gd name="T13" fmla="*/ 7 h 8"/>
                  <a:gd name="T14" fmla="*/ 3 w 21"/>
                  <a:gd name="T15" fmla="*/ 7 h 8"/>
                  <a:gd name="T16" fmla="*/ 3 w 21"/>
                  <a:gd name="T17" fmla="*/ 7 h 8"/>
                  <a:gd name="T18" fmla="*/ 4 w 21"/>
                  <a:gd name="T19" fmla="*/ 7 h 8"/>
                  <a:gd name="T20" fmla="*/ 4 w 21"/>
                  <a:gd name="T21" fmla="*/ 7 h 8"/>
                  <a:gd name="T22" fmla="*/ 4 w 21"/>
                  <a:gd name="T23" fmla="*/ 7 h 8"/>
                  <a:gd name="T24" fmla="*/ 5 w 21"/>
                  <a:gd name="T25" fmla="*/ 6 h 8"/>
                  <a:gd name="T26" fmla="*/ 5 w 21"/>
                  <a:gd name="T27" fmla="*/ 6 h 8"/>
                  <a:gd name="T28" fmla="*/ 6 w 21"/>
                  <a:gd name="T29" fmla="*/ 6 h 8"/>
                  <a:gd name="T30" fmla="*/ 6 w 21"/>
                  <a:gd name="T31" fmla="*/ 6 h 8"/>
                  <a:gd name="T32" fmla="*/ 7 w 21"/>
                  <a:gd name="T33" fmla="*/ 6 h 8"/>
                  <a:gd name="T34" fmla="*/ 7 w 21"/>
                  <a:gd name="T35" fmla="*/ 5 h 8"/>
                  <a:gd name="T36" fmla="*/ 7 w 21"/>
                  <a:gd name="T37" fmla="*/ 5 h 8"/>
                  <a:gd name="T38" fmla="*/ 8 w 21"/>
                  <a:gd name="T39" fmla="*/ 5 h 8"/>
                  <a:gd name="T40" fmla="*/ 8 w 21"/>
                  <a:gd name="T41" fmla="*/ 5 h 8"/>
                  <a:gd name="T42" fmla="*/ 9 w 21"/>
                  <a:gd name="T43" fmla="*/ 5 h 8"/>
                  <a:gd name="T44" fmla="*/ 9 w 21"/>
                  <a:gd name="T45" fmla="*/ 5 h 8"/>
                  <a:gd name="T46" fmla="*/ 9 w 21"/>
                  <a:gd name="T47" fmla="*/ 4 h 8"/>
                  <a:gd name="T48" fmla="*/ 10 w 21"/>
                  <a:gd name="T49" fmla="*/ 4 h 8"/>
                  <a:gd name="T50" fmla="*/ 10 w 21"/>
                  <a:gd name="T51" fmla="*/ 4 h 8"/>
                  <a:gd name="T52" fmla="*/ 11 w 21"/>
                  <a:gd name="T53" fmla="*/ 4 h 8"/>
                  <a:gd name="T54" fmla="*/ 11 w 21"/>
                  <a:gd name="T55" fmla="*/ 4 h 8"/>
                  <a:gd name="T56" fmla="*/ 12 w 21"/>
                  <a:gd name="T57" fmla="*/ 4 h 8"/>
                  <a:gd name="T58" fmla="*/ 12 w 21"/>
                  <a:gd name="T59" fmla="*/ 3 h 8"/>
                  <a:gd name="T60" fmla="*/ 12 w 21"/>
                  <a:gd name="T61" fmla="*/ 3 h 8"/>
                  <a:gd name="T62" fmla="*/ 13 w 21"/>
                  <a:gd name="T63" fmla="*/ 3 h 8"/>
                  <a:gd name="T64" fmla="*/ 13 w 21"/>
                  <a:gd name="T65" fmla="*/ 3 h 8"/>
                  <a:gd name="T66" fmla="*/ 14 w 21"/>
                  <a:gd name="T67" fmla="*/ 3 h 8"/>
                  <a:gd name="T68" fmla="*/ 14 w 21"/>
                  <a:gd name="T69" fmla="*/ 3 h 8"/>
                  <a:gd name="T70" fmla="*/ 14 w 21"/>
                  <a:gd name="T71" fmla="*/ 2 h 8"/>
                  <a:gd name="T72" fmla="*/ 15 w 21"/>
                  <a:gd name="T73" fmla="*/ 2 h 8"/>
                  <a:gd name="T74" fmla="*/ 15 w 21"/>
                  <a:gd name="T75" fmla="*/ 2 h 8"/>
                  <a:gd name="T76" fmla="*/ 16 w 21"/>
                  <a:gd name="T77" fmla="*/ 2 h 8"/>
                  <a:gd name="T78" fmla="*/ 16 w 21"/>
                  <a:gd name="T79" fmla="*/ 2 h 8"/>
                  <a:gd name="T80" fmla="*/ 16 w 21"/>
                  <a:gd name="T81" fmla="*/ 2 h 8"/>
                  <a:gd name="T82" fmla="*/ 17 w 21"/>
                  <a:gd name="T83" fmla="*/ 1 h 8"/>
                  <a:gd name="T84" fmla="*/ 17 w 21"/>
                  <a:gd name="T85" fmla="*/ 1 h 8"/>
                  <a:gd name="T86" fmla="*/ 18 w 21"/>
                  <a:gd name="T87" fmla="*/ 1 h 8"/>
                  <a:gd name="T88" fmla="*/ 18 w 21"/>
                  <a:gd name="T89" fmla="*/ 1 h 8"/>
                  <a:gd name="T90" fmla="*/ 19 w 21"/>
                  <a:gd name="T91" fmla="*/ 1 h 8"/>
                  <a:gd name="T92" fmla="*/ 19 w 21"/>
                  <a:gd name="T93" fmla="*/ 1 h 8"/>
                  <a:gd name="T94" fmla="*/ 19 w 21"/>
                  <a:gd name="T95" fmla="*/ 0 h 8"/>
                  <a:gd name="T96" fmla="*/ 20 w 21"/>
                  <a:gd name="T97" fmla="*/ 0 h 8"/>
                  <a:gd name="T98" fmla="*/ 20 w 21"/>
                  <a:gd name="T99" fmla="*/ 0 h 8"/>
                  <a:gd name="T100" fmla="*/ 21 w 21"/>
                  <a:gd name="T101" fmla="*/ 0 h 8"/>
                  <a:gd name="T102" fmla="*/ 21 w 21"/>
                  <a:gd name="T10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</a:path>
                </a:pathLst>
              </a:cu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993" name="Freeform 76"/>
              <p:cNvSpPr>
                <a:spLocks/>
              </p:cNvSpPr>
              <p:nvPr/>
            </p:nvSpPr>
            <p:spPr bwMode="auto">
              <a:xfrm>
                <a:off x="1907" y="2498"/>
                <a:ext cx="151" cy="48"/>
              </a:xfrm>
              <a:custGeom>
                <a:avLst/>
                <a:gdLst>
                  <a:gd name="T0" fmla="*/ 1 w 22"/>
                  <a:gd name="T1" fmla="*/ 7 h 7"/>
                  <a:gd name="T2" fmla="*/ 1 w 22"/>
                  <a:gd name="T3" fmla="*/ 6 h 7"/>
                  <a:gd name="T4" fmla="*/ 1 w 22"/>
                  <a:gd name="T5" fmla="*/ 6 h 7"/>
                  <a:gd name="T6" fmla="*/ 2 w 22"/>
                  <a:gd name="T7" fmla="*/ 6 h 7"/>
                  <a:gd name="T8" fmla="*/ 2 w 22"/>
                  <a:gd name="T9" fmla="*/ 6 h 7"/>
                  <a:gd name="T10" fmla="*/ 3 w 22"/>
                  <a:gd name="T11" fmla="*/ 6 h 7"/>
                  <a:gd name="T12" fmla="*/ 3 w 22"/>
                  <a:gd name="T13" fmla="*/ 6 h 7"/>
                  <a:gd name="T14" fmla="*/ 3 w 22"/>
                  <a:gd name="T15" fmla="*/ 5 h 7"/>
                  <a:gd name="T16" fmla="*/ 4 w 22"/>
                  <a:gd name="T17" fmla="*/ 5 h 7"/>
                  <a:gd name="T18" fmla="*/ 4 w 22"/>
                  <a:gd name="T19" fmla="*/ 5 h 7"/>
                  <a:gd name="T20" fmla="*/ 5 w 22"/>
                  <a:gd name="T21" fmla="*/ 5 h 7"/>
                  <a:gd name="T22" fmla="*/ 5 w 22"/>
                  <a:gd name="T23" fmla="*/ 5 h 7"/>
                  <a:gd name="T24" fmla="*/ 6 w 22"/>
                  <a:gd name="T25" fmla="*/ 5 h 7"/>
                  <a:gd name="T26" fmla="*/ 6 w 22"/>
                  <a:gd name="T27" fmla="*/ 5 h 7"/>
                  <a:gd name="T28" fmla="*/ 6 w 22"/>
                  <a:gd name="T29" fmla="*/ 4 h 7"/>
                  <a:gd name="T30" fmla="*/ 7 w 22"/>
                  <a:gd name="T31" fmla="*/ 4 h 7"/>
                  <a:gd name="T32" fmla="*/ 7 w 22"/>
                  <a:gd name="T33" fmla="*/ 4 h 7"/>
                  <a:gd name="T34" fmla="*/ 8 w 22"/>
                  <a:gd name="T35" fmla="*/ 4 h 7"/>
                  <a:gd name="T36" fmla="*/ 8 w 22"/>
                  <a:gd name="T37" fmla="*/ 4 h 7"/>
                  <a:gd name="T38" fmla="*/ 8 w 22"/>
                  <a:gd name="T39" fmla="*/ 4 h 7"/>
                  <a:gd name="T40" fmla="*/ 9 w 22"/>
                  <a:gd name="T41" fmla="*/ 4 h 7"/>
                  <a:gd name="T42" fmla="*/ 9 w 22"/>
                  <a:gd name="T43" fmla="*/ 3 h 7"/>
                  <a:gd name="T44" fmla="*/ 10 w 22"/>
                  <a:gd name="T45" fmla="*/ 3 h 7"/>
                  <a:gd name="T46" fmla="*/ 10 w 22"/>
                  <a:gd name="T47" fmla="*/ 3 h 7"/>
                  <a:gd name="T48" fmla="*/ 10 w 22"/>
                  <a:gd name="T49" fmla="*/ 3 h 7"/>
                  <a:gd name="T50" fmla="*/ 11 w 22"/>
                  <a:gd name="T51" fmla="*/ 3 h 7"/>
                  <a:gd name="T52" fmla="*/ 11 w 22"/>
                  <a:gd name="T53" fmla="*/ 3 h 7"/>
                  <a:gd name="T54" fmla="*/ 12 w 22"/>
                  <a:gd name="T55" fmla="*/ 3 h 7"/>
                  <a:gd name="T56" fmla="*/ 12 w 22"/>
                  <a:gd name="T57" fmla="*/ 2 h 7"/>
                  <a:gd name="T58" fmla="*/ 13 w 22"/>
                  <a:gd name="T59" fmla="*/ 2 h 7"/>
                  <a:gd name="T60" fmla="*/ 13 w 22"/>
                  <a:gd name="T61" fmla="*/ 2 h 7"/>
                  <a:gd name="T62" fmla="*/ 13 w 22"/>
                  <a:gd name="T63" fmla="*/ 2 h 7"/>
                  <a:gd name="T64" fmla="*/ 14 w 22"/>
                  <a:gd name="T65" fmla="*/ 2 h 7"/>
                  <a:gd name="T66" fmla="*/ 14 w 22"/>
                  <a:gd name="T67" fmla="*/ 2 h 7"/>
                  <a:gd name="T68" fmla="*/ 15 w 22"/>
                  <a:gd name="T69" fmla="*/ 2 h 7"/>
                  <a:gd name="T70" fmla="*/ 15 w 22"/>
                  <a:gd name="T71" fmla="*/ 2 h 7"/>
                  <a:gd name="T72" fmla="*/ 16 w 22"/>
                  <a:gd name="T73" fmla="*/ 1 h 7"/>
                  <a:gd name="T74" fmla="*/ 16 w 22"/>
                  <a:gd name="T75" fmla="*/ 1 h 7"/>
                  <a:gd name="T76" fmla="*/ 16 w 22"/>
                  <a:gd name="T77" fmla="*/ 1 h 7"/>
                  <a:gd name="T78" fmla="*/ 17 w 22"/>
                  <a:gd name="T79" fmla="*/ 1 h 7"/>
                  <a:gd name="T80" fmla="*/ 17 w 22"/>
                  <a:gd name="T81" fmla="*/ 1 h 7"/>
                  <a:gd name="T82" fmla="*/ 18 w 22"/>
                  <a:gd name="T83" fmla="*/ 1 h 7"/>
                  <a:gd name="T84" fmla="*/ 18 w 22"/>
                  <a:gd name="T85" fmla="*/ 1 h 7"/>
                  <a:gd name="T86" fmla="*/ 18 w 22"/>
                  <a:gd name="T87" fmla="*/ 1 h 7"/>
                  <a:gd name="T88" fmla="*/ 19 w 22"/>
                  <a:gd name="T89" fmla="*/ 0 h 7"/>
                  <a:gd name="T90" fmla="*/ 19 w 22"/>
                  <a:gd name="T91" fmla="*/ 0 h 7"/>
                  <a:gd name="T92" fmla="*/ 20 w 22"/>
                  <a:gd name="T93" fmla="*/ 0 h 7"/>
                  <a:gd name="T94" fmla="*/ 20 w 22"/>
                  <a:gd name="T95" fmla="*/ 0 h 7"/>
                  <a:gd name="T96" fmla="*/ 20 w 22"/>
                  <a:gd name="T97" fmla="*/ 0 h 7"/>
                  <a:gd name="T98" fmla="*/ 21 w 22"/>
                  <a:gd name="T99" fmla="*/ 0 h 7"/>
                  <a:gd name="T100" fmla="*/ 21 w 22"/>
                  <a:gd name="T101" fmla="*/ 0 h 7"/>
                  <a:gd name="T102" fmla="*/ 22 w 22"/>
                  <a:gd name="T10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" h="7">
                    <a:moveTo>
                      <a:pt x="0" y="7"/>
                    </a:moveTo>
                    <a:lnTo>
                      <a:pt x="1" y="7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</a:path>
                </a:pathLst>
              </a:cu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994" name="Freeform 77"/>
              <p:cNvSpPr>
                <a:spLocks/>
              </p:cNvSpPr>
              <p:nvPr/>
            </p:nvSpPr>
            <p:spPr bwMode="auto">
              <a:xfrm>
                <a:off x="2058" y="2471"/>
                <a:ext cx="150" cy="27"/>
              </a:xfrm>
              <a:custGeom>
                <a:avLst/>
                <a:gdLst>
                  <a:gd name="T0" fmla="*/ 0 w 22"/>
                  <a:gd name="T1" fmla="*/ 4 h 4"/>
                  <a:gd name="T2" fmla="*/ 1 w 22"/>
                  <a:gd name="T3" fmla="*/ 3 h 4"/>
                  <a:gd name="T4" fmla="*/ 1 w 22"/>
                  <a:gd name="T5" fmla="*/ 3 h 4"/>
                  <a:gd name="T6" fmla="*/ 1 w 22"/>
                  <a:gd name="T7" fmla="*/ 3 h 4"/>
                  <a:gd name="T8" fmla="*/ 2 w 22"/>
                  <a:gd name="T9" fmla="*/ 3 h 4"/>
                  <a:gd name="T10" fmla="*/ 2 w 22"/>
                  <a:gd name="T11" fmla="*/ 3 h 4"/>
                  <a:gd name="T12" fmla="*/ 3 w 22"/>
                  <a:gd name="T13" fmla="*/ 3 h 4"/>
                  <a:gd name="T14" fmla="*/ 3 w 22"/>
                  <a:gd name="T15" fmla="*/ 3 h 4"/>
                  <a:gd name="T16" fmla="*/ 3 w 22"/>
                  <a:gd name="T17" fmla="*/ 3 h 4"/>
                  <a:gd name="T18" fmla="*/ 4 w 22"/>
                  <a:gd name="T19" fmla="*/ 3 h 4"/>
                  <a:gd name="T20" fmla="*/ 4 w 22"/>
                  <a:gd name="T21" fmla="*/ 3 h 4"/>
                  <a:gd name="T22" fmla="*/ 5 w 22"/>
                  <a:gd name="T23" fmla="*/ 3 h 4"/>
                  <a:gd name="T24" fmla="*/ 5 w 22"/>
                  <a:gd name="T25" fmla="*/ 2 h 4"/>
                  <a:gd name="T26" fmla="*/ 6 w 22"/>
                  <a:gd name="T27" fmla="*/ 2 h 4"/>
                  <a:gd name="T28" fmla="*/ 6 w 22"/>
                  <a:gd name="T29" fmla="*/ 2 h 4"/>
                  <a:gd name="T30" fmla="*/ 6 w 22"/>
                  <a:gd name="T31" fmla="*/ 2 h 4"/>
                  <a:gd name="T32" fmla="*/ 7 w 22"/>
                  <a:gd name="T33" fmla="*/ 2 h 4"/>
                  <a:gd name="T34" fmla="*/ 7 w 22"/>
                  <a:gd name="T35" fmla="*/ 2 h 4"/>
                  <a:gd name="T36" fmla="*/ 8 w 22"/>
                  <a:gd name="T37" fmla="*/ 2 h 4"/>
                  <a:gd name="T38" fmla="*/ 8 w 22"/>
                  <a:gd name="T39" fmla="*/ 2 h 4"/>
                  <a:gd name="T40" fmla="*/ 8 w 22"/>
                  <a:gd name="T41" fmla="*/ 2 h 4"/>
                  <a:gd name="T42" fmla="*/ 9 w 22"/>
                  <a:gd name="T43" fmla="*/ 2 h 4"/>
                  <a:gd name="T44" fmla="*/ 9 w 22"/>
                  <a:gd name="T45" fmla="*/ 2 h 4"/>
                  <a:gd name="T46" fmla="*/ 10 w 22"/>
                  <a:gd name="T47" fmla="*/ 1 h 4"/>
                  <a:gd name="T48" fmla="*/ 10 w 22"/>
                  <a:gd name="T49" fmla="*/ 1 h 4"/>
                  <a:gd name="T50" fmla="*/ 11 w 22"/>
                  <a:gd name="T51" fmla="*/ 1 h 4"/>
                  <a:gd name="T52" fmla="*/ 11 w 22"/>
                  <a:gd name="T53" fmla="*/ 1 h 4"/>
                  <a:gd name="T54" fmla="*/ 11 w 22"/>
                  <a:gd name="T55" fmla="*/ 1 h 4"/>
                  <a:gd name="T56" fmla="*/ 12 w 22"/>
                  <a:gd name="T57" fmla="*/ 1 h 4"/>
                  <a:gd name="T58" fmla="*/ 12 w 22"/>
                  <a:gd name="T59" fmla="*/ 1 h 4"/>
                  <a:gd name="T60" fmla="*/ 13 w 22"/>
                  <a:gd name="T61" fmla="*/ 1 h 4"/>
                  <a:gd name="T62" fmla="*/ 13 w 22"/>
                  <a:gd name="T63" fmla="*/ 1 h 4"/>
                  <a:gd name="T64" fmla="*/ 13 w 22"/>
                  <a:gd name="T65" fmla="*/ 1 h 4"/>
                  <a:gd name="T66" fmla="*/ 14 w 22"/>
                  <a:gd name="T67" fmla="*/ 1 h 4"/>
                  <a:gd name="T68" fmla="*/ 14 w 22"/>
                  <a:gd name="T69" fmla="*/ 1 h 4"/>
                  <a:gd name="T70" fmla="*/ 15 w 22"/>
                  <a:gd name="T71" fmla="*/ 1 h 4"/>
                  <a:gd name="T72" fmla="*/ 15 w 22"/>
                  <a:gd name="T73" fmla="*/ 1 h 4"/>
                  <a:gd name="T74" fmla="*/ 16 w 22"/>
                  <a:gd name="T75" fmla="*/ 0 h 4"/>
                  <a:gd name="T76" fmla="*/ 16 w 22"/>
                  <a:gd name="T77" fmla="*/ 0 h 4"/>
                  <a:gd name="T78" fmla="*/ 16 w 22"/>
                  <a:gd name="T79" fmla="*/ 0 h 4"/>
                  <a:gd name="T80" fmla="*/ 17 w 22"/>
                  <a:gd name="T81" fmla="*/ 0 h 4"/>
                  <a:gd name="T82" fmla="*/ 17 w 22"/>
                  <a:gd name="T83" fmla="*/ 0 h 4"/>
                  <a:gd name="T84" fmla="*/ 18 w 22"/>
                  <a:gd name="T85" fmla="*/ 0 h 4"/>
                  <a:gd name="T86" fmla="*/ 18 w 22"/>
                  <a:gd name="T87" fmla="*/ 0 h 4"/>
                  <a:gd name="T88" fmla="*/ 18 w 22"/>
                  <a:gd name="T89" fmla="*/ 0 h 4"/>
                  <a:gd name="T90" fmla="*/ 19 w 22"/>
                  <a:gd name="T91" fmla="*/ 0 h 4"/>
                  <a:gd name="T92" fmla="*/ 19 w 22"/>
                  <a:gd name="T93" fmla="*/ 0 h 4"/>
                  <a:gd name="T94" fmla="*/ 20 w 22"/>
                  <a:gd name="T95" fmla="*/ 0 h 4"/>
                  <a:gd name="T96" fmla="*/ 20 w 22"/>
                  <a:gd name="T97" fmla="*/ 0 h 4"/>
                  <a:gd name="T98" fmla="*/ 21 w 22"/>
                  <a:gd name="T99" fmla="*/ 0 h 4"/>
                  <a:gd name="T100" fmla="*/ 21 w 22"/>
                  <a:gd name="T101" fmla="*/ 0 h 4"/>
                  <a:gd name="T102" fmla="*/ 21 w 22"/>
                  <a:gd name="T10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2" y="0"/>
                    </a:lnTo>
                  </a:path>
                </a:pathLst>
              </a:cu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995" name="Freeform 78"/>
              <p:cNvSpPr>
                <a:spLocks/>
              </p:cNvSpPr>
              <p:nvPr/>
            </p:nvSpPr>
            <p:spPr bwMode="auto">
              <a:xfrm>
                <a:off x="2208" y="2457"/>
                <a:ext cx="144" cy="14"/>
              </a:xfrm>
              <a:custGeom>
                <a:avLst/>
                <a:gdLst>
                  <a:gd name="T0" fmla="*/ 0 w 21"/>
                  <a:gd name="T1" fmla="*/ 2 h 2"/>
                  <a:gd name="T2" fmla="*/ 0 w 21"/>
                  <a:gd name="T3" fmla="*/ 2 h 2"/>
                  <a:gd name="T4" fmla="*/ 1 w 21"/>
                  <a:gd name="T5" fmla="*/ 2 h 2"/>
                  <a:gd name="T6" fmla="*/ 1 w 21"/>
                  <a:gd name="T7" fmla="*/ 1 h 2"/>
                  <a:gd name="T8" fmla="*/ 1 w 21"/>
                  <a:gd name="T9" fmla="*/ 1 h 2"/>
                  <a:gd name="T10" fmla="*/ 2 w 21"/>
                  <a:gd name="T11" fmla="*/ 1 h 2"/>
                  <a:gd name="T12" fmla="*/ 2 w 21"/>
                  <a:gd name="T13" fmla="*/ 1 h 2"/>
                  <a:gd name="T14" fmla="*/ 3 w 21"/>
                  <a:gd name="T15" fmla="*/ 1 h 2"/>
                  <a:gd name="T16" fmla="*/ 3 w 21"/>
                  <a:gd name="T17" fmla="*/ 1 h 2"/>
                  <a:gd name="T18" fmla="*/ 4 w 21"/>
                  <a:gd name="T19" fmla="*/ 1 h 2"/>
                  <a:gd name="T20" fmla="*/ 4 w 21"/>
                  <a:gd name="T21" fmla="*/ 1 h 2"/>
                  <a:gd name="T22" fmla="*/ 4 w 21"/>
                  <a:gd name="T23" fmla="*/ 1 h 2"/>
                  <a:gd name="T24" fmla="*/ 5 w 21"/>
                  <a:gd name="T25" fmla="*/ 1 h 2"/>
                  <a:gd name="T26" fmla="*/ 5 w 21"/>
                  <a:gd name="T27" fmla="*/ 1 h 2"/>
                  <a:gd name="T28" fmla="*/ 6 w 21"/>
                  <a:gd name="T29" fmla="*/ 1 h 2"/>
                  <a:gd name="T30" fmla="*/ 6 w 21"/>
                  <a:gd name="T31" fmla="*/ 1 h 2"/>
                  <a:gd name="T32" fmla="*/ 6 w 21"/>
                  <a:gd name="T33" fmla="*/ 1 h 2"/>
                  <a:gd name="T34" fmla="*/ 7 w 21"/>
                  <a:gd name="T35" fmla="*/ 1 h 2"/>
                  <a:gd name="T36" fmla="*/ 7 w 21"/>
                  <a:gd name="T37" fmla="*/ 1 h 2"/>
                  <a:gd name="T38" fmla="*/ 8 w 21"/>
                  <a:gd name="T39" fmla="*/ 1 h 2"/>
                  <a:gd name="T40" fmla="*/ 8 w 21"/>
                  <a:gd name="T41" fmla="*/ 1 h 2"/>
                  <a:gd name="T42" fmla="*/ 9 w 21"/>
                  <a:gd name="T43" fmla="*/ 1 h 2"/>
                  <a:gd name="T44" fmla="*/ 9 w 21"/>
                  <a:gd name="T45" fmla="*/ 1 h 2"/>
                  <a:gd name="T46" fmla="*/ 9 w 21"/>
                  <a:gd name="T47" fmla="*/ 1 h 2"/>
                  <a:gd name="T48" fmla="*/ 10 w 21"/>
                  <a:gd name="T49" fmla="*/ 1 h 2"/>
                  <a:gd name="T50" fmla="*/ 10 w 21"/>
                  <a:gd name="T51" fmla="*/ 1 h 2"/>
                  <a:gd name="T52" fmla="*/ 11 w 21"/>
                  <a:gd name="T53" fmla="*/ 0 h 2"/>
                  <a:gd name="T54" fmla="*/ 11 w 21"/>
                  <a:gd name="T55" fmla="*/ 0 h 2"/>
                  <a:gd name="T56" fmla="*/ 11 w 21"/>
                  <a:gd name="T57" fmla="*/ 0 h 2"/>
                  <a:gd name="T58" fmla="*/ 12 w 21"/>
                  <a:gd name="T59" fmla="*/ 0 h 2"/>
                  <a:gd name="T60" fmla="*/ 12 w 21"/>
                  <a:gd name="T61" fmla="*/ 0 h 2"/>
                  <a:gd name="T62" fmla="*/ 13 w 21"/>
                  <a:gd name="T63" fmla="*/ 0 h 2"/>
                  <a:gd name="T64" fmla="*/ 13 w 21"/>
                  <a:gd name="T65" fmla="*/ 0 h 2"/>
                  <a:gd name="T66" fmla="*/ 14 w 21"/>
                  <a:gd name="T67" fmla="*/ 0 h 2"/>
                  <a:gd name="T68" fmla="*/ 14 w 21"/>
                  <a:gd name="T69" fmla="*/ 0 h 2"/>
                  <a:gd name="T70" fmla="*/ 14 w 21"/>
                  <a:gd name="T71" fmla="*/ 0 h 2"/>
                  <a:gd name="T72" fmla="*/ 15 w 21"/>
                  <a:gd name="T73" fmla="*/ 0 h 2"/>
                  <a:gd name="T74" fmla="*/ 15 w 21"/>
                  <a:gd name="T75" fmla="*/ 0 h 2"/>
                  <a:gd name="T76" fmla="*/ 16 w 21"/>
                  <a:gd name="T77" fmla="*/ 0 h 2"/>
                  <a:gd name="T78" fmla="*/ 16 w 21"/>
                  <a:gd name="T79" fmla="*/ 0 h 2"/>
                  <a:gd name="T80" fmla="*/ 16 w 21"/>
                  <a:gd name="T81" fmla="*/ 0 h 2"/>
                  <a:gd name="T82" fmla="*/ 17 w 21"/>
                  <a:gd name="T83" fmla="*/ 0 h 2"/>
                  <a:gd name="T84" fmla="*/ 17 w 21"/>
                  <a:gd name="T85" fmla="*/ 0 h 2"/>
                  <a:gd name="T86" fmla="*/ 18 w 21"/>
                  <a:gd name="T87" fmla="*/ 0 h 2"/>
                  <a:gd name="T88" fmla="*/ 18 w 21"/>
                  <a:gd name="T89" fmla="*/ 0 h 2"/>
                  <a:gd name="T90" fmla="*/ 19 w 21"/>
                  <a:gd name="T91" fmla="*/ 0 h 2"/>
                  <a:gd name="T92" fmla="*/ 19 w 21"/>
                  <a:gd name="T93" fmla="*/ 0 h 2"/>
                  <a:gd name="T94" fmla="*/ 19 w 21"/>
                  <a:gd name="T95" fmla="*/ 0 h 2"/>
                  <a:gd name="T96" fmla="*/ 20 w 21"/>
                  <a:gd name="T97" fmla="*/ 0 h 2"/>
                  <a:gd name="T98" fmla="*/ 20 w 21"/>
                  <a:gd name="T99" fmla="*/ 0 h 2"/>
                  <a:gd name="T100" fmla="*/ 21 w 21"/>
                  <a:gd name="T101" fmla="*/ 0 h 2"/>
                  <a:gd name="T102" fmla="*/ 21 w 21"/>
                  <a:gd name="T10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</a:path>
                </a:pathLst>
              </a:cu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996" name="Freeform 79"/>
              <p:cNvSpPr>
                <a:spLocks/>
              </p:cNvSpPr>
              <p:nvPr/>
            </p:nvSpPr>
            <p:spPr bwMode="auto">
              <a:xfrm>
                <a:off x="2352" y="2450"/>
                <a:ext cx="151" cy="7"/>
              </a:xfrm>
              <a:custGeom>
                <a:avLst/>
                <a:gdLst>
                  <a:gd name="T0" fmla="*/ 0 w 22"/>
                  <a:gd name="T1" fmla="*/ 1 h 1"/>
                  <a:gd name="T2" fmla="*/ 1 w 22"/>
                  <a:gd name="T3" fmla="*/ 1 h 1"/>
                  <a:gd name="T4" fmla="*/ 1 w 22"/>
                  <a:gd name="T5" fmla="*/ 1 h 1"/>
                  <a:gd name="T6" fmla="*/ 2 w 22"/>
                  <a:gd name="T7" fmla="*/ 1 h 1"/>
                  <a:gd name="T8" fmla="*/ 2 w 22"/>
                  <a:gd name="T9" fmla="*/ 1 h 1"/>
                  <a:gd name="T10" fmla="*/ 2 w 22"/>
                  <a:gd name="T11" fmla="*/ 1 h 1"/>
                  <a:gd name="T12" fmla="*/ 3 w 22"/>
                  <a:gd name="T13" fmla="*/ 1 h 1"/>
                  <a:gd name="T14" fmla="*/ 3 w 22"/>
                  <a:gd name="T15" fmla="*/ 1 h 1"/>
                  <a:gd name="T16" fmla="*/ 4 w 22"/>
                  <a:gd name="T17" fmla="*/ 1 h 1"/>
                  <a:gd name="T18" fmla="*/ 4 w 22"/>
                  <a:gd name="T19" fmla="*/ 1 h 1"/>
                  <a:gd name="T20" fmla="*/ 5 w 22"/>
                  <a:gd name="T21" fmla="*/ 1 h 1"/>
                  <a:gd name="T22" fmla="*/ 5 w 22"/>
                  <a:gd name="T23" fmla="*/ 1 h 1"/>
                  <a:gd name="T24" fmla="*/ 5 w 22"/>
                  <a:gd name="T25" fmla="*/ 1 h 1"/>
                  <a:gd name="T26" fmla="*/ 6 w 22"/>
                  <a:gd name="T27" fmla="*/ 0 h 1"/>
                  <a:gd name="T28" fmla="*/ 6 w 22"/>
                  <a:gd name="T29" fmla="*/ 0 h 1"/>
                  <a:gd name="T30" fmla="*/ 7 w 22"/>
                  <a:gd name="T31" fmla="*/ 0 h 1"/>
                  <a:gd name="T32" fmla="*/ 7 w 22"/>
                  <a:gd name="T33" fmla="*/ 0 h 1"/>
                  <a:gd name="T34" fmla="*/ 8 w 22"/>
                  <a:gd name="T35" fmla="*/ 0 h 1"/>
                  <a:gd name="T36" fmla="*/ 8 w 22"/>
                  <a:gd name="T37" fmla="*/ 0 h 1"/>
                  <a:gd name="T38" fmla="*/ 8 w 22"/>
                  <a:gd name="T39" fmla="*/ 0 h 1"/>
                  <a:gd name="T40" fmla="*/ 9 w 22"/>
                  <a:gd name="T41" fmla="*/ 0 h 1"/>
                  <a:gd name="T42" fmla="*/ 9 w 22"/>
                  <a:gd name="T43" fmla="*/ 0 h 1"/>
                  <a:gd name="T44" fmla="*/ 10 w 22"/>
                  <a:gd name="T45" fmla="*/ 0 h 1"/>
                  <a:gd name="T46" fmla="*/ 10 w 22"/>
                  <a:gd name="T47" fmla="*/ 0 h 1"/>
                  <a:gd name="T48" fmla="*/ 10 w 22"/>
                  <a:gd name="T49" fmla="*/ 0 h 1"/>
                  <a:gd name="T50" fmla="*/ 11 w 22"/>
                  <a:gd name="T51" fmla="*/ 0 h 1"/>
                  <a:gd name="T52" fmla="*/ 11 w 22"/>
                  <a:gd name="T53" fmla="*/ 0 h 1"/>
                  <a:gd name="T54" fmla="*/ 12 w 22"/>
                  <a:gd name="T55" fmla="*/ 0 h 1"/>
                  <a:gd name="T56" fmla="*/ 12 w 22"/>
                  <a:gd name="T57" fmla="*/ 0 h 1"/>
                  <a:gd name="T58" fmla="*/ 13 w 22"/>
                  <a:gd name="T59" fmla="*/ 0 h 1"/>
                  <a:gd name="T60" fmla="*/ 13 w 22"/>
                  <a:gd name="T61" fmla="*/ 0 h 1"/>
                  <a:gd name="T62" fmla="*/ 13 w 22"/>
                  <a:gd name="T63" fmla="*/ 0 h 1"/>
                  <a:gd name="T64" fmla="*/ 14 w 22"/>
                  <a:gd name="T65" fmla="*/ 0 h 1"/>
                  <a:gd name="T66" fmla="*/ 14 w 22"/>
                  <a:gd name="T67" fmla="*/ 0 h 1"/>
                  <a:gd name="T68" fmla="*/ 15 w 22"/>
                  <a:gd name="T69" fmla="*/ 0 h 1"/>
                  <a:gd name="T70" fmla="*/ 15 w 22"/>
                  <a:gd name="T71" fmla="*/ 0 h 1"/>
                  <a:gd name="T72" fmla="*/ 15 w 22"/>
                  <a:gd name="T73" fmla="*/ 0 h 1"/>
                  <a:gd name="T74" fmla="*/ 16 w 22"/>
                  <a:gd name="T75" fmla="*/ 0 h 1"/>
                  <a:gd name="T76" fmla="*/ 16 w 22"/>
                  <a:gd name="T77" fmla="*/ 0 h 1"/>
                  <a:gd name="T78" fmla="*/ 17 w 22"/>
                  <a:gd name="T79" fmla="*/ 0 h 1"/>
                  <a:gd name="T80" fmla="*/ 17 w 22"/>
                  <a:gd name="T81" fmla="*/ 0 h 1"/>
                  <a:gd name="T82" fmla="*/ 17 w 22"/>
                  <a:gd name="T83" fmla="*/ 0 h 1"/>
                  <a:gd name="T84" fmla="*/ 18 w 22"/>
                  <a:gd name="T85" fmla="*/ 0 h 1"/>
                  <a:gd name="T86" fmla="*/ 18 w 22"/>
                  <a:gd name="T87" fmla="*/ 0 h 1"/>
                  <a:gd name="T88" fmla="*/ 19 w 22"/>
                  <a:gd name="T89" fmla="*/ 0 h 1"/>
                  <a:gd name="T90" fmla="*/ 19 w 22"/>
                  <a:gd name="T91" fmla="*/ 0 h 1"/>
                  <a:gd name="T92" fmla="*/ 20 w 22"/>
                  <a:gd name="T93" fmla="*/ 0 h 1"/>
                  <a:gd name="T94" fmla="*/ 20 w 22"/>
                  <a:gd name="T95" fmla="*/ 0 h 1"/>
                  <a:gd name="T96" fmla="*/ 20 w 22"/>
                  <a:gd name="T97" fmla="*/ 0 h 1"/>
                  <a:gd name="T98" fmla="*/ 21 w 22"/>
                  <a:gd name="T99" fmla="*/ 0 h 1"/>
                  <a:gd name="T100" fmla="*/ 21 w 22"/>
                  <a:gd name="T101" fmla="*/ 0 h 1"/>
                  <a:gd name="T102" fmla="*/ 22 w 22"/>
                  <a:gd name="T10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2" y="0"/>
                    </a:lnTo>
                  </a:path>
                </a:pathLst>
              </a:cu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997" name="Freeform 80"/>
              <p:cNvSpPr>
                <a:spLocks/>
              </p:cNvSpPr>
              <p:nvPr/>
            </p:nvSpPr>
            <p:spPr bwMode="auto">
              <a:xfrm>
                <a:off x="2503" y="2450"/>
                <a:ext cx="150" cy="0"/>
              </a:xfrm>
              <a:custGeom>
                <a:avLst/>
                <a:gdLst>
                  <a:gd name="T0" fmla="*/ 0 w 22"/>
                  <a:gd name="T1" fmla="*/ 1 w 22"/>
                  <a:gd name="T2" fmla="*/ 1 w 22"/>
                  <a:gd name="T3" fmla="*/ 1 w 22"/>
                  <a:gd name="T4" fmla="*/ 2 w 22"/>
                  <a:gd name="T5" fmla="*/ 2 w 22"/>
                  <a:gd name="T6" fmla="*/ 3 w 22"/>
                  <a:gd name="T7" fmla="*/ 3 w 22"/>
                  <a:gd name="T8" fmla="*/ 3 w 22"/>
                  <a:gd name="T9" fmla="*/ 4 w 22"/>
                  <a:gd name="T10" fmla="*/ 4 w 22"/>
                  <a:gd name="T11" fmla="*/ 5 w 22"/>
                  <a:gd name="T12" fmla="*/ 5 w 22"/>
                  <a:gd name="T13" fmla="*/ 5 w 22"/>
                  <a:gd name="T14" fmla="*/ 6 w 22"/>
                  <a:gd name="T15" fmla="*/ 6 w 22"/>
                  <a:gd name="T16" fmla="*/ 7 w 22"/>
                  <a:gd name="T17" fmla="*/ 7 w 22"/>
                  <a:gd name="T18" fmla="*/ 8 w 22"/>
                  <a:gd name="T19" fmla="*/ 8 w 22"/>
                  <a:gd name="T20" fmla="*/ 8 w 22"/>
                  <a:gd name="T21" fmla="*/ 9 w 22"/>
                  <a:gd name="T22" fmla="*/ 9 w 22"/>
                  <a:gd name="T23" fmla="*/ 10 w 22"/>
                  <a:gd name="T24" fmla="*/ 10 w 22"/>
                  <a:gd name="T25" fmla="*/ 10 w 22"/>
                  <a:gd name="T26" fmla="*/ 11 w 22"/>
                  <a:gd name="T27" fmla="*/ 11 w 22"/>
                  <a:gd name="T28" fmla="*/ 12 w 22"/>
                  <a:gd name="T29" fmla="*/ 12 w 22"/>
                  <a:gd name="T30" fmla="*/ 13 w 22"/>
                  <a:gd name="T31" fmla="*/ 13 w 22"/>
                  <a:gd name="T32" fmla="*/ 13 w 22"/>
                  <a:gd name="T33" fmla="*/ 14 w 22"/>
                  <a:gd name="T34" fmla="*/ 14 w 22"/>
                  <a:gd name="T35" fmla="*/ 15 w 22"/>
                  <a:gd name="T36" fmla="*/ 15 w 22"/>
                  <a:gd name="T37" fmla="*/ 15 w 22"/>
                  <a:gd name="T38" fmla="*/ 16 w 22"/>
                  <a:gd name="T39" fmla="*/ 16 w 22"/>
                  <a:gd name="T40" fmla="*/ 17 w 22"/>
                  <a:gd name="T41" fmla="*/ 17 w 22"/>
                  <a:gd name="T42" fmla="*/ 18 w 22"/>
                  <a:gd name="T43" fmla="*/ 18 w 22"/>
                  <a:gd name="T44" fmla="*/ 18 w 22"/>
                  <a:gd name="T45" fmla="*/ 19 w 22"/>
                  <a:gd name="T46" fmla="*/ 19 w 22"/>
                  <a:gd name="T47" fmla="*/ 20 w 22"/>
                  <a:gd name="T48" fmla="*/ 20 w 22"/>
                  <a:gd name="T49" fmla="*/ 20 w 22"/>
                  <a:gd name="T50" fmla="*/ 21 w 22"/>
                  <a:gd name="T51" fmla="*/ 21 w 2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  <a:cxn ang="0">
                    <a:pos x="T50" y="0"/>
                  </a:cxn>
                  <a:cxn ang="0">
                    <a:pos x="T51" y="0"/>
                  </a:cxn>
                </a:cxnLst>
                <a:rect l="0" t="0" r="r" b="b"/>
                <a:pathLst>
                  <a:path w="2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2" y="0"/>
                    </a:lnTo>
                  </a:path>
                </a:pathLst>
              </a:cu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998" name="Freeform 81"/>
              <p:cNvSpPr>
                <a:spLocks/>
              </p:cNvSpPr>
              <p:nvPr/>
            </p:nvSpPr>
            <p:spPr bwMode="auto">
              <a:xfrm>
                <a:off x="2653" y="2450"/>
                <a:ext cx="144" cy="0"/>
              </a:xfrm>
              <a:custGeom>
                <a:avLst/>
                <a:gdLst>
                  <a:gd name="T0" fmla="*/ 0 w 21"/>
                  <a:gd name="T1" fmla="*/ 0 w 21"/>
                  <a:gd name="T2" fmla="*/ 1 w 21"/>
                  <a:gd name="T3" fmla="*/ 1 w 21"/>
                  <a:gd name="T4" fmla="*/ 1 w 21"/>
                  <a:gd name="T5" fmla="*/ 2 w 21"/>
                  <a:gd name="T6" fmla="*/ 2 w 21"/>
                  <a:gd name="T7" fmla="*/ 3 w 21"/>
                  <a:gd name="T8" fmla="*/ 3 w 21"/>
                  <a:gd name="T9" fmla="*/ 3 w 21"/>
                  <a:gd name="T10" fmla="*/ 4 w 21"/>
                  <a:gd name="T11" fmla="*/ 4 w 21"/>
                  <a:gd name="T12" fmla="*/ 5 w 21"/>
                  <a:gd name="T13" fmla="*/ 5 w 21"/>
                  <a:gd name="T14" fmla="*/ 6 w 21"/>
                  <a:gd name="T15" fmla="*/ 6 w 21"/>
                  <a:gd name="T16" fmla="*/ 6 w 21"/>
                  <a:gd name="T17" fmla="*/ 7 w 21"/>
                  <a:gd name="T18" fmla="*/ 7 w 21"/>
                  <a:gd name="T19" fmla="*/ 8 w 21"/>
                  <a:gd name="T20" fmla="*/ 8 w 21"/>
                  <a:gd name="T21" fmla="*/ 8 w 21"/>
                  <a:gd name="T22" fmla="*/ 9 w 21"/>
                  <a:gd name="T23" fmla="*/ 9 w 21"/>
                  <a:gd name="T24" fmla="*/ 10 w 21"/>
                  <a:gd name="T25" fmla="*/ 10 w 21"/>
                  <a:gd name="T26" fmla="*/ 11 w 21"/>
                  <a:gd name="T27" fmla="*/ 11 w 21"/>
                  <a:gd name="T28" fmla="*/ 11 w 21"/>
                  <a:gd name="T29" fmla="*/ 12 w 21"/>
                  <a:gd name="T30" fmla="*/ 12 w 21"/>
                  <a:gd name="T31" fmla="*/ 13 w 21"/>
                  <a:gd name="T32" fmla="*/ 13 w 21"/>
                  <a:gd name="T33" fmla="*/ 13 w 21"/>
                  <a:gd name="T34" fmla="*/ 14 w 21"/>
                  <a:gd name="T35" fmla="*/ 14 w 21"/>
                  <a:gd name="T36" fmla="*/ 15 w 21"/>
                  <a:gd name="T37" fmla="*/ 15 w 21"/>
                  <a:gd name="T38" fmla="*/ 16 w 21"/>
                  <a:gd name="T39" fmla="*/ 16 w 21"/>
                  <a:gd name="T40" fmla="*/ 16 w 21"/>
                  <a:gd name="T41" fmla="*/ 17 w 21"/>
                  <a:gd name="T42" fmla="*/ 17 w 21"/>
                  <a:gd name="T43" fmla="*/ 18 w 21"/>
                  <a:gd name="T44" fmla="*/ 18 w 21"/>
                  <a:gd name="T45" fmla="*/ 18 w 21"/>
                  <a:gd name="T46" fmla="*/ 19 w 21"/>
                  <a:gd name="T47" fmla="*/ 19 w 21"/>
                  <a:gd name="T48" fmla="*/ 20 w 21"/>
                  <a:gd name="T49" fmla="*/ 20 w 21"/>
                  <a:gd name="T50" fmla="*/ 21 w 21"/>
                  <a:gd name="T51" fmla="*/ 21 w 2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  <a:cxn ang="0">
                    <a:pos x="T50" y="0"/>
                  </a:cxn>
                  <a:cxn ang="0">
                    <a:pos x="T51" y="0"/>
                  </a:cxn>
                </a:cxnLst>
                <a:rect l="0" t="0" r="r" b="b"/>
                <a:pathLst>
                  <a:path w="2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</a:path>
                </a:pathLst>
              </a:cu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" name="Freeform 82"/>
              <p:cNvSpPr>
                <a:spLocks/>
              </p:cNvSpPr>
              <p:nvPr/>
            </p:nvSpPr>
            <p:spPr bwMode="auto">
              <a:xfrm>
                <a:off x="2797" y="2450"/>
                <a:ext cx="151" cy="0"/>
              </a:xfrm>
              <a:custGeom>
                <a:avLst/>
                <a:gdLst>
                  <a:gd name="T0" fmla="*/ 0 w 22"/>
                  <a:gd name="T1" fmla="*/ 1 w 22"/>
                  <a:gd name="T2" fmla="*/ 1 w 22"/>
                  <a:gd name="T3" fmla="*/ 2 w 22"/>
                  <a:gd name="T4" fmla="*/ 2 w 22"/>
                  <a:gd name="T5" fmla="*/ 2 w 22"/>
                  <a:gd name="T6" fmla="*/ 3 w 22"/>
                  <a:gd name="T7" fmla="*/ 3 w 22"/>
                  <a:gd name="T8" fmla="*/ 4 w 22"/>
                  <a:gd name="T9" fmla="*/ 4 w 22"/>
                  <a:gd name="T10" fmla="*/ 5 w 22"/>
                  <a:gd name="T11" fmla="*/ 5 w 22"/>
                  <a:gd name="T12" fmla="*/ 5 w 22"/>
                  <a:gd name="T13" fmla="*/ 6 w 22"/>
                  <a:gd name="T14" fmla="*/ 6 w 22"/>
                  <a:gd name="T15" fmla="*/ 7 w 22"/>
                  <a:gd name="T16" fmla="*/ 7 w 22"/>
                  <a:gd name="T17" fmla="*/ 7 w 22"/>
                  <a:gd name="T18" fmla="*/ 8 w 22"/>
                  <a:gd name="T19" fmla="*/ 8 w 22"/>
                  <a:gd name="T20" fmla="*/ 9 w 22"/>
                  <a:gd name="T21" fmla="*/ 9 w 22"/>
                  <a:gd name="T22" fmla="*/ 10 w 22"/>
                  <a:gd name="T23" fmla="*/ 10 w 22"/>
                  <a:gd name="T24" fmla="*/ 10 w 22"/>
                  <a:gd name="T25" fmla="*/ 11 w 22"/>
                  <a:gd name="T26" fmla="*/ 11 w 22"/>
                  <a:gd name="T27" fmla="*/ 12 w 22"/>
                  <a:gd name="T28" fmla="*/ 12 w 22"/>
                  <a:gd name="T29" fmla="*/ 12 w 22"/>
                  <a:gd name="T30" fmla="*/ 13 w 22"/>
                  <a:gd name="T31" fmla="*/ 13 w 22"/>
                  <a:gd name="T32" fmla="*/ 14 w 22"/>
                  <a:gd name="T33" fmla="*/ 14 w 22"/>
                  <a:gd name="T34" fmla="*/ 15 w 22"/>
                  <a:gd name="T35" fmla="*/ 15 w 22"/>
                  <a:gd name="T36" fmla="*/ 15 w 22"/>
                  <a:gd name="T37" fmla="*/ 16 w 22"/>
                  <a:gd name="T38" fmla="*/ 16 w 22"/>
                  <a:gd name="T39" fmla="*/ 17 w 22"/>
                  <a:gd name="T40" fmla="*/ 17 w 22"/>
                  <a:gd name="T41" fmla="*/ 17 w 22"/>
                  <a:gd name="T42" fmla="*/ 18 w 22"/>
                  <a:gd name="T43" fmla="*/ 18 w 22"/>
                  <a:gd name="T44" fmla="*/ 19 w 22"/>
                  <a:gd name="T45" fmla="*/ 19 w 22"/>
                  <a:gd name="T46" fmla="*/ 20 w 22"/>
                  <a:gd name="T47" fmla="*/ 20 w 22"/>
                  <a:gd name="T48" fmla="*/ 20 w 22"/>
                  <a:gd name="T49" fmla="*/ 21 w 22"/>
                  <a:gd name="T50" fmla="*/ 21 w 22"/>
                  <a:gd name="T51" fmla="*/ 22 w 2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  <a:cxn ang="0">
                    <a:pos x="T50" y="0"/>
                  </a:cxn>
                  <a:cxn ang="0">
                    <a:pos x="T51" y="0"/>
                  </a:cxn>
                </a:cxnLst>
                <a:rect l="0" t="0" r="r" b="b"/>
                <a:pathLst>
                  <a:path w="22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2" y="0"/>
                    </a:lnTo>
                  </a:path>
                </a:pathLst>
              </a:cu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" name="Freeform 83"/>
              <p:cNvSpPr>
                <a:spLocks/>
              </p:cNvSpPr>
              <p:nvPr/>
            </p:nvSpPr>
            <p:spPr bwMode="auto">
              <a:xfrm>
                <a:off x="2948" y="2450"/>
                <a:ext cx="143" cy="0"/>
              </a:xfrm>
              <a:custGeom>
                <a:avLst/>
                <a:gdLst>
                  <a:gd name="T0" fmla="*/ 0 w 21"/>
                  <a:gd name="T1" fmla="*/ 0 w 21"/>
                  <a:gd name="T2" fmla="*/ 1 w 21"/>
                  <a:gd name="T3" fmla="*/ 1 w 21"/>
                  <a:gd name="T4" fmla="*/ 2 w 21"/>
                  <a:gd name="T5" fmla="*/ 2 w 21"/>
                  <a:gd name="T6" fmla="*/ 2 w 21"/>
                  <a:gd name="T7" fmla="*/ 3 w 21"/>
                  <a:gd name="T8" fmla="*/ 3 w 21"/>
                  <a:gd name="T9" fmla="*/ 4 w 21"/>
                  <a:gd name="T10" fmla="*/ 4 w 21"/>
                  <a:gd name="T11" fmla="*/ 5 w 21"/>
                  <a:gd name="T12" fmla="*/ 5 w 21"/>
                  <a:gd name="T13" fmla="*/ 5 w 21"/>
                  <a:gd name="T14" fmla="*/ 6 w 21"/>
                  <a:gd name="T15" fmla="*/ 6 w 21"/>
                  <a:gd name="T16" fmla="*/ 7 w 21"/>
                  <a:gd name="T17" fmla="*/ 7 w 21"/>
                  <a:gd name="T18" fmla="*/ 8 w 21"/>
                  <a:gd name="T19" fmla="*/ 8 w 21"/>
                  <a:gd name="T20" fmla="*/ 8 w 21"/>
                  <a:gd name="T21" fmla="*/ 9 w 21"/>
                  <a:gd name="T22" fmla="*/ 9 w 21"/>
                  <a:gd name="T23" fmla="*/ 10 w 21"/>
                  <a:gd name="T24" fmla="*/ 10 w 21"/>
                  <a:gd name="T25" fmla="*/ 10 w 21"/>
                  <a:gd name="T26" fmla="*/ 11 w 21"/>
                  <a:gd name="T27" fmla="*/ 11 w 21"/>
                  <a:gd name="T28" fmla="*/ 12 w 21"/>
                  <a:gd name="T29" fmla="*/ 12 w 21"/>
                  <a:gd name="T30" fmla="*/ 12 w 21"/>
                  <a:gd name="T31" fmla="*/ 13 w 21"/>
                  <a:gd name="T32" fmla="*/ 13 w 21"/>
                  <a:gd name="T33" fmla="*/ 14 w 21"/>
                  <a:gd name="T34" fmla="*/ 14 w 21"/>
                  <a:gd name="T35" fmla="*/ 15 w 21"/>
                  <a:gd name="T36" fmla="*/ 15 w 21"/>
                  <a:gd name="T37" fmla="*/ 15 w 21"/>
                  <a:gd name="T38" fmla="*/ 16 w 21"/>
                  <a:gd name="T39" fmla="*/ 16 w 21"/>
                  <a:gd name="T40" fmla="*/ 17 w 21"/>
                  <a:gd name="T41" fmla="*/ 17 w 21"/>
                  <a:gd name="T42" fmla="*/ 17 w 21"/>
                  <a:gd name="T43" fmla="*/ 18 w 21"/>
                  <a:gd name="T44" fmla="*/ 18 w 21"/>
                  <a:gd name="T45" fmla="*/ 19 w 21"/>
                  <a:gd name="T46" fmla="*/ 19 w 21"/>
                  <a:gd name="T47" fmla="*/ 20 w 21"/>
                  <a:gd name="T48" fmla="*/ 20 w 21"/>
                  <a:gd name="T49" fmla="*/ 20 w 21"/>
                  <a:gd name="T50" fmla="*/ 21 w 21"/>
                  <a:gd name="T51" fmla="*/ 21 w 2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  <a:cxn ang="0">
                    <a:pos x="T50" y="0"/>
                  </a:cxn>
                  <a:cxn ang="0">
                    <a:pos x="T51" y="0"/>
                  </a:cxn>
                </a:cxnLst>
                <a:rect l="0" t="0" r="r" b="b"/>
                <a:pathLst>
                  <a:path w="2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</a:path>
                </a:pathLst>
              </a:cu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" name="Freeform 84"/>
              <p:cNvSpPr>
                <a:spLocks/>
              </p:cNvSpPr>
              <p:nvPr/>
            </p:nvSpPr>
            <p:spPr bwMode="auto">
              <a:xfrm>
                <a:off x="3091" y="2450"/>
                <a:ext cx="151" cy="0"/>
              </a:xfrm>
              <a:custGeom>
                <a:avLst/>
                <a:gdLst>
                  <a:gd name="T0" fmla="*/ 1 w 22"/>
                  <a:gd name="T1" fmla="*/ 1 w 22"/>
                  <a:gd name="T2" fmla="*/ 1 w 22"/>
                  <a:gd name="T3" fmla="*/ 2 w 22"/>
                  <a:gd name="T4" fmla="*/ 2 w 22"/>
                  <a:gd name="T5" fmla="*/ 3 w 22"/>
                  <a:gd name="T6" fmla="*/ 3 w 22"/>
                  <a:gd name="T7" fmla="*/ 4 w 22"/>
                  <a:gd name="T8" fmla="*/ 4 w 22"/>
                  <a:gd name="T9" fmla="*/ 4 w 22"/>
                  <a:gd name="T10" fmla="*/ 5 w 22"/>
                  <a:gd name="T11" fmla="*/ 5 w 22"/>
                  <a:gd name="T12" fmla="*/ 6 w 22"/>
                  <a:gd name="T13" fmla="*/ 6 w 22"/>
                  <a:gd name="T14" fmla="*/ 6 w 22"/>
                  <a:gd name="T15" fmla="*/ 7 w 22"/>
                  <a:gd name="T16" fmla="*/ 7 w 22"/>
                  <a:gd name="T17" fmla="*/ 8 w 22"/>
                  <a:gd name="T18" fmla="*/ 8 w 22"/>
                  <a:gd name="T19" fmla="*/ 9 w 22"/>
                  <a:gd name="T20" fmla="*/ 9 w 22"/>
                  <a:gd name="T21" fmla="*/ 9 w 22"/>
                  <a:gd name="T22" fmla="*/ 10 w 22"/>
                  <a:gd name="T23" fmla="*/ 10 w 22"/>
                  <a:gd name="T24" fmla="*/ 11 w 22"/>
                  <a:gd name="T25" fmla="*/ 11 w 22"/>
                  <a:gd name="T26" fmla="*/ 11 w 22"/>
                  <a:gd name="T27" fmla="*/ 12 w 22"/>
                  <a:gd name="T28" fmla="*/ 12 w 22"/>
                  <a:gd name="T29" fmla="*/ 13 w 22"/>
                  <a:gd name="T30" fmla="*/ 13 w 22"/>
                  <a:gd name="T31" fmla="*/ 14 w 22"/>
                  <a:gd name="T32" fmla="*/ 14 w 22"/>
                  <a:gd name="T33" fmla="*/ 14 w 22"/>
                  <a:gd name="T34" fmla="*/ 15 w 22"/>
                  <a:gd name="T35" fmla="*/ 15 w 22"/>
                  <a:gd name="T36" fmla="*/ 16 w 22"/>
                  <a:gd name="T37" fmla="*/ 16 w 22"/>
                  <a:gd name="T38" fmla="*/ 16 w 22"/>
                  <a:gd name="T39" fmla="*/ 17 w 22"/>
                  <a:gd name="T40" fmla="*/ 17 w 22"/>
                  <a:gd name="T41" fmla="*/ 18 w 22"/>
                  <a:gd name="T42" fmla="*/ 18 w 22"/>
                  <a:gd name="T43" fmla="*/ 19 w 22"/>
                  <a:gd name="T44" fmla="*/ 19 w 22"/>
                  <a:gd name="T45" fmla="*/ 19 w 22"/>
                  <a:gd name="T46" fmla="*/ 20 w 22"/>
                  <a:gd name="T47" fmla="*/ 20 w 22"/>
                  <a:gd name="T48" fmla="*/ 21 w 22"/>
                  <a:gd name="T49" fmla="*/ 21 w 22"/>
                  <a:gd name="T50" fmla="*/ 21 w 22"/>
                  <a:gd name="T51" fmla="*/ 22 w 2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  <a:cxn ang="0">
                    <a:pos x="T50" y="0"/>
                  </a:cxn>
                  <a:cxn ang="0">
                    <a:pos x="T51" y="0"/>
                  </a:cxn>
                </a:cxnLst>
                <a:rect l="0" t="0" r="r" b="b"/>
                <a:pathLst>
                  <a:path w="22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</a:path>
                </a:pathLst>
              </a:cu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" name="Freeform 85"/>
              <p:cNvSpPr>
                <a:spLocks/>
              </p:cNvSpPr>
              <p:nvPr/>
            </p:nvSpPr>
            <p:spPr bwMode="auto">
              <a:xfrm>
                <a:off x="3242" y="2450"/>
                <a:ext cx="151" cy="0"/>
              </a:xfrm>
              <a:custGeom>
                <a:avLst/>
                <a:gdLst>
                  <a:gd name="T0" fmla="*/ 0 w 22"/>
                  <a:gd name="T1" fmla="*/ 1 w 22"/>
                  <a:gd name="T2" fmla="*/ 1 w 22"/>
                  <a:gd name="T3" fmla="*/ 2 w 22"/>
                  <a:gd name="T4" fmla="*/ 2 w 22"/>
                  <a:gd name="T5" fmla="*/ 2 w 22"/>
                  <a:gd name="T6" fmla="*/ 3 w 22"/>
                  <a:gd name="T7" fmla="*/ 3 w 22"/>
                  <a:gd name="T8" fmla="*/ 4 w 22"/>
                  <a:gd name="T9" fmla="*/ 4 w 22"/>
                  <a:gd name="T10" fmla="*/ 4 w 22"/>
                  <a:gd name="T11" fmla="*/ 5 w 22"/>
                  <a:gd name="T12" fmla="*/ 5 w 22"/>
                  <a:gd name="T13" fmla="*/ 6 w 22"/>
                  <a:gd name="T14" fmla="*/ 6 w 22"/>
                  <a:gd name="T15" fmla="*/ 7 w 22"/>
                  <a:gd name="T16" fmla="*/ 7 w 22"/>
                  <a:gd name="T17" fmla="*/ 7 w 22"/>
                  <a:gd name="T18" fmla="*/ 8 w 22"/>
                  <a:gd name="T19" fmla="*/ 8 w 22"/>
                  <a:gd name="T20" fmla="*/ 9 w 22"/>
                  <a:gd name="T21" fmla="*/ 9 w 22"/>
                  <a:gd name="T22" fmla="*/ 9 w 22"/>
                  <a:gd name="T23" fmla="*/ 10 w 22"/>
                  <a:gd name="T24" fmla="*/ 10 w 22"/>
                  <a:gd name="T25" fmla="*/ 11 w 22"/>
                  <a:gd name="T26" fmla="*/ 11 w 22"/>
                  <a:gd name="T27" fmla="*/ 12 w 22"/>
                  <a:gd name="T28" fmla="*/ 12 w 22"/>
                  <a:gd name="T29" fmla="*/ 12 w 22"/>
                  <a:gd name="T30" fmla="*/ 13 w 22"/>
                  <a:gd name="T31" fmla="*/ 13 w 22"/>
                  <a:gd name="T32" fmla="*/ 14 w 22"/>
                  <a:gd name="T33" fmla="*/ 14 w 22"/>
                  <a:gd name="T34" fmla="*/ 14 w 22"/>
                  <a:gd name="T35" fmla="*/ 15 w 22"/>
                  <a:gd name="T36" fmla="*/ 15 w 22"/>
                  <a:gd name="T37" fmla="*/ 16 w 22"/>
                  <a:gd name="T38" fmla="*/ 16 w 22"/>
                  <a:gd name="T39" fmla="*/ 17 w 22"/>
                  <a:gd name="T40" fmla="*/ 17 w 22"/>
                  <a:gd name="T41" fmla="*/ 17 w 22"/>
                  <a:gd name="T42" fmla="*/ 18 w 22"/>
                  <a:gd name="T43" fmla="*/ 18 w 22"/>
                  <a:gd name="T44" fmla="*/ 19 w 22"/>
                  <a:gd name="T45" fmla="*/ 19 w 22"/>
                  <a:gd name="T46" fmla="*/ 19 w 22"/>
                  <a:gd name="T47" fmla="*/ 20 w 22"/>
                  <a:gd name="T48" fmla="*/ 20 w 22"/>
                  <a:gd name="T49" fmla="*/ 21 w 22"/>
                  <a:gd name="T50" fmla="*/ 21 w 22"/>
                  <a:gd name="T51" fmla="*/ 22 w 2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  <a:cxn ang="0">
                    <a:pos x="T50" y="0"/>
                  </a:cxn>
                  <a:cxn ang="0">
                    <a:pos x="T51" y="0"/>
                  </a:cxn>
                </a:cxnLst>
                <a:rect l="0" t="0" r="r" b="b"/>
                <a:pathLst>
                  <a:path w="22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2" y="0"/>
                    </a:lnTo>
                  </a:path>
                </a:pathLst>
              </a:cu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" name="Freeform 86"/>
              <p:cNvSpPr>
                <a:spLocks/>
              </p:cNvSpPr>
              <p:nvPr/>
            </p:nvSpPr>
            <p:spPr bwMode="auto">
              <a:xfrm>
                <a:off x="3393" y="2450"/>
                <a:ext cx="143" cy="0"/>
              </a:xfrm>
              <a:custGeom>
                <a:avLst/>
                <a:gdLst>
                  <a:gd name="T0" fmla="*/ 0 w 21"/>
                  <a:gd name="T1" fmla="*/ 0 w 21"/>
                  <a:gd name="T2" fmla="*/ 1 w 21"/>
                  <a:gd name="T3" fmla="*/ 1 w 21"/>
                  <a:gd name="T4" fmla="*/ 2 w 21"/>
                  <a:gd name="T5" fmla="*/ 2 w 21"/>
                  <a:gd name="T6" fmla="*/ 2 w 21"/>
                  <a:gd name="T7" fmla="*/ 3 w 21"/>
                  <a:gd name="T8" fmla="*/ 3 w 21"/>
                  <a:gd name="T9" fmla="*/ 4 w 21"/>
                  <a:gd name="T10" fmla="*/ 4 w 21"/>
                  <a:gd name="T11" fmla="*/ 5 w 21"/>
                  <a:gd name="T12" fmla="*/ 5 w 21"/>
                  <a:gd name="T13" fmla="*/ 5 w 21"/>
                  <a:gd name="T14" fmla="*/ 6 w 21"/>
                  <a:gd name="T15" fmla="*/ 6 w 21"/>
                  <a:gd name="T16" fmla="*/ 7 w 21"/>
                  <a:gd name="T17" fmla="*/ 7 w 21"/>
                  <a:gd name="T18" fmla="*/ 7 w 21"/>
                  <a:gd name="T19" fmla="*/ 8 w 21"/>
                  <a:gd name="T20" fmla="*/ 8 w 21"/>
                  <a:gd name="T21" fmla="*/ 9 w 21"/>
                  <a:gd name="T22" fmla="*/ 9 w 21"/>
                  <a:gd name="T23" fmla="*/ 9 w 21"/>
                  <a:gd name="T24" fmla="*/ 10 w 21"/>
                  <a:gd name="T25" fmla="*/ 10 w 21"/>
                  <a:gd name="T26" fmla="*/ 11 w 21"/>
                  <a:gd name="T27" fmla="*/ 11 w 21"/>
                  <a:gd name="T28" fmla="*/ 12 w 21"/>
                  <a:gd name="T29" fmla="*/ 12 w 21"/>
                  <a:gd name="T30" fmla="*/ 12 w 21"/>
                  <a:gd name="T31" fmla="*/ 13 w 21"/>
                  <a:gd name="T32" fmla="*/ 13 w 21"/>
                  <a:gd name="T33" fmla="*/ 14 w 21"/>
                  <a:gd name="T34" fmla="*/ 14 w 21"/>
                  <a:gd name="T35" fmla="*/ 15 w 21"/>
                  <a:gd name="T36" fmla="*/ 15 w 21"/>
                  <a:gd name="T37" fmla="*/ 15 w 21"/>
                  <a:gd name="T38" fmla="*/ 16 w 21"/>
                  <a:gd name="T39" fmla="*/ 16 w 21"/>
                  <a:gd name="T40" fmla="*/ 17 w 21"/>
                  <a:gd name="T41" fmla="*/ 17 w 21"/>
                  <a:gd name="T42" fmla="*/ 17 w 21"/>
                  <a:gd name="T43" fmla="*/ 18 w 21"/>
                  <a:gd name="T44" fmla="*/ 18 w 21"/>
                  <a:gd name="T45" fmla="*/ 19 w 21"/>
                  <a:gd name="T46" fmla="*/ 19 w 21"/>
                  <a:gd name="T47" fmla="*/ 19 w 21"/>
                  <a:gd name="T48" fmla="*/ 20 w 21"/>
                  <a:gd name="T49" fmla="*/ 20 w 21"/>
                  <a:gd name="T50" fmla="*/ 21 w 21"/>
                  <a:gd name="T51" fmla="*/ 21 w 2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  <a:cxn ang="0">
                    <a:pos x="T50" y="0"/>
                  </a:cxn>
                  <a:cxn ang="0">
                    <a:pos x="T51" y="0"/>
                  </a:cxn>
                </a:cxnLst>
                <a:rect l="0" t="0" r="r" b="b"/>
                <a:pathLst>
                  <a:path w="2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</a:path>
                </a:pathLst>
              </a:cu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" name="Freeform 87"/>
              <p:cNvSpPr>
                <a:spLocks/>
              </p:cNvSpPr>
              <p:nvPr/>
            </p:nvSpPr>
            <p:spPr bwMode="auto">
              <a:xfrm>
                <a:off x="3536" y="2450"/>
                <a:ext cx="151" cy="0"/>
              </a:xfrm>
              <a:custGeom>
                <a:avLst/>
                <a:gdLst>
                  <a:gd name="T0" fmla="*/ 1 w 22"/>
                  <a:gd name="T1" fmla="*/ 1 w 22"/>
                  <a:gd name="T2" fmla="*/ 1 w 22"/>
                  <a:gd name="T3" fmla="*/ 2 w 22"/>
                  <a:gd name="T4" fmla="*/ 2 w 22"/>
                  <a:gd name="T5" fmla="*/ 3 w 22"/>
                  <a:gd name="T6" fmla="*/ 3 w 22"/>
                  <a:gd name="T7" fmla="*/ 3 w 22"/>
                  <a:gd name="T8" fmla="*/ 4 w 22"/>
                  <a:gd name="T9" fmla="*/ 4 w 22"/>
                  <a:gd name="T10" fmla="*/ 5 w 22"/>
                  <a:gd name="T11" fmla="*/ 5 w 22"/>
                  <a:gd name="T12" fmla="*/ 6 w 22"/>
                  <a:gd name="T13" fmla="*/ 6 w 22"/>
                  <a:gd name="T14" fmla="*/ 6 w 22"/>
                  <a:gd name="T15" fmla="*/ 7 w 22"/>
                  <a:gd name="T16" fmla="*/ 7 w 22"/>
                  <a:gd name="T17" fmla="*/ 8 w 22"/>
                  <a:gd name="T18" fmla="*/ 8 w 22"/>
                  <a:gd name="T19" fmla="*/ 8 w 22"/>
                  <a:gd name="T20" fmla="*/ 9 w 22"/>
                  <a:gd name="T21" fmla="*/ 9 w 22"/>
                  <a:gd name="T22" fmla="*/ 10 w 22"/>
                  <a:gd name="T23" fmla="*/ 10 w 22"/>
                  <a:gd name="T24" fmla="*/ 11 w 22"/>
                  <a:gd name="T25" fmla="*/ 11 w 22"/>
                  <a:gd name="T26" fmla="*/ 11 w 22"/>
                  <a:gd name="T27" fmla="*/ 12 w 22"/>
                  <a:gd name="T28" fmla="*/ 12 w 22"/>
                  <a:gd name="T29" fmla="*/ 13 w 22"/>
                  <a:gd name="T30" fmla="*/ 13 w 22"/>
                  <a:gd name="T31" fmla="*/ 13 w 22"/>
                  <a:gd name="T32" fmla="*/ 14 w 22"/>
                  <a:gd name="T33" fmla="*/ 14 w 22"/>
                  <a:gd name="T34" fmla="*/ 15 w 22"/>
                  <a:gd name="T35" fmla="*/ 15 w 22"/>
                  <a:gd name="T36" fmla="*/ 16 w 22"/>
                  <a:gd name="T37" fmla="*/ 16 w 22"/>
                  <a:gd name="T38" fmla="*/ 16 w 22"/>
                  <a:gd name="T39" fmla="*/ 17 w 22"/>
                  <a:gd name="T40" fmla="*/ 17 w 22"/>
                  <a:gd name="T41" fmla="*/ 18 w 22"/>
                  <a:gd name="T42" fmla="*/ 18 w 22"/>
                  <a:gd name="T43" fmla="*/ 18 w 22"/>
                  <a:gd name="T44" fmla="*/ 19 w 22"/>
                  <a:gd name="T45" fmla="*/ 19 w 22"/>
                  <a:gd name="T46" fmla="*/ 20 w 22"/>
                  <a:gd name="T47" fmla="*/ 20 w 22"/>
                  <a:gd name="T48" fmla="*/ 21 w 22"/>
                  <a:gd name="T49" fmla="*/ 21 w 22"/>
                  <a:gd name="T50" fmla="*/ 21 w 22"/>
                  <a:gd name="T51" fmla="*/ 22 w 2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  <a:cxn ang="0">
                    <a:pos x="T50" y="0"/>
                  </a:cxn>
                  <a:cxn ang="0">
                    <a:pos x="T51" y="0"/>
                  </a:cxn>
                </a:cxnLst>
                <a:rect l="0" t="0" r="r" b="b"/>
                <a:pathLst>
                  <a:path w="22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</a:path>
                </a:pathLst>
              </a:cu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" name="Freeform 88"/>
              <p:cNvSpPr>
                <a:spLocks/>
              </p:cNvSpPr>
              <p:nvPr/>
            </p:nvSpPr>
            <p:spPr bwMode="auto">
              <a:xfrm>
                <a:off x="3687" y="2450"/>
                <a:ext cx="34" cy="0"/>
              </a:xfrm>
              <a:custGeom>
                <a:avLst/>
                <a:gdLst>
                  <a:gd name="T0" fmla="*/ 0 w 5"/>
                  <a:gd name="T1" fmla="*/ 0 w 5"/>
                  <a:gd name="T2" fmla="*/ 0 w 5"/>
                  <a:gd name="T3" fmla="*/ 1 w 5"/>
                  <a:gd name="T4" fmla="*/ 1 w 5"/>
                  <a:gd name="T5" fmla="*/ 1 w 5"/>
                  <a:gd name="T6" fmla="*/ 1 w 5"/>
                  <a:gd name="T7" fmla="*/ 1 w 5"/>
                  <a:gd name="T8" fmla="*/ 2 w 5"/>
                  <a:gd name="T9" fmla="*/ 2 w 5"/>
                  <a:gd name="T10" fmla="*/ 2 w 5"/>
                  <a:gd name="T11" fmla="*/ 2 w 5"/>
                  <a:gd name="T12" fmla="*/ 2 w 5"/>
                  <a:gd name="T13" fmla="*/ 3 w 5"/>
                  <a:gd name="T14" fmla="*/ 3 w 5"/>
                  <a:gd name="T15" fmla="*/ 3 w 5"/>
                  <a:gd name="T16" fmla="*/ 3 w 5"/>
                  <a:gd name="T17" fmla="*/ 4 w 5"/>
                  <a:gd name="T18" fmla="*/ 4 w 5"/>
                  <a:gd name="T19" fmla="*/ 4 w 5"/>
                  <a:gd name="T20" fmla="*/ 4 w 5"/>
                  <a:gd name="T21" fmla="*/ 4 w 5"/>
                  <a:gd name="T22" fmla="*/ 5 w 5"/>
                  <a:gd name="T23" fmla="*/ 5 w 5"/>
                  <a:gd name="T24" fmla="*/ 5 w 5"/>
                  <a:gd name="T25" fmla="*/ 5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" name="Rectangle 89"/>
              <p:cNvSpPr>
                <a:spLocks noChangeArrowheads="1"/>
              </p:cNvSpPr>
              <p:nvPr/>
            </p:nvSpPr>
            <p:spPr bwMode="auto">
              <a:xfrm>
                <a:off x="3139" y="1465"/>
                <a:ext cx="158" cy="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1pPr>
                <a:lvl2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2pPr>
                <a:lvl3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3pPr>
                <a:lvl4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4pPr>
                <a:lvl5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-Bold" charset="0"/>
                    <a:ea typeface="ＭＳ Ｐゴシック" pitchFamily="50" charset="-128"/>
                    <a:cs typeface="ＭＳ Ｐゴシック" pitchFamily="50" charset="-128"/>
                  </a:rPr>
                  <a:t>V</a:t>
                </a:r>
                <a:endParaRPr kumimoji="1" lang="ja-JP" altLang="ja-JP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endParaRPr>
              </a:p>
            </p:txBody>
          </p:sp>
          <p:sp>
            <p:nvSpPr>
              <p:cNvPr id="105" name="Rectangle 90"/>
              <p:cNvSpPr>
                <a:spLocks noChangeArrowheads="1"/>
              </p:cNvSpPr>
              <p:nvPr/>
            </p:nvSpPr>
            <p:spPr bwMode="auto">
              <a:xfrm>
                <a:off x="3228" y="1533"/>
                <a:ext cx="185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1pPr>
                <a:lvl2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2pPr>
                <a:lvl3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3pPr>
                <a:lvl4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4pPr>
                <a:lvl5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-Bold" charset="0"/>
                    <a:ea typeface="ＭＳ Ｐゴシック" pitchFamily="50" charset="-128"/>
                    <a:cs typeface="ＭＳ Ｐゴシック" pitchFamily="50" charset="-128"/>
                  </a:rPr>
                  <a:t>TB</a:t>
                </a:r>
                <a:endParaRPr kumimoji="1" lang="ja-JP" altLang="ja-JP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endParaRPr>
              </a:p>
            </p:txBody>
          </p:sp>
          <p:sp>
            <p:nvSpPr>
              <p:cNvPr id="106" name="Line 91"/>
              <p:cNvSpPr>
                <a:spLocks noChangeShapeType="1"/>
              </p:cNvSpPr>
              <p:nvPr/>
            </p:nvSpPr>
            <p:spPr bwMode="auto">
              <a:xfrm>
                <a:off x="3440" y="1560"/>
                <a:ext cx="131" cy="0"/>
              </a:xfrm>
              <a:prstGeom prst="line">
                <a:avLst/>
              </a:prstGeom>
              <a:noFill/>
              <a:ln w="33338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" name="Freeform 92"/>
              <p:cNvSpPr>
                <a:spLocks/>
              </p:cNvSpPr>
              <p:nvPr/>
            </p:nvSpPr>
            <p:spPr bwMode="auto">
              <a:xfrm>
                <a:off x="874" y="2430"/>
                <a:ext cx="143" cy="54"/>
              </a:xfrm>
              <a:custGeom>
                <a:avLst/>
                <a:gdLst>
                  <a:gd name="T0" fmla="*/ 0 w 21"/>
                  <a:gd name="T1" fmla="*/ 3 h 8"/>
                  <a:gd name="T2" fmla="*/ 1 w 21"/>
                  <a:gd name="T3" fmla="*/ 3 h 8"/>
                  <a:gd name="T4" fmla="*/ 1 w 21"/>
                  <a:gd name="T5" fmla="*/ 3 h 8"/>
                  <a:gd name="T6" fmla="*/ 2 w 21"/>
                  <a:gd name="T7" fmla="*/ 2 h 8"/>
                  <a:gd name="T8" fmla="*/ 2 w 21"/>
                  <a:gd name="T9" fmla="*/ 2 h 8"/>
                  <a:gd name="T10" fmla="*/ 2 w 21"/>
                  <a:gd name="T11" fmla="*/ 2 h 8"/>
                  <a:gd name="T12" fmla="*/ 3 w 21"/>
                  <a:gd name="T13" fmla="*/ 2 h 8"/>
                  <a:gd name="T14" fmla="*/ 3 w 21"/>
                  <a:gd name="T15" fmla="*/ 1 h 8"/>
                  <a:gd name="T16" fmla="*/ 4 w 21"/>
                  <a:gd name="T17" fmla="*/ 1 h 8"/>
                  <a:gd name="T18" fmla="*/ 4 w 21"/>
                  <a:gd name="T19" fmla="*/ 1 h 8"/>
                  <a:gd name="T20" fmla="*/ 5 w 21"/>
                  <a:gd name="T21" fmla="*/ 1 h 8"/>
                  <a:gd name="T22" fmla="*/ 5 w 21"/>
                  <a:gd name="T23" fmla="*/ 0 h 8"/>
                  <a:gd name="T24" fmla="*/ 5 w 21"/>
                  <a:gd name="T25" fmla="*/ 0 h 8"/>
                  <a:gd name="T26" fmla="*/ 6 w 21"/>
                  <a:gd name="T27" fmla="*/ 0 h 8"/>
                  <a:gd name="T28" fmla="*/ 6 w 21"/>
                  <a:gd name="T29" fmla="*/ 0 h 8"/>
                  <a:gd name="T30" fmla="*/ 7 w 21"/>
                  <a:gd name="T31" fmla="*/ 0 h 8"/>
                  <a:gd name="T32" fmla="*/ 7 w 21"/>
                  <a:gd name="T33" fmla="*/ 0 h 8"/>
                  <a:gd name="T34" fmla="*/ 8 w 21"/>
                  <a:gd name="T35" fmla="*/ 0 h 8"/>
                  <a:gd name="T36" fmla="*/ 8 w 21"/>
                  <a:gd name="T37" fmla="*/ 0 h 8"/>
                  <a:gd name="T38" fmla="*/ 8 w 21"/>
                  <a:gd name="T39" fmla="*/ 0 h 8"/>
                  <a:gd name="T40" fmla="*/ 9 w 21"/>
                  <a:gd name="T41" fmla="*/ 0 h 8"/>
                  <a:gd name="T42" fmla="*/ 9 w 21"/>
                  <a:gd name="T43" fmla="*/ 0 h 8"/>
                  <a:gd name="T44" fmla="*/ 10 w 21"/>
                  <a:gd name="T45" fmla="*/ 0 h 8"/>
                  <a:gd name="T46" fmla="*/ 10 w 21"/>
                  <a:gd name="T47" fmla="*/ 0 h 8"/>
                  <a:gd name="T48" fmla="*/ 10 w 21"/>
                  <a:gd name="T49" fmla="*/ 0 h 8"/>
                  <a:gd name="T50" fmla="*/ 11 w 21"/>
                  <a:gd name="T51" fmla="*/ 0 h 8"/>
                  <a:gd name="T52" fmla="*/ 11 w 21"/>
                  <a:gd name="T53" fmla="*/ 0 h 8"/>
                  <a:gd name="T54" fmla="*/ 12 w 21"/>
                  <a:gd name="T55" fmla="*/ 1 h 8"/>
                  <a:gd name="T56" fmla="*/ 12 w 21"/>
                  <a:gd name="T57" fmla="*/ 1 h 8"/>
                  <a:gd name="T58" fmla="*/ 12 w 21"/>
                  <a:gd name="T59" fmla="*/ 1 h 8"/>
                  <a:gd name="T60" fmla="*/ 13 w 21"/>
                  <a:gd name="T61" fmla="*/ 1 h 8"/>
                  <a:gd name="T62" fmla="*/ 13 w 21"/>
                  <a:gd name="T63" fmla="*/ 2 h 8"/>
                  <a:gd name="T64" fmla="*/ 14 w 21"/>
                  <a:gd name="T65" fmla="*/ 2 h 8"/>
                  <a:gd name="T66" fmla="*/ 14 w 21"/>
                  <a:gd name="T67" fmla="*/ 2 h 8"/>
                  <a:gd name="T68" fmla="*/ 15 w 21"/>
                  <a:gd name="T69" fmla="*/ 3 h 8"/>
                  <a:gd name="T70" fmla="*/ 15 w 21"/>
                  <a:gd name="T71" fmla="*/ 3 h 8"/>
                  <a:gd name="T72" fmla="*/ 15 w 21"/>
                  <a:gd name="T73" fmla="*/ 3 h 8"/>
                  <a:gd name="T74" fmla="*/ 16 w 21"/>
                  <a:gd name="T75" fmla="*/ 4 h 8"/>
                  <a:gd name="T76" fmla="*/ 16 w 21"/>
                  <a:gd name="T77" fmla="*/ 4 h 8"/>
                  <a:gd name="T78" fmla="*/ 17 w 21"/>
                  <a:gd name="T79" fmla="*/ 4 h 8"/>
                  <a:gd name="T80" fmla="*/ 17 w 21"/>
                  <a:gd name="T81" fmla="*/ 5 h 8"/>
                  <a:gd name="T82" fmla="*/ 17 w 21"/>
                  <a:gd name="T83" fmla="*/ 5 h 8"/>
                  <a:gd name="T84" fmla="*/ 18 w 21"/>
                  <a:gd name="T85" fmla="*/ 5 h 8"/>
                  <a:gd name="T86" fmla="*/ 18 w 21"/>
                  <a:gd name="T87" fmla="*/ 6 h 8"/>
                  <a:gd name="T88" fmla="*/ 19 w 21"/>
                  <a:gd name="T89" fmla="*/ 6 h 8"/>
                  <a:gd name="T90" fmla="*/ 19 w 21"/>
                  <a:gd name="T91" fmla="*/ 6 h 8"/>
                  <a:gd name="T92" fmla="*/ 20 w 21"/>
                  <a:gd name="T93" fmla="*/ 7 h 8"/>
                  <a:gd name="T94" fmla="*/ 20 w 21"/>
                  <a:gd name="T95" fmla="*/ 7 h 8"/>
                  <a:gd name="T96" fmla="*/ 20 w 21"/>
                  <a:gd name="T97" fmla="*/ 7 h 8"/>
                  <a:gd name="T98" fmla="*/ 21 w 21"/>
                  <a:gd name="T99" fmla="*/ 8 h 8"/>
                  <a:gd name="T100" fmla="*/ 21 w 21"/>
                  <a:gd name="T10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1" h="8">
                    <a:moveTo>
                      <a:pt x="0" y="3"/>
                    </a:move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7"/>
                    </a:lnTo>
                    <a:lnTo>
                      <a:pt x="20" y="7"/>
                    </a:lnTo>
                    <a:lnTo>
                      <a:pt x="20" y="7"/>
                    </a:lnTo>
                    <a:lnTo>
                      <a:pt x="20" y="7"/>
                    </a:lnTo>
                    <a:lnTo>
                      <a:pt x="20" y="7"/>
                    </a:lnTo>
                    <a:lnTo>
                      <a:pt x="20" y="7"/>
                    </a:lnTo>
                    <a:lnTo>
                      <a:pt x="21" y="8"/>
                    </a:lnTo>
                    <a:lnTo>
                      <a:pt x="21" y="8"/>
                    </a:lnTo>
                    <a:lnTo>
                      <a:pt x="21" y="8"/>
                    </a:lnTo>
                    <a:lnTo>
                      <a:pt x="21" y="8"/>
                    </a:lnTo>
                    <a:lnTo>
                      <a:pt x="21" y="8"/>
                    </a:lnTo>
                  </a:path>
                </a:pathLst>
              </a:custGeom>
              <a:noFill/>
              <a:ln w="33338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" name="Freeform 93"/>
              <p:cNvSpPr>
                <a:spLocks/>
              </p:cNvSpPr>
              <p:nvPr/>
            </p:nvSpPr>
            <p:spPr bwMode="auto">
              <a:xfrm>
                <a:off x="1017" y="2484"/>
                <a:ext cx="151" cy="110"/>
              </a:xfrm>
              <a:custGeom>
                <a:avLst/>
                <a:gdLst>
                  <a:gd name="T0" fmla="*/ 1 w 22"/>
                  <a:gd name="T1" fmla="*/ 1 h 16"/>
                  <a:gd name="T2" fmla="*/ 1 w 22"/>
                  <a:gd name="T3" fmla="*/ 1 h 16"/>
                  <a:gd name="T4" fmla="*/ 1 w 22"/>
                  <a:gd name="T5" fmla="*/ 1 h 16"/>
                  <a:gd name="T6" fmla="*/ 2 w 22"/>
                  <a:gd name="T7" fmla="*/ 2 h 16"/>
                  <a:gd name="T8" fmla="*/ 2 w 22"/>
                  <a:gd name="T9" fmla="*/ 2 h 16"/>
                  <a:gd name="T10" fmla="*/ 3 w 22"/>
                  <a:gd name="T11" fmla="*/ 2 h 16"/>
                  <a:gd name="T12" fmla="*/ 3 w 22"/>
                  <a:gd name="T13" fmla="*/ 3 h 16"/>
                  <a:gd name="T14" fmla="*/ 4 w 22"/>
                  <a:gd name="T15" fmla="*/ 3 h 16"/>
                  <a:gd name="T16" fmla="*/ 4 w 22"/>
                  <a:gd name="T17" fmla="*/ 3 h 16"/>
                  <a:gd name="T18" fmla="*/ 4 w 22"/>
                  <a:gd name="T19" fmla="*/ 4 h 16"/>
                  <a:gd name="T20" fmla="*/ 5 w 22"/>
                  <a:gd name="T21" fmla="*/ 4 h 16"/>
                  <a:gd name="T22" fmla="*/ 5 w 22"/>
                  <a:gd name="T23" fmla="*/ 4 h 16"/>
                  <a:gd name="T24" fmla="*/ 6 w 22"/>
                  <a:gd name="T25" fmla="*/ 5 h 16"/>
                  <a:gd name="T26" fmla="*/ 6 w 22"/>
                  <a:gd name="T27" fmla="*/ 5 h 16"/>
                  <a:gd name="T28" fmla="*/ 6 w 22"/>
                  <a:gd name="T29" fmla="*/ 5 h 16"/>
                  <a:gd name="T30" fmla="*/ 7 w 22"/>
                  <a:gd name="T31" fmla="*/ 6 h 16"/>
                  <a:gd name="T32" fmla="*/ 7 w 22"/>
                  <a:gd name="T33" fmla="*/ 6 h 16"/>
                  <a:gd name="T34" fmla="*/ 8 w 22"/>
                  <a:gd name="T35" fmla="*/ 6 h 16"/>
                  <a:gd name="T36" fmla="*/ 8 w 22"/>
                  <a:gd name="T37" fmla="*/ 7 h 16"/>
                  <a:gd name="T38" fmla="*/ 9 w 22"/>
                  <a:gd name="T39" fmla="*/ 7 h 16"/>
                  <a:gd name="T40" fmla="*/ 9 w 22"/>
                  <a:gd name="T41" fmla="*/ 7 h 16"/>
                  <a:gd name="T42" fmla="*/ 9 w 22"/>
                  <a:gd name="T43" fmla="*/ 8 h 16"/>
                  <a:gd name="T44" fmla="*/ 10 w 22"/>
                  <a:gd name="T45" fmla="*/ 8 h 16"/>
                  <a:gd name="T46" fmla="*/ 10 w 22"/>
                  <a:gd name="T47" fmla="*/ 8 h 16"/>
                  <a:gd name="T48" fmla="*/ 11 w 22"/>
                  <a:gd name="T49" fmla="*/ 9 h 16"/>
                  <a:gd name="T50" fmla="*/ 11 w 22"/>
                  <a:gd name="T51" fmla="*/ 9 h 16"/>
                  <a:gd name="T52" fmla="*/ 11 w 22"/>
                  <a:gd name="T53" fmla="*/ 9 h 16"/>
                  <a:gd name="T54" fmla="*/ 12 w 22"/>
                  <a:gd name="T55" fmla="*/ 10 h 16"/>
                  <a:gd name="T56" fmla="*/ 12 w 22"/>
                  <a:gd name="T57" fmla="*/ 10 h 16"/>
                  <a:gd name="T58" fmla="*/ 13 w 22"/>
                  <a:gd name="T59" fmla="*/ 10 h 16"/>
                  <a:gd name="T60" fmla="*/ 13 w 22"/>
                  <a:gd name="T61" fmla="*/ 10 h 16"/>
                  <a:gd name="T62" fmla="*/ 14 w 22"/>
                  <a:gd name="T63" fmla="*/ 11 h 16"/>
                  <a:gd name="T64" fmla="*/ 14 w 22"/>
                  <a:gd name="T65" fmla="*/ 11 h 16"/>
                  <a:gd name="T66" fmla="*/ 14 w 22"/>
                  <a:gd name="T67" fmla="*/ 11 h 16"/>
                  <a:gd name="T68" fmla="*/ 15 w 22"/>
                  <a:gd name="T69" fmla="*/ 12 h 16"/>
                  <a:gd name="T70" fmla="*/ 15 w 22"/>
                  <a:gd name="T71" fmla="*/ 12 h 16"/>
                  <a:gd name="T72" fmla="*/ 16 w 22"/>
                  <a:gd name="T73" fmla="*/ 12 h 16"/>
                  <a:gd name="T74" fmla="*/ 16 w 22"/>
                  <a:gd name="T75" fmla="*/ 12 h 16"/>
                  <a:gd name="T76" fmla="*/ 16 w 22"/>
                  <a:gd name="T77" fmla="*/ 13 h 16"/>
                  <a:gd name="T78" fmla="*/ 17 w 22"/>
                  <a:gd name="T79" fmla="*/ 13 h 16"/>
                  <a:gd name="T80" fmla="*/ 17 w 22"/>
                  <a:gd name="T81" fmla="*/ 13 h 16"/>
                  <a:gd name="T82" fmla="*/ 18 w 22"/>
                  <a:gd name="T83" fmla="*/ 13 h 16"/>
                  <a:gd name="T84" fmla="*/ 18 w 22"/>
                  <a:gd name="T85" fmla="*/ 14 h 16"/>
                  <a:gd name="T86" fmla="*/ 19 w 22"/>
                  <a:gd name="T87" fmla="*/ 14 h 16"/>
                  <a:gd name="T88" fmla="*/ 19 w 22"/>
                  <a:gd name="T89" fmla="*/ 14 h 16"/>
                  <a:gd name="T90" fmla="*/ 19 w 22"/>
                  <a:gd name="T91" fmla="*/ 15 h 16"/>
                  <a:gd name="T92" fmla="*/ 20 w 22"/>
                  <a:gd name="T93" fmla="*/ 15 h 16"/>
                  <a:gd name="T94" fmla="*/ 20 w 22"/>
                  <a:gd name="T95" fmla="*/ 15 h 16"/>
                  <a:gd name="T96" fmla="*/ 21 w 22"/>
                  <a:gd name="T97" fmla="*/ 15 h 16"/>
                  <a:gd name="T98" fmla="*/ 21 w 22"/>
                  <a:gd name="T99" fmla="*/ 15 h 16"/>
                  <a:gd name="T100" fmla="*/ 21 w 22"/>
                  <a:gd name="T101" fmla="*/ 16 h 16"/>
                  <a:gd name="T102" fmla="*/ 22 w 22"/>
                  <a:gd name="T10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" h="16">
                    <a:moveTo>
                      <a:pt x="0" y="0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2" y="9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11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5" y="11"/>
                    </a:lnTo>
                    <a:lnTo>
                      <a:pt x="15" y="12"/>
                    </a:lnTo>
                    <a:lnTo>
                      <a:pt x="15" y="12"/>
                    </a:lnTo>
                    <a:lnTo>
                      <a:pt x="15" y="12"/>
                    </a:lnTo>
                    <a:lnTo>
                      <a:pt x="15" y="12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17" y="13"/>
                    </a:lnTo>
                    <a:lnTo>
                      <a:pt x="17" y="13"/>
                    </a:lnTo>
                    <a:lnTo>
                      <a:pt x="17" y="13"/>
                    </a:lnTo>
                    <a:lnTo>
                      <a:pt x="17" y="13"/>
                    </a:lnTo>
                    <a:lnTo>
                      <a:pt x="17" y="13"/>
                    </a:lnTo>
                    <a:lnTo>
                      <a:pt x="18" y="13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5"/>
                    </a:lnTo>
                    <a:lnTo>
                      <a:pt x="20" y="15"/>
                    </a:lnTo>
                    <a:lnTo>
                      <a:pt x="20" y="15"/>
                    </a:lnTo>
                    <a:lnTo>
                      <a:pt x="20" y="15"/>
                    </a:lnTo>
                    <a:lnTo>
                      <a:pt x="20" y="15"/>
                    </a:lnTo>
                    <a:lnTo>
                      <a:pt x="20" y="15"/>
                    </a:lnTo>
                    <a:lnTo>
                      <a:pt x="21" y="15"/>
                    </a:lnTo>
                    <a:lnTo>
                      <a:pt x="21" y="15"/>
                    </a:lnTo>
                    <a:lnTo>
                      <a:pt x="21" y="15"/>
                    </a:lnTo>
                    <a:lnTo>
                      <a:pt x="21" y="16"/>
                    </a:lnTo>
                    <a:lnTo>
                      <a:pt x="21" y="16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2" y="16"/>
                    </a:lnTo>
                  </a:path>
                </a:pathLst>
              </a:custGeom>
              <a:noFill/>
              <a:ln w="33338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" name="Freeform 94"/>
              <p:cNvSpPr>
                <a:spLocks/>
              </p:cNvSpPr>
              <p:nvPr/>
            </p:nvSpPr>
            <p:spPr bwMode="auto">
              <a:xfrm>
                <a:off x="1168" y="2594"/>
                <a:ext cx="151" cy="48"/>
              </a:xfrm>
              <a:custGeom>
                <a:avLst/>
                <a:gdLst>
                  <a:gd name="T0" fmla="*/ 0 w 22"/>
                  <a:gd name="T1" fmla="*/ 0 h 7"/>
                  <a:gd name="T2" fmla="*/ 1 w 22"/>
                  <a:gd name="T3" fmla="*/ 0 h 7"/>
                  <a:gd name="T4" fmla="*/ 1 w 22"/>
                  <a:gd name="T5" fmla="*/ 1 h 7"/>
                  <a:gd name="T6" fmla="*/ 2 w 22"/>
                  <a:gd name="T7" fmla="*/ 1 h 7"/>
                  <a:gd name="T8" fmla="*/ 2 w 22"/>
                  <a:gd name="T9" fmla="*/ 1 h 7"/>
                  <a:gd name="T10" fmla="*/ 2 w 22"/>
                  <a:gd name="T11" fmla="*/ 1 h 7"/>
                  <a:gd name="T12" fmla="*/ 3 w 22"/>
                  <a:gd name="T13" fmla="*/ 1 h 7"/>
                  <a:gd name="T14" fmla="*/ 3 w 22"/>
                  <a:gd name="T15" fmla="*/ 2 h 7"/>
                  <a:gd name="T16" fmla="*/ 4 w 22"/>
                  <a:gd name="T17" fmla="*/ 2 h 7"/>
                  <a:gd name="T18" fmla="*/ 4 w 22"/>
                  <a:gd name="T19" fmla="*/ 2 h 7"/>
                  <a:gd name="T20" fmla="*/ 4 w 22"/>
                  <a:gd name="T21" fmla="*/ 2 h 7"/>
                  <a:gd name="T22" fmla="*/ 5 w 22"/>
                  <a:gd name="T23" fmla="*/ 2 h 7"/>
                  <a:gd name="T24" fmla="*/ 5 w 22"/>
                  <a:gd name="T25" fmla="*/ 3 h 7"/>
                  <a:gd name="T26" fmla="*/ 6 w 22"/>
                  <a:gd name="T27" fmla="*/ 3 h 7"/>
                  <a:gd name="T28" fmla="*/ 6 w 22"/>
                  <a:gd name="T29" fmla="*/ 3 h 7"/>
                  <a:gd name="T30" fmla="*/ 7 w 22"/>
                  <a:gd name="T31" fmla="*/ 3 h 7"/>
                  <a:gd name="T32" fmla="*/ 7 w 22"/>
                  <a:gd name="T33" fmla="*/ 3 h 7"/>
                  <a:gd name="T34" fmla="*/ 7 w 22"/>
                  <a:gd name="T35" fmla="*/ 3 h 7"/>
                  <a:gd name="T36" fmla="*/ 8 w 22"/>
                  <a:gd name="T37" fmla="*/ 4 h 7"/>
                  <a:gd name="T38" fmla="*/ 8 w 22"/>
                  <a:gd name="T39" fmla="*/ 4 h 7"/>
                  <a:gd name="T40" fmla="*/ 9 w 22"/>
                  <a:gd name="T41" fmla="*/ 4 h 7"/>
                  <a:gd name="T42" fmla="*/ 9 w 22"/>
                  <a:gd name="T43" fmla="*/ 4 h 7"/>
                  <a:gd name="T44" fmla="*/ 9 w 22"/>
                  <a:gd name="T45" fmla="*/ 4 h 7"/>
                  <a:gd name="T46" fmla="*/ 10 w 22"/>
                  <a:gd name="T47" fmla="*/ 4 h 7"/>
                  <a:gd name="T48" fmla="*/ 10 w 22"/>
                  <a:gd name="T49" fmla="*/ 4 h 7"/>
                  <a:gd name="T50" fmla="*/ 11 w 22"/>
                  <a:gd name="T51" fmla="*/ 5 h 7"/>
                  <a:gd name="T52" fmla="*/ 11 w 22"/>
                  <a:gd name="T53" fmla="*/ 5 h 7"/>
                  <a:gd name="T54" fmla="*/ 12 w 22"/>
                  <a:gd name="T55" fmla="*/ 5 h 7"/>
                  <a:gd name="T56" fmla="*/ 12 w 22"/>
                  <a:gd name="T57" fmla="*/ 5 h 7"/>
                  <a:gd name="T58" fmla="*/ 12 w 22"/>
                  <a:gd name="T59" fmla="*/ 5 h 7"/>
                  <a:gd name="T60" fmla="*/ 13 w 22"/>
                  <a:gd name="T61" fmla="*/ 5 h 7"/>
                  <a:gd name="T62" fmla="*/ 13 w 22"/>
                  <a:gd name="T63" fmla="*/ 5 h 7"/>
                  <a:gd name="T64" fmla="*/ 14 w 22"/>
                  <a:gd name="T65" fmla="*/ 5 h 7"/>
                  <a:gd name="T66" fmla="*/ 14 w 22"/>
                  <a:gd name="T67" fmla="*/ 5 h 7"/>
                  <a:gd name="T68" fmla="*/ 14 w 22"/>
                  <a:gd name="T69" fmla="*/ 6 h 7"/>
                  <a:gd name="T70" fmla="*/ 15 w 22"/>
                  <a:gd name="T71" fmla="*/ 6 h 7"/>
                  <a:gd name="T72" fmla="*/ 15 w 22"/>
                  <a:gd name="T73" fmla="*/ 6 h 7"/>
                  <a:gd name="T74" fmla="*/ 16 w 22"/>
                  <a:gd name="T75" fmla="*/ 6 h 7"/>
                  <a:gd name="T76" fmla="*/ 16 w 22"/>
                  <a:gd name="T77" fmla="*/ 6 h 7"/>
                  <a:gd name="T78" fmla="*/ 17 w 22"/>
                  <a:gd name="T79" fmla="*/ 6 h 7"/>
                  <a:gd name="T80" fmla="*/ 17 w 22"/>
                  <a:gd name="T81" fmla="*/ 6 h 7"/>
                  <a:gd name="T82" fmla="*/ 17 w 22"/>
                  <a:gd name="T83" fmla="*/ 6 h 7"/>
                  <a:gd name="T84" fmla="*/ 18 w 22"/>
                  <a:gd name="T85" fmla="*/ 6 h 7"/>
                  <a:gd name="T86" fmla="*/ 18 w 22"/>
                  <a:gd name="T87" fmla="*/ 6 h 7"/>
                  <a:gd name="T88" fmla="*/ 19 w 22"/>
                  <a:gd name="T89" fmla="*/ 6 h 7"/>
                  <a:gd name="T90" fmla="*/ 19 w 22"/>
                  <a:gd name="T91" fmla="*/ 6 h 7"/>
                  <a:gd name="T92" fmla="*/ 19 w 22"/>
                  <a:gd name="T93" fmla="*/ 6 h 7"/>
                  <a:gd name="T94" fmla="*/ 20 w 22"/>
                  <a:gd name="T95" fmla="*/ 6 h 7"/>
                  <a:gd name="T96" fmla="*/ 20 w 22"/>
                  <a:gd name="T97" fmla="*/ 6 h 7"/>
                  <a:gd name="T98" fmla="*/ 21 w 22"/>
                  <a:gd name="T99" fmla="*/ 7 h 7"/>
                  <a:gd name="T100" fmla="*/ 21 w 22"/>
                  <a:gd name="T101" fmla="*/ 7 h 7"/>
                  <a:gd name="T102" fmla="*/ 22 w 22"/>
                  <a:gd name="T10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" h="7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2" y="7"/>
                    </a:lnTo>
                    <a:lnTo>
                      <a:pt x="22" y="7"/>
                    </a:lnTo>
                  </a:path>
                </a:pathLst>
              </a:custGeom>
              <a:noFill/>
              <a:ln w="33338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" name="Freeform 95"/>
              <p:cNvSpPr>
                <a:spLocks/>
              </p:cNvSpPr>
              <p:nvPr/>
            </p:nvSpPr>
            <p:spPr bwMode="auto">
              <a:xfrm>
                <a:off x="1319" y="2621"/>
                <a:ext cx="143" cy="21"/>
              </a:xfrm>
              <a:custGeom>
                <a:avLst/>
                <a:gdLst>
                  <a:gd name="T0" fmla="*/ 0 w 21"/>
                  <a:gd name="T1" fmla="*/ 3 h 3"/>
                  <a:gd name="T2" fmla="*/ 0 w 21"/>
                  <a:gd name="T3" fmla="*/ 3 h 3"/>
                  <a:gd name="T4" fmla="*/ 1 w 21"/>
                  <a:gd name="T5" fmla="*/ 3 h 3"/>
                  <a:gd name="T6" fmla="*/ 1 w 21"/>
                  <a:gd name="T7" fmla="*/ 3 h 3"/>
                  <a:gd name="T8" fmla="*/ 2 w 21"/>
                  <a:gd name="T9" fmla="*/ 3 h 3"/>
                  <a:gd name="T10" fmla="*/ 2 w 21"/>
                  <a:gd name="T11" fmla="*/ 3 h 3"/>
                  <a:gd name="T12" fmla="*/ 2 w 21"/>
                  <a:gd name="T13" fmla="*/ 3 h 3"/>
                  <a:gd name="T14" fmla="*/ 3 w 21"/>
                  <a:gd name="T15" fmla="*/ 3 h 3"/>
                  <a:gd name="T16" fmla="*/ 3 w 21"/>
                  <a:gd name="T17" fmla="*/ 3 h 3"/>
                  <a:gd name="T18" fmla="*/ 4 w 21"/>
                  <a:gd name="T19" fmla="*/ 3 h 3"/>
                  <a:gd name="T20" fmla="*/ 4 w 21"/>
                  <a:gd name="T21" fmla="*/ 3 h 3"/>
                  <a:gd name="T22" fmla="*/ 5 w 21"/>
                  <a:gd name="T23" fmla="*/ 3 h 3"/>
                  <a:gd name="T24" fmla="*/ 5 w 21"/>
                  <a:gd name="T25" fmla="*/ 3 h 3"/>
                  <a:gd name="T26" fmla="*/ 5 w 21"/>
                  <a:gd name="T27" fmla="*/ 3 h 3"/>
                  <a:gd name="T28" fmla="*/ 6 w 21"/>
                  <a:gd name="T29" fmla="*/ 3 h 3"/>
                  <a:gd name="T30" fmla="*/ 6 w 21"/>
                  <a:gd name="T31" fmla="*/ 3 h 3"/>
                  <a:gd name="T32" fmla="*/ 7 w 21"/>
                  <a:gd name="T33" fmla="*/ 3 h 3"/>
                  <a:gd name="T34" fmla="*/ 7 w 21"/>
                  <a:gd name="T35" fmla="*/ 3 h 3"/>
                  <a:gd name="T36" fmla="*/ 7 w 21"/>
                  <a:gd name="T37" fmla="*/ 3 h 3"/>
                  <a:gd name="T38" fmla="*/ 8 w 21"/>
                  <a:gd name="T39" fmla="*/ 3 h 3"/>
                  <a:gd name="T40" fmla="*/ 8 w 21"/>
                  <a:gd name="T41" fmla="*/ 3 h 3"/>
                  <a:gd name="T42" fmla="*/ 9 w 21"/>
                  <a:gd name="T43" fmla="*/ 3 h 3"/>
                  <a:gd name="T44" fmla="*/ 9 w 21"/>
                  <a:gd name="T45" fmla="*/ 3 h 3"/>
                  <a:gd name="T46" fmla="*/ 9 w 21"/>
                  <a:gd name="T47" fmla="*/ 2 h 3"/>
                  <a:gd name="T48" fmla="*/ 10 w 21"/>
                  <a:gd name="T49" fmla="*/ 2 h 3"/>
                  <a:gd name="T50" fmla="*/ 10 w 21"/>
                  <a:gd name="T51" fmla="*/ 2 h 3"/>
                  <a:gd name="T52" fmla="*/ 11 w 21"/>
                  <a:gd name="T53" fmla="*/ 2 h 3"/>
                  <a:gd name="T54" fmla="*/ 11 w 21"/>
                  <a:gd name="T55" fmla="*/ 2 h 3"/>
                  <a:gd name="T56" fmla="*/ 12 w 21"/>
                  <a:gd name="T57" fmla="*/ 2 h 3"/>
                  <a:gd name="T58" fmla="*/ 12 w 21"/>
                  <a:gd name="T59" fmla="*/ 2 h 3"/>
                  <a:gd name="T60" fmla="*/ 12 w 21"/>
                  <a:gd name="T61" fmla="*/ 2 h 3"/>
                  <a:gd name="T62" fmla="*/ 13 w 21"/>
                  <a:gd name="T63" fmla="*/ 2 h 3"/>
                  <a:gd name="T64" fmla="*/ 13 w 21"/>
                  <a:gd name="T65" fmla="*/ 2 h 3"/>
                  <a:gd name="T66" fmla="*/ 14 w 21"/>
                  <a:gd name="T67" fmla="*/ 2 h 3"/>
                  <a:gd name="T68" fmla="*/ 14 w 21"/>
                  <a:gd name="T69" fmla="*/ 2 h 3"/>
                  <a:gd name="T70" fmla="*/ 15 w 21"/>
                  <a:gd name="T71" fmla="*/ 2 h 3"/>
                  <a:gd name="T72" fmla="*/ 15 w 21"/>
                  <a:gd name="T73" fmla="*/ 2 h 3"/>
                  <a:gd name="T74" fmla="*/ 15 w 21"/>
                  <a:gd name="T75" fmla="*/ 2 h 3"/>
                  <a:gd name="T76" fmla="*/ 16 w 21"/>
                  <a:gd name="T77" fmla="*/ 2 h 3"/>
                  <a:gd name="T78" fmla="*/ 16 w 21"/>
                  <a:gd name="T79" fmla="*/ 2 h 3"/>
                  <a:gd name="T80" fmla="*/ 17 w 21"/>
                  <a:gd name="T81" fmla="*/ 1 h 3"/>
                  <a:gd name="T82" fmla="*/ 17 w 21"/>
                  <a:gd name="T83" fmla="*/ 1 h 3"/>
                  <a:gd name="T84" fmla="*/ 17 w 21"/>
                  <a:gd name="T85" fmla="*/ 1 h 3"/>
                  <a:gd name="T86" fmla="*/ 18 w 21"/>
                  <a:gd name="T87" fmla="*/ 1 h 3"/>
                  <a:gd name="T88" fmla="*/ 18 w 21"/>
                  <a:gd name="T89" fmla="*/ 1 h 3"/>
                  <a:gd name="T90" fmla="*/ 19 w 21"/>
                  <a:gd name="T91" fmla="*/ 1 h 3"/>
                  <a:gd name="T92" fmla="*/ 19 w 21"/>
                  <a:gd name="T93" fmla="*/ 1 h 3"/>
                  <a:gd name="T94" fmla="*/ 19 w 21"/>
                  <a:gd name="T95" fmla="*/ 1 h 3"/>
                  <a:gd name="T96" fmla="*/ 20 w 21"/>
                  <a:gd name="T97" fmla="*/ 1 h 3"/>
                  <a:gd name="T98" fmla="*/ 20 w 21"/>
                  <a:gd name="T99" fmla="*/ 1 h 3"/>
                  <a:gd name="T100" fmla="*/ 21 w 21"/>
                  <a:gd name="T101" fmla="*/ 1 h 3"/>
                  <a:gd name="T102" fmla="*/ 21 w 21"/>
                  <a:gd name="T10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</a:path>
                </a:pathLst>
              </a:custGeom>
              <a:noFill/>
              <a:ln w="33338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1" name="Freeform 96"/>
              <p:cNvSpPr>
                <a:spLocks/>
              </p:cNvSpPr>
              <p:nvPr/>
            </p:nvSpPr>
            <p:spPr bwMode="auto">
              <a:xfrm>
                <a:off x="1462" y="2573"/>
                <a:ext cx="151" cy="48"/>
              </a:xfrm>
              <a:custGeom>
                <a:avLst/>
                <a:gdLst>
                  <a:gd name="T0" fmla="*/ 1 w 22"/>
                  <a:gd name="T1" fmla="*/ 7 h 7"/>
                  <a:gd name="T2" fmla="*/ 1 w 22"/>
                  <a:gd name="T3" fmla="*/ 7 h 7"/>
                  <a:gd name="T4" fmla="*/ 1 w 22"/>
                  <a:gd name="T5" fmla="*/ 7 h 7"/>
                  <a:gd name="T6" fmla="*/ 2 w 22"/>
                  <a:gd name="T7" fmla="*/ 7 h 7"/>
                  <a:gd name="T8" fmla="*/ 2 w 22"/>
                  <a:gd name="T9" fmla="*/ 7 h 7"/>
                  <a:gd name="T10" fmla="*/ 3 w 22"/>
                  <a:gd name="T11" fmla="*/ 7 h 7"/>
                  <a:gd name="T12" fmla="*/ 3 w 22"/>
                  <a:gd name="T13" fmla="*/ 7 h 7"/>
                  <a:gd name="T14" fmla="*/ 3 w 22"/>
                  <a:gd name="T15" fmla="*/ 7 h 7"/>
                  <a:gd name="T16" fmla="*/ 4 w 22"/>
                  <a:gd name="T17" fmla="*/ 6 h 7"/>
                  <a:gd name="T18" fmla="*/ 4 w 22"/>
                  <a:gd name="T19" fmla="*/ 6 h 7"/>
                  <a:gd name="T20" fmla="*/ 5 w 22"/>
                  <a:gd name="T21" fmla="*/ 6 h 7"/>
                  <a:gd name="T22" fmla="*/ 5 w 22"/>
                  <a:gd name="T23" fmla="*/ 6 h 7"/>
                  <a:gd name="T24" fmla="*/ 6 w 22"/>
                  <a:gd name="T25" fmla="*/ 6 h 7"/>
                  <a:gd name="T26" fmla="*/ 6 w 22"/>
                  <a:gd name="T27" fmla="*/ 6 h 7"/>
                  <a:gd name="T28" fmla="*/ 6 w 22"/>
                  <a:gd name="T29" fmla="*/ 6 h 7"/>
                  <a:gd name="T30" fmla="*/ 7 w 22"/>
                  <a:gd name="T31" fmla="*/ 6 h 7"/>
                  <a:gd name="T32" fmla="*/ 7 w 22"/>
                  <a:gd name="T33" fmla="*/ 5 h 7"/>
                  <a:gd name="T34" fmla="*/ 8 w 22"/>
                  <a:gd name="T35" fmla="*/ 5 h 7"/>
                  <a:gd name="T36" fmla="*/ 8 w 22"/>
                  <a:gd name="T37" fmla="*/ 5 h 7"/>
                  <a:gd name="T38" fmla="*/ 9 w 22"/>
                  <a:gd name="T39" fmla="*/ 5 h 7"/>
                  <a:gd name="T40" fmla="*/ 9 w 22"/>
                  <a:gd name="T41" fmla="*/ 5 h 7"/>
                  <a:gd name="T42" fmla="*/ 9 w 22"/>
                  <a:gd name="T43" fmla="*/ 5 h 7"/>
                  <a:gd name="T44" fmla="*/ 10 w 22"/>
                  <a:gd name="T45" fmla="*/ 5 h 7"/>
                  <a:gd name="T46" fmla="*/ 10 w 22"/>
                  <a:gd name="T47" fmla="*/ 4 h 7"/>
                  <a:gd name="T48" fmla="*/ 11 w 22"/>
                  <a:gd name="T49" fmla="*/ 4 h 7"/>
                  <a:gd name="T50" fmla="*/ 11 w 22"/>
                  <a:gd name="T51" fmla="*/ 4 h 7"/>
                  <a:gd name="T52" fmla="*/ 11 w 22"/>
                  <a:gd name="T53" fmla="*/ 4 h 7"/>
                  <a:gd name="T54" fmla="*/ 12 w 22"/>
                  <a:gd name="T55" fmla="*/ 4 h 7"/>
                  <a:gd name="T56" fmla="*/ 12 w 22"/>
                  <a:gd name="T57" fmla="*/ 4 h 7"/>
                  <a:gd name="T58" fmla="*/ 13 w 22"/>
                  <a:gd name="T59" fmla="*/ 4 h 7"/>
                  <a:gd name="T60" fmla="*/ 13 w 22"/>
                  <a:gd name="T61" fmla="*/ 4 h 7"/>
                  <a:gd name="T62" fmla="*/ 13 w 22"/>
                  <a:gd name="T63" fmla="*/ 3 h 7"/>
                  <a:gd name="T64" fmla="*/ 14 w 22"/>
                  <a:gd name="T65" fmla="*/ 3 h 7"/>
                  <a:gd name="T66" fmla="*/ 14 w 22"/>
                  <a:gd name="T67" fmla="*/ 3 h 7"/>
                  <a:gd name="T68" fmla="*/ 15 w 22"/>
                  <a:gd name="T69" fmla="*/ 3 h 7"/>
                  <a:gd name="T70" fmla="*/ 15 w 22"/>
                  <a:gd name="T71" fmla="*/ 3 h 7"/>
                  <a:gd name="T72" fmla="*/ 16 w 22"/>
                  <a:gd name="T73" fmla="*/ 3 h 7"/>
                  <a:gd name="T74" fmla="*/ 16 w 22"/>
                  <a:gd name="T75" fmla="*/ 3 h 7"/>
                  <a:gd name="T76" fmla="*/ 16 w 22"/>
                  <a:gd name="T77" fmla="*/ 2 h 7"/>
                  <a:gd name="T78" fmla="*/ 17 w 22"/>
                  <a:gd name="T79" fmla="*/ 2 h 7"/>
                  <a:gd name="T80" fmla="*/ 17 w 22"/>
                  <a:gd name="T81" fmla="*/ 2 h 7"/>
                  <a:gd name="T82" fmla="*/ 18 w 22"/>
                  <a:gd name="T83" fmla="*/ 2 h 7"/>
                  <a:gd name="T84" fmla="*/ 18 w 22"/>
                  <a:gd name="T85" fmla="*/ 2 h 7"/>
                  <a:gd name="T86" fmla="*/ 18 w 22"/>
                  <a:gd name="T87" fmla="*/ 2 h 7"/>
                  <a:gd name="T88" fmla="*/ 19 w 22"/>
                  <a:gd name="T89" fmla="*/ 1 h 7"/>
                  <a:gd name="T90" fmla="*/ 19 w 22"/>
                  <a:gd name="T91" fmla="*/ 1 h 7"/>
                  <a:gd name="T92" fmla="*/ 20 w 22"/>
                  <a:gd name="T93" fmla="*/ 1 h 7"/>
                  <a:gd name="T94" fmla="*/ 20 w 22"/>
                  <a:gd name="T95" fmla="*/ 1 h 7"/>
                  <a:gd name="T96" fmla="*/ 21 w 22"/>
                  <a:gd name="T97" fmla="*/ 1 h 7"/>
                  <a:gd name="T98" fmla="*/ 21 w 22"/>
                  <a:gd name="T99" fmla="*/ 1 h 7"/>
                  <a:gd name="T100" fmla="*/ 21 w 22"/>
                  <a:gd name="T101" fmla="*/ 1 h 7"/>
                  <a:gd name="T102" fmla="*/ 22 w 22"/>
                  <a:gd name="T10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" h="7">
                    <a:moveTo>
                      <a:pt x="0" y="7"/>
                    </a:move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</a:path>
                </a:pathLst>
              </a:custGeom>
              <a:noFill/>
              <a:ln w="33338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2" name="Freeform 97"/>
              <p:cNvSpPr>
                <a:spLocks/>
              </p:cNvSpPr>
              <p:nvPr/>
            </p:nvSpPr>
            <p:spPr bwMode="auto">
              <a:xfrm>
                <a:off x="1613" y="2525"/>
                <a:ext cx="151" cy="48"/>
              </a:xfrm>
              <a:custGeom>
                <a:avLst/>
                <a:gdLst>
                  <a:gd name="T0" fmla="*/ 0 w 22"/>
                  <a:gd name="T1" fmla="*/ 7 h 7"/>
                  <a:gd name="T2" fmla="*/ 1 w 22"/>
                  <a:gd name="T3" fmla="*/ 7 h 7"/>
                  <a:gd name="T4" fmla="*/ 1 w 22"/>
                  <a:gd name="T5" fmla="*/ 7 h 7"/>
                  <a:gd name="T6" fmla="*/ 1 w 22"/>
                  <a:gd name="T7" fmla="*/ 7 h 7"/>
                  <a:gd name="T8" fmla="*/ 2 w 22"/>
                  <a:gd name="T9" fmla="*/ 7 h 7"/>
                  <a:gd name="T10" fmla="*/ 2 w 22"/>
                  <a:gd name="T11" fmla="*/ 7 h 7"/>
                  <a:gd name="T12" fmla="*/ 3 w 22"/>
                  <a:gd name="T13" fmla="*/ 6 h 7"/>
                  <a:gd name="T14" fmla="*/ 3 w 22"/>
                  <a:gd name="T15" fmla="*/ 6 h 7"/>
                  <a:gd name="T16" fmla="*/ 4 w 22"/>
                  <a:gd name="T17" fmla="*/ 6 h 7"/>
                  <a:gd name="T18" fmla="*/ 4 w 22"/>
                  <a:gd name="T19" fmla="*/ 6 h 7"/>
                  <a:gd name="T20" fmla="*/ 4 w 22"/>
                  <a:gd name="T21" fmla="*/ 6 h 7"/>
                  <a:gd name="T22" fmla="*/ 5 w 22"/>
                  <a:gd name="T23" fmla="*/ 6 h 7"/>
                  <a:gd name="T24" fmla="*/ 5 w 22"/>
                  <a:gd name="T25" fmla="*/ 5 h 7"/>
                  <a:gd name="T26" fmla="*/ 6 w 22"/>
                  <a:gd name="T27" fmla="*/ 5 h 7"/>
                  <a:gd name="T28" fmla="*/ 6 w 22"/>
                  <a:gd name="T29" fmla="*/ 5 h 7"/>
                  <a:gd name="T30" fmla="*/ 6 w 22"/>
                  <a:gd name="T31" fmla="*/ 5 h 7"/>
                  <a:gd name="T32" fmla="*/ 7 w 22"/>
                  <a:gd name="T33" fmla="*/ 5 h 7"/>
                  <a:gd name="T34" fmla="*/ 7 w 22"/>
                  <a:gd name="T35" fmla="*/ 5 h 7"/>
                  <a:gd name="T36" fmla="*/ 8 w 22"/>
                  <a:gd name="T37" fmla="*/ 5 h 7"/>
                  <a:gd name="T38" fmla="*/ 8 w 22"/>
                  <a:gd name="T39" fmla="*/ 4 h 7"/>
                  <a:gd name="T40" fmla="*/ 9 w 22"/>
                  <a:gd name="T41" fmla="*/ 4 h 7"/>
                  <a:gd name="T42" fmla="*/ 9 w 22"/>
                  <a:gd name="T43" fmla="*/ 4 h 7"/>
                  <a:gd name="T44" fmla="*/ 9 w 22"/>
                  <a:gd name="T45" fmla="*/ 4 h 7"/>
                  <a:gd name="T46" fmla="*/ 10 w 22"/>
                  <a:gd name="T47" fmla="*/ 4 h 7"/>
                  <a:gd name="T48" fmla="*/ 10 w 22"/>
                  <a:gd name="T49" fmla="*/ 4 h 7"/>
                  <a:gd name="T50" fmla="*/ 11 w 22"/>
                  <a:gd name="T51" fmla="*/ 4 h 7"/>
                  <a:gd name="T52" fmla="*/ 11 w 22"/>
                  <a:gd name="T53" fmla="*/ 3 h 7"/>
                  <a:gd name="T54" fmla="*/ 11 w 22"/>
                  <a:gd name="T55" fmla="*/ 3 h 7"/>
                  <a:gd name="T56" fmla="*/ 12 w 22"/>
                  <a:gd name="T57" fmla="*/ 3 h 7"/>
                  <a:gd name="T58" fmla="*/ 12 w 22"/>
                  <a:gd name="T59" fmla="*/ 3 h 7"/>
                  <a:gd name="T60" fmla="*/ 13 w 22"/>
                  <a:gd name="T61" fmla="*/ 3 h 7"/>
                  <a:gd name="T62" fmla="*/ 13 w 22"/>
                  <a:gd name="T63" fmla="*/ 3 h 7"/>
                  <a:gd name="T64" fmla="*/ 14 w 22"/>
                  <a:gd name="T65" fmla="*/ 3 h 7"/>
                  <a:gd name="T66" fmla="*/ 14 w 22"/>
                  <a:gd name="T67" fmla="*/ 2 h 7"/>
                  <a:gd name="T68" fmla="*/ 14 w 22"/>
                  <a:gd name="T69" fmla="*/ 2 h 7"/>
                  <a:gd name="T70" fmla="*/ 15 w 22"/>
                  <a:gd name="T71" fmla="*/ 2 h 7"/>
                  <a:gd name="T72" fmla="*/ 15 w 22"/>
                  <a:gd name="T73" fmla="*/ 2 h 7"/>
                  <a:gd name="T74" fmla="*/ 16 w 22"/>
                  <a:gd name="T75" fmla="*/ 2 h 7"/>
                  <a:gd name="T76" fmla="*/ 16 w 22"/>
                  <a:gd name="T77" fmla="*/ 2 h 7"/>
                  <a:gd name="T78" fmla="*/ 16 w 22"/>
                  <a:gd name="T79" fmla="*/ 2 h 7"/>
                  <a:gd name="T80" fmla="*/ 17 w 22"/>
                  <a:gd name="T81" fmla="*/ 1 h 7"/>
                  <a:gd name="T82" fmla="*/ 17 w 22"/>
                  <a:gd name="T83" fmla="*/ 1 h 7"/>
                  <a:gd name="T84" fmla="*/ 18 w 22"/>
                  <a:gd name="T85" fmla="*/ 1 h 7"/>
                  <a:gd name="T86" fmla="*/ 18 w 22"/>
                  <a:gd name="T87" fmla="*/ 1 h 7"/>
                  <a:gd name="T88" fmla="*/ 19 w 22"/>
                  <a:gd name="T89" fmla="*/ 1 h 7"/>
                  <a:gd name="T90" fmla="*/ 19 w 22"/>
                  <a:gd name="T91" fmla="*/ 1 h 7"/>
                  <a:gd name="T92" fmla="*/ 19 w 22"/>
                  <a:gd name="T93" fmla="*/ 1 h 7"/>
                  <a:gd name="T94" fmla="*/ 20 w 22"/>
                  <a:gd name="T95" fmla="*/ 1 h 7"/>
                  <a:gd name="T96" fmla="*/ 20 w 22"/>
                  <a:gd name="T97" fmla="*/ 0 h 7"/>
                  <a:gd name="T98" fmla="*/ 21 w 22"/>
                  <a:gd name="T99" fmla="*/ 0 h 7"/>
                  <a:gd name="T100" fmla="*/ 21 w 22"/>
                  <a:gd name="T101" fmla="*/ 0 h 7"/>
                  <a:gd name="T102" fmla="*/ 21 w 22"/>
                  <a:gd name="T10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" h="7">
                    <a:moveTo>
                      <a:pt x="0" y="7"/>
                    </a:moveTo>
                    <a:lnTo>
                      <a:pt x="0" y="7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2" y="0"/>
                    </a:lnTo>
                  </a:path>
                </a:pathLst>
              </a:custGeom>
              <a:noFill/>
              <a:ln w="33338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3" name="Freeform 98"/>
              <p:cNvSpPr>
                <a:spLocks/>
              </p:cNvSpPr>
              <p:nvPr/>
            </p:nvSpPr>
            <p:spPr bwMode="auto">
              <a:xfrm>
                <a:off x="1764" y="2484"/>
                <a:ext cx="143" cy="41"/>
              </a:xfrm>
              <a:custGeom>
                <a:avLst/>
                <a:gdLst>
                  <a:gd name="T0" fmla="*/ 0 w 21"/>
                  <a:gd name="T1" fmla="*/ 6 h 6"/>
                  <a:gd name="T2" fmla="*/ 0 w 21"/>
                  <a:gd name="T3" fmla="*/ 6 h 6"/>
                  <a:gd name="T4" fmla="*/ 1 w 21"/>
                  <a:gd name="T5" fmla="*/ 6 h 6"/>
                  <a:gd name="T6" fmla="*/ 1 w 21"/>
                  <a:gd name="T7" fmla="*/ 5 h 6"/>
                  <a:gd name="T8" fmla="*/ 2 w 21"/>
                  <a:gd name="T9" fmla="*/ 5 h 6"/>
                  <a:gd name="T10" fmla="*/ 2 w 21"/>
                  <a:gd name="T11" fmla="*/ 5 h 6"/>
                  <a:gd name="T12" fmla="*/ 2 w 21"/>
                  <a:gd name="T13" fmla="*/ 5 h 6"/>
                  <a:gd name="T14" fmla="*/ 3 w 21"/>
                  <a:gd name="T15" fmla="*/ 5 h 6"/>
                  <a:gd name="T16" fmla="*/ 3 w 21"/>
                  <a:gd name="T17" fmla="*/ 5 h 6"/>
                  <a:gd name="T18" fmla="*/ 4 w 21"/>
                  <a:gd name="T19" fmla="*/ 5 h 6"/>
                  <a:gd name="T20" fmla="*/ 4 w 21"/>
                  <a:gd name="T21" fmla="*/ 5 h 6"/>
                  <a:gd name="T22" fmla="*/ 4 w 21"/>
                  <a:gd name="T23" fmla="*/ 4 h 6"/>
                  <a:gd name="T24" fmla="*/ 5 w 21"/>
                  <a:gd name="T25" fmla="*/ 4 h 6"/>
                  <a:gd name="T26" fmla="*/ 5 w 21"/>
                  <a:gd name="T27" fmla="*/ 4 h 6"/>
                  <a:gd name="T28" fmla="*/ 6 w 21"/>
                  <a:gd name="T29" fmla="*/ 4 h 6"/>
                  <a:gd name="T30" fmla="*/ 6 w 21"/>
                  <a:gd name="T31" fmla="*/ 4 h 6"/>
                  <a:gd name="T32" fmla="*/ 7 w 21"/>
                  <a:gd name="T33" fmla="*/ 4 h 6"/>
                  <a:gd name="T34" fmla="*/ 7 w 21"/>
                  <a:gd name="T35" fmla="*/ 4 h 6"/>
                  <a:gd name="T36" fmla="*/ 7 w 21"/>
                  <a:gd name="T37" fmla="*/ 4 h 6"/>
                  <a:gd name="T38" fmla="*/ 8 w 21"/>
                  <a:gd name="T39" fmla="*/ 4 h 6"/>
                  <a:gd name="T40" fmla="*/ 8 w 21"/>
                  <a:gd name="T41" fmla="*/ 3 h 6"/>
                  <a:gd name="T42" fmla="*/ 9 w 21"/>
                  <a:gd name="T43" fmla="*/ 3 h 6"/>
                  <a:gd name="T44" fmla="*/ 9 w 21"/>
                  <a:gd name="T45" fmla="*/ 3 h 6"/>
                  <a:gd name="T46" fmla="*/ 9 w 21"/>
                  <a:gd name="T47" fmla="*/ 3 h 6"/>
                  <a:gd name="T48" fmla="*/ 10 w 21"/>
                  <a:gd name="T49" fmla="*/ 3 h 6"/>
                  <a:gd name="T50" fmla="*/ 10 w 21"/>
                  <a:gd name="T51" fmla="*/ 3 h 6"/>
                  <a:gd name="T52" fmla="*/ 11 w 21"/>
                  <a:gd name="T53" fmla="*/ 3 h 6"/>
                  <a:gd name="T54" fmla="*/ 11 w 21"/>
                  <a:gd name="T55" fmla="*/ 3 h 6"/>
                  <a:gd name="T56" fmla="*/ 12 w 21"/>
                  <a:gd name="T57" fmla="*/ 3 h 6"/>
                  <a:gd name="T58" fmla="*/ 12 w 21"/>
                  <a:gd name="T59" fmla="*/ 2 h 6"/>
                  <a:gd name="T60" fmla="*/ 12 w 21"/>
                  <a:gd name="T61" fmla="*/ 2 h 6"/>
                  <a:gd name="T62" fmla="*/ 13 w 21"/>
                  <a:gd name="T63" fmla="*/ 2 h 6"/>
                  <a:gd name="T64" fmla="*/ 13 w 21"/>
                  <a:gd name="T65" fmla="*/ 2 h 6"/>
                  <a:gd name="T66" fmla="*/ 14 w 21"/>
                  <a:gd name="T67" fmla="*/ 2 h 6"/>
                  <a:gd name="T68" fmla="*/ 14 w 21"/>
                  <a:gd name="T69" fmla="*/ 2 h 6"/>
                  <a:gd name="T70" fmla="*/ 14 w 21"/>
                  <a:gd name="T71" fmla="*/ 2 h 6"/>
                  <a:gd name="T72" fmla="*/ 15 w 21"/>
                  <a:gd name="T73" fmla="*/ 2 h 6"/>
                  <a:gd name="T74" fmla="*/ 15 w 21"/>
                  <a:gd name="T75" fmla="*/ 2 h 6"/>
                  <a:gd name="T76" fmla="*/ 16 w 21"/>
                  <a:gd name="T77" fmla="*/ 2 h 6"/>
                  <a:gd name="T78" fmla="*/ 16 w 21"/>
                  <a:gd name="T79" fmla="*/ 1 h 6"/>
                  <a:gd name="T80" fmla="*/ 16 w 21"/>
                  <a:gd name="T81" fmla="*/ 1 h 6"/>
                  <a:gd name="T82" fmla="*/ 17 w 21"/>
                  <a:gd name="T83" fmla="*/ 1 h 6"/>
                  <a:gd name="T84" fmla="*/ 17 w 21"/>
                  <a:gd name="T85" fmla="*/ 1 h 6"/>
                  <a:gd name="T86" fmla="*/ 18 w 21"/>
                  <a:gd name="T87" fmla="*/ 1 h 6"/>
                  <a:gd name="T88" fmla="*/ 18 w 21"/>
                  <a:gd name="T89" fmla="*/ 1 h 6"/>
                  <a:gd name="T90" fmla="*/ 19 w 21"/>
                  <a:gd name="T91" fmla="*/ 1 h 6"/>
                  <a:gd name="T92" fmla="*/ 19 w 21"/>
                  <a:gd name="T93" fmla="*/ 1 h 6"/>
                  <a:gd name="T94" fmla="*/ 19 w 21"/>
                  <a:gd name="T95" fmla="*/ 1 h 6"/>
                  <a:gd name="T96" fmla="*/ 20 w 21"/>
                  <a:gd name="T97" fmla="*/ 1 h 6"/>
                  <a:gd name="T98" fmla="*/ 20 w 21"/>
                  <a:gd name="T99" fmla="*/ 1 h 6"/>
                  <a:gd name="T100" fmla="*/ 21 w 21"/>
                  <a:gd name="T101" fmla="*/ 1 h 6"/>
                  <a:gd name="T102" fmla="*/ 21 w 21"/>
                  <a:gd name="T10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0"/>
                    </a:lnTo>
                    <a:lnTo>
                      <a:pt x="21" y="0"/>
                    </a:lnTo>
                  </a:path>
                </a:pathLst>
              </a:custGeom>
              <a:noFill/>
              <a:ln w="33338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4" name="Freeform 99"/>
              <p:cNvSpPr>
                <a:spLocks/>
              </p:cNvSpPr>
              <p:nvPr/>
            </p:nvSpPr>
            <p:spPr bwMode="auto">
              <a:xfrm>
                <a:off x="1907" y="2464"/>
                <a:ext cx="151" cy="20"/>
              </a:xfrm>
              <a:custGeom>
                <a:avLst/>
                <a:gdLst>
                  <a:gd name="T0" fmla="*/ 1 w 22"/>
                  <a:gd name="T1" fmla="*/ 3 h 3"/>
                  <a:gd name="T2" fmla="*/ 1 w 22"/>
                  <a:gd name="T3" fmla="*/ 3 h 3"/>
                  <a:gd name="T4" fmla="*/ 1 w 22"/>
                  <a:gd name="T5" fmla="*/ 3 h 3"/>
                  <a:gd name="T6" fmla="*/ 2 w 22"/>
                  <a:gd name="T7" fmla="*/ 3 h 3"/>
                  <a:gd name="T8" fmla="*/ 2 w 22"/>
                  <a:gd name="T9" fmla="*/ 3 h 3"/>
                  <a:gd name="T10" fmla="*/ 3 w 22"/>
                  <a:gd name="T11" fmla="*/ 3 h 3"/>
                  <a:gd name="T12" fmla="*/ 3 w 22"/>
                  <a:gd name="T13" fmla="*/ 3 h 3"/>
                  <a:gd name="T14" fmla="*/ 3 w 22"/>
                  <a:gd name="T15" fmla="*/ 3 h 3"/>
                  <a:gd name="T16" fmla="*/ 4 w 22"/>
                  <a:gd name="T17" fmla="*/ 3 h 3"/>
                  <a:gd name="T18" fmla="*/ 4 w 22"/>
                  <a:gd name="T19" fmla="*/ 3 h 3"/>
                  <a:gd name="T20" fmla="*/ 5 w 22"/>
                  <a:gd name="T21" fmla="*/ 3 h 3"/>
                  <a:gd name="T22" fmla="*/ 5 w 22"/>
                  <a:gd name="T23" fmla="*/ 3 h 3"/>
                  <a:gd name="T24" fmla="*/ 6 w 22"/>
                  <a:gd name="T25" fmla="*/ 2 h 3"/>
                  <a:gd name="T26" fmla="*/ 6 w 22"/>
                  <a:gd name="T27" fmla="*/ 2 h 3"/>
                  <a:gd name="T28" fmla="*/ 6 w 22"/>
                  <a:gd name="T29" fmla="*/ 2 h 3"/>
                  <a:gd name="T30" fmla="*/ 7 w 22"/>
                  <a:gd name="T31" fmla="*/ 2 h 3"/>
                  <a:gd name="T32" fmla="*/ 7 w 22"/>
                  <a:gd name="T33" fmla="*/ 2 h 3"/>
                  <a:gd name="T34" fmla="*/ 8 w 22"/>
                  <a:gd name="T35" fmla="*/ 2 h 3"/>
                  <a:gd name="T36" fmla="*/ 8 w 22"/>
                  <a:gd name="T37" fmla="*/ 2 h 3"/>
                  <a:gd name="T38" fmla="*/ 8 w 22"/>
                  <a:gd name="T39" fmla="*/ 2 h 3"/>
                  <a:gd name="T40" fmla="*/ 9 w 22"/>
                  <a:gd name="T41" fmla="*/ 2 h 3"/>
                  <a:gd name="T42" fmla="*/ 9 w 22"/>
                  <a:gd name="T43" fmla="*/ 2 h 3"/>
                  <a:gd name="T44" fmla="*/ 10 w 22"/>
                  <a:gd name="T45" fmla="*/ 2 h 3"/>
                  <a:gd name="T46" fmla="*/ 10 w 22"/>
                  <a:gd name="T47" fmla="*/ 2 h 3"/>
                  <a:gd name="T48" fmla="*/ 10 w 22"/>
                  <a:gd name="T49" fmla="*/ 2 h 3"/>
                  <a:gd name="T50" fmla="*/ 11 w 22"/>
                  <a:gd name="T51" fmla="*/ 2 h 3"/>
                  <a:gd name="T52" fmla="*/ 11 w 22"/>
                  <a:gd name="T53" fmla="*/ 1 h 3"/>
                  <a:gd name="T54" fmla="*/ 12 w 22"/>
                  <a:gd name="T55" fmla="*/ 1 h 3"/>
                  <a:gd name="T56" fmla="*/ 12 w 22"/>
                  <a:gd name="T57" fmla="*/ 1 h 3"/>
                  <a:gd name="T58" fmla="*/ 13 w 22"/>
                  <a:gd name="T59" fmla="*/ 1 h 3"/>
                  <a:gd name="T60" fmla="*/ 13 w 22"/>
                  <a:gd name="T61" fmla="*/ 1 h 3"/>
                  <a:gd name="T62" fmla="*/ 13 w 22"/>
                  <a:gd name="T63" fmla="*/ 1 h 3"/>
                  <a:gd name="T64" fmla="*/ 14 w 22"/>
                  <a:gd name="T65" fmla="*/ 1 h 3"/>
                  <a:gd name="T66" fmla="*/ 14 w 22"/>
                  <a:gd name="T67" fmla="*/ 1 h 3"/>
                  <a:gd name="T68" fmla="*/ 15 w 22"/>
                  <a:gd name="T69" fmla="*/ 1 h 3"/>
                  <a:gd name="T70" fmla="*/ 15 w 22"/>
                  <a:gd name="T71" fmla="*/ 1 h 3"/>
                  <a:gd name="T72" fmla="*/ 16 w 22"/>
                  <a:gd name="T73" fmla="*/ 1 h 3"/>
                  <a:gd name="T74" fmla="*/ 16 w 22"/>
                  <a:gd name="T75" fmla="*/ 1 h 3"/>
                  <a:gd name="T76" fmla="*/ 16 w 22"/>
                  <a:gd name="T77" fmla="*/ 1 h 3"/>
                  <a:gd name="T78" fmla="*/ 17 w 22"/>
                  <a:gd name="T79" fmla="*/ 1 h 3"/>
                  <a:gd name="T80" fmla="*/ 17 w 22"/>
                  <a:gd name="T81" fmla="*/ 1 h 3"/>
                  <a:gd name="T82" fmla="*/ 18 w 22"/>
                  <a:gd name="T83" fmla="*/ 1 h 3"/>
                  <a:gd name="T84" fmla="*/ 18 w 22"/>
                  <a:gd name="T85" fmla="*/ 1 h 3"/>
                  <a:gd name="T86" fmla="*/ 18 w 22"/>
                  <a:gd name="T87" fmla="*/ 1 h 3"/>
                  <a:gd name="T88" fmla="*/ 19 w 22"/>
                  <a:gd name="T89" fmla="*/ 1 h 3"/>
                  <a:gd name="T90" fmla="*/ 19 w 22"/>
                  <a:gd name="T91" fmla="*/ 0 h 3"/>
                  <a:gd name="T92" fmla="*/ 20 w 22"/>
                  <a:gd name="T93" fmla="*/ 0 h 3"/>
                  <a:gd name="T94" fmla="*/ 20 w 22"/>
                  <a:gd name="T95" fmla="*/ 0 h 3"/>
                  <a:gd name="T96" fmla="*/ 20 w 22"/>
                  <a:gd name="T97" fmla="*/ 0 h 3"/>
                  <a:gd name="T98" fmla="*/ 21 w 22"/>
                  <a:gd name="T99" fmla="*/ 0 h 3"/>
                  <a:gd name="T100" fmla="*/ 21 w 22"/>
                  <a:gd name="T101" fmla="*/ 0 h 3"/>
                  <a:gd name="T102" fmla="*/ 22 w 22"/>
                  <a:gd name="T10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" h="3">
                    <a:moveTo>
                      <a:pt x="0" y="3"/>
                    </a:move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</a:path>
                </a:pathLst>
              </a:custGeom>
              <a:noFill/>
              <a:ln w="33338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5" name="Freeform 100"/>
              <p:cNvSpPr>
                <a:spLocks/>
              </p:cNvSpPr>
              <p:nvPr/>
            </p:nvSpPr>
            <p:spPr bwMode="auto">
              <a:xfrm>
                <a:off x="2058" y="2457"/>
                <a:ext cx="150" cy="7"/>
              </a:xfrm>
              <a:custGeom>
                <a:avLst/>
                <a:gdLst>
                  <a:gd name="T0" fmla="*/ 0 w 22"/>
                  <a:gd name="T1" fmla="*/ 1 h 1"/>
                  <a:gd name="T2" fmla="*/ 1 w 22"/>
                  <a:gd name="T3" fmla="*/ 1 h 1"/>
                  <a:gd name="T4" fmla="*/ 1 w 22"/>
                  <a:gd name="T5" fmla="*/ 1 h 1"/>
                  <a:gd name="T6" fmla="*/ 1 w 22"/>
                  <a:gd name="T7" fmla="*/ 1 h 1"/>
                  <a:gd name="T8" fmla="*/ 2 w 22"/>
                  <a:gd name="T9" fmla="*/ 1 h 1"/>
                  <a:gd name="T10" fmla="*/ 2 w 22"/>
                  <a:gd name="T11" fmla="*/ 1 h 1"/>
                  <a:gd name="T12" fmla="*/ 3 w 22"/>
                  <a:gd name="T13" fmla="*/ 1 h 1"/>
                  <a:gd name="T14" fmla="*/ 3 w 22"/>
                  <a:gd name="T15" fmla="*/ 1 h 1"/>
                  <a:gd name="T16" fmla="*/ 3 w 22"/>
                  <a:gd name="T17" fmla="*/ 1 h 1"/>
                  <a:gd name="T18" fmla="*/ 4 w 22"/>
                  <a:gd name="T19" fmla="*/ 1 h 1"/>
                  <a:gd name="T20" fmla="*/ 4 w 22"/>
                  <a:gd name="T21" fmla="*/ 1 h 1"/>
                  <a:gd name="T22" fmla="*/ 5 w 22"/>
                  <a:gd name="T23" fmla="*/ 1 h 1"/>
                  <a:gd name="T24" fmla="*/ 5 w 22"/>
                  <a:gd name="T25" fmla="*/ 1 h 1"/>
                  <a:gd name="T26" fmla="*/ 6 w 22"/>
                  <a:gd name="T27" fmla="*/ 1 h 1"/>
                  <a:gd name="T28" fmla="*/ 6 w 22"/>
                  <a:gd name="T29" fmla="*/ 1 h 1"/>
                  <a:gd name="T30" fmla="*/ 6 w 22"/>
                  <a:gd name="T31" fmla="*/ 1 h 1"/>
                  <a:gd name="T32" fmla="*/ 7 w 22"/>
                  <a:gd name="T33" fmla="*/ 1 h 1"/>
                  <a:gd name="T34" fmla="*/ 7 w 22"/>
                  <a:gd name="T35" fmla="*/ 1 h 1"/>
                  <a:gd name="T36" fmla="*/ 8 w 22"/>
                  <a:gd name="T37" fmla="*/ 0 h 1"/>
                  <a:gd name="T38" fmla="*/ 8 w 22"/>
                  <a:gd name="T39" fmla="*/ 0 h 1"/>
                  <a:gd name="T40" fmla="*/ 8 w 22"/>
                  <a:gd name="T41" fmla="*/ 0 h 1"/>
                  <a:gd name="T42" fmla="*/ 9 w 22"/>
                  <a:gd name="T43" fmla="*/ 0 h 1"/>
                  <a:gd name="T44" fmla="*/ 9 w 22"/>
                  <a:gd name="T45" fmla="*/ 0 h 1"/>
                  <a:gd name="T46" fmla="*/ 10 w 22"/>
                  <a:gd name="T47" fmla="*/ 0 h 1"/>
                  <a:gd name="T48" fmla="*/ 10 w 22"/>
                  <a:gd name="T49" fmla="*/ 0 h 1"/>
                  <a:gd name="T50" fmla="*/ 11 w 22"/>
                  <a:gd name="T51" fmla="*/ 0 h 1"/>
                  <a:gd name="T52" fmla="*/ 11 w 22"/>
                  <a:gd name="T53" fmla="*/ 0 h 1"/>
                  <a:gd name="T54" fmla="*/ 11 w 22"/>
                  <a:gd name="T55" fmla="*/ 0 h 1"/>
                  <a:gd name="T56" fmla="*/ 12 w 22"/>
                  <a:gd name="T57" fmla="*/ 0 h 1"/>
                  <a:gd name="T58" fmla="*/ 12 w 22"/>
                  <a:gd name="T59" fmla="*/ 0 h 1"/>
                  <a:gd name="T60" fmla="*/ 13 w 22"/>
                  <a:gd name="T61" fmla="*/ 0 h 1"/>
                  <a:gd name="T62" fmla="*/ 13 w 22"/>
                  <a:gd name="T63" fmla="*/ 0 h 1"/>
                  <a:gd name="T64" fmla="*/ 13 w 22"/>
                  <a:gd name="T65" fmla="*/ 0 h 1"/>
                  <a:gd name="T66" fmla="*/ 14 w 22"/>
                  <a:gd name="T67" fmla="*/ 0 h 1"/>
                  <a:gd name="T68" fmla="*/ 14 w 22"/>
                  <a:gd name="T69" fmla="*/ 0 h 1"/>
                  <a:gd name="T70" fmla="*/ 15 w 22"/>
                  <a:gd name="T71" fmla="*/ 0 h 1"/>
                  <a:gd name="T72" fmla="*/ 15 w 22"/>
                  <a:gd name="T73" fmla="*/ 0 h 1"/>
                  <a:gd name="T74" fmla="*/ 16 w 22"/>
                  <a:gd name="T75" fmla="*/ 0 h 1"/>
                  <a:gd name="T76" fmla="*/ 16 w 22"/>
                  <a:gd name="T77" fmla="*/ 0 h 1"/>
                  <a:gd name="T78" fmla="*/ 16 w 22"/>
                  <a:gd name="T79" fmla="*/ 0 h 1"/>
                  <a:gd name="T80" fmla="*/ 17 w 22"/>
                  <a:gd name="T81" fmla="*/ 0 h 1"/>
                  <a:gd name="T82" fmla="*/ 17 w 22"/>
                  <a:gd name="T83" fmla="*/ 0 h 1"/>
                  <a:gd name="T84" fmla="*/ 18 w 22"/>
                  <a:gd name="T85" fmla="*/ 0 h 1"/>
                  <a:gd name="T86" fmla="*/ 18 w 22"/>
                  <a:gd name="T87" fmla="*/ 0 h 1"/>
                  <a:gd name="T88" fmla="*/ 18 w 22"/>
                  <a:gd name="T89" fmla="*/ 0 h 1"/>
                  <a:gd name="T90" fmla="*/ 19 w 22"/>
                  <a:gd name="T91" fmla="*/ 0 h 1"/>
                  <a:gd name="T92" fmla="*/ 19 w 22"/>
                  <a:gd name="T93" fmla="*/ 0 h 1"/>
                  <a:gd name="T94" fmla="*/ 20 w 22"/>
                  <a:gd name="T95" fmla="*/ 0 h 1"/>
                  <a:gd name="T96" fmla="*/ 20 w 22"/>
                  <a:gd name="T97" fmla="*/ 0 h 1"/>
                  <a:gd name="T98" fmla="*/ 21 w 22"/>
                  <a:gd name="T99" fmla="*/ 0 h 1"/>
                  <a:gd name="T100" fmla="*/ 21 w 22"/>
                  <a:gd name="T101" fmla="*/ 0 h 1"/>
                  <a:gd name="T102" fmla="*/ 21 w 22"/>
                  <a:gd name="T10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2" y="0"/>
                    </a:lnTo>
                  </a:path>
                </a:pathLst>
              </a:custGeom>
              <a:noFill/>
              <a:ln w="33338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6" name="Freeform 101"/>
              <p:cNvSpPr>
                <a:spLocks/>
              </p:cNvSpPr>
              <p:nvPr/>
            </p:nvSpPr>
            <p:spPr bwMode="auto">
              <a:xfrm>
                <a:off x="2208" y="2450"/>
                <a:ext cx="144" cy="7"/>
              </a:xfrm>
              <a:custGeom>
                <a:avLst/>
                <a:gdLst>
                  <a:gd name="T0" fmla="*/ 0 w 21"/>
                  <a:gd name="T1" fmla="*/ 1 h 1"/>
                  <a:gd name="T2" fmla="*/ 0 w 21"/>
                  <a:gd name="T3" fmla="*/ 1 h 1"/>
                  <a:gd name="T4" fmla="*/ 1 w 21"/>
                  <a:gd name="T5" fmla="*/ 1 h 1"/>
                  <a:gd name="T6" fmla="*/ 1 w 21"/>
                  <a:gd name="T7" fmla="*/ 1 h 1"/>
                  <a:gd name="T8" fmla="*/ 1 w 21"/>
                  <a:gd name="T9" fmla="*/ 1 h 1"/>
                  <a:gd name="T10" fmla="*/ 2 w 21"/>
                  <a:gd name="T11" fmla="*/ 1 h 1"/>
                  <a:gd name="T12" fmla="*/ 2 w 21"/>
                  <a:gd name="T13" fmla="*/ 1 h 1"/>
                  <a:gd name="T14" fmla="*/ 3 w 21"/>
                  <a:gd name="T15" fmla="*/ 1 h 1"/>
                  <a:gd name="T16" fmla="*/ 3 w 21"/>
                  <a:gd name="T17" fmla="*/ 0 h 1"/>
                  <a:gd name="T18" fmla="*/ 4 w 21"/>
                  <a:gd name="T19" fmla="*/ 0 h 1"/>
                  <a:gd name="T20" fmla="*/ 4 w 21"/>
                  <a:gd name="T21" fmla="*/ 0 h 1"/>
                  <a:gd name="T22" fmla="*/ 4 w 21"/>
                  <a:gd name="T23" fmla="*/ 0 h 1"/>
                  <a:gd name="T24" fmla="*/ 5 w 21"/>
                  <a:gd name="T25" fmla="*/ 0 h 1"/>
                  <a:gd name="T26" fmla="*/ 5 w 21"/>
                  <a:gd name="T27" fmla="*/ 0 h 1"/>
                  <a:gd name="T28" fmla="*/ 6 w 21"/>
                  <a:gd name="T29" fmla="*/ 0 h 1"/>
                  <a:gd name="T30" fmla="*/ 6 w 21"/>
                  <a:gd name="T31" fmla="*/ 0 h 1"/>
                  <a:gd name="T32" fmla="*/ 6 w 21"/>
                  <a:gd name="T33" fmla="*/ 0 h 1"/>
                  <a:gd name="T34" fmla="*/ 7 w 21"/>
                  <a:gd name="T35" fmla="*/ 0 h 1"/>
                  <a:gd name="T36" fmla="*/ 7 w 21"/>
                  <a:gd name="T37" fmla="*/ 0 h 1"/>
                  <a:gd name="T38" fmla="*/ 8 w 21"/>
                  <a:gd name="T39" fmla="*/ 0 h 1"/>
                  <a:gd name="T40" fmla="*/ 8 w 21"/>
                  <a:gd name="T41" fmla="*/ 0 h 1"/>
                  <a:gd name="T42" fmla="*/ 9 w 21"/>
                  <a:gd name="T43" fmla="*/ 0 h 1"/>
                  <a:gd name="T44" fmla="*/ 9 w 21"/>
                  <a:gd name="T45" fmla="*/ 0 h 1"/>
                  <a:gd name="T46" fmla="*/ 9 w 21"/>
                  <a:gd name="T47" fmla="*/ 0 h 1"/>
                  <a:gd name="T48" fmla="*/ 10 w 21"/>
                  <a:gd name="T49" fmla="*/ 0 h 1"/>
                  <a:gd name="T50" fmla="*/ 10 w 21"/>
                  <a:gd name="T51" fmla="*/ 0 h 1"/>
                  <a:gd name="T52" fmla="*/ 11 w 21"/>
                  <a:gd name="T53" fmla="*/ 0 h 1"/>
                  <a:gd name="T54" fmla="*/ 11 w 21"/>
                  <a:gd name="T55" fmla="*/ 0 h 1"/>
                  <a:gd name="T56" fmla="*/ 11 w 21"/>
                  <a:gd name="T57" fmla="*/ 0 h 1"/>
                  <a:gd name="T58" fmla="*/ 12 w 21"/>
                  <a:gd name="T59" fmla="*/ 0 h 1"/>
                  <a:gd name="T60" fmla="*/ 12 w 21"/>
                  <a:gd name="T61" fmla="*/ 0 h 1"/>
                  <a:gd name="T62" fmla="*/ 13 w 21"/>
                  <a:gd name="T63" fmla="*/ 0 h 1"/>
                  <a:gd name="T64" fmla="*/ 13 w 21"/>
                  <a:gd name="T65" fmla="*/ 0 h 1"/>
                  <a:gd name="T66" fmla="*/ 14 w 21"/>
                  <a:gd name="T67" fmla="*/ 0 h 1"/>
                  <a:gd name="T68" fmla="*/ 14 w 21"/>
                  <a:gd name="T69" fmla="*/ 0 h 1"/>
                  <a:gd name="T70" fmla="*/ 14 w 21"/>
                  <a:gd name="T71" fmla="*/ 0 h 1"/>
                  <a:gd name="T72" fmla="*/ 15 w 21"/>
                  <a:gd name="T73" fmla="*/ 0 h 1"/>
                  <a:gd name="T74" fmla="*/ 15 w 21"/>
                  <a:gd name="T75" fmla="*/ 0 h 1"/>
                  <a:gd name="T76" fmla="*/ 16 w 21"/>
                  <a:gd name="T77" fmla="*/ 0 h 1"/>
                  <a:gd name="T78" fmla="*/ 16 w 21"/>
                  <a:gd name="T79" fmla="*/ 0 h 1"/>
                  <a:gd name="T80" fmla="*/ 16 w 21"/>
                  <a:gd name="T81" fmla="*/ 0 h 1"/>
                  <a:gd name="T82" fmla="*/ 17 w 21"/>
                  <a:gd name="T83" fmla="*/ 0 h 1"/>
                  <a:gd name="T84" fmla="*/ 17 w 21"/>
                  <a:gd name="T85" fmla="*/ 0 h 1"/>
                  <a:gd name="T86" fmla="*/ 18 w 21"/>
                  <a:gd name="T87" fmla="*/ 0 h 1"/>
                  <a:gd name="T88" fmla="*/ 18 w 21"/>
                  <a:gd name="T89" fmla="*/ 0 h 1"/>
                  <a:gd name="T90" fmla="*/ 19 w 21"/>
                  <a:gd name="T91" fmla="*/ 0 h 1"/>
                  <a:gd name="T92" fmla="*/ 19 w 21"/>
                  <a:gd name="T93" fmla="*/ 0 h 1"/>
                  <a:gd name="T94" fmla="*/ 19 w 21"/>
                  <a:gd name="T95" fmla="*/ 0 h 1"/>
                  <a:gd name="T96" fmla="*/ 20 w 21"/>
                  <a:gd name="T97" fmla="*/ 0 h 1"/>
                  <a:gd name="T98" fmla="*/ 20 w 21"/>
                  <a:gd name="T99" fmla="*/ 0 h 1"/>
                  <a:gd name="T100" fmla="*/ 21 w 21"/>
                  <a:gd name="T101" fmla="*/ 0 h 1"/>
                  <a:gd name="T102" fmla="*/ 21 w 21"/>
                  <a:gd name="T10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</a:path>
                </a:pathLst>
              </a:custGeom>
              <a:noFill/>
              <a:ln w="33338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7" name="Freeform 102"/>
              <p:cNvSpPr>
                <a:spLocks/>
              </p:cNvSpPr>
              <p:nvPr/>
            </p:nvSpPr>
            <p:spPr bwMode="auto">
              <a:xfrm>
                <a:off x="2352" y="2450"/>
                <a:ext cx="151" cy="0"/>
              </a:xfrm>
              <a:custGeom>
                <a:avLst/>
                <a:gdLst>
                  <a:gd name="T0" fmla="*/ 0 w 22"/>
                  <a:gd name="T1" fmla="*/ 1 w 22"/>
                  <a:gd name="T2" fmla="*/ 1 w 22"/>
                  <a:gd name="T3" fmla="*/ 2 w 22"/>
                  <a:gd name="T4" fmla="*/ 2 w 22"/>
                  <a:gd name="T5" fmla="*/ 2 w 22"/>
                  <a:gd name="T6" fmla="*/ 3 w 22"/>
                  <a:gd name="T7" fmla="*/ 3 w 22"/>
                  <a:gd name="T8" fmla="*/ 4 w 22"/>
                  <a:gd name="T9" fmla="*/ 4 w 22"/>
                  <a:gd name="T10" fmla="*/ 5 w 22"/>
                  <a:gd name="T11" fmla="*/ 5 w 22"/>
                  <a:gd name="T12" fmla="*/ 5 w 22"/>
                  <a:gd name="T13" fmla="*/ 6 w 22"/>
                  <a:gd name="T14" fmla="*/ 6 w 22"/>
                  <a:gd name="T15" fmla="*/ 7 w 22"/>
                  <a:gd name="T16" fmla="*/ 7 w 22"/>
                  <a:gd name="T17" fmla="*/ 8 w 22"/>
                  <a:gd name="T18" fmla="*/ 8 w 22"/>
                  <a:gd name="T19" fmla="*/ 8 w 22"/>
                  <a:gd name="T20" fmla="*/ 9 w 22"/>
                  <a:gd name="T21" fmla="*/ 9 w 22"/>
                  <a:gd name="T22" fmla="*/ 10 w 22"/>
                  <a:gd name="T23" fmla="*/ 10 w 22"/>
                  <a:gd name="T24" fmla="*/ 10 w 22"/>
                  <a:gd name="T25" fmla="*/ 11 w 22"/>
                  <a:gd name="T26" fmla="*/ 11 w 22"/>
                  <a:gd name="T27" fmla="*/ 12 w 22"/>
                  <a:gd name="T28" fmla="*/ 12 w 22"/>
                  <a:gd name="T29" fmla="*/ 13 w 22"/>
                  <a:gd name="T30" fmla="*/ 13 w 22"/>
                  <a:gd name="T31" fmla="*/ 13 w 22"/>
                  <a:gd name="T32" fmla="*/ 14 w 22"/>
                  <a:gd name="T33" fmla="*/ 14 w 22"/>
                  <a:gd name="T34" fmla="*/ 15 w 22"/>
                  <a:gd name="T35" fmla="*/ 15 w 22"/>
                  <a:gd name="T36" fmla="*/ 15 w 22"/>
                  <a:gd name="T37" fmla="*/ 16 w 22"/>
                  <a:gd name="T38" fmla="*/ 16 w 22"/>
                  <a:gd name="T39" fmla="*/ 17 w 22"/>
                  <a:gd name="T40" fmla="*/ 17 w 22"/>
                  <a:gd name="T41" fmla="*/ 17 w 22"/>
                  <a:gd name="T42" fmla="*/ 18 w 22"/>
                  <a:gd name="T43" fmla="*/ 18 w 22"/>
                  <a:gd name="T44" fmla="*/ 19 w 22"/>
                  <a:gd name="T45" fmla="*/ 19 w 22"/>
                  <a:gd name="T46" fmla="*/ 20 w 22"/>
                  <a:gd name="T47" fmla="*/ 20 w 22"/>
                  <a:gd name="T48" fmla="*/ 20 w 22"/>
                  <a:gd name="T49" fmla="*/ 21 w 22"/>
                  <a:gd name="T50" fmla="*/ 21 w 22"/>
                  <a:gd name="T51" fmla="*/ 22 w 2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  <a:cxn ang="0">
                    <a:pos x="T50" y="0"/>
                  </a:cxn>
                  <a:cxn ang="0">
                    <a:pos x="T51" y="0"/>
                  </a:cxn>
                </a:cxnLst>
                <a:rect l="0" t="0" r="r" b="b"/>
                <a:pathLst>
                  <a:path w="22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2" y="0"/>
                    </a:lnTo>
                  </a:path>
                </a:pathLst>
              </a:custGeom>
              <a:noFill/>
              <a:ln w="33338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8" name="Freeform 103"/>
              <p:cNvSpPr>
                <a:spLocks/>
              </p:cNvSpPr>
              <p:nvPr/>
            </p:nvSpPr>
            <p:spPr bwMode="auto">
              <a:xfrm>
                <a:off x="2503" y="2450"/>
                <a:ext cx="150" cy="0"/>
              </a:xfrm>
              <a:custGeom>
                <a:avLst/>
                <a:gdLst>
                  <a:gd name="T0" fmla="*/ 0 w 22"/>
                  <a:gd name="T1" fmla="*/ 1 w 22"/>
                  <a:gd name="T2" fmla="*/ 1 w 22"/>
                  <a:gd name="T3" fmla="*/ 1 w 22"/>
                  <a:gd name="T4" fmla="*/ 2 w 22"/>
                  <a:gd name="T5" fmla="*/ 2 w 22"/>
                  <a:gd name="T6" fmla="*/ 3 w 22"/>
                  <a:gd name="T7" fmla="*/ 3 w 22"/>
                  <a:gd name="T8" fmla="*/ 3 w 22"/>
                  <a:gd name="T9" fmla="*/ 4 w 22"/>
                  <a:gd name="T10" fmla="*/ 4 w 22"/>
                  <a:gd name="T11" fmla="*/ 5 w 22"/>
                  <a:gd name="T12" fmla="*/ 5 w 22"/>
                  <a:gd name="T13" fmla="*/ 5 w 22"/>
                  <a:gd name="T14" fmla="*/ 6 w 22"/>
                  <a:gd name="T15" fmla="*/ 6 w 22"/>
                  <a:gd name="T16" fmla="*/ 7 w 22"/>
                  <a:gd name="T17" fmla="*/ 7 w 22"/>
                  <a:gd name="T18" fmla="*/ 8 w 22"/>
                  <a:gd name="T19" fmla="*/ 8 w 22"/>
                  <a:gd name="T20" fmla="*/ 8 w 22"/>
                  <a:gd name="T21" fmla="*/ 9 w 22"/>
                  <a:gd name="T22" fmla="*/ 9 w 22"/>
                  <a:gd name="T23" fmla="*/ 10 w 22"/>
                  <a:gd name="T24" fmla="*/ 10 w 22"/>
                  <a:gd name="T25" fmla="*/ 10 w 22"/>
                  <a:gd name="T26" fmla="*/ 11 w 22"/>
                  <a:gd name="T27" fmla="*/ 11 w 22"/>
                  <a:gd name="T28" fmla="*/ 12 w 22"/>
                  <a:gd name="T29" fmla="*/ 12 w 22"/>
                  <a:gd name="T30" fmla="*/ 13 w 22"/>
                  <a:gd name="T31" fmla="*/ 13 w 22"/>
                  <a:gd name="T32" fmla="*/ 13 w 22"/>
                  <a:gd name="T33" fmla="*/ 14 w 22"/>
                  <a:gd name="T34" fmla="*/ 14 w 22"/>
                  <a:gd name="T35" fmla="*/ 15 w 22"/>
                  <a:gd name="T36" fmla="*/ 15 w 22"/>
                  <a:gd name="T37" fmla="*/ 15 w 22"/>
                  <a:gd name="T38" fmla="*/ 16 w 22"/>
                  <a:gd name="T39" fmla="*/ 16 w 22"/>
                  <a:gd name="T40" fmla="*/ 17 w 22"/>
                  <a:gd name="T41" fmla="*/ 17 w 22"/>
                  <a:gd name="T42" fmla="*/ 18 w 22"/>
                  <a:gd name="T43" fmla="*/ 18 w 22"/>
                  <a:gd name="T44" fmla="*/ 18 w 22"/>
                  <a:gd name="T45" fmla="*/ 19 w 22"/>
                  <a:gd name="T46" fmla="*/ 19 w 22"/>
                  <a:gd name="T47" fmla="*/ 20 w 22"/>
                  <a:gd name="T48" fmla="*/ 20 w 22"/>
                  <a:gd name="T49" fmla="*/ 20 w 22"/>
                  <a:gd name="T50" fmla="*/ 21 w 22"/>
                  <a:gd name="T51" fmla="*/ 21 w 2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  <a:cxn ang="0">
                    <a:pos x="T50" y="0"/>
                  </a:cxn>
                  <a:cxn ang="0">
                    <a:pos x="T51" y="0"/>
                  </a:cxn>
                </a:cxnLst>
                <a:rect l="0" t="0" r="r" b="b"/>
                <a:pathLst>
                  <a:path w="2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2" y="0"/>
                    </a:lnTo>
                  </a:path>
                </a:pathLst>
              </a:custGeom>
              <a:noFill/>
              <a:ln w="33338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9" name="Freeform 104"/>
              <p:cNvSpPr>
                <a:spLocks/>
              </p:cNvSpPr>
              <p:nvPr/>
            </p:nvSpPr>
            <p:spPr bwMode="auto">
              <a:xfrm>
                <a:off x="2653" y="2450"/>
                <a:ext cx="144" cy="0"/>
              </a:xfrm>
              <a:custGeom>
                <a:avLst/>
                <a:gdLst>
                  <a:gd name="T0" fmla="*/ 0 w 21"/>
                  <a:gd name="T1" fmla="*/ 0 w 21"/>
                  <a:gd name="T2" fmla="*/ 1 w 21"/>
                  <a:gd name="T3" fmla="*/ 1 w 21"/>
                  <a:gd name="T4" fmla="*/ 1 w 21"/>
                  <a:gd name="T5" fmla="*/ 2 w 21"/>
                  <a:gd name="T6" fmla="*/ 2 w 21"/>
                  <a:gd name="T7" fmla="*/ 3 w 21"/>
                  <a:gd name="T8" fmla="*/ 3 w 21"/>
                  <a:gd name="T9" fmla="*/ 3 w 21"/>
                  <a:gd name="T10" fmla="*/ 4 w 21"/>
                  <a:gd name="T11" fmla="*/ 4 w 21"/>
                  <a:gd name="T12" fmla="*/ 5 w 21"/>
                  <a:gd name="T13" fmla="*/ 5 w 21"/>
                  <a:gd name="T14" fmla="*/ 6 w 21"/>
                  <a:gd name="T15" fmla="*/ 6 w 21"/>
                  <a:gd name="T16" fmla="*/ 6 w 21"/>
                  <a:gd name="T17" fmla="*/ 7 w 21"/>
                  <a:gd name="T18" fmla="*/ 7 w 21"/>
                  <a:gd name="T19" fmla="*/ 8 w 21"/>
                  <a:gd name="T20" fmla="*/ 8 w 21"/>
                  <a:gd name="T21" fmla="*/ 8 w 21"/>
                  <a:gd name="T22" fmla="*/ 9 w 21"/>
                  <a:gd name="T23" fmla="*/ 9 w 21"/>
                  <a:gd name="T24" fmla="*/ 10 w 21"/>
                  <a:gd name="T25" fmla="*/ 10 w 21"/>
                  <a:gd name="T26" fmla="*/ 11 w 21"/>
                  <a:gd name="T27" fmla="*/ 11 w 21"/>
                  <a:gd name="T28" fmla="*/ 11 w 21"/>
                  <a:gd name="T29" fmla="*/ 12 w 21"/>
                  <a:gd name="T30" fmla="*/ 12 w 21"/>
                  <a:gd name="T31" fmla="*/ 13 w 21"/>
                  <a:gd name="T32" fmla="*/ 13 w 21"/>
                  <a:gd name="T33" fmla="*/ 13 w 21"/>
                  <a:gd name="T34" fmla="*/ 14 w 21"/>
                  <a:gd name="T35" fmla="*/ 14 w 21"/>
                  <a:gd name="T36" fmla="*/ 15 w 21"/>
                  <a:gd name="T37" fmla="*/ 15 w 21"/>
                  <a:gd name="T38" fmla="*/ 16 w 21"/>
                  <a:gd name="T39" fmla="*/ 16 w 21"/>
                  <a:gd name="T40" fmla="*/ 16 w 21"/>
                  <a:gd name="T41" fmla="*/ 17 w 21"/>
                  <a:gd name="T42" fmla="*/ 17 w 21"/>
                  <a:gd name="T43" fmla="*/ 18 w 21"/>
                  <a:gd name="T44" fmla="*/ 18 w 21"/>
                  <a:gd name="T45" fmla="*/ 18 w 21"/>
                  <a:gd name="T46" fmla="*/ 19 w 21"/>
                  <a:gd name="T47" fmla="*/ 19 w 21"/>
                  <a:gd name="T48" fmla="*/ 20 w 21"/>
                  <a:gd name="T49" fmla="*/ 20 w 21"/>
                  <a:gd name="T50" fmla="*/ 21 w 21"/>
                  <a:gd name="T51" fmla="*/ 21 w 2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  <a:cxn ang="0">
                    <a:pos x="T50" y="0"/>
                  </a:cxn>
                  <a:cxn ang="0">
                    <a:pos x="T51" y="0"/>
                  </a:cxn>
                </a:cxnLst>
                <a:rect l="0" t="0" r="r" b="b"/>
                <a:pathLst>
                  <a:path w="2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</a:path>
                </a:pathLst>
              </a:custGeom>
              <a:noFill/>
              <a:ln w="33338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0" name="Freeform 105"/>
              <p:cNvSpPr>
                <a:spLocks/>
              </p:cNvSpPr>
              <p:nvPr/>
            </p:nvSpPr>
            <p:spPr bwMode="auto">
              <a:xfrm>
                <a:off x="2797" y="2450"/>
                <a:ext cx="151" cy="0"/>
              </a:xfrm>
              <a:custGeom>
                <a:avLst/>
                <a:gdLst>
                  <a:gd name="T0" fmla="*/ 0 w 22"/>
                  <a:gd name="T1" fmla="*/ 1 w 22"/>
                  <a:gd name="T2" fmla="*/ 1 w 22"/>
                  <a:gd name="T3" fmla="*/ 2 w 22"/>
                  <a:gd name="T4" fmla="*/ 2 w 22"/>
                  <a:gd name="T5" fmla="*/ 2 w 22"/>
                  <a:gd name="T6" fmla="*/ 3 w 22"/>
                  <a:gd name="T7" fmla="*/ 3 w 22"/>
                  <a:gd name="T8" fmla="*/ 4 w 22"/>
                  <a:gd name="T9" fmla="*/ 4 w 22"/>
                  <a:gd name="T10" fmla="*/ 5 w 22"/>
                  <a:gd name="T11" fmla="*/ 5 w 22"/>
                  <a:gd name="T12" fmla="*/ 5 w 22"/>
                  <a:gd name="T13" fmla="*/ 6 w 22"/>
                  <a:gd name="T14" fmla="*/ 6 w 22"/>
                  <a:gd name="T15" fmla="*/ 7 w 22"/>
                  <a:gd name="T16" fmla="*/ 7 w 22"/>
                  <a:gd name="T17" fmla="*/ 7 w 22"/>
                  <a:gd name="T18" fmla="*/ 8 w 22"/>
                  <a:gd name="T19" fmla="*/ 8 w 22"/>
                  <a:gd name="T20" fmla="*/ 9 w 22"/>
                  <a:gd name="T21" fmla="*/ 9 w 22"/>
                  <a:gd name="T22" fmla="*/ 10 w 22"/>
                  <a:gd name="T23" fmla="*/ 10 w 22"/>
                  <a:gd name="T24" fmla="*/ 10 w 22"/>
                  <a:gd name="T25" fmla="*/ 11 w 22"/>
                  <a:gd name="T26" fmla="*/ 11 w 22"/>
                  <a:gd name="T27" fmla="*/ 12 w 22"/>
                  <a:gd name="T28" fmla="*/ 12 w 22"/>
                  <a:gd name="T29" fmla="*/ 12 w 22"/>
                  <a:gd name="T30" fmla="*/ 13 w 22"/>
                  <a:gd name="T31" fmla="*/ 13 w 22"/>
                  <a:gd name="T32" fmla="*/ 14 w 22"/>
                  <a:gd name="T33" fmla="*/ 14 w 22"/>
                  <a:gd name="T34" fmla="*/ 15 w 22"/>
                  <a:gd name="T35" fmla="*/ 15 w 22"/>
                  <a:gd name="T36" fmla="*/ 15 w 22"/>
                  <a:gd name="T37" fmla="*/ 16 w 22"/>
                  <a:gd name="T38" fmla="*/ 16 w 22"/>
                  <a:gd name="T39" fmla="*/ 17 w 22"/>
                  <a:gd name="T40" fmla="*/ 17 w 22"/>
                  <a:gd name="T41" fmla="*/ 17 w 22"/>
                  <a:gd name="T42" fmla="*/ 18 w 22"/>
                  <a:gd name="T43" fmla="*/ 18 w 22"/>
                  <a:gd name="T44" fmla="*/ 19 w 22"/>
                  <a:gd name="T45" fmla="*/ 19 w 22"/>
                  <a:gd name="T46" fmla="*/ 20 w 22"/>
                  <a:gd name="T47" fmla="*/ 20 w 22"/>
                  <a:gd name="T48" fmla="*/ 20 w 22"/>
                  <a:gd name="T49" fmla="*/ 21 w 22"/>
                  <a:gd name="T50" fmla="*/ 21 w 22"/>
                  <a:gd name="T51" fmla="*/ 22 w 2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  <a:cxn ang="0">
                    <a:pos x="T50" y="0"/>
                  </a:cxn>
                  <a:cxn ang="0">
                    <a:pos x="T51" y="0"/>
                  </a:cxn>
                </a:cxnLst>
                <a:rect l="0" t="0" r="r" b="b"/>
                <a:pathLst>
                  <a:path w="22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2" y="0"/>
                    </a:lnTo>
                  </a:path>
                </a:pathLst>
              </a:custGeom>
              <a:noFill/>
              <a:ln w="33338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1" name="Freeform 106"/>
              <p:cNvSpPr>
                <a:spLocks/>
              </p:cNvSpPr>
              <p:nvPr/>
            </p:nvSpPr>
            <p:spPr bwMode="auto">
              <a:xfrm>
                <a:off x="2948" y="2450"/>
                <a:ext cx="143" cy="0"/>
              </a:xfrm>
              <a:custGeom>
                <a:avLst/>
                <a:gdLst>
                  <a:gd name="T0" fmla="*/ 0 w 21"/>
                  <a:gd name="T1" fmla="*/ 0 w 21"/>
                  <a:gd name="T2" fmla="*/ 1 w 21"/>
                  <a:gd name="T3" fmla="*/ 1 w 21"/>
                  <a:gd name="T4" fmla="*/ 2 w 21"/>
                  <a:gd name="T5" fmla="*/ 2 w 21"/>
                  <a:gd name="T6" fmla="*/ 2 w 21"/>
                  <a:gd name="T7" fmla="*/ 3 w 21"/>
                  <a:gd name="T8" fmla="*/ 3 w 21"/>
                  <a:gd name="T9" fmla="*/ 4 w 21"/>
                  <a:gd name="T10" fmla="*/ 4 w 21"/>
                  <a:gd name="T11" fmla="*/ 5 w 21"/>
                  <a:gd name="T12" fmla="*/ 5 w 21"/>
                  <a:gd name="T13" fmla="*/ 5 w 21"/>
                  <a:gd name="T14" fmla="*/ 6 w 21"/>
                  <a:gd name="T15" fmla="*/ 6 w 21"/>
                  <a:gd name="T16" fmla="*/ 7 w 21"/>
                  <a:gd name="T17" fmla="*/ 7 w 21"/>
                  <a:gd name="T18" fmla="*/ 8 w 21"/>
                  <a:gd name="T19" fmla="*/ 8 w 21"/>
                  <a:gd name="T20" fmla="*/ 8 w 21"/>
                  <a:gd name="T21" fmla="*/ 9 w 21"/>
                  <a:gd name="T22" fmla="*/ 9 w 21"/>
                  <a:gd name="T23" fmla="*/ 10 w 21"/>
                  <a:gd name="T24" fmla="*/ 10 w 21"/>
                  <a:gd name="T25" fmla="*/ 10 w 21"/>
                  <a:gd name="T26" fmla="*/ 11 w 21"/>
                  <a:gd name="T27" fmla="*/ 11 w 21"/>
                  <a:gd name="T28" fmla="*/ 12 w 21"/>
                  <a:gd name="T29" fmla="*/ 12 w 21"/>
                  <a:gd name="T30" fmla="*/ 12 w 21"/>
                  <a:gd name="T31" fmla="*/ 13 w 21"/>
                  <a:gd name="T32" fmla="*/ 13 w 21"/>
                  <a:gd name="T33" fmla="*/ 14 w 21"/>
                  <a:gd name="T34" fmla="*/ 14 w 21"/>
                  <a:gd name="T35" fmla="*/ 15 w 21"/>
                  <a:gd name="T36" fmla="*/ 15 w 21"/>
                  <a:gd name="T37" fmla="*/ 15 w 21"/>
                  <a:gd name="T38" fmla="*/ 16 w 21"/>
                  <a:gd name="T39" fmla="*/ 16 w 21"/>
                  <a:gd name="T40" fmla="*/ 17 w 21"/>
                  <a:gd name="T41" fmla="*/ 17 w 21"/>
                  <a:gd name="T42" fmla="*/ 17 w 21"/>
                  <a:gd name="T43" fmla="*/ 18 w 21"/>
                  <a:gd name="T44" fmla="*/ 18 w 21"/>
                  <a:gd name="T45" fmla="*/ 19 w 21"/>
                  <a:gd name="T46" fmla="*/ 19 w 21"/>
                  <a:gd name="T47" fmla="*/ 20 w 21"/>
                  <a:gd name="T48" fmla="*/ 20 w 21"/>
                  <a:gd name="T49" fmla="*/ 20 w 21"/>
                  <a:gd name="T50" fmla="*/ 21 w 21"/>
                  <a:gd name="T51" fmla="*/ 21 w 2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  <a:cxn ang="0">
                    <a:pos x="T50" y="0"/>
                  </a:cxn>
                  <a:cxn ang="0">
                    <a:pos x="T51" y="0"/>
                  </a:cxn>
                </a:cxnLst>
                <a:rect l="0" t="0" r="r" b="b"/>
                <a:pathLst>
                  <a:path w="2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</a:path>
                </a:pathLst>
              </a:custGeom>
              <a:noFill/>
              <a:ln w="33338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2" name="Freeform 107"/>
              <p:cNvSpPr>
                <a:spLocks/>
              </p:cNvSpPr>
              <p:nvPr/>
            </p:nvSpPr>
            <p:spPr bwMode="auto">
              <a:xfrm>
                <a:off x="3091" y="2450"/>
                <a:ext cx="151" cy="0"/>
              </a:xfrm>
              <a:custGeom>
                <a:avLst/>
                <a:gdLst>
                  <a:gd name="T0" fmla="*/ 1 w 22"/>
                  <a:gd name="T1" fmla="*/ 1 w 22"/>
                  <a:gd name="T2" fmla="*/ 1 w 22"/>
                  <a:gd name="T3" fmla="*/ 2 w 22"/>
                  <a:gd name="T4" fmla="*/ 2 w 22"/>
                  <a:gd name="T5" fmla="*/ 3 w 22"/>
                  <a:gd name="T6" fmla="*/ 3 w 22"/>
                  <a:gd name="T7" fmla="*/ 4 w 22"/>
                  <a:gd name="T8" fmla="*/ 4 w 22"/>
                  <a:gd name="T9" fmla="*/ 4 w 22"/>
                  <a:gd name="T10" fmla="*/ 5 w 22"/>
                  <a:gd name="T11" fmla="*/ 5 w 22"/>
                  <a:gd name="T12" fmla="*/ 6 w 22"/>
                  <a:gd name="T13" fmla="*/ 6 w 22"/>
                  <a:gd name="T14" fmla="*/ 6 w 22"/>
                  <a:gd name="T15" fmla="*/ 7 w 22"/>
                  <a:gd name="T16" fmla="*/ 7 w 22"/>
                  <a:gd name="T17" fmla="*/ 8 w 22"/>
                  <a:gd name="T18" fmla="*/ 8 w 22"/>
                  <a:gd name="T19" fmla="*/ 9 w 22"/>
                  <a:gd name="T20" fmla="*/ 9 w 22"/>
                  <a:gd name="T21" fmla="*/ 9 w 22"/>
                  <a:gd name="T22" fmla="*/ 10 w 22"/>
                  <a:gd name="T23" fmla="*/ 10 w 22"/>
                  <a:gd name="T24" fmla="*/ 11 w 22"/>
                  <a:gd name="T25" fmla="*/ 11 w 22"/>
                  <a:gd name="T26" fmla="*/ 11 w 22"/>
                  <a:gd name="T27" fmla="*/ 12 w 22"/>
                  <a:gd name="T28" fmla="*/ 12 w 22"/>
                  <a:gd name="T29" fmla="*/ 13 w 22"/>
                  <a:gd name="T30" fmla="*/ 13 w 22"/>
                  <a:gd name="T31" fmla="*/ 14 w 22"/>
                  <a:gd name="T32" fmla="*/ 14 w 22"/>
                  <a:gd name="T33" fmla="*/ 14 w 22"/>
                  <a:gd name="T34" fmla="*/ 15 w 22"/>
                  <a:gd name="T35" fmla="*/ 15 w 22"/>
                  <a:gd name="T36" fmla="*/ 16 w 22"/>
                  <a:gd name="T37" fmla="*/ 16 w 22"/>
                  <a:gd name="T38" fmla="*/ 16 w 22"/>
                  <a:gd name="T39" fmla="*/ 17 w 22"/>
                  <a:gd name="T40" fmla="*/ 17 w 22"/>
                  <a:gd name="T41" fmla="*/ 18 w 22"/>
                  <a:gd name="T42" fmla="*/ 18 w 22"/>
                  <a:gd name="T43" fmla="*/ 19 w 22"/>
                  <a:gd name="T44" fmla="*/ 19 w 22"/>
                  <a:gd name="T45" fmla="*/ 19 w 22"/>
                  <a:gd name="T46" fmla="*/ 20 w 22"/>
                  <a:gd name="T47" fmla="*/ 20 w 22"/>
                  <a:gd name="T48" fmla="*/ 21 w 22"/>
                  <a:gd name="T49" fmla="*/ 21 w 22"/>
                  <a:gd name="T50" fmla="*/ 21 w 22"/>
                  <a:gd name="T51" fmla="*/ 22 w 2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  <a:cxn ang="0">
                    <a:pos x="T50" y="0"/>
                  </a:cxn>
                  <a:cxn ang="0">
                    <a:pos x="T51" y="0"/>
                  </a:cxn>
                </a:cxnLst>
                <a:rect l="0" t="0" r="r" b="b"/>
                <a:pathLst>
                  <a:path w="22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</a:path>
                </a:pathLst>
              </a:custGeom>
              <a:noFill/>
              <a:ln w="33338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3" name="Freeform 108"/>
              <p:cNvSpPr>
                <a:spLocks/>
              </p:cNvSpPr>
              <p:nvPr/>
            </p:nvSpPr>
            <p:spPr bwMode="auto">
              <a:xfrm>
                <a:off x="3242" y="2450"/>
                <a:ext cx="151" cy="0"/>
              </a:xfrm>
              <a:custGeom>
                <a:avLst/>
                <a:gdLst>
                  <a:gd name="T0" fmla="*/ 0 w 22"/>
                  <a:gd name="T1" fmla="*/ 1 w 22"/>
                  <a:gd name="T2" fmla="*/ 1 w 22"/>
                  <a:gd name="T3" fmla="*/ 2 w 22"/>
                  <a:gd name="T4" fmla="*/ 2 w 22"/>
                  <a:gd name="T5" fmla="*/ 2 w 22"/>
                  <a:gd name="T6" fmla="*/ 3 w 22"/>
                  <a:gd name="T7" fmla="*/ 3 w 22"/>
                  <a:gd name="T8" fmla="*/ 4 w 22"/>
                  <a:gd name="T9" fmla="*/ 4 w 22"/>
                  <a:gd name="T10" fmla="*/ 4 w 22"/>
                  <a:gd name="T11" fmla="*/ 5 w 22"/>
                  <a:gd name="T12" fmla="*/ 5 w 22"/>
                  <a:gd name="T13" fmla="*/ 6 w 22"/>
                  <a:gd name="T14" fmla="*/ 6 w 22"/>
                  <a:gd name="T15" fmla="*/ 7 w 22"/>
                  <a:gd name="T16" fmla="*/ 7 w 22"/>
                  <a:gd name="T17" fmla="*/ 7 w 22"/>
                  <a:gd name="T18" fmla="*/ 8 w 22"/>
                  <a:gd name="T19" fmla="*/ 8 w 22"/>
                  <a:gd name="T20" fmla="*/ 9 w 22"/>
                  <a:gd name="T21" fmla="*/ 9 w 22"/>
                  <a:gd name="T22" fmla="*/ 9 w 22"/>
                  <a:gd name="T23" fmla="*/ 10 w 22"/>
                  <a:gd name="T24" fmla="*/ 10 w 22"/>
                  <a:gd name="T25" fmla="*/ 11 w 22"/>
                  <a:gd name="T26" fmla="*/ 11 w 22"/>
                  <a:gd name="T27" fmla="*/ 12 w 22"/>
                  <a:gd name="T28" fmla="*/ 12 w 22"/>
                  <a:gd name="T29" fmla="*/ 12 w 22"/>
                  <a:gd name="T30" fmla="*/ 13 w 22"/>
                  <a:gd name="T31" fmla="*/ 13 w 22"/>
                  <a:gd name="T32" fmla="*/ 14 w 22"/>
                  <a:gd name="T33" fmla="*/ 14 w 22"/>
                  <a:gd name="T34" fmla="*/ 14 w 22"/>
                  <a:gd name="T35" fmla="*/ 15 w 22"/>
                  <a:gd name="T36" fmla="*/ 15 w 22"/>
                  <a:gd name="T37" fmla="*/ 16 w 22"/>
                  <a:gd name="T38" fmla="*/ 16 w 22"/>
                  <a:gd name="T39" fmla="*/ 17 w 22"/>
                  <a:gd name="T40" fmla="*/ 17 w 22"/>
                  <a:gd name="T41" fmla="*/ 17 w 22"/>
                  <a:gd name="T42" fmla="*/ 18 w 22"/>
                  <a:gd name="T43" fmla="*/ 18 w 22"/>
                  <a:gd name="T44" fmla="*/ 19 w 22"/>
                  <a:gd name="T45" fmla="*/ 19 w 22"/>
                  <a:gd name="T46" fmla="*/ 19 w 22"/>
                  <a:gd name="T47" fmla="*/ 20 w 22"/>
                  <a:gd name="T48" fmla="*/ 20 w 22"/>
                  <a:gd name="T49" fmla="*/ 21 w 22"/>
                  <a:gd name="T50" fmla="*/ 21 w 22"/>
                  <a:gd name="T51" fmla="*/ 22 w 2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  <a:cxn ang="0">
                    <a:pos x="T50" y="0"/>
                  </a:cxn>
                  <a:cxn ang="0">
                    <a:pos x="T51" y="0"/>
                  </a:cxn>
                </a:cxnLst>
                <a:rect l="0" t="0" r="r" b="b"/>
                <a:pathLst>
                  <a:path w="22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2" y="0"/>
                    </a:lnTo>
                  </a:path>
                </a:pathLst>
              </a:custGeom>
              <a:noFill/>
              <a:ln w="33338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4" name="Freeform 109"/>
              <p:cNvSpPr>
                <a:spLocks/>
              </p:cNvSpPr>
              <p:nvPr/>
            </p:nvSpPr>
            <p:spPr bwMode="auto">
              <a:xfrm>
                <a:off x="3393" y="2450"/>
                <a:ext cx="143" cy="0"/>
              </a:xfrm>
              <a:custGeom>
                <a:avLst/>
                <a:gdLst>
                  <a:gd name="T0" fmla="*/ 0 w 21"/>
                  <a:gd name="T1" fmla="*/ 0 w 21"/>
                  <a:gd name="T2" fmla="*/ 1 w 21"/>
                  <a:gd name="T3" fmla="*/ 1 w 21"/>
                  <a:gd name="T4" fmla="*/ 2 w 21"/>
                  <a:gd name="T5" fmla="*/ 2 w 21"/>
                  <a:gd name="T6" fmla="*/ 2 w 21"/>
                  <a:gd name="T7" fmla="*/ 3 w 21"/>
                  <a:gd name="T8" fmla="*/ 3 w 21"/>
                  <a:gd name="T9" fmla="*/ 4 w 21"/>
                  <a:gd name="T10" fmla="*/ 4 w 21"/>
                  <a:gd name="T11" fmla="*/ 5 w 21"/>
                  <a:gd name="T12" fmla="*/ 5 w 21"/>
                  <a:gd name="T13" fmla="*/ 5 w 21"/>
                  <a:gd name="T14" fmla="*/ 6 w 21"/>
                  <a:gd name="T15" fmla="*/ 6 w 21"/>
                  <a:gd name="T16" fmla="*/ 7 w 21"/>
                  <a:gd name="T17" fmla="*/ 7 w 21"/>
                  <a:gd name="T18" fmla="*/ 7 w 21"/>
                  <a:gd name="T19" fmla="*/ 8 w 21"/>
                  <a:gd name="T20" fmla="*/ 8 w 21"/>
                  <a:gd name="T21" fmla="*/ 9 w 21"/>
                  <a:gd name="T22" fmla="*/ 9 w 21"/>
                  <a:gd name="T23" fmla="*/ 9 w 21"/>
                  <a:gd name="T24" fmla="*/ 10 w 21"/>
                  <a:gd name="T25" fmla="*/ 10 w 21"/>
                  <a:gd name="T26" fmla="*/ 11 w 21"/>
                  <a:gd name="T27" fmla="*/ 11 w 21"/>
                  <a:gd name="T28" fmla="*/ 12 w 21"/>
                  <a:gd name="T29" fmla="*/ 12 w 21"/>
                  <a:gd name="T30" fmla="*/ 12 w 21"/>
                  <a:gd name="T31" fmla="*/ 13 w 21"/>
                  <a:gd name="T32" fmla="*/ 13 w 21"/>
                  <a:gd name="T33" fmla="*/ 14 w 21"/>
                  <a:gd name="T34" fmla="*/ 14 w 21"/>
                  <a:gd name="T35" fmla="*/ 15 w 21"/>
                  <a:gd name="T36" fmla="*/ 15 w 21"/>
                  <a:gd name="T37" fmla="*/ 15 w 21"/>
                  <a:gd name="T38" fmla="*/ 16 w 21"/>
                  <a:gd name="T39" fmla="*/ 16 w 21"/>
                  <a:gd name="T40" fmla="*/ 17 w 21"/>
                  <a:gd name="T41" fmla="*/ 17 w 21"/>
                  <a:gd name="T42" fmla="*/ 17 w 21"/>
                  <a:gd name="T43" fmla="*/ 18 w 21"/>
                  <a:gd name="T44" fmla="*/ 18 w 21"/>
                  <a:gd name="T45" fmla="*/ 19 w 21"/>
                  <a:gd name="T46" fmla="*/ 19 w 21"/>
                  <a:gd name="T47" fmla="*/ 19 w 21"/>
                  <a:gd name="T48" fmla="*/ 20 w 21"/>
                  <a:gd name="T49" fmla="*/ 20 w 21"/>
                  <a:gd name="T50" fmla="*/ 21 w 21"/>
                  <a:gd name="T51" fmla="*/ 21 w 2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  <a:cxn ang="0">
                    <a:pos x="T50" y="0"/>
                  </a:cxn>
                  <a:cxn ang="0">
                    <a:pos x="T51" y="0"/>
                  </a:cxn>
                </a:cxnLst>
                <a:rect l="0" t="0" r="r" b="b"/>
                <a:pathLst>
                  <a:path w="2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</a:path>
                </a:pathLst>
              </a:custGeom>
              <a:noFill/>
              <a:ln w="33338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5" name="Freeform 110"/>
              <p:cNvSpPr>
                <a:spLocks/>
              </p:cNvSpPr>
              <p:nvPr/>
            </p:nvSpPr>
            <p:spPr bwMode="auto">
              <a:xfrm>
                <a:off x="3536" y="2450"/>
                <a:ext cx="151" cy="0"/>
              </a:xfrm>
              <a:custGeom>
                <a:avLst/>
                <a:gdLst>
                  <a:gd name="T0" fmla="*/ 1 w 22"/>
                  <a:gd name="T1" fmla="*/ 1 w 22"/>
                  <a:gd name="T2" fmla="*/ 1 w 22"/>
                  <a:gd name="T3" fmla="*/ 2 w 22"/>
                  <a:gd name="T4" fmla="*/ 2 w 22"/>
                  <a:gd name="T5" fmla="*/ 3 w 22"/>
                  <a:gd name="T6" fmla="*/ 3 w 22"/>
                  <a:gd name="T7" fmla="*/ 3 w 22"/>
                  <a:gd name="T8" fmla="*/ 4 w 22"/>
                  <a:gd name="T9" fmla="*/ 4 w 22"/>
                  <a:gd name="T10" fmla="*/ 5 w 22"/>
                  <a:gd name="T11" fmla="*/ 5 w 22"/>
                  <a:gd name="T12" fmla="*/ 6 w 22"/>
                  <a:gd name="T13" fmla="*/ 6 w 22"/>
                  <a:gd name="T14" fmla="*/ 6 w 22"/>
                  <a:gd name="T15" fmla="*/ 7 w 22"/>
                  <a:gd name="T16" fmla="*/ 7 w 22"/>
                  <a:gd name="T17" fmla="*/ 8 w 22"/>
                  <a:gd name="T18" fmla="*/ 8 w 22"/>
                  <a:gd name="T19" fmla="*/ 8 w 22"/>
                  <a:gd name="T20" fmla="*/ 9 w 22"/>
                  <a:gd name="T21" fmla="*/ 9 w 22"/>
                  <a:gd name="T22" fmla="*/ 10 w 22"/>
                  <a:gd name="T23" fmla="*/ 10 w 22"/>
                  <a:gd name="T24" fmla="*/ 11 w 22"/>
                  <a:gd name="T25" fmla="*/ 11 w 22"/>
                  <a:gd name="T26" fmla="*/ 11 w 22"/>
                  <a:gd name="T27" fmla="*/ 12 w 22"/>
                  <a:gd name="T28" fmla="*/ 12 w 22"/>
                  <a:gd name="T29" fmla="*/ 13 w 22"/>
                  <a:gd name="T30" fmla="*/ 13 w 22"/>
                  <a:gd name="T31" fmla="*/ 13 w 22"/>
                  <a:gd name="T32" fmla="*/ 14 w 22"/>
                  <a:gd name="T33" fmla="*/ 14 w 22"/>
                  <a:gd name="T34" fmla="*/ 15 w 22"/>
                  <a:gd name="T35" fmla="*/ 15 w 22"/>
                  <a:gd name="T36" fmla="*/ 16 w 22"/>
                  <a:gd name="T37" fmla="*/ 16 w 22"/>
                  <a:gd name="T38" fmla="*/ 16 w 22"/>
                  <a:gd name="T39" fmla="*/ 17 w 22"/>
                  <a:gd name="T40" fmla="*/ 17 w 22"/>
                  <a:gd name="T41" fmla="*/ 18 w 22"/>
                  <a:gd name="T42" fmla="*/ 18 w 22"/>
                  <a:gd name="T43" fmla="*/ 18 w 22"/>
                  <a:gd name="T44" fmla="*/ 19 w 22"/>
                  <a:gd name="T45" fmla="*/ 19 w 22"/>
                  <a:gd name="T46" fmla="*/ 20 w 22"/>
                  <a:gd name="T47" fmla="*/ 20 w 22"/>
                  <a:gd name="T48" fmla="*/ 21 w 22"/>
                  <a:gd name="T49" fmla="*/ 21 w 22"/>
                  <a:gd name="T50" fmla="*/ 21 w 22"/>
                  <a:gd name="T51" fmla="*/ 22 w 2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  <a:cxn ang="0">
                    <a:pos x="T50" y="0"/>
                  </a:cxn>
                  <a:cxn ang="0">
                    <a:pos x="T51" y="0"/>
                  </a:cxn>
                </a:cxnLst>
                <a:rect l="0" t="0" r="r" b="b"/>
                <a:pathLst>
                  <a:path w="22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</a:path>
                </a:pathLst>
              </a:custGeom>
              <a:noFill/>
              <a:ln w="33338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6" name="Freeform 111"/>
              <p:cNvSpPr>
                <a:spLocks/>
              </p:cNvSpPr>
              <p:nvPr/>
            </p:nvSpPr>
            <p:spPr bwMode="auto">
              <a:xfrm>
                <a:off x="3687" y="2450"/>
                <a:ext cx="34" cy="0"/>
              </a:xfrm>
              <a:custGeom>
                <a:avLst/>
                <a:gdLst>
                  <a:gd name="T0" fmla="*/ 0 w 5"/>
                  <a:gd name="T1" fmla="*/ 0 w 5"/>
                  <a:gd name="T2" fmla="*/ 0 w 5"/>
                  <a:gd name="T3" fmla="*/ 1 w 5"/>
                  <a:gd name="T4" fmla="*/ 1 w 5"/>
                  <a:gd name="T5" fmla="*/ 1 w 5"/>
                  <a:gd name="T6" fmla="*/ 1 w 5"/>
                  <a:gd name="T7" fmla="*/ 1 w 5"/>
                  <a:gd name="T8" fmla="*/ 2 w 5"/>
                  <a:gd name="T9" fmla="*/ 2 w 5"/>
                  <a:gd name="T10" fmla="*/ 2 w 5"/>
                  <a:gd name="T11" fmla="*/ 2 w 5"/>
                  <a:gd name="T12" fmla="*/ 2 w 5"/>
                  <a:gd name="T13" fmla="*/ 3 w 5"/>
                  <a:gd name="T14" fmla="*/ 3 w 5"/>
                  <a:gd name="T15" fmla="*/ 3 w 5"/>
                  <a:gd name="T16" fmla="*/ 3 w 5"/>
                  <a:gd name="T17" fmla="*/ 4 w 5"/>
                  <a:gd name="T18" fmla="*/ 4 w 5"/>
                  <a:gd name="T19" fmla="*/ 4 w 5"/>
                  <a:gd name="T20" fmla="*/ 4 w 5"/>
                  <a:gd name="T21" fmla="*/ 4 w 5"/>
                  <a:gd name="T22" fmla="*/ 5 w 5"/>
                  <a:gd name="T23" fmla="*/ 5 w 5"/>
                  <a:gd name="T24" fmla="*/ 5 w 5"/>
                  <a:gd name="T25" fmla="*/ 5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noFill/>
              <a:ln w="33338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7" name="Rectangle 112"/>
              <p:cNvSpPr>
                <a:spLocks noChangeArrowheads="1"/>
              </p:cNvSpPr>
              <p:nvPr/>
            </p:nvSpPr>
            <p:spPr bwMode="auto">
              <a:xfrm>
                <a:off x="3132" y="1595"/>
                <a:ext cx="158" cy="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1pPr>
                <a:lvl2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2pPr>
                <a:lvl3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3pPr>
                <a:lvl4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4pPr>
                <a:lvl5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-Bold" charset="0"/>
                    <a:ea typeface="ＭＳ Ｐゴシック" pitchFamily="50" charset="-128"/>
                    <a:cs typeface="ＭＳ Ｐゴシック" pitchFamily="50" charset="-128"/>
                  </a:rPr>
                  <a:t>V</a:t>
                </a:r>
                <a:endParaRPr kumimoji="1" lang="ja-JP" altLang="ja-JP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endParaRPr>
              </a:p>
            </p:txBody>
          </p:sp>
          <p:sp>
            <p:nvSpPr>
              <p:cNvPr id="1024" name="Rectangle 113"/>
              <p:cNvSpPr>
                <a:spLocks noChangeArrowheads="1"/>
              </p:cNvSpPr>
              <p:nvPr/>
            </p:nvSpPr>
            <p:spPr bwMode="auto">
              <a:xfrm>
                <a:off x="3215" y="1656"/>
                <a:ext cx="199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1pPr>
                <a:lvl2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2pPr>
                <a:lvl3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3pPr>
                <a:lvl4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4pPr>
                <a:lvl5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-Bold" charset="0"/>
                    <a:ea typeface="ＭＳ Ｐゴシック" pitchFamily="50" charset="-128"/>
                    <a:cs typeface="ＭＳ Ｐゴシック" pitchFamily="50" charset="-128"/>
                  </a:rPr>
                  <a:t>NB</a:t>
                </a:r>
                <a:endParaRPr kumimoji="1" lang="ja-JP" altLang="ja-JP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endParaRPr>
              </a:p>
            </p:txBody>
          </p:sp>
          <p:sp>
            <p:nvSpPr>
              <p:cNvPr id="1025" name="Line 114"/>
              <p:cNvSpPr>
                <a:spLocks noChangeShapeType="1"/>
              </p:cNvSpPr>
              <p:nvPr/>
            </p:nvSpPr>
            <p:spPr bwMode="auto">
              <a:xfrm>
                <a:off x="3440" y="1684"/>
                <a:ext cx="131" cy="0"/>
              </a:xfrm>
              <a:prstGeom prst="line">
                <a:avLst/>
              </a:prstGeom>
              <a:noFill/>
              <a:ln w="33338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7" name="Freeform 115"/>
              <p:cNvSpPr>
                <a:spLocks/>
              </p:cNvSpPr>
              <p:nvPr/>
            </p:nvSpPr>
            <p:spPr bwMode="auto">
              <a:xfrm>
                <a:off x="874" y="2423"/>
                <a:ext cx="143" cy="27"/>
              </a:xfrm>
              <a:custGeom>
                <a:avLst/>
                <a:gdLst>
                  <a:gd name="T0" fmla="*/ 0 w 21"/>
                  <a:gd name="T1" fmla="*/ 4 h 4"/>
                  <a:gd name="T2" fmla="*/ 1 w 21"/>
                  <a:gd name="T3" fmla="*/ 4 h 4"/>
                  <a:gd name="T4" fmla="*/ 1 w 21"/>
                  <a:gd name="T5" fmla="*/ 4 h 4"/>
                  <a:gd name="T6" fmla="*/ 2 w 21"/>
                  <a:gd name="T7" fmla="*/ 4 h 4"/>
                  <a:gd name="T8" fmla="*/ 2 w 21"/>
                  <a:gd name="T9" fmla="*/ 4 h 4"/>
                  <a:gd name="T10" fmla="*/ 2 w 21"/>
                  <a:gd name="T11" fmla="*/ 4 h 4"/>
                  <a:gd name="T12" fmla="*/ 3 w 21"/>
                  <a:gd name="T13" fmla="*/ 4 h 4"/>
                  <a:gd name="T14" fmla="*/ 3 w 21"/>
                  <a:gd name="T15" fmla="*/ 3 h 4"/>
                  <a:gd name="T16" fmla="*/ 4 w 21"/>
                  <a:gd name="T17" fmla="*/ 3 h 4"/>
                  <a:gd name="T18" fmla="*/ 4 w 21"/>
                  <a:gd name="T19" fmla="*/ 3 h 4"/>
                  <a:gd name="T20" fmla="*/ 5 w 21"/>
                  <a:gd name="T21" fmla="*/ 3 h 4"/>
                  <a:gd name="T22" fmla="*/ 5 w 21"/>
                  <a:gd name="T23" fmla="*/ 3 h 4"/>
                  <a:gd name="T24" fmla="*/ 5 w 21"/>
                  <a:gd name="T25" fmla="*/ 3 h 4"/>
                  <a:gd name="T26" fmla="*/ 6 w 21"/>
                  <a:gd name="T27" fmla="*/ 3 h 4"/>
                  <a:gd name="T28" fmla="*/ 6 w 21"/>
                  <a:gd name="T29" fmla="*/ 3 h 4"/>
                  <a:gd name="T30" fmla="*/ 7 w 21"/>
                  <a:gd name="T31" fmla="*/ 3 h 4"/>
                  <a:gd name="T32" fmla="*/ 7 w 21"/>
                  <a:gd name="T33" fmla="*/ 3 h 4"/>
                  <a:gd name="T34" fmla="*/ 8 w 21"/>
                  <a:gd name="T35" fmla="*/ 3 h 4"/>
                  <a:gd name="T36" fmla="*/ 8 w 21"/>
                  <a:gd name="T37" fmla="*/ 2 h 4"/>
                  <a:gd name="T38" fmla="*/ 8 w 21"/>
                  <a:gd name="T39" fmla="*/ 2 h 4"/>
                  <a:gd name="T40" fmla="*/ 9 w 21"/>
                  <a:gd name="T41" fmla="*/ 2 h 4"/>
                  <a:gd name="T42" fmla="*/ 9 w 21"/>
                  <a:gd name="T43" fmla="*/ 2 h 4"/>
                  <a:gd name="T44" fmla="*/ 10 w 21"/>
                  <a:gd name="T45" fmla="*/ 2 h 4"/>
                  <a:gd name="T46" fmla="*/ 10 w 21"/>
                  <a:gd name="T47" fmla="*/ 2 h 4"/>
                  <a:gd name="T48" fmla="*/ 10 w 21"/>
                  <a:gd name="T49" fmla="*/ 2 h 4"/>
                  <a:gd name="T50" fmla="*/ 11 w 21"/>
                  <a:gd name="T51" fmla="*/ 2 h 4"/>
                  <a:gd name="T52" fmla="*/ 11 w 21"/>
                  <a:gd name="T53" fmla="*/ 2 h 4"/>
                  <a:gd name="T54" fmla="*/ 12 w 21"/>
                  <a:gd name="T55" fmla="*/ 2 h 4"/>
                  <a:gd name="T56" fmla="*/ 12 w 21"/>
                  <a:gd name="T57" fmla="*/ 2 h 4"/>
                  <a:gd name="T58" fmla="*/ 12 w 21"/>
                  <a:gd name="T59" fmla="*/ 1 h 4"/>
                  <a:gd name="T60" fmla="*/ 13 w 21"/>
                  <a:gd name="T61" fmla="*/ 1 h 4"/>
                  <a:gd name="T62" fmla="*/ 13 w 21"/>
                  <a:gd name="T63" fmla="*/ 1 h 4"/>
                  <a:gd name="T64" fmla="*/ 14 w 21"/>
                  <a:gd name="T65" fmla="*/ 1 h 4"/>
                  <a:gd name="T66" fmla="*/ 14 w 21"/>
                  <a:gd name="T67" fmla="*/ 1 h 4"/>
                  <a:gd name="T68" fmla="*/ 15 w 21"/>
                  <a:gd name="T69" fmla="*/ 1 h 4"/>
                  <a:gd name="T70" fmla="*/ 15 w 21"/>
                  <a:gd name="T71" fmla="*/ 1 h 4"/>
                  <a:gd name="T72" fmla="*/ 15 w 21"/>
                  <a:gd name="T73" fmla="*/ 1 h 4"/>
                  <a:gd name="T74" fmla="*/ 16 w 21"/>
                  <a:gd name="T75" fmla="*/ 1 h 4"/>
                  <a:gd name="T76" fmla="*/ 16 w 21"/>
                  <a:gd name="T77" fmla="*/ 1 h 4"/>
                  <a:gd name="T78" fmla="*/ 17 w 21"/>
                  <a:gd name="T79" fmla="*/ 1 h 4"/>
                  <a:gd name="T80" fmla="*/ 17 w 21"/>
                  <a:gd name="T81" fmla="*/ 1 h 4"/>
                  <a:gd name="T82" fmla="*/ 17 w 21"/>
                  <a:gd name="T83" fmla="*/ 0 h 4"/>
                  <a:gd name="T84" fmla="*/ 18 w 21"/>
                  <a:gd name="T85" fmla="*/ 0 h 4"/>
                  <a:gd name="T86" fmla="*/ 18 w 21"/>
                  <a:gd name="T87" fmla="*/ 0 h 4"/>
                  <a:gd name="T88" fmla="*/ 19 w 21"/>
                  <a:gd name="T89" fmla="*/ 0 h 4"/>
                  <a:gd name="T90" fmla="*/ 19 w 21"/>
                  <a:gd name="T91" fmla="*/ 0 h 4"/>
                  <a:gd name="T92" fmla="*/ 20 w 21"/>
                  <a:gd name="T93" fmla="*/ 0 h 4"/>
                  <a:gd name="T94" fmla="*/ 20 w 21"/>
                  <a:gd name="T95" fmla="*/ 0 h 4"/>
                  <a:gd name="T96" fmla="*/ 20 w 21"/>
                  <a:gd name="T97" fmla="*/ 0 h 4"/>
                  <a:gd name="T98" fmla="*/ 21 w 21"/>
                  <a:gd name="T99" fmla="*/ 0 h 4"/>
                  <a:gd name="T100" fmla="*/ 21 w 21"/>
                  <a:gd name="T10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1" h="4">
                    <a:moveTo>
                      <a:pt x="0" y="4"/>
                    </a:move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</a:path>
                </a:pathLst>
              </a:custGeom>
              <a:noFill/>
              <a:ln w="33338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8" name="Freeform 116"/>
              <p:cNvSpPr>
                <a:spLocks/>
              </p:cNvSpPr>
              <p:nvPr/>
            </p:nvSpPr>
            <p:spPr bwMode="auto">
              <a:xfrm>
                <a:off x="1017" y="2402"/>
                <a:ext cx="151" cy="21"/>
              </a:xfrm>
              <a:custGeom>
                <a:avLst/>
                <a:gdLst>
                  <a:gd name="T0" fmla="*/ 1 w 22"/>
                  <a:gd name="T1" fmla="*/ 3 h 3"/>
                  <a:gd name="T2" fmla="*/ 1 w 22"/>
                  <a:gd name="T3" fmla="*/ 3 h 3"/>
                  <a:gd name="T4" fmla="*/ 1 w 22"/>
                  <a:gd name="T5" fmla="*/ 3 h 3"/>
                  <a:gd name="T6" fmla="*/ 2 w 22"/>
                  <a:gd name="T7" fmla="*/ 3 h 3"/>
                  <a:gd name="T8" fmla="*/ 2 w 22"/>
                  <a:gd name="T9" fmla="*/ 2 h 3"/>
                  <a:gd name="T10" fmla="*/ 3 w 22"/>
                  <a:gd name="T11" fmla="*/ 2 h 3"/>
                  <a:gd name="T12" fmla="*/ 3 w 22"/>
                  <a:gd name="T13" fmla="*/ 2 h 3"/>
                  <a:gd name="T14" fmla="*/ 4 w 22"/>
                  <a:gd name="T15" fmla="*/ 2 h 3"/>
                  <a:gd name="T16" fmla="*/ 4 w 22"/>
                  <a:gd name="T17" fmla="*/ 2 h 3"/>
                  <a:gd name="T18" fmla="*/ 4 w 22"/>
                  <a:gd name="T19" fmla="*/ 2 h 3"/>
                  <a:gd name="T20" fmla="*/ 5 w 22"/>
                  <a:gd name="T21" fmla="*/ 2 h 3"/>
                  <a:gd name="T22" fmla="*/ 5 w 22"/>
                  <a:gd name="T23" fmla="*/ 2 h 3"/>
                  <a:gd name="T24" fmla="*/ 6 w 22"/>
                  <a:gd name="T25" fmla="*/ 2 h 3"/>
                  <a:gd name="T26" fmla="*/ 6 w 22"/>
                  <a:gd name="T27" fmla="*/ 2 h 3"/>
                  <a:gd name="T28" fmla="*/ 6 w 22"/>
                  <a:gd name="T29" fmla="*/ 2 h 3"/>
                  <a:gd name="T30" fmla="*/ 7 w 22"/>
                  <a:gd name="T31" fmla="*/ 2 h 3"/>
                  <a:gd name="T32" fmla="*/ 7 w 22"/>
                  <a:gd name="T33" fmla="*/ 2 h 3"/>
                  <a:gd name="T34" fmla="*/ 8 w 22"/>
                  <a:gd name="T35" fmla="*/ 2 h 3"/>
                  <a:gd name="T36" fmla="*/ 8 w 22"/>
                  <a:gd name="T37" fmla="*/ 2 h 3"/>
                  <a:gd name="T38" fmla="*/ 9 w 22"/>
                  <a:gd name="T39" fmla="*/ 2 h 3"/>
                  <a:gd name="T40" fmla="*/ 9 w 22"/>
                  <a:gd name="T41" fmla="*/ 1 h 3"/>
                  <a:gd name="T42" fmla="*/ 9 w 22"/>
                  <a:gd name="T43" fmla="*/ 1 h 3"/>
                  <a:gd name="T44" fmla="*/ 10 w 22"/>
                  <a:gd name="T45" fmla="*/ 1 h 3"/>
                  <a:gd name="T46" fmla="*/ 10 w 22"/>
                  <a:gd name="T47" fmla="*/ 1 h 3"/>
                  <a:gd name="T48" fmla="*/ 11 w 22"/>
                  <a:gd name="T49" fmla="*/ 1 h 3"/>
                  <a:gd name="T50" fmla="*/ 11 w 22"/>
                  <a:gd name="T51" fmla="*/ 1 h 3"/>
                  <a:gd name="T52" fmla="*/ 11 w 22"/>
                  <a:gd name="T53" fmla="*/ 1 h 3"/>
                  <a:gd name="T54" fmla="*/ 12 w 22"/>
                  <a:gd name="T55" fmla="*/ 1 h 3"/>
                  <a:gd name="T56" fmla="*/ 12 w 22"/>
                  <a:gd name="T57" fmla="*/ 1 h 3"/>
                  <a:gd name="T58" fmla="*/ 13 w 22"/>
                  <a:gd name="T59" fmla="*/ 1 h 3"/>
                  <a:gd name="T60" fmla="*/ 13 w 22"/>
                  <a:gd name="T61" fmla="*/ 1 h 3"/>
                  <a:gd name="T62" fmla="*/ 14 w 22"/>
                  <a:gd name="T63" fmla="*/ 1 h 3"/>
                  <a:gd name="T64" fmla="*/ 14 w 22"/>
                  <a:gd name="T65" fmla="*/ 1 h 3"/>
                  <a:gd name="T66" fmla="*/ 14 w 22"/>
                  <a:gd name="T67" fmla="*/ 1 h 3"/>
                  <a:gd name="T68" fmla="*/ 15 w 22"/>
                  <a:gd name="T69" fmla="*/ 1 h 3"/>
                  <a:gd name="T70" fmla="*/ 15 w 22"/>
                  <a:gd name="T71" fmla="*/ 1 h 3"/>
                  <a:gd name="T72" fmla="*/ 16 w 22"/>
                  <a:gd name="T73" fmla="*/ 1 h 3"/>
                  <a:gd name="T74" fmla="*/ 16 w 22"/>
                  <a:gd name="T75" fmla="*/ 1 h 3"/>
                  <a:gd name="T76" fmla="*/ 16 w 22"/>
                  <a:gd name="T77" fmla="*/ 1 h 3"/>
                  <a:gd name="T78" fmla="*/ 17 w 22"/>
                  <a:gd name="T79" fmla="*/ 1 h 3"/>
                  <a:gd name="T80" fmla="*/ 17 w 22"/>
                  <a:gd name="T81" fmla="*/ 1 h 3"/>
                  <a:gd name="T82" fmla="*/ 18 w 22"/>
                  <a:gd name="T83" fmla="*/ 1 h 3"/>
                  <a:gd name="T84" fmla="*/ 18 w 22"/>
                  <a:gd name="T85" fmla="*/ 1 h 3"/>
                  <a:gd name="T86" fmla="*/ 19 w 22"/>
                  <a:gd name="T87" fmla="*/ 1 h 3"/>
                  <a:gd name="T88" fmla="*/ 19 w 22"/>
                  <a:gd name="T89" fmla="*/ 0 h 3"/>
                  <a:gd name="T90" fmla="*/ 19 w 22"/>
                  <a:gd name="T91" fmla="*/ 0 h 3"/>
                  <a:gd name="T92" fmla="*/ 20 w 22"/>
                  <a:gd name="T93" fmla="*/ 0 h 3"/>
                  <a:gd name="T94" fmla="*/ 20 w 22"/>
                  <a:gd name="T95" fmla="*/ 0 h 3"/>
                  <a:gd name="T96" fmla="*/ 21 w 22"/>
                  <a:gd name="T97" fmla="*/ 0 h 3"/>
                  <a:gd name="T98" fmla="*/ 21 w 22"/>
                  <a:gd name="T99" fmla="*/ 0 h 3"/>
                  <a:gd name="T100" fmla="*/ 21 w 22"/>
                  <a:gd name="T101" fmla="*/ 0 h 3"/>
                  <a:gd name="T102" fmla="*/ 22 w 22"/>
                  <a:gd name="T10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" h="3">
                    <a:moveTo>
                      <a:pt x="0" y="3"/>
                    </a:move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</a:path>
                </a:pathLst>
              </a:custGeom>
              <a:noFill/>
              <a:ln w="33338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9" name="Freeform 117"/>
              <p:cNvSpPr>
                <a:spLocks/>
              </p:cNvSpPr>
              <p:nvPr/>
            </p:nvSpPr>
            <p:spPr bwMode="auto">
              <a:xfrm>
                <a:off x="1168" y="2402"/>
                <a:ext cx="151" cy="0"/>
              </a:xfrm>
              <a:custGeom>
                <a:avLst/>
                <a:gdLst>
                  <a:gd name="T0" fmla="*/ 0 w 22"/>
                  <a:gd name="T1" fmla="*/ 1 w 22"/>
                  <a:gd name="T2" fmla="*/ 1 w 22"/>
                  <a:gd name="T3" fmla="*/ 2 w 22"/>
                  <a:gd name="T4" fmla="*/ 2 w 22"/>
                  <a:gd name="T5" fmla="*/ 2 w 22"/>
                  <a:gd name="T6" fmla="*/ 3 w 22"/>
                  <a:gd name="T7" fmla="*/ 3 w 22"/>
                  <a:gd name="T8" fmla="*/ 4 w 22"/>
                  <a:gd name="T9" fmla="*/ 4 w 22"/>
                  <a:gd name="T10" fmla="*/ 4 w 22"/>
                  <a:gd name="T11" fmla="*/ 5 w 22"/>
                  <a:gd name="T12" fmla="*/ 5 w 22"/>
                  <a:gd name="T13" fmla="*/ 6 w 22"/>
                  <a:gd name="T14" fmla="*/ 6 w 22"/>
                  <a:gd name="T15" fmla="*/ 7 w 22"/>
                  <a:gd name="T16" fmla="*/ 7 w 22"/>
                  <a:gd name="T17" fmla="*/ 7 w 22"/>
                  <a:gd name="T18" fmla="*/ 8 w 22"/>
                  <a:gd name="T19" fmla="*/ 8 w 22"/>
                  <a:gd name="T20" fmla="*/ 9 w 22"/>
                  <a:gd name="T21" fmla="*/ 9 w 22"/>
                  <a:gd name="T22" fmla="*/ 9 w 22"/>
                  <a:gd name="T23" fmla="*/ 10 w 22"/>
                  <a:gd name="T24" fmla="*/ 10 w 22"/>
                  <a:gd name="T25" fmla="*/ 11 w 22"/>
                  <a:gd name="T26" fmla="*/ 11 w 22"/>
                  <a:gd name="T27" fmla="*/ 12 w 22"/>
                  <a:gd name="T28" fmla="*/ 12 w 22"/>
                  <a:gd name="T29" fmla="*/ 12 w 22"/>
                  <a:gd name="T30" fmla="*/ 13 w 22"/>
                  <a:gd name="T31" fmla="*/ 13 w 22"/>
                  <a:gd name="T32" fmla="*/ 14 w 22"/>
                  <a:gd name="T33" fmla="*/ 14 w 22"/>
                  <a:gd name="T34" fmla="*/ 14 w 22"/>
                  <a:gd name="T35" fmla="*/ 15 w 22"/>
                  <a:gd name="T36" fmla="*/ 15 w 22"/>
                  <a:gd name="T37" fmla="*/ 16 w 22"/>
                  <a:gd name="T38" fmla="*/ 16 w 22"/>
                  <a:gd name="T39" fmla="*/ 17 w 22"/>
                  <a:gd name="T40" fmla="*/ 17 w 22"/>
                  <a:gd name="T41" fmla="*/ 17 w 22"/>
                  <a:gd name="T42" fmla="*/ 18 w 22"/>
                  <a:gd name="T43" fmla="*/ 18 w 22"/>
                  <a:gd name="T44" fmla="*/ 19 w 22"/>
                  <a:gd name="T45" fmla="*/ 19 w 22"/>
                  <a:gd name="T46" fmla="*/ 19 w 22"/>
                  <a:gd name="T47" fmla="*/ 20 w 22"/>
                  <a:gd name="T48" fmla="*/ 20 w 22"/>
                  <a:gd name="T49" fmla="*/ 21 w 22"/>
                  <a:gd name="T50" fmla="*/ 21 w 22"/>
                  <a:gd name="T51" fmla="*/ 22 w 2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  <a:cxn ang="0">
                    <a:pos x="T50" y="0"/>
                  </a:cxn>
                  <a:cxn ang="0">
                    <a:pos x="T51" y="0"/>
                  </a:cxn>
                </a:cxnLst>
                <a:rect l="0" t="0" r="r" b="b"/>
                <a:pathLst>
                  <a:path w="22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2" y="0"/>
                    </a:lnTo>
                  </a:path>
                </a:pathLst>
              </a:custGeom>
              <a:noFill/>
              <a:ln w="33338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0" name="Freeform 118"/>
              <p:cNvSpPr>
                <a:spLocks/>
              </p:cNvSpPr>
              <p:nvPr/>
            </p:nvSpPr>
            <p:spPr bwMode="auto">
              <a:xfrm>
                <a:off x="1319" y="2402"/>
                <a:ext cx="143" cy="7"/>
              </a:xfrm>
              <a:custGeom>
                <a:avLst/>
                <a:gdLst>
                  <a:gd name="T0" fmla="*/ 0 w 21"/>
                  <a:gd name="T1" fmla="*/ 0 h 1"/>
                  <a:gd name="T2" fmla="*/ 0 w 21"/>
                  <a:gd name="T3" fmla="*/ 0 h 1"/>
                  <a:gd name="T4" fmla="*/ 1 w 21"/>
                  <a:gd name="T5" fmla="*/ 0 h 1"/>
                  <a:gd name="T6" fmla="*/ 1 w 21"/>
                  <a:gd name="T7" fmla="*/ 0 h 1"/>
                  <a:gd name="T8" fmla="*/ 2 w 21"/>
                  <a:gd name="T9" fmla="*/ 0 h 1"/>
                  <a:gd name="T10" fmla="*/ 2 w 21"/>
                  <a:gd name="T11" fmla="*/ 0 h 1"/>
                  <a:gd name="T12" fmla="*/ 2 w 21"/>
                  <a:gd name="T13" fmla="*/ 0 h 1"/>
                  <a:gd name="T14" fmla="*/ 3 w 21"/>
                  <a:gd name="T15" fmla="*/ 0 h 1"/>
                  <a:gd name="T16" fmla="*/ 3 w 21"/>
                  <a:gd name="T17" fmla="*/ 0 h 1"/>
                  <a:gd name="T18" fmla="*/ 4 w 21"/>
                  <a:gd name="T19" fmla="*/ 0 h 1"/>
                  <a:gd name="T20" fmla="*/ 4 w 21"/>
                  <a:gd name="T21" fmla="*/ 0 h 1"/>
                  <a:gd name="T22" fmla="*/ 5 w 21"/>
                  <a:gd name="T23" fmla="*/ 0 h 1"/>
                  <a:gd name="T24" fmla="*/ 5 w 21"/>
                  <a:gd name="T25" fmla="*/ 0 h 1"/>
                  <a:gd name="T26" fmla="*/ 5 w 21"/>
                  <a:gd name="T27" fmla="*/ 0 h 1"/>
                  <a:gd name="T28" fmla="*/ 6 w 21"/>
                  <a:gd name="T29" fmla="*/ 0 h 1"/>
                  <a:gd name="T30" fmla="*/ 6 w 21"/>
                  <a:gd name="T31" fmla="*/ 0 h 1"/>
                  <a:gd name="T32" fmla="*/ 7 w 21"/>
                  <a:gd name="T33" fmla="*/ 0 h 1"/>
                  <a:gd name="T34" fmla="*/ 7 w 21"/>
                  <a:gd name="T35" fmla="*/ 0 h 1"/>
                  <a:gd name="T36" fmla="*/ 7 w 21"/>
                  <a:gd name="T37" fmla="*/ 0 h 1"/>
                  <a:gd name="T38" fmla="*/ 8 w 21"/>
                  <a:gd name="T39" fmla="*/ 0 h 1"/>
                  <a:gd name="T40" fmla="*/ 8 w 21"/>
                  <a:gd name="T41" fmla="*/ 0 h 1"/>
                  <a:gd name="T42" fmla="*/ 9 w 21"/>
                  <a:gd name="T43" fmla="*/ 0 h 1"/>
                  <a:gd name="T44" fmla="*/ 9 w 21"/>
                  <a:gd name="T45" fmla="*/ 0 h 1"/>
                  <a:gd name="T46" fmla="*/ 9 w 21"/>
                  <a:gd name="T47" fmla="*/ 0 h 1"/>
                  <a:gd name="T48" fmla="*/ 10 w 21"/>
                  <a:gd name="T49" fmla="*/ 0 h 1"/>
                  <a:gd name="T50" fmla="*/ 10 w 21"/>
                  <a:gd name="T51" fmla="*/ 0 h 1"/>
                  <a:gd name="T52" fmla="*/ 11 w 21"/>
                  <a:gd name="T53" fmla="*/ 0 h 1"/>
                  <a:gd name="T54" fmla="*/ 11 w 21"/>
                  <a:gd name="T55" fmla="*/ 0 h 1"/>
                  <a:gd name="T56" fmla="*/ 12 w 21"/>
                  <a:gd name="T57" fmla="*/ 0 h 1"/>
                  <a:gd name="T58" fmla="*/ 12 w 21"/>
                  <a:gd name="T59" fmla="*/ 0 h 1"/>
                  <a:gd name="T60" fmla="*/ 12 w 21"/>
                  <a:gd name="T61" fmla="*/ 0 h 1"/>
                  <a:gd name="T62" fmla="*/ 13 w 21"/>
                  <a:gd name="T63" fmla="*/ 0 h 1"/>
                  <a:gd name="T64" fmla="*/ 13 w 21"/>
                  <a:gd name="T65" fmla="*/ 0 h 1"/>
                  <a:gd name="T66" fmla="*/ 14 w 21"/>
                  <a:gd name="T67" fmla="*/ 0 h 1"/>
                  <a:gd name="T68" fmla="*/ 14 w 21"/>
                  <a:gd name="T69" fmla="*/ 0 h 1"/>
                  <a:gd name="T70" fmla="*/ 15 w 21"/>
                  <a:gd name="T71" fmla="*/ 0 h 1"/>
                  <a:gd name="T72" fmla="*/ 15 w 21"/>
                  <a:gd name="T73" fmla="*/ 0 h 1"/>
                  <a:gd name="T74" fmla="*/ 15 w 21"/>
                  <a:gd name="T75" fmla="*/ 0 h 1"/>
                  <a:gd name="T76" fmla="*/ 16 w 21"/>
                  <a:gd name="T77" fmla="*/ 0 h 1"/>
                  <a:gd name="T78" fmla="*/ 16 w 21"/>
                  <a:gd name="T79" fmla="*/ 1 h 1"/>
                  <a:gd name="T80" fmla="*/ 17 w 21"/>
                  <a:gd name="T81" fmla="*/ 1 h 1"/>
                  <a:gd name="T82" fmla="*/ 17 w 21"/>
                  <a:gd name="T83" fmla="*/ 1 h 1"/>
                  <a:gd name="T84" fmla="*/ 17 w 21"/>
                  <a:gd name="T85" fmla="*/ 1 h 1"/>
                  <a:gd name="T86" fmla="*/ 18 w 21"/>
                  <a:gd name="T87" fmla="*/ 1 h 1"/>
                  <a:gd name="T88" fmla="*/ 18 w 21"/>
                  <a:gd name="T89" fmla="*/ 1 h 1"/>
                  <a:gd name="T90" fmla="*/ 19 w 21"/>
                  <a:gd name="T91" fmla="*/ 1 h 1"/>
                  <a:gd name="T92" fmla="*/ 19 w 21"/>
                  <a:gd name="T93" fmla="*/ 1 h 1"/>
                  <a:gd name="T94" fmla="*/ 19 w 21"/>
                  <a:gd name="T95" fmla="*/ 1 h 1"/>
                  <a:gd name="T96" fmla="*/ 20 w 21"/>
                  <a:gd name="T97" fmla="*/ 1 h 1"/>
                  <a:gd name="T98" fmla="*/ 20 w 21"/>
                  <a:gd name="T99" fmla="*/ 1 h 1"/>
                  <a:gd name="T100" fmla="*/ 21 w 21"/>
                  <a:gd name="T101" fmla="*/ 1 h 1"/>
                  <a:gd name="T102" fmla="*/ 21 w 21"/>
                  <a:gd name="T10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1"/>
                    </a:lnTo>
                  </a:path>
                </a:pathLst>
              </a:custGeom>
              <a:noFill/>
              <a:ln w="33338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1" name="Freeform 119"/>
              <p:cNvSpPr>
                <a:spLocks/>
              </p:cNvSpPr>
              <p:nvPr/>
            </p:nvSpPr>
            <p:spPr bwMode="auto">
              <a:xfrm>
                <a:off x="1462" y="2409"/>
                <a:ext cx="151" cy="14"/>
              </a:xfrm>
              <a:custGeom>
                <a:avLst/>
                <a:gdLst>
                  <a:gd name="T0" fmla="*/ 1 w 22"/>
                  <a:gd name="T1" fmla="*/ 0 h 2"/>
                  <a:gd name="T2" fmla="*/ 1 w 22"/>
                  <a:gd name="T3" fmla="*/ 0 h 2"/>
                  <a:gd name="T4" fmla="*/ 1 w 22"/>
                  <a:gd name="T5" fmla="*/ 0 h 2"/>
                  <a:gd name="T6" fmla="*/ 2 w 22"/>
                  <a:gd name="T7" fmla="*/ 0 h 2"/>
                  <a:gd name="T8" fmla="*/ 2 w 22"/>
                  <a:gd name="T9" fmla="*/ 0 h 2"/>
                  <a:gd name="T10" fmla="*/ 3 w 22"/>
                  <a:gd name="T11" fmla="*/ 0 h 2"/>
                  <a:gd name="T12" fmla="*/ 3 w 22"/>
                  <a:gd name="T13" fmla="*/ 0 h 2"/>
                  <a:gd name="T14" fmla="*/ 3 w 22"/>
                  <a:gd name="T15" fmla="*/ 0 h 2"/>
                  <a:gd name="T16" fmla="*/ 4 w 22"/>
                  <a:gd name="T17" fmla="*/ 0 h 2"/>
                  <a:gd name="T18" fmla="*/ 4 w 22"/>
                  <a:gd name="T19" fmla="*/ 0 h 2"/>
                  <a:gd name="T20" fmla="*/ 5 w 22"/>
                  <a:gd name="T21" fmla="*/ 0 h 2"/>
                  <a:gd name="T22" fmla="*/ 5 w 22"/>
                  <a:gd name="T23" fmla="*/ 0 h 2"/>
                  <a:gd name="T24" fmla="*/ 6 w 22"/>
                  <a:gd name="T25" fmla="*/ 0 h 2"/>
                  <a:gd name="T26" fmla="*/ 6 w 22"/>
                  <a:gd name="T27" fmla="*/ 0 h 2"/>
                  <a:gd name="T28" fmla="*/ 6 w 22"/>
                  <a:gd name="T29" fmla="*/ 0 h 2"/>
                  <a:gd name="T30" fmla="*/ 7 w 22"/>
                  <a:gd name="T31" fmla="*/ 0 h 2"/>
                  <a:gd name="T32" fmla="*/ 7 w 22"/>
                  <a:gd name="T33" fmla="*/ 0 h 2"/>
                  <a:gd name="T34" fmla="*/ 8 w 22"/>
                  <a:gd name="T35" fmla="*/ 0 h 2"/>
                  <a:gd name="T36" fmla="*/ 8 w 22"/>
                  <a:gd name="T37" fmla="*/ 0 h 2"/>
                  <a:gd name="T38" fmla="*/ 9 w 22"/>
                  <a:gd name="T39" fmla="*/ 1 h 2"/>
                  <a:gd name="T40" fmla="*/ 9 w 22"/>
                  <a:gd name="T41" fmla="*/ 1 h 2"/>
                  <a:gd name="T42" fmla="*/ 9 w 22"/>
                  <a:gd name="T43" fmla="*/ 1 h 2"/>
                  <a:gd name="T44" fmla="*/ 10 w 22"/>
                  <a:gd name="T45" fmla="*/ 1 h 2"/>
                  <a:gd name="T46" fmla="*/ 10 w 22"/>
                  <a:gd name="T47" fmla="*/ 1 h 2"/>
                  <a:gd name="T48" fmla="*/ 11 w 22"/>
                  <a:gd name="T49" fmla="*/ 1 h 2"/>
                  <a:gd name="T50" fmla="*/ 11 w 22"/>
                  <a:gd name="T51" fmla="*/ 1 h 2"/>
                  <a:gd name="T52" fmla="*/ 11 w 22"/>
                  <a:gd name="T53" fmla="*/ 1 h 2"/>
                  <a:gd name="T54" fmla="*/ 12 w 22"/>
                  <a:gd name="T55" fmla="*/ 1 h 2"/>
                  <a:gd name="T56" fmla="*/ 12 w 22"/>
                  <a:gd name="T57" fmla="*/ 1 h 2"/>
                  <a:gd name="T58" fmla="*/ 13 w 22"/>
                  <a:gd name="T59" fmla="*/ 1 h 2"/>
                  <a:gd name="T60" fmla="*/ 13 w 22"/>
                  <a:gd name="T61" fmla="*/ 1 h 2"/>
                  <a:gd name="T62" fmla="*/ 13 w 22"/>
                  <a:gd name="T63" fmla="*/ 1 h 2"/>
                  <a:gd name="T64" fmla="*/ 14 w 22"/>
                  <a:gd name="T65" fmla="*/ 1 h 2"/>
                  <a:gd name="T66" fmla="*/ 14 w 22"/>
                  <a:gd name="T67" fmla="*/ 1 h 2"/>
                  <a:gd name="T68" fmla="*/ 15 w 22"/>
                  <a:gd name="T69" fmla="*/ 1 h 2"/>
                  <a:gd name="T70" fmla="*/ 15 w 22"/>
                  <a:gd name="T71" fmla="*/ 1 h 2"/>
                  <a:gd name="T72" fmla="*/ 16 w 22"/>
                  <a:gd name="T73" fmla="*/ 1 h 2"/>
                  <a:gd name="T74" fmla="*/ 16 w 22"/>
                  <a:gd name="T75" fmla="*/ 1 h 2"/>
                  <a:gd name="T76" fmla="*/ 16 w 22"/>
                  <a:gd name="T77" fmla="*/ 1 h 2"/>
                  <a:gd name="T78" fmla="*/ 17 w 22"/>
                  <a:gd name="T79" fmla="*/ 1 h 2"/>
                  <a:gd name="T80" fmla="*/ 17 w 22"/>
                  <a:gd name="T81" fmla="*/ 1 h 2"/>
                  <a:gd name="T82" fmla="*/ 18 w 22"/>
                  <a:gd name="T83" fmla="*/ 1 h 2"/>
                  <a:gd name="T84" fmla="*/ 18 w 22"/>
                  <a:gd name="T85" fmla="*/ 1 h 2"/>
                  <a:gd name="T86" fmla="*/ 18 w 22"/>
                  <a:gd name="T87" fmla="*/ 1 h 2"/>
                  <a:gd name="T88" fmla="*/ 19 w 22"/>
                  <a:gd name="T89" fmla="*/ 1 h 2"/>
                  <a:gd name="T90" fmla="*/ 19 w 22"/>
                  <a:gd name="T91" fmla="*/ 1 h 2"/>
                  <a:gd name="T92" fmla="*/ 20 w 22"/>
                  <a:gd name="T93" fmla="*/ 2 h 2"/>
                  <a:gd name="T94" fmla="*/ 20 w 22"/>
                  <a:gd name="T95" fmla="*/ 2 h 2"/>
                  <a:gd name="T96" fmla="*/ 21 w 22"/>
                  <a:gd name="T97" fmla="*/ 2 h 2"/>
                  <a:gd name="T98" fmla="*/ 21 w 22"/>
                  <a:gd name="T99" fmla="*/ 2 h 2"/>
                  <a:gd name="T100" fmla="*/ 21 w 22"/>
                  <a:gd name="T101" fmla="*/ 2 h 2"/>
                  <a:gd name="T102" fmla="*/ 22 w 22"/>
                  <a:gd name="T10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</a:path>
                </a:pathLst>
              </a:custGeom>
              <a:noFill/>
              <a:ln w="33338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2" name="Freeform 120"/>
              <p:cNvSpPr>
                <a:spLocks/>
              </p:cNvSpPr>
              <p:nvPr/>
            </p:nvSpPr>
            <p:spPr bwMode="auto">
              <a:xfrm>
                <a:off x="1613" y="2423"/>
                <a:ext cx="151" cy="7"/>
              </a:xfrm>
              <a:custGeom>
                <a:avLst/>
                <a:gdLst>
                  <a:gd name="T0" fmla="*/ 0 w 22"/>
                  <a:gd name="T1" fmla="*/ 0 h 1"/>
                  <a:gd name="T2" fmla="*/ 1 w 22"/>
                  <a:gd name="T3" fmla="*/ 0 h 1"/>
                  <a:gd name="T4" fmla="*/ 1 w 22"/>
                  <a:gd name="T5" fmla="*/ 0 h 1"/>
                  <a:gd name="T6" fmla="*/ 1 w 22"/>
                  <a:gd name="T7" fmla="*/ 0 h 1"/>
                  <a:gd name="T8" fmla="*/ 2 w 22"/>
                  <a:gd name="T9" fmla="*/ 0 h 1"/>
                  <a:gd name="T10" fmla="*/ 2 w 22"/>
                  <a:gd name="T11" fmla="*/ 0 h 1"/>
                  <a:gd name="T12" fmla="*/ 3 w 22"/>
                  <a:gd name="T13" fmla="*/ 0 h 1"/>
                  <a:gd name="T14" fmla="*/ 3 w 22"/>
                  <a:gd name="T15" fmla="*/ 0 h 1"/>
                  <a:gd name="T16" fmla="*/ 4 w 22"/>
                  <a:gd name="T17" fmla="*/ 0 h 1"/>
                  <a:gd name="T18" fmla="*/ 4 w 22"/>
                  <a:gd name="T19" fmla="*/ 0 h 1"/>
                  <a:gd name="T20" fmla="*/ 4 w 22"/>
                  <a:gd name="T21" fmla="*/ 0 h 1"/>
                  <a:gd name="T22" fmla="*/ 5 w 22"/>
                  <a:gd name="T23" fmla="*/ 0 h 1"/>
                  <a:gd name="T24" fmla="*/ 5 w 22"/>
                  <a:gd name="T25" fmla="*/ 0 h 1"/>
                  <a:gd name="T26" fmla="*/ 6 w 22"/>
                  <a:gd name="T27" fmla="*/ 0 h 1"/>
                  <a:gd name="T28" fmla="*/ 6 w 22"/>
                  <a:gd name="T29" fmla="*/ 0 h 1"/>
                  <a:gd name="T30" fmla="*/ 6 w 22"/>
                  <a:gd name="T31" fmla="*/ 0 h 1"/>
                  <a:gd name="T32" fmla="*/ 7 w 22"/>
                  <a:gd name="T33" fmla="*/ 0 h 1"/>
                  <a:gd name="T34" fmla="*/ 7 w 22"/>
                  <a:gd name="T35" fmla="*/ 0 h 1"/>
                  <a:gd name="T36" fmla="*/ 8 w 22"/>
                  <a:gd name="T37" fmla="*/ 0 h 1"/>
                  <a:gd name="T38" fmla="*/ 8 w 22"/>
                  <a:gd name="T39" fmla="*/ 0 h 1"/>
                  <a:gd name="T40" fmla="*/ 9 w 22"/>
                  <a:gd name="T41" fmla="*/ 0 h 1"/>
                  <a:gd name="T42" fmla="*/ 9 w 22"/>
                  <a:gd name="T43" fmla="*/ 1 h 1"/>
                  <a:gd name="T44" fmla="*/ 9 w 22"/>
                  <a:gd name="T45" fmla="*/ 1 h 1"/>
                  <a:gd name="T46" fmla="*/ 10 w 22"/>
                  <a:gd name="T47" fmla="*/ 1 h 1"/>
                  <a:gd name="T48" fmla="*/ 10 w 22"/>
                  <a:gd name="T49" fmla="*/ 1 h 1"/>
                  <a:gd name="T50" fmla="*/ 11 w 22"/>
                  <a:gd name="T51" fmla="*/ 1 h 1"/>
                  <a:gd name="T52" fmla="*/ 11 w 22"/>
                  <a:gd name="T53" fmla="*/ 1 h 1"/>
                  <a:gd name="T54" fmla="*/ 11 w 22"/>
                  <a:gd name="T55" fmla="*/ 1 h 1"/>
                  <a:gd name="T56" fmla="*/ 12 w 22"/>
                  <a:gd name="T57" fmla="*/ 1 h 1"/>
                  <a:gd name="T58" fmla="*/ 12 w 22"/>
                  <a:gd name="T59" fmla="*/ 1 h 1"/>
                  <a:gd name="T60" fmla="*/ 13 w 22"/>
                  <a:gd name="T61" fmla="*/ 1 h 1"/>
                  <a:gd name="T62" fmla="*/ 13 w 22"/>
                  <a:gd name="T63" fmla="*/ 1 h 1"/>
                  <a:gd name="T64" fmla="*/ 14 w 22"/>
                  <a:gd name="T65" fmla="*/ 1 h 1"/>
                  <a:gd name="T66" fmla="*/ 14 w 22"/>
                  <a:gd name="T67" fmla="*/ 1 h 1"/>
                  <a:gd name="T68" fmla="*/ 14 w 22"/>
                  <a:gd name="T69" fmla="*/ 1 h 1"/>
                  <a:gd name="T70" fmla="*/ 15 w 22"/>
                  <a:gd name="T71" fmla="*/ 1 h 1"/>
                  <a:gd name="T72" fmla="*/ 15 w 22"/>
                  <a:gd name="T73" fmla="*/ 1 h 1"/>
                  <a:gd name="T74" fmla="*/ 16 w 22"/>
                  <a:gd name="T75" fmla="*/ 1 h 1"/>
                  <a:gd name="T76" fmla="*/ 16 w 22"/>
                  <a:gd name="T77" fmla="*/ 1 h 1"/>
                  <a:gd name="T78" fmla="*/ 16 w 22"/>
                  <a:gd name="T79" fmla="*/ 1 h 1"/>
                  <a:gd name="T80" fmla="*/ 17 w 22"/>
                  <a:gd name="T81" fmla="*/ 1 h 1"/>
                  <a:gd name="T82" fmla="*/ 17 w 22"/>
                  <a:gd name="T83" fmla="*/ 1 h 1"/>
                  <a:gd name="T84" fmla="*/ 18 w 22"/>
                  <a:gd name="T85" fmla="*/ 1 h 1"/>
                  <a:gd name="T86" fmla="*/ 18 w 22"/>
                  <a:gd name="T87" fmla="*/ 1 h 1"/>
                  <a:gd name="T88" fmla="*/ 19 w 22"/>
                  <a:gd name="T89" fmla="*/ 1 h 1"/>
                  <a:gd name="T90" fmla="*/ 19 w 22"/>
                  <a:gd name="T91" fmla="*/ 1 h 1"/>
                  <a:gd name="T92" fmla="*/ 19 w 22"/>
                  <a:gd name="T93" fmla="*/ 1 h 1"/>
                  <a:gd name="T94" fmla="*/ 20 w 22"/>
                  <a:gd name="T95" fmla="*/ 1 h 1"/>
                  <a:gd name="T96" fmla="*/ 20 w 22"/>
                  <a:gd name="T97" fmla="*/ 1 h 1"/>
                  <a:gd name="T98" fmla="*/ 21 w 22"/>
                  <a:gd name="T99" fmla="*/ 1 h 1"/>
                  <a:gd name="T100" fmla="*/ 21 w 22"/>
                  <a:gd name="T101" fmla="*/ 1 h 1"/>
                  <a:gd name="T102" fmla="*/ 21 w 22"/>
                  <a:gd name="T10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2" y="1"/>
                    </a:lnTo>
                  </a:path>
                </a:pathLst>
              </a:custGeom>
              <a:noFill/>
              <a:ln w="33338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3" name="Freeform 121"/>
              <p:cNvSpPr>
                <a:spLocks/>
              </p:cNvSpPr>
              <p:nvPr/>
            </p:nvSpPr>
            <p:spPr bwMode="auto">
              <a:xfrm>
                <a:off x="1764" y="2430"/>
                <a:ext cx="143" cy="13"/>
              </a:xfrm>
              <a:custGeom>
                <a:avLst/>
                <a:gdLst>
                  <a:gd name="T0" fmla="*/ 0 w 21"/>
                  <a:gd name="T1" fmla="*/ 0 h 2"/>
                  <a:gd name="T2" fmla="*/ 0 w 21"/>
                  <a:gd name="T3" fmla="*/ 0 h 2"/>
                  <a:gd name="T4" fmla="*/ 1 w 21"/>
                  <a:gd name="T5" fmla="*/ 0 h 2"/>
                  <a:gd name="T6" fmla="*/ 1 w 21"/>
                  <a:gd name="T7" fmla="*/ 1 h 2"/>
                  <a:gd name="T8" fmla="*/ 2 w 21"/>
                  <a:gd name="T9" fmla="*/ 1 h 2"/>
                  <a:gd name="T10" fmla="*/ 2 w 21"/>
                  <a:gd name="T11" fmla="*/ 1 h 2"/>
                  <a:gd name="T12" fmla="*/ 2 w 21"/>
                  <a:gd name="T13" fmla="*/ 1 h 2"/>
                  <a:gd name="T14" fmla="*/ 3 w 21"/>
                  <a:gd name="T15" fmla="*/ 1 h 2"/>
                  <a:gd name="T16" fmla="*/ 3 w 21"/>
                  <a:gd name="T17" fmla="*/ 1 h 2"/>
                  <a:gd name="T18" fmla="*/ 4 w 21"/>
                  <a:gd name="T19" fmla="*/ 1 h 2"/>
                  <a:gd name="T20" fmla="*/ 4 w 21"/>
                  <a:gd name="T21" fmla="*/ 1 h 2"/>
                  <a:gd name="T22" fmla="*/ 4 w 21"/>
                  <a:gd name="T23" fmla="*/ 1 h 2"/>
                  <a:gd name="T24" fmla="*/ 5 w 21"/>
                  <a:gd name="T25" fmla="*/ 1 h 2"/>
                  <a:gd name="T26" fmla="*/ 5 w 21"/>
                  <a:gd name="T27" fmla="*/ 1 h 2"/>
                  <a:gd name="T28" fmla="*/ 6 w 21"/>
                  <a:gd name="T29" fmla="*/ 1 h 2"/>
                  <a:gd name="T30" fmla="*/ 6 w 21"/>
                  <a:gd name="T31" fmla="*/ 1 h 2"/>
                  <a:gd name="T32" fmla="*/ 7 w 21"/>
                  <a:gd name="T33" fmla="*/ 1 h 2"/>
                  <a:gd name="T34" fmla="*/ 7 w 21"/>
                  <a:gd name="T35" fmla="*/ 1 h 2"/>
                  <a:gd name="T36" fmla="*/ 7 w 21"/>
                  <a:gd name="T37" fmla="*/ 1 h 2"/>
                  <a:gd name="T38" fmla="*/ 8 w 21"/>
                  <a:gd name="T39" fmla="*/ 1 h 2"/>
                  <a:gd name="T40" fmla="*/ 8 w 21"/>
                  <a:gd name="T41" fmla="*/ 1 h 2"/>
                  <a:gd name="T42" fmla="*/ 9 w 21"/>
                  <a:gd name="T43" fmla="*/ 1 h 2"/>
                  <a:gd name="T44" fmla="*/ 9 w 21"/>
                  <a:gd name="T45" fmla="*/ 1 h 2"/>
                  <a:gd name="T46" fmla="*/ 9 w 21"/>
                  <a:gd name="T47" fmla="*/ 1 h 2"/>
                  <a:gd name="T48" fmla="*/ 10 w 21"/>
                  <a:gd name="T49" fmla="*/ 1 h 2"/>
                  <a:gd name="T50" fmla="*/ 10 w 21"/>
                  <a:gd name="T51" fmla="*/ 1 h 2"/>
                  <a:gd name="T52" fmla="*/ 11 w 21"/>
                  <a:gd name="T53" fmla="*/ 1 h 2"/>
                  <a:gd name="T54" fmla="*/ 11 w 21"/>
                  <a:gd name="T55" fmla="*/ 1 h 2"/>
                  <a:gd name="T56" fmla="*/ 12 w 21"/>
                  <a:gd name="T57" fmla="*/ 1 h 2"/>
                  <a:gd name="T58" fmla="*/ 12 w 21"/>
                  <a:gd name="T59" fmla="*/ 1 h 2"/>
                  <a:gd name="T60" fmla="*/ 12 w 21"/>
                  <a:gd name="T61" fmla="*/ 1 h 2"/>
                  <a:gd name="T62" fmla="*/ 13 w 21"/>
                  <a:gd name="T63" fmla="*/ 1 h 2"/>
                  <a:gd name="T64" fmla="*/ 13 w 21"/>
                  <a:gd name="T65" fmla="*/ 1 h 2"/>
                  <a:gd name="T66" fmla="*/ 14 w 21"/>
                  <a:gd name="T67" fmla="*/ 1 h 2"/>
                  <a:gd name="T68" fmla="*/ 14 w 21"/>
                  <a:gd name="T69" fmla="*/ 1 h 2"/>
                  <a:gd name="T70" fmla="*/ 14 w 21"/>
                  <a:gd name="T71" fmla="*/ 1 h 2"/>
                  <a:gd name="T72" fmla="*/ 15 w 21"/>
                  <a:gd name="T73" fmla="*/ 1 h 2"/>
                  <a:gd name="T74" fmla="*/ 15 w 21"/>
                  <a:gd name="T75" fmla="*/ 1 h 2"/>
                  <a:gd name="T76" fmla="*/ 16 w 21"/>
                  <a:gd name="T77" fmla="*/ 1 h 2"/>
                  <a:gd name="T78" fmla="*/ 16 w 21"/>
                  <a:gd name="T79" fmla="*/ 1 h 2"/>
                  <a:gd name="T80" fmla="*/ 16 w 21"/>
                  <a:gd name="T81" fmla="*/ 1 h 2"/>
                  <a:gd name="T82" fmla="*/ 17 w 21"/>
                  <a:gd name="T83" fmla="*/ 1 h 2"/>
                  <a:gd name="T84" fmla="*/ 17 w 21"/>
                  <a:gd name="T85" fmla="*/ 1 h 2"/>
                  <a:gd name="T86" fmla="*/ 18 w 21"/>
                  <a:gd name="T87" fmla="*/ 1 h 2"/>
                  <a:gd name="T88" fmla="*/ 18 w 21"/>
                  <a:gd name="T89" fmla="*/ 1 h 2"/>
                  <a:gd name="T90" fmla="*/ 19 w 21"/>
                  <a:gd name="T91" fmla="*/ 2 h 2"/>
                  <a:gd name="T92" fmla="*/ 19 w 21"/>
                  <a:gd name="T93" fmla="*/ 2 h 2"/>
                  <a:gd name="T94" fmla="*/ 19 w 21"/>
                  <a:gd name="T95" fmla="*/ 2 h 2"/>
                  <a:gd name="T96" fmla="*/ 20 w 21"/>
                  <a:gd name="T97" fmla="*/ 2 h 2"/>
                  <a:gd name="T98" fmla="*/ 20 w 21"/>
                  <a:gd name="T99" fmla="*/ 2 h 2"/>
                  <a:gd name="T100" fmla="*/ 21 w 21"/>
                  <a:gd name="T101" fmla="*/ 2 h 2"/>
                  <a:gd name="T102" fmla="*/ 21 w 21"/>
                  <a:gd name="T10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2"/>
                    </a:lnTo>
                  </a:path>
                </a:pathLst>
              </a:custGeom>
              <a:noFill/>
              <a:ln w="33338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4" name="Freeform 122"/>
              <p:cNvSpPr>
                <a:spLocks/>
              </p:cNvSpPr>
              <p:nvPr/>
            </p:nvSpPr>
            <p:spPr bwMode="auto">
              <a:xfrm>
                <a:off x="1907" y="2443"/>
                <a:ext cx="151" cy="0"/>
              </a:xfrm>
              <a:custGeom>
                <a:avLst/>
                <a:gdLst>
                  <a:gd name="T0" fmla="*/ 1 w 22"/>
                  <a:gd name="T1" fmla="*/ 1 w 22"/>
                  <a:gd name="T2" fmla="*/ 1 w 22"/>
                  <a:gd name="T3" fmla="*/ 2 w 22"/>
                  <a:gd name="T4" fmla="*/ 2 w 22"/>
                  <a:gd name="T5" fmla="*/ 3 w 22"/>
                  <a:gd name="T6" fmla="*/ 3 w 22"/>
                  <a:gd name="T7" fmla="*/ 3 w 22"/>
                  <a:gd name="T8" fmla="*/ 4 w 22"/>
                  <a:gd name="T9" fmla="*/ 4 w 22"/>
                  <a:gd name="T10" fmla="*/ 5 w 22"/>
                  <a:gd name="T11" fmla="*/ 5 w 22"/>
                  <a:gd name="T12" fmla="*/ 6 w 22"/>
                  <a:gd name="T13" fmla="*/ 6 w 22"/>
                  <a:gd name="T14" fmla="*/ 6 w 22"/>
                  <a:gd name="T15" fmla="*/ 7 w 22"/>
                  <a:gd name="T16" fmla="*/ 7 w 22"/>
                  <a:gd name="T17" fmla="*/ 8 w 22"/>
                  <a:gd name="T18" fmla="*/ 8 w 22"/>
                  <a:gd name="T19" fmla="*/ 8 w 22"/>
                  <a:gd name="T20" fmla="*/ 9 w 22"/>
                  <a:gd name="T21" fmla="*/ 9 w 22"/>
                  <a:gd name="T22" fmla="*/ 10 w 22"/>
                  <a:gd name="T23" fmla="*/ 10 w 22"/>
                  <a:gd name="T24" fmla="*/ 10 w 22"/>
                  <a:gd name="T25" fmla="*/ 11 w 22"/>
                  <a:gd name="T26" fmla="*/ 11 w 22"/>
                  <a:gd name="T27" fmla="*/ 12 w 22"/>
                  <a:gd name="T28" fmla="*/ 12 w 22"/>
                  <a:gd name="T29" fmla="*/ 13 w 22"/>
                  <a:gd name="T30" fmla="*/ 13 w 22"/>
                  <a:gd name="T31" fmla="*/ 13 w 22"/>
                  <a:gd name="T32" fmla="*/ 14 w 22"/>
                  <a:gd name="T33" fmla="*/ 14 w 22"/>
                  <a:gd name="T34" fmla="*/ 15 w 22"/>
                  <a:gd name="T35" fmla="*/ 15 w 22"/>
                  <a:gd name="T36" fmla="*/ 16 w 22"/>
                  <a:gd name="T37" fmla="*/ 16 w 22"/>
                  <a:gd name="T38" fmla="*/ 16 w 22"/>
                  <a:gd name="T39" fmla="*/ 17 w 22"/>
                  <a:gd name="T40" fmla="*/ 17 w 22"/>
                  <a:gd name="T41" fmla="*/ 18 w 22"/>
                  <a:gd name="T42" fmla="*/ 18 w 22"/>
                  <a:gd name="T43" fmla="*/ 18 w 22"/>
                  <a:gd name="T44" fmla="*/ 19 w 22"/>
                  <a:gd name="T45" fmla="*/ 19 w 22"/>
                  <a:gd name="T46" fmla="*/ 20 w 22"/>
                  <a:gd name="T47" fmla="*/ 20 w 22"/>
                  <a:gd name="T48" fmla="*/ 20 w 22"/>
                  <a:gd name="T49" fmla="*/ 21 w 22"/>
                  <a:gd name="T50" fmla="*/ 21 w 22"/>
                  <a:gd name="T51" fmla="*/ 22 w 2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  <a:cxn ang="0">
                    <a:pos x="T50" y="0"/>
                  </a:cxn>
                  <a:cxn ang="0">
                    <a:pos x="T51" y="0"/>
                  </a:cxn>
                </a:cxnLst>
                <a:rect l="0" t="0" r="r" b="b"/>
                <a:pathLst>
                  <a:path w="22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</a:path>
                </a:pathLst>
              </a:custGeom>
              <a:noFill/>
              <a:ln w="33338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5" name="Freeform 123"/>
              <p:cNvSpPr>
                <a:spLocks/>
              </p:cNvSpPr>
              <p:nvPr/>
            </p:nvSpPr>
            <p:spPr bwMode="auto">
              <a:xfrm>
                <a:off x="2058" y="2443"/>
                <a:ext cx="150" cy="7"/>
              </a:xfrm>
              <a:custGeom>
                <a:avLst/>
                <a:gdLst>
                  <a:gd name="T0" fmla="*/ 0 w 22"/>
                  <a:gd name="T1" fmla="*/ 0 h 1"/>
                  <a:gd name="T2" fmla="*/ 1 w 22"/>
                  <a:gd name="T3" fmla="*/ 0 h 1"/>
                  <a:gd name="T4" fmla="*/ 1 w 22"/>
                  <a:gd name="T5" fmla="*/ 0 h 1"/>
                  <a:gd name="T6" fmla="*/ 1 w 22"/>
                  <a:gd name="T7" fmla="*/ 0 h 1"/>
                  <a:gd name="T8" fmla="*/ 2 w 22"/>
                  <a:gd name="T9" fmla="*/ 0 h 1"/>
                  <a:gd name="T10" fmla="*/ 2 w 22"/>
                  <a:gd name="T11" fmla="*/ 0 h 1"/>
                  <a:gd name="T12" fmla="*/ 3 w 22"/>
                  <a:gd name="T13" fmla="*/ 0 h 1"/>
                  <a:gd name="T14" fmla="*/ 3 w 22"/>
                  <a:gd name="T15" fmla="*/ 0 h 1"/>
                  <a:gd name="T16" fmla="*/ 3 w 22"/>
                  <a:gd name="T17" fmla="*/ 0 h 1"/>
                  <a:gd name="T18" fmla="*/ 4 w 22"/>
                  <a:gd name="T19" fmla="*/ 0 h 1"/>
                  <a:gd name="T20" fmla="*/ 4 w 22"/>
                  <a:gd name="T21" fmla="*/ 0 h 1"/>
                  <a:gd name="T22" fmla="*/ 5 w 22"/>
                  <a:gd name="T23" fmla="*/ 0 h 1"/>
                  <a:gd name="T24" fmla="*/ 5 w 22"/>
                  <a:gd name="T25" fmla="*/ 0 h 1"/>
                  <a:gd name="T26" fmla="*/ 6 w 22"/>
                  <a:gd name="T27" fmla="*/ 0 h 1"/>
                  <a:gd name="T28" fmla="*/ 6 w 22"/>
                  <a:gd name="T29" fmla="*/ 0 h 1"/>
                  <a:gd name="T30" fmla="*/ 6 w 22"/>
                  <a:gd name="T31" fmla="*/ 0 h 1"/>
                  <a:gd name="T32" fmla="*/ 7 w 22"/>
                  <a:gd name="T33" fmla="*/ 0 h 1"/>
                  <a:gd name="T34" fmla="*/ 7 w 22"/>
                  <a:gd name="T35" fmla="*/ 0 h 1"/>
                  <a:gd name="T36" fmla="*/ 8 w 22"/>
                  <a:gd name="T37" fmla="*/ 0 h 1"/>
                  <a:gd name="T38" fmla="*/ 8 w 22"/>
                  <a:gd name="T39" fmla="*/ 0 h 1"/>
                  <a:gd name="T40" fmla="*/ 8 w 22"/>
                  <a:gd name="T41" fmla="*/ 0 h 1"/>
                  <a:gd name="T42" fmla="*/ 9 w 22"/>
                  <a:gd name="T43" fmla="*/ 0 h 1"/>
                  <a:gd name="T44" fmla="*/ 9 w 22"/>
                  <a:gd name="T45" fmla="*/ 0 h 1"/>
                  <a:gd name="T46" fmla="*/ 10 w 22"/>
                  <a:gd name="T47" fmla="*/ 0 h 1"/>
                  <a:gd name="T48" fmla="*/ 10 w 22"/>
                  <a:gd name="T49" fmla="*/ 0 h 1"/>
                  <a:gd name="T50" fmla="*/ 11 w 22"/>
                  <a:gd name="T51" fmla="*/ 0 h 1"/>
                  <a:gd name="T52" fmla="*/ 11 w 22"/>
                  <a:gd name="T53" fmla="*/ 0 h 1"/>
                  <a:gd name="T54" fmla="*/ 11 w 22"/>
                  <a:gd name="T55" fmla="*/ 0 h 1"/>
                  <a:gd name="T56" fmla="*/ 12 w 22"/>
                  <a:gd name="T57" fmla="*/ 1 h 1"/>
                  <a:gd name="T58" fmla="*/ 12 w 22"/>
                  <a:gd name="T59" fmla="*/ 1 h 1"/>
                  <a:gd name="T60" fmla="*/ 13 w 22"/>
                  <a:gd name="T61" fmla="*/ 1 h 1"/>
                  <a:gd name="T62" fmla="*/ 13 w 22"/>
                  <a:gd name="T63" fmla="*/ 1 h 1"/>
                  <a:gd name="T64" fmla="*/ 13 w 22"/>
                  <a:gd name="T65" fmla="*/ 1 h 1"/>
                  <a:gd name="T66" fmla="*/ 14 w 22"/>
                  <a:gd name="T67" fmla="*/ 1 h 1"/>
                  <a:gd name="T68" fmla="*/ 14 w 22"/>
                  <a:gd name="T69" fmla="*/ 1 h 1"/>
                  <a:gd name="T70" fmla="*/ 15 w 22"/>
                  <a:gd name="T71" fmla="*/ 1 h 1"/>
                  <a:gd name="T72" fmla="*/ 15 w 22"/>
                  <a:gd name="T73" fmla="*/ 1 h 1"/>
                  <a:gd name="T74" fmla="*/ 16 w 22"/>
                  <a:gd name="T75" fmla="*/ 1 h 1"/>
                  <a:gd name="T76" fmla="*/ 16 w 22"/>
                  <a:gd name="T77" fmla="*/ 1 h 1"/>
                  <a:gd name="T78" fmla="*/ 16 w 22"/>
                  <a:gd name="T79" fmla="*/ 1 h 1"/>
                  <a:gd name="T80" fmla="*/ 17 w 22"/>
                  <a:gd name="T81" fmla="*/ 1 h 1"/>
                  <a:gd name="T82" fmla="*/ 17 w 22"/>
                  <a:gd name="T83" fmla="*/ 1 h 1"/>
                  <a:gd name="T84" fmla="*/ 18 w 22"/>
                  <a:gd name="T85" fmla="*/ 1 h 1"/>
                  <a:gd name="T86" fmla="*/ 18 w 22"/>
                  <a:gd name="T87" fmla="*/ 1 h 1"/>
                  <a:gd name="T88" fmla="*/ 18 w 22"/>
                  <a:gd name="T89" fmla="*/ 1 h 1"/>
                  <a:gd name="T90" fmla="*/ 19 w 22"/>
                  <a:gd name="T91" fmla="*/ 1 h 1"/>
                  <a:gd name="T92" fmla="*/ 19 w 22"/>
                  <a:gd name="T93" fmla="*/ 1 h 1"/>
                  <a:gd name="T94" fmla="*/ 20 w 22"/>
                  <a:gd name="T95" fmla="*/ 1 h 1"/>
                  <a:gd name="T96" fmla="*/ 20 w 22"/>
                  <a:gd name="T97" fmla="*/ 1 h 1"/>
                  <a:gd name="T98" fmla="*/ 21 w 22"/>
                  <a:gd name="T99" fmla="*/ 1 h 1"/>
                  <a:gd name="T100" fmla="*/ 21 w 22"/>
                  <a:gd name="T101" fmla="*/ 1 h 1"/>
                  <a:gd name="T102" fmla="*/ 21 w 22"/>
                  <a:gd name="T10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2" y="1"/>
                    </a:lnTo>
                  </a:path>
                </a:pathLst>
              </a:custGeom>
              <a:noFill/>
              <a:ln w="33338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6" name="Freeform 124"/>
              <p:cNvSpPr>
                <a:spLocks/>
              </p:cNvSpPr>
              <p:nvPr/>
            </p:nvSpPr>
            <p:spPr bwMode="auto">
              <a:xfrm>
                <a:off x="2208" y="2450"/>
                <a:ext cx="144" cy="0"/>
              </a:xfrm>
              <a:custGeom>
                <a:avLst/>
                <a:gdLst>
                  <a:gd name="T0" fmla="*/ 0 w 21"/>
                  <a:gd name="T1" fmla="*/ 0 w 21"/>
                  <a:gd name="T2" fmla="*/ 1 w 21"/>
                  <a:gd name="T3" fmla="*/ 1 w 21"/>
                  <a:gd name="T4" fmla="*/ 1 w 21"/>
                  <a:gd name="T5" fmla="*/ 2 w 21"/>
                  <a:gd name="T6" fmla="*/ 2 w 21"/>
                  <a:gd name="T7" fmla="*/ 3 w 21"/>
                  <a:gd name="T8" fmla="*/ 3 w 21"/>
                  <a:gd name="T9" fmla="*/ 4 w 21"/>
                  <a:gd name="T10" fmla="*/ 4 w 21"/>
                  <a:gd name="T11" fmla="*/ 4 w 21"/>
                  <a:gd name="T12" fmla="*/ 5 w 21"/>
                  <a:gd name="T13" fmla="*/ 5 w 21"/>
                  <a:gd name="T14" fmla="*/ 6 w 21"/>
                  <a:gd name="T15" fmla="*/ 6 w 21"/>
                  <a:gd name="T16" fmla="*/ 6 w 21"/>
                  <a:gd name="T17" fmla="*/ 7 w 21"/>
                  <a:gd name="T18" fmla="*/ 7 w 21"/>
                  <a:gd name="T19" fmla="*/ 8 w 21"/>
                  <a:gd name="T20" fmla="*/ 8 w 21"/>
                  <a:gd name="T21" fmla="*/ 9 w 21"/>
                  <a:gd name="T22" fmla="*/ 9 w 21"/>
                  <a:gd name="T23" fmla="*/ 9 w 21"/>
                  <a:gd name="T24" fmla="*/ 10 w 21"/>
                  <a:gd name="T25" fmla="*/ 10 w 21"/>
                  <a:gd name="T26" fmla="*/ 11 w 21"/>
                  <a:gd name="T27" fmla="*/ 11 w 21"/>
                  <a:gd name="T28" fmla="*/ 11 w 21"/>
                  <a:gd name="T29" fmla="*/ 12 w 21"/>
                  <a:gd name="T30" fmla="*/ 12 w 21"/>
                  <a:gd name="T31" fmla="*/ 13 w 21"/>
                  <a:gd name="T32" fmla="*/ 13 w 21"/>
                  <a:gd name="T33" fmla="*/ 14 w 21"/>
                  <a:gd name="T34" fmla="*/ 14 w 21"/>
                  <a:gd name="T35" fmla="*/ 14 w 21"/>
                  <a:gd name="T36" fmla="*/ 15 w 21"/>
                  <a:gd name="T37" fmla="*/ 15 w 21"/>
                  <a:gd name="T38" fmla="*/ 16 w 21"/>
                  <a:gd name="T39" fmla="*/ 16 w 21"/>
                  <a:gd name="T40" fmla="*/ 16 w 21"/>
                  <a:gd name="T41" fmla="*/ 17 w 21"/>
                  <a:gd name="T42" fmla="*/ 17 w 21"/>
                  <a:gd name="T43" fmla="*/ 18 w 21"/>
                  <a:gd name="T44" fmla="*/ 18 w 21"/>
                  <a:gd name="T45" fmla="*/ 19 w 21"/>
                  <a:gd name="T46" fmla="*/ 19 w 21"/>
                  <a:gd name="T47" fmla="*/ 19 w 21"/>
                  <a:gd name="T48" fmla="*/ 20 w 21"/>
                  <a:gd name="T49" fmla="*/ 20 w 21"/>
                  <a:gd name="T50" fmla="*/ 21 w 21"/>
                  <a:gd name="T51" fmla="*/ 21 w 2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  <a:cxn ang="0">
                    <a:pos x="T50" y="0"/>
                  </a:cxn>
                  <a:cxn ang="0">
                    <a:pos x="T51" y="0"/>
                  </a:cxn>
                </a:cxnLst>
                <a:rect l="0" t="0" r="r" b="b"/>
                <a:pathLst>
                  <a:path w="2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</a:path>
                </a:pathLst>
              </a:custGeom>
              <a:noFill/>
              <a:ln w="33338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7" name="Freeform 125"/>
              <p:cNvSpPr>
                <a:spLocks/>
              </p:cNvSpPr>
              <p:nvPr/>
            </p:nvSpPr>
            <p:spPr bwMode="auto">
              <a:xfrm>
                <a:off x="2352" y="2450"/>
                <a:ext cx="151" cy="0"/>
              </a:xfrm>
              <a:custGeom>
                <a:avLst/>
                <a:gdLst>
                  <a:gd name="T0" fmla="*/ 0 w 22"/>
                  <a:gd name="T1" fmla="*/ 1 w 22"/>
                  <a:gd name="T2" fmla="*/ 1 w 22"/>
                  <a:gd name="T3" fmla="*/ 2 w 22"/>
                  <a:gd name="T4" fmla="*/ 2 w 22"/>
                  <a:gd name="T5" fmla="*/ 2 w 22"/>
                  <a:gd name="T6" fmla="*/ 3 w 22"/>
                  <a:gd name="T7" fmla="*/ 3 w 22"/>
                  <a:gd name="T8" fmla="*/ 4 w 22"/>
                  <a:gd name="T9" fmla="*/ 4 w 22"/>
                  <a:gd name="T10" fmla="*/ 5 w 22"/>
                  <a:gd name="T11" fmla="*/ 5 w 22"/>
                  <a:gd name="T12" fmla="*/ 5 w 22"/>
                  <a:gd name="T13" fmla="*/ 6 w 22"/>
                  <a:gd name="T14" fmla="*/ 6 w 22"/>
                  <a:gd name="T15" fmla="*/ 7 w 22"/>
                  <a:gd name="T16" fmla="*/ 7 w 22"/>
                  <a:gd name="T17" fmla="*/ 8 w 22"/>
                  <a:gd name="T18" fmla="*/ 8 w 22"/>
                  <a:gd name="T19" fmla="*/ 8 w 22"/>
                  <a:gd name="T20" fmla="*/ 9 w 22"/>
                  <a:gd name="T21" fmla="*/ 9 w 22"/>
                  <a:gd name="T22" fmla="*/ 10 w 22"/>
                  <a:gd name="T23" fmla="*/ 10 w 22"/>
                  <a:gd name="T24" fmla="*/ 10 w 22"/>
                  <a:gd name="T25" fmla="*/ 11 w 22"/>
                  <a:gd name="T26" fmla="*/ 11 w 22"/>
                  <a:gd name="T27" fmla="*/ 12 w 22"/>
                  <a:gd name="T28" fmla="*/ 12 w 22"/>
                  <a:gd name="T29" fmla="*/ 13 w 22"/>
                  <a:gd name="T30" fmla="*/ 13 w 22"/>
                  <a:gd name="T31" fmla="*/ 13 w 22"/>
                  <a:gd name="T32" fmla="*/ 14 w 22"/>
                  <a:gd name="T33" fmla="*/ 14 w 22"/>
                  <a:gd name="T34" fmla="*/ 15 w 22"/>
                  <a:gd name="T35" fmla="*/ 15 w 22"/>
                  <a:gd name="T36" fmla="*/ 15 w 22"/>
                  <a:gd name="T37" fmla="*/ 16 w 22"/>
                  <a:gd name="T38" fmla="*/ 16 w 22"/>
                  <a:gd name="T39" fmla="*/ 17 w 22"/>
                  <a:gd name="T40" fmla="*/ 17 w 22"/>
                  <a:gd name="T41" fmla="*/ 17 w 22"/>
                  <a:gd name="T42" fmla="*/ 18 w 22"/>
                  <a:gd name="T43" fmla="*/ 18 w 22"/>
                  <a:gd name="T44" fmla="*/ 19 w 22"/>
                  <a:gd name="T45" fmla="*/ 19 w 22"/>
                  <a:gd name="T46" fmla="*/ 20 w 22"/>
                  <a:gd name="T47" fmla="*/ 20 w 22"/>
                  <a:gd name="T48" fmla="*/ 20 w 22"/>
                  <a:gd name="T49" fmla="*/ 21 w 22"/>
                  <a:gd name="T50" fmla="*/ 21 w 22"/>
                  <a:gd name="T51" fmla="*/ 22 w 2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  <a:cxn ang="0">
                    <a:pos x="T50" y="0"/>
                  </a:cxn>
                  <a:cxn ang="0">
                    <a:pos x="T51" y="0"/>
                  </a:cxn>
                </a:cxnLst>
                <a:rect l="0" t="0" r="r" b="b"/>
                <a:pathLst>
                  <a:path w="22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2" y="0"/>
                    </a:lnTo>
                  </a:path>
                </a:pathLst>
              </a:custGeom>
              <a:noFill/>
              <a:ln w="33338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8" name="Freeform 126"/>
              <p:cNvSpPr>
                <a:spLocks/>
              </p:cNvSpPr>
              <p:nvPr/>
            </p:nvSpPr>
            <p:spPr bwMode="auto">
              <a:xfrm>
                <a:off x="2503" y="2450"/>
                <a:ext cx="150" cy="0"/>
              </a:xfrm>
              <a:custGeom>
                <a:avLst/>
                <a:gdLst>
                  <a:gd name="T0" fmla="*/ 0 w 22"/>
                  <a:gd name="T1" fmla="*/ 1 w 22"/>
                  <a:gd name="T2" fmla="*/ 1 w 22"/>
                  <a:gd name="T3" fmla="*/ 1 w 22"/>
                  <a:gd name="T4" fmla="*/ 2 w 22"/>
                  <a:gd name="T5" fmla="*/ 2 w 22"/>
                  <a:gd name="T6" fmla="*/ 3 w 22"/>
                  <a:gd name="T7" fmla="*/ 3 w 22"/>
                  <a:gd name="T8" fmla="*/ 3 w 22"/>
                  <a:gd name="T9" fmla="*/ 4 w 22"/>
                  <a:gd name="T10" fmla="*/ 4 w 22"/>
                  <a:gd name="T11" fmla="*/ 5 w 22"/>
                  <a:gd name="T12" fmla="*/ 5 w 22"/>
                  <a:gd name="T13" fmla="*/ 5 w 22"/>
                  <a:gd name="T14" fmla="*/ 6 w 22"/>
                  <a:gd name="T15" fmla="*/ 6 w 22"/>
                  <a:gd name="T16" fmla="*/ 7 w 22"/>
                  <a:gd name="T17" fmla="*/ 7 w 22"/>
                  <a:gd name="T18" fmla="*/ 8 w 22"/>
                  <a:gd name="T19" fmla="*/ 8 w 22"/>
                  <a:gd name="T20" fmla="*/ 8 w 22"/>
                  <a:gd name="T21" fmla="*/ 9 w 22"/>
                  <a:gd name="T22" fmla="*/ 9 w 22"/>
                  <a:gd name="T23" fmla="*/ 10 w 22"/>
                  <a:gd name="T24" fmla="*/ 10 w 22"/>
                  <a:gd name="T25" fmla="*/ 10 w 22"/>
                  <a:gd name="T26" fmla="*/ 11 w 22"/>
                  <a:gd name="T27" fmla="*/ 11 w 22"/>
                  <a:gd name="T28" fmla="*/ 12 w 22"/>
                  <a:gd name="T29" fmla="*/ 12 w 22"/>
                  <a:gd name="T30" fmla="*/ 13 w 22"/>
                  <a:gd name="T31" fmla="*/ 13 w 22"/>
                  <a:gd name="T32" fmla="*/ 13 w 22"/>
                  <a:gd name="T33" fmla="*/ 14 w 22"/>
                  <a:gd name="T34" fmla="*/ 14 w 22"/>
                  <a:gd name="T35" fmla="*/ 15 w 22"/>
                  <a:gd name="T36" fmla="*/ 15 w 22"/>
                  <a:gd name="T37" fmla="*/ 15 w 22"/>
                  <a:gd name="T38" fmla="*/ 16 w 22"/>
                  <a:gd name="T39" fmla="*/ 16 w 22"/>
                  <a:gd name="T40" fmla="*/ 17 w 22"/>
                  <a:gd name="T41" fmla="*/ 17 w 22"/>
                  <a:gd name="T42" fmla="*/ 18 w 22"/>
                  <a:gd name="T43" fmla="*/ 18 w 22"/>
                  <a:gd name="T44" fmla="*/ 18 w 22"/>
                  <a:gd name="T45" fmla="*/ 19 w 22"/>
                  <a:gd name="T46" fmla="*/ 19 w 22"/>
                  <a:gd name="T47" fmla="*/ 20 w 22"/>
                  <a:gd name="T48" fmla="*/ 20 w 22"/>
                  <a:gd name="T49" fmla="*/ 20 w 22"/>
                  <a:gd name="T50" fmla="*/ 21 w 22"/>
                  <a:gd name="T51" fmla="*/ 21 w 2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  <a:cxn ang="0">
                    <a:pos x="T50" y="0"/>
                  </a:cxn>
                  <a:cxn ang="0">
                    <a:pos x="T51" y="0"/>
                  </a:cxn>
                </a:cxnLst>
                <a:rect l="0" t="0" r="r" b="b"/>
                <a:pathLst>
                  <a:path w="2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2" y="0"/>
                    </a:lnTo>
                  </a:path>
                </a:pathLst>
              </a:custGeom>
              <a:noFill/>
              <a:ln w="33338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9" name="Freeform 127"/>
              <p:cNvSpPr>
                <a:spLocks/>
              </p:cNvSpPr>
              <p:nvPr/>
            </p:nvSpPr>
            <p:spPr bwMode="auto">
              <a:xfrm>
                <a:off x="2653" y="2450"/>
                <a:ext cx="144" cy="0"/>
              </a:xfrm>
              <a:custGeom>
                <a:avLst/>
                <a:gdLst>
                  <a:gd name="T0" fmla="*/ 0 w 21"/>
                  <a:gd name="T1" fmla="*/ 0 w 21"/>
                  <a:gd name="T2" fmla="*/ 1 w 21"/>
                  <a:gd name="T3" fmla="*/ 1 w 21"/>
                  <a:gd name="T4" fmla="*/ 1 w 21"/>
                  <a:gd name="T5" fmla="*/ 2 w 21"/>
                  <a:gd name="T6" fmla="*/ 2 w 21"/>
                  <a:gd name="T7" fmla="*/ 3 w 21"/>
                  <a:gd name="T8" fmla="*/ 3 w 21"/>
                  <a:gd name="T9" fmla="*/ 3 w 21"/>
                  <a:gd name="T10" fmla="*/ 4 w 21"/>
                  <a:gd name="T11" fmla="*/ 4 w 21"/>
                  <a:gd name="T12" fmla="*/ 5 w 21"/>
                  <a:gd name="T13" fmla="*/ 5 w 21"/>
                  <a:gd name="T14" fmla="*/ 6 w 21"/>
                  <a:gd name="T15" fmla="*/ 6 w 21"/>
                  <a:gd name="T16" fmla="*/ 6 w 21"/>
                  <a:gd name="T17" fmla="*/ 7 w 21"/>
                  <a:gd name="T18" fmla="*/ 7 w 21"/>
                  <a:gd name="T19" fmla="*/ 8 w 21"/>
                  <a:gd name="T20" fmla="*/ 8 w 21"/>
                  <a:gd name="T21" fmla="*/ 8 w 21"/>
                  <a:gd name="T22" fmla="*/ 9 w 21"/>
                  <a:gd name="T23" fmla="*/ 9 w 21"/>
                  <a:gd name="T24" fmla="*/ 10 w 21"/>
                  <a:gd name="T25" fmla="*/ 10 w 21"/>
                  <a:gd name="T26" fmla="*/ 11 w 21"/>
                  <a:gd name="T27" fmla="*/ 11 w 21"/>
                  <a:gd name="T28" fmla="*/ 11 w 21"/>
                  <a:gd name="T29" fmla="*/ 12 w 21"/>
                  <a:gd name="T30" fmla="*/ 12 w 21"/>
                  <a:gd name="T31" fmla="*/ 13 w 21"/>
                  <a:gd name="T32" fmla="*/ 13 w 21"/>
                  <a:gd name="T33" fmla="*/ 13 w 21"/>
                  <a:gd name="T34" fmla="*/ 14 w 21"/>
                  <a:gd name="T35" fmla="*/ 14 w 21"/>
                  <a:gd name="T36" fmla="*/ 15 w 21"/>
                  <a:gd name="T37" fmla="*/ 15 w 21"/>
                  <a:gd name="T38" fmla="*/ 16 w 21"/>
                  <a:gd name="T39" fmla="*/ 16 w 21"/>
                  <a:gd name="T40" fmla="*/ 16 w 21"/>
                  <a:gd name="T41" fmla="*/ 17 w 21"/>
                  <a:gd name="T42" fmla="*/ 17 w 21"/>
                  <a:gd name="T43" fmla="*/ 18 w 21"/>
                  <a:gd name="T44" fmla="*/ 18 w 21"/>
                  <a:gd name="T45" fmla="*/ 18 w 21"/>
                  <a:gd name="T46" fmla="*/ 19 w 21"/>
                  <a:gd name="T47" fmla="*/ 19 w 21"/>
                  <a:gd name="T48" fmla="*/ 20 w 21"/>
                  <a:gd name="T49" fmla="*/ 20 w 21"/>
                  <a:gd name="T50" fmla="*/ 21 w 21"/>
                  <a:gd name="T51" fmla="*/ 21 w 2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  <a:cxn ang="0">
                    <a:pos x="T50" y="0"/>
                  </a:cxn>
                  <a:cxn ang="0">
                    <a:pos x="T51" y="0"/>
                  </a:cxn>
                </a:cxnLst>
                <a:rect l="0" t="0" r="r" b="b"/>
                <a:pathLst>
                  <a:path w="2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</a:path>
                </a:pathLst>
              </a:custGeom>
              <a:noFill/>
              <a:ln w="33338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0" name="Freeform 128"/>
              <p:cNvSpPr>
                <a:spLocks/>
              </p:cNvSpPr>
              <p:nvPr/>
            </p:nvSpPr>
            <p:spPr bwMode="auto">
              <a:xfrm>
                <a:off x="2797" y="2450"/>
                <a:ext cx="151" cy="0"/>
              </a:xfrm>
              <a:custGeom>
                <a:avLst/>
                <a:gdLst>
                  <a:gd name="T0" fmla="*/ 0 w 22"/>
                  <a:gd name="T1" fmla="*/ 1 w 22"/>
                  <a:gd name="T2" fmla="*/ 1 w 22"/>
                  <a:gd name="T3" fmla="*/ 2 w 22"/>
                  <a:gd name="T4" fmla="*/ 2 w 22"/>
                  <a:gd name="T5" fmla="*/ 2 w 22"/>
                  <a:gd name="T6" fmla="*/ 3 w 22"/>
                  <a:gd name="T7" fmla="*/ 3 w 22"/>
                  <a:gd name="T8" fmla="*/ 4 w 22"/>
                  <a:gd name="T9" fmla="*/ 4 w 22"/>
                  <a:gd name="T10" fmla="*/ 5 w 22"/>
                  <a:gd name="T11" fmla="*/ 5 w 22"/>
                  <a:gd name="T12" fmla="*/ 5 w 22"/>
                  <a:gd name="T13" fmla="*/ 6 w 22"/>
                  <a:gd name="T14" fmla="*/ 6 w 22"/>
                  <a:gd name="T15" fmla="*/ 7 w 22"/>
                  <a:gd name="T16" fmla="*/ 7 w 22"/>
                  <a:gd name="T17" fmla="*/ 7 w 22"/>
                  <a:gd name="T18" fmla="*/ 8 w 22"/>
                  <a:gd name="T19" fmla="*/ 8 w 22"/>
                  <a:gd name="T20" fmla="*/ 9 w 22"/>
                  <a:gd name="T21" fmla="*/ 9 w 22"/>
                  <a:gd name="T22" fmla="*/ 10 w 22"/>
                  <a:gd name="T23" fmla="*/ 10 w 22"/>
                  <a:gd name="T24" fmla="*/ 10 w 22"/>
                  <a:gd name="T25" fmla="*/ 11 w 22"/>
                  <a:gd name="T26" fmla="*/ 11 w 22"/>
                  <a:gd name="T27" fmla="*/ 12 w 22"/>
                  <a:gd name="T28" fmla="*/ 12 w 22"/>
                  <a:gd name="T29" fmla="*/ 12 w 22"/>
                  <a:gd name="T30" fmla="*/ 13 w 22"/>
                  <a:gd name="T31" fmla="*/ 13 w 22"/>
                  <a:gd name="T32" fmla="*/ 14 w 22"/>
                  <a:gd name="T33" fmla="*/ 14 w 22"/>
                  <a:gd name="T34" fmla="*/ 15 w 22"/>
                  <a:gd name="T35" fmla="*/ 15 w 22"/>
                  <a:gd name="T36" fmla="*/ 15 w 22"/>
                  <a:gd name="T37" fmla="*/ 16 w 22"/>
                  <a:gd name="T38" fmla="*/ 16 w 22"/>
                  <a:gd name="T39" fmla="*/ 17 w 22"/>
                  <a:gd name="T40" fmla="*/ 17 w 22"/>
                  <a:gd name="T41" fmla="*/ 17 w 22"/>
                  <a:gd name="T42" fmla="*/ 18 w 22"/>
                  <a:gd name="T43" fmla="*/ 18 w 22"/>
                  <a:gd name="T44" fmla="*/ 19 w 22"/>
                  <a:gd name="T45" fmla="*/ 19 w 22"/>
                  <a:gd name="T46" fmla="*/ 20 w 22"/>
                  <a:gd name="T47" fmla="*/ 20 w 22"/>
                  <a:gd name="T48" fmla="*/ 20 w 22"/>
                  <a:gd name="T49" fmla="*/ 21 w 22"/>
                  <a:gd name="T50" fmla="*/ 21 w 22"/>
                  <a:gd name="T51" fmla="*/ 22 w 2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  <a:cxn ang="0">
                    <a:pos x="T50" y="0"/>
                  </a:cxn>
                  <a:cxn ang="0">
                    <a:pos x="T51" y="0"/>
                  </a:cxn>
                </a:cxnLst>
                <a:rect l="0" t="0" r="r" b="b"/>
                <a:pathLst>
                  <a:path w="22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2" y="0"/>
                    </a:lnTo>
                  </a:path>
                </a:pathLst>
              </a:custGeom>
              <a:noFill/>
              <a:ln w="33338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1" name="Freeform 129"/>
              <p:cNvSpPr>
                <a:spLocks/>
              </p:cNvSpPr>
              <p:nvPr/>
            </p:nvSpPr>
            <p:spPr bwMode="auto">
              <a:xfrm>
                <a:off x="2948" y="2450"/>
                <a:ext cx="143" cy="0"/>
              </a:xfrm>
              <a:custGeom>
                <a:avLst/>
                <a:gdLst>
                  <a:gd name="T0" fmla="*/ 0 w 21"/>
                  <a:gd name="T1" fmla="*/ 0 w 21"/>
                  <a:gd name="T2" fmla="*/ 1 w 21"/>
                  <a:gd name="T3" fmla="*/ 1 w 21"/>
                  <a:gd name="T4" fmla="*/ 2 w 21"/>
                  <a:gd name="T5" fmla="*/ 2 w 21"/>
                  <a:gd name="T6" fmla="*/ 2 w 21"/>
                  <a:gd name="T7" fmla="*/ 3 w 21"/>
                  <a:gd name="T8" fmla="*/ 3 w 21"/>
                  <a:gd name="T9" fmla="*/ 4 w 21"/>
                  <a:gd name="T10" fmla="*/ 4 w 21"/>
                  <a:gd name="T11" fmla="*/ 5 w 21"/>
                  <a:gd name="T12" fmla="*/ 5 w 21"/>
                  <a:gd name="T13" fmla="*/ 5 w 21"/>
                  <a:gd name="T14" fmla="*/ 6 w 21"/>
                  <a:gd name="T15" fmla="*/ 6 w 21"/>
                  <a:gd name="T16" fmla="*/ 7 w 21"/>
                  <a:gd name="T17" fmla="*/ 7 w 21"/>
                  <a:gd name="T18" fmla="*/ 8 w 21"/>
                  <a:gd name="T19" fmla="*/ 8 w 21"/>
                  <a:gd name="T20" fmla="*/ 8 w 21"/>
                  <a:gd name="T21" fmla="*/ 9 w 21"/>
                  <a:gd name="T22" fmla="*/ 9 w 21"/>
                  <a:gd name="T23" fmla="*/ 10 w 21"/>
                  <a:gd name="T24" fmla="*/ 10 w 21"/>
                  <a:gd name="T25" fmla="*/ 10 w 21"/>
                  <a:gd name="T26" fmla="*/ 11 w 21"/>
                  <a:gd name="T27" fmla="*/ 11 w 21"/>
                  <a:gd name="T28" fmla="*/ 12 w 21"/>
                  <a:gd name="T29" fmla="*/ 12 w 21"/>
                  <a:gd name="T30" fmla="*/ 12 w 21"/>
                  <a:gd name="T31" fmla="*/ 13 w 21"/>
                  <a:gd name="T32" fmla="*/ 13 w 21"/>
                  <a:gd name="T33" fmla="*/ 14 w 21"/>
                  <a:gd name="T34" fmla="*/ 14 w 21"/>
                  <a:gd name="T35" fmla="*/ 15 w 21"/>
                  <a:gd name="T36" fmla="*/ 15 w 21"/>
                  <a:gd name="T37" fmla="*/ 15 w 21"/>
                  <a:gd name="T38" fmla="*/ 16 w 21"/>
                  <a:gd name="T39" fmla="*/ 16 w 21"/>
                  <a:gd name="T40" fmla="*/ 17 w 21"/>
                  <a:gd name="T41" fmla="*/ 17 w 21"/>
                  <a:gd name="T42" fmla="*/ 17 w 21"/>
                  <a:gd name="T43" fmla="*/ 18 w 21"/>
                  <a:gd name="T44" fmla="*/ 18 w 21"/>
                  <a:gd name="T45" fmla="*/ 19 w 21"/>
                  <a:gd name="T46" fmla="*/ 19 w 21"/>
                  <a:gd name="T47" fmla="*/ 20 w 21"/>
                  <a:gd name="T48" fmla="*/ 20 w 21"/>
                  <a:gd name="T49" fmla="*/ 20 w 21"/>
                  <a:gd name="T50" fmla="*/ 21 w 21"/>
                  <a:gd name="T51" fmla="*/ 21 w 2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  <a:cxn ang="0">
                    <a:pos x="T50" y="0"/>
                  </a:cxn>
                  <a:cxn ang="0">
                    <a:pos x="T51" y="0"/>
                  </a:cxn>
                </a:cxnLst>
                <a:rect l="0" t="0" r="r" b="b"/>
                <a:pathLst>
                  <a:path w="2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</a:path>
                </a:pathLst>
              </a:custGeom>
              <a:noFill/>
              <a:ln w="33338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2" name="Freeform 130"/>
              <p:cNvSpPr>
                <a:spLocks/>
              </p:cNvSpPr>
              <p:nvPr/>
            </p:nvSpPr>
            <p:spPr bwMode="auto">
              <a:xfrm>
                <a:off x="3091" y="2450"/>
                <a:ext cx="151" cy="0"/>
              </a:xfrm>
              <a:custGeom>
                <a:avLst/>
                <a:gdLst>
                  <a:gd name="T0" fmla="*/ 1 w 22"/>
                  <a:gd name="T1" fmla="*/ 1 w 22"/>
                  <a:gd name="T2" fmla="*/ 1 w 22"/>
                  <a:gd name="T3" fmla="*/ 2 w 22"/>
                  <a:gd name="T4" fmla="*/ 2 w 22"/>
                  <a:gd name="T5" fmla="*/ 3 w 22"/>
                  <a:gd name="T6" fmla="*/ 3 w 22"/>
                  <a:gd name="T7" fmla="*/ 4 w 22"/>
                  <a:gd name="T8" fmla="*/ 4 w 22"/>
                  <a:gd name="T9" fmla="*/ 4 w 22"/>
                  <a:gd name="T10" fmla="*/ 5 w 22"/>
                  <a:gd name="T11" fmla="*/ 5 w 22"/>
                  <a:gd name="T12" fmla="*/ 6 w 22"/>
                  <a:gd name="T13" fmla="*/ 6 w 22"/>
                  <a:gd name="T14" fmla="*/ 6 w 22"/>
                  <a:gd name="T15" fmla="*/ 7 w 22"/>
                  <a:gd name="T16" fmla="*/ 7 w 22"/>
                  <a:gd name="T17" fmla="*/ 8 w 22"/>
                  <a:gd name="T18" fmla="*/ 8 w 22"/>
                  <a:gd name="T19" fmla="*/ 9 w 22"/>
                  <a:gd name="T20" fmla="*/ 9 w 22"/>
                  <a:gd name="T21" fmla="*/ 9 w 22"/>
                  <a:gd name="T22" fmla="*/ 10 w 22"/>
                  <a:gd name="T23" fmla="*/ 10 w 22"/>
                  <a:gd name="T24" fmla="*/ 11 w 22"/>
                  <a:gd name="T25" fmla="*/ 11 w 22"/>
                  <a:gd name="T26" fmla="*/ 11 w 22"/>
                  <a:gd name="T27" fmla="*/ 12 w 22"/>
                  <a:gd name="T28" fmla="*/ 12 w 22"/>
                  <a:gd name="T29" fmla="*/ 13 w 22"/>
                  <a:gd name="T30" fmla="*/ 13 w 22"/>
                  <a:gd name="T31" fmla="*/ 14 w 22"/>
                  <a:gd name="T32" fmla="*/ 14 w 22"/>
                  <a:gd name="T33" fmla="*/ 14 w 22"/>
                  <a:gd name="T34" fmla="*/ 15 w 22"/>
                  <a:gd name="T35" fmla="*/ 15 w 22"/>
                  <a:gd name="T36" fmla="*/ 16 w 22"/>
                  <a:gd name="T37" fmla="*/ 16 w 22"/>
                  <a:gd name="T38" fmla="*/ 16 w 22"/>
                  <a:gd name="T39" fmla="*/ 17 w 22"/>
                  <a:gd name="T40" fmla="*/ 17 w 22"/>
                  <a:gd name="T41" fmla="*/ 18 w 22"/>
                  <a:gd name="T42" fmla="*/ 18 w 22"/>
                  <a:gd name="T43" fmla="*/ 19 w 22"/>
                  <a:gd name="T44" fmla="*/ 19 w 22"/>
                  <a:gd name="T45" fmla="*/ 19 w 22"/>
                  <a:gd name="T46" fmla="*/ 20 w 22"/>
                  <a:gd name="T47" fmla="*/ 20 w 22"/>
                  <a:gd name="T48" fmla="*/ 21 w 22"/>
                  <a:gd name="T49" fmla="*/ 21 w 22"/>
                  <a:gd name="T50" fmla="*/ 21 w 22"/>
                  <a:gd name="T51" fmla="*/ 22 w 2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  <a:cxn ang="0">
                    <a:pos x="T50" y="0"/>
                  </a:cxn>
                  <a:cxn ang="0">
                    <a:pos x="T51" y="0"/>
                  </a:cxn>
                </a:cxnLst>
                <a:rect l="0" t="0" r="r" b="b"/>
                <a:pathLst>
                  <a:path w="22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</a:path>
                </a:pathLst>
              </a:custGeom>
              <a:noFill/>
              <a:ln w="33338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3" name="Freeform 131"/>
              <p:cNvSpPr>
                <a:spLocks/>
              </p:cNvSpPr>
              <p:nvPr/>
            </p:nvSpPr>
            <p:spPr bwMode="auto">
              <a:xfrm>
                <a:off x="3242" y="2450"/>
                <a:ext cx="151" cy="0"/>
              </a:xfrm>
              <a:custGeom>
                <a:avLst/>
                <a:gdLst>
                  <a:gd name="T0" fmla="*/ 0 w 22"/>
                  <a:gd name="T1" fmla="*/ 1 w 22"/>
                  <a:gd name="T2" fmla="*/ 1 w 22"/>
                  <a:gd name="T3" fmla="*/ 2 w 22"/>
                  <a:gd name="T4" fmla="*/ 2 w 22"/>
                  <a:gd name="T5" fmla="*/ 2 w 22"/>
                  <a:gd name="T6" fmla="*/ 3 w 22"/>
                  <a:gd name="T7" fmla="*/ 3 w 22"/>
                  <a:gd name="T8" fmla="*/ 4 w 22"/>
                  <a:gd name="T9" fmla="*/ 4 w 22"/>
                  <a:gd name="T10" fmla="*/ 4 w 22"/>
                  <a:gd name="T11" fmla="*/ 5 w 22"/>
                  <a:gd name="T12" fmla="*/ 5 w 22"/>
                  <a:gd name="T13" fmla="*/ 6 w 22"/>
                  <a:gd name="T14" fmla="*/ 6 w 22"/>
                  <a:gd name="T15" fmla="*/ 7 w 22"/>
                  <a:gd name="T16" fmla="*/ 7 w 22"/>
                  <a:gd name="T17" fmla="*/ 7 w 22"/>
                  <a:gd name="T18" fmla="*/ 8 w 22"/>
                  <a:gd name="T19" fmla="*/ 8 w 22"/>
                  <a:gd name="T20" fmla="*/ 9 w 22"/>
                  <a:gd name="T21" fmla="*/ 9 w 22"/>
                  <a:gd name="T22" fmla="*/ 9 w 22"/>
                  <a:gd name="T23" fmla="*/ 10 w 22"/>
                  <a:gd name="T24" fmla="*/ 10 w 22"/>
                  <a:gd name="T25" fmla="*/ 11 w 22"/>
                  <a:gd name="T26" fmla="*/ 11 w 22"/>
                  <a:gd name="T27" fmla="*/ 12 w 22"/>
                  <a:gd name="T28" fmla="*/ 12 w 22"/>
                  <a:gd name="T29" fmla="*/ 12 w 22"/>
                  <a:gd name="T30" fmla="*/ 13 w 22"/>
                  <a:gd name="T31" fmla="*/ 13 w 22"/>
                  <a:gd name="T32" fmla="*/ 14 w 22"/>
                  <a:gd name="T33" fmla="*/ 14 w 22"/>
                  <a:gd name="T34" fmla="*/ 14 w 22"/>
                  <a:gd name="T35" fmla="*/ 15 w 22"/>
                  <a:gd name="T36" fmla="*/ 15 w 22"/>
                  <a:gd name="T37" fmla="*/ 16 w 22"/>
                  <a:gd name="T38" fmla="*/ 16 w 22"/>
                  <a:gd name="T39" fmla="*/ 17 w 22"/>
                  <a:gd name="T40" fmla="*/ 17 w 22"/>
                  <a:gd name="T41" fmla="*/ 17 w 22"/>
                  <a:gd name="T42" fmla="*/ 18 w 22"/>
                  <a:gd name="T43" fmla="*/ 18 w 22"/>
                  <a:gd name="T44" fmla="*/ 19 w 22"/>
                  <a:gd name="T45" fmla="*/ 19 w 22"/>
                  <a:gd name="T46" fmla="*/ 19 w 22"/>
                  <a:gd name="T47" fmla="*/ 20 w 22"/>
                  <a:gd name="T48" fmla="*/ 20 w 22"/>
                  <a:gd name="T49" fmla="*/ 21 w 22"/>
                  <a:gd name="T50" fmla="*/ 21 w 22"/>
                  <a:gd name="T51" fmla="*/ 22 w 2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  <a:cxn ang="0">
                    <a:pos x="T50" y="0"/>
                  </a:cxn>
                  <a:cxn ang="0">
                    <a:pos x="T51" y="0"/>
                  </a:cxn>
                </a:cxnLst>
                <a:rect l="0" t="0" r="r" b="b"/>
                <a:pathLst>
                  <a:path w="22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2" y="0"/>
                    </a:lnTo>
                  </a:path>
                </a:pathLst>
              </a:custGeom>
              <a:noFill/>
              <a:ln w="33338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4" name="Freeform 132"/>
              <p:cNvSpPr>
                <a:spLocks/>
              </p:cNvSpPr>
              <p:nvPr/>
            </p:nvSpPr>
            <p:spPr bwMode="auto">
              <a:xfrm>
                <a:off x="3393" y="2450"/>
                <a:ext cx="143" cy="0"/>
              </a:xfrm>
              <a:custGeom>
                <a:avLst/>
                <a:gdLst>
                  <a:gd name="T0" fmla="*/ 0 w 21"/>
                  <a:gd name="T1" fmla="*/ 0 w 21"/>
                  <a:gd name="T2" fmla="*/ 1 w 21"/>
                  <a:gd name="T3" fmla="*/ 1 w 21"/>
                  <a:gd name="T4" fmla="*/ 2 w 21"/>
                  <a:gd name="T5" fmla="*/ 2 w 21"/>
                  <a:gd name="T6" fmla="*/ 2 w 21"/>
                  <a:gd name="T7" fmla="*/ 3 w 21"/>
                  <a:gd name="T8" fmla="*/ 3 w 21"/>
                  <a:gd name="T9" fmla="*/ 4 w 21"/>
                  <a:gd name="T10" fmla="*/ 4 w 21"/>
                  <a:gd name="T11" fmla="*/ 5 w 21"/>
                  <a:gd name="T12" fmla="*/ 5 w 21"/>
                  <a:gd name="T13" fmla="*/ 5 w 21"/>
                  <a:gd name="T14" fmla="*/ 6 w 21"/>
                  <a:gd name="T15" fmla="*/ 6 w 21"/>
                  <a:gd name="T16" fmla="*/ 7 w 21"/>
                  <a:gd name="T17" fmla="*/ 7 w 21"/>
                  <a:gd name="T18" fmla="*/ 7 w 21"/>
                  <a:gd name="T19" fmla="*/ 8 w 21"/>
                  <a:gd name="T20" fmla="*/ 8 w 21"/>
                  <a:gd name="T21" fmla="*/ 9 w 21"/>
                  <a:gd name="T22" fmla="*/ 9 w 21"/>
                  <a:gd name="T23" fmla="*/ 9 w 21"/>
                  <a:gd name="T24" fmla="*/ 10 w 21"/>
                  <a:gd name="T25" fmla="*/ 10 w 21"/>
                  <a:gd name="T26" fmla="*/ 11 w 21"/>
                  <a:gd name="T27" fmla="*/ 11 w 21"/>
                  <a:gd name="T28" fmla="*/ 12 w 21"/>
                  <a:gd name="T29" fmla="*/ 12 w 21"/>
                  <a:gd name="T30" fmla="*/ 12 w 21"/>
                  <a:gd name="T31" fmla="*/ 13 w 21"/>
                  <a:gd name="T32" fmla="*/ 13 w 21"/>
                  <a:gd name="T33" fmla="*/ 14 w 21"/>
                  <a:gd name="T34" fmla="*/ 14 w 21"/>
                  <a:gd name="T35" fmla="*/ 15 w 21"/>
                  <a:gd name="T36" fmla="*/ 15 w 21"/>
                  <a:gd name="T37" fmla="*/ 15 w 21"/>
                  <a:gd name="T38" fmla="*/ 16 w 21"/>
                  <a:gd name="T39" fmla="*/ 16 w 21"/>
                  <a:gd name="T40" fmla="*/ 17 w 21"/>
                  <a:gd name="T41" fmla="*/ 17 w 21"/>
                  <a:gd name="T42" fmla="*/ 17 w 21"/>
                  <a:gd name="T43" fmla="*/ 18 w 21"/>
                  <a:gd name="T44" fmla="*/ 18 w 21"/>
                  <a:gd name="T45" fmla="*/ 19 w 21"/>
                  <a:gd name="T46" fmla="*/ 19 w 21"/>
                  <a:gd name="T47" fmla="*/ 19 w 21"/>
                  <a:gd name="T48" fmla="*/ 20 w 21"/>
                  <a:gd name="T49" fmla="*/ 20 w 21"/>
                  <a:gd name="T50" fmla="*/ 21 w 21"/>
                  <a:gd name="T51" fmla="*/ 21 w 2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  <a:cxn ang="0">
                    <a:pos x="T50" y="0"/>
                  </a:cxn>
                  <a:cxn ang="0">
                    <a:pos x="T51" y="0"/>
                  </a:cxn>
                </a:cxnLst>
                <a:rect l="0" t="0" r="r" b="b"/>
                <a:pathLst>
                  <a:path w="2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</a:path>
                </a:pathLst>
              </a:custGeom>
              <a:noFill/>
              <a:ln w="33338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5" name="Freeform 133"/>
              <p:cNvSpPr>
                <a:spLocks/>
              </p:cNvSpPr>
              <p:nvPr/>
            </p:nvSpPr>
            <p:spPr bwMode="auto">
              <a:xfrm>
                <a:off x="3536" y="2450"/>
                <a:ext cx="151" cy="0"/>
              </a:xfrm>
              <a:custGeom>
                <a:avLst/>
                <a:gdLst>
                  <a:gd name="T0" fmla="*/ 1 w 22"/>
                  <a:gd name="T1" fmla="*/ 1 w 22"/>
                  <a:gd name="T2" fmla="*/ 1 w 22"/>
                  <a:gd name="T3" fmla="*/ 2 w 22"/>
                  <a:gd name="T4" fmla="*/ 2 w 22"/>
                  <a:gd name="T5" fmla="*/ 3 w 22"/>
                  <a:gd name="T6" fmla="*/ 3 w 22"/>
                  <a:gd name="T7" fmla="*/ 3 w 22"/>
                  <a:gd name="T8" fmla="*/ 4 w 22"/>
                  <a:gd name="T9" fmla="*/ 4 w 22"/>
                  <a:gd name="T10" fmla="*/ 5 w 22"/>
                  <a:gd name="T11" fmla="*/ 5 w 22"/>
                  <a:gd name="T12" fmla="*/ 6 w 22"/>
                  <a:gd name="T13" fmla="*/ 6 w 22"/>
                  <a:gd name="T14" fmla="*/ 6 w 22"/>
                  <a:gd name="T15" fmla="*/ 7 w 22"/>
                  <a:gd name="T16" fmla="*/ 7 w 22"/>
                  <a:gd name="T17" fmla="*/ 8 w 22"/>
                  <a:gd name="T18" fmla="*/ 8 w 22"/>
                  <a:gd name="T19" fmla="*/ 8 w 22"/>
                  <a:gd name="T20" fmla="*/ 9 w 22"/>
                  <a:gd name="T21" fmla="*/ 9 w 22"/>
                  <a:gd name="T22" fmla="*/ 10 w 22"/>
                  <a:gd name="T23" fmla="*/ 10 w 22"/>
                  <a:gd name="T24" fmla="*/ 11 w 22"/>
                  <a:gd name="T25" fmla="*/ 11 w 22"/>
                  <a:gd name="T26" fmla="*/ 11 w 22"/>
                  <a:gd name="T27" fmla="*/ 12 w 22"/>
                  <a:gd name="T28" fmla="*/ 12 w 22"/>
                  <a:gd name="T29" fmla="*/ 13 w 22"/>
                  <a:gd name="T30" fmla="*/ 13 w 22"/>
                  <a:gd name="T31" fmla="*/ 13 w 22"/>
                  <a:gd name="T32" fmla="*/ 14 w 22"/>
                  <a:gd name="T33" fmla="*/ 14 w 22"/>
                  <a:gd name="T34" fmla="*/ 15 w 22"/>
                  <a:gd name="T35" fmla="*/ 15 w 22"/>
                  <a:gd name="T36" fmla="*/ 16 w 22"/>
                  <a:gd name="T37" fmla="*/ 16 w 22"/>
                  <a:gd name="T38" fmla="*/ 16 w 22"/>
                  <a:gd name="T39" fmla="*/ 17 w 22"/>
                  <a:gd name="T40" fmla="*/ 17 w 22"/>
                  <a:gd name="T41" fmla="*/ 18 w 22"/>
                  <a:gd name="T42" fmla="*/ 18 w 22"/>
                  <a:gd name="T43" fmla="*/ 18 w 22"/>
                  <a:gd name="T44" fmla="*/ 19 w 22"/>
                  <a:gd name="T45" fmla="*/ 19 w 22"/>
                  <a:gd name="T46" fmla="*/ 20 w 22"/>
                  <a:gd name="T47" fmla="*/ 20 w 22"/>
                  <a:gd name="T48" fmla="*/ 21 w 22"/>
                  <a:gd name="T49" fmla="*/ 21 w 22"/>
                  <a:gd name="T50" fmla="*/ 21 w 22"/>
                  <a:gd name="T51" fmla="*/ 22 w 2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  <a:cxn ang="0">
                    <a:pos x="T50" y="0"/>
                  </a:cxn>
                  <a:cxn ang="0">
                    <a:pos x="T51" y="0"/>
                  </a:cxn>
                </a:cxnLst>
                <a:rect l="0" t="0" r="r" b="b"/>
                <a:pathLst>
                  <a:path w="22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</a:path>
                </a:pathLst>
              </a:custGeom>
              <a:noFill/>
              <a:ln w="33338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6" name="Freeform 134"/>
              <p:cNvSpPr>
                <a:spLocks/>
              </p:cNvSpPr>
              <p:nvPr/>
            </p:nvSpPr>
            <p:spPr bwMode="auto">
              <a:xfrm>
                <a:off x="3687" y="2450"/>
                <a:ext cx="34" cy="0"/>
              </a:xfrm>
              <a:custGeom>
                <a:avLst/>
                <a:gdLst>
                  <a:gd name="T0" fmla="*/ 0 w 5"/>
                  <a:gd name="T1" fmla="*/ 0 w 5"/>
                  <a:gd name="T2" fmla="*/ 0 w 5"/>
                  <a:gd name="T3" fmla="*/ 1 w 5"/>
                  <a:gd name="T4" fmla="*/ 1 w 5"/>
                  <a:gd name="T5" fmla="*/ 1 w 5"/>
                  <a:gd name="T6" fmla="*/ 1 w 5"/>
                  <a:gd name="T7" fmla="*/ 1 w 5"/>
                  <a:gd name="T8" fmla="*/ 2 w 5"/>
                  <a:gd name="T9" fmla="*/ 2 w 5"/>
                  <a:gd name="T10" fmla="*/ 2 w 5"/>
                  <a:gd name="T11" fmla="*/ 2 w 5"/>
                  <a:gd name="T12" fmla="*/ 2 w 5"/>
                  <a:gd name="T13" fmla="*/ 3 w 5"/>
                  <a:gd name="T14" fmla="*/ 3 w 5"/>
                  <a:gd name="T15" fmla="*/ 3 w 5"/>
                  <a:gd name="T16" fmla="*/ 3 w 5"/>
                  <a:gd name="T17" fmla="*/ 4 w 5"/>
                  <a:gd name="T18" fmla="*/ 4 w 5"/>
                  <a:gd name="T19" fmla="*/ 4 w 5"/>
                  <a:gd name="T20" fmla="*/ 4 w 5"/>
                  <a:gd name="T21" fmla="*/ 4 w 5"/>
                  <a:gd name="T22" fmla="*/ 5 w 5"/>
                  <a:gd name="T23" fmla="*/ 5 w 5"/>
                  <a:gd name="T24" fmla="*/ 5 w 5"/>
                  <a:gd name="T25" fmla="*/ 5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noFill/>
              <a:ln w="33338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7" name="Rectangle 135"/>
              <p:cNvSpPr>
                <a:spLocks noChangeArrowheads="1"/>
              </p:cNvSpPr>
              <p:nvPr/>
            </p:nvSpPr>
            <p:spPr bwMode="auto">
              <a:xfrm>
                <a:off x="2633" y="1711"/>
                <a:ext cx="301" cy="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1pPr>
                <a:lvl2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2pPr>
                <a:lvl3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3pPr>
                <a:lvl4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4pPr>
                <a:lvl5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itchFamily="18" charset="2"/>
                    <a:ea typeface="ＭＳ Ｐゴシック" pitchFamily="50" charset="-128"/>
                    <a:cs typeface="ＭＳ Ｐゴシック" pitchFamily="50" charset="-128"/>
                  </a:rPr>
                  <a:t>r=7</a:t>
                </a:r>
                <a:endParaRPr kumimoji="1" lang="ja-JP" altLang="ja-JP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endParaRPr>
              </a:p>
            </p:txBody>
          </p:sp>
          <p:sp>
            <p:nvSpPr>
              <p:cNvPr id="1048" name="Rectangle 136"/>
              <p:cNvSpPr>
                <a:spLocks noChangeArrowheads="1"/>
              </p:cNvSpPr>
              <p:nvPr/>
            </p:nvSpPr>
            <p:spPr bwMode="auto">
              <a:xfrm>
                <a:off x="2838" y="1718"/>
                <a:ext cx="404" cy="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1pPr>
                <a:lvl2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2pPr>
                <a:lvl3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3pPr>
                <a:lvl4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4pPr>
                <a:lvl5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-Bold" charset="0"/>
                    <a:ea typeface="ＭＳ Ｐゴシック" pitchFamily="50" charset="-128"/>
                    <a:cs typeface="ＭＳ Ｐゴシック" pitchFamily="50" charset="-128"/>
                  </a:rPr>
                  <a:t>fm, V</a:t>
                </a:r>
                <a:endParaRPr kumimoji="1" lang="ja-JP" altLang="ja-JP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endParaRPr>
              </a:p>
            </p:txBody>
          </p:sp>
          <p:sp>
            <p:nvSpPr>
              <p:cNvPr id="1049" name="Rectangle 137"/>
              <p:cNvSpPr>
                <a:spLocks noChangeArrowheads="1"/>
              </p:cNvSpPr>
              <p:nvPr/>
            </p:nvSpPr>
            <p:spPr bwMode="auto">
              <a:xfrm>
                <a:off x="3153" y="1786"/>
                <a:ext cx="254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1pPr>
                <a:lvl2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2pPr>
                <a:lvl3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3pPr>
                <a:lvl4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4pPr>
                <a:lvl5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-Bold" charset="0"/>
                    <a:ea typeface="ＭＳ Ｐゴシック" pitchFamily="50" charset="-128"/>
                    <a:cs typeface="ＭＳ Ｐゴシック" pitchFamily="50" charset="-128"/>
                  </a:rPr>
                  <a:t>HAL</a:t>
                </a:r>
                <a:endParaRPr kumimoji="1" lang="ja-JP" altLang="ja-JP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endParaRPr>
              </a:p>
            </p:txBody>
          </p:sp>
          <p:sp>
            <p:nvSpPr>
              <p:cNvPr id="1050" name="Line 138"/>
              <p:cNvSpPr>
                <a:spLocks noChangeShapeType="1"/>
              </p:cNvSpPr>
              <p:nvPr/>
            </p:nvSpPr>
            <p:spPr bwMode="auto">
              <a:xfrm>
                <a:off x="3440" y="1814"/>
                <a:ext cx="131" cy="0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1" name="Freeform 139"/>
              <p:cNvSpPr>
                <a:spLocks/>
              </p:cNvSpPr>
              <p:nvPr/>
            </p:nvSpPr>
            <p:spPr bwMode="auto">
              <a:xfrm>
                <a:off x="874" y="1567"/>
                <a:ext cx="143" cy="883"/>
              </a:xfrm>
              <a:custGeom>
                <a:avLst/>
                <a:gdLst>
                  <a:gd name="T0" fmla="*/ 0 w 21"/>
                  <a:gd name="T1" fmla="*/ 128 h 129"/>
                  <a:gd name="T2" fmla="*/ 1 w 21"/>
                  <a:gd name="T3" fmla="*/ 127 h 129"/>
                  <a:gd name="T4" fmla="*/ 1 w 21"/>
                  <a:gd name="T5" fmla="*/ 126 h 129"/>
                  <a:gd name="T6" fmla="*/ 2 w 21"/>
                  <a:gd name="T7" fmla="*/ 124 h 129"/>
                  <a:gd name="T8" fmla="*/ 2 w 21"/>
                  <a:gd name="T9" fmla="*/ 121 h 129"/>
                  <a:gd name="T10" fmla="*/ 2 w 21"/>
                  <a:gd name="T11" fmla="*/ 118 h 129"/>
                  <a:gd name="T12" fmla="*/ 3 w 21"/>
                  <a:gd name="T13" fmla="*/ 114 h 129"/>
                  <a:gd name="T14" fmla="*/ 3 w 21"/>
                  <a:gd name="T15" fmla="*/ 110 h 129"/>
                  <a:gd name="T16" fmla="*/ 4 w 21"/>
                  <a:gd name="T17" fmla="*/ 106 h 129"/>
                  <a:gd name="T18" fmla="*/ 4 w 21"/>
                  <a:gd name="T19" fmla="*/ 101 h 129"/>
                  <a:gd name="T20" fmla="*/ 5 w 21"/>
                  <a:gd name="T21" fmla="*/ 97 h 129"/>
                  <a:gd name="T22" fmla="*/ 5 w 21"/>
                  <a:gd name="T23" fmla="*/ 92 h 129"/>
                  <a:gd name="T24" fmla="*/ 5 w 21"/>
                  <a:gd name="T25" fmla="*/ 87 h 129"/>
                  <a:gd name="T26" fmla="*/ 6 w 21"/>
                  <a:gd name="T27" fmla="*/ 82 h 129"/>
                  <a:gd name="T28" fmla="*/ 6 w 21"/>
                  <a:gd name="T29" fmla="*/ 77 h 129"/>
                  <a:gd name="T30" fmla="*/ 7 w 21"/>
                  <a:gd name="T31" fmla="*/ 72 h 129"/>
                  <a:gd name="T32" fmla="*/ 7 w 21"/>
                  <a:gd name="T33" fmla="*/ 67 h 129"/>
                  <a:gd name="T34" fmla="*/ 8 w 21"/>
                  <a:gd name="T35" fmla="*/ 62 h 129"/>
                  <a:gd name="T36" fmla="*/ 8 w 21"/>
                  <a:gd name="T37" fmla="*/ 58 h 129"/>
                  <a:gd name="T38" fmla="*/ 8 w 21"/>
                  <a:gd name="T39" fmla="*/ 53 h 129"/>
                  <a:gd name="T40" fmla="*/ 9 w 21"/>
                  <a:gd name="T41" fmla="*/ 49 h 129"/>
                  <a:gd name="T42" fmla="*/ 9 w 21"/>
                  <a:gd name="T43" fmla="*/ 45 h 129"/>
                  <a:gd name="T44" fmla="*/ 10 w 21"/>
                  <a:gd name="T45" fmla="*/ 41 h 129"/>
                  <a:gd name="T46" fmla="*/ 10 w 21"/>
                  <a:gd name="T47" fmla="*/ 37 h 129"/>
                  <a:gd name="T48" fmla="*/ 10 w 21"/>
                  <a:gd name="T49" fmla="*/ 33 h 129"/>
                  <a:gd name="T50" fmla="*/ 11 w 21"/>
                  <a:gd name="T51" fmla="*/ 30 h 129"/>
                  <a:gd name="T52" fmla="*/ 11 w 21"/>
                  <a:gd name="T53" fmla="*/ 27 h 129"/>
                  <a:gd name="T54" fmla="*/ 12 w 21"/>
                  <a:gd name="T55" fmla="*/ 24 h 129"/>
                  <a:gd name="T56" fmla="*/ 12 w 21"/>
                  <a:gd name="T57" fmla="*/ 21 h 129"/>
                  <a:gd name="T58" fmla="*/ 12 w 21"/>
                  <a:gd name="T59" fmla="*/ 19 h 129"/>
                  <a:gd name="T60" fmla="*/ 13 w 21"/>
                  <a:gd name="T61" fmla="*/ 16 h 129"/>
                  <a:gd name="T62" fmla="*/ 13 w 21"/>
                  <a:gd name="T63" fmla="*/ 14 h 129"/>
                  <a:gd name="T64" fmla="*/ 14 w 21"/>
                  <a:gd name="T65" fmla="*/ 12 h 129"/>
                  <a:gd name="T66" fmla="*/ 14 w 21"/>
                  <a:gd name="T67" fmla="*/ 10 h 129"/>
                  <a:gd name="T68" fmla="*/ 15 w 21"/>
                  <a:gd name="T69" fmla="*/ 9 h 129"/>
                  <a:gd name="T70" fmla="*/ 15 w 21"/>
                  <a:gd name="T71" fmla="*/ 7 h 129"/>
                  <a:gd name="T72" fmla="*/ 15 w 21"/>
                  <a:gd name="T73" fmla="*/ 6 h 129"/>
                  <a:gd name="T74" fmla="*/ 16 w 21"/>
                  <a:gd name="T75" fmla="*/ 5 h 129"/>
                  <a:gd name="T76" fmla="*/ 16 w 21"/>
                  <a:gd name="T77" fmla="*/ 4 h 129"/>
                  <a:gd name="T78" fmla="*/ 17 w 21"/>
                  <a:gd name="T79" fmla="*/ 3 h 129"/>
                  <a:gd name="T80" fmla="*/ 17 w 21"/>
                  <a:gd name="T81" fmla="*/ 2 h 129"/>
                  <a:gd name="T82" fmla="*/ 17 w 21"/>
                  <a:gd name="T83" fmla="*/ 1 h 129"/>
                  <a:gd name="T84" fmla="*/ 18 w 21"/>
                  <a:gd name="T85" fmla="*/ 1 h 129"/>
                  <a:gd name="T86" fmla="*/ 18 w 21"/>
                  <a:gd name="T87" fmla="*/ 0 h 129"/>
                  <a:gd name="T88" fmla="*/ 19 w 21"/>
                  <a:gd name="T89" fmla="*/ 0 h 129"/>
                  <a:gd name="T90" fmla="*/ 19 w 21"/>
                  <a:gd name="T91" fmla="*/ 0 h 129"/>
                  <a:gd name="T92" fmla="*/ 20 w 21"/>
                  <a:gd name="T93" fmla="*/ 0 h 129"/>
                  <a:gd name="T94" fmla="*/ 20 w 21"/>
                  <a:gd name="T95" fmla="*/ 0 h 129"/>
                  <a:gd name="T96" fmla="*/ 20 w 21"/>
                  <a:gd name="T97" fmla="*/ 0 h 129"/>
                  <a:gd name="T98" fmla="*/ 21 w 21"/>
                  <a:gd name="T99" fmla="*/ 0 h 129"/>
                  <a:gd name="T100" fmla="*/ 21 w 21"/>
                  <a:gd name="T101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1" h="129">
                    <a:moveTo>
                      <a:pt x="0" y="129"/>
                    </a:moveTo>
                    <a:lnTo>
                      <a:pt x="0" y="128"/>
                    </a:lnTo>
                    <a:lnTo>
                      <a:pt x="1" y="128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1" y="126"/>
                    </a:lnTo>
                    <a:lnTo>
                      <a:pt x="1" y="125"/>
                    </a:lnTo>
                    <a:lnTo>
                      <a:pt x="2" y="124"/>
                    </a:lnTo>
                    <a:lnTo>
                      <a:pt x="2" y="122"/>
                    </a:lnTo>
                    <a:lnTo>
                      <a:pt x="2" y="121"/>
                    </a:lnTo>
                    <a:lnTo>
                      <a:pt x="2" y="119"/>
                    </a:lnTo>
                    <a:lnTo>
                      <a:pt x="2" y="118"/>
                    </a:lnTo>
                    <a:lnTo>
                      <a:pt x="3" y="116"/>
                    </a:lnTo>
                    <a:lnTo>
                      <a:pt x="3" y="114"/>
                    </a:lnTo>
                    <a:lnTo>
                      <a:pt x="3" y="112"/>
                    </a:lnTo>
                    <a:lnTo>
                      <a:pt x="3" y="110"/>
                    </a:lnTo>
                    <a:lnTo>
                      <a:pt x="4" y="108"/>
                    </a:lnTo>
                    <a:lnTo>
                      <a:pt x="4" y="106"/>
                    </a:lnTo>
                    <a:lnTo>
                      <a:pt x="4" y="104"/>
                    </a:lnTo>
                    <a:lnTo>
                      <a:pt x="4" y="101"/>
                    </a:lnTo>
                    <a:lnTo>
                      <a:pt x="4" y="99"/>
                    </a:lnTo>
                    <a:lnTo>
                      <a:pt x="5" y="97"/>
                    </a:lnTo>
                    <a:lnTo>
                      <a:pt x="5" y="94"/>
                    </a:lnTo>
                    <a:lnTo>
                      <a:pt x="5" y="92"/>
                    </a:lnTo>
                    <a:lnTo>
                      <a:pt x="5" y="89"/>
                    </a:lnTo>
                    <a:lnTo>
                      <a:pt x="5" y="87"/>
                    </a:lnTo>
                    <a:lnTo>
                      <a:pt x="6" y="84"/>
                    </a:lnTo>
                    <a:lnTo>
                      <a:pt x="6" y="82"/>
                    </a:lnTo>
                    <a:lnTo>
                      <a:pt x="6" y="79"/>
                    </a:lnTo>
                    <a:lnTo>
                      <a:pt x="6" y="77"/>
                    </a:lnTo>
                    <a:lnTo>
                      <a:pt x="6" y="74"/>
                    </a:lnTo>
                    <a:lnTo>
                      <a:pt x="7" y="72"/>
                    </a:lnTo>
                    <a:lnTo>
                      <a:pt x="7" y="69"/>
                    </a:lnTo>
                    <a:lnTo>
                      <a:pt x="7" y="67"/>
                    </a:lnTo>
                    <a:lnTo>
                      <a:pt x="7" y="65"/>
                    </a:lnTo>
                    <a:lnTo>
                      <a:pt x="8" y="62"/>
                    </a:lnTo>
                    <a:lnTo>
                      <a:pt x="8" y="60"/>
                    </a:lnTo>
                    <a:lnTo>
                      <a:pt x="8" y="58"/>
                    </a:lnTo>
                    <a:lnTo>
                      <a:pt x="8" y="55"/>
                    </a:lnTo>
                    <a:lnTo>
                      <a:pt x="8" y="53"/>
                    </a:lnTo>
                    <a:lnTo>
                      <a:pt x="9" y="51"/>
                    </a:lnTo>
                    <a:lnTo>
                      <a:pt x="9" y="49"/>
                    </a:lnTo>
                    <a:lnTo>
                      <a:pt x="9" y="47"/>
                    </a:lnTo>
                    <a:lnTo>
                      <a:pt x="9" y="45"/>
                    </a:lnTo>
                    <a:lnTo>
                      <a:pt x="9" y="43"/>
                    </a:lnTo>
                    <a:lnTo>
                      <a:pt x="10" y="41"/>
                    </a:lnTo>
                    <a:lnTo>
                      <a:pt x="10" y="39"/>
                    </a:lnTo>
                    <a:lnTo>
                      <a:pt x="10" y="37"/>
                    </a:lnTo>
                    <a:lnTo>
                      <a:pt x="10" y="35"/>
                    </a:lnTo>
                    <a:lnTo>
                      <a:pt x="10" y="33"/>
                    </a:lnTo>
                    <a:lnTo>
                      <a:pt x="11" y="32"/>
                    </a:lnTo>
                    <a:lnTo>
                      <a:pt x="11" y="30"/>
                    </a:lnTo>
                    <a:lnTo>
                      <a:pt x="11" y="28"/>
                    </a:lnTo>
                    <a:lnTo>
                      <a:pt x="11" y="27"/>
                    </a:lnTo>
                    <a:lnTo>
                      <a:pt x="11" y="25"/>
                    </a:lnTo>
                    <a:lnTo>
                      <a:pt x="12" y="24"/>
                    </a:lnTo>
                    <a:lnTo>
                      <a:pt x="12" y="22"/>
                    </a:lnTo>
                    <a:lnTo>
                      <a:pt x="12" y="21"/>
                    </a:lnTo>
                    <a:lnTo>
                      <a:pt x="12" y="20"/>
                    </a:lnTo>
                    <a:lnTo>
                      <a:pt x="12" y="19"/>
                    </a:lnTo>
                    <a:lnTo>
                      <a:pt x="13" y="17"/>
                    </a:lnTo>
                    <a:lnTo>
                      <a:pt x="13" y="16"/>
                    </a:lnTo>
                    <a:lnTo>
                      <a:pt x="13" y="15"/>
                    </a:lnTo>
                    <a:lnTo>
                      <a:pt x="13" y="14"/>
                    </a:lnTo>
                    <a:lnTo>
                      <a:pt x="14" y="13"/>
                    </a:lnTo>
                    <a:lnTo>
                      <a:pt x="14" y="12"/>
                    </a:lnTo>
                    <a:lnTo>
                      <a:pt x="14" y="11"/>
                    </a:lnTo>
                    <a:lnTo>
                      <a:pt x="14" y="10"/>
                    </a:lnTo>
                    <a:lnTo>
                      <a:pt x="14" y="9"/>
                    </a:lnTo>
                    <a:lnTo>
                      <a:pt x="15" y="9"/>
                    </a:lnTo>
                    <a:lnTo>
                      <a:pt x="15" y="8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6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</a:path>
                </a:pathLst>
              </a:custGeom>
              <a:noFill/>
              <a:ln w="33338">
                <a:solidFill>
                  <a:srgbClr val="FF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2" name="Freeform 140"/>
              <p:cNvSpPr>
                <a:spLocks/>
              </p:cNvSpPr>
              <p:nvPr/>
            </p:nvSpPr>
            <p:spPr bwMode="auto">
              <a:xfrm>
                <a:off x="1017" y="1567"/>
                <a:ext cx="151" cy="315"/>
              </a:xfrm>
              <a:custGeom>
                <a:avLst/>
                <a:gdLst>
                  <a:gd name="T0" fmla="*/ 1 w 22"/>
                  <a:gd name="T1" fmla="*/ 0 h 46"/>
                  <a:gd name="T2" fmla="*/ 1 w 22"/>
                  <a:gd name="T3" fmla="*/ 0 h 46"/>
                  <a:gd name="T4" fmla="*/ 1 w 22"/>
                  <a:gd name="T5" fmla="*/ 0 h 46"/>
                  <a:gd name="T6" fmla="*/ 2 w 22"/>
                  <a:gd name="T7" fmla="*/ 1 h 46"/>
                  <a:gd name="T8" fmla="*/ 2 w 22"/>
                  <a:gd name="T9" fmla="*/ 1 h 46"/>
                  <a:gd name="T10" fmla="*/ 3 w 22"/>
                  <a:gd name="T11" fmla="*/ 2 h 46"/>
                  <a:gd name="T12" fmla="*/ 3 w 22"/>
                  <a:gd name="T13" fmla="*/ 2 h 46"/>
                  <a:gd name="T14" fmla="*/ 4 w 22"/>
                  <a:gd name="T15" fmla="*/ 3 h 46"/>
                  <a:gd name="T16" fmla="*/ 4 w 22"/>
                  <a:gd name="T17" fmla="*/ 3 h 46"/>
                  <a:gd name="T18" fmla="*/ 4 w 22"/>
                  <a:gd name="T19" fmla="*/ 4 h 46"/>
                  <a:gd name="T20" fmla="*/ 5 w 22"/>
                  <a:gd name="T21" fmla="*/ 5 h 46"/>
                  <a:gd name="T22" fmla="*/ 5 w 22"/>
                  <a:gd name="T23" fmla="*/ 5 h 46"/>
                  <a:gd name="T24" fmla="*/ 6 w 22"/>
                  <a:gd name="T25" fmla="*/ 6 h 46"/>
                  <a:gd name="T26" fmla="*/ 6 w 22"/>
                  <a:gd name="T27" fmla="*/ 7 h 46"/>
                  <a:gd name="T28" fmla="*/ 6 w 22"/>
                  <a:gd name="T29" fmla="*/ 7 h 46"/>
                  <a:gd name="T30" fmla="*/ 7 w 22"/>
                  <a:gd name="T31" fmla="*/ 8 h 46"/>
                  <a:gd name="T32" fmla="*/ 7 w 22"/>
                  <a:gd name="T33" fmla="*/ 9 h 46"/>
                  <a:gd name="T34" fmla="*/ 8 w 22"/>
                  <a:gd name="T35" fmla="*/ 10 h 46"/>
                  <a:gd name="T36" fmla="*/ 8 w 22"/>
                  <a:gd name="T37" fmla="*/ 11 h 46"/>
                  <a:gd name="T38" fmla="*/ 9 w 22"/>
                  <a:gd name="T39" fmla="*/ 11 h 46"/>
                  <a:gd name="T40" fmla="*/ 9 w 22"/>
                  <a:gd name="T41" fmla="*/ 12 h 46"/>
                  <a:gd name="T42" fmla="*/ 9 w 22"/>
                  <a:gd name="T43" fmla="*/ 13 h 46"/>
                  <a:gd name="T44" fmla="*/ 10 w 22"/>
                  <a:gd name="T45" fmla="*/ 14 h 46"/>
                  <a:gd name="T46" fmla="*/ 10 w 22"/>
                  <a:gd name="T47" fmla="*/ 15 h 46"/>
                  <a:gd name="T48" fmla="*/ 11 w 22"/>
                  <a:gd name="T49" fmla="*/ 16 h 46"/>
                  <a:gd name="T50" fmla="*/ 11 w 22"/>
                  <a:gd name="T51" fmla="*/ 17 h 46"/>
                  <a:gd name="T52" fmla="*/ 11 w 22"/>
                  <a:gd name="T53" fmla="*/ 18 h 46"/>
                  <a:gd name="T54" fmla="*/ 12 w 22"/>
                  <a:gd name="T55" fmla="*/ 19 h 46"/>
                  <a:gd name="T56" fmla="*/ 12 w 22"/>
                  <a:gd name="T57" fmla="*/ 20 h 46"/>
                  <a:gd name="T58" fmla="*/ 13 w 22"/>
                  <a:gd name="T59" fmla="*/ 21 h 46"/>
                  <a:gd name="T60" fmla="*/ 13 w 22"/>
                  <a:gd name="T61" fmla="*/ 22 h 46"/>
                  <a:gd name="T62" fmla="*/ 14 w 22"/>
                  <a:gd name="T63" fmla="*/ 23 h 46"/>
                  <a:gd name="T64" fmla="*/ 14 w 22"/>
                  <a:gd name="T65" fmla="*/ 24 h 46"/>
                  <a:gd name="T66" fmla="*/ 14 w 22"/>
                  <a:gd name="T67" fmla="*/ 25 h 46"/>
                  <a:gd name="T68" fmla="*/ 15 w 22"/>
                  <a:gd name="T69" fmla="*/ 26 h 46"/>
                  <a:gd name="T70" fmla="*/ 15 w 22"/>
                  <a:gd name="T71" fmla="*/ 27 h 46"/>
                  <a:gd name="T72" fmla="*/ 16 w 22"/>
                  <a:gd name="T73" fmla="*/ 28 h 46"/>
                  <a:gd name="T74" fmla="*/ 16 w 22"/>
                  <a:gd name="T75" fmla="*/ 29 h 46"/>
                  <a:gd name="T76" fmla="*/ 16 w 22"/>
                  <a:gd name="T77" fmla="*/ 31 h 46"/>
                  <a:gd name="T78" fmla="*/ 17 w 22"/>
                  <a:gd name="T79" fmla="*/ 32 h 46"/>
                  <a:gd name="T80" fmla="*/ 17 w 22"/>
                  <a:gd name="T81" fmla="*/ 33 h 46"/>
                  <a:gd name="T82" fmla="*/ 18 w 22"/>
                  <a:gd name="T83" fmla="*/ 34 h 46"/>
                  <a:gd name="T84" fmla="*/ 18 w 22"/>
                  <a:gd name="T85" fmla="*/ 35 h 46"/>
                  <a:gd name="T86" fmla="*/ 19 w 22"/>
                  <a:gd name="T87" fmla="*/ 36 h 46"/>
                  <a:gd name="T88" fmla="*/ 19 w 22"/>
                  <a:gd name="T89" fmla="*/ 37 h 46"/>
                  <a:gd name="T90" fmla="*/ 19 w 22"/>
                  <a:gd name="T91" fmla="*/ 38 h 46"/>
                  <a:gd name="T92" fmla="*/ 20 w 22"/>
                  <a:gd name="T93" fmla="*/ 40 h 46"/>
                  <a:gd name="T94" fmla="*/ 20 w 22"/>
                  <a:gd name="T95" fmla="*/ 41 h 46"/>
                  <a:gd name="T96" fmla="*/ 21 w 22"/>
                  <a:gd name="T97" fmla="*/ 42 h 46"/>
                  <a:gd name="T98" fmla="*/ 21 w 22"/>
                  <a:gd name="T99" fmla="*/ 43 h 46"/>
                  <a:gd name="T100" fmla="*/ 21 w 22"/>
                  <a:gd name="T101" fmla="*/ 44 h 46"/>
                  <a:gd name="T102" fmla="*/ 22 w 22"/>
                  <a:gd name="T103" fmla="*/ 4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" h="46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8" y="9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9" y="11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5"/>
                    </a:lnTo>
                    <a:lnTo>
                      <a:pt x="10" y="15"/>
                    </a:lnTo>
                    <a:lnTo>
                      <a:pt x="10" y="16"/>
                    </a:lnTo>
                    <a:lnTo>
                      <a:pt x="11" y="16"/>
                    </a:lnTo>
                    <a:lnTo>
                      <a:pt x="11" y="17"/>
                    </a:lnTo>
                    <a:lnTo>
                      <a:pt x="11" y="17"/>
                    </a:lnTo>
                    <a:lnTo>
                      <a:pt x="11" y="18"/>
                    </a:lnTo>
                    <a:lnTo>
                      <a:pt x="11" y="18"/>
                    </a:lnTo>
                    <a:lnTo>
                      <a:pt x="12" y="18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20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3" y="22"/>
                    </a:lnTo>
                    <a:lnTo>
                      <a:pt x="13" y="23"/>
                    </a:lnTo>
                    <a:lnTo>
                      <a:pt x="14" y="23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7"/>
                    </a:lnTo>
                    <a:lnTo>
                      <a:pt x="15" y="27"/>
                    </a:lnTo>
                    <a:lnTo>
                      <a:pt x="15" y="28"/>
                    </a:lnTo>
                    <a:lnTo>
                      <a:pt x="16" y="28"/>
                    </a:lnTo>
                    <a:lnTo>
                      <a:pt x="16" y="29"/>
                    </a:lnTo>
                    <a:lnTo>
                      <a:pt x="16" y="29"/>
                    </a:lnTo>
                    <a:lnTo>
                      <a:pt x="16" y="30"/>
                    </a:lnTo>
                    <a:lnTo>
                      <a:pt x="16" y="31"/>
                    </a:lnTo>
                    <a:lnTo>
                      <a:pt x="17" y="31"/>
                    </a:lnTo>
                    <a:lnTo>
                      <a:pt x="17" y="32"/>
                    </a:lnTo>
                    <a:lnTo>
                      <a:pt x="17" y="32"/>
                    </a:lnTo>
                    <a:lnTo>
                      <a:pt x="17" y="33"/>
                    </a:lnTo>
                    <a:lnTo>
                      <a:pt x="17" y="33"/>
                    </a:lnTo>
                    <a:lnTo>
                      <a:pt x="18" y="34"/>
                    </a:lnTo>
                    <a:lnTo>
                      <a:pt x="18" y="34"/>
                    </a:lnTo>
                    <a:lnTo>
                      <a:pt x="18" y="35"/>
                    </a:lnTo>
                    <a:lnTo>
                      <a:pt x="18" y="36"/>
                    </a:lnTo>
                    <a:lnTo>
                      <a:pt x="19" y="36"/>
                    </a:lnTo>
                    <a:lnTo>
                      <a:pt x="19" y="37"/>
                    </a:lnTo>
                    <a:lnTo>
                      <a:pt x="19" y="37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0" y="39"/>
                    </a:lnTo>
                    <a:lnTo>
                      <a:pt x="20" y="40"/>
                    </a:lnTo>
                    <a:lnTo>
                      <a:pt x="20" y="40"/>
                    </a:lnTo>
                    <a:lnTo>
                      <a:pt x="20" y="41"/>
                    </a:lnTo>
                    <a:lnTo>
                      <a:pt x="20" y="41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1" y="43"/>
                    </a:lnTo>
                    <a:lnTo>
                      <a:pt x="21" y="44"/>
                    </a:lnTo>
                    <a:lnTo>
                      <a:pt x="21" y="44"/>
                    </a:lnTo>
                    <a:lnTo>
                      <a:pt x="22" y="45"/>
                    </a:lnTo>
                    <a:lnTo>
                      <a:pt x="22" y="45"/>
                    </a:lnTo>
                    <a:lnTo>
                      <a:pt x="22" y="46"/>
                    </a:lnTo>
                  </a:path>
                </a:pathLst>
              </a:custGeom>
              <a:noFill/>
              <a:ln w="33338">
                <a:solidFill>
                  <a:srgbClr val="FF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3" name="Freeform 141"/>
              <p:cNvSpPr>
                <a:spLocks/>
              </p:cNvSpPr>
              <p:nvPr/>
            </p:nvSpPr>
            <p:spPr bwMode="auto">
              <a:xfrm>
                <a:off x="1168" y="1882"/>
                <a:ext cx="151" cy="438"/>
              </a:xfrm>
              <a:custGeom>
                <a:avLst/>
                <a:gdLst>
                  <a:gd name="T0" fmla="*/ 0 w 22"/>
                  <a:gd name="T1" fmla="*/ 1 h 64"/>
                  <a:gd name="T2" fmla="*/ 1 w 22"/>
                  <a:gd name="T3" fmla="*/ 2 h 64"/>
                  <a:gd name="T4" fmla="*/ 1 w 22"/>
                  <a:gd name="T5" fmla="*/ 3 h 64"/>
                  <a:gd name="T6" fmla="*/ 2 w 22"/>
                  <a:gd name="T7" fmla="*/ 4 h 64"/>
                  <a:gd name="T8" fmla="*/ 2 w 22"/>
                  <a:gd name="T9" fmla="*/ 5 h 64"/>
                  <a:gd name="T10" fmla="*/ 2 w 22"/>
                  <a:gd name="T11" fmla="*/ 7 h 64"/>
                  <a:gd name="T12" fmla="*/ 3 w 22"/>
                  <a:gd name="T13" fmla="*/ 8 h 64"/>
                  <a:gd name="T14" fmla="*/ 3 w 22"/>
                  <a:gd name="T15" fmla="*/ 9 h 64"/>
                  <a:gd name="T16" fmla="*/ 4 w 22"/>
                  <a:gd name="T17" fmla="*/ 10 h 64"/>
                  <a:gd name="T18" fmla="*/ 4 w 22"/>
                  <a:gd name="T19" fmla="*/ 11 h 64"/>
                  <a:gd name="T20" fmla="*/ 4 w 22"/>
                  <a:gd name="T21" fmla="*/ 13 h 64"/>
                  <a:gd name="T22" fmla="*/ 5 w 22"/>
                  <a:gd name="T23" fmla="*/ 14 h 64"/>
                  <a:gd name="T24" fmla="*/ 5 w 22"/>
                  <a:gd name="T25" fmla="*/ 15 h 64"/>
                  <a:gd name="T26" fmla="*/ 6 w 22"/>
                  <a:gd name="T27" fmla="*/ 16 h 64"/>
                  <a:gd name="T28" fmla="*/ 6 w 22"/>
                  <a:gd name="T29" fmla="*/ 17 h 64"/>
                  <a:gd name="T30" fmla="*/ 7 w 22"/>
                  <a:gd name="T31" fmla="*/ 19 h 64"/>
                  <a:gd name="T32" fmla="*/ 7 w 22"/>
                  <a:gd name="T33" fmla="*/ 20 h 64"/>
                  <a:gd name="T34" fmla="*/ 7 w 22"/>
                  <a:gd name="T35" fmla="*/ 21 h 64"/>
                  <a:gd name="T36" fmla="*/ 8 w 22"/>
                  <a:gd name="T37" fmla="*/ 22 h 64"/>
                  <a:gd name="T38" fmla="*/ 8 w 22"/>
                  <a:gd name="T39" fmla="*/ 24 h 64"/>
                  <a:gd name="T40" fmla="*/ 9 w 22"/>
                  <a:gd name="T41" fmla="*/ 25 h 64"/>
                  <a:gd name="T42" fmla="*/ 9 w 22"/>
                  <a:gd name="T43" fmla="*/ 26 h 64"/>
                  <a:gd name="T44" fmla="*/ 9 w 22"/>
                  <a:gd name="T45" fmla="*/ 27 h 64"/>
                  <a:gd name="T46" fmla="*/ 10 w 22"/>
                  <a:gd name="T47" fmla="*/ 29 h 64"/>
                  <a:gd name="T48" fmla="*/ 10 w 22"/>
                  <a:gd name="T49" fmla="*/ 30 h 64"/>
                  <a:gd name="T50" fmla="*/ 11 w 22"/>
                  <a:gd name="T51" fmla="*/ 31 h 64"/>
                  <a:gd name="T52" fmla="*/ 11 w 22"/>
                  <a:gd name="T53" fmla="*/ 32 h 64"/>
                  <a:gd name="T54" fmla="*/ 12 w 22"/>
                  <a:gd name="T55" fmla="*/ 34 h 64"/>
                  <a:gd name="T56" fmla="*/ 12 w 22"/>
                  <a:gd name="T57" fmla="*/ 35 h 64"/>
                  <a:gd name="T58" fmla="*/ 12 w 22"/>
                  <a:gd name="T59" fmla="*/ 36 h 64"/>
                  <a:gd name="T60" fmla="*/ 13 w 22"/>
                  <a:gd name="T61" fmla="*/ 37 h 64"/>
                  <a:gd name="T62" fmla="*/ 13 w 22"/>
                  <a:gd name="T63" fmla="*/ 39 h 64"/>
                  <a:gd name="T64" fmla="*/ 14 w 22"/>
                  <a:gd name="T65" fmla="*/ 40 h 64"/>
                  <a:gd name="T66" fmla="*/ 14 w 22"/>
                  <a:gd name="T67" fmla="*/ 41 h 64"/>
                  <a:gd name="T68" fmla="*/ 14 w 22"/>
                  <a:gd name="T69" fmla="*/ 42 h 64"/>
                  <a:gd name="T70" fmla="*/ 15 w 22"/>
                  <a:gd name="T71" fmla="*/ 44 h 64"/>
                  <a:gd name="T72" fmla="*/ 15 w 22"/>
                  <a:gd name="T73" fmla="*/ 45 h 64"/>
                  <a:gd name="T74" fmla="*/ 16 w 22"/>
                  <a:gd name="T75" fmla="*/ 46 h 64"/>
                  <a:gd name="T76" fmla="*/ 16 w 22"/>
                  <a:gd name="T77" fmla="*/ 47 h 64"/>
                  <a:gd name="T78" fmla="*/ 17 w 22"/>
                  <a:gd name="T79" fmla="*/ 49 h 64"/>
                  <a:gd name="T80" fmla="*/ 17 w 22"/>
                  <a:gd name="T81" fmla="*/ 50 h 64"/>
                  <a:gd name="T82" fmla="*/ 17 w 22"/>
                  <a:gd name="T83" fmla="*/ 51 h 64"/>
                  <a:gd name="T84" fmla="*/ 18 w 22"/>
                  <a:gd name="T85" fmla="*/ 52 h 64"/>
                  <a:gd name="T86" fmla="*/ 18 w 22"/>
                  <a:gd name="T87" fmla="*/ 54 h 64"/>
                  <a:gd name="T88" fmla="*/ 19 w 22"/>
                  <a:gd name="T89" fmla="*/ 55 h 64"/>
                  <a:gd name="T90" fmla="*/ 19 w 22"/>
                  <a:gd name="T91" fmla="*/ 56 h 64"/>
                  <a:gd name="T92" fmla="*/ 19 w 22"/>
                  <a:gd name="T93" fmla="*/ 57 h 64"/>
                  <a:gd name="T94" fmla="*/ 20 w 22"/>
                  <a:gd name="T95" fmla="*/ 59 h 64"/>
                  <a:gd name="T96" fmla="*/ 20 w 22"/>
                  <a:gd name="T97" fmla="*/ 60 h 64"/>
                  <a:gd name="T98" fmla="*/ 21 w 22"/>
                  <a:gd name="T99" fmla="*/ 61 h 64"/>
                  <a:gd name="T100" fmla="*/ 21 w 22"/>
                  <a:gd name="T101" fmla="*/ 62 h 64"/>
                  <a:gd name="T102" fmla="*/ 22 w 22"/>
                  <a:gd name="T103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" h="64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9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4" y="12"/>
                    </a:lnTo>
                    <a:lnTo>
                      <a:pt x="4" y="13"/>
                    </a:lnTo>
                    <a:lnTo>
                      <a:pt x="5" y="13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5"/>
                    </a:lnTo>
                    <a:lnTo>
                      <a:pt x="5" y="16"/>
                    </a:lnTo>
                    <a:lnTo>
                      <a:pt x="6" y="16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6" y="18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7" y="20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8" y="23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9" y="25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10" y="28"/>
                    </a:lnTo>
                    <a:lnTo>
                      <a:pt x="10" y="29"/>
                    </a:lnTo>
                    <a:lnTo>
                      <a:pt x="10" y="29"/>
                    </a:lnTo>
                    <a:lnTo>
                      <a:pt x="10" y="30"/>
                    </a:lnTo>
                    <a:lnTo>
                      <a:pt x="10" y="30"/>
                    </a:lnTo>
                    <a:lnTo>
                      <a:pt x="11" y="31"/>
                    </a:lnTo>
                    <a:lnTo>
                      <a:pt x="11" y="32"/>
                    </a:lnTo>
                    <a:lnTo>
                      <a:pt x="11" y="32"/>
                    </a:lnTo>
                    <a:lnTo>
                      <a:pt x="11" y="33"/>
                    </a:lnTo>
                    <a:lnTo>
                      <a:pt x="12" y="34"/>
                    </a:lnTo>
                    <a:lnTo>
                      <a:pt x="12" y="34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12" y="36"/>
                    </a:lnTo>
                    <a:lnTo>
                      <a:pt x="13" y="37"/>
                    </a:lnTo>
                    <a:lnTo>
                      <a:pt x="13" y="37"/>
                    </a:lnTo>
                    <a:lnTo>
                      <a:pt x="13" y="38"/>
                    </a:lnTo>
                    <a:lnTo>
                      <a:pt x="13" y="39"/>
                    </a:lnTo>
                    <a:lnTo>
                      <a:pt x="13" y="39"/>
                    </a:lnTo>
                    <a:lnTo>
                      <a:pt x="14" y="40"/>
                    </a:lnTo>
                    <a:lnTo>
                      <a:pt x="14" y="40"/>
                    </a:lnTo>
                    <a:lnTo>
                      <a:pt x="14" y="41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5" y="43"/>
                    </a:lnTo>
                    <a:lnTo>
                      <a:pt x="15" y="44"/>
                    </a:lnTo>
                    <a:lnTo>
                      <a:pt x="15" y="44"/>
                    </a:lnTo>
                    <a:lnTo>
                      <a:pt x="15" y="45"/>
                    </a:lnTo>
                    <a:lnTo>
                      <a:pt x="15" y="45"/>
                    </a:lnTo>
                    <a:lnTo>
                      <a:pt x="16" y="46"/>
                    </a:lnTo>
                    <a:lnTo>
                      <a:pt x="16" y="47"/>
                    </a:lnTo>
                    <a:lnTo>
                      <a:pt x="16" y="47"/>
                    </a:lnTo>
                    <a:lnTo>
                      <a:pt x="16" y="48"/>
                    </a:lnTo>
                    <a:lnTo>
                      <a:pt x="17" y="49"/>
                    </a:lnTo>
                    <a:lnTo>
                      <a:pt x="17" y="49"/>
                    </a:lnTo>
                    <a:lnTo>
                      <a:pt x="17" y="50"/>
                    </a:lnTo>
                    <a:lnTo>
                      <a:pt x="17" y="50"/>
                    </a:lnTo>
                    <a:lnTo>
                      <a:pt x="17" y="51"/>
                    </a:lnTo>
                    <a:lnTo>
                      <a:pt x="18" y="52"/>
                    </a:lnTo>
                    <a:lnTo>
                      <a:pt x="18" y="52"/>
                    </a:lnTo>
                    <a:lnTo>
                      <a:pt x="18" y="53"/>
                    </a:lnTo>
                    <a:lnTo>
                      <a:pt x="18" y="54"/>
                    </a:lnTo>
                    <a:lnTo>
                      <a:pt x="18" y="54"/>
                    </a:lnTo>
                    <a:lnTo>
                      <a:pt x="19" y="55"/>
                    </a:lnTo>
                    <a:lnTo>
                      <a:pt x="19" y="55"/>
                    </a:lnTo>
                    <a:lnTo>
                      <a:pt x="19" y="56"/>
                    </a:lnTo>
                    <a:lnTo>
                      <a:pt x="19" y="57"/>
                    </a:lnTo>
                    <a:lnTo>
                      <a:pt x="19" y="57"/>
                    </a:lnTo>
                    <a:lnTo>
                      <a:pt x="20" y="58"/>
                    </a:lnTo>
                    <a:lnTo>
                      <a:pt x="20" y="59"/>
                    </a:lnTo>
                    <a:lnTo>
                      <a:pt x="20" y="59"/>
                    </a:lnTo>
                    <a:lnTo>
                      <a:pt x="20" y="60"/>
                    </a:lnTo>
                    <a:lnTo>
                      <a:pt x="20" y="60"/>
                    </a:lnTo>
                    <a:lnTo>
                      <a:pt x="21" y="61"/>
                    </a:lnTo>
                    <a:lnTo>
                      <a:pt x="21" y="62"/>
                    </a:lnTo>
                    <a:lnTo>
                      <a:pt x="21" y="62"/>
                    </a:lnTo>
                    <a:lnTo>
                      <a:pt x="21" y="63"/>
                    </a:lnTo>
                    <a:lnTo>
                      <a:pt x="22" y="64"/>
                    </a:lnTo>
                    <a:lnTo>
                      <a:pt x="22" y="64"/>
                    </a:lnTo>
                  </a:path>
                </a:pathLst>
              </a:custGeom>
              <a:noFill/>
              <a:ln w="33338">
                <a:solidFill>
                  <a:srgbClr val="FF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4" name="Freeform 142"/>
              <p:cNvSpPr>
                <a:spLocks/>
              </p:cNvSpPr>
              <p:nvPr/>
            </p:nvSpPr>
            <p:spPr bwMode="auto">
              <a:xfrm>
                <a:off x="1319" y="2320"/>
                <a:ext cx="143" cy="424"/>
              </a:xfrm>
              <a:custGeom>
                <a:avLst/>
                <a:gdLst>
                  <a:gd name="T0" fmla="*/ 0 w 21"/>
                  <a:gd name="T1" fmla="*/ 1 h 62"/>
                  <a:gd name="T2" fmla="*/ 0 w 21"/>
                  <a:gd name="T3" fmla="*/ 2 h 62"/>
                  <a:gd name="T4" fmla="*/ 1 w 21"/>
                  <a:gd name="T5" fmla="*/ 3 h 62"/>
                  <a:gd name="T6" fmla="*/ 1 w 21"/>
                  <a:gd name="T7" fmla="*/ 5 h 62"/>
                  <a:gd name="T8" fmla="*/ 2 w 21"/>
                  <a:gd name="T9" fmla="*/ 6 h 62"/>
                  <a:gd name="T10" fmla="*/ 2 w 21"/>
                  <a:gd name="T11" fmla="*/ 7 h 62"/>
                  <a:gd name="T12" fmla="*/ 2 w 21"/>
                  <a:gd name="T13" fmla="*/ 8 h 62"/>
                  <a:gd name="T14" fmla="*/ 3 w 21"/>
                  <a:gd name="T15" fmla="*/ 10 h 62"/>
                  <a:gd name="T16" fmla="*/ 3 w 21"/>
                  <a:gd name="T17" fmla="*/ 11 h 62"/>
                  <a:gd name="T18" fmla="*/ 4 w 21"/>
                  <a:gd name="T19" fmla="*/ 12 h 62"/>
                  <a:gd name="T20" fmla="*/ 4 w 21"/>
                  <a:gd name="T21" fmla="*/ 13 h 62"/>
                  <a:gd name="T22" fmla="*/ 5 w 21"/>
                  <a:gd name="T23" fmla="*/ 14 h 62"/>
                  <a:gd name="T24" fmla="*/ 5 w 21"/>
                  <a:gd name="T25" fmla="*/ 16 h 62"/>
                  <a:gd name="T26" fmla="*/ 5 w 21"/>
                  <a:gd name="T27" fmla="*/ 17 h 62"/>
                  <a:gd name="T28" fmla="*/ 6 w 21"/>
                  <a:gd name="T29" fmla="*/ 18 h 62"/>
                  <a:gd name="T30" fmla="*/ 6 w 21"/>
                  <a:gd name="T31" fmla="*/ 19 h 62"/>
                  <a:gd name="T32" fmla="*/ 7 w 21"/>
                  <a:gd name="T33" fmla="*/ 21 h 62"/>
                  <a:gd name="T34" fmla="*/ 7 w 21"/>
                  <a:gd name="T35" fmla="*/ 22 h 62"/>
                  <a:gd name="T36" fmla="*/ 7 w 21"/>
                  <a:gd name="T37" fmla="*/ 23 h 62"/>
                  <a:gd name="T38" fmla="*/ 8 w 21"/>
                  <a:gd name="T39" fmla="*/ 24 h 62"/>
                  <a:gd name="T40" fmla="*/ 8 w 21"/>
                  <a:gd name="T41" fmla="*/ 25 h 62"/>
                  <a:gd name="T42" fmla="*/ 9 w 21"/>
                  <a:gd name="T43" fmla="*/ 27 h 62"/>
                  <a:gd name="T44" fmla="*/ 9 w 21"/>
                  <a:gd name="T45" fmla="*/ 28 h 62"/>
                  <a:gd name="T46" fmla="*/ 9 w 21"/>
                  <a:gd name="T47" fmla="*/ 29 h 62"/>
                  <a:gd name="T48" fmla="*/ 10 w 21"/>
                  <a:gd name="T49" fmla="*/ 30 h 62"/>
                  <a:gd name="T50" fmla="*/ 10 w 21"/>
                  <a:gd name="T51" fmla="*/ 31 h 62"/>
                  <a:gd name="T52" fmla="*/ 11 w 21"/>
                  <a:gd name="T53" fmla="*/ 33 h 62"/>
                  <a:gd name="T54" fmla="*/ 11 w 21"/>
                  <a:gd name="T55" fmla="*/ 34 h 62"/>
                  <a:gd name="T56" fmla="*/ 12 w 21"/>
                  <a:gd name="T57" fmla="*/ 35 h 62"/>
                  <a:gd name="T58" fmla="*/ 12 w 21"/>
                  <a:gd name="T59" fmla="*/ 36 h 62"/>
                  <a:gd name="T60" fmla="*/ 12 w 21"/>
                  <a:gd name="T61" fmla="*/ 37 h 62"/>
                  <a:gd name="T62" fmla="*/ 13 w 21"/>
                  <a:gd name="T63" fmla="*/ 39 h 62"/>
                  <a:gd name="T64" fmla="*/ 13 w 21"/>
                  <a:gd name="T65" fmla="*/ 40 h 62"/>
                  <a:gd name="T66" fmla="*/ 14 w 21"/>
                  <a:gd name="T67" fmla="*/ 41 h 62"/>
                  <a:gd name="T68" fmla="*/ 14 w 21"/>
                  <a:gd name="T69" fmla="*/ 42 h 62"/>
                  <a:gd name="T70" fmla="*/ 15 w 21"/>
                  <a:gd name="T71" fmla="*/ 43 h 62"/>
                  <a:gd name="T72" fmla="*/ 15 w 21"/>
                  <a:gd name="T73" fmla="*/ 44 h 62"/>
                  <a:gd name="T74" fmla="*/ 15 w 21"/>
                  <a:gd name="T75" fmla="*/ 46 h 62"/>
                  <a:gd name="T76" fmla="*/ 16 w 21"/>
                  <a:gd name="T77" fmla="*/ 47 h 62"/>
                  <a:gd name="T78" fmla="*/ 16 w 21"/>
                  <a:gd name="T79" fmla="*/ 48 h 62"/>
                  <a:gd name="T80" fmla="*/ 17 w 21"/>
                  <a:gd name="T81" fmla="*/ 49 h 62"/>
                  <a:gd name="T82" fmla="*/ 17 w 21"/>
                  <a:gd name="T83" fmla="*/ 50 h 62"/>
                  <a:gd name="T84" fmla="*/ 17 w 21"/>
                  <a:gd name="T85" fmla="*/ 51 h 62"/>
                  <a:gd name="T86" fmla="*/ 18 w 21"/>
                  <a:gd name="T87" fmla="*/ 52 h 62"/>
                  <a:gd name="T88" fmla="*/ 18 w 21"/>
                  <a:gd name="T89" fmla="*/ 54 h 62"/>
                  <a:gd name="T90" fmla="*/ 19 w 21"/>
                  <a:gd name="T91" fmla="*/ 55 h 62"/>
                  <a:gd name="T92" fmla="*/ 19 w 21"/>
                  <a:gd name="T93" fmla="*/ 56 h 62"/>
                  <a:gd name="T94" fmla="*/ 19 w 21"/>
                  <a:gd name="T95" fmla="*/ 57 h 62"/>
                  <a:gd name="T96" fmla="*/ 20 w 21"/>
                  <a:gd name="T97" fmla="*/ 58 h 62"/>
                  <a:gd name="T98" fmla="*/ 20 w 21"/>
                  <a:gd name="T99" fmla="*/ 59 h 62"/>
                  <a:gd name="T100" fmla="*/ 21 w 21"/>
                  <a:gd name="T101" fmla="*/ 60 h 62"/>
                  <a:gd name="T102" fmla="*/ 21 w 21"/>
                  <a:gd name="T103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" h="62">
                    <a:moveTo>
                      <a:pt x="0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3" y="9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4" y="12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4"/>
                    </a:lnTo>
                    <a:lnTo>
                      <a:pt x="5" y="14"/>
                    </a:lnTo>
                    <a:lnTo>
                      <a:pt x="5" y="15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5" y="17"/>
                    </a:lnTo>
                    <a:lnTo>
                      <a:pt x="6" y="17"/>
                    </a:lnTo>
                    <a:lnTo>
                      <a:pt x="6" y="18"/>
                    </a:lnTo>
                    <a:lnTo>
                      <a:pt x="6" y="19"/>
                    </a:lnTo>
                    <a:lnTo>
                      <a:pt x="6" y="19"/>
                    </a:lnTo>
                    <a:lnTo>
                      <a:pt x="6" y="20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7" y="23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5"/>
                    </a:lnTo>
                    <a:lnTo>
                      <a:pt x="8" y="25"/>
                    </a:lnTo>
                    <a:lnTo>
                      <a:pt x="8" y="26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28"/>
                    </a:lnTo>
                    <a:lnTo>
                      <a:pt x="9" y="28"/>
                    </a:lnTo>
                    <a:lnTo>
                      <a:pt x="9" y="29"/>
                    </a:lnTo>
                    <a:lnTo>
                      <a:pt x="10" y="30"/>
                    </a:lnTo>
                    <a:lnTo>
                      <a:pt x="10" y="30"/>
                    </a:lnTo>
                    <a:lnTo>
                      <a:pt x="10" y="31"/>
                    </a:lnTo>
                    <a:lnTo>
                      <a:pt x="10" y="31"/>
                    </a:lnTo>
                    <a:lnTo>
                      <a:pt x="11" y="32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11" y="34"/>
                    </a:lnTo>
                    <a:lnTo>
                      <a:pt x="11" y="34"/>
                    </a:lnTo>
                    <a:lnTo>
                      <a:pt x="12" y="35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13" y="38"/>
                    </a:lnTo>
                    <a:lnTo>
                      <a:pt x="13" y="39"/>
                    </a:lnTo>
                    <a:lnTo>
                      <a:pt x="13" y="39"/>
                    </a:lnTo>
                    <a:lnTo>
                      <a:pt x="13" y="40"/>
                    </a:lnTo>
                    <a:lnTo>
                      <a:pt x="13" y="40"/>
                    </a:lnTo>
                    <a:lnTo>
                      <a:pt x="14" y="41"/>
                    </a:lnTo>
                    <a:lnTo>
                      <a:pt x="14" y="41"/>
                    </a:lnTo>
                    <a:lnTo>
                      <a:pt x="14" y="42"/>
                    </a:lnTo>
                    <a:lnTo>
                      <a:pt x="14" y="43"/>
                    </a:lnTo>
                    <a:lnTo>
                      <a:pt x="15" y="43"/>
                    </a:lnTo>
                    <a:lnTo>
                      <a:pt x="15" y="44"/>
                    </a:lnTo>
                    <a:lnTo>
                      <a:pt x="15" y="44"/>
                    </a:lnTo>
                    <a:lnTo>
                      <a:pt x="15" y="45"/>
                    </a:lnTo>
                    <a:lnTo>
                      <a:pt x="15" y="46"/>
                    </a:lnTo>
                    <a:lnTo>
                      <a:pt x="16" y="46"/>
                    </a:lnTo>
                    <a:lnTo>
                      <a:pt x="16" y="47"/>
                    </a:lnTo>
                    <a:lnTo>
                      <a:pt x="16" y="47"/>
                    </a:lnTo>
                    <a:lnTo>
                      <a:pt x="16" y="48"/>
                    </a:lnTo>
                    <a:lnTo>
                      <a:pt x="16" y="48"/>
                    </a:lnTo>
                    <a:lnTo>
                      <a:pt x="17" y="49"/>
                    </a:lnTo>
                    <a:lnTo>
                      <a:pt x="17" y="50"/>
                    </a:lnTo>
                    <a:lnTo>
                      <a:pt x="17" y="50"/>
                    </a:lnTo>
                    <a:lnTo>
                      <a:pt x="17" y="51"/>
                    </a:lnTo>
                    <a:lnTo>
                      <a:pt x="17" y="51"/>
                    </a:lnTo>
                    <a:lnTo>
                      <a:pt x="18" y="52"/>
                    </a:lnTo>
                    <a:lnTo>
                      <a:pt x="18" y="52"/>
                    </a:lnTo>
                    <a:lnTo>
                      <a:pt x="18" y="53"/>
                    </a:lnTo>
                    <a:lnTo>
                      <a:pt x="18" y="54"/>
                    </a:lnTo>
                    <a:lnTo>
                      <a:pt x="18" y="54"/>
                    </a:lnTo>
                    <a:lnTo>
                      <a:pt x="19" y="55"/>
                    </a:lnTo>
                    <a:lnTo>
                      <a:pt x="19" y="55"/>
                    </a:lnTo>
                    <a:lnTo>
                      <a:pt x="19" y="56"/>
                    </a:lnTo>
                    <a:lnTo>
                      <a:pt x="19" y="56"/>
                    </a:lnTo>
                    <a:lnTo>
                      <a:pt x="19" y="57"/>
                    </a:lnTo>
                    <a:lnTo>
                      <a:pt x="20" y="58"/>
                    </a:lnTo>
                    <a:lnTo>
                      <a:pt x="20" y="58"/>
                    </a:lnTo>
                    <a:lnTo>
                      <a:pt x="20" y="59"/>
                    </a:lnTo>
                    <a:lnTo>
                      <a:pt x="20" y="59"/>
                    </a:lnTo>
                    <a:lnTo>
                      <a:pt x="21" y="60"/>
                    </a:lnTo>
                    <a:lnTo>
                      <a:pt x="21" y="60"/>
                    </a:lnTo>
                    <a:lnTo>
                      <a:pt x="21" y="61"/>
                    </a:lnTo>
                    <a:lnTo>
                      <a:pt x="21" y="62"/>
                    </a:lnTo>
                    <a:lnTo>
                      <a:pt x="21" y="62"/>
                    </a:lnTo>
                  </a:path>
                </a:pathLst>
              </a:custGeom>
              <a:noFill/>
              <a:ln w="33338">
                <a:solidFill>
                  <a:srgbClr val="FF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5" name="Freeform 143"/>
              <p:cNvSpPr>
                <a:spLocks/>
              </p:cNvSpPr>
              <p:nvPr/>
            </p:nvSpPr>
            <p:spPr bwMode="auto">
              <a:xfrm>
                <a:off x="1462" y="2744"/>
                <a:ext cx="151" cy="356"/>
              </a:xfrm>
              <a:custGeom>
                <a:avLst/>
                <a:gdLst>
                  <a:gd name="T0" fmla="*/ 1 w 22"/>
                  <a:gd name="T1" fmla="*/ 1 h 52"/>
                  <a:gd name="T2" fmla="*/ 1 w 22"/>
                  <a:gd name="T3" fmla="*/ 2 h 52"/>
                  <a:gd name="T4" fmla="*/ 1 w 22"/>
                  <a:gd name="T5" fmla="*/ 3 h 52"/>
                  <a:gd name="T6" fmla="*/ 2 w 22"/>
                  <a:gd name="T7" fmla="*/ 4 h 52"/>
                  <a:gd name="T8" fmla="*/ 2 w 22"/>
                  <a:gd name="T9" fmla="*/ 5 h 52"/>
                  <a:gd name="T10" fmla="*/ 3 w 22"/>
                  <a:gd name="T11" fmla="*/ 6 h 52"/>
                  <a:gd name="T12" fmla="*/ 3 w 22"/>
                  <a:gd name="T13" fmla="*/ 7 h 52"/>
                  <a:gd name="T14" fmla="*/ 3 w 22"/>
                  <a:gd name="T15" fmla="*/ 8 h 52"/>
                  <a:gd name="T16" fmla="*/ 4 w 22"/>
                  <a:gd name="T17" fmla="*/ 9 h 52"/>
                  <a:gd name="T18" fmla="*/ 4 w 22"/>
                  <a:gd name="T19" fmla="*/ 10 h 52"/>
                  <a:gd name="T20" fmla="*/ 5 w 22"/>
                  <a:gd name="T21" fmla="*/ 12 h 52"/>
                  <a:gd name="T22" fmla="*/ 5 w 22"/>
                  <a:gd name="T23" fmla="*/ 13 h 52"/>
                  <a:gd name="T24" fmla="*/ 6 w 22"/>
                  <a:gd name="T25" fmla="*/ 14 h 52"/>
                  <a:gd name="T26" fmla="*/ 6 w 22"/>
                  <a:gd name="T27" fmla="*/ 15 h 52"/>
                  <a:gd name="T28" fmla="*/ 6 w 22"/>
                  <a:gd name="T29" fmla="*/ 16 h 52"/>
                  <a:gd name="T30" fmla="*/ 7 w 22"/>
                  <a:gd name="T31" fmla="*/ 17 h 52"/>
                  <a:gd name="T32" fmla="*/ 7 w 22"/>
                  <a:gd name="T33" fmla="*/ 18 h 52"/>
                  <a:gd name="T34" fmla="*/ 8 w 22"/>
                  <a:gd name="T35" fmla="*/ 19 h 52"/>
                  <a:gd name="T36" fmla="*/ 8 w 22"/>
                  <a:gd name="T37" fmla="*/ 20 h 52"/>
                  <a:gd name="T38" fmla="*/ 9 w 22"/>
                  <a:gd name="T39" fmla="*/ 21 h 52"/>
                  <a:gd name="T40" fmla="*/ 9 w 22"/>
                  <a:gd name="T41" fmla="*/ 22 h 52"/>
                  <a:gd name="T42" fmla="*/ 9 w 22"/>
                  <a:gd name="T43" fmla="*/ 23 h 52"/>
                  <a:gd name="T44" fmla="*/ 10 w 22"/>
                  <a:gd name="T45" fmla="*/ 24 h 52"/>
                  <a:gd name="T46" fmla="*/ 10 w 22"/>
                  <a:gd name="T47" fmla="*/ 25 h 52"/>
                  <a:gd name="T48" fmla="*/ 11 w 22"/>
                  <a:gd name="T49" fmla="*/ 26 h 52"/>
                  <a:gd name="T50" fmla="*/ 11 w 22"/>
                  <a:gd name="T51" fmla="*/ 27 h 52"/>
                  <a:gd name="T52" fmla="*/ 11 w 22"/>
                  <a:gd name="T53" fmla="*/ 28 h 52"/>
                  <a:gd name="T54" fmla="*/ 12 w 22"/>
                  <a:gd name="T55" fmla="*/ 29 h 52"/>
                  <a:gd name="T56" fmla="*/ 12 w 22"/>
                  <a:gd name="T57" fmla="*/ 30 h 52"/>
                  <a:gd name="T58" fmla="*/ 13 w 22"/>
                  <a:gd name="T59" fmla="*/ 31 h 52"/>
                  <a:gd name="T60" fmla="*/ 13 w 22"/>
                  <a:gd name="T61" fmla="*/ 32 h 52"/>
                  <a:gd name="T62" fmla="*/ 13 w 22"/>
                  <a:gd name="T63" fmla="*/ 33 h 52"/>
                  <a:gd name="T64" fmla="*/ 14 w 22"/>
                  <a:gd name="T65" fmla="*/ 34 h 52"/>
                  <a:gd name="T66" fmla="*/ 14 w 22"/>
                  <a:gd name="T67" fmla="*/ 35 h 52"/>
                  <a:gd name="T68" fmla="*/ 15 w 22"/>
                  <a:gd name="T69" fmla="*/ 36 h 52"/>
                  <a:gd name="T70" fmla="*/ 15 w 22"/>
                  <a:gd name="T71" fmla="*/ 37 h 52"/>
                  <a:gd name="T72" fmla="*/ 16 w 22"/>
                  <a:gd name="T73" fmla="*/ 38 h 52"/>
                  <a:gd name="T74" fmla="*/ 16 w 22"/>
                  <a:gd name="T75" fmla="*/ 39 h 52"/>
                  <a:gd name="T76" fmla="*/ 16 w 22"/>
                  <a:gd name="T77" fmla="*/ 40 h 52"/>
                  <a:gd name="T78" fmla="*/ 17 w 22"/>
                  <a:gd name="T79" fmla="*/ 41 h 52"/>
                  <a:gd name="T80" fmla="*/ 17 w 22"/>
                  <a:gd name="T81" fmla="*/ 41 h 52"/>
                  <a:gd name="T82" fmla="*/ 18 w 22"/>
                  <a:gd name="T83" fmla="*/ 42 h 52"/>
                  <a:gd name="T84" fmla="*/ 18 w 22"/>
                  <a:gd name="T85" fmla="*/ 43 h 52"/>
                  <a:gd name="T86" fmla="*/ 18 w 22"/>
                  <a:gd name="T87" fmla="*/ 44 h 52"/>
                  <a:gd name="T88" fmla="*/ 19 w 22"/>
                  <a:gd name="T89" fmla="*/ 45 h 52"/>
                  <a:gd name="T90" fmla="*/ 19 w 22"/>
                  <a:gd name="T91" fmla="*/ 46 h 52"/>
                  <a:gd name="T92" fmla="*/ 20 w 22"/>
                  <a:gd name="T93" fmla="*/ 47 h 52"/>
                  <a:gd name="T94" fmla="*/ 20 w 22"/>
                  <a:gd name="T95" fmla="*/ 48 h 52"/>
                  <a:gd name="T96" fmla="*/ 21 w 22"/>
                  <a:gd name="T97" fmla="*/ 49 h 52"/>
                  <a:gd name="T98" fmla="*/ 21 w 22"/>
                  <a:gd name="T99" fmla="*/ 50 h 52"/>
                  <a:gd name="T100" fmla="*/ 21 w 22"/>
                  <a:gd name="T101" fmla="*/ 50 h 52"/>
                  <a:gd name="T102" fmla="*/ 22 w 22"/>
                  <a:gd name="T103" fmla="*/ 5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" h="52">
                    <a:moveTo>
                      <a:pt x="0" y="0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5" y="11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6" y="16"/>
                    </a:lnTo>
                    <a:lnTo>
                      <a:pt x="7" y="16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9" y="21"/>
                    </a:lnTo>
                    <a:lnTo>
                      <a:pt x="9" y="21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9" y="23"/>
                    </a:lnTo>
                    <a:lnTo>
                      <a:pt x="10" y="23"/>
                    </a:lnTo>
                    <a:lnTo>
                      <a:pt x="10" y="24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10" y="26"/>
                    </a:lnTo>
                    <a:lnTo>
                      <a:pt x="11" y="26"/>
                    </a:lnTo>
                    <a:lnTo>
                      <a:pt x="11" y="27"/>
                    </a:lnTo>
                    <a:lnTo>
                      <a:pt x="11" y="27"/>
                    </a:lnTo>
                    <a:lnTo>
                      <a:pt x="11" y="28"/>
                    </a:lnTo>
                    <a:lnTo>
                      <a:pt x="11" y="28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13" y="31"/>
                    </a:lnTo>
                    <a:lnTo>
                      <a:pt x="13" y="31"/>
                    </a:lnTo>
                    <a:lnTo>
                      <a:pt x="13" y="32"/>
                    </a:lnTo>
                    <a:lnTo>
                      <a:pt x="13" y="32"/>
                    </a:lnTo>
                    <a:lnTo>
                      <a:pt x="13" y="33"/>
                    </a:lnTo>
                    <a:lnTo>
                      <a:pt x="14" y="33"/>
                    </a:lnTo>
                    <a:lnTo>
                      <a:pt x="14" y="34"/>
                    </a:lnTo>
                    <a:lnTo>
                      <a:pt x="14" y="34"/>
                    </a:lnTo>
                    <a:lnTo>
                      <a:pt x="14" y="35"/>
                    </a:lnTo>
                    <a:lnTo>
                      <a:pt x="15" y="35"/>
                    </a:lnTo>
                    <a:lnTo>
                      <a:pt x="15" y="36"/>
                    </a:lnTo>
                    <a:lnTo>
                      <a:pt x="15" y="36"/>
                    </a:lnTo>
                    <a:lnTo>
                      <a:pt x="15" y="37"/>
                    </a:lnTo>
                    <a:lnTo>
                      <a:pt x="15" y="37"/>
                    </a:lnTo>
                    <a:lnTo>
                      <a:pt x="16" y="38"/>
                    </a:lnTo>
                    <a:lnTo>
                      <a:pt x="16" y="38"/>
                    </a:lnTo>
                    <a:lnTo>
                      <a:pt x="16" y="39"/>
                    </a:lnTo>
                    <a:lnTo>
                      <a:pt x="16" y="39"/>
                    </a:lnTo>
                    <a:lnTo>
                      <a:pt x="16" y="40"/>
                    </a:lnTo>
                    <a:lnTo>
                      <a:pt x="17" y="40"/>
                    </a:lnTo>
                    <a:lnTo>
                      <a:pt x="17" y="41"/>
                    </a:lnTo>
                    <a:lnTo>
                      <a:pt x="17" y="41"/>
                    </a:lnTo>
                    <a:lnTo>
                      <a:pt x="17" y="41"/>
                    </a:lnTo>
                    <a:lnTo>
                      <a:pt x="17" y="42"/>
                    </a:lnTo>
                    <a:lnTo>
                      <a:pt x="18" y="42"/>
                    </a:lnTo>
                    <a:lnTo>
                      <a:pt x="18" y="43"/>
                    </a:lnTo>
                    <a:lnTo>
                      <a:pt x="18" y="43"/>
                    </a:lnTo>
                    <a:lnTo>
                      <a:pt x="18" y="44"/>
                    </a:lnTo>
                    <a:lnTo>
                      <a:pt x="18" y="44"/>
                    </a:lnTo>
                    <a:lnTo>
                      <a:pt x="19" y="45"/>
                    </a:lnTo>
                    <a:lnTo>
                      <a:pt x="19" y="45"/>
                    </a:lnTo>
                    <a:lnTo>
                      <a:pt x="19" y="46"/>
                    </a:lnTo>
                    <a:lnTo>
                      <a:pt x="19" y="46"/>
                    </a:lnTo>
                    <a:lnTo>
                      <a:pt x="20" y="46"/>
                    </a:lnTo>
                    <a:lnTo>
                      <a:pt x="20" y="47"/>
                    </a:lnTo>
                    <a:lnTo>
                      <a:pt x="20" y="47"/>
                    </a:lnTo>
                    <a:lnTo>
                      <a:pt x="20" y="48"/>
                    </a:lnTo>
                    <a:lnTo>
                      <a:pt x="20" y="48"/>
                    </a:lnTo>
                    <a:lnTo>
                      <a:pt x="21" y="49"/>
                    </a:lnTo>
                    <a:lnTo>
                      <a:pt x="21" y="49"/>
                    </a:lnTo>
                    <a:lnTo>
                      <a:pt x="21" y="50"/>
                    </a:lnTo>
                    <a:lnTo>
                      <a:pt x="21" y="50"/>
                    </a:lnTo>
                    <a:lnTo>
                      <a:pt x="21" y="50"/>
                    </a:lnTo>
                    <a:lnTo>
                      <a:pt x="22" y="51"/>
                    </a:lnTo>
                    <a:lnTo>
                      <a:pt x="22" y="51"/>
                    </a:lnTo>
                    <a:lnTo>
                      <a:pt x="22" y="52"/>
                    </a:lnTo>
                  </a:path>
                </a:pathLst>
              </a:custGeom>
              <a:noFill/>
              <a:ln w="33338">
                <a:solidFill>
                  <a:srgbClr val="FF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456" name="Freeform 144"/>
              <p:cNvSpPr>
                <a:spLocks/>
              </p:cNvSpPr>
              <p:nvPr/>
            </p:nvSpPr>
            <p:spPr bwMode="auto">
              <a:xfrm>
                <a:off x="1613" y="3100"/>
                <a:ext cx="151" cy="247"/>
              </a:xfrm>
              <a:custGeom>
                <a:avLst/>
                <a:gdLst>
                  <a:gd name="T0" fmla="*/ 0 w 22"/>
                  <a:gd name="T1" fmla="*/ 0 h 36"/>
                  <a:gd name="T2" fmla="*/ 1 w 22"/>
                  <a:gd name="T3" fmla="*/ 1 h 36"/>
                  <a:gd name="T4" fmla="*/ 1 w 22"/>
                  <a:gd name="T5" fmla="*/ 2 h 36"/>
                  <a:gd name="T6" fmla="*/ 1 w 22"/>
                  <a:gd name="T7" fmla="*/ 3 h 36"/>
                  <a:gd name="T8" fmla="*/ 2 w 22"/>
                  <a:gd name="T9" fmla="*/ 3 h 36"/>
                  <a:gd name="T10" fmla="*/ 2 w 22"/>
                  <a:gd name="T11" fmla="*/ 4 h 36"/>
                  <a:gd name="T12" fmla="*/ 3 w 22"/>
                  <a:gd name="T13" fmla="*/ 5 h 36"/>
                  <a:gd name="T14" fmla="*/ 3 w 22"/>
                  <a:gd name="T15" fmla="*/ 6 h 36"/>
                  <a:gd name="T16" fmla="*/ 4 w 22"/>
                  <a:gd name="T17" fmla="*/ 7 h 36"/>
                  <a:gd name="T18" fmla="*/ 4 w 22"/>
                  <a:gd name="T19" fmla="*/ 8 h 36"/>
                  <a:gd name="T20" fmla="*/ 4 w 22"/>
                  <a:gd name="T21" fmla="*/ 8 h 36"/>
                  <a:gd name="T22" fmla="*/ 5 w 22"/>
                  <a:gd name="T23" fmla="*/ 9 h 36"/>
                  <a:gd name="T24" fmla="*/ 5 w 22"/>
                  <a:gd name="T25" fmla="*/ 10 h 36"/>
                  <a:gd name="T26" fmla="*/ 6 w 22"/>
                  <a:gd name="T27" fmla="*/ 11 h 36"/>
                  <a:gd name="T28" fmla="*/ 6 w 22"/>
                  <a:gd name="T29" fmla="*/ 12 h 36"/>
                  <a:gd name="T30" fmla="*/ 6 w 22"/>
                  <a:gd name="T31" fmla="*/ 12 h 36"/>
                  <a:gd name="T32" fmla="*/ 7 w 22"/>
                  <a:gd name="T33" fmla="*/ 13 h 36"/>
                  <a:gd name="T34" fmla="*/ 7 w 22"/>
                  <a:gd name="T35" fmla="*/ 14 h 36"/>
                  <a:gd name="T36" fmla="*/ 8 w 22"/>
                  <a:gd name="T37" fmla="*/ 15 h 36"/>
                  <a:gd name="T38" fmla="*/ 8 w 22"/>
                  <a:gd name="T39" fmla="*/ 15 h 36"/>
                  <a:gd name="T40" fmla="*/ 9 w 22"/>
                  <a:gd name="T41" fmla="*/ 16 h 36"/>
                  <a:gd name="T42" fmla="*/ 9 w 22"/>
                  <a:gd name="T43" fmla="*/ 17 h 36"/>
                  <a:gd name="T44" fmla="*/ 9 w 22"/>
                  <a:gd name="T45" fmla="*/ 18 h 36"/>
                  <a:gd name="T46" fmla="*/ 10 w 22"/>
                  <a:gd name="T47" fmla="*/ 18 h 36"/>
                  <a:gd name="T48" fmla="*/ 10 w 22"/>
                  <a:gd name="T49" fmla="*/ 19 h 36"/>
                  <a:gd name="T50" fmla="*/ 11 w 22"/>
                  <a:gd name="T51" fmla="*/ 20 h 36"/>
                  <a:gd name="T52" fmla="*/ 11 w 22"/>
                  <a:gd name="T53" fmla="*/ 20 h 36"/>
                  <a:gd name="T54" fmla="*/ 11 w 22"/>
                  <a:gd name="T55" fmla="*/ 21 h 36"/>
                  <a:gd name="T56" fmla="*/ 12 w 22"/>
                  <a:gd name="T57" fmla="*/ 22 h 36"/>
                  <a:gd name="T58" fmla="*/ 12 w 22"/>
                  <a:gd name="T59" fmla="*/ 22 h 36"/>
                  <a:gd name="T60" fmla="*/ 13 w 22"/>
                  <a:gd name="T61" fmla="*/ 23 h 36"/>
                  <a:gd name="T62" fmla="*/ 13 w 22"/>
                  <a:gd name="T63" fmla="*/ 24 h 36"/>
                  <a:gd name="T64" fmla="*/ 14 w 22"/>
                  <a:gd name="T65" fmla="*/ 25 h 36"/>
                  <a:gd name="T66" fmla="*/ 14 w 22"/>
                  <a:gd name="T67" fmla="*/ 25 h 36"/>
                  <a:gd name="T68" fmla="*/ 14 w 22"/>
                  <a:gd name="T69" fmla="*/ 26 h 36"/>
                  <a:gd name="T70" fmla="*/ 15 w 22"/>
                  <a:gd name="T71" fmla="*/ 27 h 36"/>
                  <a:gd name="T72" fmla="*/ 15 w 22"/>
                  <a:gd name="T73" fmla="*/ 27 h 36"/>
                  <a:gd name="T74" fmla="*/ 16 w 22"/>
                  <a:gd name="T75" fmla="*/ 28 h 36"/>
                  <a:gd name="T76" fmla="*/ 16 w 22"/>
                  <a:gd name="T77" fmla="*/ 28 h 36"/>
                  <a:gd name="T78" fmla="*/ 16 w 22"/>
                  <a:gd name="T79" fmla="*/ 29 h 36"/>
                  <a:gd name="T80" fmla="*/ 17 w 22"/>
                  <a:gd name="T81" fmla="*/ 30 h 36"/>
                  <a:gd name="T82" fmla="*/ 17 w 22"/>
                  <a:gd name="T83" fmla="*/ 30 h 36"/>
                  <a:gd name="T84" fmla="*/ 18 w 22"/>
                  <a:gd name="T85" fmla="*/ 31 h 36"/>
                  <a:gd name="T86" fmla="*/ 18 w 22"/>
                  <a:gd name="T87" fmla="*/ 32 h 36"/>
                  <a:gd name="T88" fmla="*/ 19 w 22"/>
                  <a:gd name="T89" fmla="*/ 32 h 36"/>
                  <a:gd name="T90" fmla="*/ 19 w 22"/>
                  <a:gd name="T91" fmla="*/ 33 h 36"/>
                  <a:gd name="T92" fmla="*/ 19 w 22"/>
                  <a:gd name="T93" fmla="*/ 33 h 36"/>
                  <a:gd name="T94" fmla="*/ 20 w 22"/>
                  <a:gd name="T95" fmla="*/ 34 h 36"/>
                  <a:gd name="T96" fmla="*/ 20 w 22"/>
                  <a:gd name="T97" fmla="*/ 34 h 36"/>
                  <a:gd name="T98" fmla="*/ 21 w 22"/>
                  <a:gd name="T99" fmla="*/ 35 h 36"/>
                  <a:gd name="T100" fmla="*/ 21 w 22"/>
                  <a:gd name="T101" fmla="*/ 36 h 36"/>
                  <a:gd name="T102" fmla="*/ 21 w 22"/>
                  <a:gd name="T10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" h="36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7" y="14"/>
                    </a:lnTo>
                    <a:lnTo>
                      <a:pt x="8" y="14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6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9" y="18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2" y="21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2" y="23"/>
                    </a:lnTo>
                    <a:lnTo>
                      <a:pt x="13" y="23"/>
                    </a:lnTo>
                    <a:lnTo>
                      <a:pt x="13" y="24"/>
                    </a:lnTo>
                    <a:lnTo>
                      <a:pt x="13" y="24"/>
                    </a:lnTo>
                    <a:lnTo>
                      <a:pt x="13" y="24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5" y="26"/>
                    </a:lnTo>
                    <a:lnTo>
                      <a:pt x="15" y="27"/>
                    </a:lnTo>
                    <a:lnTo>
                      <a:pt x="15" y="27"/>
                    </a:lnTo>
                    <a:lnTo>
                      <a:pt x="15" y="27"/>
                    </a:lnTo>
                    <a:lnTo>
                      <a:pt x="15" y="28"/>
                    </a:lnTo>
                    <a:lnTo>
                      <a:pt x="16" y="28"/>
                    </a:lnTo>
                    <a:lnTo>
                      <a:pt x="16" y="28"/>
                    </a:lnTo>
                    <a:lnTo>
                      <a:pt x="16" y="28"/>
                    </a:lnTo>
                    <a:lnTo>
                      <a:pt x="16" y="29"/>
                    </a:lnTo>
                    <a:lnTo>
                      <a:pt x="16" y="29"/>
                    </a:lnTo>
                    <a:lnTo>
                      <a:pt x="17" y="29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31"/>
                    </a:lnTo>
                    <a:lnTo>
                      <a:pt x="18" y="31"/>
                    </a:lnTo>
                    <a:lnTo>
                      <a:pt x="18" y="31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19" y="32"/>
                    </a:lnTo>
                    <a:lnTo>
                      <a:pt x="19" y="32"/>
                    </a:lnTo>
                    <a:lnTo>
                      <a:pt x="19" y="33"/>
                    </a:lnTo>
                    <a:lnTo>
                      <a:pt x="19" y="33"/>
                    </a:lnTo>
                    <a:lnTo>
                      <a:pt x="19" y="33"/>
                    </a:lnTo>
                    <a:lnTo>
                      <a:pt x="20" y="34"/>
                    </a:lnTo>
                    <a:lnTo>
                      <a:pt x="20" y="34"/>
                    </a:lnTo>
                    <a:lnTo>
                      <a:pt x="20" y="34"/>
                    </a:lnTo>
                    <a:lnTo>
                      <a:pt x="20" y="34"/>
                    </a:lnTo>
                    <a:lnTo>
                      <a:pt x="20" y="35"/>
                    </a:lnTo>
                    <a:lnTo>
                      <a:pt x="21" y="35"/>
                    </a:lnTo>
                    <a:lnTo>
                      <a:pt x="21" y="35"/>
                    </a:lnTo>
                    <a:lnTo>
                      <a:pt x="21" y="36"/>
                    </a:lnTo>
                    <a:lnTo>
                      <a:pt x="21" y="36"/>
                    </a:lnTo>
                    <a:lnTo>
                      <a:pt x="21" y="36"/>
                    </a:lnTo>
                    <a:lnTo>
                      <a:pt x="22" y="36"/>
                    </a:lnTo>
                  </a:path>
                </a:pathLst>
              </a:custGeom>
              <a:noFill/>
              <a:ln w="33338">
                <a:solidFill>
                  <a:srgbClr val="FF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457" name="Freeform 145"/>
              <p:cNvSpPr>
                <a:spLocks/>
              </p:cNvSpPr>
              <p:nvPr/>
            </p:nvSpPr>
            <p:spPr bwMode="auto">
              <a:xfrm>
                <a:off x="1764" y="3347"/>
                <a:ext cx="143" cy="143"/>
              </a:xfrm>
              <a:custGeom>
                <a:avLst/>
                <a:gdLst>
                  <a:gd name="T0" fmla="*/ 0 w 21"/>
                  <a:gd name="T1" fmla="*/ 1 h 21"/>
                  <a:gd name="T2" fmla="*/ 0 w 21"/>
                  <a:gd name="T3" fmla="*/ 1 h 21"/>
                  <a:gd name="T4" fmla="*/ 1 w 21"/>
                  <a:gd name="T5" fmla="*/ 2 h 21"/>
                  <a:gd name="T6" fmla="*/ 1 w 21"/>
                  <a:gd name="T7" fmla="*/ 2 h 21"/>
                  <a:gd name="T8" fmla="*/ 2 w 21"/>
                  <a:gd name="T9" fmla="*/ 3 h 21"/>
                  <a:gd name="T10" fmla="*/ 2 w 21"/>
                  <a:gd name="T11" fmla="*/ 3 h 21"/>
                  <a:gd name="T12" fmla="*/ 2 w 21"/>
                  <a:gd name="T13" fmla="*/ 4 h 21"/>
                  <a:gd name="T14" fmla="*/ 3 w 21"/>
                  <a:gd name="T15" fmla="*/ 4 h 21"/>
                  <a:gd name="T16" fmla="*/ 3 w 21"/>
                  <a:gd name="T17" fmla="*/ 5 h 21"/>
                  <a:gd name="T18" fmla="*/ 4 w 21"/>
                  <a:gd name="T19" fmla="*/ 5 h 21"/>
                  <a:gd name="T20" fmla="*/ 4 w 21"/>
                  <a:gd name="T21" fmla="*/ 6 h 21"/>
                  <a:gd name="T22" fmla="*/ 4 w 21"/>
                  <a:gd name="T23" fmla="*/ 6 h 21"/>
                  <a:gd name="T24" fmla="*/ 5 w 21"/>
                  <a:gd name="T25" fmla="*/ 7 h 21"/>
                  <a:gd name="T26" fmla="*/ 5 w 21"/>
                  <a:gd name="T27" fmla="*/ 7 h 21"/>
                  <a:gd name="T28" fmla="*/ 6 w 21"/>
                  <a:gd name="T29" fmla="*/ 8 h 21"/>
                  <a:gd name="T30" fmla="*/ 6 w 21"/>
                  <a:gd name="T31" fmla="*/ 8 h 21"/>
                  <a:gd name="T32" fmla="*/ 7 w 21"/>
                  <a:gd name="T33" fmla="*/ 9 h 21"/>
                  <a:gd name="T34" fmla="*/ 7 w 21"/>
                  <a:gd name="T35" fmla="*/ 9 h 21"/>
                  <a:gd name="T36" fmla="*/ 7 w 21"/>
                  <a:gd name="T37" fmla="*/ 10 h 21"/>
                  <a:gd name="T38" fmla="*/ 8 w 21"/>
                  <a:gd name="T39" fmla="*/ 10 h 21"/>
                  <a:gd name="T40" fmla="*/ 8 w 21"/>
                  <a:gd name="T41" fmla="*/ 10 h 21"/>
                  <a:gd name="T42" fmla="*/ 9 w 21"/>
                  <a:gd name="T43" fmla="*/ 11 h 21"/>
                  <a:gd name="T44" fmla="*/ 9 w 21"/>
                  <a:gd name="T45" fmla="*/ 11 h 21"/>
                  <a:gd name="T46" fmla="*/ 9 w 21"/>
                  <a:gd name="T47" fmla="*/ 12 h 21"/>
                  <a:gd name="T48" fmla="*/ 10 w 21"/>
                  <a:gd name="T49" fmla="*/ 12 h 21"/>
                  <a:gd name="T50" fmla="*/ 10 w 21"/>
                  <a:gd name="T51" fmla="*/ 13 h 21"/>
                  <a:gd name="T52" fmla="*/ 11 w 21"/>
                  <a:gd name="T53" fmla="*/ 13 h 21"/>
                  <a:gd name="T54" fmla="*/ 11 w 21"/>
                  <a:gd name="T55" fmla="*/ 13 h 21"/>
                  <a:gd name="T56" fmla="*/ 12 w 21"/>
                  <a:gd name="T57" fmla="*/ 14 h 21"/>
                  <a:gd name="T58" fmla="*/ 12 w 21"/>
                  <a:gd name="T59" fmla="*/ 14 h 21"/>
                  <a:gd name="T60" fmla="*/ 12 w 21"/>
                  <a:gd name="T61" fmla="*/ 14 h 21"/>
                  <a:gd name="T62" fmla="*/ 13 w 21"/>
                  <a:gd name="T63" fmla="*/ 15 h 21"/>
                  <a:gd name="T64" fmla="*/ 13 w 21"/>
                  <a:gd name="T65" fmla="*/ 15 h 21"/>
                  <a:gd name="T66" fmla="*/ 14 w 21"/>
                  <a:gd name="T67" fmla="*/ 16 h 21"/>
                  <a:gd name="T68" fmla="*/ 14 w 21"/>
                  <a:gd name="T69" fmla="*/ 16 h 21"/>
                  <a:gd name="T70" fmla="*/ 14 w 21"/>
                  <a:gd name="T71" fmla="*/ 16 h 21"/>
                  <a:gd name="T72" fmla="*/ 15 w 21"/>
                  <a:gd name="T73" fmla="*/ 17 h 21"/>
                  <a:gd name="T74" fmla="*/ 15 w 21"/>
                  <a:gd name="T75" fmla="*/ 17 h 21"/>
                  <a:gd name="T76" fmla="*/ 16 w 21"/>
                  <a:gd name="T77" fmla="*/ 17 h 21"/>
                  <a:gd name="T78" fmla="*/ 16 w 21"/>
                  <a:gd name="T79" fmla="*/ 18 h 21"/>
                  <a:gd name="T80" fmla="*/ 16 w 21"/>
                  <a:gd name="T81" fmla="*/ 18 h 21"/>
                  <a:gd name="T82" fmla="*/ 17 w 21"/>
                  <a:gd name="T83" fmla="*/ 18 h 21"/>
                  <a:gd name="T84" fmla="*/ 17 w 21"/>
                  <a:gd name="T85" fmla="*/ 18 h 21"/>
                  <a:gd name="T86" fmla="*/ 18 w 21"/>
                  <a:gd name="T87" fmla="*/ 19 h 21"/>
                  <a:gd name="T88" fmla="*/ 18 w 21"/>
                  <a:gd name="T89" fmla="*/ 19 h 21"/>
                  <a:gd name="T90" fmla="*/ 19 w 21"/>
                  <a:gd name="T91" fmla="*/ 19 h 21"/>
                  <a:gd name="T92" fmla="*/ 19 w 21"/>
                  <a:gd name="T93" fmla="*/ 20 h 21"/>
                  <a:gd name="T94" fmla="*/ 19 w 21"/>
                  <a:gd name="T95" fmla="*/ 20 h 21"/>
                  <a:gd name="T96" fmla="*/ 20 w 21"/>
                  <a:gd name="T97" fmla="*/ 20 h 21"/>
                  <a:gd name="T98" fmla="*/ 20 w 21"/>
                  <a:gd name="T99" fmla="*/ 20 h 21"/>
                  <a:gd name="T100" fmla="*/ 21 w 21"/>
                  <a:gd name="T101" fmla="*/ 21 h 21"/>
                  <a:gd name="T102" fmla="*/ 21 w 21"/>
                  <a:gd name="T10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" h="21">
                    <a:moveTo>
                      <a:pt x="0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7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1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1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5" y="16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6" y="17"/>
                    </a:lnTo>
                    <a:lnTo>
                      <a:pt x="16" y="17"/>
                    </a:lnTo>
                    <a:lnTo>
                      <a:pt x="16" y="18"/>
                    </a:lnTo>
                    <a:lnTo>
                      <a:pt x="16" y="18"/>
                    </a:lnTo>
                    <a:lnTo>
                      <a:pt x="16" y="18"/>
                    </a:lnTo>
                    <a:lnTo>
                      <a:pt x="17" y="18"/>
                    </a:lnTo>
                    <a:lnTo>
                      <a:pt x="17" y="18"/>
                    </a:lnTo>
                    <a:lnTo>
                      <a:pt x="17" y="18"/>
                    </a:lnTo>
                    <a:lnTo>
                      <a:pt x="17" y="18"/>
                    </a:lnTo>
                    <a:lnTo>
                      <a:pt x="18" y="19"/>
                    </a:lnTo>
                    <a:lnTo>
                      <a:pt x="18" y="19"/>
                    </a:lnTo>
                    <a:lnTo>
                      <a:pt x="18" y="19"/>
                    </a:lnTo>
                    <a:lnTo>
                      <a:pt x="18" y="19"/>
                    </a:lnTo>
                    <a:lnTo>
                      <a:pt x="18" y="19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19" y="20"/>
                    </a:lnTo>
                    <a:lnTo>
                      <a:pt x="19" y="20"/>
                    </a:lnTo>
                    <a:lnTo>
                      <a:pt x="19" y="20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20" y="21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21" y="21"/>
                    </a:lnTo>
                  </a:path>
                </a:pathLst>
              </a:custGeom>
              <a:noFill/>
              <a:ln w="33338">
                <a:solidFill>
                  <a:srgbClr val="FF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458" name="Freeform 146"/>
              <p:cNvSpPr>
                <a:spLocks/>
              </p:cNvSpPr>
              <p:nvPr/>
            </p:nvSpPr>
            <p:spPr bwMode="auto">
              <a:xfrm>
                <a:off x="1907" y="3490"/>
                <a:ext cx="151" cy="35"/>
              </a:xfrm>
              <a:custGeom>
                <a:avLst/>
                <a:gdLst>
                  <a:gd name="T0" fmla="*/ 1 w 22"/>
                  <a:gd name="T1" fmla="*/ 0 h 5"/>
                  <a:gd name="T2" fmla="*/ 1 w 22"/>
                  <a:gd name="T3" fmla="*/ 0 h 5"/>
                  <a:gd name="T4" fmla="*/ 1 w 22"/>
                  <a:gd name="T5" fmla="*/ 1 h 5"/>
                  <a:gd name="T6" fmla="*/ 2 w 22"/>
                  <a:gd name="T7" fmla="*/ 1 h 5"/>
                  <a:gd name="T8" fmla="*/ 2 w 22"/>
                  <a:gd name="T9" fmla="*/ 1 h 5"/>
                  <a:gd name="T10" fmla="*/ 3 w 22"/>
                  <a:gd name="T11" fmla="*/ 1 h 5"/>
                  <a:gd name="T12" fmla="*/ 3 w 22"/>
                  <a:gd name="T13" fmla="*/ 1 h 5"/>
                  <a:gd name="T14" fmla="*/ 3 w 22"/>
                  <a:gd name="T15" fmla="*/ 2 h 5"/>
                  <a:gd name="T16" fmla="*/ 4 w 22"/>
                  <a:gd name="T17" fmla="*/ 2 h 5"/>
                  <a:gd name="T18" fmla="*/ 4 w 22"/>
                  <a:gd name="T19" fmla="*/ 2 h 5"/>
                  <a:gd name="T20" fmla="*/ 5 w 22"/>
                  <a:gd name="T21" fmla="*/ 2 h 5"/>
                  <a:gd name="T22" fmla="*/ 5 w 22"/>
                  <a:gd name="T23" fmla="*/ 2 h 5"/>
                  <a:gd name="T24" fmla="*/ 6 w 22"/>
                  <a:gd name="T25" fmla="*/ 3 h 5"/>
                  <a:gd name="T26" fmla="*/ 6 w 22"/>
                  <a:gd name="T27" fmla="*/ 3 h 5"/>
                  <a:gd name="T28" fmla="*/ 6 w 22"/>
                  <a:gd name="T29" fmla="*/ 3 h 5"/>
                  <a:gd name="T30" fmla="*/ 7 w 22"/>
                  <a:gd name="T31" fmla="*/ 3 h 5"/>
                  <a:gd name="T32" fmla="*/ 7 w 22"/>
                  <a:gd name="T33" fmla="*/ 3 h 5"/>
                  <a:gd name="T34" fmla="*/ 8 w 22"/>
                  <a:gd name="T35" fmla="*/ 3 h 5"/>
                  <a:gd name="T36" fmla="*/ 8 w 22"/>
                  <a:gd name="T37" fmla="*/ 4 h 5"/>
                  <a:gd name="T38" fmla="*/ 8 w 22"/>
                  <a:gd name="T39" fmla="*/ 4 h 5"/>
                  <a:gd name="T40" fmla="*/ 9 w 22"/>
                  <a:gd name="T41" fmla="*/ 4 h 5"/>
                  <a:gd name="T42" fmla="*/ 9 w 22"/>
                  <a:gd name="T43" fmla="*/ 4 h 5"/>
                  <a:gd name="T44" fmla="*/ 10 w 22"/>
                  <a:gd name="T45" fmla="*/ 4 h 5"/>
                  <a:gd name="T46" fmla="*/ 10 w 22"/>
                  <a:gd name="T47" fmla="*/ 4 h 5"/>
                  <a:gd name="T48" fmla="*/ 10 w 22"/>
                  <a:gd name="T49" fmla="*/ 4 h 5"/>
                  <a:gd name="T50" fmla="*/ 11 w 22"/>
                  <a:gd name="T51" fmla="*/ 4 h 5"/>
                  <a:gd name="T52" fmla="*/ 11 w 22"/>
                  <a:gd name="T53" fmla="*/ 4 h 5"/>
                  <a:gd name="T54" fmla="*/ 12 w 22"/>
                  <a:gd name="T55" fmla="*/ 5 h 5"/>
                  <a:gd name="T56" fmla="*/ 12 w 22"/>
                  <a:gd name="T57" fmla="*/ 5 h 5"/>
                  <a:gd name="T58" fmla="*/ 13 w 22"/>
                  <a:gd name="T59" fmla="*/ 5 h 5"/>
                  <a:gd name="T60" fmla="*/ 13 w 22"/>
                  <a:gd name="T61" fmla="*/ 5 h 5"/>
                  <a:gd name="T62" fmla="*/ 13 w 22"/>
                  <a:gd name="T63" fmla="*/ 5 h 5"/>
                  <a:gd name="T64" fmla="*/ 14 w 22"/>
                  <a:gd name="T65" fmla="*/ 5 h 5"/>
                  <a:gd name="T66" fmla="*/ 14 w 22"/>
                  <a:gd name="T67" fmla="*/ 5 h 5"/>
                  <a:gd name="T68" fmla="*/ 15 w 22"/>
                  <a:gd name="T69" fmla="*/ 5 h 5"/>
                  <a:gd name="T70" fmla="*/ 15 w 22"/>
                  <a:gd name="T71" fmla="*/ 5 h 5"/>
                  <a:gd name="T72" fmla="*/ 16 w 22"/>
                  <a:gd name="T73" fmla="*/ 5 h 5"/>
                  <a:gd name="T74" fmla="*/ 16 w 22"/>
                  <a:gd name="T75" fmla="*/ 5 h 5"/>
                  <a:gd name="T76" fmla="*/ 16 w 22"/>
                  <a:gd name="T77" fmla="*/ 5 h 5"/>
                  <a:gd name="T78" fmla="*/ 17 w 22"/>
                  <a:gd name="T79" fmla="*/ 5 h 5"/>
                  <a:gd name="T80" fmla="*/ 17 w 22"/>
                  <a:gd name="T81" fmla="*/ 5 h 5"/>
                  <a:gd name="T82" fmla="*/ 18 w 22"/>
                  <a:gd name="T83" fmla="*/ 5 h 5"/>
                  <a:gd name="T84" fmla="*/ 18 w 22"/>
                  <a:gd name="T85" fmla="*/ 5 h 5"/>
                  <a:gd name="T86" fmla="*/ 18 w 22"/>
                  <a:gd name="T87" fmla="*/ 5 h 5"/>
                  <a:gd name="T88" fmla="*/ 19 w 22"/>
                  <a:gd name="T89" fmla="*/ 5 h 5"/>
                  <a:gd name="T90" fmla="*/ 19 w 22"/>
                  <a:gd name="T91" fmla="*/ 5 h 5"/>
                  <a:gd name="T92" fmla="*/ 20 w 22"/>
                  <a:gd name="T93" fmla="*/ 5 h 5"/>
                  <a:gd name="T94" fmla="*/ 20 w 22"/>
                  <a:gd name="T95" fmla="*/ 5 h 5"/>
                  <a:gd name="T96" fmla="*/ 20 w 22"/>
                  <a:gd name="T97" fmla="*/ 5 h 5"/>
                  <a:gd name="T98" fmla="*/ 21 w 22"/>
                  <a:gd name="T99" fmla="*/ 5 h 5"/>
                  <a:gd name="T100" fmla="*/ 21 w 22"/>
                  <a:gd name="T101" fmla="*/ 5 h 5"/>
                  <a:gd name="T102" fmla="*/ 22 w 22"/>
                  <a:gd name="T10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" h="5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2" y="5"/>
                    </a:lnTo>
                    <a:lnTo>
                      <a:pt x="22" y="5"/>
                    </a:lnTo>
                    <a:lnTo>
                      <a:pt x="22" y="5"/>
                    </a:lnTo>
                  </a:path>
                </a:pathLst>
              </a:custGeom>
              <a:noFill/>
              <a:ln w="33338">
                <a:solidFill>
                  <a:srgbClr val="FF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461" name="Freeform 147"/>
              <p:cNvSpPr>
                <a:spLocks/>
              </p:cNvSpPr>
              <p:nvPr/>
            </p:nvSpPr>
            <p:spPr bwMode="auto">
              <a:xfrm>
                <a:off x="2058" y="3477"/>
                <a:ext cx="150" cy="48"/>
              </a:xfrm>
              <a:custGeom>
                <a:avLst/>
                <a:gdLst>
                  <a:gd name="T0" fmla="*/ 0 w 22"/>
                  <a:gd name="T1" fmla="*/ 7 h 7"/>
                  <a:gd name="T2" fmla="*/ 1 w 22"/>
                  <a:gd name="T3" fmla="*/ 7 h 7"/>
                  <a:gd name="T4" fmla="*/ 1 w 22"/>
                  <a:gd name="T5" fmla="*/ 7 h 7"/>
                  <a:gd name="T6" fmla="*/ 1 w 22"/>
                  <a:gd name="T7" fmla="*/ 7 h 7"/>
                  <a:gd name="T8" fmla="*/ 2 w 22"/>
                  <a:gd name="T9" fmla="*/ 7 h 7"/>
                  <a:gd name="T10" fmla="*/ 2 w 22"/>
                  <a:gd name="T11" fmla="*/ 7 h 7"/>
                  <a:gd name="T12" fmla="*/ 3 w 22"/>
                  <a:gd name="T13" fmla="*/ 7 h 7"/>
                  <a:gd name="T14" fmla="*/ 3 w 22"/>
                  <a:gd name="T15" fmla="*/ 7 h 7"/>
                  <a:gd name="T16" fmla="*/ 3 w 22"/>
                  <a:gd name="T17" fmla="*/ 7 h 7"/>
                  <a:gd name="T18" fmla="*/ 4 w 22"/>
                  <a:gd name="T19" fmla="*/ 7 h 7"/>
                  <a:gd name="T20" fmla="*/ 4 w 22"/>
                  <a:gd name="T21" fmla="*/ 7 h 7"/>
                  <a:gd name="T22" fmla="*/ 5 w 22"/>
                  <a:gd name="T23" fmla="*/ 7 h 7"/>
                  <a:gd name="T24" fmla="*/ 5 w 22"/>
                  <a:gd name="T25" fmla="*/ 7 h 7"/>
                  <a:gd name="T26" fmla="*/ 6 w 22"/>
                  <a:gd name="T27" fmla="*/ 7 h 7"/>
                  <a:gd name="T28" fmla="*/ 6 w 22"/>
                  <a:gd name="T29" fmla="*/ 6 h 7"/>
                  <a:gd name="T30" fmla="*/ 6 w 22"/>
                  <a:gd name="T31" fmla="*/ 6 h 7"/>
                  <a:gd name="T32" fmla="*/ 7 w 22"/>
                  <a:gd name="T33" fmla="*/ 6 h 7"/>
                  <a:gd name="T34" fmla="*/ 7 w 22"/>
                  <a:gd name="T35" fmla="*/ 6 h 7"/>
                  <a:gd name="T36" fmla="*/ 8 w 22"/>
                  <a:gd name="T37" fmla="*/ 6 h 7"/>
                  <a:gd name="T38" fmla="*/ 8 w 22"/>
                  <a:gd name="T39" fmla="*/ 6 h 7"/>
                  <a:gd name="T40" fmla="*/ 8 w 22"/>
                  <a:gd name="T41" fmla="*/ 6 h 7"/>
                  <a:gd name="T42" fmla="*/ 9 w 22"/>
                  <a:gd name="T43" fmla="*/ 6 h 7"/>
                  <a:gd name="T44" fmla="*/ 9 w 22"/>
                  <a:gd name="T45" fmla="*/ 6 h 7"/>
                  <a:gd name="T46" fmla="*/ 10 w 22"/>
                  <a:gd name="T47" fmla="*/ 6 h 7"/>
                  <a:gd name="T48" fmla="*/ 10 w 22"/>
                  <a:gd name="T49" fmla="*/ 5 h 7"/>
                  <a:gd name="T50" fmla="*/ 11 w 22"/>
                  <a:gd name="T51" fmla="*/ 5 h 7"/>
                  <a:gd name="T52" fmla="*/ 11 w 22"/>
                  <a:gd name="T53" fmla="*/ 5 h 7"/>
                  <a:gd name="T54" fmla="*/ 11 w 22"/>
                  <a:gd name="T55" fmla="*/ 5 h 7"/>
                  <a:gd name="T56" fmla="*/ 12 w 22"/>
                  <a:gd name="T57" fmla="*/ 5 h 7"/>
                  <a:gd name="T58" fmla="*/ 12 w 22"/>
                  <a:gd name="T59" fmla="*/ 5 h 7"/>
                  <a:gd name="T60" fmla="*/ 13 w 22"/>
                  <a:gd name="T61" fmla="*/ 5 h 7"/>
                  <a:gd name="T62" fmla="*/ 13 w 22"/>
                  <a:gd name="T63" fmla="*/ 4 h 7"/>
                  <a:gd name="T64" fmla="*/ 13 w 22"/>
                  <a:gd name="T65" fmla="*/ 4 h 7"/>
                  <a:gd name="T66" fmla="*/ 14 w 22"/>
                  <a:gd name="T67" fmla="*/ 4 h 7"/>
                  <a:gd name="T68" fmla="*/ 14 w 22"/>
                  <a:gd name="T69" fmla="*/ 4 h 7"/>
                  <a:gd name="T70" fmla="*/ 15 w 22"/>
                  <a:gd name="T71" fmla="*/ 4 h 7"/>
                  <a:gd name="T72" fmla="*/ 15 w 22"/>
                  <a:gd name="T73" fmla="*/ 3 h 7"/>
                  <a:gd name="T74" fmla="*/ 16 w 22"/>
                  <a:gd name="T75" fmla="*/ 3 h 7"/>
                  <a:gd name="T76" fmla="*/ 16 w 22"/>
                  <a:gd name="T77" fmla="*/ 3 h 7"/>
                  <a:gd name="T78" fmla="*/ 16 w 22"/>
                  <a:gd name="T79" fmla="*/ 3 h 7"/>
                  <a:gd name="T80" fmla="*/ 17 w 22"/>
                  <a:gd name="T81" fmla="*/ 3 h 7"/>
                  <a:gd name="T82" fmla="*/ 17 w 22"/>
                  <a:gd name="T83" fmla="*/ 3 h 7"/>
                  <a:gd name="T84" fmla="*/ 18 w 22"/>
                  <a:gd name="T85" fmla="*/ 2 h 7"/>
                  <a:gd name="T86" fmla="*/ 18 w 22"/>
                  <a:gd name="T87" fmla="*/ 2 h 7"/>
                  <a:gd name="T88" fmla="*/ 18 w 22"/>
                  <a:gd name="T89" fmla="*/ 2 h 7"/>
                  <a:gd name="T90" fmla="*/ 19 w 22"/>
                  <a:gd name="T91" fmla="*/ 2 h 7"/>
                  <a:gd name="T92" fmla="*/ 19 w 22"/>
                  <a:gd name="T93" fmla="*/ 2 h 7"/>
                  <a:gd name="T94" fmla="*/ 20 w 22"/>
                  <a:gd name="T95" fmla="*/ 1 h 7"/>
                  <a:gd name="T96" fmla="*/ 20 w 22"/>
                  <a:gd name="T97" fmla="*/ 1 h 7"/>
                  <a:gd name="T98" fmla="*/ 21 w 22"/>
                  <a:gd name="T99" fmla="*/ 1 h 7"/>
                  <a:gd name="T100" fmla="*/ 21 w 22"/>
                  <a:gd name="T101" fmla="*/ 1 h 7"/>
                  <a:gd name="T102" fmla="*/ 21 w 22"/>
                  <a:gd name="T10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" h="7">
                    <a:moveTo>
                      <a:pt x="0" y="7"/>
                    </a:moveTo>
                    <a:lnTo>
                      <a:pt x="0" y="7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10" y="6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2" y="0"/>
                    </a:lnTo>
                  </a:path>
                </a:pathLst>
              </a:custGeom>
              <a:noFill/>
              <a:ln w="33338">
                <a:solidFill>
                  <a:srgbClr val="FF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462" name="Freeform 148"/>
              <p:cNvSpPr>
                <a:spLocks/>
              </p:cNvSpPr>
              <p:nvPr/>
            </p:nvSpPr>
            <p:spPr bwMode="auto">
              <a:xfrm>
                <a:off x="2208" y="3367"/>
                <a:ext cx="144" cy="110"/>
              </a:xfrm>
              <a:custGeom>
                <a:avLst/>
                <a:gdLst>
                  <a:gd name="T0" fmla="*/ 0 w 21"/>
                  <a:gd name="T1" fmla="*/ 16 h 16"/>
                  <a:gd name="T2" fmla="*/ 0 w 21"/>
                  <a:gd name="T3" fmla="*/ 16 h 16"/>
                  <a:gd name="T4" fmla="*/ 1 w 21"/>
                  <a:gd name="T5" fmla="*/ 16 h 16"/>
                  <a:gd name="T6" fmla="*/ 1 w 21"/>
                  <a:gd name="T7" fmla="*/ 15 h 16"/>
                  <a:gd name="T8" fmla="*/ 1 w 21"/>
                  <a:gd name="T9" fmla="*/ 15 h 16"/>
                  <a:gd name="T10" fmla="*/ 2 w 21"/>
                  <a:gd name="T11" fmla="*/ 15 h 16"/>
                  <a:gd name="T12" fmla="*/ 2 w 21"/>
                  <a:gd name="T13" fmla="*/ 15 h 16"/>
                  <a:gd name="T14" fmla="*/ 3 w 21"/>
                  <a:gd name="T15" fmla="*/ 14 h 16"/>
                  <a:gd name="T16" fmla="*/ 3 w 21"/>
                  <a:gd name="T17" fmla="*/ 14 h 16"/>
                  <a:gd name="T18" fmla="*/ 4 w 21"/>
                  <a:gd name="T19" fmla="*/ 14 h 16"/>
                  <a:gd name="T20" fmla="*/ 4 w 21"/>
                  <a:gd name="T21" fmla="*/ 14 h 16"/>
                  <a:gd name="T22" fmla="*/ 4 w 21"/>
                  <a:gd name="T23" fmla="*/ 13 h 16"/>
                  <a:gd name="T24" fmla="*/ 5 w 21"/>
                  <a:gd name="T25" fmla="*/ 13 h 16"/>
                  <a:gd name="T26" fmla="*/ 5 w 21"/>
                  <a:gd name="T27" fmla="*/ 13 h 16"/>
                  <a:gd name="T28" fmla="*/ 6 w 21"/>
                  <a:gd name="T29" fmla="*/ 13 h 16"/>
                  <a:gd name="T30" fmla="*/ 6 w 21"/>
                  <a:gd name="T31" fmla="*/ 12 h 16"/>
                  <a:gd name="T32" fmla="*/ 6 w 21"/>
                  <a:gd name="T33" fmla="*/ 12 h 16"/>
                  <a:gd name="T34" fmla="*/ 7 w 21"/>
                  <a:gd name="T35" fmla="*/ 12 h 16"/>
                  <a:gd name="T36" fmla="*/ 7 w 21"/>
                  <a:gd name="T37" fmla="*/ 11 h 16"/>
                  <a:gd name="T38" fmla="*/ 8 w 21"/>
                  <a:gd name="T39" fmla="*/ 11 h 16"/>
                  <a:gd name="T40" fmla="*/ 8 w 21"/>
                  <a:gd name="T41" fmla="*/ 11 h 16"/>
                  <a:gd name="T42" fmla="*/ 9 w 21"/>
                  <a:gd name="T43" fmla="*/ 11 h 16"/>
                  <a:gd name="T44" fmla="*/ 9 w 21"/>
                  <a:gd name="T45" fmla="*/ 10 h 16"/>
                  <a:gd name="T46" fmla="*/ 9 w 21"/>
                  <a:gd name="T47" fmla="*/ 10 h 16"/>
                  <a:gd name="T48" fmla="*/ 10 w 21"/>
                  <a:gd name="T49" fmla="*/ 10 h 16"/>
                  <a:gd name="T50" fmla="*/ 10 w 21"/>
                  <a:gd name="T51" fmla="*/ 9 h 16"/>
                  <a:gd name="T52" fmla="*/ 11 w 21"/>
                  <a:gd name="T53" fmla="*/ 9 h 16"/>
                  <a:gd name="T54" fmla="*/ 11 w 21"/>
                  <a:gd name="T55" fmla="*/ 9 h 16"/>
                  <a:gd name="T56" fmla="*/ 11 w 21"/>
                  <a:gd name="T57" fmla="*/ 8 h 16"/>
                  <a:gd name="T58" fmla="*/ 12 w 21"/>
                  <a:gd name="T59" fmla="*/ 8 h 16"/>
                  <a:gd name="T60" fmla="*/ 12 w 21"/>
                  <a:gd name="T61" fmla="*/ 8 h 16"/>
                  <a:gd name="T62" fmla="*/ 13 w 21"/>
                  <a:gd name="T63" fmla="*/ 7 h 16"/>
                  <a:gd name="T64" fmla="*/ 13 w 21"/>
                  <a:gd name="T65" fmla="*/ 7 h 16"/>
                  <a:gd name="T66" fmla="*/ 14 w 21"/>
                  <a:gd name="T67" fmla="*/ 7 h 16"/>
                  <a:gd name="T68" fmla="*/ 14 w 21"/>
                  <a:gd name="T69" fmla="*/ 6 h 16"/>
                  <a:gd name="T70" fmla="*/ 14 w 21"/>
                  <a:gd name="T71" fmla="*/ 6 h 16"/>
                  <a:gd name="T72" fmla="*/ 15 w 21"/>
                  <a:gd name="T73" fmla="*/ 6 h 16"/>
                  <a:gd name="T74" fmla="*/ 15 w 21"/>
                  <a:gd name="T75" fmla="*/ 5 h 16"/>
                  <a:gd name="T76" fmla="*/ 16 w 21"/>
                  <a:gd name="T77" fmla="*/ 5 h 16"/>
                  <a:gd name="T78" fmla="*/ 16 w 21"/>
                  <a:gd name="T79" fmla="*/ 5 h 16"/>
                  <a:gd name="T80" fmla="*/ 16 w 21"/>
                  <a:gd name="T81" fmla="*/ 4 h 16"/>
                  <a:gd name="T82" fmla="*/ 17 w 21"/>
                  <a:gd name="T83" fmla="*/ 4 h 16"/>
                  <a:gd name="T84" fmla="*/ 17 w 21"/>
                  <a:gd name="T85" fmla="*/ 4 h 16"/>
                  <a:gd name="T86" fmla="*/ 18 w 21"/>
                  <a:gd name="T87" fmla="*/ 3 h 16"/>
                  <a:gd name="T88" fmla="*/ 18 w 21"/>
                  <a:gd name="T89" fmla="*/ 3 h 16"/>
                  <a:gd name="T90" fmla="*/ 19 w 21"/>
                  <a:gd name="T91" fmla="*/ 3 h 16"/>
                  <a:gd name="T92" fmla="*/ 19 w 21"/>
                  <a:gd name="T93" fmla="*/ 2 h 16"/>
                  <a:gd name="T94" fmla="*/ 19 w 21"/>
                  <a:gd name="T95" fmla="*/ 2 h 16"/>
                  <a:gd name="T96" fmla="*/ 20 w 21"/>
                  <a:gd name="T97" fmla="*/ 2 h 16"/>
                  <a:gd name="T98" fmla="*/ 20 w 21"/>
                  <a:gd name="T99" fmla="*/ 1 h 16"/>
                  <a:gd name="T100" fmla="*/ 21 w 21"/>
                  <a:gd name="T101" fmla="*/ 1 h 16"/>
                  <a:gd name="T102" fmla="*/ 21 w 21"/>
                  <a:gd name="T103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" h="16">
                    <a:moveTo>
                      <a:pt x="0" y="16"/>
                    </a:move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16"/>
                    </a:lnTo>
                    <a:lnTo>
                      <a:pt x="1" y="16"/>
                    </a:lnTo>
                    <a:lnTo>
                      <a:pt x="1" y="15"/>
                    </a:lnTo>
                    <a:lnTo>
                      <a:pt x="1" y="15"/>
                    </a:lnTo>
                    <a:lnTo>
                      <a:pt x="1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6" y="13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9" y="11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1" y="8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0"/>
                    </a:lnTo>
                  </a:path>
                </a:pathLst>
              </a:custGeom>
              <a:noFill/>
              <a:ln w="33338">
                <a:solidFill>
                  <a:srgbClr val="FF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463" name="Freeform 149"/>
              <p:cNvSpPr>
                <a:spLocks/>
              </p:cNvSpPr>
              <p:nvPr/>
            </p:nvSpPr>
            <p:spPr bwMode="auto">
              <a:xfrm>
                <a:off x="2352" y="3230"/>
                <a:ext cx="151" cy="137"/>
              </a:xfrm>
              <a:custGeom>
                <a:avLst/>
                <a:gdLst>
                  <a:gd name="T0" fmla="*/ 0 w 22"/>
                  <a:gd name="T1" fmla="*/ 20 h 20"/>
                  <a:gd name="T2" fmla="*/ 1 w 22"/>
                  <a:gd name="T3" fmla="*/ 20 h 20"/>
                  <a:gd name="T4" fmla="*/ 1 w 22"/>
                  <a:gd name="T5" fmla="*/ 19 h 20"/>
                  <a:gd name="T6" fmla="*/ 2 w 22"/>
                  <a:gd name="T7" fmla="*/ 19 h 20"/>
                  <a:gd name="T8" fmla="*/ 2 w 22"/>
                  <a:gd name="T9" fmla="*/ 19 h 20"/>
                  <a:gd name="T10" fmla="*/ 2 w 22"/>
                  <a:gd name="T11" fmla="*/ 18 h 20"/>
                  <a:gd name="T12" fmla="*/ 3 w 22"/>
                  <a:gd name="T13" fmla="*/ 18 h 20"/>
                  <a:gd name="T14" fmla="*/ 3 w 22"/>
                  <a:gd name="T15" fmla="*/ 18 h 20"/>
                  <a:gd name="T16" fmla="*/ 4 w 22"/>
                  <a:gd name="T17" fmla="*/ 17 h 20"/>
                  <a:gd name="T18" fmla="*/ 4 w 22"/>
                  <a:gd name="T19" fmla="*/ 17 h 20"/>
                  <a:gd name="T20" fmla="*/ 5 w 22"/>
                  <a:gd name="T21" fmla="*/ 16 h 20"/>
                  <a:gd name="T22" fmla="*/ 5 w 22"/>
                  <a:gd name="T23" fmla="*/ 16 h 20"/>
                  <a:gd name="T24" fmla="*/ 5 w 22"/>
                  <a:gd name="T25" fmla="*/ 16 h 20"/>
                  <a:gd name="T26" fmla="*/ 6 w 22"/>
                  <a:gd name="T27" fmla="*/ 15 h 20"/>
                  <a:gd name="T28" fmla="*/ 6 w 22"/>
                  <a:gd name="T29" fmla="*/ 15 h 20"/>
                  <a:gd name="T30" fmla="*/ 7 w 22"/>
                  <a:gd name="T31" fmla="*/ 15 h 20"/>
                  <a:gd name="T32" fmla="*/ 7 w 22"/>
                  <a:gd name="T33" fmla="*/ 14 h 20"/>
                  <a:gd name="T34" fmla="*/ 8 w 22"/>
                  <a:gd name="T35" fmla="*/ 14 h 20"/>
                  <a:gd name="T36" fmla="*/ 8 w 22"/>
                  <a:gd name="T37" fmla="*/ 13 h 20"/>
                  <a:gd name="T38" fmla="*/ 8 w 22"/>
                  <a:gd name="T39" fmla="*/ 13 h 20"/>
                  <a:gd name="T40" fmla="*/ 9 w 22"/>
                  <a:gd name="T41" fmla="*/ 13 h 20"/>
                  <a:gd name="T42" fmla="*/ 9 w 22"/>
                  <a:gd name="T43" fmla="*/ 12 h 20"/>
                  <a:gd name="T44" fmla="*/ 10 w 22"/>
                  <a:gd name="T45" fmla="*/ 12 h 20"/>
                  <a:gd name="T46" fmla="*/ 10 w 22"/>
                  <a:gd name="T47" fmla="*/ 11 h 20"/>
                  <a:gd name="T48" fmla="*/ 10 w 22"/>
                  <a:gd name="T49" fmla="*/ 11 h 20"/>
                  <a:gd name="T50" fmla="*/ 11 w 22"/>
                  <a:gd name="T51" fmla="*/ 11 h 20"/>
                  <a:gd name="T52" fmla="*/ 11 w 22"/>
                  <a:gd name="T53" fmla="*/ 10 h 20"/>
                  <a:gd name="T54" fmla="*/ 12 w 22"/>
                  <a:gd name="T55" fmla="*/ 10 h 20"/>
                  <a:gd name="T56" fmla="*/ 12 w 22"/>
                  <a:gd name="T57" fmla="*/ 9 h 20"/>
                  <a:gd name="T58" fmla="*/ 13 w 22"/>
                  <a:gd name="T59" fmla="*/ 9 h 20"/>
                  <a:gd name="T60" fmla="*/ 13 w 22"/>
                  <a:gd name="T61" fmla="*/ 9 h 20"/>
                  <a:gd name="T62" fmla="*/ 13 w 22"/>
                  <a:gd name="T63" fmla="*/ 8 h 20"/>
                  <a:gd name="T64" fmla="*/ 14 w 22"/>
                  <a:gd name="T65" fmla="*/ 8 h 20"/>
                  <a:gd name="T66" fmla="*/ 14 w 22"/>
                  <a:gd name="T67" fmla="*/ 7 h 20"/>
                  <a:gd name="T68" fmla="*/ 15 w 22"/>
                  <a:gd name="T69" fmla="*/ 7 h 20"/>
                  <a:gd name="T70" fmla="*/ 15 w 22"/>
                  <a:gd name="T71" fmla="*/ 6 h 20"/>
                  <a:gd name="T72" fmla="*/ 15 w 22"/>
                  <a:gd name="T73" fmla="*/ 6 h 20"/>
                  <a:gd name="T74" fmla="*/ 16 w 22"/>
                  <a:gd name="T75" fmla="*/ 6 h 20"/>
                  <a:gd name="T76" fmla="*/ 16 w 22"/>
                  <a:gd name="T77" fmla="*/ 5 h 20"/>
                  <a:gd name="T78" fmla="*/ 17 w 22"/>
                  <a:gd name="T79" fmla="*/ 5 h 20"/>
                  <a:gd name="T80" fmla="*/ 17 w 22"/>
                  <a:gd name="T81" fmla="*/ 4 h 20"/>
                  <a:gd name="T82" fmla="*/ 17 w 22"/>
                  <a:gd name="T83" fmla="*/ 4 h 20"/>
                  <a:gd name="T84" fmla="*/ 18 w 22"/>
                  <a:gd name="T85" fmla="*/ 4 h 20"/>
                  <a:gd name="T86" fmla="*/ 18 w 22"/>
                  <a:gd name="T87" fmla="*/ 3 h 20"/>
                  <a:gd name="T88" fmla="*/ 19 w 22"/>
                  <a:gd name="T89" fmla="*/ 3 h 20"/>
                  <a:gd name="T90" fmla="*/ 19 w 22"/>
                  <a:gd name="T91" fmla="*/ 2 h 20"/>
                  <a:gd name="T92" fmla="*/ 20 w 22"/>
                  <a:gd name="T93" fmla="*/ 2 h 20"/>
                  <a:gd name="T94" fmla="*/ 20 w 22"/>
                  <a:gd name="T95" fmla="*/ 1 h 20"/>
                  <a:gd name="T96" fmla="*/ 20 w 22"/>
                  <a:gd name="T97" fmla="*/ 1 h 20"/>
                  <a:gd name="T98" fmla="*/ 21 w 22"/>
                  <a:gd name="T99" fmla="*/ 1 h 20"/>
                  <a:gd name="T100" fmla="*/ 21 w 22"/>
                  <a:gd name="T101" fmla="*/ 0 h 20"/>
                  <a:gd name="T102" fmla="*/ 22 w 22"/>
                  <a:gd name="T10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" h="20">
                    <a:moveTo>
                      <a:pt x="0" y="20"/>
                    </a:moveTo>
                    <a:lnTo>
                      <a:pt x="0" y="20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2" y="18"/>
                    </a:lnTo>
                    <a:lnTo>
                      <a:pt x="3" y="18"/>
                    </a:lnTo>
                    <a:lnTo>
                      <a:pt x="3" y="18"/>
                    </a:lnTo>
                    <a:lnTo>
                      <a:pt x="3" y="18"/>
                    </a:lnTo>
                    <a:lnTo>
                      <a:pt x="3" y="18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2" y="0"/>
                    </a:lnTo>
                  </a:path>
                </a:pathLst>
              </a:custGeom>
              <a:noFill/>
              <a:ln w="33338">
                <a:solidFill>
                  <a:srgbClr val="FF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464" name="Freeform 150"/>
              <p:cNvSpPr>
                <a:spLocks/>
              </p:cNvSpPr>
              <p:nvPr/>
            </p:nvSpPr>
            <p:spPr bwMode="auto">
              <a:xfrm>
                <a:off x="2503" y="3073"/>
                <a:ext cx="150" cy="157"/>
              </a:xfrm>
              <a:custGeom>
                <a:avLst/>
                <a:gdLst>
                  <a:gd name="T0" fmla="*/ 0 w 22"/>
                  <a:gd name="T1" fmla="*/ 22 h 23"/>
                  <a:gd name="T2" fmla="*/ 1 w 22"/>
                  <a:gd name="T3" fmla="*/ 22 h 23"/>
                  <a:gd name="T4" fmla="*/ 1 w 22"/>
                  <a:gd name="T5" fmla="*/ 21 h 23"/>
                  <a:gd name="T6" fmla="*/ 1 w 22"/>
                  <a:gd name="T7" fmla="*/ 21 h 23"/>
                  <a:gd name="T8" fmla="*/ 2 w 22"/>
                  <a:gd name="T9" fmla="*/ 21 h 23"/>
                  <a:gd name="T10" fmla="*/ 2 w 22"/>
                  <a:gd name="T11" fmla="*/ 20 h 23"/>
                  <a:gd name="T12" fmla="*/ 3 w 22"/>
                  <a:gd name="T13" fmla="*/ 20 h 23"/>
                  <a:gd name="T14" fmla="*/ 3 w 22"/>
                  <a:gd name="T15" fmla="*/ 19 h 23"/>
                  <a:gd name="T16" fmla="*/ 3 w 22"/>
                  <a:gd name="T17" fmla="*/ 19 h 23"/>
                  <a:gd name="T18" fmla="*/ 4 w 22"/>
                  <a:gd name="T19" fmla="*/ 18 h 23"/>
                  <a:gd name="T20" fmla="*/ 4 w 22"/>
                  <a:gd name="T21" fmla="*/ 18 h 23"/>
                  <a:gd name="T22" fmla="*/ 5 w 22"/>
                  <a:gd name="T23" fmla="*/ 18 h 23"/>
                  <a:gd name="T24" fmla="*/ 5 w 22"/>
                  <a:gd name="T25" fmla="*/ 17 h 23"/>
                  <a:gd name="T26" fmla="*/ 5 w 22"/>
                  <a:gd name="T27" fmla="*/ 17 h 23"/>
                  <a:gd name="T28" fmla="*/ 6 w 22"/>
                  <a:gd name="T29" fmla="*/ 16 h 23"/>
                  <a:gd name="T30" fmla="*/ 6 w 22"/>
                  <a:gd name="T31" fmla="*/ 16 h 23"/>
                  <a:gd name="T32" fmla="*/ 7 w 22"/>
                  <a:gd name="T33" fmla="*/ 15 h 23"/>
                  <a:gd name="T34" fmla="*/ 7 w 22"/>
                  <a:gd name="T35" fmla="*/ 15 h 23"/>
                  <a:gd name="T36" fmla="*/ 8 w 22"/>
                  <a:gd name="T37" fmla="*/ 14 h 23"/>
                  <a:gd name="T38" fmla="*/ 8 w 22"/>
                  <a:gd name="T39" fmla="*/ 14 h 23"/>
                  <a:gd name="T40" fmla="*/ 8 w 22"/>
                  <a:gd name="T41" fmla="*/ 14 h 23"/>
                  <a:gd name="T42" fmla="*/ 9 w 22"/>
                  <a:gd name="T43" fmla="*/ 13 h 23"/>
                  <a:gd name="T44" fmla="*/ 9 w 22"/>
                  <a:gd name="T45" fmla="*/ 13 h 23"/>
                  <a:gd name="T46" fmla="*/ 10 w 22"/>
                  <a:gd name="T47" fmla="*/ 12 h 23"/>
                  <a:gd name="T48" fmla="*/ 10 w 22"/>
                  <a:gd name="T49" fmla="*/ 12 h 23"/>
                  <a:gd name="T50" fmla="*/ 10 w 22"/>
                  <a:gd name="T51" fmla="*/ 11 h 23"/>
                  <a:gd name="T52" fmla="*/ 11 w 22"/>
                  <a:gd name="T53" fmla="*/ 11 h 23"/>
                  <a:gd name="T54" fmla="*/ 11 w 22"/>
                  <a:gd name="T55" fmla="*/ 11 h 23"/>
                  <a:gd name="T56" fmla="*/ 12 w 22"/>
                  <a:gd name="T57" fmla="*/ 10 h 23"/>
                  <a:gd name="T58" fmla="*/ 12 w 22"/>
                  <a:gd name="T59" fmla="*/ 10 h 23"/>
                  <a:gd name="T60" fmla="*/ 13 w 22"/>
                  <a:gd name="T61" fmla="*/ 9 h 23"/>
                  <a:gd name="T62" fmla="*/ 13 w 22"/>
                  <a:gd name="T63" fmla="*/ 9 h 23"/>
                  <a:gd name="T64" fmla="*/ 13 w 22"/>
                  <a:gd name="T65" fmla="*/ 8 h 23"/>
                  <a:gd name="T66" fmla="*/ 14 w 22"/>
                  <a:gd name="T67" fmla="*/ 8 h 23"/>
                  <a:gd name="T68" fmla="*/ 14 w 22"/>
                  <a:gd name="T69" fmla="*/ 8 h 23"/>
                  <a:gd name="T70" fmla="*/ 15 w 22"/>
                  <a:gd name="T71" fmla="*/ 7 h 23"/>
                  <a:gd name="T72" fmla="*/ 15 w 22"/>
                  <a:gd name="T73" fmla="*/ 7 h 23"/>
                  <a:gd name="T74" fmla="*/ 15 w 22"/>
                  <a:gd name="T75" fmla="*/ 6 h 23"/>
                  <a:gd name="T76" fmla="*/ 16 w 22"/>
                  <a:gd name="T77" fmla="*/ 6 h 23"/>
                  <a:gd name="T78" fmla="*/ 16 w 22"/>
                  <a:gd name="T79" fmla="*/ 5 h 23"/>
                  <a:gd name="T80" fmla="*/ 17 w 22"/>
                  <a:gd name="T81" fmla="*/ 5 h 23"/>
                  <a:gd name="T82" fmla="*/ 17 w 22"/>
                  <a:gd name="T83" fmla="*/ 5 h 23"/>
                  <a:gd name="T84" fmla="*/ 18 w 22"/>
                  <a:gd name="T85" fmla="*/ 4 h 23"/>
                  <a:gd name="T86" fmla="*/ 18 w 22"/>
                  <a:gd name="T87" fmla="*/ 4 h 23"/>
                  <a:gd name="T88" fmla="*/ 18 w 22"/>
                  <a:gd name="T89" fmla="*/ 3 h 23"/>
                  <a:gd name="T90" fmla="*/ 19 w 22"/>
                  <a:gd name="T91" fmla="*/ 3 h 23"/>
                  <a:gd name="T92" fmla="*/ 19 w 22"/>
                  <a:gd name="T93" fmla="*/ 2 h 23"/>
                  <a:gd name="T94" fmla="*/ 20 w 22"/>
                  <a:gd name="T95" fmla="*/ 2 h 23"/>
                  <a:gd name="T96" fmla="*/ 20 w 22"/>
                  <a:gd name="T97" fmla="*/ 1 h 23"/>
                  <a:gd name="T98" fmla="*/ 20 w 22"/>
                  <a:gd name="T99" fmla="*/ 1 h 23"/>
                  <a:gd name="T100" fmla="*/ 21 w 22"/>
                  <a:gd name="T101" fmla="*/ 1 h 23"/>
                  <a:gd name="T102" fmla="*/ 21 w 22"/>
                  <a:gd name="T10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" h="23">
                    <a:moveTo>
                      <a:pt x="0" y="23"/>
                    </a:moveTo>
                    <a:lnTo>
                      <a:pt x="0" y="22"/>
                    </a:lnTo>
                    <a:lnTo>
                      <a:pt x="0" y="22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3" y="20"/>
                    </a:lnTo>
                    <a:lnTo>
                      <a:pt x="3" y="20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4" y="19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5" y="18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7" y="16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3" y="8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7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4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2" y="0"/>
                    </a:lnTo>
                  </a:path>
                </a:pathLst>
              </a:custGeom>
              <a:noFill/>
              <a:ln w="33338">
                <a:solidFill>
                  <a:srgbClr val="FF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465" name="Freeform 151"/>
              <p:cNvSpPr>
                <a:spLocks/>
              </p:cNvSpPr>
              <p:nvPr/>
            </p:nvSpPr>
            <p:spPr bwMode="auto">
              <a:xfrm>
                <a:off x="2653" y="2922"/>
                <a:ext cx="144" cy="151"/>
              </a:xfrm>
              <a:custGeom>
                <a:avLst/>
                <a:gdLst>
                  <a:gd name="T0" fmla="*/ 0 w 21"/>
                  <a:gd name="T1" fmla="*/ 22 h 22"/>
                  <a:gd name="T2" fmla="*/ 0 w 21"/>
                  <a:gd name="T3" fmla="*/ 21 h 22"/>
                  <a:gd name="T4" fmla="*/ 1 w 21"/>
                  <a:gd name="T5" fmla="*/ 21 h 22"/>
                  <a:gd name="T6" fmla="*/ 1 w 21"/>
                  <a:gd name="T7" fmla="*/ 20 h 22"/>
                  <a:gd name="T8" fmla="*/ 1 w 21"/>
                  <a:gd name="T9" fmla="*/ 20 h 22"/>
                  <a:gd name="T10" fmla="*/ 2 w 21"/>
                  <a:gd name="T11" fmla="*/ 20 h 22"/>
                  <a:gd name="T12" fmla="*/ 2 w 21"/>
                  <a:gd name="T13" fmla="*/ 19 h 22"/>
                  <a:gd name="T14" fmla="*/ 3 w 21"/>
                  <a:gd name="T15" fmla="*/ 19 h 22"/>
                  <a:gd name="T16" fmla="*/ 3 w 21"/>
                  <a:gd name="T17" fmla="*/ 18 h 22"/>
                  <a:gd name="T18" fmla="*/ 3 w 21"/>
                  <a:gd name="T19" fmla="*/ 18 h 22"/>
                  <a:gd name="T20" fmla="*/ 4 w 21"/>
                  <a:gd name="T21" fmla="*/ 17 h 22"/>
                  <a:gd name="T22" fmla="*/ 4 w 21"/>
                  <a:gd name="T23" fmla="*/ 17 h 22"/>
                  <a:gd name="T24" fmla="*/ 5 w 21"/>
                  <a:gd name="T25" fmla="*/ 17 h 22"/>
                  <a:gd name="T26" fmla="*/ 5 w 21"/>
                  <a:gd name="T27" fmla="*/ 16 h 22"/>
                  <a:gd name="T28" fmla="*/ 6 w 21"/>
                  <a:gd name="T29" fmla="*/ 16 h 22"/>
                  <a:gd name="T30" fmla="*/ 6 w 21"/>
                  <a:gd name="T31" fmla="*/ 15 h 22"/>
                  <a:gd name="T32" fmla="*/ 6 w 21"/>
                  <a:gd name="T33" fmla="*/ 15 h 22"/>
                  <a:gd name="T34" fmla="*/ 7 w 21"/>
                  <a:gd name="T35" fmla="*/ 14 h 22"/>
                  <a:gd name="T36" fmla="*/ 7 w 21"/>
                  <a:gd name="T37" fmla="*/ 14 h 22"/>
                  <a:gd name="T38" fmla="*/ 8 w 21"/>
                  <a:gd name="T39" fmla="*/ 14 h 22"/>
                  <a:gd name="T40" fmla="*/ 8 w 21"/>
                  <a:gd name="T41" fmla="*/ 13 h 22"/>
                  <a:gd name="T42" fmla="*/ 8 w 21"/>
                  <a:gd name="T43" fmla="*/ 13 h 22"/>
                  <a:gd name="T44" fmla="*/ 9 w 21"/>
                  <a:gd name="T45" fmla="*/ 12 h 22"/>
                  <a:gd name="T46" fmla="*/ 9 w 21"/>
                  <a:gd name="T47" fmla="*/ 12 h 22"/>
                  <a:gd name="T48" fmla="*/ 10 w 21"/>
                  <a:gd name="T49" fmla="*/ 12 h 22"/>
                  <a:gd name="T50" fmla="*/ 10 w 21"/>
                  <a:gd name="T51" fmla="*/ 11 h 22"/>
                  <a:gd name="T52" fmla="*/ 11 w 21"/>
                  <a:gd name="T53" fmla="*/ 11 h 22"/>
                  <a:gd name="T54" fmla="*/ 11 w 21"/>
                  <a:gd name="T55" fmla="*/ 10 h 22"/>
                  <a:gd name="T56" fmla="*/ 11 w 21"/>
                  <a:gd name="T57" fmla="*/ 10 h 22"/>
                  <a:gd name="T58" fmla="*/ 12 w 21"/>
                  <a:gd name="T59" fmla="*/ 9 h 22"/>
                  <a:gd name="T60" fmla="*/ 12 w 21"/>
                  <a:gd name="T61" fmla="*/ 9 h 22"/>
                  <a:gd name="T62" fmla="*/ 13 w 21"/>
                  <a:gd name="T63" fmla="*/ 9 h 22"/>
                  <a:gd name="T64" fmla="*/ 13 w 21"/>
                  <a:gd name="T65" fmla="*/ 8 h 22"/>
                  <a:gd name="T66" fmla="*/ 13 w 21"/>
                  <a:gd name="T67" fmla="*/ 8 h 22"/>
                  <a:gd name="T68" fmla="*/ 14 w 21"/>
                  <a:gd name="T69" fmla="*/ 7 h 22"/>
                  <a:gd name="T70" fmla="*/ 14 w 21"/>
                  <a:gd name="T71" fmla="*/ 7 h 22"/>
                  <a:gd name="T72" fmla="*/ 15 w 21"/>
                  <a:gd name="T73" fmla="*/ 7 h 22"/>
                  <a:gd name="T74" fmla="*/ 15 w 21"/>
                  <a:gd name="T75" fmla="*/ 6 h 22"/>
                  <a:gd name="T76" fmla="*/ 16 w 21"/>
                  <a:gd name="T77" fmla="*/ 6 h 22"/>
                  <a:gd name="T78" fmla="*/ 16 w 21"/>
                  <a:gd name="T79" fmla="*/ 5 h 22"/>
                  <a:gd name="T80" fmla="*/ 16 w 21"/>
                  <a:gd name="T81" fmla="*/ 5 h 22"/>
                  <a:gd name="T82" fmla="*/ 17 w 21"/>
                  <a:gd name="T83" fmla="*/ 5 h 22"/>
                  <a:gd name="T84" fmla="*/ 17 w 21"/>
                  <a:gd name="T85" fmla="*/ 4 h 22"/>
                  <a:gd name="T86" fmla="*/ 18 w 21"/>
                  <a:gd name="T87" fmla="*/ 4 h 22"/>
                  <a:gd name="T88" fmla="*/ 18 w 21"/>
                  <a:gd name="T89" fmla="*/ 3 h 22"/>
                  <a:gd name="T90" fmla="*/ 18 w 21"/>
                  <a:gd name="T91" fmla="*/ 3 h 22"/>
                  <a:gd name="T92" fmla="*/ 19 w 21"/>
                  <a:gd name="T93" fmla="*/ 3 h 22"/>
                  <a:gd name="T94" fmla="*/ 19 w 21"/>
                  <a:gd name="T95" fmla="*/ 2 h 22"/>
                  <a:gd name="T96" fmla="*/ 20 w 21"/>
                  <a:gd name="T97" fmla="*/ 2 h 22"/>
                  <a:gd name="T98" fmla="*/ 20 w 21"/>
                  <a:gd name="T99" fmla="*/ 1 h 22"/>
                  <a:gd name="T100" fmla="*/ 21 w 21"/>
                  <a:gd name="T101" fmla="*/ 1 h 22"/>
                  <a:gd name="T102" fmla="*/ 21 w 21"/>
                  <a:gd name="T103" fmla="*/ 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" h="22">
                    <a:moveTo>
                      <a:pt x="0" y="22"/>
                    </a:moveTo>
                    <a:lnTo>
                      <a:pt x="0" y="22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3" y="19"/>
                    </a:lnTo>
                    <a:lnTo>
                      <a:pt x="3" y="18"/>
                    </a:lnTo>
                    <a:lnTo>
                      <a:pt x="3" y="18"/>
                    </a:lnTo>
                    <a:lnTo>
                      <a:pt x="3" y="18"/>
                    </a:lnTo>
                    <a:lnTo>
                      <a:pt x="3" y="18"/>
                    </a:lnTo>
                    <a:lnTo>
                      <a:pt x="4" y="18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8" y="14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10" y="12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1" y="11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2" y="10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3" y="9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4" y="8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8" y="4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0"/>
                    </a:lnTo>
                  </a:path>
                </a:pathLst>
              </a:custGeom>
              <a:noFill/>
              <a:ln w="33338">
                <a:solidFill>
                  <a:srgbClr val="FF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466" name="Freeform 152"/>
              <p:cNvSpPr>
                <a:spLocks/>
              </p:cNvSpPr>
              <p:nvPr/>
            </p:nvSpPr>
            <p:spPr bwMode="auto">
              <a:xfrm>
                <a:off x="2797" y="2792"/>
                <a:ext cx="151" cy="130"/>
              </a:xfrm>
              <a:custGeom>
                <a:avLst/>
                <a:gdLst>
                  <a:gd name="T0" fmla="*/ 0 w 22"/>
                  <a:gd name="T1" fmla="*/ 19 h 19"/>
                  <a:gd name="T2" fmla="*/ 1 w 22"/>
                  <a:gd name="T3" fmla="*/ 19 h 19"/>
                  <a:gd name="T4" fmla="*/ 1 w 22"/>
                  <a:gd name="T5" fmla="*/ 18 h 19"/>
                  <a:gd name="T6" fmla="*/ 2 w 22"/>
                  <a:gd name="T7" fmla="*/ 18 h 19"/>
                  <a:gd name="T8" fmla="*/ 2 w 22"/>
                  <a:gd name="T9" fmla="*/ 18 h 19"/>
                  <a:gd name="T10" fmla="*/ 2 w 22"/>
                  <a:gd name="T11" fmla="*/ 17 h 19"/>
                  <a:gd name="T12" fmla="*/ 3 w 22"/>
                  <a:gd name="T13" fmla="*/ 17 h 19"/>
                  <a:gd name="T14" fmla="*/ 3 w 22"/>
                  <a:gd name="T15" fmla="*/ 16 h 19"/>
                  <a:gd name="T16" fmla="*/ 4 w 22"/>
                  <a:gd name="T17" fmla="*/ 16 h 19"/>
                  <a:gd name="T18" fmla="*/ 4 w 22"/>
                  <a:gd name="T19" fmla="*/ 16 h 19"/>
                  <a:gd name="T20" fmla="*/ 5 w 22"/>
                  <a:gd name="T21" fmla="*/ 15 h 19"/>
                  <a:gd name="T22" fmla="*/ 5 w 22"/>
                  <a:gd name="T23" fmla="*/ 15 h 19"/>
                  <a:gd name="T24" fmla="*/ 5 w 22"/>
                  <a:gd name="T25" fmla="*/ 14 h 19"/>
                  <a:gd name="T26" fmla="*/ 6 w 22"/>
                  <a:gd name="T27" fmla="*/ 14 h 19"/>
                  <a:gd name="T28" fmla="*/ 6 w 22"/>
                  <a:gd name="T29" fmla="*/ 14 h 19"/>
                  <a:gd name="T30" fmla="*/ 7 w 22"/>
                  <a:gd name="T31" fmla="*/ 13 h 19"/>
                  <a:gd name="T32" fmla="*/ 7 w 22"/>
                  <a:gd name="T33" fmla="*/ 13 h 19"/>
                  <a:gd name="T34" fmla="*/ 7 w 22"/>
                  <a:gd name="T35" fmla="*/ 13 h 19"/>
                  <a:gd name="T36" fmla="*/ 8 w 22"/>
                  <a:gd name="T37" fmla="*/ 12 h 19"/>
                  <a:gd name="T38" fmla="*/ 8 w 22"/>
                  <a:gd name="T39" fmla="*/ 12 h 19"/>
                  <a:gd name="T40" fmla="*/ 9 w 22"/>
                  <a:gd name="T41" fmla="*/ 11 h 19"/>
                  <a:gd name="T42" fmla="*/ 9 w 22"/>
                  <a:gd name="T43" fmla="*/ 11 h 19"/>
                  <a:gd name="T44" fmla="*/ 10 w 22"/>
                  <a:gd name="T45" fmla="*/ 11 h 19"/>
                  <a:gd name="T46" fmla="*/ 10 w 22"/>
                  <a:gd name="T47" fmla="*/ 10 h 19"/>
                  <a:gd name="T48" fmla="*/ 10 w 22"/>
                  <a:gd name="T49" fmla="*/ 10 h 19"/>
                  <a:gd name="T50" fmla="*/ 11 w 22"/>
                  <a:gd name="T51" fmla="*/ 10 h 19"/>
                  <a:gd name="T52" fmla="*/ 11 w 22"/>
                  <a:gd name="T53" fmla="*/ 9 h 19"/>
                  <a:gd name="T54" fmla="*/ 12 w 22"/>
                  <a:gd name="T55" fmla="*/ 9 h 19"/>
                  <a:gd name="T56" fmla="*/ 12 w 22"/>
                  <a:gd name="T57" fmla="*/ 9 h 19"/>
                  <a:gd name="T58" fmla="*/ 12 w 22"/>
                  <a:gd name="T59" fmla="*/ 8 h 19"/>
                  <a:gd name="T60" fmla="*/ 13 w 22"/>
                  <a:gd name="T61" fmla="*/ 8 h 19"/>
                  <a:gd name="T62" fmla="*/ 13 w 22"/>
                  <a:gd name="T63" fmla="*/ 7 h 19"/>
                  <a:gd name="T64" fmla="*/ 14 w 22"/>
                  <a:gd name="T65" fmla="*/ 7 h 19"/>
                  <a:gd name="T66" fmla="*/ 14 w 22"/>
                  <a:gd name="T67" fmla="*/ 7 h 19"/>
                  <a:gd name="T68" fmla="*/ 15 w 22"/>
                  <a:gd name="T69" fmla="*/ 6 h 19"/>
                  <a:gd name="T70" fmla="*/ 15 w 22"/>
                  <a:gd name="T71" fmla="*/ 6 h 19"/>
                  <a:gd name="T72" fmla="*/ 15 w 22"/>
                  <a:gd name="T73" fmla="*/ 6 h 19"/>
                  <a:gd name="T74" fmla="*/ 16 w 22"/>
                  <a:gd name="T75" fmla="*/ 5 h 19"/>
                  <a:gd name="T76" fmla="*/ 16 w 22"/>
                  <a:gd name="T77" fmla="*/ 5 h 19"/>
                  <a:gd name="T78" fmla="*/ 17 w 22"/>
                  <a:gd name="T79" fmla="*/ 5 h 19"/>
                  <a:gd name="T80" fmla="*/ 17 w 22"/>
                  <a:gd name="T81" fmla="*/ 4 h 19"/>
                  <a:gd name="T82" fmla="*/ 17 w 22"/>
                  <a:gd name="T83" fmla="*/ 4 h 19"/>
                  <a:gd name="T84" fmla="*/ 18 w 22"/>
                  <a:gd name="T85" fmla="*/ 4 h 19"/>
                  <a:gd name="T86" fmla="*/ 18 w 22"/>
                  <a:gd name="T87" fmla="*/ 3 h 19"/>
                  <a:gd name="T88" fmla="*/ 19 w 22"/>
                  <a:gd name="T89" fmla="*/ 3 h 19"/>
                  <a:gd name="T90" fmla="*/ 19 w 22"/>
                  <a:gd name="T91" fmla="*/ 3 h 19"/>
                  <a:gd name="T92" fmla="*/ 20 w 22"/>
                  <a:gd name="T93" fmla="*/ 2 h 19"/>
                  <a:gd name="T94" fmla="*/ 20 w 22"/>
                  <a:gd name="T95" fmla="*/ 2 h 19"/>
                  <a:gd name="T96" fmla="*/ 20 w 22"/>
                  <a:gd name="T97" fmla="*/ 1 h 19"/>
                  <a:gd name="T98" fmla="*/ 21 w 22"/>
                  <a:gd name="T99" fmla="*/ 1 h 19"/>
                  <a:gd name="T100" fmla="*/ 21 w 22"/>
                  <a:gd name="T101" fmla="*/ 1 h 19"/>
                  <a:gd name="T102" fmla="*/ 22 w 22"/>
                  <a:gd name="T10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" h="19">
                    <a:moveTo>
                      <a:pt x="0" y="19"/>
                    </a:moveTo>
                    <a:lnTo>
                      <a:pt x="0" y="19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5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5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7" y="5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2" y="0"/>
                    </a:lnTo>
                    <a:lnTo>
                      <a:pt x="22" y="0"/>
                    </a:lnTo>
                  </a:path>
                </a:pathLst>
              </a:custGeom>
              <a:noFill/>
              <a:ln w="33338">
                <a:solidFill>
                  <a:srgbClr val="FF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467" name="Freeform 153"/>
              <p:cNvSpPr>
                <a:spLocks/>
              </p:cNvSpPr>
              <p:nvPr/>
            </p:nvSpPr>
            <p:spPr bwMode="auto">
              <a:xfrm>
                <a:off x="2948" y="2690"/>
                <a:ext cx="143" cy="102"/>
              </a:xfrm>
              <a:custGeom>
                <a:avLst/>
                <a:gdLst>
                  <a:gd name="T0" fmla="*/ 0 w 21"/>
                  <a:gd name="T1" fmla="*/ 15 h 15"/>
                  <a:gd name="T2" fmla="*/ 0 w 21"/>
                  <a:gd name="T3" fmla="*/ 15 h 15"/>
                  <a:gd name="T4" fmla="*/ 1 w 21"/>
                  <a:gd name="T5" fmla="*/ 14 h 15"/>
                  <a:gd name="T6" fmla="*/ 1 w 21"/>
                  <a:gd name="T7" fmla="*/ 14 h 15"/>
                  <a:gd name="T8" fmla="*/ 2 w 21"/>
                  <a:gd name="T9" fmla="*/ 14 h 15"/>
                  <a:gd name="T10" fmla="*/ 2 w 21"/>
                  <a:gd name="T11" fmla="*/ 13 h 15"/>
                  <a:gd name="T12" fmla="*/ 2 w 21"/>
                  <a:gd name="T13" fmla="*/ 13 h 15"/>
                  <a:gd name="T14" fmla="*/ 3 w 21"/>
                  <a:gd name="T15" fmla="*/ 13 h 15"/>
                  <a:gd name="T16" fmla="*/ 3 w 21"/>
                  <a:gd name="T17" fmla="*/ 13 h 15"/>
                  <a:gd name="T18" fmla="*/ 4 w 21"/>
                  <a:gd name="T19" fmla="*/ 12 h 15"/>
                  <a:gd name="T20" fmla="*/ 4 w 21"/>
                  <a:gd name="T21" fmla="*/ 12 h 15"/>
                  <a:gd name="T22" fmla="*/ 5 w 21"/>
                  <a:gd name="T23" fmla="*/ 12 h 15"/>
                  <a:gd name="T24" fmla="*/ 5 w 21"/>
                  <a:gd name="T25" fmla="*/ 11 h 15"/>
                  <a:gd name="T26" fmla="*/ 5 w 21"/>
                  <a:gd name="T27" fmla="*/ 11 h 15"/>
                  <a:gd name="T28" fmla="*/ 6 w 21"/>
                  <a:gd name="T29" fmla="*/ 11 h 15"/>
                  <a:gd name="T30" fmla="*/ 6 w 21"/>
                  <a:gd name="T31" fmla="*/ 10 h 15"/>
                  <a:gd name="T32" fmla="*/ 7 w 21"/>
                  <a:gd name="T33" fmla="*/ 10 h 15"/>
                  <a:gd name="T34" fmla="*/ 7 w 21"/>
                  <a:gd name="T35" fmla="*/ 10 h 15"/>
                  <a:gd name="T36" fmla="*/ 8 w 21"/>
                  <a:gd name="T37" fmla="*/ 9 h 15"/>
                  <a:gd name="T38" fmla="*/ 8 w 21"/>
                  <a:gd name="T39" fmla="*/ 9 h 15"/>
                  <a:gd name="T40" fmla="*/ 8 w 21"/>
                  <a:gd name="T41" fmla="*/ 9 h 15"/>
                  <a:gd name="T42" fmla="*/ 9 w 21"/>
                  <a:gd name="T43" fmla="*/ 8 h 15"/>
                  <a:gd name="T44" fmla="*/ 9 w 21"/>
                  <a:gd name="T45" fmla="*/ 8 h 15"/>
                  <a:gd name="T46" fmla="*/ 10 w 21"/>
                  <a:gd name="T47" fmla="*/ 8 h 15"/>
                  <a:gd name="T48" fmla="*/ 10 w 21"/>
                  <a:gd name="T49" fmla="*/ 7 h 15"/>
                  <a:gd name="T50" fmla="*/ 10 w 21"/>
                  <a:gd name="T51" fmla="*/ 7 h 15"/>
                  <a:gd name="T52" fmla="*/ 11 w 21"/>
                  <a:gd name="T53" fmla="*/ 7 h 15"/>
                  <a:gd name="T54" fmla="*/ 11 w 21"/>
                  <a:gd name="T55" fmla="*/ 7 h 15"/>
                  <a:gd name="T56" fmla="*/ 12 w 21"/>
                  <a:gd name="T57" fmla="*/ 6 h 15"/>
                  <a:gd name="T58" fmla="*/ 12 w 21"/>
                  <a:gd name="T59" fmla="*/ 6 h 15"/>
                  <a:gd name="T60" fmla="*/ 12 w 21"/>
                  <a:gd name="T61" fmla="*/ 6 h 15"/>
                  <a:gd name="T62" fmla="*/ 13 w 21"/>
                  <a:gd name="T63" fmla="*/ 5 h 15"/>
                  <a:gd name="T64" fmla="*/ 13 w 21"/>
                  <a:gd name="T65" fmla="*/ 5 h 15"/>
                  <a:gd name="T66" fmla="*/ 14 w 21"/>
                  <a:gd name="T67" fmla="*/ 5 h 15"/>
                  <a:gd name="T68" fmla="*/ 14 w 21"/>
                  <a:gd name="T69" fmla="*/ 5 h 15"/>
                  <a:gd name="T70" fmla="*/ 15 w 21"/>
                  <a:gd name="T71" fmla="*/ 4 h 15"/>
                  <a:gd name="T72" fmla="*/ 15 w 21"/>
                  <a:gd name="T73" fmla="*/ 4 h 15"/>
                  <a:gd name="T74" fmla="*/ 15 w 21"/>
                  <a:gd name="T75" fmla="*/ 4 h 15"/>
                  <a:gd name="T76" fmla="*/ 16 w 21"/>
                  <a:gd name="T77" fmla="*/ 3 h 15"/>
                  <a:gd name="T78" fmla="*/ 16 w 21"/>
                  <a:gd name="T79" fmla="*/ 3 h 15"/>
                  <a:gd name="T80" fmla="*/ 17 w 21"/>
                  <a:gd name="T81" fmla="*/ 3 h 15"/>
                  <a:gd name="T82" fmla="*/ 17 w 21"/>
                  <a:gd name="T83" fmla="*/ 3 h 15"/>
                  <a:gd name="T84" fmla="*/ 17 w 21"/>
                  <a:gd name="T85" fmla="*/ 2 h 15"/>
                  <a:gd name="T86" fmla="*/ 18 w 21"/>
                  <a:gd name="T87" fmla="*/ 2 h 15"/>
                  <a:gd name="T88" fmla="*/ 18 w 21"/>
                  <a:gd name="T89" fmla="*/ 2 h 15"/>
                  <a:gd name="T90" fmla="*/ 19 w 21"/>
                  <a:gd name="T91" fmla="*/ 1 h 15"/>
                  <a:gd name="T92" fmla="*/ 19 w 21"/>
                  <a:gd name="T93" fmla="*/ 1 h 15"/>
                  <a:gd name="T94" fmla="*/ 20 w 21"/>
                  <a:gd name="T95" fmla="*/ 1 h 15"/>
                  <a:gd name="T96" fmla="*/ 20 w 21"/>
                  <a:gd name="T97" fmla="*/ 1 h 15"/>
                  <a:gd name="T98" fmla="*/ 20 w 21"/>
                  <a:gd name="T99" fmla="*/ 0 h 15"/>
                  <a:gd name="T100" fmla="*/ 21 w 21"/>
                  <a:gd name="T101" fmla="*/ 0 h 15"/>
                  <a:gd name="T102" fmla="*/ 21 w 21"/>
                  <a:gd name="T10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" h="15">
                    <a:moveTo>
                      <a:pt x="0" y="15"/>
                    </a:move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3" y="6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4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6" y="4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</a:path>
                </a:pathLst>
              </a:custGeom>
              <a:noFill/>
              <a:ln w="33338">
                <a:solidFill>
                  <a:srgbClr val="FF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472" name="Freeform 154"/>
              <p:cNvSpPr>
                <a:spLocks/>
              </p:cNvSpPr>
              <p:nvPr/>
            </p:nvSpPr>
            <p:spPr bwMode="auto">
              <a:xfrm>
                <a:off x="3091" y="2608"/>
                <a:ext cx="151" cy="82"/>
              </a:xfrm>
              <a:custGeom>
                <a:avLst/>
                <a:gdLst>
                  <a:gd name="T0" fmla="*/ 1 w 22"/>
                  <a:gd name="T1" fmla="*/ 12 h 12"/>
                  <a:gd name="T2" fmla="*/ 1 w 22"/>
                  <a:gd name="T3" fmla="*/ 11 h 12"/>
                  <a:gd name="T4" fmla="*/ 1 w 22"/>
                  <a:gd name="T5" fmla="*/ 11 h 12"/>
                  <a:gd name="T6" fmla="*/ 2 w 22"/>
                  <a:gd name="T7" fmla="*/ 11 h 12"/>
                  <a:gd name="T8" fmla="*/ 2 w 22"/>
                  <a:gd name="T9" fmla="*/ 11 h 12"/>
                  <a:gd name="T10" fmla="*/ 3 w 22"/>
                  <a:gd name="T11" fmla="*/ 10 h 12"/>
                  <a:gd name="T12" fmla="*/ 3 w 22"/>
                  <a:gd name="T13" fmla="*/ 10 h 12"/>
                  <a:gd name="T14" fmla="*/ 4 w 22"/>
                  <a:gd name="T15" fmla="*/ 10 h 12"/>
                  <a:gd name="T16" fmla="*/ 4 w 22"/>
                  <a:gd name="T17" fmla="*/ 10 h 12"/>
                  <a:gd name="T18" fmla="*/ 4 w 22"/>
                  <a:gd name="T19" fmla="*/ 9 h 12"/>
                  <a:gd name="T20" fmla="*/ 5 w 22"/>
                  <a:gd name="T21" fmla="*/ 9 h 12"/>
                  <a:gd name="T22" fmla="*/ 5 w 22"/>
                  <a:gd name="T23" fmla="*/ 9 h 12"/>
                  <a:gd name="T24" fmla="*/ 6 w 22"/>
                  <a:gd name="T25" fmla="*/ 9 h 12"/>
                  <a:gd name="T26" fmla="*/ 6 w 22"/>
                  <a:gd name="T27" fmla="*/ 8 h 12"/>
                  <a:gd name="T28" fmla="*/ 6 w 22"/>
                  <a:gd name="T29" fmla="*/ 8 h 12"/>
                  <a:gd name="T30" fmla="*/ 7 w 22"/>
                  <a:gd name="T31" fmla="*/ 8 h 12"/>
                  <a:gd name="T32" fmla="*/ 7 w 22"/>
                  <a:gd name="T33" fmla="*/ 8 h 12"/>
                  <a:gd name="T34" fmla="*/ 8 w 22"/>
                  <a:gd name="T35" fmla="*/ 7 h 12"/>
                  <a:gd name="T36" fmla="*/ 8 w 22"/>
                  <a:gd name="T37" fmla="*/ 7 h 12"/>
                  <a:gd name="T38" fmla="*/ 9 w 22"/>
                  <a:gd name="T39" fmla="*/ 7 h 12"/>
                  <a:gd name="T40" fmla="*/ 9 w 22"/>
                  <a:gd name="T41" fmla="*/ 7 h 12"/>
                  <a:gd name="T42" fmla="*/ 9 w 22"/>
                  <a:gd name="T43" fmla="*/ 6 h 12"/>
                  <a:gd name="T44" fmla="*/ 10 w 22"/>
                  <a:gd name="T45" fmla="*/ 6 h 12"/>
                  <a:gd name="T46" fmla="*/ 10 w 22"/>
                  <a:gd name="T47" fmla="*/ 6 h 12"/>
                  <a:gd name="T48" fmla="*/ 11 w 22"/>
                  <a:gd name="T49" fmla="*/ 6 h 12"/>
                  <a:gd name="T50" fmla="*/ 11 w 22"/>
                  <a:gd name="T51" fmla="*/ 5 h 12"/>
                  <a:gd name="T52" fmla="*/ 11 w 22"/>
                  <a:gd name="T53" fmla="*/ 5 h 12"/>
                  <a:gd name="T54" fmla="*/ 12 w 22"/>
                  <a:gd name="T55" fmla="*/ 5 h 12"/>
                  <a:gd name="T56" fmla="*/ 12 w 22"/>
                  <a:gd name="T57" fmla="*/ 5 h 12"/>
                  <a:gd name="T58" fmla="*/ 13 w 22"/>
                  <a:gd name="T59" fmla="*/ 4 h 12"/>
                  <a:gd name="T60" fmla="*/ 13 w 22"/>
                  <a:gd name="T61" fmla="*/ 4 h 12"/>
                  <a:gd name="T62" fmla="*/ 14 w 22"/>
                  <a:gd name="T63" fmla="*/ 4 h 12"/>
                  <a:gd name="T64" fmla="*/ 14 w 22"/>
                  <a:gd name="T65" fmla="*/ 4 h 12"/>
                  <a:gd name="T66" fmla="*/ 14 w 22"/>
                  <a:gd name="T67" fmla="*/ 4 h 12"/>
                  <a:gd name="T68" fmla="*/ 15 w 22"/>
                  <a:gd name="T69" fmla="*/ 3 h 12"/>
                  <a:gd name="T70" fmla="*/ 15 w 22"/>
                  <a:gd name="T71" fmla="*/ 3 h 12"/>
                  <a:gd name="T72" fmla="*/ 16 w 22"/>
                  <a:gd name="T73" fmla="*/ 3 h 12"/>
                  <a:gd name="T74" fmla="*/ 16 w 22"/>
                  <a:gd name="T75" fmla="*/ 3 h 12"/>
                  <a:gd name="T76" fmla="*/ 16 w 22"/>
                  <a:gd name="T77" fmla="*/ 2 h 12"/>
                  <a:gd name="T78" fmla="*/ 17 w 22"/>
                  <a:gd name="T79" fmla="*/ 2 h 12"/>
                  <a:gd name="T80" fmla="*/ 17 w 22"/>
                  <a:gd name="T81" fmla="*/ 2 h 12"/>
                  <a:gd name="T82" fmla="*/ 18 w 22"/>
                  <a:gd name="T83" fmla="*/ 2 h 12"/>
                  <a:gd name="T84" fmla="*/ 18 w 22"/>
                  <a:gd name="T85" fmla="*/ 2 h 12"/>
                  <a:gd name="T86" fmla="*/ 19 w 22"/>
                  <a:gd name="T87" fmla="*/ 1 h 12"/>
                  <a:gd name="T88" fmla="*/ 19 w 22"/>
                  <a:gd name="T89" fmla="*/ 1 h 12"/>
                  <a:gd name="T90" fmla="*/ 19 w 22"/>
                  <a:gd name="T91" fmla="*/ 1 h 12"/>
                  <a:gd name="T92" fmla="*/ 20 w 22"/>
                  <a:gd name="T93" fmla="*/ 1 h 12"/>
                  <a:gd name="T94" fmla="*/ 20 w 22"/>
                  <a:gd name="T95" fmla="*/ 1 h 12"/>
                  <a:gd name="T96" fmla="*/ 21 w 22"/>
                  <a:gd name="T97" fmla="*/ 0 h 12"/>
                  <a:gd name="T98" fmla="*/ 21 w 22"/>
                  <a:gd name="T99" fmla="*/ 0 h 12"/>
                  <a:gd name="T100" fmla="*/ 21 w 22"/>
                  <a:gd name="T101" fmla="*/ 0 h 12"/>
                  <a:gd name="T102" fmla="*/ 22 w 22"/>
                  <a:gd name="T10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" h="12">
                    <a:moveTo>
                      <a:pt x="0" y="12"/>
                    </a:moveTo>
                    <a:lnTo>
                      <a:pt x="1" y="12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6" y="9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</a:path>
                </a:pathLst>
              </a:custGeom>
              <a:noFill/>
              <a:ln w="33338">
                <a:solidFill>
                  <a:srgbClr val="FF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473" name="Freeform 155"/>
              <p:cNvSpPr>
                <a:spLocks/>
              </p:cNvSpPr>
              <p:nvPr/>
            </p:nvSpPr>
            <p:spPr bwMode="auto">
              <a:xfrm>
                <a:off x="3242" y="2546"/>
                <a:ext cx="151" cy="62"/>
              </a:xfrm>
              <a:custGeom>
                <a:avLst/>
                <a:gdLst>
                  <a:gd name="T0" fmla="*/ 0 w 22"/>
                  <a:gd name="T1" fmla="*/ 9 h 9"/>
                  <a:gd name="T2" fmla="*/ 1 w 22"/>
                  <a:gd name="T3" fmla="*/ 8 h 9"/>
                  <a:gd name="T4" fmla="*/ 1 w 22"/>
                  <a:gd name="T5" fmla="*/ 8 h 9"/>
                  <a:gd name="T6" fmla="*/ 2 w 22"/>
                  <a:gd name="T7" fmla="*/ 8 h 9"/>
                  <a:gd name="T8" fmla="*/ 2 w 22"/>
                  <a:gd name="T9" fmla="*/ 8 h 9"/>
                  <a:gd name="T10" fmla="*/ 2 w 22"/>
                  <a:gd name="T11" fmla="*/ 8 h 9"/>
                  <a:gd name="T12" fmla="*/ 3 w 22"/>
                  <a:gd name="T13" fmla="*/ 7 h 9"/>
                  <a:gd name="T14" fmla="*/ 3 w 22"/>
                  <a:gd name="T15" fmla="*/ 7 h 9"/>
                  <a:gd name="T16" fmla="*/ 4 w 22"/>
                  <a:gd name="T17" fmla="*/ 7 h 9"/>
                  <a:gd name="T18" fmla="*/ 4 w 22"/>
                  <a:gd name="T19" fmla="*/ 7 h 9"/>
                  <a:gd name="T20" fmla="*/ 4 w 22"/>
                  <a:gd name="T21" fmla="*/ 7 h 9"/>
                  <a:gd name="T22" fmla="*/ 5 w 22"/>
                  <a:gd name="T23" fmla="*/ 7 h 9"/>
                  <a:gd name="T24" fmla="*/ 5 w 22"/>
                  <a:gd name="T25" fmla="*/ 6 h 9"/>
                  <a:gd name="T26" fmla="*/ 6 w 22"/>
                  <a:gd name="T27" fmla="*/ 6 h 9"/>
                  <a:gd name="T28" fmla="*/ 6 w 22"/>
                  <a:gd name="T29" fmla="*/ 6 h 9"/>
                  <a:gd name="T30" fmla="*/ 7 w 22"/>
                  <a:gd name="T31" fmla="*/ 6 h 9"/>
                  <a:gd name="T32" fmla="*/ 7 w 22"/>
                  <a:gd name="T33" fmla="*/ 6 h 9"/>
                  <a:gd name="T34" fmla="*/ 7 w 22"/>
                  <a:gd name="T35" fmla="*/ 5 h 9"/>
                  <a:gd name="T36" fmla="*/ 8 w 22"/>
                  <a:gd name="T37" fmla="*/ 5 h 9"/>
                  <a:gd name="T38" fmla="*/ 8 w 22"/>
                  <a:gd name="T39" fmla="*/ 5 h 9"/>
                  <a:gd name="T40" fmla="*/ 9 w 22"/>
                  <a:gd name="T41" fmla="*/ 5 h 9"/>
                  <a:gd name="T42" fmla="*/ 9 w 22"/>
                  <a:gd name="T43" fmla="*/ 5 h 9"/>
                  <a:gd name="T44" fmla="*/ 9 w 22"/>
                  <a:gd name="T45" fmla="*/ 5 h 9"/>
                  <a:gd name="T46" fmla="*/ 10 w 22"/>
                  <a:gd name="T47" fmla="*/ 4 h 9"/>
                  <a:gd name="T48" fmla="*/ 10 w 22"/>
                  <a:gd name="T49" fmla="*/ 4 h 9"/>
                  <a:gd name="T50" fmla="*/ 11 w 22"/>
                  <a:gd name="T51" fmla="*/ 4 h 9"/>
                  <a:gd name="T52" fmla="*/ 11 w 22"/>
                  <a:gd name="T53" fmla="*/ 4 h 9"/>
                  <a:gd name="T54" fmla="*/ 12 w 22"/>
                  <a:gd name="T55" fmla="*/ 4 h 9"/>
                  <a:gd name="T56" fmla="*/ 12 w 22"/>
                  <a:gd name="T57" fmla="*/ 4 h 9"/>
                  <a:gd name="T58" fmla="*/ 12 w 22"/>
                  <a:gd name="T59" fmla="*/ 3 h 9"/>
                  <a:gd name="T60" fmla="*/ 13 w 22"/>
                  <a:gd name="T61" fmla="*/ 3 h 9"/>
                  <a:gd name="T62" fmla="*/ 13 w 22"/>
                  <a:gd name="T63" fmla="*/ 3 h 9"/>
                  <a:gd name="T64" fmla="*/ 14 w 22"/>
                  <a:gd name="T65" fmla="*/ 3 h 9"/>
                  <a:gd name="T66" fmla="*/ 14 w 22"/>
                  <a:gd name="T67" fmla="*/ 3 h 9"/>
                  <a:gd name="T68" fmla="*/ 14 w 22"/>
                  <a:gd name="T69" fmla="*/ 3 h 9"/>
                  <a:gd name="T70" fmla="*/ 15 w 22"/>
                  <a:gd name="T71" fmla="*/ 2 h 9"/>
                  <a:gd name="T72" fmla="*/ 15 w 22"/>
                  <a:gd name="T73" fmla="*/ 2 h 9"/>
                  <a:gd name="T74" fmla="*/ 16 w 22"/>
                  <a:gd name="T75" fmla="*/ 2 h 9"/>
                  <a:gd name="T76" fmla="*/ 16 w 22"/>
                  <a:gd name="T77" fmla="*/ 2 h 9"/>
                  <a:gd name="T78" fmla="*/ 17 w 22"/>
                  <a:gd name="T79" fmla="*/ 2 h 9"/>
                  <a:gd name="T80" fmla="*/ 17 w 22"/>
                  <a:gd name="T81" fmla="*/ 2 h 9"/>
                  <a:gd name="T82" fmla="*/ 17 w 22"/>
                  <a:gd name="T83" fmla="*/ 1 h 9"/>
                  <a:gd name="T84" fmla="*/ 18 w 22"/>
                  <a:gd name="T85" fmla="*/ 1 h 9"/>
                  <a:gd name="T86" fmla="*/ 18 w 22"/>
                  <a:gd name="T87" fmla="*/ 1 h 9"/>
                  <a:gd name="T88" fmla="*/ 19 w 22"/>
                  <a:gd name="T89" fmla="*/ 1 h 9"/>
                  <a:gd name="T90" fmla="*/ 19 w 22"/>
                  <a:gd name="T91" fmla="*/ 1 h 9"/>
                  <a:gd name="T92" fmla="*/ 19 w 22"/>
                  <a:gd name="T93" fmla="*/ 1 h 9"/>
                  <a:gd name="T94" fmla="*/ 20 w 22"/>
                  <a:gd name="T95" fmla="*/ 1 h 9"/>
                  <a:gd name="T96" fmla="*/ 20 w 22"/>
                  <a:gd name="T97" fmla="*/ 1 h 9"/>
                  <a:gd name="T98" fmla="*/ 21 w 22"/>
                  <a:gd name="T99" fmla="*/ 0 h 9"/>
                  <a:gd name="T100" fmla="*/ 21 w 22"/>
                  <a:gd name="T101" fmla="*/ 0 h 9"/>
                  <a:gd name="T102" fmla="*/ 22 w 22"/>
                  <a:gd name="T10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" h="9">
                    <a:moveTo>
                      <a:pt x="0" y="9"/>
                    </a:moveTo>
                    <a:lnTo>
                      <a:pt x="0" y="9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2" y="0"/>
                    </a:lnTo>
                  </a:path>
                </a:pathLst>
              </a:custGeom>
              <a:noFill/>
              <a:ln w="33338">
                <a:solidFill>
                  <a:srgbClr val="FF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474" name="Freeform 156"/>
              <p:cNvSpPr>
                <a:spLocks/>
              </p:cNvSpPr>
              <p:nvPr/>
            </p:nvSpPr>
            <p:spPr bwMode="auto">
              <a:xfrm>
                <a:off x="3393" y="2505"/>
                <a:ext cx="143" cy="41"/>
              </a:xfrm>
              <a:custGeom>
                <a:avLst/>
                <a:gdLst>
                  <a:gd name="T0" fmla="*/ 0 w 21"/>
                  <a:gd name="T1" fmla="*/ 6 h 6"/>
                  <a:gd name="T2" fmla="*/ 0 w 21"/>
                  <a:gd name="T3" fmla="*/ 6 h 6"/>
                  <a:gd name="T4" fmla="*/ 1 w 21"/>
                  <a:gd name="T5" fmla="*/ 6 h 6"/>
                  <a:gd name="T6" fmla="*/ 1 w 21"/>
                  <a:gd name="T7" fmla="*/ 6 h 6"/>
                  <a:gd name="T8" fmla="*/ 2 w 21"/>
                  <a:gd name="T9" fmla="*/ 5 h 6"/>
                  <a:gd name="T10" fmla="*/ 2 w 21"/>
                  <a:gd name="T11" fmla="*/ 5 h 6"/>
                  <a:gd name="T12" fmla="*/ 2 w 21"/>
                  <a:gd name="T13" fmla="*/ 5 h 6"/>
                  <a:gd name="T14" fmla="*/ 3 w 21"/>
                  <a:gd name="T15" fmla="*/ 5 h 6"/>
                  <a:gd name="T16" fmla="*/ 3 w 21"/>
                  <a:gd name="T17" fmla="*/ 5 h 6"/>
                  <a:gd name="T18" fmla="*/ 4 w 21"/>
                  <a:gd name="T19" fmla="*/ 5 h 6"/>
                  <a:gd name="T20" fmla="*/ 4 w 21"/>
                  <a:gd name="T21" fmla="*/ 5 h 6"/>
                  <a:gd name="T22" fmla="*/ 5 w 21"/>
                  <a:gd name="T23" fmla="*/ 4 h 6"/>
                  <a:gd name="T24" fmla="*/ 5 w 21"/>
                  <a:gd name="T25" fmla="*/ 4 h 6"/>
                  <a:gd name="T26" fmla="*/ 5 w 21"/>
                  <a:gd name="T27" fmla="*/ 4 h 6"/>
                  <a:gd name="T28" fmla="*/ 6 w 21"/>
                  <a:gd name="T29" fmla="*/ 4 h 6"/>
                  <a:gd name="T30" fmla="*/ 6 w 21"/>
                  <a:gd name="T31" fmla="*/ 4 h 6"/>
                  <a:gd name="T32" fmla="*/ 7 w 21"/>
                  <a:gd name="T33" fmla="*/ 4 h 6"/>
                  <a:gd name="T34" fmla="*/ 7 w 21"/>
                  <a:gd name="T35" fmla="*/ 4 h 6"/>
                  <a:gd name="T36" fmla="*/ 7 w 21"/>
                  <a:gd name="T37" fmla="*/ 4 h 6"/>
                  <a:gd name="T38" fmla="*/ 8 w 21"/>
                  <a:gd name="T39" fmla="*/ 3 h 6"/>
                  <a:gd name="T40" fmla="*/ 8 w 21"/>
                  <a:gd name="T41" fmla="*/ 3 h 6"/>
                  <a:gd name="T42" fmla="*/ 9 w 21"/>
                  <a:gd name="T43" fmla="*/ 3 h 6"/>
                  <a:gd name="T44" fmla="*/ 9 w 21"/>
                  <a:gd name="T45" fmla="*/ 3 h 6"/>
                  <a:gd name="T46" fmla="*/ 9 w 21"/>
                  <a:gd name="T47" fmla="*/ 3 h 6"/>
                  <a:gd name="T48" fmla="*/ 10 w 21"/>
                  <a:gd name="T49" fmla="*/ 3 h 6"/>
                  <a:gd name="T50" fmla="*/ 10 w 21"/>
                  <a:gd name="T51" fmla="*/ 3 h 6"/>
                  <a:gd name="T52" fmla="*/ 11 w 21"/>
                  <a:gd name="T53" fmla="*/ 3 h 6"/>
                  <a:gd name="T54" fmla="*/ 11 w 21"/>
                  <a:gd name="T55" fmla="*/ 3 h 6"/>
                  <a:gd name="T56" fmla="*/ 12 w 21"/>
                  <a:gd name="T57" fmla="*/ 2 h 6"/>
                  <a:gd name="T58" fmla="*/ 12 w 21"/>
                  <a:gd name="T59" fmla="*/ 2 h 6"/>
                  <a:gd name="T60" fmla="*/ 12 w 21"/>
                  <a:gd name="T61" fmla="*/ 2 h 6"/>
                  <a:gd name="T62" fmla="*/ 13 w 21"/>
                  <a:gd name="T63" fmla="*/ 2 h 6"/>
                  <a:gd name="T64" fmla="*/ 13 w 21"/>
                  <a:gd name="T65" fmla="*/ 2 h 6"/>
                  <a:gd name="T66" fmla="*/ 14 w 21"/>
                  <a:gd name="T67" fmla="*/ 2 h 6"/>
                  <a:gd name="T68" fmla="*/ 14 w 21"/>
                  <a:gd name="T69" fmla="*/ 2 h 6"/>
                  <a:gd name="T70" fmla="*/ 15 w 21"/>
                  <a:gd name="T71" fmla="*/ 2 h 6"/>
                  <a:gd name="T72" fmla="*/ 15 w 21"/>
                  <a:gd name="T73" fmla="*/ 2 h 6"/>
                  <a:gd name="T74" fmla="*/ 15 w 21"/>
                  <a:gd name="T75" fmla="*/ 1 h 6"/>
                  <a:gd name="T76" fmla="*/ 16 w 21"/>
                  <a:gd name="T77" fmla="*/ 1 h 6"/>
                  <a:gd name="T78" fmla="*/ 16 w 21"/>
                  <a:gd name="T79" fmla="*/ 1 h 6"/>
                  <a:gd name="T80" fmla="*/ 17 w 21"/>
                  <a:gd name="T81" fmla="*/ 1 h 6"/>
                  <a:gd name="T82" fmla="*/ 17 w 21"/>
                  <a:gd name="T83" fmla="*/ 1 h 6"/>
                  <a:gd name="T84" fmla="*/ 17 w 21"/>
                  <a:gd name="T85" fmla="*/ 1 h 6"/>
                  <a:gd name="T86" fmla="*/ 18 w 21"/>
                  <a:gd name="T87" fmla="*/ 1 h 6"/>
                  <a:gd name="T88" fmla="*/ 18 w 21"/>
                  <a:gd name="T89" fmla="*/ 1 h 6"/>
                  <a:gd name="T90" fmla="*/ 19 w 21"/>
                  <a:gd name="T91" fmla="*/ 1 h 6"/>
                  <a:gd name="T92" fmla="*/ 19 w 21"/>
                  <a:gd name="T93" fmla="*/ 1 h 6"/>
                  <a:gd name="T94" fmla="*/ 19 w 21"/>
                  <a:gd name="T95" fmla="*/ 0 h 6"/>
                  <a:gd name="T96" fmla="*/ 20 w 21"/>
                  <a:gd name="T97" fmla="*/ 0 h 6"/>
                  <a:gd name="T98" fmla="*/ 20 w 21"/>
                  <a:gd name="T99" fmla="*/ 0 h 6"/>
                  <a:gd name="T100" fmla="*/ 21 w 21"/>
                  <a:gd name="T101" fmla="*/ 0 h 6"/>
                  <a:gd name="T102" fmla="*/ 21 w 21"/>
                  <a:gd name="T10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</a:path>
                </a:pathLst>
              </a:custGeom>
              <a:noFill/>
              <a:ln w="33338">
                <a:solidFill>
                  <a:srgbClr val="FF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000" name="Freeform 157"/>
              <p:cNvSpPr>
                <a:spLocks/>
              </p:cNvSpPr>
              <p:nvPr/>
            </p:nvSpPr>
            <p:spPr bwMode="auto">
              <a:xfrm>
                <a:off x="3536" y="2478"/>
                <a:ext cx="151" cy="27"/>
              </a:xfrm>
              <a:custGeom>
                <a:avLst/>
                <a:gdLst>
                  <a:gd name="T0" fmla="*/ 1 w 22"/>
                  <a:gd name="T1" fmla="*/ 4 h 4"/>
                  <a:gd name="T2" fmla="*/ 1 w 22"/>
                  <a:gd name="T3" fmla="*/ 4 h 4"/>
                  <a:gd name="T4" fmla="*/ 1 w 22"/>
                  <a:gd name="T5" fmla="*/ 4 h 4"/>
                  <a:gd name="T6" fmla="*/ 2 w 22"/>
                  <a:gd name="T7" fmla="*/ 4 h 4"/>
                  <a:gd name="T8" fmla="*/ 2 w 22"/>
                  <a:gd name="T9" fmla="*/ 4 h 4"/>
                  <a:gd name="T10" fmla="*/ 3 w 22"/>
                  <a:gd name="T11" fmla="*/ 4 h 4"/>
                  <a:gd name="T12" fmla="*/ 3 w 22"/>
                  <a:gd name="T13" fmla="*/ 3 h 4"/>
                  <a:gd name="T14" fmla="*/ 3 w 22"/>
                  <a:gd name="T15" fmla="*/ 3 h 4"/>
                  <a:gd name="T16" fmla="*/ 4 w 22"/>
                  <a:gd name="T17" fmla="*/ 3 h 4"/>
                  <a:gd name="T18" fmla="*/ 4 w 22"/>
                  <a:gd name="T19" fmla="*/ 3 h 4"/>
                  <a:gd name="T20" fmla="*/ 5 w 22"/>
                  <a:gd name="T21" fmla="*/ 3 h 4"/>
                  <a:gd name="T22" fmla="*/ 5 w 22"/>
                  <a:gd name="T23" fmla="*/ 3 h 4"/>
                  <a:gd name="T24" fmla="*/ 6 w 22"/>
                  <a:gd name="T25" fmla="*/ 3 h 4"/>
                  <a:gd name="T26" fmla="*/ 6 w 22"/>
                  <a:gd name="T27" fmla="*/ 3 h 4"/>
                  <a:gd name="T28" fmla="*/ 6 w 22"/>
                  <a:gd name="T29" fmla="*/ 3 h 4"/>
                  <a:gd name="T30" fmla="*/ 7 w 22"/>
                  <a:gd name="T31" fmla="*/ 3 h 4"/>
                  <a:gd name="T32" fmla="*/ 7 w 22"/>
                  <a:gd name="T33" fmla="*/ 3 h 4"/>
                  <a:gd name="T34" fmla="*/ 8 w 22"/>
                  <a:gd name="T35" fmla="*/ 3 h 4"/>
                  <a:gd name="T36" fmla="*/ 8 w 22"/>
                  <a:gd name="T37" fmla="*/ 2 h 4"/>
                  <a:gd name="T38" fmla="*/ 8 w 22"/>
                  <a:gd name="T39" fmla="*/ 2 h 4"/>
                  <a:gd name="T40" fmla="*/ 9 w 22"/>
                  <a:gd name="T41" fmla="*/ 2 h 4"/>
                  <a:gd name="T42" fmla="*/ 9 w 22"/>
                  <a:gd name="T43" fmla="*/ 2 h 4"/>
                  <a:gd name="T44" fmla="*/ 10 w 22"/>
                  <a:gd name="T45" fmla="*/ 2 h 4"/>
                  <a:gd name="T46" fmla="*/ 10 w 22"/>
                  <a:gd name="T47" fmla="*/ 2 h 4"/>
                  <a:gd name="T48" fmla="*/ 11 w 22"/>
                  <a:gd name="T49" fmla="*/ 2 h 4"/>
                  <a:gd name="T50" fmla="*/ 11 w 22"/>
                  <a:gd name="T51" fmla="*/ 2 h 4"/>
                  <a:gd name="T52" fmla="*/ 11 w 22"/>
                  <a:gd name="T53" fmla="*/ 2 h 4"/>
                  <a:gd name="T54" fmla="*/ 12 w 22"/>
                  <a:gd name="T55" fmla="*/ 2 h 4"/>
                  <a:gd name="T56" fmla="*/ 12 w 22"/>
                  <a:gd name="T57" fmla="*/ 2 h 4"/>
                  <a:gd name="T58" fmla="*/ 13 w 22"/>
                  <a:gd name="T59" fmla="*/ 2 h 4"/>
                  <a:gd name="T60" fmla="*/ 13 w 22"/>
                  <a:gd name="T61" fmla="*/ 2 h 4"/>
                  <a:gd name="T62" fmla="*/ 13 w 22"/>
                  <a:gd name="T63" fmla="*/ 2 h 4"/>
                  <a:gd name="T64" fmla="*/ 14 w 22"/>
                  <a:gd name="T65" fmla="*/ 1 h 4"/>
                  <a:gd name="T66" fmla="*/ 14 w 22"/>
                  <a:gd name="T67" fmla="*/ 1 h 4"/>
                  <a:gd name="T68" fmla="*/ 15 w 22"/>
                  <a:gd name="T69" fmla="*/ 1 h 4"/>
                  <a:gd name="T70" fmla="*/ 15 w 22"/>
                  <a:gd name="T71" fmla="*/ 1 h 4"/>
                  <a:gd name="T72" fmla="*/ 16 w 22"/>
                  <a:gd name="T73" fmla="*/ 1 h 4"/>
                  <a:gd name="T74" fmla="*/ 16 w 22"/>
                  <a:gd name="T75" fmla="*/ 1 h 4"/>
                  <a:gd name="T76" fmla="*/ 16 w 22"/>
                  <a:gd name="T77" fmla="*/ 1 h 4"/>
                  <a:gd name="T78" fmla="*/ 17 w 22"/>
                  <a:gd name="T79" fmla="*/ 1 h 4"/>
                  <a:gd name="T80" fmla="*/ 17 w 22"/>
                  <a:gd name="T81" fmla="*/ 1 h 4"/>
                  <a:gd name="T82" fmla="*/ 18 w 22"/>
                  <a:gd name="T83" fmla="*/ 1 h 4"/>
                  <a:gd name="T84" fmla="*/ 18 w 22"/>
                  <a:gd name="T85" fmla="*/ 1 h 4"/>
                  <a:gd name="T86" fmla="*/ 18 w 22"/>
                  <a:gd name="T87" fmla="*/ 1 h 4"/>
                  <a:gd name="T88" fmla="*/ 19 w 22"/>
                  <a:gd name="T89" fmla="*/ 1 h 4"/>
                  <a:gd name="T90" fmla="*/ 19 w 22"/>
                  <a:gd name="T91" fmla="*/ 1 h 4"/>
                  <a:gd name="T92" fmla="*/ 20 w 22"/>
                  <a:gd name="T93" fmla="*/ 1 h 4"/>
                  <a:gd name="T94" fmla="*/ 20 w 22"/>
                  <a:gd name="T95" fmla="*/ 0 h 4"/>
                  <a:gd name="T96" fmla="*/ 21 w 22"/>
                  <a:gd name="T97" fmla="*/ 0 h 4"/>
                  <a:gd name="T98" fmla="*/ 21 w 22"/>
                  <a:gd name="T99" fmla="*/ 0 h 4"/>
                  <a:gd name="T100" fmla="*/ 21 w 22"/>
                  <a:gd name="T101" fmla="*/ 0 h 4"/>
                  <a:gd name="T102" fmla="*/ 22 w 22"/>
                  <a:gd name="T10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" h="4">
                    <a:moveTo>
                      <a:pt x="0" y="4"/>
                    </a:move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</a:path>
                </a:pathLst>
              </a:custGeom>
              <a:noFill/>
              <a:ln w="33338">
                <a:solidFill>
                  <a:srgbClr val="FF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001" name="Freeform 158"/>
              <p:cNvSpPr>
                <a:spLocks/>
              </p:cNvSpPr>
              <p:nvPr/>
            </p:nvSpPr>
            <p:spPr bwMode="auto">
              <a:xfrm>
                <a:off x="3687" y="2478"/>
                <a:ext cx="34" cy="0"/>
              </a:xfrm>
              <a:custGeom>
                <a:avLst/>
                <a:gdLst>
                  <a:gd name="T0" fmla="*/ 0 w 5"/>
                  <a:gd name="T1" fmla="*/ 0 w 5"/>
                  <a:gd name="T2" fmla="*/ 0 w 5"/>
                  <a:gd name="T3" fmla="*/ 1 w 5"/>
                  <a:gd name="T4" fmla="*/ 1 w 5"/>
                  <a:gd name="T5" fmla="*/ 1 w 5"/>
                  <a:gd name="T6" fmla="*/ 1 w 5"/>
                  <a:gd name="T7" fmla="*/ 1 w 5"/>
                  <a:gd name="T8" fmla="*/ 2 w 5"/>
                  <a:gd name="T9" fmla="*/ 2 w 5"/>
                  <a:gd name="T10" fmla="*/ 2 w 5"/>
                  <a:gd name="T11" fmla="*/ 2 w 5"/>
                  <a:gd name="T12" fmla="*/ 2 w 5"/>
                  <a:gd name="T13" fmla="*/ 3 w 5"/>
                  <a:gd name="T14" fmla="*/ 3 w 5"/>
                  <a:gd name="T15" fmla="*/ 3 w 5"/>
                  <a:gd name="T16" fmla="*/ 3 w 5"/>
                  <a:gd name="T17" fmla="*/ 4 w 5"/>
                  <a:gd name="T18" fmla="*/ 4 w 5"/>
                  <a:gd name="T19" fmla="*/ 4 w 5"/>
                  <a:gd name="T20" fmla="*/ 4 w 5"/>
                  <a:gd name="T21" fmla="*/ 4 w 5"/>
                  <a:gd name="T22" fmla="*/ 5 w 5"/>
                  <a:gd name="T23" fmla="*/ 5 w 5"/>
                  <a:gd name="T24" fmla="*/ 5 w 5"/>
                  <a:gd name="T25" fmla="*/ 5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noFill/>
              <a:ln w="33338">
                <a:solidFill>
                  <a:srgbClr val="FF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002" name="Rectangle 159"/>
              <p:cNvSpPr>
                <a:spLocks noChangeArrowheads="1"/>
              </p:cNvSpPr>
              <p:nvPr/>
            </p:nvSpPr>
            <p:spPr bwMode="auto">
              <a:xfrm>
                <a:off x="3139" y="1848"/>
                <a:ext cx="158" cy="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1pPr>
                <a:lvl2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2pPr>
                <a:lvl3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3pPr>
                <a:lvl4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4pPr>
                <a:lvl5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-Bold" charset="0"/>
                    <a:ea typeface="ＭＳ Ｐゴシック" pitchFamily="50" charset="-128"/>
                    <a:cs typeface="ＭＳ Ｐゴシック" pitchFamily="50" charset="-128"/>
                  </a:rPr>
                  <a:t>V</a:t>
                </a:r>
                <a:endParaRPr kumimoji="1" lang="ja-JP" altLang="ja-JP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endParaRPr>
              </a:p>
            </p:txBody>
          </p:sp>
          <p:sp>
            <p:nvSpPr>
              <p:cNvPr id="40003" name="Rectangle 160"/>
              <p:cNvSpPr>
                <a:spLocks noChangeArrowheads="1"/>
              </p:cNvSpPr>
              <p:nvPr/>
            </p:nvSpPr>
            <p:spPr bwMode="auto">
              <a:xfrm>
                <a:off x="3228" y="1916"/>
                <a:ext cx="185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1pPr>
                <a:lvl2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2pPr>
                <a:lvl3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3pPr>
                <a:lvl4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4pPr>
                <a:lvl5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-Bold" charset="0"/>
                    <a:ea typeface="ＭＳ Ｐゴシック" pitchFamily="50" charset="-128"/>
                    <a:cs typeface="ＭＳ Ｐゴシック" pitchFamily="50" charset="-128"/>
                  </a:rPr>
                  <a:t>TB</a:t>
                </a:r>
                <a:endParaRPr kumimoji="1" lang="ja-JP" altLang="ja-JP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endParaRPr>
              </a:p>
            </p:txBody>
          </p:sp>
          <p:sp>
            <p:nvSpPr>
              <p:cNvPr id="40004" name="Line 161"/>
              <p:cNvSpPr>
                <a:spLocks noChangeShapeType="1"/>
              </p:cNvSpPr>
              <p:nvPr/>
            </p:nvSpPr>
            <p:spPr bwMode="auto">
              <a:xfrm>
                <a:off x="3440" y="1944"/>
                <a:ext cx="131" cy="0"/>
              </a:xfrm>
              <a:prstGeom prst="line">
                <a:avLst/>
              </a:prstGeom>
              <a:noFill/>
              <a:ln w="33338">
                <a:solidFill>
                  <a:srgbClr val="0000FF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005" name="Freeform 162"/>
              <p:cNvSpPr>
                <a:spLocks/>
              </p:cNvSpPr>
              <p:nvPr/>
            </p:nvSpPr>
            <p:spPr bwMode="auto">
              <a:xfrm>
                <a:off x="874" y="2423"/>
                <a:ext cx="143" cy="68"/>
              </a:xfrm>
              <a:custGeom>
                <a:avLst/>
                <a:gdLst>
                  <a:gd name="T0" fmla="*/ 0 w 21"/>
                  <a:gd name="T1" fmla="*/ 4 h 10"/>
                  <a:gd name="T2" fmla="*/ 1 w 21"/>
                  <a:gd name="T3" fmla="*/ 4 h 10"/>
                  <a:gd name="T4" fmla="*/ 1 w 21"/>
                  <a:gd name="T5" fmla="*/ 4 h 10"/>
                  <a:gd name="T6" fmla="*/ 2 w 21"/>
                  <a:gd name="T7" fmla="*/ 3 h 10"/>
                  <a:gd name="T8" fmla="*/ 2 w 21"/>
                  <a:gd name="T9" fmla="*/ 3 h 10"/>
                  <a:gd name="T10" fmla="*/ 2 w 21"/>
                  <a:gd name="T11" fmla="*/ 3 h 10"/>
                  <a:gd name="T12" fmla="*/ 3 w 21"/>
                  <a:gd name="T13" fmla="*/ 3 h 10"/>
                  <a:gd name="T14" fmla="*/ 3 w 21"/>
                  <a:gd name="T15" fmla="*/ 2 h 10"/>
                  <a:gd name="T16" fmla="*/ 4 w 21"/>
                  <a:gd name="T17" fmla="*/ 2 h 10"/>
                  <a:gd name="T18" fmla="*/ 4 w 21"/>
                  <a:gd name="T19" fmla="*/ 2 h 10"/>
                  <a:gd name="T20" fmla="*/ 5 w 21"/>
                  <a:gd name="T21" fmla="*/ 2 h 10"/>
                  <a:gd name="T22" fmla="*/ 5 w 21"/>
                  <a:gd name="T23" fmla="*/ 1 h 10"/>
                  <a:gd name="T24" fmla="*/ 5 w 21"/>
                  <a:gd name="T25" fmla="*/ 1 h 10"/>
                  <a:gd name="T26" fmla="*/ 6 w 21"/>
                  <a:gd name="T27" fmla="*/ 1 h 10"/>
                  <a:gd name="T28" fmla="*/ 6 w 21"/>
                  <a:gd name="T29" fmla="*/ 1 h 10"/>
                  <a:gd name="T30" fmla="*/ 7 w 21"/>
                  <a:gd name="T31" fmla="*/ 1 h 10"/>
                  <a:gd name="T32" fmla="*/ 7 w 21"/>
                  <a:gd name="T33" fmla="*/ 1 h 10"/>
                  <a:gd name="T34" fmla="*/ 8 w 21"/>
                  <a:gd name="T35" fmla="*/ 1 h 10"/>
                  <a:gd name="T36" fmla="*/ 8 w 21"/>
                  <a:gd name="T37" fmla="*/ 0 h 10"/>
                  <a:gd name="T38" fmla="*/ 8 w 21"/>
                  <a:gd name="T39" fmla="*/ 1 h 10"/>
                  <a:gd name="T40" fmla="*/ 9 w 21"/>
                  <a:gd name="T41" fmla="*/ 1 h 10"/>
                  <a:gd name="T42" fmla="*/ 9 w 21"/>
                  <a:gd name="T43" fmla="*/ 1 h 10"/>
                  <a:gd name="T44" fmla="*/ 10 w 21"/>
                  <a:gd name="T45" fmla="*/ 1 h 10"/>
                  <a:gd name="T46" fmla="*/ 10 w 21"/>
                  <a:gd name="T47" fmla="*/ 1 h 10"/>
                  <a:gd name="T48" fmla="*/ 10 w 21"/>
                  <a:gd name="T49" fmla="*/ 1 h 10"/>
                  <a:gd name="T50" fmla="*/ 11 w 21"/>
                  <a:gd name="T51" fmla="*/ 1 h 10"/>
                  <a:gd name="T52" fmla="*/ 11 w 21"/>
                  <a:gd name="T53" fmla="*/ 1 h 10"/>
                  <a:gd name="T54" fmla="*/ 12 w 21"/>
                  <a:gd name="T55" fmla="*/ 2 h 10"/>
                  <a:gd name="T56" fmla="*/ 12 w 21"/>
                  <a:gd name="T57" fmla="*/ 2 h 10"/>
                  <a:gd name="T58" fmla="*/ 12 w 21"/>
                  <a:gd name="T59" fmla="*/ 2 h 10"/>
                  <a:gd name="T60" fmla="*/ 13 w 21"/>
                  <a:gd name="T61" fmla="*/ 2 h 10"/>
                  <a:gd name="T62" fmla="*/ 13 w 21"/>
                  <a:gd name="T63" fmla="*/ 3 h 10"/>
                  <a:gd name="T64" fmla="*/ 14 w 21"/>
                  <a:gd name="T65" fmla="*/ 3 h 10"/>
                  <a:gd name="T66" fmla="*/ 14 w 21"/>
                  <a:gd name="T67" fmla="*/ 3 h 10"/>
                  <a:gd name="T68" fmla="*/ 15 w 21"/>
                  <a:gd name="T69" fmla="*/ 4 h 10"/>
                  <a:gd name="T70" fmla="*/ 15 w 21"/>
                  <a:gd name="T71" fmla="*/ 4 h 10"/>
                  <a:gd name="T72" fmla="*/ 15 w 21"/>
                  <a:gd name="T73" fmla="*/ 4 h 10"/>
                  <a:gd name="T74" fmla="*/ 16 w 21"/>
                  <a:gd name="T75" fmla="*/ 5 h 10"/>
                  <a:gd name="T76" fmla="*/ 16 w 21"/>
                  <a:gd name="T77" fmla="*/ 5 h 10"/>
                  <a:gd name="T78" fmla="*/ 17 w 21"/>
                  <a:gd name="T79" fmla="*/ 5 h 10"/>
                  <a:gd name="T80" fmla="*/ 17 w 21"/>
                  <a:gd name="T81" fmla="*/ 6 h 10"/>
                  <a:gd name="T82" fmla="*/ 17 w 21"/>
                  <a:gd name="T83" fmla="*/ 6 h 10"/>
                  <a:gd name="T84" fmla="*/ 18 w 21"/>
                  <a:gd name="T85" fmla="*/ 6 h 10"/>
                  <a:gd name="T86" fmla="*/ 18 w 21"/>
                  <a:gd name="T87" fmla="*/ 7 h 10"/>
                  <a:gd name="T88" fmla="*/ 19 w 21"/>
                  <a:gd name="T89" fmla="*/ 7 h 10"/>
                  <a:gd name="T90" fmla="*/ 19 w 21"/>
                  <a:gd name="T91" fmla="*/ 7 h 10"/>
                  <a:gd name="T92" fmla="*/ 20 w 21"/>
                  <a:gd name="T93" fmla="*/ 8 h 10"/>
                  <a:gd name="T94" fmla="*/ 20 w 21"/>
                  <a:gd name="T95" fmla="*/ 8 h 10"/>
                  <a:gd name="T96" fmla="*/ 20 w 21"/>
                  <a:gd name="T97" fmla="*/ 9 h 10"/>
                  <a:gd name="T98" fmla="*/ 21 w 21"/>
                  <a:gd name="T99" fmla="*/ 9 h 10"/>
                  <a:gd name="T100" fmla="*/ 21 w 21"/>
                  <a:gd name="T101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1" h="10">
                    <a:moveTo>
                      <a:pt x="0" y="4"/>
                    </a:move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6" y="4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7"/>
                    </a:lnTo>
                    <a:lnTo>
                      <a:pt x="18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9"/>
                    </a:lnTo>
                    <a:lnTo>
                      <a:pt x="21" y="9"/>
                    </a:lnTo>
                    <a:lnTo>
                      <a:pt x="21" y="9"/>
                    </a:lnTo>
                    <a:lnTo>
                      <a:pt x="21" y="9"/>
                    </a:lnTo>
                    <a:lnTo>
                      <a:pt x="21" y="9"/>
                    </a:lnTo>
                    <a:lnTo>
                      <a:pt x="21" y="10"/>
                    </a:lnTo>
                  </a:path>
                </a:pathLst>
              </a:custGeom>
              <a:noFill/>
              <a:ln w="33338">
                <a:solidFill>
                  <a:srgbClr val="0000FF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006" name="Freeform 163"/>
              <p:cNvSpPr>
                <a:spLocks/>
              </p:cNvSpPr>
              <p:nvPr/>
            </p:nvSpPr>
            <p:spPr bwMode="auto">
              <a:xfrm>
                <a:off x="1017" y="2491"/>
                <a:ext cx="151" cy="137"/>
              </a:xfrm>
              <a:custGeom>
                <a:avLst/>
                <a:gdLst>
                  <a:gd name="T0" fmla="*/ 1 w 22"/>
                  <a:gd name="T1" fmla="*/ 0 h 20"/>
                  <a:gd name="T2" fmla="*/ 1 w 22"/>
                  <a:gd name="T3" fmla="*/ 0 h 20"/>
                  <a:gd name="T4" fmla="*/ 1 w 22"/>
                  <a:gd name="T5" fmla="*/ 1 h 20"/>
                  <a:gd name="T6" fmla="*/ 2 w 22"/>
                  <a:gd name="T7" fmla="*/ 1 h 20"/>
                  <a:gd name="T8" fmla="*/ 2 w 22"/>
                  <a:gd name="T9" fmla="*/ 1 h 20"/>
                  <a:gd name="T10" fmla="*/ 3 w 22"/>
                  <a:gd name="T11" fmla="*/ 2 h 20"/>
                  <a:gd name="T12" fmla="*/ 3 w 22"/>
                  <a:gd name="T13" fmla="*/ 2 h 20"/>
                  <a:gd name="T14" fmla="*/ 4 w 22"/>
                  <a:gd name="T15" fmla="*/ 3 h 20"/>
                  <a:gd name="T16" fmla="*/ 4 w 22"/>
                  <a:gd name="T17" fmla="*/ 3 h 20"/>
                  <a:gd name="T18" fmla="*/ 4 w 22"/>
                  <a:gd name="T19" fmla="*/ 3 h 20"/>
                  <a:gd name="T20" fmla="*/ 5 w 22"/>
                  <a:gd name="T21" fmla="*/ 4 h 20"/>
                  <a:gd name="T22" fmla="*/ 5 w 22"/>
                  <a:gd name="T23" fmla="*/ 4 h 20"/>
                  <a:gd name="T24" fmla="*/ 6 w 22"/>
                  <a:gd name="T25" fmla="*/ 4 h 20"/>
                  <a:gd name="T26" fmla="*/ 6 w 22"/>
                  <a:gd name="T27" fmla="*/ 5 h 20"/>
                  <a:gd name="T28" fmla="*/ 6 w 22"/>
                  <a:gd name="T29" fmla="*/ 5 h 20"/>
                  <a:gd name="T30" fmla="*/ 7 w 22"/>
                  <a:gd name="T31" fmla="*/ 6 h 20"/>
                  <a:gd name="T32" fmla="*/ 7 w 22"/>
                  <a:gd name="T33" fmla="*/ 6 h 20"/>
                  <a:gd name="T34" fmla="*/ 8 w 22"/>
                  <a:gd name="T35" fmla="*/ 6 h 20"/>
                  <a:gd name="T36" fmla="*/ 8 w 22"/>
                  <a:gd name="T37" fmla="*/ 7 h 20"/>
                  <a:gd name="T38" fmla="*/ 9 w 22"/>
                  <a:gd name="T39" fmla="*/ 7 h 20"/>
                  <a:gd name="T40" fmla="*/ 9 w 22"/>
                  <a:gd name="T41" fmla="*/ 8 h 20"/>
                  <a:gd name="T42" fmla="*/ 9 w 22"/>
                  <a:gd name="T43" fmla="*/ 8 h 20"/>
                  <a:gd name="T44" fmla="*/ 10 w 22"/>
                  <a:gd name="T45" fmla="*/ 8 h 20"/>
                  <a:gd name="T46" fmla="*/ 10 w 22"/>
                  <a:gd name="T47" fmla="*/ 9 h 20"/>
                  <a:gd name="T48" fmla="*/ 11 w 22"/>
                  <a:gd name="T49" fmla="*/ 9 h 20"/>
                  <a:gd name="T50" fmla="*/ 11 w 22"/>
                  <a:gd name="T51" fmla="*/ 10 h 20"/>
                  <a:gd name="T52" fmla="*/ 11 w 22"/>
                  <a:gd name="T53" fmla="*/ 10 h 20"/>
                  <a:gd name="T54" fmla="*/ 12 w 22"/>
                  <a:gd name="T55" fmla="*/ 10 h 20"/>
                  <a:gd name="T56" fmla="*/ 12 w 22"/>
                  <a:gd name="T57" fmla="*/ 11 h 20"/>
                  <a:gd name="T58" fmla="*/ 13 w 22"/>
                  <a:gd name="T59" fmla="*/ 11 h 20"/>
                  <a:gd name="T60" fmla="*/ 13 w 22"/>
                  <a:gd name="T61" fmla="*/ 12 h 20"/>
                  <a:gd name="T62" fmla="*/ 14 w 22"/>
                  <a:gd name="T63" fmla="*/ 12 h 20"/>
                  <a:gd name="T64" fmla="*/ 14 w 22"/>
                  <a:gd name="T65" fmla="*/ 12 h 20"/>
                  <a:gd name="T66" fmla="*/ 14 w 22"/>
                  <a:gd name="T67" fmla="*/ 13 h 20"/>
                  <a:gd name="T68" fmla="*/ 15 w 22"/>
                  <a:gd name="T69" fmla="*/ 13 h 20"/>
                  <a:gd name="T70" fmla="*/ 15 w 22"/>
                  <a:gd name="T71" fmla="*/ 13 h 20"/>
                  <a:gd name="T72" fmla="*/ 16 w 22"/>
                  <a:gd name="T73" fmla="*/ 14 h 20"/>
                  <a:gd name="T74" fmla="*/ 16 w 22"/>
                  <a:gd name="T75" fmla="*/ 14 h 20"/>
                  <a:gd name="T76" fmla="*/ 16 w 22"/>
                  <a:gd name="T77" fmla="*/ 15 h 20"/>
                  <a:gd name="T78" fmla="*/ 17 w 22"/>
                  <a:gd name="T79" fmla="*/ 15 h 20"/>
                  <a:gd name="T80" fmla="*/ 17 w 22"/>
                  <a:gd name="T81" fmla="*/ 15 h 20"/>
                  <a:gd name="T82" fmla="*/ 18 w 22"/>
                  <a:gd name="T83" fmla="*/ 16 h 20"/>
                  <a:gd name="T84" fmla="*/ 18 w 22"/>
                  <a:gd name="T85" fmla="*/ 16 h 20"/>
                  <a:gd name="T86" fmla="*/ 19 w 22"/>
                  <a:gd name="T87" fmla="*/ 16 h 20"/>
                  <a:gd name="T88" fmla="*/ 19 w 22"/>
                  <a:gd name="T89" fmla="*/ 17 h 20"/>
                  <a:gd name="T90" fmla="*/ 19 w 22"/>
                  <a:gd name="T91" fmla="*/ 17 h 20"/>
                  <a:gd name="T92" fmla="*/ 20 w 22"/>
                  <a:gd name="T93" fmla="*/ 18 h 20"/>
                  <a:gd name="T94" fmla="*/ 20 w 22"/>
                  <a:gd name="T95" fmla="*/ 18 h 20"/>
                  <a:gd name="T96" fmla="*/ 21 w 22"/>
                  <a:gd name="T97" fmla="*/ 18 h 20"/>
                  <a:gd name="T98" fmla="*/ 21 w 22"/>
                  <a:gd name="T99" fmla="*/ 19 h 20"/>
                  <a:gd name="T100" fmla="*/ 21 w 22"/>
                  <a:gd name="T101" fmla="*/ 19 h 20"/>
                  <a:gd name="T102" fmla="*/ 22 w 22"/>
                  <a:gd name="T103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" h="20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3"/>
                    </a:lnTo>
                    <a:lnTo>
                      <a:pt x="15" y="13"/>
                    </a:lnTo>
                    <a:lnTo>
                      <a:pt x="15" y="13"/>
                    </a:lnTo>
                    <a:lnTo>
                      <a:pt x="15" y="13"/>
                    </a:lnTo>
                    <a:lnTo>
                      <a:pt x="15" y="13"/>
                    </a:lnTo>
                    <a:lnTo>
                      <a:pt x="15" y="14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6" y="15"/>
                    </a:lnTo>
                    <a:lnTo>
                      <a:pt x="17" y="15"/>
                    </a:lnTo>
                    <a:lnTo>
                      <a:pt x="17" y="15"/>
                    </a:lnTo>
                    <a:lnTo>
                      <a:pt x="17" y="15"/>
                    </a:lnTo>
                    <a:lnTo>
                      <a:pt x="17" y="15"/>
                    </a:lnTo>
                    <a:lnTo>
                      <a:pt x="17" y="15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19" y="16"/>
                    </a:lnTo>
                    <a:lnTo>
                      <a:pt x="19" y="17"/>
                    </a:lnTo>
                    <a:lnTo>
                      <a:pt x="19" y="17"/>
                    </a:lnTo>
                    <a:lnTo>
                      <a:pt x="19" y="17"/>
                    </a:lnTo>
                    <a:lnTo>
                      <a:pt x="19" y="17"/>
                    </a:lnTo>
                    <a:lnTo>
                      <a:pt x="20" y="17"/>
                    </a:lnTo>
                    <a:lnTo>
                      <a:pt x="20" y="18"/>
                    </a:lnTo>
                    <a:lnTo>
                      <a:pt x="20" y="18"/>
                    </a:lnTo>
                    <a:lnTo>
                      <a:pt x="20" y="18"/>
                    </a:lnTo>
                    <a:lnTo>
                      <a:pt x="20" y="18"/>
                    </a:lnTo>
                    <a:lnTo>
                      <a:pt x="21" y="18"/>
                    </a:lnTo>
                    <a:lnTo>
                      <a:pt x="21" y="18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22" y="19"/>
                    </a:lnTo>
                    <a:lnTo>
                      <a:pt x="22" y="19"/>
                    </a:lnTo>
                    <a:lnTo>
                      <a:pt x="22" y="20"/>
                    </a:lnTo>
                  </a:path>
                </a:pathLst>
              </a:custGeom>
              <a:noFill/>
              <a:ln w="33338">
                <a:solidFill>
                  <a:srgbClr val="0000FF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007" name="Freeform 164"/>
              <p:cNvSpPr>
                <a:spLocks/>
              </p:cNvSpPr>
              <p:nvPr/>
            </p:nvSpPr>
            <p:spPr bwMode="auto">
              <a:xfrm>
                <a:off x="1168" y="2628"/>
                <a:ext cx="151" cy="116"/>
              </a:xfrm>
              <a:custGeom>
                <a:avLst/>
                <a:gdLst>
                  <a:gd name="T0" fmla="*/ 0 w 22"/>
                  <a:gd name="T1" fmla="*/ 0 h 17"/>
                  <a:gd name="T2" fmla="*/ 1 w 22"/>
                  <a:gd name="T3" fmla="*/ 0 h 17"/>
                  <a:gd name="T4" fmla="*/ 1 w 22"/>
                  <a:gd name="T5" fmla="*/ 1 h 17"/>
                  <a:gd name="T6" fmla="*/ 2 w 22"/>
                  <a:gd name="T7" fmla="*/ 1 h 17"/>
                  <a:gd name="T8" fmla="*/ 2 w 22"/>
                  <a:gd name="T9" fmla="*/ 1 h 17"/>
                  <a:gd name="T10" fmla="*/ 2 w 22"/>
                  <a:gd name="T11" fmla="*/ 2 h 17"/>
                  <a:gd name="T12" fmla="*/ 3 w 22"/>
                  <a:gd name="T13" fmla="*/ 2 h 17"/>
                  <a:gd name="T14" fmla="*/ 3 w 22"/>
                  <a:gd name="T15" fmla="*/ 2 h 17"/>
                  <a:gd name="T16" fmla="*/ 4 w 22"/>
                  <a:gd name="T17" fmla="*/ 3 h 17"/>
                  <a:gd name="T18" fmla="*/ 4 w 22"/>
                  <a:gd name="T19" fmla="*/ 3 h 17"/>
                  <a:gd name="T20" fmla="*/ 4 w 22"/>
                  <a:gd name="T21" fmla="*/ 3 h 17"/>
                  <a:gd name="T22" fmla="*/ 5 w 22"/>
                  <a:gd name="T23" fmla="*/ 4 h 17"/>
                  <a:gd name="T24" fmla="*/ 5 w 22"/>
                  <a:gd name="T25" fmla="*/ 4 h 17"/>
                  <a:gd name="T26" fmla="*/ 6 w 22"/>
                  <a:gd name="T27" fmla="*/ 4 h 17"/>
                  <a:gd name="T28" fmla="*/ 6 w 22"/>
                  <a:gd name="T29" fmla="*/ 5 h 17"/>
                  <a:gd name="T30" fmla="*/ 7 w 22"/>
                  <a:gd name="T31" fmla="*/ 5 h 17"/>
                  <a:gd name="T32" fmla="*/ 7 w 22"/>
                  <a:gd name="T33" fmla="*/ 6 h 17"/>
                  <a:gd name="T34" fmla="*/ 7 w 22"/>
                  <a:gd name="T35" fmla="*/ 6 h 17"/>
                  <a:gd name="T36" fmla="*/ 8 w 22"/>
                  <a:gd name="T37" fmla="*/ 6 h 17"/>
                  <a:gd name="T38" fmla="*/ 8 w 22"/>
                  <a:gd name="T39" fmla="*/ 7 h 17"/>
                  <a:gd name="T40" fmla="*/ 9 w 22"/>
                  <a:gd name="T41" fmla="*/ 7 h 17"/>
                  <a:gd name="T42" fmla="*/ 9 w 22"/>
                  <a:gd name="T43" fmla="*/ 7 h 17"/>
                  <a:gd name="T44" fmla="*/ 9 w 22"/>
                  <a:gd name="T45" fmla="*/ 8 h 17"/>
                  <a:gd name="T46" fmla="*/ 10 w 22"/>
                  <a:gd name="T47" fmla="*/ 8 h 17"/>
                  <a:gd name="T48" fmla="*/ 10 w 22"/>
                  <a:gd name="T49" fmla="*/ 8 h 17"/>
                  <a:gd name="T50" fmla="*/ 11 w 22"/>
                  <a:gd name="T51" fmla="*/ 9 h 17"/>
                  <a:gd name="T52" fmla="*/ 11 w 22"/>
                  <a:gd name="T53" fmla="*/ 9 h 17"/>
                  <a:gd name="T54" fmla="*/ 12 w 22"/>
                  <a:gd name="T55" fmla="*/ 9 h 17"/>
                  <a:gd name="T56" fmla="*/ 12 w 22"/>
                  <a:gd name="T57" fmla="*/ 10 h 17"/>
                  <a:gd name="T58" fmla="*/ 12 w 22"/>
                  <a:gd name="T59" fmla="*/ 10 h 17"/>
                  <a:gd name="T60" fmla="*/ 13 w 22"/>
                  <a:gd name="T61" fmla="*/ 10 h 17"/>
                  <a:gd name="T62" fmla="*/ 13 w 22"/>
                  <a:gd name="T63" fmla="*/ 11 h 17"/>
                  <a:gd name="T64" fmla="*/ 14 w 22"/>
                  <a:gd name="T65" fmla="*/ 11 h 17"/>
                  <a:gd name="T66" fmla="*/ 14 w 22"/>
                  <a:gd name="T67" fmla="*/ 11 h 17"/>
                  <a:gd name="T68" fmla="*/ 14 w 22"/>
                  <a:gd name="T69" fmla="*/ 12 h 17"/>
                  <a:gd name="T70" fmla="*/ 15 w 22"/>
                  <a:gd name="T71" fmla="*/ 12 h 17"/>
                  <a:gd name="T72" fmla="*/ 15 w 22"/>
                  <a:gd name="T73" fmla="*/ 12 h 17"/>
                  <a:gd name="T74" fmla="*/ 16 w 22"/>
                  <a:gd name="T75" fmla="*/ 13 h 17"/>
                  <a:gd name="T76" fmla="*/ 16 w 22"/>
                  <a:gd name="T77" fmla="*/ 13 h 17"/>
                  <a:gd name="T78" fmla="*/ 17 w 22"/>
                  <a:gd name="T79" fmla="*/ 13 h 17"/>
                  <a:gd name="T80" fmla="*/ 17 w 22"/>
                  <a:gd name="T81" fmla="*/ 13 h 17"/>
                  <a:gd name="T82" fmla="*/ 17 w 22"/>
                  <a:gd name="T83" fmla="*/ 14 h 17"/>
                  <a:gd name="T84" fmla="*/ 18 w 22"/>
                  <a:gd name="T85" fmla="*/ 14 h 17"/>
                  <a:gd name="T86" fmla="*/ 18 w 22"/>
                  <a:gd name="T87" fmla="*/ 14 h 17"/>
                  <a:gd name="T88" fmla="*/ 19 w 22"/>
                  <a:gd name="T89" fmla="*/ 15 h 17"/>
                  <a:gd name="T90" fmla="*/ 19 w 22"/>
                  <a:gd name="T91" fmla="*/ 15 h 17"/>
                  <a:gd name="T92" fmla="*/ 19 w 22"/>
                  <a:gd name="T93" fmla="*/ 15 h 17"/>
                  <a:gd name="T94" fmla="*/ 20 w 22"/>
                  <a:gd name="T95" fmla="*/ 16 h 17"/>
                  <a:gd name="T96" fmla="*/ 20 w 22"/>
                  <a:gd name="T97" fmla="*/ 16 h 17"/>
                  <a:gd name="T98" fmla="*/ 21 w 22"/>
                  <a:gd name="T99" fmla="*/ 16 h 17"/>
                  <a:gd name="T100" fmla="*/ 21 w 22"/>
                  <a:gd name="T101" fmla="*/ 16 h 17"/>
                  <a:gd name="T102" fmla="*/ 22 w 22"/>
                  <a:gd name="T10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" h="17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4" y="12"/>
                    </a:lnTo>
                    <a:lnTo>
                      <a:pt x="15" y="12"/>
                    </a:lnTo>
                    <a:lnTo>
                      <a:pt x="15" y="12"/>
                    </a:lnTo>
                    <a:lnTo>
                      <a:pt x="15" y="12"/>
                    </a:lnTo>
                    <a:lnTo>
                      <a:pt x="15" y="12"/>
                    </a:lnTo>
                    <a:lnTo>
                      <a:pt x="15" y="12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17" y="13"/>
                    </a:lnTo>
                    <a:lnTo>
                      <a:pt x="17" y="13"/>
                    </a:lnTo>
                    <a:lnTo>
                      <a:pt x="17" y="13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8" y="15"/>
                    </a:lnTo>
                    <a:lnTo>
                      <a:pt x="19" y="15"/>
                    </a:lnTo>
                    <a:lnTo>
                      <a:pt x="19" y="15"/>
                    </a:lnTo>
                    <a:lnTo>
                      <a:pt x="19" y="15"/>
                    </a:lnTo>
                    <a:lnTo>
                      <a:pt x="19" y="15"/>
                    </a:lnTo>
                    <a:lnTo>
                      <a:pt x="19" y="15"/>
                    </a:lnTo>
                    <a:lnTo>
                      <a:pt x="20" y="15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21" y="16"/>
                    </a:lnTo>
                    <a:lnTo>
                      <a:pt x="21" y="16"/>
                    </a:lnTo>
                    <a:lnTo>
                      <a:pt x="21" y="16"/>
                    </a:lnTo>
                    <a:lnTo>
                      <a:pt x="21" y="17"/>
                    </a:lnTo>
                    <a:lnTo>
                      <a:pt x="22" y="17"/>
                    </a:lnTo>
                    <a:lnTo>
                      <a:pt x="22" y="17"/>
                    </a:lnTo>
                  </a:path>
                </a:pathLst>
              </a:custGeom>
              <a:noFill/>
              <a:ln w="33338">
                <a:solidFill>
                  <a:srgbClr val="0000FF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008" name="Freeform 165"/>
              <p:cNvSpPr>
                <a:spLocks/>
              </p:cNvSpPr>
              <p:nvPr/>
            </p:nvSpPr>
            <p:spPr bwMode="auto">
              <a:xfrm>
                <a:off x="1319" y="2744"/>
                <a:ext cx="143" cy="89"/>
              </a:xfrm>
              <a:custGeom>
                <a:avLst/>
                <a:gdLst>
                  <a:gd name="T0" fmla="*/ 0 w 21"/>
                  <a:gd name="T1" fmla="*/ 0 h 13"/>
                  <a:gd name="T2" fmla="*/ 0 w 21"/>
                  <a:gd name="T3" fmla="*/ 0 h 13"/>
                  <a:gd name="T4" fmla="*/ 1 w 21"/>
                  <a:gd name="T5" fmla="*/ 1 h 13"/>
                  <a:gd name="T6" fmla="*/ 1 w 21"/>
                  <a:gd name="T7" fmla="*/ 1 h 13"/>
                  <a:gd name="T8" fmla="*/ 2 w 21"/>
                  <a:gd name="T9" fmla="*/ 1 h 13"/>
                  <a:gd name="T10" fmla="*/ 2 w 21"/>
                  <a:gd name="T11" fmla="*/ 2 h 13"/>
                  <a:gd name="T12" fmla="*/ 2 w 21"/>
                  <a:gd name="T13" fmla="*/ 2 h 13"/>
                  <a:gd name="T14" fmla="*/ 3 w 21"/>
                  <a:gd name="T15" fmla="*/ 2 h 13"/>
                  <a:gd name="T16" fmla="*/ 3 w 21"/>
                  <a:gd name="T17" fmla="*/ 2 h 13"/>
                  <a:gd name="T18" fmla="*/ 4 w 21"/>
                  <a:gd name="T19" fmla="*/ 3 h 13"/>
                  <a:gd name="T20" fmla="*/ 4 w 21"/>
                  <a:gd name="T21" fmla="*/ 3 h 13"/>
                  <a:gd name="T22" fmla="*/ 5 w 21"/>
                  <a:gd name="T23" fmla="*/ 3 h 13"/>
                  <a:gd name="T24" fmla="*/ 5 w 21"/>
                  <a:gd name="T25" fmla="*/ 3 h 13"/>
                  <a:gd name="T26" fmla="*/ 5 w 21"/>
                  <a:gd name="T27" fmla="*/ 4 h 13"/>
                  <a:gd name="T28" fmla="*/ 6 w 21"/>
                  <a:gd name="T29" fmla="*/ 4 h 13"/>
                  <a:gd name="T30" fmla="*/ 6 w 21"/>
                  <a:gd name="T31" fmla="*/ 4 h 13"/>
                  <a:gd name="T32" fmla="*/ 7 w 21"/>
                  <a:gd name="T33" fmla="*/ 5 h 13"/>
                  <a:gd name="T34" fmla="*/ 7 w 21"/>
                  <a:gd name="T35" fmla="*/ 5 h 13"/>
                  <a:gd name="T36" fmla="*/ 7 w 21"/>
                  <a:gd name="T37" fmla="*/ 5 h 13"/>
                  <a:gd name="T38" fmla="*/ 8 w 21"/>
                  <a:gd name="T39" fmla="*/ 5 h 13"/>
                  <a:gd name="T40" fmla="*/ 8 w 21"/>
                  <a:gd name="T41" fmla="*/ 6 h 13"/>
                  <a:gd name="T42" fmla="*/ 9 w 21"/>
                  <a:gd name="T43" fmla="*/ 6 h 13"/>
                  <a:gd name="T44" fmla="*/ 9 w 21"/>
                  <a:gd name="T45" fmla="*/ 6 h 13"/>
                  <a:gd name="T46" fmla="*/ 9 w 21"/>
                  <a:gd name="T47" fmla="*/ 6 h 13"/>
                  <a:gd name="T48" fmla="*/ 10 w 21"/>
                  <a:gd name="T49" fmla="*/ 7 h 13"/>
                  <a:gd name="T50" fmla="*/ 10 w 21"/>
                  <a:gd name="T51" fmla="*/ 7 h 13"/>
                  <a:gd name="T52" fmla="*/ 11 w 21"/>
                  <a:gd name="T53" fmla="*/ 7 h 13"/>
                  <a:gd name="T54" fmla="*/ 11 w 21"/>
                  <a:gd name="T55" fmla="*/ 7 h 13"/>
                  <a:gd name="T56" fmla="*/ 12 w 21"/>
                  <a:gd name="T57" fmla="*/ 8 h 13"/>
                  <a:gd name="T58" fmla="*/ 12 w 21"/>
                  <a:gd name="T59" fmla="*/ 8 h 13"/>
                  <a:gd name="T60" fmla="*/ 12 w 21"/>
                  <a:gd name="T61" fmla="*/ 8 h 13"/>
                  <a:gd name="T62" fmla="*/ 13 w 21"/>
                  <a:gd name="T63" fmla="*/ 8 h 13"/>
                  <a:gd name="T64" fmla="*/ 13 w 21"/>
                  <a:gd name="T65" fmla="*/ 8 h 13"/>
                  <a:gd name="T66" fmla="*/ 14 w 21"/>
                  <a:gd name="T67" fmla="*/ 9 h 13"/>
                  <a:gd name="T68" fmla="*/ 14 w 21"/>
                  <a:gd name="T69" fmla="*/ 9 h 13"/>
                  <a:gd name="T70" fmla="*/ 15 w 21"/>
                  <a:gd name="T71" fmla="*/ 9 h 13"/>
                  <a:gd name="T72" fmla="*/ 15 w 21"/>
                  <a:gd name="T73" fmla="*/ 9 h 13"/>
                  <a:gd name="T74" fmla="*/ 15 w 21"/>
                  <a:gd name="T75" fmla="*/ 10 h 13"/>
                  <a:gd name="T76" fmla="*/ 16 w 21"/>
                  <a:gd name="T77" fmla="*/ 10 h 13"/>
                  <a:gd name="T78" fmla="*/ 16 w 21"/>
                  <a:gd name="T79" fmla="*/ 10 h 13"/>
                  <a:gd name="T80" fmla="*/ 17 w 21"/>
                  <a:gd name="T81" fmla="*/ 10 h 13"/>
                  <a:gd name="T82" fmla="*/ 17 w 21"/>
                  <a:gd name="T83" fmla="*/ 11 h 13"/>
                  <a:gd name="T84" fmla="*/ 17 w 21"/>
                  <a:gd name="T85" fmla="*/ 11 h 13"/>
                  <a:gd name="T86" fmla="*/ 18 w 21"/>
                  <a:gd name="T87" fmla="*/ 11 h 13"/>
                  <a:gd name="T88" fmla="*/ 18 w 21"/>
                  <a:gd name="T89" fmla="*/ 11 h 13"/>
                  <a:gd name="T90" fmla="*/ 19 w 21"/>
                  <a:gd name="T91" fmla="*/ 11 h 13"/>
                  <a:gd name="T92" fmla="*/ 19 w 21"/>
                  <a:gd name="T93" fmla="*/ 12 h 13"/>
                  <a:gd name="T94" fmla="*/ 19 w 21"/>
                  <a:gd name="T95" fmla="*/ 12 h 13"/>
                  <a:gd name="T96" fmla="*/ 20 w 21"/>
                  <a:gd name="T97" fmla="*/ 12 h 13"/>
                  <a:gd name="T98" fmla="*/ 20 w 21"/>
                  <a:gd name="T99" fmla="*/ 12 h 13"/>
                  <a:gd name="T100" fmla="*/ 21 w 21"/>
                  <a:gd name="T101" fmla="*/ 12 h 13"/>
                  <a:gd name="T102" fmla="*/ 21 w 21"/>
                  <a:gd name="T10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" h="1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10" y="6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3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18" y="11"/>
                    </a:lnTo>
                    <a:lnTo>
                      <a:pt x="18" y="11"/>
                    </a:lnTo>
                    <a:lnTo>
                      <a:pt x="18" y="11"/>
                    </a:lnTo>
                    <a:lnTo>
                      <a:pt x="18" y="11"/>
                    </a:lnTo>
                    <a:lnTo>
                      <a:pt x="18" y="11"/>
                    </a:lnTo>
                    <a:lnTo>
                      <a:pt x="19" y="11"/>
                    </a:lnTo>
                    <a:lnTo>
                      <a:pt x="19" y="11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20" y="12"/>
                    </a:lnTo>
                    <a:lnTo>
                      <a:pt x="20" y="12"/>
                    </a:lnTo>
                    <a:lnTo>
                      <a:pt x="20" y="12"/>
                    </a:lnTo>
                    <a:lnTo>
                      <a:pt x="20" y="12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21" y="13"/>
                    </a:lnTo>
                    <a:lnTo>
                      <a:pt x="21" y="13"/>
                    </a:lnTo>
                  </a:path>
                </a:pathLst>
              </a:custGeom>
              <a:noFill/>
              <a:ln w="33338">
                <a:solidFill>
                  <a:srgbClr val="0000FF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009" name="Freeform 166"/>
              <p:cNvSpPr>
                <a:spLocks/>
              </p:cNvSpPr>
              <p:nvPr/>
            </p:nvSpPr>
            <p:spPr bwMode="auto">
              <a:xfrm>
                <a:off x="1462" y="2833"/>
                <a:ext cx="151" cy="48"/>
              </a:xfrm>
              <a:custGeom>
                <a:avLst/>
                <a:gdLst>
                  <a:gd name="T0" fmla="*/ 1 w 22"/>
                  <a:gd name="T1" fmla="*/ 0 h 7"/>
                  <a:gd name="T2" fmla="*/ 1 w 22"/>
                  <a:gd name="T3" fmla="*/ 0 h 7"/>
                  <a:gd name="T4" fmla="*/ 1 w 22"/>
                  <a:gd name="T5" fmla="*/ 0 h 7"/>
                  <a:gd name="T6" fmla="*/ 2 w 22"/>
                  <a:gd name="T7" fmla="*/ 0 h 7"/>
                  <a:gd name="T8" fmla="*/ 2 w 22"/>
                  <a:gd name="T9" fmla="*/ 1 h 7"/>
                  <a:gd name="T10" fmla="*/ 3 w 22"/>
                  <a:gd name="T11" fmla="*/ 1 h 7"/>
                  <a:gd name="T12" fmla="*/ 3 w 22"/>
                  <a:gd name="T13" fmla="*/ 1 h 7"/>
                  <a:gd name="T14" fmla="*/ 3 w 22"/>
                  <a:gd name="T15" fmla="*/ 1 h 7"/>
                  <a:gd name="T16" fmla="*/ 4 w 22"/>
                  <a:gd name="T17" fmla="*/ 1 h 7"/>
                  <a:gd name="T18" fmla="*/ 4 w 22"/>
                  <a:gd name="T19" fmla="*/ 1 h 7"/>
                  <a:gd name="T20" fmla="*/ 5 w 22"/>
                  <a:gd name="T21" fmla="*/ 2 h 7"/>
                  <a:gd name="T22" fmla="*/ 5 w 22"/>
                  <a:gd name="T23" fmla="*/ 2 h 7"/>
                  <a:gd name="T24" fmla="*/ 6 w 22"/>
                  <a:gd name="T25" fmla="*/ 2 h 7"/>
                  <a:gd name="T26" fmla="*/ 6 w 22"/>
                  <a:gd name="T27" fmla="*/ 2 h 7"/>
                  <a:gd name="T28" fmla="*/ 6 w 22"/>
                  <a:gd name="T29" fmla="*/ 2 h 7"/>
                  <a:gd name="T30" fmla="*/ 7 w 22"/>
                  <a:gd name="T31" fmla="*/ 2 h 7"/>
                  <a:gd name="T32" fmla="*/ 7 w 22"/>
                  <a:gd name="T33" fmla="*/ 3 h 7"/>
                  <a:gd name="T34" fmla="*/ 8 w 22"/>
                  <a:gd name="T35" fmla="*/ 3 h 7"/>
                  <a:gd name="T36" fmla="*/ 8 w 22"/>
                  <a:gd name="T37" fmla="*/ 3 h 7"/>
                  <a:gd name="T38" fmla="*/ 9 w 22"/>
                  <a:gd name="T39" fmla="*/ 3 h 7"/>
                  <a:gd name="T40" fmla="*/ 9 w 22"/>
                  <a:gd name="T41" fmla="*/ 3 h 7"/>
                  <a:gd name="T42" fmla="*/ 9 w 22"/>
                  <a:gd name="T43" fmla="*/ 3 h 7"/>
                  <a:gd name="T44" fmla="*/ 10 w 22"/>
                  <a:gd name="T45" fmla="*/ 3 h 7"/>
                  <a:gd name="T46" fmla="*/ 10 w 22"/>
                  <a:gd name="T47" fmla="*/ 4 h 7"/>
                  <a:gd name="T48" fmla="*/ 11 w 22"/>
                  <a:gd name="T49" fmla="*/ 4 h 7"/>
                  <a:gd name="T50" fmla="*/ 11 w 22"/>
                  <a:gd name="T51" fmla="*/ 4 h 7"/>
                  <a:gd name="T52" fmla="*/ 11 w 22"/>
                  <a:gd name="T53" fmla="*/ 4 h 7"/>
                  <a:gd name="T54" fmla="*/ 12 w 22"/>
                  <a:gd name="T55" fmla="*/ 4 h 7"/>
                  <a:gd name="T56" fmla="*/ 12 w 22"/>
                  <a:gd name="T57" fmla="*/ 4 h 7"/>
                  <a:gd name="T58" fmla="*/ 13 w 22"/>
                  <a:gd name="T59" fmla="*/ 4 h 7"/>
                  <a:gd name="T60" fmla="*/ 13 w 22"/>
                  <a:gd name="T61" fmla="*/ 5 h 7"/>
                  <a:gd name="T62" fmla="*/ 13 w 22"/>
                  <a:gd name="T63" fmla="*/ 5 h 7"/>
                  <a:gd name="T64" fmla="*/ 14 w 22"/>
                  <a:gd name="T65" fmla="*/ 5 h 7"/>
                  <a:gd name="T66" fmla="*/ 14 w 22"/>
                  <a:gd name="T67" fmla="*/ 5 h 7"/>
                  <a:gd name="T68" fmla="*/ 15 w 22"/>
                  <a:gd name="T69" fmla="*/ 5 h 7"/>
                  <a:gd name="T70" fmla="*/ 15 w 22"/>
                  <a:gd name="T71" fmla="*/ 5 h 7"/>
                  <a:gd name="T72" fmla="*/ 16 w 22"/>
                  <a:gd name="T73" fmla="*/ 5 h 7"/>
                  <a:gd name="T74" fmla="*/ 16 w 22"/>
                  <a:gd name="T75" fmla="*/ 5 h 7"/>
                  <a:gd name="T76" fmla="*/ 16 w 22"/>
                  <a:gd name="T77" fmla="*/ 6 h 7"/>
                  <a:gd name="T78" fmla="*/ 17 w 22"/>
                  <a:gd name="T79" fmla="*/ 6 h 7"/>
                  <a:gd name="T80" fmla="*/ 17 w 22"/>
                  <a:gd name="T81" fmla="*/ 6 h 7"/>
                  <a:gd name="T82" fmla="*/ 18 w 22"/>
                  <a:gd name="T83" fmla="*/ 6 h 7"/>
                  <a:gd name="T84" fmla="*/ 18 w 22"/>
                  <a:gd name="T85" fmla="*/ 6 h 7"/>
                  <a:gd name="T86" fmla="*/ 18 w 22"/>
                  <a:gd name="T87" fmla="*/ 6 h 7"/>
                  <a:gd name="T88" fmla="*/ 19 w 22"/>
                  <a:gd name="T89" fmla="*/ 6 h 7"/>
                  <a:gd name="T90" fmla="*/ 19 w 22"/>
                  <a:gd name="T91" fmla="*/ 6 h 7"/>
                  <a:gd name="T92" fmla="*/ 20 w 22"/>
                  <a:gd name="T93" fmla="*/ 6 h 7"/>
                  <a:gd name="T94" fmla="*/ 20 w 22"/>
                  <a:gd name="T95" fmla="*/ 6 h 7"/>
                  <a:gd name="T96" fmla="*/ 21 w 22"/>
                  <a:gd name="T97" fmla="*/ 7 h 7"/>
                  <a:gd name="T98" fmla="*/ 21 w 22"/>
                  <a:gd name="T99" fmla="*/ 7 h 7"/>
                  <a:gd name="T100" fmla="*/ 21 w 22"/>
                  <a:gd name="T101" fmla="*/ 7 h 7"/>
                  <a:gd name="T102" fmla="*/ 22 w 22"/>
                  <a:gd name="T10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" h="7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2" y="7"/>
                    </a:lnTo>
                  </a:path>
                </a:pathLst>
              </a:custGeom>
              <a:noFill/>
              <a:ln w="33338">
                <a:solidFill>
                  <a:srgbClr val="0000FF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010" name="Freeform 167"/>
              <p:cNvSpPr>
                <a:spLocks/>
              </p:cNvSpPr>
              <p:nvPr/>
            </p:nvSpPr>
            <p:spPr bwMode="auto">
              <a:xfrm>
                <a:off x="1613" y="2881"/>
                <a:ext cx="151" cy="14"/>
              </a:xfrm>
              <a:custGeom>
                <a:avLst/>
                <a:gdLst>
                  <a:gd name="T0" fmla="*/ 0 w 22"/>
                  <a:gd name="T1" fmla="*/ 0 h 2"/>
                  <a:gd name="T2" fmla="*/ 1 w 22"/>
                  <a:gd name="T3" fmla="*/ 0 h 2"/>
                  <a:gd name="T4" fmla="*/ 1 w 22"/>
                  <a:gd name="T5" fmla="*/ 0 h 2"/>
                  <a:gd name="T6" fmla="*/ 1 w 22"/>
                  <a:gd name="T7" fmla="*/ 0 h 2"/>
                  <a:gd name="T8" fmla="*/ 2 w 22"/>
                  <a:gd name="T9" fmla="*/ 0 h 2"/>
                  <a:gd name="T10" fmla="*/ 2 w 22"/>
                  <a:gd name="T11" fmla="*/ 0 h 2"/>
                  <a:gd name="T12" fmla="*/ 3 w 22"/>
                  <a:gd name="T13" fmla="*/ 0 h 2"/>
                  <a:gd name="T14" fmla="*/ 3 w 22"/>
                  <a:gd name="T15" fmla="*/ 0 h 2"/>
                  <a:gd name="T16" fmla="*/ 4 w 22"/>
                  <a:gd name="T17" fmla="*/ 0 h 2"/>
                  <a:gd name="T18" fmla="*/ 4 w 22"/>
                  <a:gd name="T19" fmla="*/ 1 h 2"/>
                  <a:gd name="T20" fmla="*/ 4 w 22"/>
                  <a:gd name="T21" fmla="*/ 1 h 2"/>
                  <a:gd name="T22" fmla="*/ 5 w 22"/>
                  <a:gd name="T23" fmla="*/ 1 h 2"/>
                  <a:gd name="T24" fmla="*/ 5 w 22"/>
                  <a:gd name="T25" fmla="*/ 1 h 2"/>
                  <a:gd name="T26" fmla="*/ 6 w 22"/>
                  <a:gd name="T27" fmla="*/ 1 h 2"/>
                  <a:gd name="T28" fmla="*/ 6 w 22"/>
                  <a:gd name="T29" fmla="*/ 1 h 2"/>
                  <a:gd name="T30" fmla="*/ 6 w 22"/>
                  <a:gd name="T31" fmla="*/ 1 h 2"/>
                  <a:gd name="T32" fmla="*/ 7 w 22"/>
                  <a:gd name="T33" fmla="*/ 1 h 2"/>
                  <a:gd name="T34" fmla="*/ 7 w 22"/>
                  <a:gd name="T35" fmla="*/ 1 h 2"/>
                  <a:gd name="T36" fmla="*/ 8 w 22"/>
                  <a:gd name="T37" fmla="*/ 1 h 2"/>
                  <a:gd name="T38" fmla="*/ 8 w 22"/>
                  <a:gd name="T39" fmla="*/ 1 h 2"/>
                  <a:gd name="T40" fmla="*/ 9 w 22"/>
                  <a:gd name="T41" fmla="*/ 1 h 2"/>
                  <a:gd name="T42" fmla="*/ 9 w 22"/>
                  <a:gd name="T43" fmla="*/ 1 h 2"/>
                  <a:gd name="T44" fmla="*/ 9 w 22"/>
                  <a:gd name="T45" fmla="*/ 1 h 2"/>
                  <a:gd name="T46" fmla="*/ 10 w 22"/>
                  <a:gd name="T47" fmla="*/ 1 h 2"/>
                  <a:gd name="T48" fmla="*/ 10 w 22"/>
                  <a:gd name="T49" fmla="*/ 1 h 2"/>
                  <a:gd name="T50" fmla="*/ 11 w 22"/>
                  <a:gd name="T51" fmla="*/ 1 h 2"/>
                  <a:gd name="T52" fmla="*/ 11 w 22"/>
                  <a:gd name="T53" fmla="*/ 1 h 2"/>
                  <a:gd name="T54" fmla="*/ 11 w 22"/>
                  <a:gd name="T55" fmla="*/ 1 h 2"/>
                  <a:gd name="T56" fmla="*/ 12 w 22"/>
                  <a:gd name="T57" fmla="*/ 1 h 2"/>
                  <a:gd name="T58" fmla="*/ 12 w 22"/>
                  <a:gd name="T59" fmla="*/ 1 h 2"/>
                  <a:gd name="T60" fmla="*/ 13 w 22"/>
                  <a:gd name="T61" fmla="*/ 2 h 2"/>
                  <a:gd name="T62" fmla="*/ 13 w 22"/>
                  <a:gd name="T63" fmla="*/ 2 h 2"/>
                  <a:gd name="T64" fmla="*/ 14 w 22"/>
                  <a:gd name="T65" fmla="*/ 2 h 2"/>
                  <a:gd name="T66" fmla="*/ 14 w 22"/>
                  <a:gd name="T67" fmla="*/ 2 h 2"/>
                  <a:gd name="T68" fmla="*/ 14 w 22"/>
                  <a:gd name="T69" fmla="*/ 2 h 2"/>
                  <a:gd name="T70" fmla="*/ 15 w 22"/>
                  <a:gd name="T71" fmla="*/ 2 h 2"/>
                  <a:gd name="T72" fmla="*/ 15 w 22"/>
                  <a:gd name="T73" fmla="*/ 2 h 2"/>
                  <a:gd name="T74" fmla="*/ 16 w 22"/>
                  <a:gd name="T75" fmla="*/ 2 h 2"/>
                  <a:gd name="T76" fmla="*/ 16 w 22"/>
                  <a:gd name="T77" fmla="*/ 2 h 2"/>
                  <a:gd name="T78" fmla="*/ 16 w 22"/>
                  <a:gd name="T79" fmla="*/ 2 h 2"/>
                  <a:gd name="T80" fmla="*/ 17 w 22"/>
                  <a:gd name="T81" fmla="*/ 2 h 2"/>
                  <a:gd name="T82" fmla="*/ 17 w 22"/>
                  <a:gd name="T83" fmla="*/ 2 h 2"/>
                  <a:gd name="T84" fmla="*/ 18 w 22"/>
                  <a:gd name="T85" fmla="*/ 2 h 2"/>
                  <a:gd name="T86" fmla="*/ 18 w 22"/>
                  <a:gd name="T87" fmla="*/ 2 h 2"/>
                  <a:gd name="T88" fmla="*/ 19 w 22"/>
                  <a:gd name="T89" fmla="*/ 2 h 2"/>
                  <a:gd name="T90" fmla="*/ 19 w 22"/>
                  <a:gd name="T91" fmla="*/ 2 h 2"/>
                  <a:gd name="T92" fmla="*/ 19 w 22"/>
                  <a:gd name="T93" fmla="*/ 2 h 2"/>
                  <a:gd name="T94" fmla="*/ 20 w 22"/>
                  <a:gd name="T95" fmla="*/ 2 h 2"/>
                  <a:gd name="T96" fmla="*/ 20 w 22"/>
                  <a:gd name="T97" fmla="*/ 2 h 2"/>
                  <a:gd name="T98" fmla="*/ 21 w 22"/>
                  <a:gd name="T99" fmla="*/ 2 h 2"/>
                  <a:gd name="T100" fmla="*/ 21 w 22"/>
                  <a:gd name="T101" fmla="*/ 2 h 2"/>
                  <a:gd name="T102" fmla="*/ 21 w 22"/>
                  <a:gd name="T10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2" y="2"/>
                    </a:lnTo>
                  </a:path>
                </a:pathLst>
              </a:custGeom>
              <a:noFill/>
              <a:ln w="33338">
                <a:solidFill>
                  <a:srgbClr val="0000FF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011" name="Freeform 168"/>
              <p:cNvSpPr>
                <a:spLocks/>
              </p:cNvSpPr>
              <p:nvPr/>
            </p:nvSpPr>
            <p:spPr bwMode="auto">
              <a:xfrm>
                <a:off x="1764" y="2874"/>
                <a:ext cx="143" cy="21"/>
              </a:xfrm>
              <a:custGeom>
                <a:avLst/>
                <a:gdLst>
                  <a:gd name="T0" fmla="*/ 0 w 21"/>
                  <a:gd name="T1" fmla="*/ 3 h 3"/>
                  <a:gd name="T2" fmla="*/ 0 w 21"/>
                  <a:gd name="T3" fmla="*/ 3 h 3"/>
                  <a:gd name="T4" fmla="*/ 1 w 21"/>
                  <a:gd name="T5" fmla="*/ 3 h 3"/>
                  <a:gd name="T6" fmla="*/ 1 w 21"/>
                  <a:gd name="T7" fmla="*/ 3 h 3"/>
                  <a:gd name="T8" fmla="*/ 2 w 21"/>
                  <a:gd name="T9" fmla="*/ 3 h 3"/>
                  <a:gd name="T10" fmla="*/ 2 w 21"/>
                  <a:gd name="T11" fmla="*/ 3 h 3"/>
                  <a:gd name="T12" fmla="*/ 2 w 21"/>
                  <a:gd name="T13" fmla="*/ 2 h 3"/>
                  <a:gd name="T14" fmla="*/ 3 w 21"/>
                  <a:gd name="T15" fmla="*/ 2 h 3"/>
                  <a:gd name="T16" fmla="*/ 3 w 21"/>
                  <a:gd name="T17" fmla="*/ 2 h 3"/>
                  <a:gd name="T18" fmla="*/ 4 w 21"/>
                  <a:gd name="T19" fmla="*/ 2 h 3"/>
                  <a:gd name="T20" fmla="*/ 4 w 21"/>
                  <a:gd name="T21" fmla="*/ 2 h 3"/>
                  <a:gd name="T22" fmla="*/ 4 w 21"/>
                  <a:gd name="T23" fmla="*/ 2 h 3"/>
                  <a:gd name="T24" fmla="*/ 5 w 21"/>
                  <a:gd name="T25" fmla="*/ 2 h 3"/>
                  <a:gd name="T26" fmla="*/ 5 w 21"/>
                  <a:gd name="T27" fmla="*/ 2 h 3"/>
                  <a:gd name="T28" fmla="*/ 6 w 21"/>
                  <a:gd name="T29" fmla="*/ 2 h 3"/>
                  <a:gd name="T30" fmla="*/ 6 w 21"/>
                  <a:gd name="T31" fmla="*/ 2 h 3"/>
                  <a:gd name="T32" fmla="*/ 7 w 21"/>
                  <a:gd name="T33" fmla="*/ 2 h 3"/>
                  <a:gd name="T34" fmla="*/ 7 w 21"/>
                  <a:gd name="T35" fmla="*/ 2 h 3"/>
                  <a:gd name="T36" fmla="*/ 7 w 21"/>
                  <a:gd name="T37" fmla="*/ 2 h 3"/>
                  <a:gd name="T38" fmla="*/ 8 w 21"/>
                  <a:gd name="T39" fmla="*/ 2 h 3"/>
                  <a:gd name="T40" fmla="*/ 8 w 21"/>
                  <a:gd name="T41" fmla="*/ 2 h 3"/>
                  <a:gd name="T42" fmla="*/ 9 w 21"/>
                  <a:gd name="T43" fmla="*/ 2 h 3"/>
                  <a:gd name="T44" fmla="*/ 9 w 21"/>
                  <a:gd name="T45" fmla="*/ 2 h 3"/>
                  <a:gd name="T46" fmla="*/ 9 w 21"/>
                  <a:gd name="T47" fmla="*/ 2 h 3"/>
                  <a:gd name="T48" fmla="*/ 10 w 21"/>
                  <a:gd name="T49" fmla="*/ 2 h 3"/>
                  <a:gd name="T50" fmla="*/ 10 w 21"/>
                  <a:gd name="T51" fmla="*/ 2 h 3"/>
                  <a:gd name="T52" fmla="*/ 11 w 21"/>
                  <a:gd name="T53" fmla="*/ 2 h 3"/>
                  <a:gd name="T54" fmla="*/ 11 w 21"/>
                  <a:gd name="T55" fmla="*/ 2 h 3"/>
                  <a:gd name="T56" fmla="*/ 12 w 21"/>
                  <a:gd name="T57" fmla="*/ 2 h 3"/>
                  <a:gd name="T58" fmla="*/ 12 w 21"/>
                  <a:gd name="T59" fmla="*/ 1 h 3"/>
                  <a:gd name="T60" fmla="*/ 12 w 21"/>
                  <a:gd name="T61" fmla="*/ 1 h 3"/>
                  <a:gd name="T62" fmla="*/ 13 w 21"/>
                  <a:gd name="T63" fmla="*/ 1 h 3"/>
                  <a:gd name="T64" fmla="*/ 13 w 21"/>
                  <a:gd name="T65" fmla="*/ 1 h 3"/>
                  <a:gd name="T66" fmla="*/ 14 w 21"/>
                  <a:gd name="T67" fmla="*/ 1 h 3"/>
                  <a:gd name="T68" fmla="*/ 14 w 21"/>
                  <a:gd name="T69" fmla="*/ 1 h 3"/>
                  <a:gd name="T70" fmla="*/ 14 w 21"/>
                  <a:gd name="T71" fmla="*/ 1 h 3"/>
                  <a:gd name="T72" fmla="*/ 15 w 21"/>
                  <a:gd name="T73" fmla="*/ 1 h 3"/>
                  <a:gd name="T74" fmla="*/ 15 w 21"/>
                  <a:gd name="T75" fmla="*/ 1 h 3"/>
                  <a:gd name="T76" fmla="*/ 16 w 21"/>
                  <a:gd name="T77" fmla="*/ 1 h 3"/>
                  <a:gd name="T78" fmla="*/ 16 w 21"/>
                  <a:gd name="T79" fmla="*/ 1 h 3"/>
                  <a:gd name="T80" fmla="*/ 16 w 21"/>
                  <a:gd name="T81" fmla="*/ 1 h 3"/>
                  <a:gd name="T82" fmla="*/ 17 w 21"/>
                  <a:gd name="T83" fmla="*/ 1 h 3"/>
                  <a:gd name="T84" fmla="*/ 17 w 21"/>
                  <a:gd name="T85" fmla="*/ 1 h 3"/>
                  <a:gd name="T86" fmla="*/ 18 w 21"/>
                  <a:gd name="T87" fmla="*/ 0 h 3"/>
                  <a:gd name="T88" fmla="*/ 18 w 21"/>
                  <a:gd name="T89" fmla="*/ 0 h 3"/>
                  <a:gd name="T90" fmla="*/ 19 w 21"/>
                  <a:gd name="T91" fmla="*/ 0 h 3"/>
                  <a:gd name="T92" fmla="*/ 19 w 21"/>
                  <a:gd name="T93" fmla="*/ 0 h 3"/>
                  <a:gd name="T94" fmla="*/ 19 w 21"/>
                  <a:gd name="T95" fmla="*/ 0 h 3"/>
                  <a:gd name="T96" fmla="*/ 20 w 21"/>
                  <a:gd name="T97" fmla="*/ 0 h 3"/>
                  <a:gd name="T98" fmla="*/ 20 w 21"/>
                  <a:gd name="T99" fmla="*/ 0 h 3"/>
                  <a:gd name="T100" fmla="*/ 21 w 21"/>
                  <a:gd name="T101" fmla="*/ 0 h 3"/>
                  <a:gd name="T102" fmla="*/ 21 w 21"/>
                  <a:gd name="T10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</a:path>
                </a:pathLst>
              </a:custGeom>
              <a:noFill/>
              <a:ln w="33338">
                <a:solidFill>
                  <a:srgbClr val="0000FF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012" name="Freeform 169"/>
              <p:cNvSpPr>
                <a:spLocks/>
              </p:cNvSpPr>
              <p:nvPr/>
            </p:nvSpPr>
            <p:spPr bwMode="auto">
              <a:xfrm>
                <a:off x="1907" y="2827"/>
                <a:ext cx="151" cy="47"/>
              </a:xfrm>
              <a:custGeom>
                <a:avLst/>
                <a:gdLst>
                  <a:gd name="T0" fmla="*/ 1 w 22"/>
                  <a:gd name="T1" fmla="*/ 7 h 7"/>
                  <a:gd name="T2" fmla="*/ 1 w 22"/>
                  <a:gd name="T3" fmla="*/ 7 h 7"/>
                  <a:gd name="T4" fmla="*/ 1 w 22"/>
                  <a:gd name="T5" fmla="*/ 6 h 7"/>
                  <a:gd name="T6" fmla="*/ 2 w 22"/>
                  <a:gd name="T7" fmla="*/ 6 h 7"/>
                  <a:gd name="T8" fmla="*/ 2 w 22"/>
                  <a:gd name="T9" fmla="*/ 6 h 7"/>
                  <a:gd name="T10" fmla="*/ 3 w 22"/>
                  <a:gd name="T11" fmla="*/ 6 h 7"/>
                  <a:gd name="T12" fmla="*/ 3 w 22"/>
                  <a:gd name="T13" fmla="*/ 6 h 7"/>
                  <a:gd name="T14" fmla="*/ 3 w 22"/>
                  <a:gd name="T15" fmla="*/ 6 h 7"/>
                  <a:gd name="T16" fmla="*/ 4 w 22"/>
                  <a:gd name="T17" fmla="*/ 6 h 7"/>
                  <a:gd name="T18" fmla="*/ 4 w 22"/>
                  <a:gd name="T19" fmla="*/ 6 h 7"/>
                  <a:gd name="T20" fmla="*/ 5 w 22"/>
                  <a:gd name="T21" fmla="*/ 6 h 7"/>
                  <a:gd name="T22" fmla="*/ 5 w 22"/>
                  <a:gd name="T23" fmla="*/ 6 h 7"/>
                  <a:gd name="T24" fmla="*/ 6 w 22"/>
                  <a:gd name="T25" fmla="*/ 5 h 7"/>
                  <a:gd name="T26" fmla="*/ 6 w 22"/>
                  <a:gd name="T27" fmla="*/ 5 h 7"/>
                  <a:gd name="T28" fmla="*/ 6 w 22"/>
                  <a:gd name="T29" fmla="*/ 5 h 7"/>
                  <a:gd name="T30" fmla="*/ 7 w 22"/>
                  <a:gd name="T31" fmla="*/ 5 h 7"/>
                  <a:gd name="T32" fmla="*/ 7 w 22"/>
                  <a:gd name="T33" fmla="*/ 5 h 7"/>
                  <a:gd name="T34" fmla="*/ 8 w 22"/>
                  <a:gd name="T35" fmla="*/ 5 h 7"/>
                  <a:gd name="T36" fmla="*/ 8 w 22"/>
                  <a:gd name="T37" fmla="*/ 5 h 7"/>
                  <a:gd name="T38" fmla="*/ 8 w 22"/>
                  <a:gd name="T39" fmla="*/ 5 h 7"/>
                  <a:gd name="T40" fmla="*/ 9 w 22"/>
                  <a:gd name="T41" fmla="*/ 5 h 7"/>
                  <a:gd name="T42" fmla="*/ 9 w 22"/>
                  <a:gd name="T43" fmla="*/ 4 h 7"/>
                  <a:gd name="T44" fmla="*/ 10 w 22"/>
                  <a:gd name="T45" fmla="*/ 4 h 7"/>
                  <a:gd name="T46" fmla="*/ 10 w 22"/>
                  <a:gd name="T47" fmla="*/ 4 h 7"/>
                  <a:gd name="T48" fmla="*/ 10 w 22"/>
                  <a:gd name="T49" fmla="*/ 4 h 7"/>
                  <a:gd name="T50" fmla="*/ 11 w 22"/>
                  <a:gd name="T51" fmla="*/ 4 h 7"/>
                  <a:gd name="T52" fmla="*/ 11 w 22"/>
                  <a:gd name="T53" fmla="*/ 4 h 7"/>
                  <a:gd name="T54" fmla="*/ 12 w 22"/>
                  <a:gd name="T55" fmla="*/ 4 h 7"/>
                  <a:gd name="T56" fmla="*/ 12 w 22"/>
                  <a:gd name="T57" fmla="*/ 4 h 7"/>
                  <a:gd name="T58" fmla="*/ 13 w 22"/>
                  <a:gd name="T59" fmla="*/ 3 h 7"/>
                  <a:gd name="T60" fmla="*/ 13 w 22"/>
                  <a:gd name="T61" fmla="*/ 3 h 7"/>
                  <a:gd name="T62" fmla="*/ 13 w 22"/>
                  <a:gd name="T63" fmla="*/ 3 h 7"/>
                  <a:gd name="T64" fmla="*/ 14 w 22"/>
                  <a:gd name="T65" fmla="*/ 3 h 7"/>
                  <a:gd name="T66" fmla="*/ 14 w 22"/>
                  <a:gd name="T67" fmla="*/ 3 h 7"/>
                  <a:gd name="T68" fmla="*/ 15 w 22"/>
                  <a:gd name="T69" fmla="*/ 3 h 7"/>
                  <a:gd name="T70" fmla="*/ 15 w 22"/>
                  <a:gd name="T71" fmla="*/ 3 h 7"/>
                  <a:gd name="T72" fmla="*/ 16 w 22"/>
                  <a:gd name="T73" fmla="*/ 3 h 7"/>
                  <a:gd name="T74" fmla="*/ 16 w 22"/>
                  <a:gd name="T75" fmla="*/ 2 h 7"/>
                  <a:gd name="T76" fmla="*/ 16 w 22"/>
                  <a:gd name="T77" fmla="*/ 2 h 7"/>
                  <a:gd name="T78" fmla="*/ 17 w 22"/>
                  <a:gd name="T79" fmla="*/ 2 h 7"/>
                  <a:gd name="T80" fmla="*/ 17 w 22"/>
                  <a:gd name="T81" fmla="*/ 2 h 7"/>
                  <a:gd name="T82" fmla="*/ 18 w 22"/>
                  <a:gd name="T83" fmla="*/ 2 h 7"/>
                  <a:gd name="T84" fmla="*/ 18 w 22"/>
                  <a:gd name="T85" fmla="*/ 2 h 7"/>
                  <a:gd name="T86" fmla="*/ 18 w 22"/>
                  <a:gd name="T87" fmla="*/ 2 h 7"/>
                  <a:gd name="T88" fmla="*/ 19 w 22"/>
                  <a:gd name="T89" fmla="*/ 1 h 7"/>
                  <a:gd name="T90" fmla="*/ 19 w 22"/>
                  <a:gd name="T91" fmla="*/ 1 h 7"/>
                  <a:gd name="T92" fmla="*/ 20 w 22"/>
                  <a:gd name="T93" fmla="*/ 1 h 7"/>
                  <a:gd name="T94" fmla="*/ 20 w 22"/>
                  <a:gd name="T95" fmla="*/ 1 h 7"/>
                  <a:gd name="T96" fmla="*/ 20 w 22"/>
                  <a:gd name="T97" fmla="*/ 1 h 7"/>
                  <a:gd name="T98" fmla="*/ 21 w 22"/>
                  <a:gd name="T99" fmla="*/ 1 h 7"/>
                  <a:gd name="T100" fmla="*/ 21 w 22"/>
                  <a:gd name="T101" fmla="*/ 1 h 7"/>
                  <a:gd name="T102" fmla="*/ 22 w 22"/>
                  <a:gd name="T10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" h="7">
                    <a:moveTo>
                      <a:pt x="0" y="7"/>
                    </a:move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</a:path>
                </a:pathLst>
              </a:custGeom>
              <a:noFill/>
              <a:ln w="33338">
                <a:solidFill>
                  <a:srgbClr val="0000FF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013" name="Freeform 170"/>
              <p:cNvSpPr>
                <a:spLocks/>
              </p:cNvSpPr>
              <p:nvPr/>
            </p:nvSpPr>
            <p:spPr bwMode="auto">
              <a:xfrm>
                <a:off x="2058" y="2772"/>
                <a:ext cx="150" cy="55"/>
              </a:xfrm>
              <a:custGeom>
                <a:avLst/>
                <a:gdLst>
                  <a:gd name="T0" fmla="*/ 0 w 22"/>
                  <a:gd name="T1" fmla="*/ 8 h 8"/>
                  <a:gd name="T2" fmla="*/ 1 w 22"/>
                  <a:gd name="T3" fmla="*/ 8 h 8"/>
                  <a:gd name="T4" fmla="*/ 1 w 22"/>
                  <a:gd name="T5" fmla="*/ 8 h 8"/>
                  <a:gd name="T6" fmla="*/ 1 w 22"/>
                  <a:gd name="T7" fmla="*/ 8 h 8"/>
                  <a:gd name="T8" fmla="*/ 2 w 22"/>
                  <a:gd name="T9" fmla="*/ 8 h 8"/>
                  <a:gd name="T10" fmla="*/ 2 w 22"/>
                  <a:gd name="T11" fmla="*/ 7 h 8"/>
                  <a:gd name="T12" fmla="*/ 3 w 22"/>
                  <a:gd name="T13" fmla="*/ 7 h 8"/>
                  <a:gd name="T14" fmla="*/ 3 w 22"/>
                  <a:gd name="T15" fmla="*/ 7 h 8"/>
                  <a:gd name="T16" fmla="*/ 3 w 22"/>
                  <a:gd name="T17" fmla="*/ 7 h 8"/>
                  <a:gd name="T18" fmla="*/ 4 w 22"/>
                  <a:gd name="T19" fmla="*/ 7 h 8"/>
                  <a:gd name="T20" fmla="*/ 4 w 22"/>
                  <a:gd name="T21" fmla="*/ 7 h 8"/>
                  <a:gd name="T22" fmla="*/ 5 w 22"/>
                  <a:gd name="T23" fmla="*/ 7 h 8"/>
                  <a:gd name="T24" fmla="*/ 5 w 22"/>
                  <a:gd name="T25" fmla="*/ 6 h 8"/>
                  <a:gd name="T26" fmla="*/ 6 w 22"/>
                  <a:gd name="T27" fmla="*/ 6 h 8"/>
                  <a:gd name="T28" fmla="*/ 6 w 22"/>
                  <a:gd name="T29" fmla="*/ 6 h 8"/>
                  <a:gd name="T30" fmla="*/ 6 w 22"/>
                  <a:gd name="T31" fmla="*/ 6 h 8"/>
                  <a:gd name="T32" fmla="*/ 7 w 22"/>
                  <a:gd name="T33" fmla="*/ 6 h 8"/>
                  <a:gd name="T34" fmla="*/ 7 w 22"/>
                  <a:gd name="T35" fmla="*/ 6 h 8"/>
                  <a:gd name="T36" fmla="*/ 8 w 22"/>
                  <a:gd name="T37" fmla="*/ 5 h 8"/>
                  <a:gd name="T38" fmla="*/ 8 w 22"/>
                  <a:gd name="T39" fmla="*/ 5 h 8"/>
                  <a:gd name="T40" fmla="*/ 8 w 22"/>
                  <a:gd name="T41" fmla="*/ 5 h 8"/>
                  <a:gd name="T42" fmla="*/ 9 w 22"/>
                  <a:gd name="T43" fmla="*/ 5 h 8"/>
                  <a:gd name="T44" fmla="*/ 9 w 22"/>
                  <a:gd name="T45" fmla="*/ 5 h 8"/>
                  <a:gd name="T46" fmla="*/ 10 w 22"/>
                  <a:gd name="T47" fmla="*/ 5 h 8"/>
                  <a:gd name="T48" fmla="*/ 10 w 22"/>
                  <a:gd name="T49" fmla="*/ 5 h 8"/>
                  <a:gd name="T50" fmla="*/ 11 w 22"/>
                  <a:gd name="T51" fmla="*/ 4 h 8"/>
                  <a:gd name="T52" fmla="*/ 11 w 22"/>
                  <a:gd name="T53" fmla="*/ 4 h 8"/>
                  <a:gd name="T54" fmla="*/ 11 w 22"/>
                  <a:gd name="T55" fmla="*/ 4 h 8"/>
                  <a:gd name="T56" fmla="*/ 12 w 22"/>
                  <a:gd name="T57" fmla="*/ 4 h 8"/>
                  <a:gd name="T58" fmla="*/ 12 w 22"/>
                  <a:gd name="T59" fmla="*/ 4 h 8"/>
                  <a:gd name="T60" fmla="*/ 13 w 22"/>
                  <a:gd name="T61" fmla="*/ 4 h 8"/>
                  <a:gd name="T62" fmla="*/ 13 w 22"/>
                  <a:gd name="T63" fmla="*/ 3 h 8"/>
                  <a:gd name="T64" fmla="*/ 13 w 22"/>
                  <a:gd name="T65" fmla="*/ 3 h 8"/>
                  <a:gd name="T66" fmla="*/ 14 w 22"/>
                  <a:gd name="T67" fmla="*/ 3 h 8"/>
                  <a:gd name="T68" fmla="*/ 14 w 22"/>
                  <a:gd name="T69" fmla="*/ 3 h 8"/>
                  <a:gd name="T70" fmla="*/ 15 w 22"/>
                  <a:gd name="T71" fmla="*/ 3 h 8"/>
                  <a:gd name="T72" fmla="*/ 15 w 22"/>
                  <a:gd name="T73" fmla="*/ 3 h 8"/>
                  <a:gd name="T74" fmla="*/ 16 w 22"/>
                  <a:gd name="T75" fmla="*/ 2 h 8"/>
                  <a:gd name="T76" fmla="*/ 16 w 22"/>
                  <a:gd name="T77" fmla="*/ 2 h 8"/>
                  <a:gd name="T78" fmla="*/ 16 w 22"/>
                  <a:gd name="T79" fmla="*/ 2 h 8"/>
                  <a:gd name="T80" fmla="*/ 17 w 22"/>
                  <a:gd name="T81" fmla="*/ 2 h 8"/>
                  <a:gd name="T82" fmla="*/ 17 w 22"/>
                  <a:gd name="T83" fmla="*/ 2 h 8"/>
                  <a:gd name="T84" fmla="*/ 18 w 22"/>
                  <a:gd name="T85" fmla="*/ 1 h 8"/>
                  <a:gd name="T86" fmla="*/ 18 w 22"/>
                  <a:gd name="T87" fmla="*/ 1 h 8"/>
                  <a:gd name="T88" fmla="*/ 18 w 22"/>
                  <a:gd name="T89" fmla="*/ 1 h 8"/>
                  <a:gd name="T90" fmla="*/ 19 w 22"/>
                  <a:gd name="T91" fmla="*/ 1 h 8"/>
                  <a:gd name="T92" fmla="*/ 19 w 22"/>
                  <a:gd name="T93" fmla="*/ 1 h 8"/>
                  <a:gd name="T94" fmla="*/ 20 w 22"/>
                  <a:gd name="T95" fmla="*/ 1 h 8"/>
                  <a:gd name="T96" fmla="*/ 20 w 22"/>
                  <a:gd name="T97" fmla="*/ 0 h 8"/>
                  <a:gd name="T98" fmla="*/ 21 w 22"/>
                  <a:gd name="T99" fmla="*/ 0 h 8"/>
                  <a:gd name="T100" fmla="*/ 21 w 22"/>
                  <a:gd name="T101" fmla="*/ 0 h 8"/>
                  <a:gd name="T102" fmla="*/ 21 w 22"/>
                  <a:gd name="T10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2" y="0"/>
                    </a:lnTo>
                  </a:path>
                </a:pathLst>
              </a:custGeom>
              <a:noFill/>
              <a:ln w="33338">
                <a:solidFill>
                  <a:srgbClr val="0000FF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014" name="Freeform 171"/>
              <p:cNvSpPr>
                <a:spLocks/>
              </p:cNvSpPr>
              <p:nvPr/>
            </p:nvSpPr>
            <p:spPr bwMode="auto">
              <a:xfrm>
                <a:off x="2208" y="2710"/>
                <a:ext cx="144" cy="62"/>
              </a:xfrm>
              <a:custGeom>
                <a:avLst/>
                <a:gdLst>
                  <a:gd name="T0" fmla="*/ 0 w 21"/>
                  <a:gd name="T1" fmla="*/ 9 h 9"/>
                  <a:gd name="T2" fmla="*/ 0 w 21"/>
                  <a:gd name="T3" fmla="*/ 9 h 9"/>
                  <a:gd name="T4" fmla="*/ 1 w 21"/>
                  <a:gd name="T5" fmla="*/ 8 h 9"/>
                  <a:gd name="T6" fmla="*/ 1 w 21"/>
                  <a:gd name="T7" fmla="*/ 8 h 9"/>
                  <a:gd name="T8" fmla="*/ 1 w 21"/>
                  <a:gd name="T9" fmla="*/ 8 h 9"/>
                  <a:gd name="T10" fmla="*/ 2 w 21"/>
                  <a:gd name="T11" fmla="*/ 8 h 9"/>
                  <a:gd name="T12" fmla="*/ 2 w 21"/>
                  <a:gd name="T13" fmla="*/ 8 h 9"/>
                  <a:gd name="T14" fmla="*/ 3 w 21"/>
                  <a:gd name="T15" fmla="*/ 8 h 9"/>
                  <a:gd name="T16" fmla="*/ 3 w 21"/>
                  <a:gd name="T17" fmla="*/ 7 h 9"/>
                  <a:gd name="T18" fmla="*/ 4 w 21"/>
                  <a:gd name="T19" fmla="*/ 7 h 9"/>
                  <a:gd name="T20" fmla="*/ 4 w 21"/>
                  <a:gd name="T21" fmla="*/ 7 h 9"/>
                  <a:gd name="T22" fmla="*/ 4 w 21"/>
                  <a:gd name="T23" fmla="*/ 7 h 9"/>
                  <a:gd name="T24" fmla="*/ 5 w 21"/>
                  <a:gd name="T25" fmla="*/ 7 h 9"/>
                  <a:gd name="T26" fmla="*/ 5 w 21"/>
                  <a:gd name="T27" fmla="*/ 6 h 9"/>
                  <a:gd name="T28" fmla="*/ 6 w 21"/>
                  <a:gd name="T29" fmla="*/ 6 h 9"/>
                  <a:gd name="T30" fmla="*/ 6 w 21"/>
                  <a:gd name="T31" fmla="*/ 6 h 9"/>
                  <a:gd name="T32" fmla="*/ 6 w 21"/>
                  <a:gd name="T33" fmla="*/ 6 h 9"/>
                  <a:gd name="T34" fmla="*/ 7 w 21"/>
                  <a:gd name="T35" fmla="*/ 6 h 9"/>
                  <a:gd name="T36" fmla="*/ 7 w 21"/>
                  <a:gd name="T37" fmla="*/ 6 h 9"/>
                  <a:gd name="T38" fmla="*/ 8 w 21"/>
                  <a:gd name="T39" fmla="*/ 5 h 9"/>
                  <a:gd name="T40" fmla="*/ 8 w 21"/>
                  <a:gd name="T41" fmla="*/ 5 h 9"/>
                  <a:gd name="T42" fmla="*/ 9 w 21"/>
                  <a:gd name="T43" fmla="*/ 5 h 9"/>
                  <a:gd name="T44" fmla="*/ 9 w 21"/>
                  <a:gd name="T45" fmla="*/ 5 h 9"/>
                  <a:gd name="T46" fmla="*/ 9 w 21"/>
                  <a:gd name="T47" fmla="*/ 5 h 9"/>
                  <a:gd name="T48" fmla="*/ 10 w 21"/>
                  <a:gd name="T49" fmla="*/ 4 h 9"/>
                  <a:gd name="T50" fmla="*/ 10 w 21"/>
                  <a:gd name="T51" fmla="*/ 4 h 9"/>
                  <a:gd name="T52" fmla="*/ 11 w 21"/>
                  <a:gd name="T53" fmla="*/ 4 h 9"/>
                  <a:gd name="T54" fmla="*/ 11 w 21"/>
                  <a:gd name="T55" fmla="*/ 4 h 9"/>
                  <a:gd name="T56" fmla="*/ 11 w 21"/>
                  <a:gd name="T57" fmla="*/ 4 h 9"/>
                  <a:gd name="T58" fmla="*/ 12 w 21"/>
                  <a:gd name="T59" fmla="*/ 4 h 9"/>
                  <a:gd name="T60" fmla="*/ 12 w 21"/>
                  <a:gd name="T61" fmla="*/ 3 h 9"/>
                  <a:gd name="T62" fmla="*/ 13 w 21"/>
                  <a:gd name="T63" fmla="*/ 3 h 9"/>
                  <a:gd name="T64" fmla="*/ 13 w 21"/>
                  <a:gd name="T65" fmla="*/ 3 h 9"/>
                  <a:gd name="T66" fmla="*/ 14 w 21"/>
                  <a:gd name="T67" fmla="*/ 3 h 9"/>
                  <a:gd name="T68" fmla="*/ 14 w 21"/>
                  <a:gd name="T69" fmla="*/ 3 h 9"/>
                  <a:gd name="T70" fmla="*/ 14 w 21"/>
                  <a:gd name="T71" fmla="*/ 3 h 9"/>
                  <a:gd name="T72" fmla="*/ 15 w 21"/>
                  <a:gd name="T73" fmla="*/ 2 h 9"/>
                  <a:gd name="T74" fmla="*/ 15 w 21"/>
                  <a:gd name="T75" fmla="*/ 2 h 9"/>
                  <a:gd name="T76" fmla="*/ 16 w 21"/>
                  <a:gd name="T77" fmla="*/ 2 h 9"/>
                  <a:gd name="T78" fmla="*/ 16 w 21"/>
                  <a:gd name="T79" fmla="*/ 2 h 9"/>
                  <a:gd name="T80" fmla="*/ 16 w 21"/>
                  <a:gd name="T81" fmla="*/ 2 h 9"/>
                  <a:gd name="T82" fmla="*/ 17 w 21"/>
                  <a:gd name="T83" fmla="*/ 1 h 9"/>
                  <a:gd name="T84" fmla="*/ 17 w 21"/>
                  <a:gd name="T85" fmla="*/ 1 h 9"/>
                  <a:gd name="T86" fmla="*/ 18 w 21"/>
                  <a:gd name="T87" fmla="*/ 1 h 9"/>
                  <a:gd name="T88" fmla="*/ 18 w 21"/>
                  <a:gd name="T89" fmla="*/ 1 h 9"/>
                  <a:gd name="T90" fmla="*/ 19 w 21"/>
                  <a:gd name="T91" fmla="*/ 1 h 9"/>
                  <a:gd name="T92" fmla="*/ 19 w 21"/>
                  <a:gd name="T93" fmla="*/ 1 h 9"/>
                  <a:gd name="T94" fmla="*/ 19 w 21"/>
                  <a:gd name="T95" fmla="*/ 0 h 9"/>
                  <a:gd name="T96" fmla="*/ 20 w 21"/>
                  <a:gd name="T97" fmla="*/ 0 h 9"/>
                  <a:gd name="T98" fmla="*/ 20 w 21"/>
                  <a:gd name="T99" fmla="*/ 0 h 9"/>
                  <a:gd name="T100" fmla="*/ 21 w 21"/>
                  <a:gd name="T101" fmla="*/ 0 h 9"/>
                  <a:gd name="T102" fmla="*/ 21 w 21"/>
                  <a:gd name="T10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" h="9">
                    <a:moveTo>
                      <a:pt x="0" y="9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</a:path>
                </a:pathLst>
              </a:custGeom>
              <a:noFill/>
              <a:ln w="33338">
                <a:solidFill>
                  <a:srgbClr val="0000FF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015" name="Freeform 172"/>
              <p:cNvSpPr>
                <a:spLocks/>
              </p:cNvSpPr>
              <p:nvPr/>
            </p:nvSpPr>
            <p:spPr bwMode="auto">
              <a:xfrm>
                <a:off x="2352" y="2649"/>
                <a:ext cx="151" cy="61"/>
              </a:xfrm>
              <a:custGeom>
                <a:avLst/>
                <a:gdLst>
                  <a:gd name="T0" fmla="*/ 0 w 22"/>
                  <a:gd name="T1" fmla="*/ 8 h 9"/>
                  <a:gd name="T2" fmla="*/ 1 w 22"/>
                  <a:gd name="T3" fmla="*/ 8 h 9"/>
                  <a:gd name="T4" fmla="*/ 1 w 22"/>
                  <a:gd name="T5" fmla="*/ 8 h 9"/>
                  <a:gd name="T6" fmla="*/ 2 w 22"/>
                  <a:gd name="T7" fmla="*/ 8 h 9"/>
                  <a:gd name="T8" fmla="*/ 2 w 22"/>
                  <a:gd name="T9" fmla="*/ 8 h 9"/>
                  <a:gd name="T10" fmla="*/ 2 w 22"/>
                  <a:gd name="T11" fmla="*/ 8 h 9"/>
                  <a:gd name="T12" fmla="*/ 3 w 22"/>
                  <a:gd name="T13" fmla="*/ 7 h 9"/>
                  <a:gd name="T14" fmla="*/ 3 w 22"/>
                  <a:gd name="T15" fmla="*/ 7 h 9"/>
                  <a:gd name="T16" fmla="*/ 4 w 22"/>
                  <a:gd name="T17" fmla="*/ 7 h 9"/>
                  <a:gd name="T18" fmla="*/ 4 w 22"/>
                  <a:gd name="T19" fmla="*/ 7 h 9"/>
                  <a:gd name="T20" fmla="*/ 5 w 22"/>
                  <a:gd name="T21" fmla="*/ 7 h 9"/>
                  <a:gd name="T22" fmla="*/ 5 w 22"/>
                  <a:gd name="T23" fmla="*/ 7 h 9"/>
                  <a:gd name="T24" fmla="*/ 5 w 22"/>
                  <a:gd name="T25" fmla="*/ 6 h 9"/>
                  <a:gd name="T26" fmla="*/ 6 w 22"/>
                  <a:gd name="T27" fmla="*/ 6 h 9"/>
                  <a:gd name="T28" fmla="*/ 6 w 22"/>
                  <a:gd name="T29" fmla="*/ 6 h 9"/>
                  <a:gd name="T30" fmla="*/ 7 w 22"/>
                  <a:gd name="T31" fmla="*/ 6 h 9"/>
                  <a:gd name="T32" fmla="*/ 7 w 22"/>
                  <a:gd name="T33" fmla="*/ 6 h 9"/>
                  <a:gd name="T34" fmla="*/ 8 w 22"/>
                  <a:gd name="T35" fmla="*/ 5 h 9"/>
                  <a:gd name="T36" fmla="*/ 8 w 22"/>
                  <a:gd name="T37" fmla="*/ 5 h 9"/>
                  <a:gd name="T38" fmla="*/ 8 w 22"/>
                  <a:gd name="T39" fmla="*/ 5 h 9"/>
                  <a:gd name="T40" fmla="*/ 9 w 22"/>
                  <a:gd name="T41" fmla="*/ 5 h 9"/>
                  <a:gd name="T42" fmla="*/ 9 w 22"/>
                  <a:gd name="T43" fmla="*/ 5 h 9"/>
                  <a:gd name="T44" fmla="*/ 10 w 22"/>
                  <a:gd name="T45" fmla="*/ 5 h 9"/>
                  <a:gd name="T46" fmla="*/ 10 w 22"/>
                  <a:gd name="T47" fmla="*/ 4 h 9"/>
                  <a:gd name="T48" fmla="*/ 10 w 22"/>
                  <a:gd name="T49" fmla="*/ 4 h 9"/>
                  <a:gd name="T50" fmla="*/ 11 w 22"/>
                  <a:gd name="T51" fmla="*/ 4 h 9"/>
                  <a:gd name="T52" fmla="*/ 11 w 22"/>
                  <a:gd name="T53" fmla="*/ 4 h 9"/>
                  <a:gd name="T54" fmla="*/ 12 w 22"/>
                  <a:gd name="T55" fmla="*/ 4 h 9"/>
                  <a:gd name="T56" fmla="*/ 12 w 22"/>
                  <a:gd name="T57" fmla="*/ 4 h 9"/>
                  <a:gd name="T58" fmla="*/ 13 w 22"/>
                  <a:gd name="T59" fmla="*/ 3 h 9"/>
                  <a:gd name="T60" fmla="*/ 13 w 22"/>
                  <a:gd name="T61" fmla="*/ 3 h 9"/>
                  <a:gd name="T62" fmla="*/ 13 w 22"/>
                  <a:gd name="T63" fmla="*/ 3 h 9"/>
                  <a:gd name="T64" fmla="*/ 14 w 22"/>
                  <a:gd name="T65" fmla="*/ 3 h 9"/>
                  <a:gd name="T66" fmla="*/ 14 w 22"/>
                  <a:gd name="T67" fmla="*/ 3 h 9"/>
                  <a:gd name="T68" fmla="*/ 15 w 22"/>
                  <a:gd name="T69" fmla="*/ 2 h 9"/>
                  <a:gd name="T70" fmla="*/ 15 w 22"/>
                  <a:gd name="T71" fmla="*/ 2 h 9"/>
                  <a:gd name="T72" fmla="*/ 15 w 22"/>
                  <a:gd name="T73" fmla="*/ 2 h 9"/>
                  <a:gd name="T74" fmla="*/ 16 w 22"/>
                  <a:gd name="T75" fmla="*/ 2 h 9"/>
                  <a:gd name="T76" fmla="*/ 16 w 22"/>
                  <a:gd name="T77" fmla="*/ 2 h 9"/>
                  <a:gd name="T78" fmla="*/ 17 w 22"/>
                  <a:gd name="T79" fmla="*/ 2 h 9"/>
                  <a:gd name="T80" fmla="*/ 17 w 22"/>
                  <a:gd name="T81" fmla="*/ 1 h 9"/>
                  <a:gd name="T82" fmla="*/ 17 w 22"/>
                  <a:gd name="T83" fmla="*/ 1 h 9"/>
                  <a:gd name="T84" fmla="*/ 18 w 22"/>
                  <a:gd name="T85" fmla="*/ 1 h 9"/>
                  <a:gd name="T86" fmla="*/ 18 w 22"/>
                  <a:gd name="T87" fmla="*/ 1 h 9"/>
                  <a:gd name="T88" fmla="*/ 19 w 22"/>
                  <a:gd name="T89" fmla="*/ 1 h 9"/>
                  <a:gd name="T90" fmla="*/ 19 w 22"/>
                  <a:gd name="T91" fmla="*/ 1 h 9"/>
                  <a:gd name="T92" fmla="*/ 20 w 22"/>
                  <a:gd name="T93" fmla="*/ 0 h 9"/>
                  <a:gd name="T94" fmla="*/ 20 w 22"/>
                  <a:gd name="T95" fmla="*/ 0 h 9"/>
                  <a:gd name="T96" fmla="*/ 20 w 22"/>
                  <a:gd name="T97" fmla="*/ 0 h 9"/>
                  <a:gd name="T98" fmla="*/ 21 w 22"/>
                  <a:gd name="T99" fmla="*/ 0 h 9"/>
                  <a:gd name="T100" fmla="*/ 21 w 22"/>
                  <a:gd name="T101" fmla="*/ 0 h 9"/>
                  <a:gd name="T102" fmla="*/ 22 w 22"/>
                  <a:gd name="T10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" h="9">
                    <a:moveTo>
                      <a:pt x="0" y="9"/>
                    </a:moveTo>
                    <a:lnTo>
                      <a:pt x="0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2" y="0"/>
                    </a:lnTo>
                  </a:path>
                </a:pathLst>
              </a:custGeom>
              <a:noFill/>
              <a:ln w="33338">
                <a:solidFill>
                  <a:srgbClr val="0000FF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016" name="Freeform 173"/>
              <p:cNvSpPr>
                <a:spLocks/>
              </p:cNvSpPr>
              <p:nvPr/>
            </p:nvSpPr>
            <p:spPr bwMode="auto">
              <a:xfrm>
                <a:off x="2503" y="2587"/>
                <a:ext cx="150" cy="62"/>
              </a:xfrm>
              <a:custGeom>
                <a:avLst/>
                <a:gdLst>
                  <a:gd name="T0" fmla="*/ 0 w 22"/>
                  <a:gd name="T1" fmla="*/ 8 h 9"/>
                  <a:gd name="T2" fmla="*/ 1 w 22"/>
                  <a:gd name="T3" fmla="*/ 8 h 9"/>
                  <a:gd name="T4" fmla="*/ 1 w 22"/>
                  <a:gd name="T5" fmla="*/ 8 h 9"/>
                  <a:gd name="T6" fmla="*/ 1 w 22"/>
                  <a:gd name="T7" fmla="*/ 8 h 9"/>
                  <a:gd name="T8" fmla="*/ 2 w 22"/>
                  <a:gd name="T9" fmla="*/ 8 h 9"/>
                  <a:gd name="T10" fmla="*/ 2 w 22"/>
                  <a:gd name="T11" fmla="*/ 8 h 9"/>
                  <a:gd name="T12" fmla="*/ 3 w 22"/>
                  <a:gd name="T13" fmla="*/ 7 h 9"/>
                  <a:gd name="T14" fmla="*/ 3 w 22"/>
                  <a:gd name="T15" fmla="*/ 7 h 9"/>
                  <a:gd name="T16" fmla="*/ 3 w 22"/>
                  <a:gd name="T17" fmla="*/ 7 h 9"/>
                  <a:gd name="T18" fmla="*/ 4 w 22"/>
                  <a:gd name="T19" fmla="*/ 7 h 9"/>
                  <a:gd name="T20" fmla="*/ 4 w 22"/>
                  <a:gd name="T21" fmla="*/ 7 h 9"/>
                  <a:gd name="T22" fmla="*/ 5 w 22"/>
                  <a:gd name="T23" fmla="*/ 7 h 9"/>
                  <a:gd name="T24" fmla="*/ 5 w 22"/>
                  <a:gd name="T25" fmla="*/ 6 h 9"/>
                  <a:gd name="T26" fmla="*/ 5 w 22"/>
                  <a:gd name="T27" fmla="*/ 6 h 9"/>
                  <a:gd name="T28" fmla="*/ 6 w 22"/>
                  <a:gd name="T29" fmla="*/ 6 h 9"/>
                  <a:gd name="T30" fmla="*/ 6 w 22"/>
                  <a:gd name="T31" fmla="*/ 6 h 9"/>
                  <a:gd name="T32" fmla="*/ 7 w 22"/>
                  <a:gd name="T33" fmla="*/ 6 h 9"/>
                  <a:gd name="T34" fmla="*/ 7 w 22"/>
                  <a:gd name="T35" fmla="*/ 6 h 9"/>
                  <a:gd name="T36" fmla="*/ 8 w 22"/>
                  <a:gd name="T37" fmla="*/ 6 h 9"/>
                  <a:gd name="T38" fmla="*/ 8 w 22"/>
                  <a:gd name="T39" fmla="*/ 5 h 9"/>
                  <a:gd name="T40" fmla="*/ 8 w 22"/>
                  <a:gd name="T41" fmla="*/ 5 h 9"/>
                  <a:gd name="T42" fmla="*/ 9 w 22"/>
                  <a:gd name="T43" fmla="*/ 5 h 9"/>
                  <a:gd name="T44" fmla="*/ 9 w 22"/>
                  <a:gd name="T45" fmla="*/ 5 h 9"/>
                  <a:gd name="T46" fmla="*/ 10 w 22"/>
                  <a:gd name="T47" fmla="*/ 5 h 9"/>
                  <a:gd name="T48" fmla="*/ 10 w 22"/>
                  <a:gd name="T49" fmla="*/ 5 h 9"/>
                  <a:gd name="T50" fmla="*/ 10 w 22"/>
                  <a:gd name="T51" fmla="*/ 4 h 9"/>
                  <a:gd name="T52" fmla="*/ 11 w 22"/>
                  <a:gd name="T53" fmla="*/ 4 h 9"/>
                  <a:gd name="T54" fmla="*/ 11 w 22"/>
                  <a:gd name="T55" fmla="*/ 4 h 9"/>
                  <a:gd name="T56" fmla="*/ 12 w 22"/>
                  <a:gd name="T57" fmla="*/ 4 h 9"/>
                  <a:gd name="T58" fmla="*/ 12 w 22"/>
                  <a:gd name="T59" fmla="*/ 4 h 9"/>
                  <a:gd name="T60" fmla="*/ 13 w 22"/>
                  <a:gd name="T61" fmla="*/ 4 h 9"/>
                  <a:gd name="T62" fmla="*/ 13 w 22"/>
                  <a:gd name="T63" fmla="*/ 3 h 9"/>
                  <a:gd name="T64" fmla="*/ 13 w 22"/>
                  <a:gd name="T65" fmla="*/ 3 h 9"/>
                  <a:gd name="T66" fmla="*/ 14 w 22"/>
                  <a:gd name="T67" fmla="*/ 3 h 9"/>
                  <a:gd name="T68" fmla="*/ 14 w 22"/>
                  <a:gd name="T69" fmla="*/ 3 h 9"/>
                  <a:gd name="T70" fmla="*/ 15 w 22"/>
                  <a:gd name="T71" fmla="*/ 3 h 9"/>
                  <a:gd name="T72" fmla="*/ 15 w 22"/>
                  <a:gd name="T73" fmla="*/ 3 h 9"/>
                  <a:gd name="T74" fmla="*/ 15 w 22"/>
                  <a:gd name="T75" fmla="*/ 3 h 9"/>
                  <a:gd name="T76" fmla="*/ 16 w 22"/>
                  <a:gd name="T77" fmla="*/ 2 h 9"/>
                  <a:gd name="T78" fmla="*/ 16 w 22"/>
                  <a:gd name="T79" fmla="*/ 2 h 9"/>
                  <a:gd name="T80" fmla="*/ 17 w 22"/>
                  <a:gd name="T81" fmla="*/ 2 h 9"/>
                  <a:gd name="T82" fmla="*/ 17 w 22"/>
                  <a:gd name="T83" fmla="*/ 2 h 9"/>
                  <a:gd name="T84" fmla="*/ 18 w 22"/>
                  <a:gd name="T85" fmla="*/ 2 h 9"/>
                  <a:gd name="T86" fmla="*/ 18 w 22"/>
                  <a:gd name="T87" fmla="*/ 2 h 9"/>
                  <a:gd name="T88" fmla="*/ 18 w 22"/>
                  <a:gd name="T89" fmla="*/ 2 h 9"/>
                  <a:gd name="T90" fmla="*/ 19 w 22"/>
                  <a:gd name="T91" fmla="*/ 1 h 9"/>
                  <a:gd name="T92" fmla="*/ 19 w 22"/>
                  <a:gd name="T93" fmla="*/ 1 h 9"/>
                  <a:gd name="T94" fmla="*/ 20 w 22"/>
                  <a:gd name="T95" fmla="*/ 1 h 9"/>
                  <a:gd name="T96" fmla="*/ 20 w 22"/>
                  <a:gd name="T97" fmla="*/ 1 h 9"/>
                  <a:gd name="T98" fmla="*/ 20 w 22"/>
                  <a:gd name="T99" fmla="*/ 1 h 9"/>
                  <a:gd name="T100" fmla="*/ 21 w 22"/>
                  <a:gd name="T101" fmla="*/ 1 h 9"/>
                  <a:gd name="T102" fmla="*/ 21 w 22"/>
                  <a:gd name="T10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" h="9">
                    <a:moveTo>
                      <a:pt x="0" y="9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2" y="0"/>
                    </a:lnTo>
                  </a:path>
                </a:pathLst>
              </a:custGeom>
              <a:noFill/>
              <a:ln w="33338">
                <a:solidFill>
                  <a:srgbClr val="0000FF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017" name="Freeform 174"/>
              <p:cNvSpPr>
                <a:spLocks/>
              </p:cNvSpPr>
              <p:nvPr/>
            </p:nvSpPr>
            <p:spPr bwMode="auto">
              <a:xfrm>
                <a:off x="2653" y="2546"/>
                <a:ext cx="144" cy="41"/>
              </a:xfrm>
              <a:custGeom>
                <a:avLst/>
                <a:gdLst>
                  <a:gd name="T0" fmla="*/ 0 w 21"/>
                  <a:gd name="T1" fmla="*/ 6 h 6"/>
                  <a:gd name="T2" fmla="*/ 0 w 21"/>
                  <a:gd name="T3" fmla="*/ 6 h 6"/>
                  <a:gd name="T4" fmla="*/ 1 w 21"/>
                  <a:gd name="T5" fmla="*/ 6 h 6"/>
                  <a:gd name="T6" fmla="*/ 1 w 21"/>
                  <a:gd name="T7" fmla="*/ 6 h 6"/>
                  <a:gd name="T8" fmla="*/ 1 w 21"/>
                  <a:gd name="T9" fmla="*/ 6 h 6"/>
                  <a:gd name="T10" fmla="*/ 2 w 21"/>
                  <a:gd name="T11" fmla="*/ 6 h 6"/>
                  <a:gd name="T12" fmla="*/ 2 w 21"/>
                  <a:gd name="T13" fmla="*/ 6 h 6"/>
                  <a:gd name="T14" fmla="*/ 3 w 21"/>
                  <a:gd name="T15" fmla="*/ 5 h 6"/>
                  <a:gd name="T16" fmla="*/ 3 w 21"/>
                  <a:gd name="T17" fmla="*/ 5 h 6"/>
                  <a:gd name="T18" fmla="*/ 3 w 21"/>
                  <a:gd name="T19" fmla="*/ 5 h 6"/>
                  <a:gd name="T20" fmla="*/ 4 w 21"/>
                  <a:gd name="T21" fmla="*/ 5 h 6"/>
                  <a:gd name="T22" fmla="*/ 4 w 21"/>
                  <a:gd name="T23" fmla="*/ 5 h 6"/>
                  <a:gd name="T24" fmla="*/ 5 w 21"/>
                  <a:gd name="T25" fmla="*/ 5 h 6"/>
                  <a:gd name="T26" fmla="*/ 5 w 21"/>
                  <a:gd name="T27" fmla="*/ 5 h 6"/>
                  <a:gd name="T28" fmla="*/ 6 w 21"/>
                  <a:gd name="T29" fmla="*/ 4 h 6"/>
                  <a:gd name="T30" fmla="*/ 6 w 21"/>
                  <a:gd name="T31" fmla="*/ 4 h 6"/>
                  <a:gd name="T32" fmla="*/ 6 w 21"/>
                  <a:gd name="T33" fmla="*/ 4 h 6"/>
                  <a:gd name="T34" fmla="*/ 7 w 21"/>
                  <a:gd name="T35" fmla="*/ 4 h 6"/>
                  <a:gd name="T36" fmla="*/ 7 w 21"/>
                  <a:gd name="T37" fmla="*/ 4 h 6"/>
                  <a:gd name="T38" fmla="*/ 8 w 21"/>
                  <a:gd name="T39" fmla="*/ 4 h 6"/>
                  <a:gd name="T40" fmla="*/ 8 w 21"/>
                  <a:gd name="T41" fmla="*/ 4 h 6"/>
                  <a:gd name="T42" fmla="*/ 8 w 21"/>
                  <a:gd name="T43" fmla="*/ 4 h 6"/>
                  <a:gd name="T44" fmla="*/ 9 w 21"/>
                  <a:gd name="T45" fmla="*/ 3 h 6"/>
                  <a:gd name="T46" fmla="*/ 9 w 21"/>
                  <a:gd name="T47" fmla="*/ 3 h 6"/>
                  <a:gd name="T48" fmla="*/ 10 w 21"/>
                  <a:gd name="T49" fmla="*/ 3 h 6"/>
                  <a:gd name="T50" fmla="*/ 10 w 21"/>
                  <a:gd name="T51" fmla="*/ 3 h 6"/>
                  <a:gd name="T52" fmla="*/ 11 w 21"/>
                  <a:gd name="T53" fmla="*/ 3 h 6"/>
                  <a:gd name="T54" fmla="*/ 11 w 21"/>
                  <a:gd name="T55" fmla="*/ 3 h 6"/>
                  <a:gd name="T56" fmla="*/ 11 w 21"/>
                  <a:gd name="T57" fmla="*/ 3 h 6"/>
                  <a:gd name="T58" fmla="*/ 12 w 21"/>
                  <a:gd name="T59" fmla="*/ 2 h 6"/>
                  <a:gd name="T60" fmla="*/ 12 w 21"/>
                  <a:gd name="T61" fmla="*/ 2 h 6"/>
                  <a:gd name="T62" fmla="*/ 13 w 21"/>
                  <a:gd name="T63" fmla="*/ 2 h 6"/>
                  <a:gd name="T64" fmla="*/ 13 w 21"/>
                  <a:gd name="T65" fmla="*/ 2 h 6"/>
                  <a:gd name="T66" fmla="*/ 13 w 21"/>
                  <a:gd name="T67" fmla="*/ 2 h 6"/>
                  <a:gd name="T68" fmla="*/ 14 w 21"/>
                  <a:gd name="T69" fmla="*/ 2 h 6"/>
                  <a:gd name="T70" fmla="*/ 14 w 21"/>
                  <a:gd name="T71" fmla="*/ 2 h 6"/>
                  <a:gd name="T72" fmla="*/ 15 w 21"/>
                  <a:gd name="T73" fmla="*/ 2 h 6"/>
                  <a:gd name="T74" fmla="*/ 15 w 21"/>
                  <a:gd name="T75" fmla="*/ 1 h 6"/>
                  <a:gd name="T76" fmla="*/ 16 w 21"/>
                  <a:gd name="T77" fmla="*/ 1 h 6"/>
                  <a:gd name="T78" fmla="*/ 16 w 21"/>
                  <a:gd name="T79" fmla="*/ 1 h 6"/>
                  <a:gd name="T80" fmla="*/ 16 w 21"/>
                  <a:gd name="T81" fmla="*/ 1 h 6"/>
                  <a:gd name="T82" fmla="*/ 17 w 21"/>
                  <a:gd name="T83" fmla="*/ 1 h 6"/>
                  <a:gd name="T84" fmla="*/ 17 w 21"/>
                  <a:gd name="T85" fmla="*/ 1 h 6"/>
                  <a:gd name="T86" fmla="*/ 18 w 21"/>
                  <a:gd name="T87" fmla="*/ 1 h 6"/>
                  <a:gd name="T88" fmla="*/ 18 w 21"/>
                  <a:gd name="T89" fmla="*/ 1 h 6"/>
                  <a:gd name="T90" fmla="*/ 18 w 21"/>
                  <a:gd name="T91" fmla="*/ 1 h 6"/>
                  <a:gd name="T92" fmla="*/ 19 w 21"/>
                  <a:gd name="T93" fmla="*/ 0 h 6"/>
                  <a:gd name="T94" fmla="*/ 19 w 21"/>
                  <a:gd name="T95" fmla="*/ 0 h 6"/>
                  <a:gd name="T96" fmla="*/ 20 w 21"/>
                  <a:gd name="T97" fmla="*/ 0 h 6"/>
                  <a:gd name="T98" fmla="*/ 20 w 21"/>
                  <a:gd name="T99" fmla="*/ 0 h 6"/>
                  <a:gd name="T100" fmla="*/ 21 w 21"/>
                  <a:gd name="T101" fmla="*/ 0 h 6"/>
                  <a:gd name="T102" fmla="*/ 21 w 21"/>
                  <a:gd name="T10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</a:path>
                </a:pathLst>
              </a:custGeom>
              <a:noFill/>
              <a:ln w="33338">
                <a:solidFill>
                  <a:srgbClr val="0000FF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018" name="Freeform 175"/>
              <p:cNvSpPr>
                <a:spLocks/>
              </p:cNvSpPr>
              <p:nvPr/>
            </p:nvSpPr>
            <p:spPr bwMode="auto">
              <a:xfrm>
                <a:off x="2797" y="2512"/>
                <a:ext cx="151" cy="34"/>
              </a:xfrm>
              <a:custGeom>
                <a:avLst/>
                <a:gdLst>
                  <a:gd name="T0" fmla="*/ 0 w 22"/>
                  <a:gd name="T1" fmla="*/ 5 h 5"/>
                  <a:gd name="T2" fmla="*/ 1 w 22"/>
                  <a:gd name="T3" fmla="*/ 5 h 5"/>
                  <a:gd name="T4" fmla="*/ 1 w 22"/>
                  <a:gd name="T5" fmla="*/ 4 h 5"/>
                  <a:gd name="T6" fmla="*/ 2 w 22"/>
                  <a:gd name="T7" fmla="*/ 4 h 5"/>
                  <a:gd name="T8" fmla="*/ 2 w 22"/>
                  <a:gd name="T9" fmla="*/ 4 h 5"/>
                  <a:gd name="T10" fmla="*/ 2 w 22"/>
                  <a:gd name="T11" fmla="*/ 4 h 5"/>
                  <a:gd name="T12" fmla="*/ 3 w 22"/>
                  <a:gd name="T13" fmla="*/ 4 h 5"/>
                  <a:gd name="T14" fmla="*/ 3 w 22"/>
                  <a:gd name="T15" fmla="*/ 4 h 5"/>
                  <a:gd name="T16" fmla="*/ 4 w 22"/>
                  <a:gd name="T17" fmla="*/ 4 h 5"/>
                  <a:gd name="T18" fmla="*/ 4 w 22"/>
                  <a:gd name="T19" fmla="*/ 4 h 5"/>
                  <a:gd name="T20" fmla="*/ 5 w 22"/>
                  <a:gd name="T21" fmla="*/ 4 h 5"/>
                  <a:gd name="T22" fmla="*/ 5 w 22"/>
                  <a:gd name="T23" fmla="*/ 3 h 5"/>
                  <a:gd name="T24" fmla="*/ 5 w 22"/>
                  <a:gd name="T25" fmla="*/ 3 h 5"/>
                  <a:gd name="T26" fmla="*/ 6 w 22"/>
                  <a:gd name="T27" fmla="*/ 3 h 5"/>
                  <a:gd name="T28" fmla="*/ 6 w 22"/>
                  <a:gd name="T29" fmla="*/ 3 h 5"/>
                  <a:gd name="T30" fmla="*/ 7 w 22"/>
                  <a:gd name="T31" fmla="*/ 3 h 5"/>
                  <a:gd name="T32" fmla="*/ 7 w 22"/>
                  <a:gd name="T33" fmla="*/ 3 h 5"/>
                  <a:gd name="T34" fmla="*/ 7 w 22"/>
                  <a:gd name="T35" fmla="*/ 3 h 5"/>
                  <a:gd name="T36" fmla="*/ 8 w 22"/>
                  <a:gd name="T37" fmla="*/ 3 h 5"/>
                  <a:gd name="T38" fmla="*/ 8 w 22"/>
                  <a:gd name="T39" fmla="*/ 3 h 5"/>
                  <a:gd name="T40" fmla="*/ 9 w 22"/>
                  <a:gd name="T41" fmla="*/ 3 h 5"/>
                  <a:gd name="T42" fmla="*/ 9 w 22"/>
                  <a:gd name="T43" fmla="*/ 2 h 5"/>
                  <a:gd name="T44" fmla="*/ 10 w 22"/>
                  <a:gd name="T45" fmla="*/ 2 h 5"/>
                  <a:gd name="T46" fmla="*/ 10 w 22"/>
                  <a:gd name="T47" fmla="*/ 2 h 5"/>
                  <a:gd name="T48" fmla="*/ 10 w 22"/>
                  <a:gd name="T49" fmla="*/ 2 h 5"/>
                  <a:gd name="T50" fmla="*/ 11 w 22"/>
                  <a:gd name="T51" fmla="*/ 2 h 5"/>
                  <a:gd name="T52" fmla="*/ 11 w 22"/>
                  <a:gd name="T53" fmla="*/ 2 h 5"/>
                  <a:gd name="T54" fmla="*/ 12 w 22"/>
                  <a:gd name="T55" fmla="*/ 2 h 5"/>
                  <a:gd name="T56" fmla="*/ 12 w 22"/>
                  <a:gd name="T57" fmla="*/ 2 h 5"/>
                  <a:gd name="T58" fmla="*/ 12 w 22"/>
                  <a:gd name="T59" fmla="*/ 2 h 5"/>
                  <a:gd name="T60" fmla="*/ 13 w 22"/>
                  <a:gd name="T61" fmla="*/ 2 h 5"/>
                  <a:gd name="T62" fmla="*/ 13 w 22"/>
                  <a:gd name="T63" fmla="*/ 1 h 5"/>
                  <a:gd name="T64" fmla="*/ 14 w 22"/>
                  <a:gd name="T65" fmla="*/ 1 h 5"/>
                  <a:gd name="T66" fmla="*/ 14 w 22"/>
                  <a:gd name="T67" fmla="*/ 1 h 5"/>
                  <a:gd name="T68" fmla="*/ 15 w 22"/>
                  <a:gd name="T69" fmla="*/ 1 h 5"/>
                  <a:gd name="T70" fmla="*/ 15 w 22"/>
                  <a:gd name="T71" fmla="*/ 1 h 5"/>
                  <a:gd name="T72" fmla="*/ 15 w 22"/>
                  <a:gd name="T73" fmla="*/ 1 h 5"/>
                  <a:gd name="T74" fmla="*/ 16 w 22"/>
                  <a:gd name="T75" fmla="*/ 1 h 5"/>
                  <a:gd name="T76" fmla="*/ 16 w 22"/>
                  <a:gd name="T77" fmla="*/ 1 h 5"/>
                  <a:gd name="T78" fmla="*/ 17 w 22"/>
                  <a:gd name="T79" fmla="*/ 1 h 5"/>
                  <a:gd name="T80" fmla="*/ 17 w 22"/>
                  <a:gd name="T81" fmla="*/ 1 h 5"/>
                  <a:gd name="T82" fmla="*/ 17 w 22"/>
                  <a:gd name="T83" fmla="*/ 1 h 5"/>
                  <a:gd name="T84" fmla="*/ 18 w 22"/>
                  <a:gd name="T85" fmla="*/ 0 h 5"/>
                  <a:gd name="T86" fmla="*/ 18 w 22"/>
                  <a:gd name="T87" fmla="*/ 0 h 5"/>
                  <a:gd name="T88" fmla="*/ 19 w 22"/>
                  <a:gd name="T89" fmla="*/ 0 h 5"/>
                  <a:gd name="T90" fmla="*/ 19 w 22"/>
                  <a:gd name="T91" fmla="*/ 0 h 5"/>
                  <a:gd name="T92" fmla="*/ 20 w 22"/>
                  <a:gd name="T93" fmla="*/ 0 h 5"/>
                  <a:gd name="T94" fmla="*/ 20 w 22"/>
                  <a:gd name="T95" fmla="*/ 0 h 5"/>
                  <a:gd name="T96" fmla="*/ 20 w 22"/>
                  <a:gd name="T97" fmla="*/ 0 h 5"/>
                  <a:gd name="T98" fmla="*/ 21 w 22"/>
                  <a:gd name="T99" fmla="*/ 0 h 5"/>
                  <a:gd name="T100" fmla="*/ 21 w 22"/>
                  <a:gd name="T101" fmla="*/ 0 h 5"/>
                  <a:gd name="T102" fmla="*/ 22 w 22"/>
                  <a:gd name="T10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2" y="0"/>
                    </a:lnTo>
                  </a:path>
                </a:pathLst>
              </a:custGeom>
              <a:noFill/>
              <a:ln w="33338">
                <a:solidFill>
                  <a:srgbClr val="0000FF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019" name="Freeform 176"/>
              <p:cNvSpPr>
                <a:spLocks/>
              </p:cNvSpPr>
              <p:nvPr/>
            </p:nvSpPr>
            <p:spPr bwMode="auto">
              <a:xfrm>
                <a:off x="2948" y="2484"/>
                <a:ext cx="143" cy="28"/>
              </a:xfrm>
              <a:custGeom>
                <a:avLst/>
                <a:gdLst>
                  <a:gd name="T0" fmla="*/ 0 w 21"/>
                  <a:gd name="T1" fmla="*/ 4 h 4"/>
                  <a:gd name="T2" fmla="*/ 0 w 21"/>
                  <a:gd name="T3" fmla="*/ 3 h 4"/>
                  <a:gd name="T4" fmla="*/ 1 w 21"/>
                  <a:gd name="T5" fmla="*/ 3 h 4"/>
                  <a:gd name="T6" fmla="*/ 1 w 21"/>
                  <a:gd name="T7" fmla="*/ 3 h 4"/>
                  <a:gd name="T8" fmla="*/ 2 w 21"/>
                  <a:gd name="T9" fmla="*/ 3 h 4"/>
                  <a:gd name="T10" fmla="*/ 2 w 21"/>
                  <a:gd name="T11" fmla="*/ 3 h 4"/>
                  <a:gd name="T12" fmla="*/ 2 w 21"/>
                  <a:gd name="T13" fmla="*/ 3 h 4"/>
                  <a:gd name="T14" fmla="*/ 3 w 21"/>
                  <a:gd name="T15" fmla="*/ 3 h 4"/>
                  <a:gd name="T16" fmla="*/ 3 w 21"/>
                  <a:gd name="T17" fmla="*/ 3 h 4"/>
                  <a:gd name="T18" fmla="*/ 4 w 21"/>
                  <a:gd name="T19" fmla="*/ 3 h 4"/>
                  <a:gd name="T20" fmla="*/ 4 w 21"/>
                  <a:gd name="T21" fmla="*/ 3 h 4"/>
                  <a:gd name="T22" fmla="*/ 5 w 21"/>
                  <a:gd name="T23" fmla="*/ 3 h 4"/>
                  <a:gd name="T24" fmla="*/ 5 w 21"/>
                  <a:gd name="T25" fmla="*/ 3 h 4"/>
                  <a:gd name="T26" fmla="*/ 5 w 21"/>
                  <a:gd name="T27" fmla="*/ 3 h 4"/>
                  <a:gd name="T28" fmla="*/ 6 w 21"/>
                  <a:gd name="T29" fmla="*/ 2 h 4"/>
                  <a:gd name="T30" fmla="*/ 6 w 21"/>
                  <a:gd name="T31" fmla="*/ 2 h 4"/>
                  <a:gd name="T32" fmla="*/ 7 w 21"/>
                  <a:gd name="T33" fmla="*/ 2 h 4"/>
                  <a:gd name="T34" fmla="*/ 7 w 21"/>
                  <a:gd name="T35" fmla="*/ 2 h 4"/>
                  <a:gd name="T36" fmla="*/ 8 w 21"/>
                  <a:gd name="T37" fmla="*/ 2 h 4"/>
                  <a:gd name="T38" fmla="*/ 8 w 21"/>
                  <a:gd name="T39" fmla="*/ 2 h 4"/>
                  <a:gd name="T40" fmla="*/ 8 w 21"/>
                  <a:gd name="T41" fmla="*/ 2 h 4"/>
                  <a:gd name="T42" fmla="*/ 9 w 21"/>
                  <a:gd name="T43" fmla="*/ 2 h 4"/>
                  <a:gd name="T44" fmla="*/ 9 w 21"/>
                  <a:gd name="T45" fmla="*/ 2 h 4"/>
                  <a:gd name="T46" fmla="*/ 10 w 21"/>
                  <a:gd name="T47" fmla="*/ 2 h 4"/>
                  <a:gd name="T48" fmla="*/ 10 w 21"/>
                  <a:gd name="T49" fmla="*/ 2 h 4"/>
                  <a:gd name="T50" fmla="*/ 10 w 21"/>
                  <a:gd name="T51" fmla="*/ 2 h 4"/>
                  <a:gd name="T52" fmla="*/ 11 w 21"/>
                  <a:gd name="T53" fmla="*/ 2 h 4"/>
                  <a:gd name="T54" fmla="*/ 11 w 21"/>
                  <a:gd name="T55" fmla="*/ 1 h 4"/>
                  <a:gd name="T56" fmla="*/ 12 w 21"/>
                  <a:gd name="T57" fmla="*/ 1 h 4"/>
                  <a:gd name="T58" fmla="*/ 12 w 21"/>
                  <a:gd name="T59" fmla="*/ 1 h 4"/>
                  <a:gd name="T60" fmla="*/ 12 w 21"/>
                  <a:gd name="T61" fmla="*/ 1 h 4"/>
                  <a:gd name="T62" fmla="*/ 13 w 21"/>
                  <a:gd name="T63" fmla="*/ 1 h 4"/>
                  <a:gd name="T64" fmla="*/ 13 w 21"/>
                  <a:gd name="T65" fmla="*/ 1 h 4"/>
                  <a:gd name="T66" fmla="*/ 14 w 21"/>
                  <a:gd name="T67" fmla="*/ 1 h 4"/>
                  <a:gd name="T68" fmla="*/ 14 w 21"/>
                  <a:gd name="T69" fmla="*/ 1 h 4"/>
                  <a:gd name="T70" fmla="*/ 15 w 21"/>
                  <a:gd name="T71" fmla="*/ 1 h 4"/>
                  <a:gd name="T72" fmla="*/ 15 w 21"/>
                  <a:gd name="T73" fmla="*/ 1 h 4"/>
                  <a:gd name="T74" fmla="*/ 15 w 21"/>
                  <a:gd name="T75" fmla="*/ 1 h 4"/>
                  <a:gd name="T76" fmla="*/ 16 w 21"/>
                  <a:gd name="T77" fmla="*/ 1 h 4"/>
                  <a:gd name="T78" fmla="*/ 16 w 21"/>
                  <a:gd name="T79" fmla="*/ 1 h 4"/>
                  <a:gd name="T80" fmla="*/ 17 w 21"/>
                  <a:gd name="T81" fmla="*/ 1 h 4"/>
                  <a:gd name="T82" fmla="*/ 17 w 21"/>
                  <a:gd name="T83" fmla="*/ 1 h 4"/>
                  <a:gd name="T84" fmla="*/ 17 w 21"/>
                  <a:gd name="T85" fmla="*/ 0 h 4"/>
                  <a:gd name="T86" fmla="*/ 18 w 21"/>
                  <a:gd name="T87" fmla="*/ 0 h 4"/>
                  <a:gd name="T88" fmla="*/ 18 w 21"/>
                  <a:gd name="T89" fmla="*/ 0 h 4"/>
                  <a:gd name="T90" fmla="*/ 19 w 21"/>
                  <a:gd name="T91" fmla="*/ 0 h 4"/>
                  <a:gd name="T92" fmla="*/ 19 w 21"/>
                  <a:gd name="T93" fmla="*/ 0 h 4"/>
                  <a:gd name="T94" fmla="*/ 20 w 21"/>
                  <a:gd name="T95" fmla="*/ 0 h 4"/>
                  <a:gd name="T96" fmla="*/ 20 w 21"/>
                  <a:gd name="T97" fmla="*/ 0 h 4"/>
                  <a:gd name="T98" fmla="*/ 20 w 21"/>
                  <a:gd name="T99" fmla="*/ 0 h 4"/>
                  <a:gd name="T100" fmla="*/ 21 w 21"/>
                  <a:gd name="T101" fmla="*/ 0 h 4"/>
                  <a:gd name="T102" fmla="*/ 21 w 21"/>
                  <a:gd name="T10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</a:path>
                </a:pathLst>
              </a:custGeom>
              <a:noFill/>
              <a:ln w="33338">
                <a:solidFill>
                  <a:srgbClr val="0000FF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020" name="Freeform 177"/>
              <p:cNvSpPr>
                <a:spLocks/>
              </p:cNvSpPr>
              <p:nvPr/>
            </p:nvSpPr>
            <p:spPr bwMode="auto">
              <a:xfrm>
                <a:off x="3091" y="2464"/>
                <a:ext cx="151" cy="20"/>
              </a:xfrm>
              <a:custGeom>
                <a:avLst/>
                <a:gdLst>
                  <a:gd name="T0" fmla="*/ 1 w 22"/>
                  <a:gd name="T1" fmla="*/ 3 h 3"/>
                  <a:gd name="T2" fmla="*/ 1 w 22"/>
                  <a:gd name="T3" fmla="*/ 3 h 3"/>
                  <a:gd name="T4" fmla="*/ 1 w 22"/>
                  <a:gd name="T5" fmla="*/ 3 h 3"/>
                  <a:gd name="T6" fmla="*/ 2 w 22"/>
                  <a:gd name="T7" fmla="*/ 3 h 3"/>
                  <a:gd name="T8" fmla="*/ 2 w 22"/>
                  <a:gd name="T9" fmla="*/ 3 h 3"/>
                  <a:gd name="T10" fmla="*/ 3 w 22"/>
                  <a:gd name="T11" fmla="*/ 3 h 3"/>
                  <a:gd name="T12" fmla="*/ 3 w 22"/>
                  <a:gd name="T13" fmla="*/ 2 h 3"/>
                  <a:gd name="T14" fmla="*/ 4 w 22"/>
                  <a:gd name="T15" fmla="*/ 2 h 3"/>
                  <a:gd name="T16" fmla="*/ 4 w 22"/>
                  <a:gd name="T17" fmla="*/ 2 h 3"/>
                  <a:gd name="T18" fmla="*/ 4 w 22"/>
                  <a:gd name="T19" fmla="*/ 2 h 3"/>
                  <a:gd name="T20" fmla="*/ 5 w 22"/>
                  <a:gd name="T21" fmla="*/ 2 h 3"/>
                  <a:gd name="T22" fmla="*/ 5 w 22"/>
                  <a:gd name="T23" fmla="*/ 2 h 3"/>
                  <a:gd name="T24" fmla="*/ 6 w 22"/>
                  <a:gd name="T25" fmla="*/ 2 h 3"/>
                  <a:gd name="T26" fmla="*/ 6 w 22"/>
                  <a:gd name="T27" fmla="*/ 2 h 3"/>
                  <a:gd name="T28" fmla="*/ 6 w 22"/>
                  <a:gd name="T29" fmla="*/ 2 h 3"/>
                  <a:gd name="T30" fmla="*/ 7 w 22"/>
                  <a:gd name="T31" fmla="*/ 2 h 3"/>
                  <a:gd name="T32" fmla="*/ 7 w 22"/>
                  <a:gd name="T33" fmla="*/ 2 h 3"/>
                  <a:gd name="T34" fmla="*/ 8 w 22"/>
                  <a:gd name="T35" fmla="*/ 2 h 3"/>
                  <a:gd name="T36" fmla="*/ 8 w 22"/>
                  <a:gd name="T37" fmla="*/ 2 h 3"/>
                  <a:gd name="T38" fmla="*/ 9 w 22"/>
                  <a:gd name="T39" fmla="*/ 2 h 3"/>
                  <a:gd name="T40" fmla="*/ 9 w 22"/>
                  <a:gd name="T41" fmla="*/ 2 h 3"/>
                  <a:gd name="T42" fmla="*/ 9 w 22"/>
                  <a:gd name="T43" fmla="*/ 2 h 3"/>
                  <a:gd name="T44" fmla="*/ 10 w 22"/>
                  <a:gd name="T45" fmla="*/ 2 h 3"/>
                  <a:gd name="T46" fmla="*/ 10 w 22"/>
                  <a:gd name="T47" fmla="*/ 2 h 3"/>
                  <a:gd name="T48" fmla="*/ 11 w 22"/>
                  <a:gd name="T49" fmla="*/ 2 h 3"/>
                  <a:gd name="T50" fmla="*/ 11 w 22"/>
                  <a:gd name="T51" fmla="*/ 1 h 3"/>
                  <a:gd name="T52" fmla="*/ 11 w 22"/>
                  <a:gd name="T53" fmla="*/ 1 h 3"/>
                  <a:gd name="T54" fmla="*/ 12 w 22"/>
                  <a:gd name="T55" fmla="*/ 1 h 3"/>
                  <a:gd name="T56" fmla="*/ 12 w 22"/>
                  <a:gd name="T57" fmla="*/ 1 h 3"/>
                  <a:gd name="T58" fmla="*/ 13 w 22"/>
                  <a:gd name="T59" fmla="*/ 1 h 3"/>
                  <a:gd name="T60" fmla="*/ 13 w 22"/>
                  <a:gd name="T61" fmla="*/ 1 h 3"/>
                  <a:gd name="T62" fmla="*/ 14 w 22"/>
                  <a:gd name="T63" fmla="*/ 1 h 3"/>
                  <a:gd name="T64" fmla="*/ 14 w 22"/>
                  <a:gd name="T65" fmla="*/ 1 h 3"/>
                  <a:gd name="T66" fmla="*/ 14 w 22"/>
                  <a:gd name="T67" fmla="*/ 1 h 3"/>
                  <a:gd name="T68" fmla="*/ 15 w 22"/>
                  <a:gd name="T69" fmla="*/ 1 h 3"/>
                  <a:gd name="T70" fmla="*/ 15 w 22"/>
                  <a:gd name="T71" fmla="*/ 1 h 3"/>
                  <a:gd name="T72" fmla="*/ 16 w 22"/>
                  <a:gd name="T73" fmla="*/ 1 h 3"/>
                  <a:gd name="T74" fmla="*/ 16 w 22"/>
                  <a:gd name="T75" fmla="*/ 1 h 3"/>
                  <a:gd name="T76" fmla="*/ 16 w 22"/>
                  <a:gd name="T77" fmla="*/ 1 h 3"/>
                  <a:gd name="T78" fmla="*/ 17 w 22"/>
                  <a:gd name="T79" fmla="*/ 1 h 3"/>
                  <a:gd name="T80" fmla="*/ 17 w 22"/>
                  <a:gd name="T81" fmla="*/ 1 h 3"/>
                  <a:gd name="T82" fmla="*/ 18 w 22"/>
                  <a:gd name="T83" fmla="*/ 1 h 3"/>
                  <a:gd name="T84" fmla="*/ 18 w 22"/>
                  <a:gd name="T85" fmla="*/ 1 h 3"/>
                  <a:gd name="T86" fmla="*/ 19 w 22"/>
                  <a:gd name="T87" fmla="*/ 1 h 3"/>
                  <a:gd name="T88" fmla="*/ 19 w 22"/>
                  <a:gd name="T89" fmla="*/ 1 h 3"/>
                  <a:gd name="T90" fmla="*/ 19 w 22"/>
                  <a:gd name="T91" fmla="*/ 1 h 3"/>
                  <a:gd name="T92" fmla="*/ 20 w 22"/>
                  <a:gd name="T93" fmla="*/ 1 h 3"/>
                  <a:gd name="T94" fmla="*/ 20 w 22"/>
                  <a:gd name="T95" fmla="*/ 1 h 3"/>
                  <a:gd name="T96" fmla="*/ 21 w 22"/>
                  <a:gd name="T97" fmla="*/ 1 h 3"/>
                  <a:gd name="T98" fmla="*/ 21 w 22"/>
                  <a:gd name="T99" fmla="*/ 0 h 3"/>
                  <a:gd name="T100" fmla="*/ 21 w 22"/>
                  <a:gd name="T101" fmla="*/ 0 h 3"/>
                  <a:gd name="T102" fmla="*/ 22 w 22"/>
                  <a:gd name="T10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" h="3">
                    <a:moveTo>
                      <a:pt x="0" y="3"/>
                    </a:move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</a:path>
                </a:pathLst>
              </a:custGeom>
              <a:noFill/>
              <a:ln w="33338">
                <a:solidFill>
                  <a:srgbClr val="0000FF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021" name="Freeform 178"/>
              <p:cNvSpPr>
                <a:spLocks/>
              </p:cNvSpPr>
              <p:nvPr/>
            </p:nvSpPr>
            <p:spPr bwMode="auto">
              <a:xfrm>
                <a:off x="3242" y="2457"/>
                <a:ext cx="151" cy="7"/>
              </a:xfrm>
              <a:custGeom>
                <a:avLst/>
                <a:gdLst>
                  <a:gd name="T0" fmla="*/ 0 w 22"/>
                  <a:gd name="T1" fmla="*/ 1 h 1"/>
                  <a:gd name="T2" fmla="*/ 1 w 22"/>
                  <a:gd name="T3" fmla="*/ 1 h 1"/>
                  <a:gd name="T4" fmla="*/ 1 w 22"/>
                  <a:gd name="T5" fmla="*/ 1 h 1"/>
                  <a:gd name="T6" fmla="*/ 2 w 22"/>
                  <a:gd name="T7" fmla="*/ 1 h 1"/>
                  <a:gd name="T8" fmla="*/ 2 w 22"/>
                  <a:gd name="T9" fmla="*/ 1 h 1"/>
                  <a:gd name="T10" fmla="*/ 2 w 22"/>
                  <a:gd name="T11" fmla="*/ 1 h 1"/>
                  <a:gd name="T12" fmla="*/ 3 w 22"/>
                  <a:gd name="T13" fmla="*/ 1 h 1"/>
                  <a:gd name="T14" fmla="*/ 3 w 22"/>
                  <a:gd name="T15" fmla="*/ 1 h 1"/>
                  <a:gd name="T16" fmla="*/ 4 w 22"/>
                  <a:gd name="T17" fmla="*/ 1 h 1"/>
                  <a:gd name="T18" fmla="*/ 4 w 22"/>
                  <a:gd name="T19" fmla="*/ 1 h 1"/>
                  <a:gd name="T20" fmla="*/ 4 w 22"/>
                  <a:gd name="T21" fmla="*/ 1 h 1"/>
                  <a:gd name="T22" fmla="*/ 5 w 22"/>
                  <a:gd name="T23" fmla="*/ 1 h 1"/>
                  <a:gd name="T24" fmla="*/ 5 w 22"/>
                  <a:gd name="T25" fmla="*/ 1 h 1"/>
                  <a:gd name="T26" fmla="*/ 6 w 22"/>
                  <a:gd name="T27" fmla="*/ 1 h 1"/>
                  <a:gd name="T28" fmla="*/ 6 w 22"/>
                  <a:gd name="T29" fmla="*/ 1 h 1"/>
                  <a:gd name="T30" fmla="*/ 7 w 22"/>
                  <a:gd name="T31" fmla="*/ 1 h 1"/>
                  <a:gd name="T32" fmla="*/ 7 w 22"/>
                  <a:gd name="T33" fmla="*/ 1 h 1"/>
                  <a:gd name="T34" fmla="*/ 7 w 22"/>
                  <a:gd name="T35" fmla="*/ 1 h 1"/>
                  <a:gd name="T36" fmla="*/ 8 w 22"/>
                  <a:gd name="T37" fmla="*/ 1 h 1"/>
                  <a:gd name="T38" fmla="*/ 8 w 22"/>
                  <a:gd name="T39" fmla="*/ 1 h 1"/>
                  <a:gd name="T40" fmla="*/ 9 w 22"/>
                  <a:gd name="T41" fmla="*/ 1 h 1"/>
                  <a:gd name="T42" fmla="*/ 9 w 22"/>
                  <a:gd name="T43" fmla="*/ 1 h 1"/>
                  <a:gd name="T44" fmla="*/ 9 w 22"/>
                  <a:gd name="T45" fmla="*/ 1 h 1"/>
                  <a:gd name="T46" fmla="*/ 10 w 22"/>
                  <a:gd name="T47" fmla="*/ 1 h 1"/>
                  <a:gd name="T48" fmla="*/ 10 w 22"/>
                  <a:gd name="T49" fmla="*/ 1 h 1"/>
                  <a:gd name="T50" fmla="*/ 11 w 22"/>
                  <a:gd name="T51" fmla="*/ 0 h 1"/>
                  <a:gd name="T52" fmla="*/ 11 w 22"/>
                  <a:gd name="T53" fmla="*/ 0 h 1"/>
                  <a:gd name="T54" fmla="*/ 12 w 22"/>
                  <a:gd name="T55" fmla="*/ 0 h 1"/>
                  <a:gd name="T56" fmla="*/ 12 w 22"/>
                  <a:gd name="T57" fmla="*/ 0 h 1"/>
                  <a:gd name="T58" fmla="*/ 12 w 22"/>
                  <a:gd name="T59" fmla="*/ 0 h 1"/>
                  <a:gd name="T60" fmla="*/ 13 w 22"/>
                  <a:gd name="T61" fmla="*/ 0 h 1"/>
                  <a:gd name="T62" fmla="*/ 13 w 22"/>
                  <a:gd name="T63" fmla="*/ 0 h 1"/>
                  <a:gd name="T64" fmla="*/ 14 w 22"/>
                  <a:gd name="T65" fmla="*/ 0 h 1"/>
                  <a:gd name="T66" fmla="*/ 14 w 22"/>
                  <a:gd name="T67" fmla="*/ 0 h 1"/>
                  <a:gd name="T68" fmla="*/ 14 w 22"/>
                  <a:gd name="T69" fmla="*/ 0 h 1"/>
                  <a:gd name="T70" fmla="*/ 15 w 22"/>
                  <a:gd name="T71" fmla="*/ 0 h 1"/>
                  <a:gd name="T72" fmla="*/ 15 w 22"/>
                  <a:gd name="T73" fmla="*/ 0 h 1"/>
                  <a:gd name="T74" fmla="*/ 16 w 22"/>
                  <a:gd name="T75" fmla="*/ 0 h 1"/>
                  <a:gd name="T76" fmla="*/ 16 w 22"/>
                  <a:gd name="T77" fmla="*/ 0 h 1"/>
                  <a:gd name="T78" fmla="*/ 17 w 22"/>
                  <a:gd name="T79" fmla="*/ 0 h 1"/>
                  <a:gd name="T80" fmla="*/ 17 w 22"/>
                  <a:gd name="T81" fmla="*/ 0 h 1"/>
                  <a:gd name="T82" fmla="*/ 17 w 22"/>
                  <a:gd name="T83" fmla="*/ 0 h 1"/>
                  <a:gd name="T84" fmla="*/ 18 w 22"/>
                  <a:gd name="T85" fmla="*/ 0 h 1"/>
                  <a:gd name="T86" fmla="*/ 18 w 22"/>
                  <a:gd name="T87" fmla="*/ 0 h 1"/>
                  <a:gd name="T88" fmla="*/ 19 w 22"/>
                  <a:gd name="T89" fmla="*/ 0 h 1"/>
                  <a:gd name="T90" fmla="*/ 19 w 22"/>
                  <a:gd name="T91" fmla="*/ 0 h 1"/>
                  <a:gd name="T92" fmla="*/ 19 w 22"/>
                  <a:gd name="T93" fmla="*/ 0 h 1"/>
                  <a:gd name="T94" fmla="*/ 20 w 22"/>
                  <a:gd name="T95" fmla="*/ 0 h 1"/>
                  <a:gd name="T96" fmla="*/ 20 w 22"/>
                  <a:gd name="T97" fmla="*/ 0 h 1"/>
                  <a:gd name="T98" fmla="*/ 21 w 22"/>
                  <a:gd name="T99" fmla="*/ 0 h 1"/>
                  <a:gd name="T100" fmla="*/ 21 w 22"/>
                  <a:gd name="T101" fmla="*/ 0 h 1"/>
                  <a:gd name="T102" fmla="*/ 22 w 22"/>
                  <a:gd name="T10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2" y="0"/>
                    </a:lnTo>
                  </a:path>
                </a:pathLst>
              </a:custGeom>
              <a:noFill/>
              <a:ln w="33338">
                <a:solidFill>
                  <a:srgbClr val="0000FF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022" name="Freeform 179"/>
              <p:cNvSpPr>
                <a:spLocks/>
              </p:cNvSpPr>
              <p:nvPr/>
            </p:nvSpPr>
            <p:spPr bwMode="auto">
              <a:xfrm>
                <a:off x="3393" y="2450"/>
                <a:ext cx="143" cy="7"/>
              </a:xfrm>
              <a:custGeom>
                <a:avLst/>
                <a:gdLst>
                  <a:gd name="T0" fmla="*/ 0 w 21"/>
                  <a:gd name="T1" fmla="*/ 1 h 1"/>
                  <a:gd name="T2" fmla="*/ 0 w 21"/>
                  <a:gd name="T3" fmla="*/ 1 h 1"/>
                  <a:gd name="T4" fmla="*/ 1 w 21"/>
                  <a:gd name="T5" fmla="*/ 1 h 1"/>
                  <a:gd name="T6" fmla="*/ 1 w 21"/>
                  <a:gd name="T7" fmla="*/ 1 h 1"/>
                  <a:gd name="T8" fmla="*/ 2 w 21"/>
                  <a:gd name="T9" fmla="*/ 1 h 1"/>
                  <a:gd name="T10" fmla="*/ 2 w 21"/>
                  <a:gd name="T11" fmla="*/ 1 h 1"/>
                  <a:gd name="T12" fmla="*/ 2 w 21"/>
                  <a:gd name="T13" fmla="*/ 1 h 1"/>
                  <a:gd name="T14" fmla="*/ 3 w 21"/>
                  <a:gd name="T15" fmla="*/ 1 h 1"/>
                  <a:gd name="T16" fmla="*/ 3 w 21"/>
                  <a:gd name="T17" fmla="*/ 1 h 1"/>
                  <a:gd name="T18" fmla="*/ 4 w 21"/>
                  <a:gd name="T19" fmla="*/ 1 h 1"/>
                  <a:gd name="T20" fmla="*/ 4 w 21"/>
                  <a:gd name="T21" fmla="*/ 1 h 1"/>
                  <a:gd name="T22" fmla="*/ 5 w 21"/>
                  <a:gd name="T23" fmla="*/ 1 h 1"/>
                  <a:gd name="T24" fmla="*/ 5 w 21"/>
                  <a:gd name="T25" fmla="*/ 1 h 1"/>
                  <a:gd name="T26" fmla="*/ 5 w 21"/>
                  <a:gd name="T27" fmla="*/ 0 h 1"/>
                  <a:gd name="T28" fmla="*/ 6 w 21"/>
                  <a:gd name="T29" fmla="*/ 0 h 1"/>
                  <a:gd name="T30" fmla="*/ 6 w 21"/>
                  <a:gd name="T31" fmla="*/ 0 h 1"/>
                  <a:gd name="T32" fmla="*/ 7 w 21"/>
                  <a:gd name="T33" fmla="*/ 0 h 1"/>
                  <a:gd name="T34" fmla="*/ 7 w 21"/>
                  <a:gd name="T35" fmla="*/ 0 h 1"/>
                  <a:gd name="T36" fmla="*/ 7 w 21"/>
                  <a:gd name="T37" fmla="*/ 0 h 1"/>
                  <a:gd name="T38" fmla="*/ 8 w 21"/>
                  <a:gd name="T39" fmla="*/ 0 h 1"/>
                  <a:gd name="T40" fmla="*/ 8 w 21"/>
                  <a:gd name="T41" fmla="*/ 0 h 1"/>
                  <a:gd name="T42" fmla="*/ 9 w 21"/>
                  <a:gd name="T43" fmla="*/ 0 h 1"/>
                  <a:gd name="T44" fmla="*/ 9 w 21"/>
                  <a:gd name="T45" fmla="*/ 0 h 1"/>
                  <a:gd name="T46" fmla="*/ 9 w 21"/>
                  <a:gd name="T47" fmla="*/ 0 h 1"/>
                  <a:gd name="T48" fmla="*/ 10 w 21"/>
                  <a:gd name="T49" fmla="*/ 0 h 1"/>
                  <a:gd name="T50" fmla="*/ 10 w 21"/>
                  <a:gd name="T51" fmla="*/ 0 h 1"/>
                  <a:gd name="T52" fmla="*/ 11 w 21"/>
                  <a:gd name="T53" fmla="*/ 0 h 1"/>
                  <a:gd name="T54" fmla="*/ 11 w 21"/>
                  <a:gd name="T55" fmla="*/ 0 h 1"/>
                  <a:gd name="T56" fmla="*/ 12 w 21"/>
                  <a:gd name="T57" fmla="*/ 0 h 1"/>
                  <a:gd name="T58" fmla="*/ 12 w 21"/>
                  <a:gd name="T59" fmla="*/ 0 h 1"/>
                  <a:gd name="T60" fmla="*/ 12 w 21"/>
                  <a:gd name="T61" fmla="*/ 0 h 1"/>
                  <a:gd name="T62" fmla="*/ 13 w 21"/>
                  <a:gd name="T63" fmla="*/ 0 h 1"/>
                  <a:gd name="T64" fmla="*/ 13 w 21"/>
                  <a:gd name="T65" fmla="*/ 0 h 1"/>
                  <a:gd name="T66" fmla="*/ 14 w 21"/>
                  <a:gd name="T67" fmla="*/ 0 h 1"/>
                  <a:gd name="T68" fmla="*/ 14 w 21"/>
                  <a:gd name="T69" fmla="*/ 0 h 1"/>
                  <a:gd name="T70" fmla="*/ 15 w 21"/>
                  <a:gd name="T71" fmla="*/ 0 h 1"/>
                  <a:gd name="T72" fmla="*/ 15 w 21"/>
                  <a:gd name="T73" fmla="*/ 0 h 1"/>
                  <a:gd name="T74" fmla="*/ 15 w 21"/>
                  <a:gd name="T75" fmla="*/ 0 h 1"/>
                  <a:gd name="T76" fmla="*/ 16 w 21"/>
                  <a:gd name="T77" fmla="*/ 0 h 1"/>
                  <a:gd name="T78" fmla="*/ 16 w 21"/>
                  <a:gd name="T79" fmla="*/ 0 h 1"/>
                  <a:gd name="T80" fmla="*/ 17 w 21"/>
                  <a:gd name="T81" fmla="*/ 0 h 1"/>
                  <a:gd name="T82" fmla="*/ 17 w 21"/>
                  <a:gd name="T83" fmla="*/ 0 h 1"/>
                  <a:gd name="T84" fmla="*/ 17 w 21"/>
                  <a:gd name="T85" fmla="*/ 0 h 1"/>
                  <a:gd name="T86" fmla="*/ 18 w 21"/>
                  <a:gd name="T87" fmla="*/ 0 h 1"/>
                  <a:gd name="T88" fmla="*/ 18 w 21"/>
                  <a:gd name="T89" fmla="*/ 0 h 1"/>
                  <a:gd name="T90" fmla="*/ 19 w 21"/>
                  <a:gd name="T91" fmla="*/ 0 h 1"/>
                  <a:gd name="T92" fmla="*/ 19 w 21"/>
                  <a:gd name="T93" fmla="*/ 0 h 1"/>
                  <a:gd name="T94" fmla="*/ 19 w 21"/>
                  <a:gd name="T95" fmla="*/ 0 h 1"/>
                  <a:gd name="T96" fmla="*/ 20 w 21"/>
                  <a:gd name="T97" fmla="*/ 0 h 1"/>
                  <a:gd name="T98" fmla="*/ 20 w 21"/>
                  <a:gd name="T99" fmla="*/ 0 h 1"/>
                  <a:gd name="T100" fmla="*/ 21 w 21"/>
                  <a:gd name="T101" fmla="*/ 0 h 1"/>
                  <a:gd name="T102" fmla="*/ 21 w 21"/>
                  <a:gd name="T10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</a:path>
                </a:pathLst>
              </a:custGeom>
              <a:noFill/>
              <a:ln w="33338">
                <a:solidFill>
                  <a:srgbClr val="0000FF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023" name="Freeform 180"/>
              <p:cNvSpPr>
                <a:spLocks/>
              </p:cNvSpPr>
              <p:nvPr/>
            </p:nvSpPr>
            <p:spPr bwMode="auto">
              <a:xfrm>
                <a:off x="3536" y="2450"/>
                <a:ext cx="151" cy="0"/>
              </a:xfrm>
              <a:custGeom>
                <a:avLst/>
                <a:gdLst>
                  <a:gd name="T0" fmla="*/ 1 w 22"/>
                  <a:gd name="T1" fmla="*/ 1 w 22"/>
                  <a:gd name="T2" fmla="*/ 1 w 22"/>
                  <a:gd name="T3" fmla="*/ 2 w 22"/>
                  <a:gd name="T4" fmla="*/ 2 w 22"/>
                  <a:gd name="T5" fmla="*/ 3 w 22"/>
                  <a:gd name="T6" fmla="*/ 3 w 22"/>
                  <a:gd name="T7" fmla="*/ 3 w 22"/>
                  <a:gd name="T8" fmla="*/ 4 w 22"/>
                  <a:gd name="T9" fmla="*/ 4 w 22"/>
                  <a:gd name="T10" fmla="*/ 5 w 22"/>
                  <a:gd name="T11" fmla="*/ 5 w 22"/>
                  <a:gd name="T12" fmla="*/ 6 w 22"/>
                  <a:gd name="T13" fmla="*/ 6 w 22"/>
                  <a:gd name="T14" fmla="*/ 6 w 22"/>
                  <a:gd name="T15" fmla="*/ 7 w 22"/>
                  <a:gd name="T16" fmla="*/ 7 w 22"/>
                  <a:gd name="T17" fmla="*/ 8 w 22"/>
                  <a:gd name="T18" fmla="*/ 8 w 22"/>
                  <a:gd name="T19" fmla="*/ 8 w 22"/>
                  <a:gd name="T20" fmla="*/ 9 w 22"/>
                  <a:gd name="T21" fmla="*/ 9 w 22"/>
                  <a:gd name="T22" fmla="*/ 10 w 22"/>
                  <a:gd name="T23" fmla="*/ 10 w 22"/>
                  <a:gd name="T24" fmla="*/ 11 w 22"/>
                  <a:gd name="T25" fmla="*/ 11 w 22"/>
                  <a:gd name="T26" fmla="*/ 11 w 22"/>
                  <a:gd name="T27" fmla="*/ 12 w 22"/>
                  <a:gd name="T28" fmla="*/ 12 w 22"/>
                  <a:gd name="T29" fmla="*/ 13 w 22"/>
                  <a:gd name="T30" fmla="*/ 13 w 22"/>
                  <a:gd name="T31" fmla="*/ 13 w 22"/>
                  <a:gd name="T32" fmla="*/ 14 w 22"/>
                  <a:gd name="T33" fmla="*/ 14 w 22"/>
                  <a:gd name="T34" fmla="*/ 15 w 22"/>
                  <a:gd name="T35" fmla="*/ 15 w 22"/>
                  <a:gd name="T36" fmla="*/ 16 w 22"/>
                  <a:gd name="T37" fmla="*/ 16 w 22"/>
                  <a:gd name="T38" fmla="*/ 16 w 22"/>
                  <a:gd name="T39" fmla="*/ 17 w 22"/>
                  <a:gd name="T40" fmla="*/ 17 w 22"/>
                  <a:gd name="T41" fmla="*/ 18 w 22"/>
                  <a:gd name="T42" fmla="*/ 18 w 22"/>
                  <a:gd name="T43" fmla="*/ 18 w 22"/>
                  <a:gd name="T44" fmla="*/ 19 w 22"/>
                  <a:gd name="T45" fmla="*/ 19 w 22"/>
                  <a:gd name="T46" fmla="*/ 20 w 22"/>
                  <a:gd name="T47" fmla="*/ 20 w 22"/>
                  <a:gd name="T48" fmla="*/ 21 w 22"/>
                  <a:gd name="T49" fmla="*/ 21 w 22"/>
                  <a:gd name="T50" fmla="*/ 21 w 22"/>
                  <a:gd name="T51" fmla="*/ 22 w 2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  <a:cxn ang="0">
                    <a:pos x="T50" y="0"/>
                  </a:cxn>
                  <a:cxn ang="0">
                    <a:pos x="T51" y="0"/>
                  </a:cxn>
                </a:cxnLst>
                <a:rect l="0" t="0" r="r" b="b"/>
                <a:pathLst>
                  <a:path w="22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</a:path>
                </a:pathLst>
              </a:custGeom>
              <a:noFill/>
              <a:ln w="33338">
                <a:solidFill>
                  <a:srgbClr val="0000FF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024" name="Freeform 181"/>
              <p:cNvSpPr>
                <a:spLocks/>
              </p:cNvSpPr>
              <p:nvPr/>
            </p:nvSpPr>
            <p:spPr bwMode="auto">
              <a:xfrm>
                <a:off x="3687" y="2443"/>
                <a:ext cx="34" cy="7"/>
              </a:xfrm>
              <a:custGeom>
                <a:avLst/>
                <a:gdLst>
                  <a:gd name="T0" fmla="*/ 0 w 5"/>
                  <a:gd name="T1" fmla="*/ 1 h 1"/>
                  <a:gd name="T2" fmla="*/ 0 w 5"/>
                  <a:gd name="T3" fmla="*/ 1 h 1"/>
                  <a:gd name="T4" fmla="*/ 0 w 5"/>
                  <a:gd name="T5" fmla="*/ 1 h 1"/>
                  <a:gd name="T6" fmla="*/ 1 w 5"/>
                  <a:gd name="T7" fmla="*/ 1 h 1"/>
                  <a:gd name="T8" fmla="*/ 1 w 5"/>
                  <a:gd name="T9" fmla="*/ 0 h 1"/>
                  <a:gd name="T10" fmla="*/ 1 w 5"/>
                  <a:gd name="T11" fmla="*/ 0 h 1"/>
                  <a:gd name="T12" fmla="*/ 1 w 5"/>
                  <a:gd name="T13" fmla="*/ 0 h 1"/>
                  <a:gd name="T14" fmla="*/ 1 w 5"/>
                  <a:gd name="T15" fmla="*/ 0 h 1"/>
                  <a:gd name="T16" fmla="*/ 2 w 5"/>
                  <a:gd name="T17" fmla="*/ 0 h 1"/>
                  <a:gd name="T18" fmla="*/ 2 w 5"/>
                  <a:gd name="T19" fmla="*/ 0 h 1"/>
                  <a:gd name="T20" fmla="*/ 2 w 5"/>
                  <a:gd name="T21" fmla="*/ 0 h 1"/>
                  <a:gd name="T22" fmla="*/ 2 w 5"/>
                  <a:gd name="T23" fmla="*/ 0 h 1"/>
                  <a:gd name="T24" fmla="*/ 2 w 5"/>
                  <a:gd name="T25" fmla="*/ 0 h 1"/>
                  <a:gd name="T26" fmla="*/ 3 w 5"/>
                  <a:gd name="T27" fmla="*/ 0 h 1"/>
                  <a:gd name="T28" fmla="*/ 3 w 5"/>
                  <a:gd name="T29" fmla="*/ 0 h 1"/>
                  <a:gd name="T30" fmla="*/ 3 w 5"/>
                  <a:gd name="T31" fmla="*/ 0 h 1"/>
                  <a:gd name="T32" fmla="*/ 3 w 5"/>
                  <a:gd name="T33" fmla="*/ 0 h 1"/>
                  <a:gd name="T34" fmla="*/ 4 w 5"/>
                  <a:gd name="T35" fmla="*/ 0 h 1"/>
                  <a:gd name="T36" fmla="*/ 4 w 5"/>
                  <a:gd name="T37" fmla="*/ 0 h 1"/>
                  <a:gd name="T38" fmla="*/ 4 w 5"/>
                  <a:gd name="T39" fmla="*/ 0 h 1"/>
                  <a:gd name="T40" fmla="*/ 4 w 5"/>
                  <a:gd name="T41" fmla="*/ 0 h 1"/>
                  <a:gd name="T42" fmla="*/ 4 w 5"/>
                  <a:gd name="T43" fmla="*/ 0 h 1"/>
                  <a:gd name="T44" fmla="*/ 5 w 5"/>
                  <a:gd name="T45" fmla="*/ 0 h 1"/>
                  <a:gd name="T46" fmla="*/ 5 w 5"/>
                  <a:gd name="T47" fmla="*/ 0 h 1"/>
                  <a:gd name="T48" fmla="*/ 5 w 5"/>
                  <a:gd name="T49" fmla="*/ 0 h 1"/>
                  <a:gd name="T50" fmla="*/ 5 w 5"/>
                  <a:gd name="T5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noFill/>
              <a:ln w="33338">
                <a:solidFill>
                  <a:srgbClr val="0000FF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025" name="Rectangle 182"/>
              <p:cNvSpPr>
                <a:spLocks noChangeArrowheads="1"/>
              </p:cNvSpPr>
              <p:nvPr/>
            </p:nvSpPr>
            <p:spPr bwMode="auto">
              <a:xfrm>
                <a:off x="3132" y="1978"/>
                <a:ext cx="158" cy="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1pPr>
                <a:lvl2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2pPr>
                <a:lvl3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3pPr>
                <a:lvl4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4pPr>
                <a:lvl5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-Bold" charset="0"/>
                    <a:ea typeface="ＭＳ Ｐゴシック" pitchFamily="50" charset="-128"/>
                    <a:cs typeface="ＭＳ Ｐゴシック" pitchFamily="50" charset="-128"/>
                  </a:rPr>
                  <a:t>V</a:t>
                </a:r>
                <a:endParaRPr kumimoji="1" lang="ja-JP" altLang="ja-JP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endParaRPr>
              </a:p>
            </p:txBody>
          </p:sp>
          <p:sp>
            <p:nvSpPr>
              <p:cNvPr id="40026" name="Rectangle 183"/>
              <p:cNvSpPr>
                <a:spLocks noChangeArrowheads="1"/>
              </p:cNvSpPr>
              <p:nvPr/>
            </p:nvSpPr>
            <p:spPr bwMode="auto">
              <a:xfrm>
                <a:off x="3215" y="2046"/>
                <a:ext cx="199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1pPr>
                <a:lvl2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2pPr>
                <a:lvl3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3pPr>
                <a:lvl4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4pPr>
                <a:lvl5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-Bold" charset="0"/>
                    <a:ea typeface="ＭＳ Ｐゴシック" pitchFamily="50" charset="-128"/>
                    <a:cs typeface="ＭＳ Ｐゴシック" pitchFamily="50" charset="-128"/>
                  </a:rPr>
                  <a:t>NB</a:t>
                </a:r>
                <a:endParaRPr kumimoji="1" lang="ja-JP" altLang="ja-JP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endParaRPr>
              </a:p>
            </p:txBody>
          </p:sp>
          <p:sp>
            <p:nvSpPr>
              <p:cNvPr id="40027" name="Line 184"/>
              <p:cNvSpPr>
                <a:spLocks noChangeShapeType="1"/>
              </p:cNvSpPr>
              <p:nvPr/>
            </p:nvSpPr>
            <p:spPr bwMode="auto">
              <a:xfrm>
                <a:off x="3440" y="2074"/>
                <a:ext cx="131" cy="0"/>
              </a:xfrm>
              <a:prstGeom prst="line">
                <a:avLst/>
              </a:prstGeom>
              <a:noFill/>
              <a:ln w="33338">
                <a:solidFill>
                  <a:srgbClr val="00FF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028" name="Freeform 185"/>
              <p:cNvSpPr>
                <a:spLocks/>
              </p:cNvSpPr>
              <p:nvPr/>
            </p:nvSpPr>
            <p:spPr bwMode="auto">
              <a:xfrm>
                <a:off x="874" y="2423"/>
                <a:ext cx="143" cy="27"/>
              </a:xfrm>
              <a:custGeom>
                <a:avLst/>
                <a:gdLst>
                  <a:gd name="T0" fmla="*/ 0 w 21"/>
                  <a:gd name="T1" fmla="*/ 4 h 4"/>
                  <a:gd name="T2" fmla="*/ 1 w 21"/>
                  <a:gd name="T3" fmla="*/ 4 h 4"/>
                  <a:gd name="T4" fmla="*/ 1 w 21"/>
                  <a:gd name="T5" fmla="*/ 4 h 4"/>
                  <a:gd name="T6" fmla="*/ 2 w 21"/>
                  <a:gd name="T7" fmla="*/ 4 h 4"/>
                  <a:gd name="T8" fmla="*/ 2 w 21"/>
                  <a:gd name="T9" fmla="*/ 4 h 4"/>
                  <a:gd name="T10" fmla="*/ 2 w 21"/>
                  <a:gd name="T11" fmla="*/ 4 h 4"/>
                  <a:gd name="T12" fmla="*/ 3 w 21"/>
                  <a:gd name="T13" fmla="*/ 4 h 4"/>
                  <a:gd name="T14" fmla="*/ 3 w 21"/>
                  <a:gd name="T15" fmla="*/ 3 h 4"/>
                  <a:gd name="T16" fmla="*/ 4 w 21"/>
                  <a:gd name="T17" fmla="*/ 3 h 4"/>
                  <a:gd name="T18" fmla="*/ 4 w 21"/>
                  <a:gd name="T19" fmla="*/ 3 h 4"/>
                  <a:gd name="T20" fmla="*/ 5 w 21"/>
                  <a:gd name="T21" fmla="*/ 3 h 4"/>
                  <a:gd name="T22" fmla="*/ 5 w 21"/>
                  <a:gd name="T23" fmla="*/ 3 h 4"/>
                  <a:gd name="T24" fmla="*/ 5 w 21"/>
                  <a:gd name="T25" fmla="*/ 3 h 4"/>
                  <a:gd name="T26" fmla="*/ 6 w 21"/>
                  <a:gd name="T27" fmla="*/ 3 h 4"/>
                  <a:gd name="T28" fmla="*/ 6 w 21"/>
                  <a:gd name="T29" fmla="*/ 3 h 4"/>
                  <a:gd name="T30" fmla="*/ 7 w 21"/>
                  <a:gd name="T31" fmla="*/ 3 h 4"/>
                  <a:gd name="T32" fmla="*/ 7 w 21"/>
                  <a:gd name="T33" fmla="*/ 3 h 4"/>
                  <a:gd name="T34" fmla="*/ 8 w 21"/>
                  <a:gd name="T35" fmla="*/ 3 h 4"/>
                  <a:gd name="T36" fmla="*/ 8 w 21"/>
                  <a:gd name="T37" fmla="*/ 2 h 4"/>
                  <a:gd name="T38" fmla="*/ 8 w 21"/>
                  <a:gd name="T39" fmla="*/ 2 h 4"/>
                  <a:gd name="T40" fmla="*/ 9 w 21"/>
                  <a:gd name="T41" fmla="*/ 2 h 4"/>
                  <a:gd name="T42" fmla="*/ 9 w 21"/>
                  <a:gd name="T43" fmla="*/ 2 h 4"/>
                  <a:gd name="T44" fmla="*/ 10 w 21"/>
                  <a:gd name="T45" fmla="*/ 2 h 4"/>
                  <a:gd name="T46" fmla="*/ 10 w 21"/>
                  <a:gd name="T47" fmla="*/ 2 h 4"/>
                  <a:gd name="T48" fmla="*/ 10 w 21"/>
                  <a:gd name="T49" fmla="*/ 2 h 4"/>
                  <a:gd name="T50" fmla="*/ 11 w 21"/>
                  <a:gd name="T51" fmla="*/ 2 h 4"/>
                  <a:gd name="T52" fmla="*/ 11 w 21"/>
                  <a:gd name="T53" fmla="*/ 2 h 4"/>
                  <a:gd name="T54" fmla="*/ 12 w 21"/>
                  <a:gd name="T55" fmla="*/ 2 h 4"/>
                  <a:gd name="T56" fmla="*/ 12 w 21"/>
                  <a:gd name="T57" fmla="*/ 1 h 4"/>
                  <a:gd name="T58" fmla="*/ 12 w 21"/>
                  <a:gd name="T59" fmla="*/ 1 h 4"/>
                  <a:gd name="T60" fmla="*/ 13 w 21"/>
                  <a:gd name="T61" fmla="*/ 1 h 4"/>
                  <a:gd name="T62" fmla="*/ 13 w 21"/>
                  <a:gd name="T63" fmla="*/ 1 h 4"/>
                  <a:gd name="T64" fmla="*/ 14 w 21"/>
                  <a:gd name="T65" fmla="*/ 1 h 4"/>
                  <a:gd name="T66" fmla="*/ 14 w 21"/>
                  <a:gd name="T67" fmla="*/ 1 h 4"/>
                  <a:gd name="T68" fmla="*/ 15 w 21"/>
                  <a:gd name="T69" fmla="*/ 1 h 4"/>
                  <a:gd name="T70" fmla="*/ 15 w 21"/>
                  <a:gd name="T71" fmla="*/ 1 h 4"/>
                  <a:gd name="T72" fmla="*/ 15 w 21"/>
                  <a:gd name="T73" fmla="*/ 1 h 4"/>
                  <a:gd name="T74" fmla="*/ 16 w 21"/>
                  <a:gd name="T75" fmla="*/ 1 h 4"/>
                  <a:gd name="T76" fmla="*/ 16 w 21"/>
                  <a:gd name="T77" fmla="*/ 1 h 4"/>
                  <a:gd name="T78" fmla="*/ 17 w 21"/>
                  <a:gd name="T79" fmla="*/ 1 h 4"/>
                  <a:gd name="T80" fmla="*/ 17 w 21"/>
                  <a:gd name="T81" fmla="*/ 0 h 4"/>
                  <a:gd name="T82" fmla="*/ 17 w 21"/>
                  <a:gd name="T83" fmla="*/ 0 h 4"/>
                  <a:gd name="T84" fmla="*/ 18 w 21"/>
                  <a:gd name="T85" fmla="*/ 0 h 4"/>
                  <a:gd name="T86" fmla="*/ 18 w 21"/>
                  <a:gd name="T87" fmla="*/ 0 h 4"/>
                  <a:gd name="T88" fmla="*/ 19 w 21"/>
                  <a:gd name="T89" fmla="*/ 0 h 4"/>
                  <a:gd name="T90" fmla="*/ 19 w 21"/>
                  <a:gd name="T91" fmla="*/ 0 h 4"/>
                  <a:gd name="T92" fmla="*/ 20 w 21"/>
                  <a:gd name="T93" fmla="*/ 0 h 4"/>
                  <a:gd name="T94" fmla="*/ 20 w 21"/>
                  <a:gd name="T95" fmla="*/ 0 h 4"/>
                  <a:gd name="T96" fmla="*/ 20 w 21"/>
                  <a:gd name="T97" fmla="*/ 0 h 4"/>
                  <a:gd name="T98" fmla="*/ 21 w 21"/>
                  <a:gd name="T99" fmla="*/ 0 h 4"/>
                  <a:gd name="T100" fmla="*/ 21 w 21"/>
                  <a:gd name="T10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1" h="4">
                    <a:moveTo>
                      <a:pt x="0" y="4"/>
                    </a:move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</a:path>
                </a:pathLst>
              </a:custGeom>
              <a:noFill/>
              <a:ln w="33338">
                <a:solidFill>
                  <a:srgbClr val="00FF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029" name="Freeform 186"/>
              <p:cNvSpPr>
                <a:spLocks/>
              </p:cNvSpPr>
              <p:nvPr/>
            </p:nvSpPr>
            <p:spPr bwMode="auto">
              <a:xfrm>
                <a:off x="1017" y="2395"/>
                <a:ext cx="151" cy="28"/>
              </a:xfrm>
              <a:custGeom>
                <a:avLst/>
                <a:gdLst>
                  <a:gd name="T0" fmla="*/ 1 w 22"/>
                  <a:gd name="T1" fmla="*/ 4 h 4"/>
                  <a:gd name="T2" fmla="*/ 1 w 22"/>
                  <a:gd name="T3" fmla="*/ 3 h 4"/>
                  <a:gd name="T4" fmla="*/ 1 w 22"/>
                  <a:gd name="T5" fmla="*/ 3 h 4"/>
                  <a:gd name="T6" fmla="*/ 2 w 22"/>
                  <a:gd name="T7" fmla="*/ 3 h 4"/>
                  <a:gd name="T8" fmla="*/ 2 w 22"/>
                  <a:gd name="T9" fmla="*/ 3 h 4"/>
                  <a:gd name="T10" fmla="*/ 3 w 22"/>
                  <a:gd name="T11" fmla="*/ 3 h 4"/>
                  <a:gd name="T12" fmla="*/ 3 w 22"/>
                  <a:gd name="T13" fmla="*/ 3 h 4"/>
                  <a:gd name="T14" fmla="*/ 4 w 22"/>
                  <a:gd name="T15" fmla="*/ 3 h 4"/>
                  <a:gd name="T16" fmla="*/ 4 w 22"/>
                  <a:gd name="T17" fmla="*/ 3 h 4"/>
                  <a:gd name="T18" fmla="*/ 4 w 22"/>
                  <a:gd name="T19" fmla="*/ 3 h 4"/>
                  <a:gd name="T20" fmla="*/ 5 w 22"/>
                  <a:gd name="T21" fmla="*/ 3 h 4"/>
                  <a:gd name="T22" fmla="*/ 5 w 22"/>
                  <a:gd name="T23" fmla="*/ 3 h 4"/>
                  <a:gd name="T24" fmla="*/ 6 w 22"/>
                  <a:gd name="T25" fmla="*/ 3 h 4"/>
                  <a:gd name="T26" fmla="*/ 6 w 22"/>
                  <a:gd name="T27" fmla="*/ 2 h 4"/>
                  <a:gd name="T28" fmla="*/ 6 w 22"/>
                  <a:gd name="T29" fmla="*/ 2 h 4"/>
                  <a:gd name="T30" fmla="*/ 7 w 22"/>
                  <a:gd name="T31" fmla="*/ 2 h 4"/>
                  <a:gd name="T32" fmla="*/ 7 w 22"/>
                  <a:gd name="T33" fmla="*/ 2 h 4"/>
                  <a:gd name="T34" fmla="*/ 8 w 22"/>
                  <a:gd name="T35" fmla="*/ 2 h 4"/>
                  <a:gd name="T36" fmla="*/ 8 w 22"/>
                  <a:gd name="T37" fmla="*/ 2 h 4"/>
                  <a:gd name="T38" fmla="*/ 9 w 22"/>
                  <a:gd name="T39" fmla="*/ 2 h 4"/>
                  <a:gd name="T40" fmla="*/ 9 w 22"/>
                  <a:gd name="T41" fmla="*/ 2 h 4"/>
                  <a:gd name="T42" fmla="*/ 9 w 22"/>
                  <a:gd name="T43" fmla="*/ 2 h 4"/>
                  <a:gd name="T44" fmla="*/ 10 w 22"/>
                  <a:gd name="T45" fmla="*/ 2 h 4"/>
                  <a:gd name="T46" fmla="*/ 10 w 22"/>
                  <a:gd name="T47" fmla="*/ 2 h 4"/>
                  <a:gd name="T48" fmla="*/ 11 w 22"/>
                  <a:gd name="T49" fmla="*/ 2 h 4"/>
                  <a:gd name="T50" fmla="*/ 11 w 22"/>
                  <a:gd name="T51" fmla="*/ 2 h 4"/>
                  <a:gd name="T52" fmla="*/ 11 w 22"/>
                  <a:gd name="T53" fmla="*/ 2 h 4"/>
                  <a:gd name="T54" fmla="*/ 12 w 22"/>
                  <a:gd name="T55" fmla="*/ 1 h 4"/>
                  <a:gd name="T56" fmla="*/ 12 w 22"/>
                  <a:gd name="T57" fmla="*/ 1 h 4"/>
                  <a:gd name="T58" fmla="*/ 13 w 22"/>
                  <a:gd name="T59" fmla="*/ 1 h 4"/>
                  <a:gd name="T60" fmla="*/ 13 w 22"/>
                  <a:gd name="T61" fmla="*/ 1 h 4"/>
                  <a:gd name="T62" fmla="*/ 14 w 22"/>
                  <a:gd name="T63" fmla="*/ 1 h 4"/>
                  <a:gd name="T64" fmla="*/ 14 w 22"/>
                  <a:gd name="T65" fmla="*/ 1 h 4"/>
                  <a:gd name="T66" fmla="*/ 14 w 22"/>
                  <a:gd name="T67" fmla="*/ 1 h 4"/>
                  <a:gd name="T68" fmla="*/ 15 w 22"/>
                  <a:gd name="T69" fmla="*/ 1 h 4"/>
                  <a:gd name="T70" fmla="*/ 15 w 22"/>
                  <a:gd name="T71" fmla="*/ 1 h 4"/>
                  <a:gd name="T72" fmla="*/ 16 w 22"/>
                  <a:gd name="T73" fmla="*/ 1 h 4"/>
                  <a:gd name="T74" fmla="*/ 16 w 22"/>
                  <a:gd name="T75" fmla="*/ 1 h 4"/>
                  <a:gd name="T76" fmla="*/ 16 w 22"/>
                  <a:gd name="T77" fmla="*/ 1 h 4"/>
                  <a:gd name="T78" fmla="*/ 17 w 22"/>
                  <a:gd name="T79" fmla="*/ 1 h 4"/>
                  <a:gd name="T80" fmla="*/ 17 w 22"/>
                  <a:gd name="T81" fmla="*/ 1 h 4"/>
                  <a:gd name="T82" fmla="*/ 18 w 22"/>
                  <a:gd name="T83" fmla="*/ 1 h 4"/>
                  <a:gd name="T84" fmla="*/ 18 w 22"/>
                  <a:gd name="T85" fmla="*/ 0 h 4"/>
                  <a:gd name="T86" fmla="*/ 19 w 22"/>
                  <a:gd name="T87" fmla="*/ 0 h 4"/>
                  <a:gd name="T88" fmla="*/ 19 w 22"/>
                  <a:gd name="T89" fmla="*/ 0 h 4"/>
                  <a:gd name="T90" fmla="*/ 19 w 22"/>
                  <a:gd name="T91" fmla="*/ 0 h 4"/>
                  <a:gd name="T92" fmla="*/ 20 w 22"/>
                  <a:gd name="T93" fmla="*/ 0 h 4"/>
                  <a:gd name="T94" fmla="*/ 20 w 22"/>
                  <a:gd name="T95" fmla="*/ 0 h 4"/>
                  <a:gd name="T96" fmla="*/ 21 w 22"/>
                  <a:gd name="T97" fmla="*/ 0 h 4"/>
                  <a:gd name="T98" fmla="*/ 21 w 22"/>
                  <a:gd name="T99" fmla="*/ 0 h 4"/>
                  <a:gd name="T100" fmla="*/ 21 w 22"/>
                  <a:gd name="T101" fmla="*/ 0 h 4"/>
                  <a:gd name="T102" fmla="*/ 22 w 22"/>
                  <a:gd name="T10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" h="4">
                    <a:moveTo>
                      <a:pt x="0" y="4"/>
                    </a:moveTo>
                    <a:lnTo>
                      <a:pt x="1" y="4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</a:path>
                </a:pathLst>
              </a:custGeom>
              <a:noFill/>
              <a:ln w="33338">
                <a:solidFill>
                  <a:srgbClr val="00FF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030" name="Freeform 187"/>
              <p:cNvSpPr>
                <a:spLocks/>
              </p:cNvSpPr>
              <p:nvPr/>
            </p:nvSpPr>
            <p:spPr bwMode="auto">
              <a:xfrm>
                <a:off x="1168" y="2375"/>
                <a:ext cx="151" cy="20"/>
              </a:xfrm>
              <a:custGeom>
                <a:avLst/>
                <a:gdLst>
                  <a:gd name="T0" fmla="*/ 0 w 22"/>
                  <a:gd name="T1" fmla="*/ 3 h 3"/>
                  <a:gd name="T2" fmla="*/ 1 w 22"/>
                  <a:gd name="T3" fmla="*/ 3 h 3"/>
                  <a:gd name="T4" fmla="*/ 1 w 22"/>
                  <a:gd name="T5" fmla="*/ 3 h 3"/>
                  <a:gd name="T6" fmla="*/ 2 w 22"/>
                  <a:gd name="T7" fmla="*/ 3 h 3"/>
                  <a:gd name="T8" fmla="*/ 2 w 22"/>
                  <a:gd name="T9" fmla="*/ 3 h 3"/>
                  <a:gd name="T10" fmla="*/ 2 w 22"/>
                  <a:gd name="T11" fmla="*/ 2 h 3"/>
                  <a:gd name="T12" fmla="*/ 3 w 22"/>
                  <a:gd name="T13" fmla="*/ 2 h 3"/>
                  <a:gd name="T14" fmla="*/ 3 w 22"/>
                  <a:gd name="T15" fmla="*/ 2 h 3"/>
                  <a:gd name="T16" fmla="*/ 4 w 22"/>
                  <a:gd name="T17" fmla="*/ 2 h 3"/>
                  <a:gd name="T18" fmla="*/ 4 w 22"/>
                  <a:gd name="T19" fmla="*/ 2 h 3"/>
                  <a:gd name="T20" fmla="*/ 4 w 22"/>
                  <a:gd name="T21" fmla="*/ 2 h 3"/>
                  <a:gd name="T22" fmla="*/ 5 w 22"/>
                  <a:gd name="T23" fmla="*/ 2 h 3"/>
                  <a:gd name="T24" fmla="*/ 5 w 22"/>
                  <a:gd name="T25" fmla="*/ 2 h 3"/>
                  <a:gd name="T26" fmla="*/ 6 w 22"/>
                  <a:gd name="T27" fmla="*/ 2 h 3"/>
                  <a:gd name="T28" fmla="*/ 6 w 22"/>
                  <a:gd name="T29" fmla="*/ 2 h 3"/>
                  <a:gd name="T30" fmla="*/ 7 w 22"/>
                  <a:gd name="T31" fmla="*/ 2 h 3"/>
                  <a:gd name="T32" fmla="*/ 7 w 22"/>
                  <a:gd name="T33" fmla="*/ 2 h 3"/>
                  <a:gd name="T34" fmla="*/ 7 w 22"/>
                  <a:gd name="T35" fmla="*/ 2 h 3"/>
                  <a:gd name="T36" fmla="*/ 8 w 22"/>
                  <a:gd name="T37" fmla="*/ 2 h 3"/>
                  <a:gd name="T38" fmla="*/ 8 w 22"/>
                  <a:gd name="T39" fmla="*/ 2 h 3"/>
                  <a:gd name="T40" fmla="*/ 9 w 22"/>
                  <a:gd name="T41" fmla="*/ 2 h 3"/>
                  <a:gd name="T42" fmla="*/ 9 w 22"/>
                  <a:gd name="T43" fmla="*/ 1 h 3"/>
                  <a:gd name="T44" fmla="*/ 9 w 22"/>
                  <a:gd name="T45" fmla="*/ 1 h 3"/>
                  <a:gd name="T46" fmla="*/ 10 w 22"/>
                  <a:gd name="T47" fmla="*/ 1 h 3"/>
                  <a:gd name="T48" fmla="*/ 10 w 22"/>
                  <a:gd name="T49" fmla="*/ 1 h 3"/>
                  <a:gd name="T50" fmla="*/ 11 w 22"/>
                  <a:gd name="T51" fmla="*/ 1 h 3"/>
                  <a:gd name="T52" fmla="*/ 11 w 22"/>
                  <a:gd name="T53" fmla="*/ 1 h 3"/>
                  <a:gd name="T54" fmla="*/ 12 w 22"/>
                  <a:gd name="T55" fmla="*/ 1 h 3"/>
                  <a:gd name="T56" fmla="*/ 12 w 22"/>
                  <a:gd name="T57" fmla="*/ 1 h 3"/>
                  <a:gd name="T58" fmla="*/ 12 w 22"/>
                  <a:gd name="T59" fmla="*/ 1 h 3"/>
                  <a:gd name="T60" fmla="*/ 13 w 22"/>
                  <a:gd name="T61" fmla="*/ 1 h 3"/>
                  <a:gd name="T62" fmla="*/ 13 w 22"/>
                  <a:gd name="T63" fmla="*/ 1 h 3"/>
                  <a:gd name="T64" fmla="*/ 14 w 22"/>
                  <a:gd name="T65" fmla="*/ 1 h 3"/>
                  <a:gd name="T66" fmla="*/ 14 w 22"/>
                  <a:gd name="T67" fmla="*/ 1 h 3"/>
                  <a:gd name="T68" fmla="*/ 14 w 22"/>
                  <a:gd name="T69" fmla="*/ 1 h 3"/>
                  <a:gd name="T70" fmla="*/ 15 w 22"/>
                  <a:gd name="T71" fmla="*/ 1 h 3"/>
                  <a:gd name="T72" fmla="*/ 15 w 22"/>
                  <a:gd name="T73" fmla="*/ 1 h 3"/>
                  <a:gd name="T74" fmla="*/ 16 w 22"/>
                  <a:gd name="T75" fmla="*/ 1 h 3"/>
                  <a:gd name="T76" fmla="*/ 16 w 22"/>
                  <a:gd name="T77" fmla="*/ 1 h 3"/>
                  <a:gd name="T78" fmla="*/ 17 w 22"/>
                  <a:gd name="T79" fmla="*/ 0 h 3"/>
                  <a:gd name="T80" fmla="*/ 17 w 22"/>
                  <a:gd name="T81" fmla="*/ 0 h 3"/>
                  <a:gd name="T82" fmla="*/ 17 w 22"/>
                  <a:gd name="T83" fmla="*/ 0 h 3"/>
                  <a:gd name="T84" fmla="*/ 18 w 22"/>
                  <a:gd name="T85" fmla="*/ 0 h 3"/>
                  <a:gd name="T86" fmla="*/ 18 w 22"/>
                  <a:gd name="T87" fmla="*/ 0 h 3"/>
                  <a:gd name="T88" fmla="*/ 19 w 22"/>
                  <a:gd name="T89" fmla="*/ 0 h 3"/>
                  <a:gd name="T90" fmla="*/ 19 w 22"/>
                  <a:gd name="T91" fmla="*/ 0 h 3"/>
                  <a:gd name="T92" fmla="*/ 19 w 22"/>
                  <a:gd name="T93" fmla="*/ 0 h 3"/>
                  <a:gd name="T94" fmla="*/ 20 w 22"/>
                  <a:gd name="T95" fmla="*/ 0 h 3"/>
                  <a:gd name="T96" fmla="*/ 20 w 22"/>
                  <a:gd name="T97" fmla="*/ 0 h 3"/>
                  <a:gd name="T98" fmla="*/ 21 w 22"/>
                  <a:gd name="T99" fmla="*/ 0 h 3"/>
                  <a:gd name="T100" fmla="*/ 21 w 22"/>
                  <a:gd name="T101" fmla="*/ 0 h 3"/>
                  <a:gd name="T102" fmla="*/ 22 w 22"/>
                  <a:gd name="T10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" h="3">
                    <a:moveTo>
                      <a:pt x="0" y="3"/>
                    </a:move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2" y="0"/>
                    </a:lnTo>
                  </a:path>
                </a:pathLst>
              </a:custGeom>
              <a:noFill/>
              <a:ln w="33338">
                <a:solidFill>
                  <a:srgbClr val="00FF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031" name="Freeform 188"/>
              <p:cNvSpPr>
                <a:spLocks/>
              </p:cNvSpPr>
              <p:nvPr/>
            </p:nvSpPr>
            <p:spPr bwMode="auto">
              <a:xfrm>
                <a:off x="1319" y="2361"/>
                <a:ext cx="143" cy="14"/>
              </a:xfrm>
              <a:custGeom>
                <a:avLst/>
                <a:gdLst>
                  <a:gd name="T0" fmla="*/ 0 w 21"/>
                  <a:gd name="T1" fmla="*/ 2 h 2"/>
                  <a:gd name="T2" fmla="*/ 0 w 21"/>
                  <a:gd name="T3" fmla="*/ 2 h 2"/>
                  <a:gd name="T4" fmla="*/ 1 w 21"/>
                  <a:gd name="T5" fmla="*/ 2 h 2"/>
                  <a:gd name="T6" fmla="*/ 1 w 21"/>
                  <a:gd name="T7" fmla="*/ 2 h 2"/>
                  <a:gd name="T8" fmla="*/ 2 w 21"/>
                  <a:gd name="T9" fmla="*/ 2 h 2"/>
                  <a:gd name="T10" fmla="*/ 2 w 21"/>
                  <a:gd name="T11" fmla="*/ 2 h 2"/>
                  <a:gd name="T12" fmla="*/ 2 w 21"/>
                  <a:gd name="T13" fmla="*/ 2 h 2"/>
                  <a:gd name="T14" fmla="*/ 3 w 21"/>
                  <a:gd name="T15" fmla="*/ 1 h 2"/>
                  <a:gd name="T16" fmla="*/ 3 w 21"/>
                  <a:gd name="T17" fmla="*/ 1 h 2"/>
                  <a:gd name="T18" fmla="*/ 4 w 21"/>
                  <a:gd name="T19" fmla="*/ 1 h 2"/>
                  <a:gd name="T20" fmla="*/ 4 w 21"/>
                  <a:gd name="T21" fmla="*/ 1 h 2"/>
                  <a:gd name="T22" fmla="*/ 5 w 21"/>
                  <a:gd name="T23" fmla="*/ 1 h 2"/>
                  <a:gd name="T24" fmla="*/ 5 w 21"/>
                  <a:gd name="T25" fmla="*/ 1 h 2"/>
                  <a:gd name="T26" fmla="*/ 5 w 21"/>
                  <a:gd name="T27" fmla="*/ 1 h 2"/>
                  <a:gd name="T28" fmla="*/ 6 w 21"/>
                  <a:gd name="T29" fmla="*/ 1 h 2"/>
                  <a:gd name="T30" fmla="*/ 6 w 21"/>
                  <a:gd name="T31" fmla="*/ 1 h 2"/>
                  <a:gd name="T32" fmla="*/ 7 w 21"/>
                  <a:gd name="T33" fmla="*/ 1 h 2"/>
                  <a:gd name="T34" fmla="*/ 7 w 21"/>
                  <a:gd name="T35" fmla="*/ 1 h 2"/>
                  <a:gd name="T36" fmla="*/ 7 w 21"/>
                  <a:gd name="T37" fmla="*/ 1 h 2"/>
                  <a:gd name="T38" fmla="*/ 8 w 21"/>
                  <a:gd name="T39" fmla="*/ 1 h 2"/>
                  <a:gd name="T40" fmla="*/ 8 w 21"/>
                  <a:gd name="T41" fmla="*/ 1 h 2"/>
                  <a:gd name="T42" fmla="*/ 9 w 21"/>
                  <a:gd name="T43" fmla="*/ 1 h 2"/>
                  <a:gd name="T44" fmla="*/ 9 w 21"/>
                  <a:gd name="T45" fmla="*/ 1 h 2"/>
                  <a:gd name="T46" fmla="*/ 9 w 21"/>
                  <a:gd name="T47" fmla="*/ 1 h 2"/>
                  <a:gd name="T48" fmla="*/ 10 w 21"/>
                  <a:gd name="T49" fmla="*/ 1 h 2"/>
                  <a:gd name="T50" fmla="*/ 10 w 21"/>
                  <a:gd name="T51" fmla="*/ 1 h 2"/>
                  <a:gd name="T52" fmla="*/ 11 w 21"/>
                  <a:gd name="T53" fmla="*/ 1 h 2"/>
                  <a:gd name="T54" fmla="*/ 11 w 21"/>
                  <a:gd name="T55" fmla="*/ 1 h 2"/>
                  <a:gd name="T56" fmla="*/ 12 w 21"/>
                  <a:gd name="T57" fmla="*/ 1 h 2"/>
                  <a:gd name="T58" fmla="*/ 12 w 21"/>
                  <a:gd name="T59" fmla="*/ 1 h 2"/>
                  <a:gd name="T60" fmla="*/ 12 w 21"/>
                  <a:gd name="T61" fmla="*/ 1 h 2"/>
                  <a:gd name="T62" fmla="*/ 13 w 21"/>
                  <a:gd name="T63" fmla="*/ 1 h 2"/>
                  <a:gd name="T64" fmla="*/ 13 w 21"/>
                  <a:gd name="T65" fmla="*/ 1 h 2"/>
                  <a:gd name="T66" fmla="*/ 14 w 21"/>
                  <a:gd name="T67" fmla="*/ 0 h 2"/>
                  <a:gd name="T68" fmla="*/ 14 w 21"/>
                  <a:gd name="T69" fmla="*/ 0 h 2"/>
                  <a:gd name="T70" fmla="*/ 15 w 21"/>
                  <a:gd name="T71" fmla="*/ 0 h 2"/>
                  <a:gd name="T72" fmla="*/ 15 w 21"/>
                  <a:gd name="T73" fmla="*/ 0 h 2"/>
                  <a:gd name="T74" fmla="*/ 15 w 21"/>
                  <a:gd name="T75" fmla="*/ 0 h 2"/>
                  <a:gd name="T76" fmla="*/ 16 w 21"/>
                  <a:gd name="T77" fmla="*/ 0 h 2"/>
                  <a:gd name="T78" fmla="*/ 16 w 21"/>
                  <a:gd name="T79" fmla="*/ 0 h 2"/>
                  <a:gd name="T80" fmla="*/ 17 w 21"/>
                  <a:gd name="T81" fmla="*/ 0 h 2"/>
                  <a:gd name="T82" fmla="*/ 17 w 21"/>
                  <a:gd name="T83" fmla="*/ 0 h 2"/>
                  <a:gd name="T84" fmla="*/ 17 w 21"/>
                  <a:gd name="T85" fmla="*/ 0 h 2"/>
                  <a:gd name="T86" fmla="*/ 18 w 21"/>
                  <a:gd name="T87" fmla="*/ 0 h 2"/>
                  <a:gd name="T88" fmla="*/ 18 w 21"/>
                  <a:gd name="T89" fmla="*/ 0 h 2"/>
                  <a:gd name="T90" fmla="*/ 19 w 21"/>
                  <a:gd name="T91" fmla="*/ 0 h 2"/>
                  <a:gd name="T92" fmla="*/ 19 w 21"/>
                  <a:gd name="T93" fmla="*/ 0 h 2"/>
                  <a:gd name="T94" fmla="*/ 19 w 21"/>
                  <a:gd name="T95" fmla="*/ 0 h 2"/>
                  <a:gd name="T96" fmla="*/ 20 w 21"/>
                  <a:gd name="T97" fmla="*/ 0 h 2"/>
                  <a:gd name="T98" fmla="*/ 20 w 21"/>
                  <a:gd name="T99" fmla="*/ 0 h 2"/>
                  <a:gd name="T100" fmla="*/ 21 w 21"/>
                  <a:gd name="T101" fmla="*/ 0 h 2"/>
                  <a:gd name="T102" fmla="*/ 21 w 21"/>
                  <a:gd name="T10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</a:path>
                </a:pathLst>
              </a:custGeom>
              <a:noFill/>
              <a:ln w="33338">
                <a:solidFill>
                  <a:srgbClr val="00FF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032" name="Freeform 189"/>
              <p:cNvSpPr>
                <a:spLocks/>
              </p:cNvSpPr>
              <p:nvPr/>
            </p:nvSpPr>
            <p:spPr bwMode="auto">
              <a:xfrm>
                <a:off x="1462" y="2354"/>
                <a:ext cx="151" cy="7"/>
              </a:xfrm>
              <a:custGeom>
                <a:avLst/>
                <a:gdLst>
                  <a:gd name="T0" fmla="*/ 1 w 22"/>
                  <a:gd name="T1" fmla="*/ 1 h 1"/>
                  <a:gd name="T2" fmla="*/ 1 w 22"/>
                  <a:gd name="T3" fmla="*/ 1 h 1"/>
                  <a:gd name="T4" fmla="*/ 1 w 22"/>
                  <a:gd name="T5" fmla="*/ 1 h 1"/>
                  <a:gd name="T6" fmla="*/ 2 w 22"/>
                  <a:gd name="T7" fmla="*/ 1 h 1"/>
                  <a:gd name="T8" fmla="*/ 2 w 22"/>
                  <a:gd name="T9" fmla="*/ 1 h 1"/>
                  <a:gd name="T10" fmla="*/ 3 w 22"/>
                  <a:gd name="T11" fmla="*/ 1 h 1"/>
                  <a:gd name="T12" fmla="*/ 3 w 22"/>
                  <a:gd name="T13" fmla="*/ 1 h 1"/>
                  <a:gd name="T14" fmla="*/ 3 w 22"/>
                  <a:gd name="T15" fmla="*/ 1 h 1"/>
                  <a:gd name="T16" fmla="*/ 4 w 22"/>
                  <a:gd name="T17" fmla="*/ 1 h 1"/>
                  <a:gd name="T18" fmla="*/ 4 w 22"/>
                  <a:gd name="T19" fmla="*/ 1 h 1"/>
                  <a:gd name="T20" fmla="*/ 5 w 22"/>
                  <a:gd name="T21" fmla="*/ 1 h 1"/>
                  <a:gd name="T22" fmla="*/ 5 w 22"/>
                  <a:gd name="T23" fmla="*/ 1 h 1"/>
                  <a:gd name="T24" fmla="*/ 6 w 22"/>
                  <a:gd name="T25" fmla="*/ 1 h 1"/>
                  <a:gd name="T26" fmla="*/ 6 w 22"/>
                  <a:gd name="T27" fmla="*/ 1 h 1"/>
                  <a:gd name="T28" fmla="*/ 6 w 22"/>
                  <a:gd name="T29" fmla="*/ 1 h 1"/>
                  <a:gd name="T30" fmla="*/ 7 w 22"/>
                  <a:gd name="T31" fmla="*/ 1 h 1"/>
                  <a:gd name="T32" fmla="*/ 7 w 22"/>
                  <a:gd name="T33" fmla="*/ 1 h 1"/>
                  <a:gd name="T34" fmla="*/ 8 w 22"/>
                  <a:gd name="T35" fmla="*/ 1 h 1"/>
                  <a:gd name="T36" fmla="*/ 8 w 22"/>
                  <a:gd name="T37" fmla="*/ 0 h 1"/>
                  <a:gd name="T38" fmla="*/ 9 w 22"/>
                  <a:gd name="T39" fmla="*/ 0 h 1"/>
                  <a:gd name="T40" fmla="*/ 9 w 22"/>
                  <a:gd name="T41" fmla="*/ 0 h 1"/>
                  <a:gd name="T42" fmla="*/ 9 w 22"/>
                  <a:gd name="T43" fmla="*/ 0 h 1"/>
                  <a:gd name="T44" fmla="*/ 10 w 22"/>
                  <a:gd name="T45" fmla="*/ 0 h 1"/>
                  <a:gd name="T46" fmla="*/ 10 w 22"/>
                  <a:gd name="T47" fmla="*/ 0 h 1"/>
                  <a:gd name="T48" fmla="*/ 11 w 22"/>
                  <a:gd name="T49" fmla="*/ 0 h 1"/>
                  <a:gd name="T50" fmla="*/ 11 w 22"/>
                  <a:gd name="T51" fmla="*/ 0 h 1"/>
                  <a:gd name="T52" fmla="*/ 11 w 22"/>
                  <a:gd name="T53" fmla="*/ 0 h 1"/>
                  <a:gd name="T54" fmla="*/ 12 w 22"/>
                  <a:gd name="T55" fmla="*/ 0 h 1"/>
                  <a:gd name="T56" fmla="*/ 12 w 22"/>
                  <a:gd name="T57" fmla="*/ 0 h 1"/>
                  <a:gd name="T58" fmla="*/ 13 w 22"/>
                  <a:gd name="T59" fmla="*/ 0 h 1"/>
                  <a:gd name="T60" fmla="*/ 13 w 22"/>
                  <a:gd name="T61" fmla="*/ 0 h 1"/>
                  <a:gd name="T62" fmla="*/ 13 w 22"/>
                  <a:gd name="T63" fmla="*/ 0 h 1"/>
                  <a:gd name="T64" fmla="*/ 14 w 22"/>
                  <a:gd name="T65" fmla="*/ 0 h 1"/>
                  <a:gd name="T66" fmla="*/ 14 w 22"/>
                  <a:gd name="T67" fmla="*/ 0 h 1"/>
                  <a:gd name="T68" fmla="*/ 15 w 22"/>
                  <a:gd name="T69" fmla="*/ 0 h 1"/>
                  <a:gd name="T70" fmla="*/ 15 w 22"/>
                  <a:gd name="T71" fmla="*/ 0 h 1"/>
                  <a:gd name="T72" fmla="*/ 16 w 22"/>
                  <a:gd name="T73" fmla="*/ 0 h 1"/>
                  <a:gd name="T74" fmla="*/ 16 w 22"/>
                  <a:gd name="T75" fmla="*/ 0 h 1"/>
                  <a:gd name="T76" fmla="*/ 16 w 22"/>
                  <a:gd name="T77" fmla="*/ 0 h 1"/>
                  <a:gd name="T78" fmla="*/ 17 w 22"/>
                  <a:gd name="T79" fmla="*/ 0 h 1"/>
                  <a:gd name="T80" fmla="*/ 17 w 22"/>
                  <a:gd name="T81" fmla="*/ 0 h 1"/>
                  <a:gd name="T82" fmla="*/ 18 w 22"/>
                  <a:gd name="T83" fmla="*/ 0 h 1"/>
                  <a:gd name="T84" fmla="*/ 18 w 22"/>
                  <a:gd name="T85" fmla="*/ 0 h 1"/>
                  <a:gd name="T86" fmla="*/ 18 w 22"/>
                  <a:gd name="T87" fmla="*/ 0 h 1"/>
                  <a:gd name="T88" fmla="*/ 19 w 22"/>
                  <a:gd name="T89" fmla="*/ 0 h 1"/>
                  <a:gd name="T90" fmla="*/ 19 w 22"/>
                  <a:gd name="T91" fmla="*/ 0 h 1"/>
                  <a:gd name="T92" fmla="*/ 20 w 22"/>
                  <a:gd name="T93" fmla="*/ 0 h 1"/>
                  <a:gd name="T94" fmla="*/ 20 w 22"/>
                  <a:gd name="T95" fmla="*/ 0 h 1"/>
                  <a:gd name="T96" fmla="*/ 21 w 22"/>
                  <a:gd name="T97" fmla="*/ 0 h 1"/>
                  <a:gd name="T98" fmla="*/ 21 w 22"/>
                  <a:gd name="T99" fmla="*/ 0 h 1"/>
                  <a:gd name="T100" fmla="*/ 21 w 22"/>
                  <a:gd name="T101" fmla="*/ 0 h 1"/>
                  <a:gd name="T102" fmla="*/ 22 w 22"/>
                  <a:gd name="T10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</a:path>
                </a:pathLst>
              </a:custGeom>
              <a:noFill/>
              <a:ln w="33338">
                <a:solidFill>
                  <a:srgbClr val="00FF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033" name="Freeform 190"/>
              <p:cNvSpPr>
                <a:spLocks/>
              </p:cNvSpPr>
              <p:nvPr/>
            </p:nvSpPr>
            <p:spPr bwMode="auto">
              <a:xfrm>
                <a:off x="1613" y="2354"/>
                <a:ext cx="151" cy="0"/>
              </a:xfrm>
              <a:custGeom>
                <a:avLst/>
                <a:gdLst>
                  <a:gd name="T0" fmla="*/ 0 w 22"/>
                  <a:gd name="T1" fmla="*/ 1 w 22"/>
                  <a:gd name="T2" fmla="*/ 1 w 22"/>
                  <a:gd name="T3" fmla="*/ 1 w 22"/>
                  <a:gd name="T4" fmla="*/ 2 w 22"/>
                  <a:gd name="T5" fmla="*/ 2 w 22"/>
                  <a:gd name="T6" fmla="*/ 3 w 22"/>
                  <a:gd name="T7" fmla="*/ 3 w 22"/>
                  <a:gd name="T8" fmla="*/ 4 w 22"/>
                  <a:gd name="T9" fmla="*/ 4 w 22"/>
                  <a:gd name="T10" fmla="*/ 4 w 22"/>
                  <a:gd name="T11" fmla="*/ 5 w 22"/>
                  <a:gd name="T12" fmla="*/ 5 w 22"/>
                  <a:gd name="T13" fmla="*/ 6 w 22"/>
                  <a:gd name="T14" fmla="*/ 6 w 22"/>
                  <a:gd name="T15" fmla="*/ 6 w 22"/>
                  <a:gd name="T16" fmla="*/ 7 w 22"/>
                  <a:gd name="T17" fmla="*/ 7 w 22"/>
                  <a:gd name="T18" fmla="*/ 8 w 22"/>
                  <a:gd name="T19" fmla="*/ 8 w 22"/>
                  <a:gd name="T20" fmla="*/ 9 w 22"/>
                  <a:gd name="T21" fmla="*/ 9 w 22"/>
                  <a:gd name="T22" fmla="*/ 9 w 22"/>
                  <a:gd name="T23" fmla="*/ 10 w 22"/>
                  <a:gd name="T24" fmla="*/ 10 w 22"/>
                  <a:gd name="T25" fmla="*/ 11 w 22"/>
                  <a:gd name="T26" fmla="*/ 11 w 22"/>
                  <a:gd name="T27" fmla="*/ 11 w 22"/>
                  <a:gd name="T28" fmla="*/ 12 w 22"/>
                  <a:gd name="T29" fmla="*/ 12 w 22"/>
                  <a:gd name="T30" fmla="*/ 13 w 22"/>
                  <a:gd name="T31" fmla="*/ 13 w 22"/>
                  <a:gd name="T32" fmla="*/ 14 w 22"/>
                  <a:gd name="T33" fmla="*/ 14 w 22"/>
                  <a:gd name="T34" fmla="*/ 14 w 22"/>
                  <a:gd name="T35" fmla="*/ 15 w 22"/>
                  <a:gd name="T36" fmla="*/ 15 w 22"/>
                  <a:gd name="T37" fmla="*/ 16 w 22"/>
                  <a:gd name="T38" fmla="*/ 16 w 22"/>
                  <a:gd name="T39" fmla="*/ 16 w 22"/>
                  <a:gd name="T40" fmla="*/ 17 w 22"/>
                  <a:gd name="T41" fmla="*/ 17 w 22"/>
                  <a:gd name="T42" fmla="*/ 18 w 22"/>
                  <a:gd name="T43" fmla="*/ 18 w 22"/>
                  <a:gd name="T44" fmla="*/ 19 w 22"/>
                  <a:gd name="T45" fmla="*/ 19 w 22"/>
                  <a:gd name="T46" fmla="*/ 19 w 22"/>
                  <a:gd name="T47" fmla="*/ 20 w 22"/>
                  <a:gd name="T48" fmla="*/ 20 w 22"/>
                  <a:gd name="T49" fmla="*/ 21 w 22"/>
                  <a:gd name="T50" fmla="*/ 21 w 22"/>
                  <a:gd name="T51" fmla="*/ 21 w 2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  <a:cxn ang="0">
                    <a:pos x="T50" y="0"/>
                  </a:cxn>
                  <a:cxn ang="0">
                    <a:pos x="T51" y="0"/>
                  </a:cxn>
                </a:cxnLst>
                <a:rect l="0" t="0" r="r" b="b"/>
                <a:pathLst>
                  <a:path w="2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2" y="0"/>
                    </a:lnTo>
                  </a:path>
                </a:pathLst>
              </a:custGeom>
              <a:noFill/>
              <a:ln w="33338">
                <a:solidFill>
                  <a:srgbClr val="00FF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034" name="Freeform 191"/>
              <p:cNvSpPr>
                <a:spLocks/>
              </p:cNvSpPr>
              <p:nvPr/>
            </p:nvSpPr>
            <p:spPr bwMode="auto">
              <a:xfrm>
                <a:off x="1764" y="2354"/>
                <a:ext cx="143" cy="7"/>
              </a:xfrm>
              <a:custGeom>
                <a:avLst/>
                <a:gdLst>
                  <a:gd name="T0" fmla="*/ 0 w 21"/>
                  <a:gd name="T1" fmla="*/ 0 h 1"/>
                  <a:gd name="T2" fmla="*/ 0 w 21"/>
                  <a:gd name="T3" fmla="*/ 0 h 1"/>
                  <a:gd name="T4" fmla="*/ 1 w 21"/>
                  <a:gd name="T5" fmla="*/ 0 h 1"/>
                  <a:gd name="T6" fmla="*/ 1 w 21"/>
                  <a:gd name="T7" fmla="*/ 0 h 1"/>
                  <a:gd name="T8" fmla="*/ 2 w 21"/>
                  <a:gd name="T9" fmla="*/ 0 h 1"/>
                  <a:gd name="T10" fmla="*/ 2 w 21"/>
                  <a:gd name="T11" fmla="*/ 0 h 1"/>
                  <a:gd name="T12" fmla="*/ 2 w 21"/>
                  <a:gd name="T13" fmla="*/ 0 h 1"/>
                  <a:gd name="T14" fmla="*/ 3 w 21"/>
                  <a:gd name="T15" fmla="*/ 0 h 1"/>
                  <a:gd name="T16" fmla="*/ 3 w 21"/>
                  <a:gd name="T17" fmla="*/ 0 h 1"/>
                  <a:gd name="T18" fmla="*/ 4 w 21"/>
                  <a:gd name="T19" fmla="*/ 0 h 1"/>
                  <a:gd name="T20" fmla="*/ 4 w 21"/>
                  <a:gd name="T21" fmla="*/ 0 h 1"/>
                  <a:gd name="T22" fmla="*/ 4 w 21"/>
                  <a:gd name="T23" fmla="*/ 0 h 1"/>
                  <a:gd name="T24" fmla="*/ 5 w 21"/>
                  <a:gd name="T25" fmla="*/ 0 h 1"/>
                  <a:gd name="T26" fmla="*/ 5 w 21"/>
                  <a:gd name="T27" fmla="*/ 0 h 1"/>
                  <a:gd name="T28" fmla="*/ 6 w 21"/>
                  <a:gd name="T29" fmla="*/ 0 h 1"/>
                  <a:gd name="T30" fmla="*/ 6 w 21"/>
                  <a:gd name="T31" fmla="*/ 0 h 1"/>
                  <a:gd name="T32" fmla="*/ 7 w 21"/>
                  <a:gd name="T33" fmla="*/ 0 h 1"/>
                  <a:gd name="T34" fmla="*/ 7 w 21"/>
                  <a:gd name="T35" fmla="*/ 1 h 1"/>
                  <a:gd name="T36" fmla="*/ 7 w 21"/>
                  <a:gd name="T37" fmla="*/ 1 h 1"/>
                  <a:gd name="T38" fmla="*/ 8 w 21"/>
                  <a:gd name="T39" fmla="*/ 1 h 1"/>
                  <a:gd name="T40" fmla="*/ 8 w 21"/>
                  <a:gd name="T41" fmla="*/ 1 h 1"/>
                  <a:gd name="T42" fmla="*/ 9 w 21"/>
                  <a:gd name="T43" fmla="*/ 1 h 1"/>
                  <a:gd name="T44" fmla="*/ 9 w 21"/>
                  <a:gd name="T45" fmla="*/ 1 h 1"/>
                  <a:gd name="T46" fmla="*/ 9 w 21"/>
                  <a:gd name="T47" fmla="*/ 1 h 1"/>
                  <a:gd name="T48" fmla="*/ 10 w 21"/>
                  <a:gd name="T49" fmla="*/ 1 h 1"/>
                  <a:gd name="T50" fmla="*/ 10 w 21"/>
                  <a:gd name="T51" fmla="*/ 1 h 1"/>
                  <a:gd name="T52" fmla="*/ 11 w 21"/>
                  <a:gd name="T53" fmla="*/ 1 h 1"/>
                  <a:gd name="T54" fmla="*/ 11 w 21"/>
                  <a:gd name="T55" fmla="*/ 1 h 1"/>
                  <a:gd name="T56" fmla="*/ 12 w 21"/>
                  <a:gd name="T57" fmla="*/ 1 h 1"/>
                  <a:gd name="T58" fmla="*/ 12 w 21"/>
                  <a:gd name="T59" fmla="*/ 1 h 1"/>
                  <a:gd name="T60" fmla="*/ 12 w 21"/>
                  <a:gd name="T61" fmla="*/ 1 h 1"/>
                  <a:gd name="T62" fmla="*/ 13 w 21"/>
                  <a:gd name="T63" fmla="*/ 1 h 1"/>
                  <a:gd name="T64" fmla="*/ 13 w 21"/>
                  <a:gd name="T65" fmla="*/ 1 h 1"/>
                  <a:gd name="T66" fmla="*/ 14 w 21"/>
                  <a:gd name="T67" fmla="*/ 1 h 1"/>
                  <a:gd name="T68" fmla="*/ 14 w 21"/>
                  <a:gd name="T69" fmla="*/ 1 h 1"/>
                  <a:gd name="T70" fmla="*/ 14 w 21"/>
                  <a:gd name="T71" fmla="*/ 1 h 1"/>
                  <a:gd name="T72" fmla="*/ 15 w 21"/>
                  <a:gd name="T73" fmla="*/ 1 h 1"/>
                  <a:gd name="T74" fmla="*/ 15 w 21"/>
                  <a:gd name="T75" fmla="*/ 1 h 1"/>
                  <a:gd name="T76" fmla="*/ 16 w 21"/>
                  <a:gd name="T77" fmla="*/ 1 h 1"/>
                  <a:gd name="T78" fmla="*/ 16 w 21"/>
                  <a:gd name="T79" fmla="*/ 1 h 1"/>
                  <a:gd name="T80" fmla="*/ 16 w 21"/>
                  <a:gd name="T81" fmla="*/ 1 h 1"/>
                  <a:gd name="T82" fmla="*/ 17 w 21"/>
                  <a:gd name="T83" fmla="*/ 1 h 1"/>
                  <a:gd name="T84" fmla="*/ 17 w 21"/>
                  <a:gd name="T85" fmla="*/ 1 h 1"/>
                  <a:gd name="T86" fmla="*/ 18 w 21"/>
                  <a:gd name="T87" fmla="*/ 1 h 1"/>
                  <a:gd name="T88" fmla="*/ 18 w 21"/>
                  <a:gd name="T89" fmla="*/ 1 h 1"/>
                  <a:gd name="T90" fmla="*/ 19 w 21"/>
                  <a:gd name="T91" fmla="*/ 1 h 1"/>
                  <a:gd name="T92" fmla="*/ 19 w 21"/>
                  <a:gd name="T93" fmla="*/ 1 h 1"/>
                  <a:gd name="T94" fmla="*/ 19 w 21"/>
                  <a:gd name="T95" fmla="*/ 1 h 1"/>
                  <a:gd name="T96" fmla="*/ 20 w 21"/>
                  <a:gd name="T97" fmla="*/ 1 h 1"/>
                  <a:gd name="T98" fmla="*/ 20 w 21"/>
                  <a:gd name="T99" fmla="*/ 1 h 1"/>
                  <a:gd name="T100" fmla="*/ 21 w 21"/>
                  <a:gd name="T101" fmla="*/ 1 h 1"/>
                  <a:gd name="T102" fmla="*/ 21 w 21"/>
                  <a:gd name="T10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1"/>
                    </a:lnTo>
                  </a:path>
                </a:pathLst>
              </a:custGeom>
              <a:noFill/>
              <a:ln w="33338">
                <a:solidFill>
                  <a:srgbClr val="00FF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035" name="Freeform 192"/>
              <p:cNvSpPr>
                <a:spLocks/>
              </p:cNvSpPr>
              <p:nvPr/>
            </p:nvSpPr>
            <p:spPr bwMode="auto">
              <a:xfrm>
                <a:off x="1907" y="2361"/>
                <a:ext cx="151" cy="14"/>
              </a:xfrm>
              <a:custGeom>
                <a:avLst/>
                <a:gdLst>
                  <a:gd name="T0" fmla="*/ 1 w 22"/>
                  <a:gd name="T1" fmla="*/ 0 h 2"/>
                  <a:gd name="T2" fmla="*/ 1 w 22"/>
                  <a:gd name="T3" fmla="*/ 0 h 2"/>
                  <a:gd name="T4" fmla="*/ 1 w 22"/>
                  <a:gd name="T5" fmla="*/ 0 h 2"/>
                  <a:gd name="T6" fmla="*/ 2 w 22"/>
                  <a:gd name="T7" fmla="*/ 0 h 2"/>
                  <a:gd name="T8" fmla="*/ 2 w 22"/>
                  <a:gd name="T9" fmla="*/ 0 h 2"/>
                  <a:gd name="T10" fmla="*/ 3 w 22"/>
                  <a:gd name="T11" fmla="*/ 0 h 2"/>
                  <a:gd name="T12" fmla="*/ 3 w 22"/>
                  <a:gd name="T13" fmla="*/ 0 h 2"/>
                  <a:gd name="T14" fmla="*/ 3 w 22"/>
                  <a:gd name="T15" fmla="*/ 0 h 2"/>
                  <a:gd name="T16" fmla="*/ 4 w 22"/>
                  <a:gd name="T17" fmla="*/ 0 h 2"/>
                  <a:gd name="T18" fmla="*/ 4 w 22"/>
                  <a:gd name="T19" fmla="*/ 1 h 2"/>
                  <a:gd name="T20" fmla="*/ 5 w 22"/>
                  <a:gd name="T21" fmla="*/ 1 h 2"/>
                  <a:gd name="T22" fmla="*/ 5 w 22"/>
                  <a:gd name="T23" fmla="*/ 1 h 2"/>
                  <a:gd name="T24" fmla="*/ 6 w 22"/>
                  <a:gd name="T25" fmla="*/ 1 h 2"/>
                  <a:gd name="T26" fmla="*/ 6 w 22"/>
                  <a:gd name="T27" fmla="*/ 1 h 2"/>
                  <a:gd name="T28" fmla="*/ 6 w 22"/>
                  <a:gd name="T29" fmla="*/ 1 h 2"/>
                  <a:gd name="T30" fmla="*/ 7 w 22"/>
                  <a:gd name="T31" fmla="*/ 1 h 2"/>
                  <a:gd name="T32" fmla="*/ 7 w 22"/>
                  <a:gd name="T33" fmla="*/ 1 h 2"/>
                  <a:gd name="T34" fmla="*/ 8 w 22"/>
                  <a:gd name="T35" fmla="*/ 1 h 2"/>
                  <a:gd name="T36" fmla="*/ 8 w 22"/>
                  <a:gd name="T37" fmla="*/ 1 h 2"/>
                  <a:gd name="T38" fmla="*/ 8 w 22"/>
                  <a:gd name="T39" fmla="*/ 1 h 2"/>
                  <a:gd name="T40" fmla="*/ 9 w 22"/>
                  <a:gd name="T41" fmla="*/ 1 h 2"/>
                  <a:gd name="T42" fmla="*/ 9 w 22"/>
                  <a:gd name="T43" fmla="*/ 1 h 2"/>
                  <a:gd name="T44" fmla="*/ 10 w 22"/>
                  <a:gd name="T45" fmla="*/ 1 h 2"/>
                  <a:gd name="T46" fmla="*/ 10 w 22"/>
                  <a:gd name="T47" fmla="*/ 1 h 2"/>
                  <a:gd name="T48" fmla="*/ 10 w 22"/>
                  <a:gd name="T49" fmla="*/ 1 h 2"/>
                  <a:gd name="T50" fmla="*/ 11 w 22"/>
                  <a:gd name="T51" fmla="*/ 1 h 2"/>
                  <a:gd name="T52" fmla="*/ 11 w 22"/>
                  <a:gd name="T53" fmla="*/ 1 h 2"/>
                  <a:gd name="T54" fmla="*/ 12 w 22"/>
                  <a:gd name="T55" fmla="*/ 1 h 2"/>
                  <a:gd name="T56" fmla="*/ 12 w 22"/>
                  <a:gd name="T57" fmla="*/ 1 h 2"/>
                  <a:gd name="T58" fmla="*/ 13 w 22"/>
                  <a:gd name="T59" fmla="*/ 1 h 2"/>
                  <a:gd name="T60" fmla="*/ 13 w 22"/>
                  <a:gd name="T61" fmla="*/ 1 h 2"/>
                  <a:gd name="T62" fmla="*/ 13 w 22"/>
                  <a:gd name="T63" fmla="*/ 1 h 2"/>
                  <a:gd name="T64" fmla="*/ 14 w 22"/>
                  <a:gd name="T65" fmla="*/ 1 h 2"/>
                  <a:gd name="T66" fmla="*/ 14 w 22"/>
                  <a:gd name="T67" fmla="*/ 1 h 2"/>
                  <a:gd name="T68" fmla="*/ 15 w 22"/>
                  <a:gd name="T69" fmla="*/ 1 h 2"/>
                  <a:gd name="T70" fmla="*/ 15 w 22"/>
                  <a:gd name="T71" fmla="*/ 1 h 2"/>
                  <a:gd name="T72" fmla="*/ 16 w 22"/>
                  <a:gd name="T73" fmla="*/ 1 h 2"/>
                  <a:gd name="T74" fmla="*/ 16 w 22"/>
                  <a:gd name="T75" fmla="*/ 1 h 2"/>
                  <a:gd name="T76" fmla="*/ 16 w 22"/>
                  <a:gd name="T77" fmla="*/ 1 h 2"/>
                  <a:gd name="T78" fmla="*/ 17 w 22"/>
                  <a:gd name="T79" fmla="*/ 1 h 2"/>
                  <a:gd name="T80" fmla="*/ 17 w 22"/>
                  <a:gd name="T81" fmla="*/ 1 h 2"/>
                  <a:gd name="T82" fmla="*/ 18 w 22"/>
                  <a:gd name="T83" fmla="*/ 1 h 2"/>
                  <a:gd name="T84" fmla="*/ 18 w 22"/>
                  <a:gd name="T85" fmla="*/ 1 h 2"/>
                  <a:gd name="T86" fmla="*/ 18 w 22"/>
                  <a:gd name="T87" fmla="*/ 2 h 2"/>
                  <a:gd name="T88" fmla="*/ 19 w 22"/>
                  <a:gd name="T89" fmla="*/ 2 h 2"/>
                  <a:gd name="T90" fmla="*/ 19 w 22"/>
                  <a:gd name="T91" fmla="*/ 2 h 2"/>
                  <a:gd name="T92" fmla="*/ 20 w 22"/>
                  <a:gd name="T93" fmla="*/ 2 h 2"/>
                  <a:gd name="T94" fmla="*/ 20 w 22"/>
                  <a:gd name="T95" fmla="*/ 2 h 2"/>
                  <a:gd name="T96" fmla="*/ 20 w 22"/>
                  <a:gd name="T97" fmla="*/ 2 h 2"/>
                  <a:gd name="T98" fmla="*/ 21 w 22"/>
                  <a:gd name="T99" fmla="*/ 2 h 2"/>
                  <a:gd name="T100" fmla="*/ 21 w 22"/>
                  <a:gd name="T101" fmla="*/ 2 h 2"/>
                  <a:gd name="T102" fmla="*/ 22 w 22"/>
                  <a:gd name="T10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</a:path>
                </a:pathLst>
              </a:custGeom>
              <a:noFill/>
              <a:ln w="33338">
                <a:solidFill>
                  <a:srgbClr val="00FF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036" name="Freeform 193"/>
              <p:cNvSpPr>
                <a:spLocks/>
              </p:cNvSpPr>
              <p:nvPr/>
            </p:nvSpPr>
            <p:spPr bwMode="auto">
              <a:xfrm>
                <a:off x="2058" y="2375"/>
                <a:ext cx="150" cy="14"/>
              </a:xfrm>
              <a:custGeom>
                <a:avLst/>
                <a:gdLst>
                  <a:gd name="T0" fmla="*/ 0 w 22"/>
                  <a:gd name="T1" fmla="*/ 0 h 2"/>
                  <a:gd name="T2" fmla="*/ 1 w 22"/>
                  <a:gd name="T3" fmla="*/ 0 h 2"/>
                  <a:gd name="T4" fmla="*/ 1 w 22"/>
                  <a:gd name="T5" fmla="*/ 0 h 2"/>
                  <a:gd name="T6" fmla="*/ 1 w 22"/>
                  <a:gd name="T7" fmla="*/ 0 h 2"/>
                  <a:gd name="T8" fmla="*/ 2 w 22"/>
                  <a:gd name="T9" fmla="*/ 0 h 2"/>
                  <a:gd name="T10" fmla="*/ 2 w 22"/>
                  <a:gd name="T11" fmla="*/ 0 h 2"/>
                  <a:gd name="T12" fmla="*/ 3 w 22"/>
                  <a:gd name="T13" fmla="*/ 0 h 2"/>
                  <a:gd name="T14" fmla="*/ 3 w 22"/>
                  <a:gd name="T15" fmla="*/ 0 h 2"/>
                  <a:gd name="T16" fmla="*/ 3 w 22"/>
                  <a:gd name="T17" fmla="*/ 0 h 2"/>
                  <a:gd name="T18" fmla="*/ 4 w 22"/>
                  <a:gd name="T19" fmla="*/ 0 h 2"/>
                  <a:gd name="T20" fmla="*/ 4 w 22"/>
                  <a:gd name="T21" fmla="*/ 0 h 2"/>
                  <a:gd name="T22" fmla="*/ 5 w 22"/>
                  <a:gd name="T23" fmla="*/ 0 h 2"/>
                  <a:gd name="T24" fmla="*/ 5 w 22"/>
                  <a:gd name="T25" fmla="*/ 0 h 2"/>
                  <a:gd name="T26" fmla="*/ 6 w 22"/>
                  <a:gd name="T27" fmla="*/ 0 h 2"/>
                  <a:gd name="T28" fmla="*/ 6 w 22"/>
                  <a:gd name="T29" fmla="*/ 0 h 2"/>
                  <a:gd name="T30" fmla="*/ 6 w 22"/>
                  <a:gd name="T31" fmla="*/ 0 h 2"/>
                  <a:gd name="T32" fmla="*/ 7 w 22"/>
                  <a:gd name="T33" fmla="*/ 0 h 2"/>
                  <a:gd name="T34" fmla="*/ 7 w 22"/>
                  <a:gd name="T35" fmla="*/ 0 h 2"/>
                  <a:gd name="T36" fmla="*/ 8 w 22"/>
                  <a:gd name="T37" fmla="*/ 0 h 2"/>
                  <a:gd name="T38" fmla="*/ 8 w 22"/>
                  <a:gd name="T39" fmla="*/ 0 h 2"/>
                  <a:gd name="T40" fmla="*/ 8 w 22"/>
                  <a:gd name="T41" fmla="*/ 1 h 2"/>
                  <a:gd name="T42" fmla="*/ 9 w 22"/>
                  <a:gd name="T43" fmla="*/ 1 h 2"/>
                  <a:gd name="T44" fmla="*/ 9 w 22"/>
                  <a:gd name="T45" fmla="*/ 1 h 2"/>
                  <a:gd name="T46" fmla="*/ 10 w 22"/>
                  <a:gd name="T47" fmla="*/ 1 h 2"/>
                  <a:gd name="T48" fmla="*/ 10 w 22"/>
                  <a:gd name="T49" fmla="*/ 1 h 2"/>
                  <a:gd name="T50" fmla="*/ 11 w 22"/>
                  <a:gd name="T51" fmla="*/ 1 h 2"/>
                  <a:gd name="T52" fmla="*/ 11 w 22"/>
                  <a:gd name="T53" fmla="*/ 1 h 2"/>
                  <a:gd name="T54" fmla="*/ 11 w 22"/>
                  <a:gd name="T55" fmla="*/ 1 h 2"/>
                  <a:gd name="T56" fmla="*/ 12 w 22"/>
                  <a:gd name="T57" fmla="*/ 1 h 2"/>
                  <a:gd name="T58" fmla="*/ 12 w 22"/>
                  <a:gd name="T59" fmla="*/ 1 h 2"/>
                  <a:gd name="T60" fmla="*/ 13 w 22"/>
                  <a:gd name="T61" fmla="*/ 1 h 2"/>
                  <a:gd name="T62" fmla="*/ 13 w 22"/>
                  <a:gd name="T63" fmla="*/ 1 h 2"/>
                  <a:gd name="T64" fmla="*/ 13 w 22"/>
                  <a:gd name="T65" fmla="*/ 1 h 2"/>
                  <a:gd name="T66" fmla="*/ 14 w 22"/>
                  <a:gd name="T67" fmla="*/ 1 h 2"/>
                  <a:gd name="T68" fmla="*/ 14 w 22"/>
                  <a:gd name="T69" fmla="*/ 1 h 2"/>
                  <a:gd name="T70" fmla="*/ 15 w 22"/>
                  <a:gd name="T71" fmla="*/ 1 h 2"/>
                  <a:gd name="T72" fmla="*/ 15 w 22"/>
                  <a:gd name="T73" fmla="*/ 1 h 2"/>
                  <a:gd name="T74" fmla="*/ 16 w 22"/>
                  <a:gd name="T75" fmla="*/ 1 h 2"/>
                  <a:gd name="T76" fmla="*/ 16 w 22"/>
                  <a:gd name="T77" fmla="*/ 1 h 2"/>
                  <a:gd name="T78" fmla="*/ 16 w 22"/>
                  <a:gd name="T79" fmla="*/ 1 h 2"/>
                  <a:gd name="T80" fmla="*/ 17 w 22"/>
                  <a:gd name="T81" fmla="*/ 1 h 2"/>
                  <a:gd name="T82" fmla="*/ 17 w 22"/>
                  <a:gd name="T83" fmla="*/ 1 h 2"/>
                  <a:gd name="T84" fmla="*/ 18 w 22"/>
                  <a:gd name="T85" fmla="*/ 1 h 2"/>
                  <a:gd name="T86" fmla="*/ 18 w 22"/>
                  <a:gd name="T87" fmla="*/ 1 h 2"/>
                  <a:gd name="T88" fmla="*/ 18 w 22"/>
                  <a:gd name="T89" fmla="*/ 1 h 2"/>
                  <a:gd name="T90" fmla="*/ 19 w 22"/>
                  <a:gd name="T91" fmla="*/ 1 h 2"/>
                  <a:gd name="T92" fmla="*/ 19 w 22"/>
                  <a:gd name="T93" fmla="*/ 1 h 2"/>
                  <a:gd name="T94" fmla="*/ 20 w 22"/>
                  <a:gd name="T95" fmla="*/ 2 h 2"/>
                  <a:gd name="T96" fmla="*/ 20 w 22"/>
                  <a:gd name="T97" fmla="*/ 2 h 2"/>
                  <a:gd name="T98" fmla="*/ 21 w 22"/>
                  <a:gd name="T99" fmla="*/ 2 h 2"/>
                  <a:gd name="T100" fmla="*/ 21 w 22"/>
                  <a:gd name="T101" fmla="*/ 2 h 2"/>
                  <a:gd name="T102" fmla="*/ 21 w 22"/>
                  <a:gd name="T10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2" y="2"/>
                    </a:lnTo>
                  </a:path>
                </a:pathLst>
              </a:custGeom>
              <a:noFill/>
              <a:ln w="33338">
                <a:solidFill>
                  <a:srgbClr val="00FF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037" name="Freeform 194"/>
              <p:cNvSpPr>
                <a:spLocks/>
              </p:cNvSpPr>
              <p:nvPr/>
            </p:nvSpPr>
            <p:spPr bwMode="auto">
              <a:xfrm>
                <a:off x="2208" y="2389"/>
                <a:ext cx="144" cy="13"/>
              </a:xfrm>
              <a:custGeom>
                <a:avLst/>
                <a:gdLst>
                  <a:gd name="T0" fmla="*/ 0 w 21"/>
                  <a:gd name="T1" fmla="*/ 0 h 2"/>
                  <a:gd name="T2" fmla="*/ 0 w 21"/>
                  <a:gd name="T3" fmla="*/ 0 h 2"/>
                  <a:gd name="T4" fmla="*/ 1 w 21"/>
                  <a:gd name="T5" fmla="*/ 0 h 2"/>
                  <a:gd name="T6" fmla="*/ 1 w 21"/>
                  <a:gd name="T7" fmla="*/ 0 h 2"/>
                  <a:gd name="T8" fmla="*/ 1 w 21"/>
                  <a:gd name="T9" fmla="*/ 0 h 2"/>
                  <a:gd name="T10" fmla="*/ 2 w 21"/>
                  <a:gd name="T11" fmla="*/ 0 h 2"/>
                  <a:gd name="T12" fmla="*/ 2 w 21"/>
                  <a:gd name="T13" fmla="*/ 0 h 2"/>
                  <a:gd name="T14" fmla="*/ 3 w 21"/>
                  <a:gd name="T15" fmla="*/ 0 h 2"/>
                  <a:gd name="T16" fmla="*/ 3 w 21"/>
                  <a:gd name="T17" fmla="*/ 0 h 2"/>
                  <a:gd name="T18" fmla="*/ 4 w 21"/>
                  <a:gd name="T19" fmla="*/ 0 h 2"/>
                  <a:gd name="T20" fmla="*/ 4 w 21"/>
                  <a:gd name="T21" fmla="*/ 0 h 2"/>
                  <a:gd name="T22" fmla="*/ 4 w 21"/>
                  <a:gd name="T23" fmla="*/ 0 h 2"/>
                  <a:gd name="T24" fmla="*/ 5 w 21"/>
                  <a:gd name="T25" fmla="*/ 0 h 2"/>
                  <a:gd name="T26" fmla="*/ 5 w 21"/>
                  <a:gd name="T27" fmla="*/ 0 h 2"/>
                  <a:gd name="T28" fmla="*/ 6 w 21"/>
                  <a:gd name="T29" fmla="*/ 0 h 2"/>
                  <a:gd name="T30" fmla="*/ 6 w 21"/>
                  <a:gd name="T31" fmla="*/ 0 h 2"/>
                  <a:gd name="T32" fmla="*/ 6 w 21"/>
                  <a:gd name="T33" fmla="*/ 0 h 2"/>
                  <a:gd name="T34" fmla="*/ 7 w 21"/>
                  <a:gd name="T35" fmla="*/ 0 h 2"/>
                  <a:gd name="T36" fmla="*/ 7 w 21"/>
                  <a:gd name="T37" fmla="*/ 0 h 2"/>
                  <a:gd name="T38" fmla="*/ 8 w 21"/>
                  <a:gd name="T39" fmla="*/ 0 h 2"/>
                  <a:gd name="T40" fmla="*/ 8 w 21"/>
                  <a:gd name="T41" fmla="*/ 0 h 2"/>
                  <a:gd name="T42" fmla="*/ 9 w 21"/>
                  <a:gd name="T43" fmla="*/ 0 h 2"/>
                  <a:gd name="T44" fmla="*/ 9 w 21"/>
                  <a:gd name="T45" fmla="*/ 1 h 2"/>
                  <a:gd name="T46" fmla="*/ 9 w 21"/>
                  <a:gd name="T47" fmla="*/ 1 h 2"/>
                  <a:gd name="T48" fmla="*/ 10 w 21"/>
                  <a:gd name="T49" fmla="*/ 1 h 2"/>
                  <a:gd name="T50" fmla="*/ 10 w 21"/>
                  <a:gd name="T51" fmla="*/ 1 h 2"/>
                  <a:gd name="T52" fmla="*/ 11 w 21"/>
                  <a:gd name="T53" fmla="*/ 1 h 2"/>
                  <a:gd name="T54" fmla="*/ 11 w 21"/>
                  <a:gd name="T55" fmla="*/ 1 h 2"/>
                  <a:gd name="T56" fmla="*/ 11 w 21"/>
                  <a:gd name="T57" fmla="*/ 1 h 2"/>
                  <a:gd name="T58" fmla="*/ 12 w 21"/>
                  <a:gd name="T59" fmla="*/ 1 h 2"/>
                  <a:gd name="T60" fmla="*/ 12 w 21"/>
                  <a:gd name="T61" fmla="*/ 1 h 2"/>
                  <a:gd name="T62" fmla="*/ 13 w 21"/>
                  <a:gd name="T63" fmla="*/ 1 h 2"/>
                  <a:gd name="T64" fmla="*/ 13 w 21"/>
                  <a:gd name="T65" fmla="*/ 1 h 2"/>
                  <a:gd name="T66" fmla="*/ 14 w 21"/>
                  <a:gd name="T67" fmla="*/ 1 h 2"/>
                  <a:gd name="T68" fmla="*/ 14 w 21"/>
                  <a:gd name="T69" fmla="*/ 1 h 2"/>
                  <a:gd name="T70" fmla="*/ 14 w 21"/>
                  <a:gd name="T71" fmla="*/ 1 h 2"/>
                  <a:gd name="T72" fmla="*/ 15 w 21"/>
                  <a:gd name="T73" fmla="*/ 1 h 2"/>
                  <a:gd name="T74" fmla="*/ 15 w 21"/>
                  <a:gd name="T75" fmla="*/ 1 h 2"/>
                  <a:gd name="T76" fmla="*/ 16 w 21"/>
                  <a:gd name="T77" fmla="*/ 1 h 2"/>
                  <a:gd name="T78" fmla="*/ 16 w 21"/>
                  <a:gd name="T79" fmla="*/ 1 h 2"/>
                  <a:gd name="T80" fmla="*/ 16 w 21"/>
                  <a:gd name="T81" fmla="*/ 1 h 2"/>
                  <a:gd name="T82" fmla="*/ 17 w 21"/>
                  <a:gd name="T83" fmla="*/ 1 h 2"/>
                  <a:gd name="T84" fmla="*/ 17 w 21"/>
                  <a:gd name="T85" fmla="*/ 1 h 2"/>
                  <a:gd name="T86" fmla="*/ 18 w 21"/>
                  <a:gd name="T87" fmla="*/ 1 h 2"/>
                  <a:gd name="T88" fmla="*/ 18 w 21"/>
                  <a:gd name="T89" fmla="*/ 1 h 2"/>
                  <a:gd name="T90" fmla="*/ 19 w 21"/>
                  <a:gd name="T91" fmla="*/ 1 h 2"/>
                  <a:gd name="T92" fmla="*/ 19 w 21"/>
                  <a:gd name="T93" fmla="*/ 1 h 2"/>
                  <a:gd name="T94" fmla="*/ 19 w 21"/>
                  <a:gd name="T95" fmla="*/ 1 h 2"/>
                  <a:gd name="T96" fmla="*/ 20 w 21"/>
                  <a:gd name="T97" fmla="*/ 1 h 2"/>
                  <a:gd name="T98" fmla="*/ 20 w 21"/>
                  <a:gd name="T99" fmla="*/ 2 h 2"/>
                  <a:gd name="T100" fmla="*/ 21 w 21"/>
                  <a:gd name="T101" fmla="*/ 2 h 2"/>
                  <a:gd name="T102" fmla="*/ 21 w 21"/>
                  <a:gd name="T10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2"/>
                    </a:lnTo>
                  </a:path>
                </a:pathLst>
              </a:custGeom>
              <a:noFill/>
              <a:ln w="33338">
                <a:solidFill>
                  <a:srgbClr val="00FF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038" name="Freeform 195"/>
              <p:cNvSpPr>
                <a:spLocks/>
              </p:cNvSpPr>
              <p:nvPr/>
            </p:nvSpPr>
            <p:spPr bwMode="auto">
              <a:xfrm>
                <a:off x="2352" y="2402"/>
                <a:ext cx="151" cy="7"/>
              </a:xfrm>
              <a:custGeom>
                <a:avLst/>
                <a:gdLst>
                  <a:gd name="T0" fmla="*/ 0 w 22"/>
                  <a:gd name="T1" fmla="*/ 0 h 1"/>
                  <a:gd name="T2" fmla="*/ 1 w 22"/>
                  <a:gd name="T3" fmla="*/ 0 h 1"/>
                  <a:gd name="T4" fmla="*/ 1 w 22"/>
                  <a:gd name="T5" fmla="*/ 0 h 1"/>
                  <a:gd name="T6" fmla="*/ 2 w 22"/>
                  <a:gd name="T7" fmla="*/ 0 h 1"/>
                  <a:gd name="T8" fmla="*/ 2 w 22"/>
                  <a:gd name="T9" fmla="*/ 0 h 1"/>
                  <a:gd name="T10" fmla="*/ 2 w 22"/>
                  <a:gd name="T11" fmla="*/ 0 h 1"/>
                  <a:gd name="T12" fmla="*/ 3 w 22"/>
                  <a:gd name="T13" fmla="*/ 0 h 1"/>
                  <a:gd name="T14" fmla="*/ 3 w 22"/>
                  <a:gd name="T15" fmla="*/ 0 h 1"/>
                  <a:gd name="T16" fmla="*/ 4 w 22"/>
                  <a:gd name="T17" fmla="*/ 0 h 1"/>
                  <a:gd name="T18" fmla="*/ 4 w 22"/>
                  <a:gd name="T19" fmla="*/ 0 h 1"/>
                  <a:gd name="T20" fmla="*/ 5 w 22"/>
                  <a:gd name="T21" fmla="*/ 0 h 1"/>
                  <a:gd name="T22" fmla="*/ 5 w 22"/>
                  <a:gd name="T23" fmla="*/ 0 h 1"/>
                  <a:gd name="T24" fmla="*/ 5 w 22"/>
                  <a:gd name="T25" fmla="*/ 0 h 1"/>
                  <a:gd name="T26" fmla="*/ 6 w 22"/>
                  <a:gd name="T27" fmla="*/ 0 h 1"/>
                  <a:gd name="T28" fmla="*/ 6 w 22"/>
                  <a:gd name="T29" fmla="*/ 0 h 1"/>
                  <a:gd name="T30" fmla="*/ 7 w 22"/>
                  <a:gd name="T31" fmla="*/ 0 h 1"/>
                  <a:gd name="T32" fmla="*/ 7 w 22"/>
                  <a:gd name="T33" fmla="*/ 0 h 1"/>
                  <a:gd name="T34" fmla="*/ 8 w 22"/>
                  <a:gd name="T35" fmla="*/ 0 h 1"/>
                  <a:gd name="T36" fmla="*/ 8 w 22"/>
                  <a:gd name="T37" fmla="*/ 0 h 1"/>
                  <a:gd name="T38" fmla="*/ 8 w 22"/>
                  <a:gd name="T39" fmla="*/ 0 h 1"/>
                  <a:gd name="T40" fmla="*/ 9 w 22"/>
                  <a:gd name="T41" fmla="*/ 0 h 1"/>
                  <a:gd name="T42" fmla="*/ 9 w 22"/>
                  <a:gd name="T43" fmla="*/ 0 h 1"/>
                  <a:gd name="T44" fmla="*/ 10 w 22"/>
                  <a:gd name="T45" fmla="*/ 0 h 1"/>
                  <a:gd name="T46" fmla="*/ 10 w 22"/>
                  <a:gd name="T47" fmla="*/ 0 h 1"/>
                  <a:gd name="T48" fmla="*/ 10 w 22"/>
                  <a:gd name="T49" fmla="*/ 1 h 1"/>
                  <a:gd name="T50" fmla="*/ 11 w 22"/>
                  <a:gd name="T51" fmla="*/ 1 h 1"/>
                  <a:gd name="T52" fmla="*/ 11 w 22"/>
                  <a:gd name="T53" fmla="*/ 1 h 1"/>
                  <a:gd name="T54" fmla="*/ 12 w 22"/>
                  <a:gd name="T55" fmla="*/ 1 h 1"/>
                  <a:gd name="T56" fmla="*/ 12 w 22"/>
                  <a:gd name="T57" fmla="*/ 1 h 1"/>
                  <a:gd name="T58" fmla="*/ 13 w 22"/>
                  <a:gd name="T59" fmla="*/ 1 h 1"/>
                  <a:gd name="T60" fmla="*/ 13 w 22"/>
                  <a:gd name="T61" fmla="*/ 1 h 1"/>
                  <a:gd name="T62" fmla="*/ 13 w 22"/>
                  <a:gd name="T63" fmla="*/ 1 h 1"/>
                  <a:gd name="T64" fmla="*/ 14 w 22"/>
                  <a:gd name="T65" fmla="*/ 1 h 1"/>
                  <a:gd name="T66" fmla="*/ 14 w 22"/>
                  <a:gd name="T67" fmla="*/ 1 h 1"/>
                  <a:gd name="T68" fmla="*/ 15 w 22"/>
                  <a:gd name="T69" fmla="*/ 1 h 1"/>
                  <a:gd name="T70" fmla="*/ 15 w 22"/>
                  <a:gd name="T71" fmla="*/ 1 h 1"/>
                  <a:gd name="T72" fmla="*/ 15 w 22"/>
                  <a:gd name="T73" fmla="*/ 1 h 1"/>
                  <a:gd name="T74" fmla="*/ 16 w 22"/>
                  <a:gd name="T75" fmla="*/ 1 h 1"/>
                  <a:gd name="T76" fmla="*/ 16 w 22"/>
                  <a:gd name="T77" fmla="*/ 1 h 1"/>
                  <a:gd name="T78" fmla="*/ 17 w 22"/>
                  <a:gd name="T79" fmla="*/ 1 h 1"/>
                  <a:gd name="T80" fmla="*/ 17 w 22"/>
                  <a:gd name="T81" fmla="*/ 1 h 1"/>
                  <a:gd name="T82" fmla="*/ 17 w 22"/>
                  <a:gd name="T83" fmla="*/ 1 h 1"/>
                  <a:gd name="T84" fmla="*/ 18 w 22"/>
                  <a:gd name="T85" fmla="*/ 1 h 1"/>
                  <a:gd name="T86" fmla="*/ 18 w 22"/>
                  <a:gd name="T87" fmla="*/ 1 h 1"/>
                  <a:gd name="T88" fmla="*/ 19 w 22"/>
                  <a:gd name="T89" fmla="*/ 1 h 1"/>
                  <a:gd name="T90" fmla="*/ 19 w 22"/>
                  <a:gd name="T91" fmla="*/ 1 h 1"/>
                  <a:gd name="T92" fmla="*/ 20 w 22"/>
                  <a:gd name="T93" fmla="*/ 1 h 1"/>
                  <a:gd name="T94" fmla="*/ 20 w 22"/>
                  <a:gd name="T95" fmla="*/ 1 h 1"/>
                  <a:gd name="T96" fmla="*/ 20 w 22"/>
                  <a:gd name="T97" fmla="*/ 1 h 1"/>
                  <a:gd name="T98" fmla="*/ 21 w 22"/>
                  <a:gd name="T99" fmla="*/ 1 h 1"/>
                  <a:gd name="T100" fmla="*/ 21 w 22"/>
                  <a:gd name="T101" fmla="*/ 1 h 1"/>
                  <a:gd name="T102" fmla="*/ 22 w 22"/>
                  <a:gd name="T10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2" y="1"/>
                    </a:lnTo>
                  </a:path>
                </a:pathLst>
              </a:custGeom>
              <a:noFill/>
              <a:ln w="33338">
                <a:solidFill>
                  <a:srgbClr val="00FF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039" name="Freeform 196"/>
              <p:cNvSpPr>
                <a:spLocks/>
              </p:cNvSpPr>
              <p:nvPr/>
            </p:nvSpPr>
            <p:spPr bwMode="auto">
              <a:xfrm>
                <a:off x="2503" y="2409"/>
                <a:ext cx="150" cy="14"/>
              </a:xfrm>
              <a:custGeom>
                <a:avLst/>
                <a:gdLst>
                  <a:gd name="T0" fmla="*/ 0 w 22"/>
                  <a:gd name="T1" fmla="*/ 0 h 2"/>
                  <a:gd name="T2" fmla="*/ 1 w 22"/>
                  <a:gd name="T3" fmla="*/ 0 h 2"/>
                  <a:gd name="T4" fmla="*/ 1 w 22"/>
                  <a:gd name="T5" fmla="*/ 0 h 2"/>
                  <a:gd name="T6" fmla="*/ 1 w 22"/>
                  <a:gd name="T7" fmla="*/ 1 h 2"/>
                  <a:gd name="T8" fmla="*/ 2 w 22"/>
                  <a:gd name="T9" fmla="*/ 1 h 2"/>
                  <a:gd name="T10" fmla="*/ 2 w 22"/>
                  <a:gd name="T11" fmla="*/ 1 h 2"/>
                  <a:gd name="T12" fmla="*/ 3 w 22"/>
                  <a:gd name="T13" fmla="*/ 1 h 2"/>
                  <a:gd name="T14" fmla="*/ 3 w 22"/>
                  <a:gd name="T15" fmla="*/ 1 h 2"/>
                  <a:gd name="T16" fmla="*/ 3 w 22"/>
                  <a:gd name="T17" fmla="*/ 1 h 2"/>
                  <a:gd name="T18" fmla="*/ 4 w 22"/>
                  <a:gd name="T19" fmla="*/ 1 h 2"/>
                  <a:gd name="T20" fmla="*/ 4 w 22"/>
                  <a:gd name="T21" fmla="*/ 1 h 2"/>
                  <a:gd name="T22" fmla="*/ 5 w 22"/>
                  <a:gd name="T23" fmla="*/ 1 h 2"/>
                  <a:gd name="T24" fmla="*/ 5 w 22"/>
                  <a:gd name="T25" fmla="*/ 1 h 2"/>
                  <a:gd name="T26" fmla="*/ 5 w 22"/>
                  <a:gd name="T27" fmla="*/ 1 h 2"/>
                  <a:gd name="T28" fmla="*/ 6 w 22"/>
                  <a:gd name="T29" fmla="*/ 1 h 2"/>
                  <a:gd name="T30" fmla="*/ 6 w 22"/>
                  <a:gd name="T31" fmla="*/ 1 h 2"/>
                  <a:gd name="T32" fmla="*/ 7 w 22"/>
                  <a:gd name="T33" fmla="*/ 1 h 2"/>
                  <a:gd name="T34" fmla="*/ 7 w 22"/>
                  <a:gd name="T35" fmla="*/ 1 h 2"/>
                  <a:gd name="T36" fmla="*/ 8 w 22"/>
                  <a:gd name="T37" fmla="*/ 1 h 2"/>
                  <a:gd name="T38" fmla="*/ 8 w 22"/>
                  <a:gd name="T39" fmla="*/ 1 h 2"/>
                  <a:gd name="T40" fmla="*/ 8 w 22"/>
                  <a:gd name="T41" fmla="*/ 1 h 2"/>
                  <a:gd name="T42" fmla="*/ 9 w 22"/>
                  <a:gd name="T43" fmla="*/ 1 h 2"/>
                  <a:gd name="T44" fmla="*/ 9 w 22"/>
                  <a:gd name="T45" fmla="*/ 1 h 2"/>
                  <a:gd name="T46" fmla="*/ 10 w 22"/>
                  <a:gd name="T47" fmla="*/ 1 h 2"/>
                  <a:gd name="T48" fmla="*/ 10 w 22"/>
                  <a:gd name="T49" fmla="*/ 1 h 2"/>
                  <a:gd name="T50" fmla="*/ 10 w 22"/>
                  <a:gd name="T51" fmla="*/ 1 h 2"/>
                  <a:gd name="T52" fmla="*/ 11 w 22"/>
                  <a:gd name="T53" fmla="*/ 1 h 2"/>
                  <a:gd name="T54" fmla="*/ 11 w 22"/>
                  <a:gd name="T55" fmla="*/ 1 h 2"/>
                  <a:gd name="T56" fmla="*/ 12 w 22"/>
                  <a:gd name="T57" fmla="*/ 1 h 2"/>
                  <a:gd name="T58" fmla="*/ 12 w 22"/>
                  <a:gd name="T59" fmla="*/ 1 h 2"/>
                  <a:gd name="T60" fmla="*/ 13 w 22"/>
                  <a:gd name="T61" fmla="*/ 1 h 2"/>
                  <a:gd name="T62" fmla="*/ 13 w 22"/>
                  <a:gd name="T63" fmla="*/ 1 h 2"/>
                  <a:gd name="T64" fmla="*/ 13 w 22"/>
                  <a:gd name="T65" fmla="*/ 1 h 2"/>
                  <a:gd name="T66" fmla="*/ 14 w 22"/>
                  <a:gd name="T67" fmla="*/ 1 h 2"/>
                  <a:gd name="T68" fmla="*/ 14 w 22"/>
                  <a:gd name="T69" fmla="*/ 2 h 2"/>
                  <a:gd name="T70" fmla="*/ 15 w 22"/>
                  <a:gd name="T71" fmla="*/ 2 h 2"/>
                  <a:gd name="T72" fmla="*/ 15 w 22"/>
                  <a:gd name="T73" fmla="*/ 2 h 2"/>
                  <a:gd name="T74" fmla="*/ 15 w 22"/>
                  <a:gd name="T75" fmla="*/ 2 h 2"/>
                  <a:gd name="T76" fmla="*/ 16 w 22"/>
                  <a:gd name="T77" fmla="*/ 2 h 2"/>
                  <a:gd name="T78" fmla="*/ 16 w 22"/>
                  <a:gd name="T79" fmla="*/ 2 h 2"/>
                  <a:gd name="T80" fmla="*/ 17 w 22"/>
                  <a:gd name="T81" fmla="*/ 2 h 2"/>
                  <a:gd name="T82" fmla="*/ 17 w 22"/>
                  <a:gd name="T83" fmla="*/ 2 h 2"/>
                  <a:gd name="T84" fmla="*/ 18 w 22"/>
                  <a:gd name="T85" fmla="*/ 2 h 2"/>
                  <a:gd name="T86" fmla="*/ 18 w 22"/>
                  <a:gd name="T87" fmla="*/ 2 h 2"/>
                  <a:gd name="T88" fmla="*/ 18 w 22"/>
                  <a:gd name="T89" fmla="*/ 2 h 2"/>
                  <a:gd name="T90" fmla="*/ 19 w 22"/>
                  <a:gd name="T91" fmla="*/ 2 h 2"/>
                  <a:gd name="T92" fmla="*/ 19 w 22"/>
                  <a:gd name="T93" fmla="*/ 2 h 2"/>
                  <a:gd name="T94" fmla="*/ 20 w 22"/>
                  <a:gd name="T95" fmla="*/ 2 h 2"/>
                  <a:gd name="T96" fmla="*/ 20 w 22"/>
                  <a:gd name="T97" fmla="*/ 2 h 2"/>
                  <a:gd name="T98" fmla="*/ 20 w 22"/>
                  <a:gd name="T99" fmla="*/ 2 h 2"/>
                  <a:gd name="T100" fmla="*/ 21 w 22"/>
                  <a:gd name="T101" fmla="*/ 2 h 2"/>
                  <a:gd name="T102" fmla="*/ 21 w 22"/>
                  <a:gd name="T10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2" y="2"/>
                    </a:lnTo>
                  </a:path>
                </a:pathLst>
              </a:custGeom>
              <a:noFill/>
              <a:ln w="33338">
                <a:solidFill>
                  <a:srgbClr val="00FF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040" name="Freeform 197"/>
              <p:cNvSpPr>
                <a:spLocks/>
              </p:cNvSpPr>
              <p:nvPr/>
            </p:nvSpPr>
            <p:spPr bwMode="auto">
              <a:xfrm>
                <a:off x="2653" y="2423"/>
                <a:ext cx="144" cy="7"/>
              </a:xfrm>
              <a:custGeom>
                <a:avLst/>
                <a:gdLst>
                  <a:gd name="T0" fmla="*/ 0 w 21"/>
                  <a:gd name="T1" fmla="*/ 0 h 1"/>
                  <a:gd name="T2" fmla="*/ 0 w 21"/>
                  <a:gd name="T3" fmla="*/ 0 h 1"/>
                  <a:gd name="T4" fmla="*/ 1 w 21"/>
                  <a:gd name="T5" fmla="*/ 0 h 1"/>
                  <a:gd name="T6" fmla="*/ 1 w 21"/>
                  <a:gd name="T7" fmla="*/ 0 h 1"/>
                  <a:gd name="T8" fmla="*/ 1 w 21"/>
                  <a:gd name="T9" fmla="*/ 0 h 1"/>
                  <a:gd name="T10" fmla="*/ 2 w 21"/>
                  <a:gd name="T11" fmla="*/ 0 h 1"/>
                  <a:gd name="T12" fmla="*/ 2 w 21"/>
                  <a:gd name="T13" fmla="*/ 0 h 1"/>
                  <a:gd name="T14" fmla="*/ 3 w 21"/>
                  <a:gd name="T15" fmla="*/ 0 h 1"/>
                  <a:gd name="T16" fmla="*/ 3 w 21"/>
                  <a:gd name="T17" fmla="*/ 0 h 1"/>
                  <a:gd name="T18" fmla="*/ 3 w 21"/>
                  <a:gd name="T19" fmla="*/ 0 h 1"/>
                  <a:gd name="T20" fmla="*/ 4 w 21"/>
                  <a:gd name="T21" fmla="*/ 0 h 1"/>
                  <a:gd name="T22" fmla="*/ 4 w 21"/>
                  <a:gd name="T23" fmla="*/ 0 h 1"/>
                  <a:gd name="T24" fmla="*/ 5 w 21"/>
                  <a:gd name="T25" fmla="*/ 0 h 1"/>
                  <a:gd name="T26" fmla="*/ 5 w 21"/>
                  <a:gd name="T27" fmla="*/ 0 h 1"/>
                  <a:gd name="T28" fmla="*/ 6 w 21"/>
                  <a:gd name="T29" fmla="*/ 0 h 1"/>
                  <a:gd name="T30" fmla="*/ 6 w 21"/>
                  <a:gd name="T31" fmla="*/ 0 h 1"/>
                  <a:gd name="T32" fmla="*/ 6 w 21"/>
                  <a:gd name="T33" fmla="*/ 0 h 1"/>
                  <a:gd name="T34" fmla="*/ 7 w 21"/>
                  <a:gd name="T35" fmla="*/ 0 h 1"/>
                  <a:gd name="T36" fmla="*/ 7 w 21"/>
                  <a:gd name="T37" fmla="*/ 1 h 1"/>
                  <a:gd name="T38" fmla="*/ 8 w 21"/>
                  <a:gd name="T39" fmla="*/ 1 h 1"/>
                  <a:gd name="T40" fmla="*/ 8 w 21"/>
                  <a:gd name="T41" fmla="*/ 1 h 1"/>
                  <a:gd name="T42" fmla="*/ 8 w 21"/>
                  <a:gd name="T43" fmla="*/ 1 h 1"/>
                  <a:gd name="T44" fmla="*/ 9 w 21"/>
                  <a:gd name="T45" fmla="*/ 1 h 1"/>
                  <a:gd name="T46" fmla="*/ 9 w 21"/>
                  <a:gd name="T47" fmla="*/ 1 h 1"/>
                  <a:gd name="T48" fmla="*/ 10 w 21"/>
                  <a:gd name="T49" fmla="*/ 1 h 1"/>
                  <a:gd name="T50" fmla="*/ 10 w 21"/>
                  <a:gd name="T51" fmla="*/ 1 h 1"/>
                  <a:gd name="T52" fmla="*/ 11 w 21"/>
                  <a:gd name="T53" fmla="*/ 1 h 1"/>
                  <a:gd name="T54" fmla="*/ 11 w 21"/>
                  <a:gd name="T55" fmla="*/ 1 h 1"/>
                  <a:gd name="T56" fmla="*/ 11 w 21"/>
                  <a:gd name="T57" fmla="*/ 1 h 1"/>
                  <a:gd name="T58" fmla="*/ 12 w 21"/>
                  <a:gd name="T59" fmla="*/ 1 h 1"/>
                  <a:gd name="T60" fmla="*/ 12 w 21"/>
                  <a:gd name="T61" fmla="*/ 1 h 1"/>
                  <a:gd name="T62" fmla="*/ 13 w 21"/>
                  <a:gd name="T63" fmla="*/ 1 h 1"/>
                  <a:gd name="T64" fmla="*/ 13 w 21"/>
                  <a:gd name="T65" fmla="*/ 1 h 1"/>
                  <a:gd name="T66" fmla="*/ 13 w 21"/>
                  <a:gd name="T67" fmla="*/ 1 h 1"/>
                  <a:gd name="T68" fmla="*/ 14 w 21"/>
                  <a:gd name="T69" fmla="*/ 1 h 1"/>
                  <a:gd name="T70" fmla="*/ 14 w 21"/>
                  <a:gd name="T71" fmla="*/ 1 h 1"/>
                  <a:gd name="T72" fmla="*/ 15 w 21"/>
                  <a:gd name="T73" fmla="*/ 1 h 1"/>
                  <a:gd name="T74" fmla="*/ 15 w 21"/>
                  <a:gd name="T75" fmla="*/ 1 h 1"/>
                  <a:gd name="T76" fmla="*/ 16 w 21"/>
                  <a:gd name="T77" fmla="*/ 1 h 1"/>
                  <a:gd name="T78" fmla="*/ 16 w 21"/>
                  <a:gd name="T79" fmla="*/ 1 h 1"/>
                  <a:gd name="T80" fmla="*/ 16 w 21"/>
                  <a:gd name="T81" fmla="*/ 1 h 1"/>
                  <a:gd name="T82" fmla="*/ 17 w 21"/>
                  <a:gd name="T83" fmla="*/ 1 h 1"/>
                  <a:gd name="T84" fmla="*/ 17 w 21"/>
                  <a:gd name="T85" fmla="*/ 1 h 1"/>
                  <a:gd name="T86" fmla="*/ 18 w 21"/>
                  <a:gd name="T87" fmla="*/ 1 h 1"/>
                  <a:gd name="T88" fmla="*/ 18 w 21"/>
                  <a:gd name="T89" fmla="*/ 1 h 1"/>
                  <a:gd name="T90" fmla="*/ 18 w 21"/>
                  <a:gd name="T91" fmla="*/ 1 h 1"/>
                  <a:gd name="T92" fmla="*/ 19 w 21"/>
                  <a:gd name="T93" fmla="*/ 1 h 1"/>
                  <a:gd name="T94" fmla="*/ 19 w 21"/>
                  <a:gd name="T95" fmla="*/ 1 h 1"/>
                  <a:gd name="T96" fmla="*/ 20 w 21"/>
                  <a:gd name="T97" fmla="*/ 1 h 1"/>
                  <a:gd name="T98" fmla="*/ 20 w 21"/>
                  <a:gd name="T99" fmla="*/ 1 h 1"/>
                  <a:gd name="T100" fmla="*/ 21 w 21"/>
                  <a:gd name="T101" fmla="*/ 1 h 1"/>
                  <a:gd name="T102" fmla="*/ 21 w 21"/>
                  <a:gd name="T10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1"/>
                    </a:lnTo>
                  </a:path>
                </a:pathLst>
              </a:custGeom>
              <a:noFill/>
              <a:ln w="33338">
                <a:solidFill>
                  <a:srgbClr val="00FF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041" name="Freeform 198"/>
              <p:cNvSpPr>
                <a:spLocks/>
              </p:cNvSpPr>
              <p:nvPr/>
            </p:nvSpPr>
            <p:spPr bwMode="auto">
              <a:xfrm>
                <a:off x="2797" y="2430"/>
                <a:ext cx="151" cy="6"/>
              </a:xfrm>
              <a:custGeom>
                <a:avLst/>
                <a:gdLst>
                  <a:gd name="T0" fmla="*/ 0 w 22"/>
                  <a:gd name="T1" fmla="*/ 0 h 1"/>
                  <a:gd name="T2" fmla="*/ 1 w 22"/>
                  <a:gd name="T3" fmla="*/ 0 h 1"/>
                  <a:gd name="T4" fmla="*/ 1 w 22"/>
                  <a:gd name="T5" fmla="*/ 0 h 1"/>
                  <a:gd name="T6" fmla="*/ 2 w 22"/>
                  <a:gd name="T7" fmla="*/ 0 h 1"/>
                  <a:gd name="T8" fmla="*/ 2 w 22"/>
                  <a:gd name="T9" fmla="*/ 0 h 1"/>
                  <a:gd name="T10" fmla="*/ 2 w 22"/>
                  <a:gd name="T11" fmla="*/ 0 h 1"/>
                  <a:gd name="T12" fmla="*/ 3 w 22"/>
                  <a:gd name="T13" fmla="*/ 0 h 1"/>
                  <a:gd name="T14" fmla="*/ 3 w 22"/>
                  <a:gd name="T15" fmla="*/ 0 h 1"/>
                  <a:gd name="T16" fmla="*/ 4 w 22"/>
                  <a:gd name="T17" fmla="*/ 0 h 1"/>
                  <a:gd name="T18" fmla="*/ 4 w 22"/>
                  <a:gd name="T19" fmla="*/ 0 h 1"/>
                  <a:gd name="T20" fmla="*/ 5 w 22"/>
                  <a:gd name="T21" fmla="*/ 0 h 1"/>
                  <a:gd name="T22" fmla="*/ 5 w 22"/>
                  <a:gd name="T23" fmla="*/ 0 h 1"/>
                  <a:gd name="T24" fmla="*/ 5 w 22"/>
                  <a:gd name="T25" fmla="*/ 1 h 1"/>
                  <a:gd name="T26" fmla="*/ 6 w 22"/>
                  <a:gd name="T27" fmla="*/ 1 h 1"/>
                  <a:gd name="T28" fmla="*/ 6 w 22"/>
                  <a:gd name="T29" fmla="*/ 1 h 1"/>
                  <a:gd name="T30" fmla="*/ 7 w 22"/>
                  <a:gd name="T31" fmla="*/ 1 h 1"/>
                  <a:gd name="T32" fmla="*/ 7 w 22"/>
                  <a:gd name="T33" fmla="*/ 1 h 1"/>
                  <a:gd name="T34" fmla="*/ 7 w 22"/>
                  <a:gd name="T35" fmla="*/ 1 h 1"/>
                  <a:gd name="T36" fmla="*/ 8 w 22"/>
                  <a:gd name="T37" fmla="*/ 1 h 1"/>
                  <a:gd name="T38" fmla="*/ 8 w 22"/>
                  <a:gd name="T39" fmla="*/ 1 h 1"/>
                  <a:gd name="T40" fmla="*/ 9 w 22"/>
                  <a:gd name="T41" fmla="*/ 1 h 1"/>
                  <a:gd name="T42" fmla="*/ 9 w 22"/>
                  <a:gd name="T43" fmla="*/ 1 h 1"/>
                  <a:gd name="T44" fmla="*/ 10 w 22"/>
                  <a:gd name="T45" fmla="*/ 1 h 1"/>
                  <a:gd name="T46" fmla="*/ 10 w 22"/>
                  <a:gd name="T47" fmla="*/ 1 h 1"/>
                  <a:gd name="T48" fmla="*/ 10 w 22"/>
                  <a:gd name="T49" fmla="*/ 1 h 1"/>
                  <a:gd name="T50" fmla="*/ 11 w 22"/>
                  <a:gd name="T51" fmla="*/ 1 h 1"/>
                  <a:gd name="T52" fmla="*/ 11 w 22"/>
                  <a:gd name="T53" fmla="*/ 1 h 1"/>
                  <a:gd name="T54" fmla="*/ 12 w 22"/>
                  <a:gd name="T55" fmla="*/ 1 h 1"/>
                  <a:gd name="T56" fmla="*/ 12 w 22"/>
                  <a:gd name="T57" fmla="*/ 1 h 1"/>
                  <a:gd name="T58" fmla="*/ 12 w 22"/>
                  <a:gd name="T59" fmla="*/ 1 h 1"/>
                  <a:gd name="T60" fmla="*/ 13 w 22"/>
                  <a:gd name="T61" fmla="*/ 1 h 1"/>
                  <a:gd name="T62" fmla="*/ 13 w 22"/>
                  <a:gd name="T63" fmla="*/ 1 h 1"/>
                  <a:gd name="T64" fmla="*/ 14 w 22"/>
                  <a:gd name="T65" fmla="*/ 1 h 1"/>
                  <a:gd name="T66" fmla="*/ 14 w 22"/>
                  <a:gd name="T67" fmla="*/ 1 h 1"/>
                  <a:gd name="T68" fmla="*/ 15 w 22"/>
                  <a:gd name="T69" fmla="*/ 1 h 1"/>
                  <a:gd name="T70" fmla="*/ 15 w 22"/>
                  <a:gd name="T71" fmla="*/ 1 h 1"/>
                  <a:gd name="T72" fmla="*/ 15 w 22"/>
                  <a:gd name="T73" fmla="*/ 1 h 1"/>
                  <a:gd name="T74" fmla="*/ 16 w 22"/>
                  <a:gd name="T75" fmla="*/ 1 h 1"/>
                  <a:gd name="T76" fmla="*/ 16 w 22"/>
                  <a:gd name="T77" fmla="*/ 1 h 1"/>
                  <a:gd name="T78" fmla="*/ 17 w 22"/>
                  <a:gd name="T79" fmla="*/ 1 h 1"/>
                  <a:gd name="T80" fmla="*/ 17 w 22"/>
                  <a:gd name="T81" fmla="*/ 1 h 1"/>
                  <a:gd name="T82" fmla="*/ 17 w 22"/>
                  <a:gd name="T83" fmla="*/ 1 h 1"/>
                  <a:gd name="T84" fmla="*/ 18 w 22"/>
                  <a:gd name="T85" fmla="*/ 1 h 1"/>
                  <a:gd name="T86" fmla="*/ 18 w 22"/>
                  <a:gd name="T87" fmla="*/ 1 h 1"/>
                  <a:gd name="T88" fmla="*/ 19 w 22"/>
                  <a:gd name="T89" fmla="*/ 1 h 1"/>
                  <a:gd name="T90" fmla="*/ 19 w 22"/>
                  <a:gd name="T91" fmla="*/ 1 h 1"/>
                  <a:gd name="T92" fmla="*/ 20 w 22"/>
                  <a:gd name="T93" fmla="*/ 1 h 1"/>
                  <a:gd name="T94" fmla="*/ 20 w 22"/>
                  <a:gd name="T95" fmla="*/ 1 h 1"/>
                  <a:gd name="T96" fmla="*/ 20 w 22"/>
                  <a:gd name="T97" fmla="*/ 1 h 1"/>
                  <a:gd name="T98" fmla="*/ 21 w 22"/>
                  <a:gd name="T99" fmla="*/ 1 h 1"/>
                  <a:gd name="T100" fmla="*/ 21 w 22"/>
                  <a:gd name="T101" fmla="*/ 1 h 1"/>
                  <a:gd name="T102" fmla="*/ 22 w 22"/>
                  <a:gd name="T10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2" y="1"/>
                    </a:lnTo>
                  </a:path>
                </a:pathLst>
              </a:custGeom>
              <a:noFill/>
              <a:ln w="33338">
                <a:solidFill>
                  <a:srgbClr val="00FF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042" name="Freeform 199"/>
              <p:cNvSpPr>
                <a:spLocks/>
              </p:cNvSpPr>
              <p:nvPr/>
            </p:nvSpPr>
            <p:spPr bwMode="auto">
              <a:xfrm>
                <a:off x="2948" y="2436"/>
                <a:ext cx="143" cy="7"/>
              </a:xfrm>
              <a:custGeom>
                <a:avLst/>
                <a:gdLst>
                  <a:gd name="T0" fmla="*/ 0 w 21"/>
                  <a:gd name="T1" fmla="*/ 0 h 1"/>
                  <a:gd name="T2" fmla="*/ 0 w 21"/>
                  <a:gd name="T3" fmla="*/ 0 h 1"/>
                  <a:gd name="T4" fmla="*/ 1 w 21"/>
                  <a:gd name="T5" fmla="*/ 0 h 1"/>
                  <a:gd name="T6" fmla="*/ 1 w 21"/>
                  <a:gd name="T7" fmla="*/ 0 h 1"/>
                  <a:gd name="T8" fmla="*/ 2 w 21"/>
                  <a:gd name="T9" fmla="*/ 0 h 1"/>
                  <a:gd name="T10" fmla="*/ 2 w 21"/>
                  <a:gd name="T11" fmla="*/ 0 h 1"/>
                  <a:gd name="T12" fmla="*/ 2 w 21"/>
                  <a:gd name="T13" fmla="*/ 0 h 1"/>
                  <a:gd name="T14" fmla="*/ 3 w 21"/>
                  <a:gd name="T15" fmla="*/ 0 h 1"/>
                  <a:gd name="T16" fmla="*/ 3 w 21"/>
                  <a:gd name="T17" fmla="*/ 0 h 1"/>
                  <a:gd name="T18" fmla="*/ 4 w 21"/>
                  <a:gd name="T19" fmla="*/ 0 h 1"/>
                  <a:gd name="T20" fmla="*/ 4 w 21"/>
                  <a:gd name="T21" fmla="*/ 0 h 1"/>
                  <a:gd name="T22" fmla="*/ 5 w 21"/>
                  <a:gd name="T23" fmla="*/ 0 h 1"/>
                  <a:gd name="T24" fmla="*/ 5 w 21"/>
                  <a:gd name="T25" fmla="*/ 0 h 1"/>
                  <a:gd name="T26" fmla="*/ 5 w 21"/>
                  <a:gd name="T27" fmla="*/ 0 h 1"/>
                  <a:gd name="T28" fmla="*/ 6 w 21"/>
                  <a:gd name="T29" fmla="*/ 0 h 1"/>
                  <a:gd name="T30" fmla="*/ 6 w 21"/>
                  <a:gd name="T31" fmla="*/ 0 h 1"/>
                  <a:gd name="T32" fmla="*/ 7 w 21"/>
                  <a:gd name="T33" fmla="*/ 0 h 1"/>
                  <a:gd name="T34" fmla="*/ 7 w 21"/>
                  <a:gd name="T35" fmla="*/ 0 h 1"/>
                  <a:gd name="T36" fmla="*/ 8 w 21"/>
                  <a:gd name="T37" fmla="*/ 0 h 1"/>
                  <a:gd name="T38" fmla="*/ 8 w 21"/>
                  <a:gd name="T39" fmla="*/ 1 h 1"/>
                  <a:gd name="T40" fmla="*/ 8 w 21"/>
                  <a:gd name="T41" fmla="*/ 1 h 1"/>
                  <a:gd name="T42" fmla="*/ 9 w 21"/>
                  <a:gd name="T43" fmla="*/ 1 h 1"/>
                  <a:gd name="T44" fmla="*/ 9 w 21"/>
                  <a:gd name="T45" fmla="*/ 1 h 1"/>
                  <a:gd name="T46" fmla="*/ 10 w 21"/>
                  <a:gd name="T47" fmla="*/ 1 h 1"/>
                  <a:gd name="T48" fmla="*/ 10 w 21"/>
                  <a:gd name="T49" fmla="*/ 1 h 1"/>
                  <a:gd name="T50" fmla="*/ 10 w 21"/>
                  <a:gd name="T51" fmla="*/ 1 h 1"/>
                  <a:gd name="T52" fmla="*/ 11 w 21"/>
                  <a:gd name="T53" fmla="*/ 1 h 1"/>
                  <a:gd name="T54" fmla="*/ 11 w 21"/>
                  <a:gd name="T55" fmla="*/ 1 h 1"/>
                  <a:gd name="T56" fmla="*/ 12 w 21"/>
                  <a:gd name="T57" fmla="*/ 1 h 1"/>
                  <a:gd name="T58" fmla="*/ 12 w 21"/>
                  <a:gd name="T59" fmla="*/ 1 h 1"/>
                  <a:gd name="T60" fmla="*/ 12 w 21"/>
                  <a:gd name="T61" fmla="*/ 1 h 1"/>
                  <a:gd name="T62" fmla="*/ 13 w 21"/>
                  <a:gd name="T63" fmla="*/ 1 h 1"/>
                  <a:gd name="T64" fmla="*/ 13 w 21"/>
                  <a:gd name="T65" fmla="*/ 1 h 1"/>
                  <a:gd name="T66" fmla="*/ 14 w 21"/>
                  <a:gd name="T67" fmla="*/ 1 h 1"/>
                  <a:gd name="T68" fmla="*/ 14 w 21"/>
                  <a:gd name="T69" fmla="*/ 1 h 1"/>
                  <a:gd name="T70" fmla="*/ 15 w 21"/>
                  <a:gd name="T71" fmla="*/ 1 h 1"/>
                  <a:gd name="T72" fmla="*/ 15 w 21"/>
                  <a:gd name="T73" fmla="*/ 1 h 1"/>
                  <a:gd name="T74" fmla="*/ 15 w 21"/>
                  <a:gd name="T75" fmla="*/ 1 h 1"/>
                  <a:gd name="T76" fmla="*/ 16 w 21"/>
                  <a:gd name="T77" fmla="*/ 1 h 1"/>
                  <a:gd name="T78" fmla="*/ 16 w 21"/>
                  <a:gd name="T79" fmla="*/ 1 h 1"/>
                  <a:gd name="T80" fmla="*/ 17 w 21"/>
                  <a:gd name="T81" fmla="*/ 1 h 1"/>
                  <a:gd name="T82" fmla="*/ 17 w 21"/>
                  <a:gd name="T83" fmla="*/ 1 h 1"/>
                  <a:gd name="T84" fmla="*/ 17 w 21"/>
                  <a:gd name="T85" fmla="*/ 1 h 1"/>
                  <a:gd name="T86" fmla="*/ 18 w 21"/>
                  <a:gd name="T87" fmla="*/ 1 h 1"/>
                  <a:gd name="T88" fmla="*/ 18 w 21"/>
                  <a:gd name="T89" fmla="*/ 1 h 1"/>
                  <a:gd name="T90" fmla="*/ 19 w 21"/>
                  <a:gd name="T91" fmla="*/ 1 h 1"/>
                  <a:gd name="T92" fmla="*/ 19 w 21"/>
                  <a:gd name="T93" fmla="*/ 1 h 1"/>
                  <a:gd name="T94" fmla="*/ 20 w 21"/>
                  <a:gd name="T95" fmla="*/ 1 h 1"/>
                  <a:gd name="T96" fmla="*/ 20 w 21"/>
                  <a:gd name="T97" fmla="*/ 1 h 1"/>
                  <a:gd name="T98" fmla="*/ 20 w 21"/>
                  <a:gd name="T99" fmla="*/ 1 h 1"/>
                  <a:gd name="T100" fmla="*/ 21 w 21"/>
                  <a:gd name="T101" fmla="*/ 1 h 1"/>
                  <a:gd name="T102" fmla="*/ 21 w 21"/>
                  <a:gd name="T10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1"/>
                    </a:lnTo>
                  </a:path>
                </a:pathLst>
              </a:custGeom>
              <a:noFill/>
              <a:ln w="33338">
                <a:solidFill>
                  <a:srgbClr val="00FF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043" name="Freeform 200"/>
              <p:cNvSpPr>
                <a:spLocks/>
              </p:cNvSpPr>
              <p:nvPr/>
            </p:nvSpPr>
            <p:spPr bwMode="auto">
              <a:xfrm>
                <a:off x="3091" y="2443"/>
                <a:ext cx="151" cy="0"/>
              </a:xfrm>
              <a:custGeom>
                <a:avLst/>
                <a:gdLst>
                  <a:gd name="T0" fmla="*/ 1 w 22"/>
                  <a:gd name="T1" fmla="*/ 1 w 22"/>
                  <a:gd name="T2" fmla="*/ 1 w 22"/>
                  <a:gd name="T3" fmla="*/ 2 w 22"/>
                  <a:gd name="T4" fmla="*/ 2 w 22"/>
                  <a:gd name="T5" fmla="*/ 3 w 22"/>
                  <a:gd name="T6" fmla="*/ 3 w 22"/>
                  <a:gd name="T7" fmla="*/ 4 w 22"/>
                  <a:gd name="T8" fmla="*/ 4 w 22"/>
                  <a:gd name="T9" fmla="*/ 4 w 22"/>
                  <a:gd name="T10" fmla="*/ 5 w 22"/>
                  <a:gd name="T11" fmla="*/ 5 w 22"/>
                  <a:gd name="T12" fmla="*/ 6 w 22"/>
                  <a:gd name="T13" fmla="*/ 6 w 22"/>
                  <a:gd name="T14" fmla="*/ 6 w 22"/>
                  <a:gd name="T15" fmla="*/ 7 w 22"/>
                  <a:gd name="T16" fmla="*/ 7 w 22"/>
                  <a:gd name="T17" fmla="*/ 8 w 22"/>
                  <a:gd name="T18" fmla="*/ 8 w 22"/>
                  <a:gd name="T19" fmla="*/ 9 w 22"/>
                  <a:gd name="T20" fmla="*/ 9 w 22"/>
                  <a:gd name="T21" fmla="*/ 9 w 22"/>
                  <a:gd name="T22" fmla="*/ 10 w 22"/>
                  <a:gd name="T23" fmla="*/ 10 w 22"/>
                  <a:gd name="T24" fmla="*/ 11 w 22"/>
                  <a:gd name="T25" fmla="*/ 11 w 22"/>
                  <a:gd name="T26" fmla="*/ 11 w 22"/>
                  <a:gd name="T27" fmla="*/ 12 w 22"/>
                  <a:gd name="T28" fmla="*/ 12 w 22"/>
                  <a:gd name="T29" fmla="*/ 13 w 22"/>
                  <a:gd name="T30" fmla="*/ 13 w 22"/>
                  <a:gd name="T31" fmla="*/ 14 w 22"/>
                  <a:gd name="T32" fmla="*/ 14 w 22"/>
                  <a:gd name="T33" fmla="*/ 14 w 22"/>
                  <a:gd name="T34" fmla="*/ 15 w 22"/>
                  <a:gd name="T35" fmla="*/ 15 w 22"/>
                  <a:gd name="T36" fmla="*/ 16 w 22"/>
                  <a:gd name="T37" fmla="*/ 16 w 22"/>
                  <a:gd name="T38" fmla="*/ 16 w 22"/>
                  <a:gd name="T39" fmla="*/ 17 w 22"/>
                  <a:gd name="T40" fmla="*/ 17 w 22"/>
                  <a:gd name="T41" fmla="*/ 18 w 22"/>
                  <a:gd name="T42" fmla="*/ 18 w 22"/>
                  <a:gd name="T43" fmla="*/ 19 w 22"/>
                  <a:gd name="T44" fmla="*/ 19 w 22"/>
                  <a:gd name="T45" fmla="*/ 19 w 22"/>
                  <a:gd name="T46" fmla="*/ 20 w 22"/>
                  <a:gd name="T47" fmla="*/ 20 w 22"/>
                  <a:gd name="T48" fmla="*/ 21 w 22"/>
                  <a:gd name="T49" fmla="*/ 21 w 22"/>
                  <a:gd name="T50" fmla="*/ 21 w 22"/>
                  <a:gd name="T51" fmla="*/ 22 w 2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  <a:cxn ang="0">
                    <a:pos x="T50" y="0"/>
                  </a:cxn>
                  <a:cxn ang="0">
                    <a:pos x="T51" y="0"/>
                  </a:cxn>
                </a:cxnLst>
                <a:rect l="0" t="0" r="r" b="b"/>
                <a:pathLst>
                  <a:path w="22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</a:path>
                </a:pathLst>
              </a:custGeom>
              <a:noFill/>
              <a:ln w="33338">
                <a:solidFill>
                  <a:srgbClr val="00FF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044" name="Freeform 201"/>
              <p:cNvSpPr>
                <a:spLocks/>
              </p:cNvSpPr>
              <p:nvPr/>
            </p:nvSpPr>
            <p:spPr bwMode="auto">
              <a:xfrm>
                <a:off x="3242" y="2443"/>
                <a:ext cx="151" cy="7"/>
              </a:xfrm>
              <a:custGeom>
                <a:avLst/>
                <a:gdLst>
                  <a:gd name="T0" fmla="*/ 0 w 22"/>
                  <a:gd name="T1" fmla="*/ 0 h 1"/>
                  <a:gd name="T2" fmla="*/ 1 w 22"/>
                  <a:gd name="T3" fmla="*/ 0 h 1"/>
                  <a:gd name="T4" fmla="*/ 1 w 22"/>
                  <a:gd name="T5" fmla="*/ 0 h 1"/>
                  <a:gd name="T6" fmla="*/ 2 w 22"/>
                  <a:gd name="T7" fmla="*/ 0 h 1"/>
                  <a:gd name="T8" fmla="*/ 2 w 22"/>
                  <a:gd name="T9" fmla="*/ 0 h 1"/>
                  <a:gd name="T10" fmla="*/ 2 w 22"/>
                  <a:gd name="T11" fmla="*/ 0 h 1"/>
                  <a:gd name="T12" fmla="*/ 3 w 22"/>
                  <a:gd name="T13" fmla="*/ 0 h 1"/>
                  <a:gd name="T14" fmla="*/ 3 w 22"/>
                  <a:gd name="T15" fmla="*/ 0 h 1"/>
                  <a:gd name="T16" fmla="*/ 4 w 22"/>
                  <a:gd name="T17" fmla="*/ 0 h 1"/>
                  <a:gd name="T18" fmla="*/ 4 w 22"/>
                  <a:gd name="T19" fmla="*/ 0 h 1"/>
                  <a:gd name="T20" fmla="*/ 4 w 22"/>
                  <a:gd name="T21" fmla="*/ 0 h 1"/>
                  <a:gd name="T22" fmla="*/ 5 w 22"/>
                  <a:gd name="T23" fmla="*/ 0 h 1"/>
                  <a:gd name="T24" fmla="*/ 5 w 22"/>
                  <a:gd name="T25" fmla="*/ 0 h 1"/>
                  <a:gd name="T26" fmla="*/ 6 w 22"/>
                  <a:gd name="T27" fmla="*/ 0 h 1"/>
                  <a:gd name="T28" fmla="*/ 6 w 22"/>
                  <a:gd name="T29" fmla="*/ 0 h 1"/>
                  <a:gd name="T30" fmla="*/ 7 w 22"/>
                  <a:gd name="T31" fmla="*/ 0 h 1"/>
                  <a:gd name="T32" fmla="*/ 7 w 22"/>
                  <a:gd name="T33" fmla="*/ 0 h 1"/>
                  <a:gd name="T34" fmla="*/ 7 w 22"/>
                  <a:gd name="T35" fmla="*/ 0 h 1"/>
                  <a:gd name="T36" fmla="*/ 8 w 22"/>
                  <a:gd name="T37" fmla="*/ 0 h 1"/>
                  <a:gd name="T38" fmla="*/ 8 w 22"/>
                  <a:gd name="T39" fmla="*/ 0 h 1"/>
                  <a:gd name="T40" fmla="*/ 9 w 22"/>
                  <a:gd name="T41" fmla="*/ 0 h 1"/>
                  <a:gd name="T42" fmla="*/ 9 w 22"/>
                  <a:gd name="T43" fmla="*/ 0 h 1"/>
                  <a:gd name="T44" fmla="*/ 9 w 22"/>
                  <a:gd name="T45" fmla="*/ 0 h 1"/>
                  <a:gd name="T46" fmla="*/ 10 w 22"/>
                  <a:gd name="T47" fmla="*/ 1 h 1"/>
                  <a:gd name="T48" fmla="*/ 10 w 22"/>
                  <a:gd name="T49" fmla="*/ 1 h 1"/>
                  <a:gd name="T50" fmla="*/ 11 w 22"/>
                  <a:gd name="T51" fmla="*/ 1 h 1"/>
                  <a:gd name="T52" fmla="*/ 11 w 22"/>
                  <a:gd name="T53" fmla="*/ 1 h 1"/>
                  <a:gd name="T54" fmla="*/ 12 w 22"/>
                  <a:gd name="T55" fmla="*/ 1 h 1"/>
                  <a:gd name="T56" fmla="*/ 12 w 22"/>
                  <a:gd name="T57" fmla="*/ 1 h 1"/>
                  <a:gd name="T58" fmla="*/ 12 w 22"/>
                  <a:gd name="T59" fmla="*/ 1 h 1"/>
                  <a:gd name="T60" fmla="*/ 13 w 22"/>
                  <a:gd name="T61" fmla="*/ 1 h 1"/>
                  <a:gd name="T62" fmla="*/ 13 w 22"/>
                  <a:gd name="T63" fmla="*/ 1 h 1"/>
                  <a:gd name="T64" fmla="*/ 14 w 22"/>
                  <a:gd name="T65" fmla="*/ 1 h 1"/>
                  <a:gd name="T66" fmla="*/ 14 w 22"/>
                  <a:gd name="T67" fmla="*/ 1 h 1"/>
                  <a:gd name="T68" fmla="*/ 14 w 22"/>
                  <a:gd name="T69" fmla="*/ 1 h 1"/>
                  <a:gd name="T70" fmla="*/ 15 w 22"/>
                  <a:gd name="T71" fmla="*/ 1 h 1"/>
                  <a:gd name="T72" fmla="*/ 15 w 22"/>
                  <a:gd name="T73" fmla="*/ 1 h 1"/>
                  <a:gd name="T74" fmla="*/ 16 w 22"/>
                  <a:gd name="T75" fmla="*/ 1 h 1"/>
                  <a:gd name="T76" fmla="*/ 16 w 22"/>
                  <a:gd name="T77" fmla="*/ 1 h 1"/>
                  <a:gd name="T78" fmla="*/ 17 w 22"/>
                  <a:gd name="T79" fmla="*/ 1 h 1"/>
                  <a:gd name="T80" fmla="*/ 17 w 22"/>
                  <a:gd name="T81" fmla="*/ 1 h 1"/>
                  <a:gd name="T82" fmla="*/ 17 w 22"/>
                  <a:gd name="T83" fmla="*/ 1 h 1"/>
                  <a:gd name="T84" fmla="*/ 18 w 22"/>
                  <a:gd name="T85" fmla="*/ 1 h 1"/>
                  <a:gd name="T86" fmla="*/ 18 w 22"/>
                  <a:gd name="T87" fmla="*/ 1 h 1"/>
                  <a:gd name="T88" fmla="*/ 19 w 22"/>
                  <a:gd name="T89" fmla="*/ 1 h 1"/>
                  <a:gd name="T90" fmla="*/ 19 w 22"/>
                  <a:gd name="T91" fmla="*/ 1 h 1"/>
                  <a:gd name="T92" fmla="*/ 19 w 22"/>
                  <a:gd name="T93" fmla="*/ 1 h 1"/>
                  <a:gd name="T94" fmla="*/ 20 w 22"/>
                  <a:gd name="T95" fmla="*/ 1 h 1"/>
                  <a:gd name="T96" fmla="*/ 20 w 22"/>
                  <a:gd name="T97" fmla="*/ 1 h 1"/>
                  <a:gd name="T98" fmla="*/ 21 w 22"/>
                  <a:gd name="T99" fmla="*/ 1 h 1"/>
                  <a:gd name="T100" fmla="*/ 21 w 22"/>
                  <a:gd name="T101" fmla="*/ 1 h 1"/>
                  <a:gd name="T102" fmla="*/ 22 w 22"/>
                  <a:gd name="T10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2" y="1"/>
                    </a:lnTo>
                  </a:path>
                </a:pathLst>
              </a:custGeom>
              <a:noFill/>
              <a:ln w="33338">
                <a:solidFill>
                  <a:srgbClr val="00FF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045" name="Freeform 202"/>
              <p:cNvSpPr>
                <a:spLocks/>
              </p:cNvSpPr>
              <p:nvPr/>
            </p:nvSpPr>
            <p:spPr bwMode="auto">
              <a:xfrm>
                <a:off x="3393" y="2450"/>
                <a:ext cx="143" cy="0"/>
              </a:xfrm>
              <a:custGeom>
                <a:avLst/>
                <a:gdLst>
                  <a:gd name="T0" fmla="*/ 0 w 21"/>
                  <a:gd name="T1" fmla="*/ 0 w 21"/>
                  <a:gd name="T2" fmla="*/ 1 w 21"/>
                  <a:gd name="T3" fmla="*/ 1 w 21"/>
                  <a:gd name="T4" fmla="*/ 2 w 21"/>
                  <a:gd name="T5" fmla="*/ 2 w 21"/>
                  <a:gd name="T6" fmla="*/ 2 w 21"/>
                  <a:gd name="T7" fmla="*/ 3 w 21"/>
                  <a:gd name="T8" fmla="*/ 3 w 21"/>
                  <a:gd name="T9" fmla="*/ 4 w 21"/>
                  <a:gd name="T10" fmla="*/ 4 w 21"/>
                  <a:gd name="T11" fmla="*/ 5 w 21"/>
                  <a:gd name="T12" fmla="*/ 5 w 21"/>
                  <a:gd name="T13" fmla="*/ 5 w 21"/>
                  <a:gd name="T14" fmla="*/ 6 w 21"/>
                  <a:gd name="T15" fmla="*/ 6 w 21"/>
                  <a:gd name="T16" fmla="*/ 7 w 21"/>
                  <a:gd name="T17" fmla="*/ 7 w 21"/>
                  <a:gd name="T18" fmla="*/ 7 w 21"/>
                  <a:gd name="T19" fmla="*/ 8 w 21"/>
                  <a:gd name="T20" fmla="*/ 8 w 21"/>
                  <a:gd name="T21" fmla="*/ 9 w 21"/>
                  <a:gd name="T22" fmla="*/ 9 w 21"/>
                  <a:gd name="T23" fmla="*/ 9 w 21"/>
                  <a:gd name="T24" fmla="*/ 10 w 21"/>
                  <a:gd name="T25" fmla="*/ 10 w 21"/>
                  <a:gd name="T26" fmla="*/ 11 w 21"/>
                  <a:gd name="T27" fmla="*/ 11 w 21"/>
                  <a:gd name="T28" fmla="*/ 12 w 21"/>
                  <a:gd name="T29" fmla="*/ 12 w 21"/>
                  <a:gd name="T30" fmla="*/ 12 w 21"/>
                  <a:gd name="T31" fmla="*/ 13 w 21"/>
                  <a:gd name="T32" fmla="*/ 13 w 21"/>
                  <a:gd name="T33" fmla="*/ 14 w 21"/>
                  <a:gd name="T34" fmla="*/ 14 w 21"/>
                  <a:gd name="T35" fmla="*/ 15 w 21"/>
                  <a:gd name="T36" fmla="*/ 15 w 21"/>
                  <a:gd name="T37" fmla="*/ 15 w 21"/>
                  <a:gd name="T38" fmla="*/ 16 w 21"/>
                  <a:gd name="T39" fmla="*/ 16 w 21"/>
                  <a:gd name="T40" fmla="*/ 17 w 21"/>
                  <a:gd name="T41" fmla="*/ 17 w 21"/>
                  <a:gd name="T42" fmla="*/ 17 w 21"/>
                  <a:gd name="T43" fmla="*/ 18 w 21"/>
                  <a:gd name="T44" fmla="*/ 18 w 21"/>
                  <a:gd name="T45" fmla="*/ 19 w 21"/>
                  <a:gd name="T46" fmla="*/ 19 w 21"/>
                  <a:gd name="T47" fmla="*/ 19 w 21"/>
                  <a:gd name="T48" fmla="*/ 20 w 21"/>
                  <a:gd name="T49" fmla="*/ 20 w 21"/>
                  <a:gd name="T50" fmla="*/ 21 w 21"/>
                  <a:gd name="T51" fmla="*/ 21 w 2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  <a:cxn ang="0">
                    <a:pos x="T50" y="0"/>
                  </a:cxn>
                  <a:cxn ang="0">
                    <a:pos x="T51" y="0"/>
                  </a:cxn>
                </a:cxnLst>
                <a:rect l="0" t="0" r="r" b="b"/>
                <a:pathLst>
                  <a:path w="2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</a:path>
                </a:pathLst>
              </a:custGeom>
              <a:noFill/>
              <a:ln w="33338">
                <a:solidFill>
                  <a:srgbClr val="00FF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046" name="Freeform 203"/>
              <p:cNvSpPr>
                <a:spLocks/>
              </p:cNvSpPr>
              <p:nvPr/>
            </p:nvSpPr>
            <p:spPr bwMode="auto">
              <a:xfrm>
                <a:off x="3536" y="2450"/>
                <a:ext cx="151" cy="0"/>
              </a:xfrm>
              <a:custGeom>
                <a:avLst/>
                <a:gdLst>
                  <a:gd name="T0" fmla="*/ 1 w 22"/>
                  <a:gd name="T1" fmla="*/ 1 w 22"/>
                  <a:gd name="T2" fmla="*/ 1 w 22"/>
                  <a:gd name="T3" fmla="*/ 2 w 22"/>
                  <a:gd name="T4" fmla="*/ 2 w 22"/>
                  <a:gd name="T5" fmla="*/ 3 w 22"/>
                  <a:gd name="T6" fmla="*/ 3 w 22"/>
                  <a:gd name="T7" fmla="*/ 3 w 22"/>
                  <a:gd name="T8" fmla="*/ 4 w 22"/>
                  <a:gd name="T9" fmla="*/ 4 w 22"/>
                  <a:gd name="T10" fmla="*/ 5 w 22"/>
                  <a:gd name="T11" fmla="*/ 5 w 22"/>
                  <a:gd name="T12" fmla="*/ 6 w 22"/>
                  <a:gd name="T13" fmla="*/ 6 w 22"/>
                  <a:gd name="T14" fmla="*/ 6 w 22"/>
                  <a:gd name="T15" fmla="*/ 7 w 22"/>
                  <a:gd name="T16" fmla="*/ 7 w 22"/>
                  <a:gd name="T17" fmla="*/ 8 w 22"/>
                  <a:gd name="T18" fmla="*/ 8 w 22"/>
                  <a:gd name="T19" fmla="*/ 8 w 22"/>
                  <a:gd name="T20" fmla="*/ 9 w 22"/>
                  <a:gd name="T21" fmla="*/ 9 w 22"/>
                  <a:gd name="T22" fmla="*/ 10 w 22"/>
                  <a:gd name="T23" fmla="*/ 10 w 22"/>
                  <a:gd name="T24" fmla="*/ 11 w 22"/>
                  <a:gd name="T25" fmla="*/ 11 w 22"/>
                  <a:gd name="T26" fmla="*/ 11 w 22"/>
                  <a:gd name="T27" fmla="*/ 12 w 22"/>
                  <a:gd name="T28" fmla="*/ 12 w 22"/>
                  <a:gd name="T29" fmla="*/ 13 w 22"/>
                  <a:gd name="T30" fmla="*/ 13 w 22"/>
                  <a:gd name="T31" fmla="*/ 13 w 22"/>
                  <a:gd name="T32" fmla="*/ 14 w 22"/>
                  <a:gd name="T33" fmla="*/ 14 w 22"/>
                  <a:gd name="T34" fmla="*/ 15 w 22"/>
                  <a:gd name="T35" fmla="*/ 15 w 22"/>
                  <a:gd name="T36" fmla="*/ 16 w 22"/>
                  <a:gd name="T37" fmla="*/ 16 w 22"/>
                  <a:gd name="T38" fmla="*/ 16 w 22"/>
                  <a:gd name="T39" fmla="*/ 17 w 22"/>
                  <a:gd name="T40" fmla="*/ 17 w 22"/>
                  <a:gd name="T41" fmla="*/ 18 w 22"/>
                  <a:gd name="T42" fmla="*/ 18 w 22"/>
                  <a:gd name="T43" fmla="*/ 18 w 22"/>
                  <a:gd name="T44" fmla="*/ 19 w 22"/>
                  <a:gd name="T45" fmla="*/ 19 w 22"/>
                  <a:gd name="T46" fmla="*/ 20 w 22"/>
                  <a:gd name="T47" fmla="*/ 20 w 22"/>
                  <a:gd name="T48" fmla="*/ 21 w 22"/>
                  <a:gd name="T49" fmla="*/ 21 w 22"/>
                  <a:gd name="T50" fmla="*/ 21 w 22"/>
                  <a:gd name="T51" fmla="*/ 22 w 2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  <a:cxn ang="0">
                    <a:pos x="T50" y="0"/>
                  </a:cxn>
                  <a:cxn ang="0">
                    <a:pos x="T51" y="0"/>
                  </a:cxn>
                </a:cxnLst>
                <a:rect l="0" t="0" r="r" b="b"/>
                <a:pathLst>
                  <a:path w="22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</a:path>
                </a:pathLst>
              </a:custGeom>
              <a:noFill/>
              <a:ln w="33338">
                <a:solidFill>
                  <a:srgbClr val="00FF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047" name="Freeform 204"/>
              <p:cNvSpPr>
                <a:spLocks/>
              </p:cNvSpPr>
              <p:nvPr/>
            </p:nvSpPr>
            <p:spPr bwMode="auto">
              <a:xfrm>
                <a:off x="3687" y="2450"/>
                <a:ext cx="34" cy="0"/>
              </a:xfrm>
              <a:custGeom>
                <a:avLst/>
                <a:gdLst>
                  <a:gd name="T0" fmla="*/ 0 w 5"/>
                  <a:gd name="T1" fmla="*/ 0 w 5"/>
                  <a:gd name="T2" fmla="*/ 0 w 5"/>
                  <a:gd name="T3" fmla="*/ 1 w 5"/>
                  <a:gd name="T4" fmla="*/ 1 w 5"/>
                  <a:gd name="T5" fmla="*/ 1 w 5"/>
                  <a:gd name="T6" fmla="*/ 1 w 5"/>
                  <a:gd name="T7" fmla="*/ 1 w 5"/>
                  <a:gd name="T8" fmla="*/ 2 w 5"/>
                  <a:gd name="T9" fmla="*/ 2 w 5"/>
                  <a:gd name="T10" fmla="*/ 2 w 5"/>
                  <a:gd name="T11" fmla="*/ 2 w 5"/>
                  <a:gd name="T12" fmla="*/ 2 w 5"/>
                  <a:gd name="T13" fmla="*/ 3 w 5"/>
                  <a:gd name="T14" fmla="*/ 3 w 5"/>
                  <a:gd name="T15" fmla="*/ 3 w 5"/>
                  <a:gd name="T16" fmla="*/ 3 w 5"/>
                  <a:gd name="T17" fmla="*/ 4 w 5"/>
                  <a:gd name="T18" fmla="*/ 4 w 5"/>
                  <a:gd name="T19" fmla="*/ 4 w 5"/>
                  <a:gd name="T20" fmla="*/ 4 w 5"/>
                  <a:gd name="T21" fmla="*/ 4 w 5"/>
                  <a:gd name="T22" fmla="*/ 5 w 5"/>
                  <a:gd name="T23" fmla="*/ 5 w 5"/>
                  <a:gd name="T24" fmla="*/ 5 w 5"/>
                  <a:gd name="T25" fmla="*/ 5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noFill/>
              <a:ln w="33338">
                <a:solidFill>
                  <a:srgbClr val="00FF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048" name="Rectangle 205"/>
              <p:cNvSpPr>
                <a:spLocks noChangeArrowheads="1"/>
              </p:cNvSpPr>
              <p:nvPr/>
            </p:nvSpPr>
            <p:spPr bwMode="auto">
              <a:xfrm>
                <a:off x="126" y="-417"/>
                <a:ext cx="416" cy="322"/>
              </a:xfrm>
              <a:prstGeom prst="rect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9946194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Source Size Dependence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March 24, 2016</a:t>
            </a: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ExHIC2016@YITP</a:t>
            </a:r>
            <a:endParaRPr lang="en-US" altLang="ja-JP"/>
          </a:p>
        </p:txBody>
      </p:sp>
      <p:grpSp>
        <p:nvGrpSpPr>
          <p:cNvPr id="20486" name="Group 7"/>
          <p:cNvGrpSpPr>
            <a:grpSpLocks noChangeAspect="1"/>
          </p:cNvGrpSpPr>
          <p:nvPr/>
        </p:nvGrpSpPr>
        <p:grpSpPr bwMode="auto">
          <a:xfrm>
            <a:off x="34925" y="-725488"/>
            <a:ext cx="4660900" cy="6111876"/>
            <a:chOff x="22" y="-457"/>
            <a:chExt cx="2936" cy="3850"/>
          </a:xfrm>
        </p:grpSpPr>
        <p:sp>
          <p:nvSpPr>
            <p:cNvPr id="20575" name="AutoShape 6"/>
            <p:cNvSpPr>
              <a:spLocks noChangeAspect="1" noChangeArrowheads="1" noTextEdit="1"/>
            </p:cNvSpPr>
            <p:nvPr/>
          </p:nvSpPr>
          <p:spPr bwMode="auto">
            <a:xfrm>
              <a:off x="22" y="981"/>
              <a:ext cx="2898" cy="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76" name="Line 8"/>
            <p:cNvSpPr>
              <a:spLocks noChangeShapeType="1"/>
            </p:cNvSpPr>
            <p:nvPr/>
          </p:nvSpPr>
          <p:spPr bwMode="auto">
            <a:xfrm>
              <a:off x="520" y="2997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77" name="Line 9"/>
            <p:cNvSpPr>
              <a:spLocks noChangeShapeType="1"/>
            </p:cNvSpPr>
            <p:nvPr/>
          </p:nvSpPr>
          <p:spPr bwMode="auto">
            <a:xfrm flipH="1">
              <a:off x="2794" y="2997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78" name="Rectangle 10"/>
            <p:cNvSpPr>
              <a:spLocks noChangeArrowheads="1"/>
            </p:cNvSpPr>
            <p:nvPr/>
          </p:nvSpPr>
          <p:spPr bwMode="auto">
            <a:xfrm>
              <a:off x="375" y="2925"/>
              <a:ext cx="10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0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0579" name="Line 11"/>
            <p:cNvSpPr>
              <a:spLocks noChangeShapeType="1"/>
            </p:cNvSpPr>
            <p:nvPr/>
          </p:nvSpPr>
          <p:spPr bwMode="auto">
            <a:xfrm>
              <a:off x="520" y="2511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80" name="Line 12"/>
            <p:cNvSpPr>
              <a:spLocks noChangeShapeType="1"/>
            </p:cNvSpPr>
            <p:nvPr/>
          </p:nvSpPr>
          <p:spPr bwMode="auto">
            <a:xfrm flipH="1">
              <a:off x="2794" y="2511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81" name="Rectangle 13"/>
            <p:cNvSpPr>
              <a:spLocks noChangeArrowheads="1"/>
            </p:cNvSpPr>
            <p:nvPr/>
          </p:nvSpPr>
          <p:spPr bwMode="auto">
            <a:xfrm>
              <a:off x="375" y="2439"/>
              <a:ext cx="10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5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0582" name="Line 14"/>
            <p:cNvSpPr>
              <a:spLocks noChangeShapeType="1"/>
            </p:cNvSpPr>
            <p:nvPr/>
          </p:nvSpPr>
          <p:spPr bwMode="auto">
            <a:xfrm>
              <a:off x="520" y="2025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83" name="Line 15"/>
            <p:cNvSpPr>
              <a:spLocks noChangeShapeType="1"/>
            </p:cNvSpPr>
            <p:nvPr/>
          </p:nvSpPr>
          <p:spPr bwMode="auto">
            <a:xfrm flipH="1">
              <a:off x="2794" y="2025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84" name="Rectangle 16"/>
            <p:cNvSpPr>
              <a:spLocks noChangeArrowheads="1"/>
            </p:cNvSpPr>
            <p:nvPr/>
          </p:nvSpPr>
          <p:spPr bwMode="auto">
            <a:xfrm>
              <a:off x="318" y="1953"/>
              <a:ext cx="15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10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0585" name="Line 17"/>
            <p:cNvSpPr>
              <a:spLocks noChangeShapeType="1"/>
            </p:cNvSpPr>
            <p:nvPr/>
          </p:nvSpPr>
          <p:spPr bwMode="auto">
            <a:xfrm>
              <a:off x="520" y="1539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86" name="Line 18"/>
            <p:cNvSpPr>
              <a:spLocks noChangeShapeType="1"/>
            </p:cNvSpPr>
            <p:nvPr/>
          </p:nvSpPr>
          <p:spPr bwMode="auto">
            <a:xfrm flipH="1">
              <a:off x="2794" y="1539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87" name="Rectangle 19"/>
            <p:cNvSpPr>
              <a:spLocks noChangeArrowheads="1"/>
            </p:cNvSpPr>
            <p:nvPr/>
          </p:nvSpPr>
          <p:spPr bwMode="auto">
            <a:xfrm>
              <a:off x="318" y="1467"/>
              <a:ext cx="15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15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0588" name="Line 20"/>
            <p:cNvSpPr>
              <a:spLocks noChangeShapeType="1"/>
            </p:cNvSpPr>
            <p:nvPr/>
          </p:nvSpPr>
          <p:spPr bwMode="auto">
            <a:xfrm>
              <a:off x="520" y="1053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89" name="Line 21"/>
            <p:cNvSpPr>
              <a:spLocks noChangeShapeType="1"/>
            </p:cNvSpPr>
            <p:nvPr/>
          </p:nvSpPr>
          <p:spPr bwMode="auto">
            <a:xfrm flipH="1">
              <a:off x="2794" y="1053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90" name="Rectangle 22"/>
            <p:cNvSpPr>
              <a:spLocks noChangeArrowheads="1"/>
            </p:cNvSpPr>
            <p:nvPr/>
          </p:nvSpPr>
          <p:spPr bwMode="auto">
            <a:xfrm>
              <a:off x="308" y="981"/>
              <a:ext cx="17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20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0591" name="Line 23"/>
            <p:cNvSpPr>
              <a:spLocks noChangeShapeType="1"/>
            </p:cNvSpPr>
            <p:nvPr/>
          </p:nvSpPr>
          <p:spPr bwMode="auto">
            <a:xfrm flipV="1">
              <a:off x="520" y="2979"/>
              <a:ext cx="0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92" name="Line 24"/>
            <p:cNvSpPr>
              <a:spLocks noChangeShapeType="1"/>
            </p:cNvSpPr>
            <p:nvPr/>
          </p:nvSpPr>
          <p:spPr bwMode="auto">
            <a:xfrm>
              <a:off x="520" y="1053"/>
              <a:ext cx="0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93" name="Rectangle 25"/>
            <p:cNvSpPr>
              <a:spLocks noChangeArrowheads="1"/>
            </p:cNvSpPr>
            <p:nvPr/>
          </p:nvSpPr>
          <p:spPr bwMode="auto">
            <a:xfrm>
              <a:off x="501" y="3045"/>
              <a:ext cx="10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0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0594" name="Line 26"/>
            <p:cNvSpPr>
              <a:spLocks noChangeShapeType="1"/>
            </p:cNvSpPr>
            <p:nvPr/>
          </p:nvSpPr>
          <p:spPr bwMode="auto">
            <a:xfrm flipV="1">
              <a:off x="1096" y="2979"/>
              <a:ext cx="0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95" name="Line 27"/>
            <p:cNvSpPr>
              <a:spLocks noChangeShapeType="1"/>
            </p:cNvSpPr>
            <p:nvPr/>
          </p:nvSpPr>
          <p:spPr bwMode="auto">
            <a:xfrm>
              <a:off x="1096" y="1053"/>
              <a:ext cx="0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96" name="Rectangle 28"/>
            <p:cNvSpPr>
              <a:spLocks noChangeArrowheads="1"/>
            </p:cNvSpPr>
            <p:nvPr/>
          </p:nvSpPr>
          <p:spPr bwMode="auto">
            <a:xfrm>
              <a:off x="1040" y="3045"/>
              <a:ext cx="17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50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0597" name="Line 29"/>
            <p:cNvSpPr>
              <a:spLocks noChangeShapeType="1"/>
            </p:cNvSpPr>
            <p:nvPr/>
          </p:nvSpPr>
          <p:spPr bwMode="auto">
            <a:xfrm flipV="1">
              <a:off x="1666" y="2979"/>
              <a:ext cx="0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98" name="Line 30"/>
            <p:cNvSpPr>
              <a:spLocks noChangeShapeType="1"/>
            </p:cNvSpPr>
            <p:nvPr/>
          </p:nvSpPr>
          <p:spPr bwMode="auto">
            <a:xfrm>
              <a:off x="1666" y="1053"/>
              <a:ext cx="0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99" name="Rectangle 31"/>
            <p:cNvSpPr>
              <a:spLocks noChangeArrowheads="1"/>
            </p:cNvSpPr>
            <p:nvPr/>
          </p:nvSpPr>
          <p:spPr bwMode="auto">
            <a:xfrm>
              <a:off x="1589" y="3045"/>
              <a:ext cx="21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100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0600" name="Line 32"/>
            <p:cNvSpPr>
              <a:spLocks noChangeShapeType="1"/>
            </p:cNvSpPr>
            <p:nvPr/>
          </p:nvSpPr>
          <p:spPr bwMode="auto">
            <a:xfrm flipV="1">
              <a:off x="2236" y="2979"/>
              <a:ext cx="0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601" name="Line 33"/>
            <p:cNvSpPr>
              <a:spLocks noChangeShapeType="1"/>
            </p:cNvSpPr>
            <p:nvPr/>
          </p:nvSpPr>
          <p:spPr bwMode="auto">
            <a:xfrm>
              <a:off x="2236" y="1053"/>
              <a:ext cx="0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602" name="Rectangle 34"/>
            <p:cNvSpPr>
              <a:spLocks noChangeArrowheads="1"/>
            </p:cNvSpPr>
            <p:nvPr/>
          </p:nvSpPr>
          <p:spPr bwMode="auto">
            <a:xfrm>
              <a:off x="2159" y="3045"/>
              <a:ext cx="21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150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0603" name="Line 35"/>
            <p:cNvSpPr>
              <a:spLocks noChangeShapeType="1"/>
            </p:cNvSpPr>
            <p:nvPr/>
          </p:nvSpPr>
          <p:spPr bwMode="auto">
            <a:xfrm flipV="1">
              <a:off x="2812" y="2979"/>
              <a:ext cx="0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604" name="Line 36"/>
            <p:cNvSpPr>
              <a:spLocks noChangeShapeType="1"/>
            </p:cNvSpPr>
            <p:nvPr/>
          </p:nvSpPr>
          <p:spPr bwMode="auto">
            <a:xfrm>
              <a:off x="2812" y="1053"/>
              <a:ext cx="0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605" name="Rectangle 37"/>
            <p:cNvSpPr>
              <a:spLocks noChangeArrowheads="1"/>
            </p:cNvSpPr>
            <p:nvPr/>
          </p:nvSpPr>
          <p:spPr bwMode="auto">
            <a:xfrm>
              <a:off x="2719" y="3045"/>
              <a:ext cx="23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200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0606" name="Rectangle 38"/>
            <p:cNvSpPr>
              <a:spLocks noChangeArrowheads="1"/>
            </p:cNvSpPr>
            <p:nvPr/>
          </p:nvSpPr>
          <p:spPr bwMode="auto">
            <a:xfrm>
              <a:off x="520" y="1053"/>
              <a:ext cx="2292" cy="194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endParaRPr lang="ja-JP" altLang="en-US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0607" name="Rectangle 39"/>
            <p:cNvSpPr>
              <a:spLocks noChangeArrowheads="1"/>
            </p:cNvSpPr>
            <p:nvPr/>
          </p:nvSpPr>
          <p:spPr bwMode="auto">
            <a:xfrm>
              <a:off x="1460" y="2151"/>
              <a:ext cx="24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V=V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0608" name="Rectangle 40"/>
            <p:cNvSpPr>
              <a:spLocks noChangeArrowheads="1"/>
            </p:cNvSpPr>
            <p:nvPr/>
          </p:nvSpPr>
          <p:spPr bwMode="auto">
            <a:xfrm>
              <a:off x="1694" y="2211"/>
              <a:ext cx="18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2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HAL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0609" name="Rectangle 41"/>
            <p:cNvSpPr>
              <a:spLocks noChangeArrowheads="1"/>
            </p:cNvSpPr>
            <p:nvPr/>
          </p:nvSpPr>
          <p:spPr bwMode="auto">
            <a:xfrm>
              <a:off x="1887" y="2151"/>
              <a:ext cx="16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+V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0610" name="Rectangle 42"/>
            <p:cNvSpPr>
              <a:spLocks noChangeArrowheads="1"/>
            </p:cNvSpPr>
            <p:nvPr/>
          </p:nvSpPr>
          <p:spPr bwMode="auto">
            <a:xfrm>
              <a:off x="2045" y="2211"/>
              <a:ext cx="18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2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coul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0611" name="Rectangle 43"/>
            <p:cNvSpPr>
              <a:spLocks noChangeArrowheads="1"/>
            </p:cNvSpPr>
            <p:nvPr/>
          </p:nvSpPr>
          <p:spPr bwMode="auto">
            <a:xfrm>
              <a:off x="2232" y="2151"/>
              <a:ext cx="36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, m=m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0612" name="Rectangle 44"/>
            <p:cNvSpPr>
              <a:spLocks noChangeArrowheads="1"/>
            </p:cNvSpPr>
            <p:nvPr/>
          </p:nvSpPr>
          <p:spPr bwMode="auto">
            <a:xfrm>
              <a:off x="2593" y="2211"/>
              <a:ext cx="20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2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phys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0613" name="Rectangle 45"/>
            <p:cNvSpPr>
              <a:spLocks noChangeArrowheads="1"/>
            </p:cNvSpPr>
            <p:nvPr/>
          </p:nvSpPr>
          <p:spPr bwMode="auto">
            <a:xfrm>
              <a:off x="1725" y="2379"/>
              <a:ext cx="88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(Loosely Bound)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0614" name="Rectangle 46"/>
            <p:cNvSpPr>
              <a:spLocks noChangeArrowheads="1"/>
            </p:cNvSpPr>
            <p:nvPr/>
          </p:nvSpPr>
          <p:spPr bwMode="auto">
            <a:xfrm rot="-5400000">
              <a:off x="-22" y="1920"/>
              <a:ext cx="2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6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C(Q)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0615" name="Rectangle 47"/>
            <p:cNvSpPr>
              <a:spLocks noChangeArrowheads="1"/>
            </p:cNvSpPr>
            <p:nvPr/>
          </p:nvSpPr>
          <p:spPr bwMode="auto">
            <a:xfrm>
              <a:off x="981" y="3213"/>
              <a:ext cx="34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6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Q=|m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0616" name="Rectangle 48"/>
            <p:cNvSpPr>
              <a:spLocks noChangeArrowheads="1"/>
            </p:cNvSpPr>
            <p:nvPr/>
          </p:nvSpPr>
          <p:spPr bwMode="auto">
            <a:xfrm>
              <a:off x="1304" y="3267"/>
              <a:ext cx="6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3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p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0617" name="Rectangle 49"/>
            <p:cNvSpPr>
              <a:spLocks noChangeArrowheads="1"/>
            </p:cNvSpPr>
            <p:nvPr/>
          </p:nvSpPr>
          <p:spPr bwMode="auto">
            <a:xfrm>
              <a:off x="1377" y="3213"/>
              <a:ext cx="6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6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k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0618" name="Rectangle 50"/>
            <p:cNvSpPr>
              <a:spLocks noChangeArrowheads="1"/>
            </p:cNvSpPr>
            <p:nvPr/>
          </p:nvSpPr>
          <p:spPr bwMode="auto">
            <a:xfrm>
              <a:off x="1443" y="3261"/>
              <a:ext cx="8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300">
                  <a:solidFill>
                    <a:srgbClr val="000000"/>
                  </a:solidFill>
                  <a:latin typeface="Symbol" pitchFamily="18" charset="2"/>
                  <a:ea typeface="Arial Unicode MS" pitchFamily="50" charset="-128"/>
                  <a:cs typeface="Arial Unicode MS" pitchFamily="50" charset="-128"/>
                </a:rPr>
                <a:t>W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0619" name="Rectangle 51"/>
            <p:cNvSpPr>
              <a:spLocks noChangeArrowheads="1"/>
            </p:cNvSpPr>
            <p:nvPr/>
          </p:nvSpPr>
          <p:spPr bwMode="auto">
            <a:xfrm>
              <a:off x="1515" y="3213"/>
              <a:ext cx="17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6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-m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0620" name="Rectangle 52"/>
            <p:cNvSpPr>
              <a:spLocks noChangeArrowheads="1"/>
            </p:cNvSpPr>
            <p:nvPr/>
          </p:nvSpPr>
          <p:spPr bwMode="auto">
            <a:xfrm>
              <a:off x="1671" y="3261"/>
              <a:ext cx="8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300">
                  <a:solidFill>
                    <a:srgbClr val="000000"/>
                  </a:solidFill>
                  <a:latin typeface="Symbol" pitchFamily="18" charset="2"/>
                  <a:ea typeface="Arial Unicode MS" pitchFamily="50" charset="-128"/>
                  <a:cs typeface="Arial Unicode MS" pitchFamily="50" charset="-128"/>
                </a:rPr>
                <a:t>W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0621" name="Rectangle 53"/>
            <p:cNvSpPr>
              <a:spLocks noChangeArrowheads="1"/>
            </p:cNvSpPr>
            <p:nvPr/>
          </p:nvSpPr>
          <p:spPr bwMode="auto">
            <a:xfrm>
              <a:off x="1755" y="3213"/>
              <a:ext cx="6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6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k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0622" name="Rectangle 54"/>
            <p:cNvSpPr>
              <a:spLocks noChangeArrowheads="1"/>
            </p:cNvSpPr>
            <p:nvPr/>
          </p:nvSpPr>
          <p:spPr bwMode="auto">
            <a:xfrm>
              <a:off x="1814" y="3267"/>
              <a:ext cx="6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3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p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0623" name="Rectangle 55"/>
            <p:cNvSpPr>
              <a:spLocks noChangeArrowheads="1"/>
            </p:cNvSpPr>
            <p:nvPr/>
          </p:nvSpPr>
          <p:spPr bwMode="auto">
            <a:xfrm>
              <a:off x="1860" y="3213"/>
              <a:ext cx="70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6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|/M [MeV/c]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0624" name="Rectangle 56"/>
            <p:cNvSpPr>
              <a:spLocks noChangeArrowheads="1"/>
            </p:cNvSpPr>
            <p:nvPr/>
          </p:nvSpPr>
          <p:spPr bwMode="auto">
            <a:xfrm>
              <a:off x="1327" y="1053"/>
              <a:ext cx="54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Coulomb 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0625" name="Rectangle 57"/>
            <p:cNvSpPr>
              <a:spLocks noChangeArrowheads="1"/>
            </p:cNvSpPr>
            <p:nvPr/>
          </p:nvSpPr>
          <p:spPr bwMode="auto">
            <a:xfrm>
              <a:off x="1862" y="1047"/>
              <a:ext cx="4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0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3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0626" name="Rectangle 58"/>
            <p:cNvSpPr>
              <a:spLocks noChangeArrowheads="1"/>
            </p:cNvSpPr>
            <p:nvPr/>
          </p:nvSpPr>
          <p:spPr bwMode="auto">
            <a:xfrm>
              <a:off x="1925" y="1077"/>
              <a:ext cx="5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2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S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0627" name="Rectangle 59"/>
            <p:cNvSpPr>
              <a:spLocks noChangeArrowheads="1"/>
            </p:cNvSpPr>
            <p:nvPr/>
          </p:nvSpPr>
          <p:spPr bwMode="auto">
            <a:xfrm>
              <a:off x="1977" y="1119"/>
              <a:ext cx="3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0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1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0628" name="Rectangle 60"/>
            <p:cNvSpPr>
              <a:spLocks noChangeArrowheads="1"/>
            </p:cNvSpPr>
            <p:nvPr/>
          </p:nvSpPr>
          <p:spPr bwMode="auto">
            <a:xfrm>
              <a:off x="2026" y="1053"/>
              <a:ext cx="6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, 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0629" name="Rectangle 61"/>
            <p:cNvSpPr>
              <a:spLocks noChangeArrowheads="1"/>
            </p:cNvSpPr>
            <p:nvPr/>
          </p:nvSpPr>
          <p:spPr bwMode="auto">
            <a:xfrm>
              <a:off x="2098" y="1047"/>
              <a:ext cx="6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>
                  <a:solidFill>
                    <a:srgbClr val="000000"/>
                  </a:solidFill>
                  <a:latin typeface="Symbol" pitchFamily="18" charset="2"/>
                  <a:ea typeface="Arial Unicode MS" pitchFamily="50" charset="-128"/>
                  <a:cs typeface="Arial Unicode MS" pitchFamily="50" charset="-128"/>
                </a:rPr>
                <a:t>r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0630" name="Rectangle 62"/>
            <p:cNvSpPr>
              <a:spLocks noChangeArrowheads="1"/>
            </p:cNvSpPr>
            <p:nvPr/>
          </p:nvSpPr>
          <p:spPr bwMode="auto">
            <a:xfrm>
              <a:off x="2160" y="1053"/>
              <a:ext cx="31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=1 fm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0631" name="Line 63"/>
            <p:cNvSpPr>
              <a:spLocks noChangeShapeType="1"/>
            </p:cNvSpPr>
            <p:nvPr/>
          </p:nvSpPr>
          <p:spPr bwMode="auto">
            <a:xfrm>
              <a:off x="2518" y="1131"/>
              <a:ext cx="15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632" name="Freeform 64"/>
            <p:cNvSpPr>
              <a:spLocks/>
            </p:cNvSpPr>
            <p:nvPr/>
          </p:nvSpPr>
          <p:spPr bwMode="auto">
            <a:xfrm>
              <a:off x="670" y="1053"/>
              <a:ext cx="2142" cy="1848"/>
            </a:xfrm>
            <a:custGeom>
              <a:avLst/>
              <a:gdLst>
                <a:gd name="T0" fmla="*/ 24 w 357"/>
                <a:gd name="T1" fmla="*/ 204 h 308"/>
                <a:gd name="T2" fmla="*/ 66 w 357"/>
                <a:gd name="T3" fmla="*/ 522 h 308"/>
                <a:gd name="T4" fmla="*/ 114 w 357"/>
                <a:gd name="T5" fmla="*/ 774 h 308"/>
                <a:gd name="T6" fmla="*/ 162 w 357"/>
                <a:gd name="T7" fmla="*/ 954 h 308"/>
                <a:gd name="T8" fmla="*/ 204 w 357"/>
                <a:gd name="T9" fmla="*/ 1098 h 308"/>
                <a:gd name="T10" fmla="*/ 252 w 357"/>
                <a:gd name="T11" fmla="*/ 1212 h 308"/>
                <a:gd name="T12" fmla="*/ 300 w 357"/>
                <a:gd name="T13" fmla="*/ 1308 h 308"/>
                <a:gd name="T14" fmla="*/ 342 w 357"/>
                <a:gd name="T15" fmla="*/ 1386 h 308"/>
                <a:gd name="T16" fmla="*/ 390 w 357"/>
                <a:gd name="T17" fmla="*/ 1446 h 308"/>
                <a:gd name="T18" fmla="*/ 432 w 357"/>
                <a:gd name="T19" fmla="*/ 1506 h 308"/>
                <a:gd name="T20" fmla="*/ 480 w 357"/>
                <a:gd name="T21" fmla="*/ 1554 h 308"/>
                <a:gd name="T22" fmla="*/ 528 w 357"/>
                <a:gd name="T23" fmla="*/ 1590 h 308"/>
                <a:gd name="T24" fmla="*/ 570 w 357"/>
                <a:gd name="T25" fmla="*/ 1626 h 308"/>
                <a:gd name="T26" fmla="*/ 618 w 357"/>
                <a:gd name="T27" fmla="*/ 1650 h 308"/>
                <a:gd name="T28" fmla="*/ 666 w 357"/>
                <a:gd name="T29" fmla="*/ 1674 h 308"/>
                <a:gd name="T30" fmla="*/ 708 w 357"/>
                <a:gd name="T31" fmla="*/ 1698 h 308"/>
                <a:gd name="T32" fmla="*/ 756 w 357"/>
                <a:gd name="T33" fmla="*/ 1716 h 308"/>
                <a:gd name="T34" fmla="*/ 804 w 357"/>
                <a:gd name="T35" fmla="*/ 1728 h 308"/>
                <a:gd name="T36" fmla="*/ 846 w 357"/>
                <a:gd name="T37" fmla="*/ 1746 h 308"/>
                <a:gd name="T38" fmla="*/ 894 w 357"/>
                <a:gd name="T39" fmla="*/ 1758 h 308"/>
                <a:gd name="T40" fmla="*/ 936 w 357"/>
                <a:gd name="T41" fmla="*/ 1770 h 308"/>
                <a:gd name="T42" fmla="*/ 984 w 357"/>
                <a:gd name="T43" fmla="*/ 1776 h 308"/>
                <a:gd name="T44" fmla="*/ 1032 w 357"/>
                <a:gd name="T45" fmla="*/ 1782 h 308"/>
                <a:gd name="T46" fmla="*/ 1074 w 357"/>
                <a:gd name="T47" fmla="*/ 1794 h 308"/>
                <a:gd name="T48" fmla="*/ 1122 w 357"/>
                <a:gd name="T49" fmla="*/ 1800 h 308"/>
                <a:gd name="T50" fmla="*/ 1170 w 357"/>
                <a:gd name="T51" fmla="*/ 1806 h 308"/>
                <a:gd name="T52" fmla="*/ 1212 w 357"/>
                <a:gd name="T53" fmla="*/ 1806 h 308"/>
                <a:gd name="T54" fmla="*/ 1260 w 357"/>
                <a:gd name="T55" fmla="*/ 1812 h 308"/>
                <a:gd name="T56" fmla="*/ 1308 w 357"/>
                <a:gd name="T57" fmla="*/ 1818 h 308"/>
                <a:gd name="T58" fmla="*/ 1350 w 357"/>
                <a:gd name="T59" fmla="*/ 1824 h 308"/>
                <a:gd name="T60" fmla="*/ 1398 w 357"/>
                <a:gd name="T61" fmla="*/ 1824 h 308"/>
                <a:gd name="T62" fmla="*/ 1440 w 357"/>
                <a:gd name="T63" fmla="*/ 1824 h 308"/>
                <a:gd name="T64" fmla="*/ 1488 w 357"/>
                <a:gd name="T65" fmla="*/ 1830 h 308"/>
                <a:gd name="T66" fmla="*/ 1536 w 357"/>
                <a:gd name="T67" fmla="*/ 1830 h 308"/>
                <a:gd name="T68" fmla="*/ 1578 w 357"/>
                <a:gd name="T69" fmla="*/ 1836 h 308"/>
                <a:gd name="T70" fmla="*/ 1626 w 357"/>
                <a:gd name="T71" fmla="*/ 1836 h 308"/>
                <a:gd name="T72" fmla="*/ 1674 w 357"/>
                <a:gd name="T73" fmla="*/ 1836 h 308"/>
                <a:gd name="T74" fmla="*/ 1716 w 357"/>
                <a:gd name="T75" fmla="*/ 1836 h 308"/>
                <a:gd name="T76" fmla="*/ 1764 w 357"/>
                <a:gd name="T77" fmla="*/ 1842 h 308"/>
                <a:gd name="T78" fmla="*/ 1812 w 357"/>
                <a:gd name="T79" fmla="*/ 1842 h 308"/>
                <a:gd name="T80" fmla="*/ 1854 w 357"/>
                <a:gd name="T81" fmla="*/ 1842 h 308"/>
                <a:gd name="T82" fmla="*/ 1902 w 357"/>
                <a:gd name="T83" fmla="*/ 1842 h 308"/>
                <a:gd name="T84" fmla="*/ 1950 w 357"/>
                <a:gd name="T85" fmla="*/ 1842 h 308"/>
                <a:gd name="T86" fmla="*/ 1992 w 357"/>
                <a:gd name="T87" fmla="*/ 1842 h 308"/>
                <a:gd name="T88" fmla="*/ 2040 w 357"/>
                <a:gd name="T89" fmla="*/ 1842 h 308"/>
                <a:gd name="T90" fmla="*/ 2082 w 357"/>
                <a:gd name="T91" fmla="*/ 1848 h 308"/>
                <a:gd name="T92" fmla="*/ 2130 w 357"/>
                <a:gd name="T93" fmla="*/ 1848 h 30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57" h="308">
                  <a:moveTo>
                    <a:pt x="0" y="0"/>
                  </a:moveTo>
                  <a:lnTo>
                    <a:pt x="4" y="34"/>
                  </a:lnTo>
                  <a:lnTo>
                    <a:pt x="7" y="63"/>
                  </a:lnTo>
                  <a:lnTo>
                    <a:pt x="11" y="87"/>
                  </a:lnTo>
                  <a:lnTo>
                    <a:pt x="15" y="111"/>
                  </a:lnTo>
                  <a:lnTo>
                    <a:pt x="19" y="129"/>
                  </a:lnTo>
                  <a:lnTo>
                    <a:pt x="23" y="145"/>
                  </a:lnTo>
                  <a:lnTo>
                    <a:pt x="27" y="159"/>
                  </a:lnTo>
                  <a:lnTo>
                    <a:pt x="30" y="172"/>
                  </a:lnTo>
                  <a:lnTo>
                    <a:pt x="34" y="183"/>
                  </a:lnTo>
                  <a:lnTo>
                    <a:pt x="38" y="193"/>
                  </a:lnTo>
                  <a:lnTo>
                    <a:pt x="42" y="202"/>
                  </a:lnTo>
                  <a:lnTo>
                    <a:pt x="46" y="211"/>
                  </a:lnTo>
                  <a:lnTo>
                    <a:pt x="50" y="218"/>
                  </a:lnTo>
                  <a:lnTo>
                    <a:pt x="53" y="225"/>
                  </a:lnTo>
                  <a:lnTo>
                    <a:pt x="57" y="231"/>
                  </a:lnTo>
                  <a:lnTo>
                    <a:pt x="61" y="236"/>
                  </a:lnTo>
                  <a:lnTo>
                    <a:pt x="65" y="241"/>
                  </a:lnTo>
                  <a:lnTo>
                    <a:pt x="69" y="246"/>
                  </a:lnTo>
                  <a:lnTo>
                    <a:pt x="72" y="251"/>
                  </a:lnTo>
                  <a:lnTo>
                    <a:pt x="76" y="255"/>
                  </a:lnTo>
                  <a:lnTo>
                    <a:pt x="80" y="259"/>
                  </a:lnTo>
                  <a:lnTo>
                    <a:pt x="84" y="262"/>
                  </a:lnTo>
                  <a:lnTo>
                    <a:pt x="88" y="265"/>
                  </a:lnTo>
                  <a:lnTo>
                    <a:pt x="92" y="268"/>
                  </a:lnTo>
                  <a:lnTo>
                    <a:pt x="95" y="271"/>
                  </a:lnTo>
                  <a:lnTo>
                    <a:pt x="99" y="273"/>
                  </a:lnTo>
                  <a:lnTo>
                    <a:pt x="103" y="275"/>
                  </a:lnTo>
                  <a:lnTo>
                    <a:pt x="107" y="277"/>
                  </a:lnTo>
                  <a:lnTo>
                    <a:pt x="111" y="279"/>
                  </a:lnTo>
                  <a:lnTo>
                    <a:pt x="114" y="281"/>
                  </a:lnTo>
                  <a:lnTo>
                    <a:pt x="118" y="283"/>
                  </a:lnTo>
                  <a:lnTo>
                    <a:pt x="122" y="284"/>
                  </a:lnTo>
                  <a:lnTo>
                    <a:pt x="126" y="286"/>
                  </a:lnTo>
                  <a:lnTo>
                    <a:pt x="130" y="287"/>
                  </a:lnTo>
                  <a:lnTo>
                    <a:pt x="134" y="288"/>
                  </a:lnTo>
                  <a:lnTo>
                    <a:pt x="137" y="290"/>
                  </a:lnTo>
                  <a:lnTo>
                    <a:pt x="141" y="291"/>
                  </a:lnTo>
                  <a:lnTo>
                    <a:pt x="145" y="292"/>
                  </a:lnTo>
                  <a:lnTo>
                    <a:pt x="149" y="293"/>
                  </a:lnTo>
                  <a:lnTo>
                    <a:pt x="153" y="294"/>
                  </a:lnTo>
                  <a:lnTo>
                    <a:pt x="156" y="295"/>
                  </a:lnTo>
                  <a:lnTo>
                    <a:pt x="160" y="295"/>
                  </a:lnTo>
                  <a:lnTo>
                    <a:pt x="164" y="296"/>
                  </a:lnTo>
                  <a:lnTo>
                    <a:pt x="168" y="297"/>
                  </a:lnTo>
                  <a:lnTo>
                    <a:pt x="172" y="297"/>
                  </a:lnTo>
                  <a:lnTo>
                    <a:pt x="176" y="298"/>
                  </a:lnTo>
                  <a:lnTo>
                    <a:pt x="179" y="299"/>
                  </a:lnTo>
                  <a:lnTo>
                    <a:pt x="183" y="299"/>
                  </a:lnTo>
                  <a:lnTo>
                    <a:pt x="187" y="300"/>
                  </a:lnTo>
                  <a:lnTo>
                    <a:pt x="191" y="300"/>
                  </a:lnTo>
                  <a:lnTo>
                    <a:pt x="195" y="301"/>
                  </a:lnTo>
                  <a:lnTo>
                    <a:pt x="198" y="301"/>
                  </a:lnTo>
                  <a:lnTo>
                    <a:pt x="202" y="301"/>
                  </a:lnTo>
                  <a:lnTo>
                    <a:pt x="206" y="302"/>
                  </a:lnTo>
                  <a:lnTo>
                    <a:pt x="210" y="302"/>
                  </a:lnTo>
                  <a:lnTo>
                    <a:pt x="214" y="303"/>
                  </a:lnTo>
                  <a:lnTo>
                    <a:pt x="218" y="303"/>
                  </a:lnTo>
                  <a:lnTo>
                    <a:pt x="221" y="303"/>
                  </a:lnTo>
                  <a:lnTo>
                    <a:pt x="225" y="304"/>
                  </a:lnTo>
                  <a:lnTo>
                    <a:pt x="229" y="304"/>
                  </a:lnTo>
                  <a:lnTo>
                    <a:pt x="233" y="304"/>
                  </a:lnTo>
                  <a:lnTo>
                    <a:pt x="237" y="304"/>
                  </a:lnTo>
                  <a:lnTo>
                    <a:pt x="240" y="304"/>
                  </a:lnTo>
                  <a:lnTo>
                    <a:pt x="244" y="305"/>
                  </a:lnTo>
                  <a:lnTo>
                    <a:pt x="248" y="305"/>
                  </a:lnTo>
                  <a:lnTo>
                    <a:pt x="252" y="305"/>
                  </a:lnTo>
                  <a:lnTo>
                    <a:pt x="256" y="305"/>
                  </a:lnTo>
                  <a:lnTo>
                    <a:pt x="260" y="305"/>
                  </a:lnTo>
                  <a:lnTo>
                    <a:pt x="263" y="306"/>
                  </a:lnTo>
                  <a:lnTo>
                    <a:pt x="267" y="306"/>
                  </a:lnTo>
                  <a:lnTo>
                    <a:pt x="271" y="306"/>
                  </a:lnTo>
                  <a:lnTo>
                    <a:pt x="275" y="306"/>
                  </a:lnTo>
                  <a:lnTo>
                    <a:pt x="279" y="306"/>
                  </a:lnTo>
                  <a:lnTo>
                    <a:pt x="282" y="306"/>
                  </a:lnTo>
                  <a:lnTo>
                    <a:pt x="286" y="306"/>
                  </a:lnTo>
                  <a:lnTo>
                    <a:pt x="290" y="307"/>
                  </a:lnTo>
                  <a:lnTo>
                    <a:pt x="294" y="307"/>
                  </a:lnTo>
                  <a:lnTo>
                    <a:pt x="298" y="307"/>
                  </a:lnTo>
                  <a:lnTo>
                    <a:pt x="302" y="307"/>
                  </a:lnTo>
                  <a:lnTo>
                    <a:pt x="305" y="307"/>
                  </a:lnTo>
                  <a:lnTo>
                    <a:pt x="309" y="307"/>
                  </a:lnTo>
                  <a:lnTo>
                    <a:pt x="313" y="307"/>
                  </a:lnTo>
                  <a:lnTo>
                    <a:pt x="317" y="307"/>
                  </a:lnTo>
                  <a:lnTo>
                    <a:pt x="321" y="307"/>
                  </a:lnTo>
                  <a:lnTo>
                    <a:pt x="325" y="307"/>
                  </a:lnTo>
                  <a:lnTo>
                    <a:pt x="328" y="307"/>
                  </a:lnTo>
                  <a:lnTo>
                    <a:pt x="332" y="307"/>
                  </a:lnTo>
                  <a:lnTo>
                    <a:pt x="336" y="307"/>
                  </a:lnTo>
                  <a:lnTo>
                    <a:pt x="340" y="307"/>
                  </a:lnTo>
                  <a:lnTo>
                    <a:pt x="344" y="308"/>
                  </a:lnTo>
                  <a:lnTo>
                    <a:pt x="347" y="308"/>
                  </a:lnTo>
                  <a:lnTo>
                    <a:pt x="351" y="308"/>
                  </a:lnTo>
                  <a:lnTo>
                    <a:pt x="355" y="308"/>
                  </a:lnTo>
                  <a:lnTo>
                    <a:pt x="357" y="308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633" name="Rectangle 65"/>
            <p:cNvSpPr>
              <a:spLocks noChangeArrowheads="1"/>
            </p:cNvSpPr>
            <p:nvPr/>
          </p:nvSpPr>
          <p:spPr bwMode="auto">
            <a:xfrm>
              <a:off x="2098" y="1173"/>
              <a:ext cx="6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>
                  <a:solidFill>
                    <a:srgbClr val="000000"/>
                  </a:solidFill>
                  <a:latin typeface="Symbol" pitchFamily="18" charset="2"/>
                  <a:ea typeface="Arial Unicode MS" pitchFamily="50" charset="-128"/>
                  <a:cs typeface="Arial Unicode MS" pitchFamily="50" charset="-128"/>
                </a:rPr>
                <a:t>r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0634" name="Rectangle 66"/>
            <p:cNvSpPr>
              <a:spLocks noChangeArrowheads="1"/>
            </p:cNvSpPr>
            <p:nvPr/>
          </p:nvSpPr>
          <p:spPr bwMode="auto">
            <a:xfrm>
              <a:off x="2150" y="1179"/>
              <a:ext cx="33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=3 fm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0635" name="Line 67"/>
            <p:cNvSpPr>
              <a:spLocks noChangeShapeType="1"/>
            </p:cNvSpPr>
            <p:nvPr/>
          </p:nvSpPr>
          <p:spPr bwMode="auto">
            <a:xfrm>
              <a:off x="2518" y="1251"/>
              <a:ext cx="150" cy="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636" name="Freeform 68"/>
            <p:cNvSpPr>
              <a:spLocks/>
            </p:cNvSpPr>
            <p:nvPr/>
          </p:nvSpPr>
          <p:spPr bwMode="auto">
            <a:xfrm>
              <a:off x="544" y="1053"/>
              <a:ext cx="2268" cy="1848"/>
            </a:xfrm>
            <a:custGeom>
              <a:avLst/>
              <a:gdLst>
                <a:gd name="T0" fmla="*/ 12 w 378"/>
                <a:gd name="T1" fmla="*/ 984 h 308"/>
                <a:gd name="T2" fmla="*/ 54 w 378"/>
                <a:gd name="T3" fmla="*/ 1506 h 308"/>
                <a:gd name="T4" fmla="*/ 102 w 378"/>
                <a:gd name="T5" fmla="*/ 1644 h 308"/>
                <a:gd name="T6" fmla="*/ 150 w 378"/>
                <a:gd name="T7" fmla="*/ 1704 h 308"/>
                <a:gd name="T8" fmla="*/ 192 w 378"/>
                <a:gd name="T9" fmla="*/ 1746 h 308"/>
                <a:gd name="T10" fmla="*/ 240 w 378"/>
                <a:gd name="T11" fmla="*/ 1776 h 308"/>
                <a:gd name="T12" fmla="*/ 288 w 378"/>
                <a:gd name="T13" fmla="*/ 1794 h 308"/>
                <a:gd name="T14" fmla="*/ 330 w 378"/>
                <a:gd name="T15" fmla="*/ 1806 h 308"/>
                <a:gd name="T16" fmla="*/ 378 w 378"/>
                <a:gd name="T17" fmla="*/ 1818 h 308"/>
                <a:gd name="T18" fmla="*/ 426 w 378"/>
                <a:gd name="T19" fmla="*/ 1824 h 308"/>
                <a:gd name="T20" fmla="*/ 468 w 378"/>
                <a:gd name="T21" fmla="*/ 1830 h 308"/>
                <a:gd name="T22" fmla="*/ 516 w 378"/>
                <a:gd name="T23" fmla="*/ 1836 h 308"/>
                <a:gd name="T24" fmla="*/ 558 w 378"/>
                <a:gd name="T25" fmla="*/ 1842 h 308"/>
                <a:gd name="T26" fmla="*/ 606 w 378"/>
                <a:gd name="T27" fmla="*/ 1842 h 308"/>
                <a:gd name="T28" fmla="*/ 654 w 378"/>
                <a:gd name="T29" fmla="*/ 1842 h 308"/>
                <a:gd name="T30" fmla="*/ 696 w 378"/>
                <a:gd name="T31" fmla="*/ 1848 h 308"/>
                <a:gd name="T32" fmla="*/ 744 w 378"/>
                <a:gd name="T33" fmla="*/ 1848 h 308"/>
                <a:gd name="T34" fmla="*/ 792 w 378"/>
                <a:gd name="T35" fmla="*/ 1848 h 308"/>
                <a:gd name="T36" fmla="*/ 834 w 378"/>
                <a:gd name="T37" fmla="*/ 1848 h 308"/>
                <a:gd name="T38" fmla="*/ 882 w 378"/>
                <a:gd name="T39" fmla="*/ 1848 h 308"/>
                <a:gd name="T40" fmla="*/ 930 w 378"/>
                <a:gd name="T41" fmla="*/ 1848 h 308"/>
                <a:gd name="T42" fmla="*/ 972 w 378"/>
                <a:gd name="T43" fmla="*/ 1848 h 308"/>
                <a:gd name="T44" fmla="*/ 1020 w 378"/>
                <a:gd name="T45" fmla="*/ 1848 h 308"/>
                <a:gd name="T46" fmla="*/ 1062 w 378"/>
                <a:gd name="T47" fmla="*/ 1848 h 308"/>
                <a:gd name="T48" fmla="*/ 1110 w 378"/>
                <a:gd name="T49" fmla="*/ 1848 h 308"/>
                <a:gd name="T50" fmla="*/ 1158 w 378"/>
                <a:gd name="T51" fmla="*/ 1848 h 308"/>
                <a:gd name="T52" fmla="*/ 1200 w 378"/>
                <a:gd name="T53" fmla="*/ 1848 h 308"/>
                <a:gd name="T54" fmla="*/ 1248 w 378"/>
                <a:gd name="T55" fmla="*/ 1848 h 308"/>
                <a:gd name="T56" fmla="*/ 1296 w 378"/>
                <a:gd name="T57" fmla="*/ 1848 h 308"/>
                <a:gd name="T58" fmla="*/ 1338 w 378"/>
                <a:gd name="T59" fmla="*/ 1848 h 308"/>
                <a:gd name="T60" fmla="*/ 1386 w 378"/>
                <a:gd name="T61" fmla="*/ 1848 h 308"/>
                <a:gd name="T62" fmla="*/ 1434 w 378"/>
                <a:gd name="T63" fmla="*/ 1848 h 308"/>
                <a:gd name="T64" fmla="*/ 1476 w 378"/>
                <a:gd name="T65" fmla="*/ 1848 h 308"/>
                <a:gd name="T66" fmla="*/ 1524 w 378"/>
                <a:gd name="T67" fmla="*/ 1848 h 308"/>
                <a:gd name="T68" fmla="*/ 1566 w 378"/>
                <a:gd name="T69" fmla="*/ 1848 h 308"/>
                <a:gd name="T70" fmla="*/ 1614 w 378"/>
                <a:gd name="T71" fmla="*/ 1848 h 308"/>
                <a:gd name="T72" fmla="*/ 1662 w 378"/>
                <a:gd name="T73" fmla="*/ 1848 h 308"/>
                <a:gd name="T74" fmla="*/ 1704 w 378"/>
                <a:gd name="T75" fmla="*/ 1848 h 308"/>
                <a:gd name="T76" fmla="*/ 1752 w 378"/>
                <a:gd name="T77" fmla="*/ 1848 h 308"/>
                <a:gd name="T78" fmla="*/ 1800 w 378"/>
                <a:gd name="T79" fmla="*/ 1848 h 308"/>
                <a:gd name="T80" fmla="*/ 1842 w 378"/>
                <a:gd name="T81" fmla="*/ 1848 h 308"/>
                <a:gd name="T82" fmla="*/ 1890 w 378"/>
                <a:gd name="T83" fmla="*/ 1848 h 308"/>
                <a:gd name="T84" fmla="*/ 1938 w 378"/>
                <a:gd name="T85" fmla="*/ 1848 h 308"/>
                <a:gd name="T86" fmla="*/ 1980 w 378"/>
                <a:gd name="T87" fmla="*/ 1848 h 308"/>
                <a:gd name="T88" fmla="*/ 2028 w 378"/>
                <a:gd name="T89" fmla="*/ 1848 h 308"/>
                <a:gd name="T90" fmla="*/ 2076 w 378"/>
                <a:gd name="T91" fmla="*/ 1848 h 308"/>
                <a:gd name="T92" fmla="*/ 2118 w 378"/>
                <a:gd name="T93" fmla="*/ 1848 h 308"/>
                <a:gd name="T94" fmla="*/ 2166 w 378"/>
                <a:gd name="T95" fmla="*/ 1848 h 308"/>
                <a:gd name="T96" fmla="*/ 2208 w 378"/>
                <a:gd name="T97" fmla="*/ 1848 h 308"/>
                <a:gd name="T98" fmla="*/ 2256 w 378"/>
                <a:gd name="T99" fmla="*/ 1848 h 30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78" h="308">
                  <a:moveTo>
                    <a:pt x="0" y="0"/>
                  </a:moveTo>
                  <a:lnTo>
                    <a:pt x="2" y="164"/>
                  </a:lnTo>
                  <a:lnTo>
                    <a:pt x="6" y="226"/>
                  </a:lnTo>
                  <a:lnTo>
                    <a:pt x="9" y="251"/>
                  </a:lnTo>
                  <a:lnTo>
                    <a:pt x="13" y="265"/>
                  </a:lnTo>
                  <a:lnTo>
                    <a:pt x="17" y="274"/>
                  </a:lnTo>
                  <a:lnTo>
                    <a:pt x="21" y="280"/>
                  </a:lnTo>
                  <a:lnTo>
                    <a:pt x="25" y="284"/>
                  </a:lnTo>
                  <a:lnTo>
                    <a:pt x="28" y="288"/>
                  </a:lnTo>
                  <a:lnTo>
                    <a:pt x="32" y="291"/>
                  </a:lnTo>
                  <a:lnTo>
                    <a:pt x="36" y="294"/>
                  </a:lnTo>
                  <a:lnTo>
                    <a:pt x="40" y="296"/>
                  </a:lnTo>
                  <a:lnTo>
                    <a:pt x="44" y="297"/>
                  </a:lnTo>
                  <a:lnTo>
                    <a:pt x="48" y="299"/>
                  </a:lnTo>
                  <a:lnTo>
                    <a:pt x="51" y="300"/>
                  </a:lnTo>
                  <a:lnTo>
                    <a:pt x="55" y="301"/>
                  </a:lnTo>
                  <a:lnTo>
                    <a:pt x="59" y="302"/>
                  </a:lnTo>
                  <a:lnTo>
                    <a:pt x="63" y="303"/>
                  </a:lnTo>
                  <a:lnTo>
                    <a:pt x="67" y="304"/>
                  </a:lnTo>
                  <a:lnTo>
                    <a:pt x="71" y="304"/>
                  </a:lnTo>
                  <a:lnTo>
                    <a:pt x="74" y="305"/>
                  </a:lnTo>
                  <a:lnTo>
                    <a:pt x="78" y="305"/>
                  </a:lnTo>
                  <a:lnTo>
                    <a:pt x="82" y="306"/>
                  </a:lnTo>
                  <a:lnTo>
                    <a:pt x="86" y="306"/>
                  </a:lnTo>
                  <a:lnTo>
                    <a:pt x="90" y="306"/>
                  </a:lnTo>
                  <a:lnTo>
                    <a:pt x="93" y="307"/>
                  </a:lnTo>
                  <a:lnTo>
                    <a:pt x="97" y="307"/>
                  </a:lnTo>
                  <a:lnTo>
                    <a:pt x="101" y="307"/>
                  </a:lnTo>
                  <a:lnTo>
                    <a:pt x="105" y="307"/>
                  </a:lnTo>
                  <a:lnTo>
                    <a:pt x="109" y="307"/>
                  </a:lnTo>
                  <a:lnTo>
                    <a:pt x="113" y="308"/>
                  </a:lnTo>
                  <a:lnTo>
                    <a:pt x="116" y="308"/>
                  </a:lnTo>
                  <a:lnTo>
                    <a:pt x="120" y="308"/>
                  </a:lnTo>
                  <a:lnTo>
                    <a:pt x="124" y="308"/>
                  </a:lnTo>
                  <a:lnTo>
                    <a:pt x="128" y="308"/>
                  </a:lnTo>
                  <a:lnTo>
                    <a:pt x="132" y="308"/>
                  </a:lnTo>
                  <a:lnTo>
                    <a:pt x="135" y="308"/>
                  </a:lnTo>
                  <a:lnTo>
                    <a:pt x="139" y="308"/>
                  </a:lnTo>
                  <a:lnTo>
                    <a:pt x="143" y="308"/>
                  </a:lnTo>
                  <a:lnTo>
                    <a:pt x="147" y="308"/>
                  </a:lnTo>
                  <a:lnTo>
                    <a:pt x="151" y="308"/>
                  </a:lnTo>
                  <a:lnTo>
                    <a:pt x="155" y="308"/>
                  </a:lnTo>
                  <a:lnTo>
                    <a:pt x="158" y="308"/>
                  </a:lnTo>
                  <a:lnTo>
                    <a:pt x="162" y="308"/>
                  </a:lnTo>
                  <a:lnTo>
                    <a:pt x="166" y="308"/>
                  </a:lnTo>
                  <a:lnTo>
                    <a:pt x="170" y="308"/>
                  </a:lnTo>
                  <a:lnTo>
                    <a:pt x="174" y="308"/>
                  </a:lnTo>
                  <a:lnTo>
                    <a:pt x="177" y="308"/>
                  </a:lnTo>
                  <a:lnTo>
                    <a:pt x="181" y="308"/>
                  </a:lnTo>
                  <a:lnTo>
                    <a:pt x="185" y="308"/>
                  </a:lnTo>
                  <a:lnTo>
                    <a:pt x="189" y="308"/>
                  </a:lnTo>
                  <a:lnTo>
                    <a:pt x="193" y="308"/>
                  </a:lnTo>
                  <a:lnTo>
                    <a:pt x="197" y="308"/>
                  </a:lnTo>
                  <a:lnTo>
                    <a:pt x="200" y="308"/>
                  </a:lnTo>
                  <a:lnTo>
                    <a:pt x="204" y="308"/>
                  </a:lnTo>
                  <a:lnTo>
                    <a:pt x="208" y="308"/>
                  </a:lnTo>
                  <a:lnTo>
                    <a:pt x="212" y="308"/>
                  </a:lnTo>
                  <a:lnTo>
                    <a:pt x="216" y="308"/>
                  </a:lnTo>
                  <a:lnTo>
                    <a:pt x="219" y="308"/>
                  </a:lnTo>
                  <a:lnTo>
                    <a:pt x="223" y="308"/>
                  </a:lnTo>
                  <a:lnTo>
                    <a:pt x="227" y="308"/>
                  </a:lnTo>
                  <a:lnTo>
                    <a:pt x="231" y="308"/>
                  </a:lnTo>
                  <a:lnTo>
                    <a:pt x="235" y="308"/>
                  </a:lnTo>
                  <a:lnTo>
                    <a:pt x="239" y="308"/>
                  </a:lnTo>
                  <a:lnTo>
                    <a:pt x="242" y="308"/>
                  </a:lnTo>
                  <a:lnTo>
                    <a:pt x="246" y="308"/>
                  </a:lnTo>
                  <a:lnTo>
                    <a:pt x="250" y="308"/>
                  </a:lnTo>
                  <a:lnTo>
                    <a:pt x="254" y="308"/>
                  </a:lnTo>
                  <a:lnTo>
                    <a:pt x="258" y="308"/>
                  </a:lnTo>
                  <a:lnTo>
                    <a:pt x="261" y="308"/>
                  </a:lnTo>
                  <a:lnTo>
                    <a:pt x="265" y="308"/>
                  </a:lnTo>
                  <a:lnTo>
                    <a:pt x="269" y="308"/>
                  </a:lnTo>
                  <a:lnTo>
                    <a:pt x="273" y="308"/>
                  </a:lnTo>
                  <a:lnTo>
                    <a:pt x="277" y="308"/>
                  </a:lnTo>
                  <a:lnTo>
                    <a:pt x="281" y="308"/>
                  </a:lnTo>
                  <a:lnTo>
                    <a:pt x="284" y="308"/>
                  </a:lnTo>
                  <a:lnTo>
                    <a:pt x="288" y="308"/>
                  </a:lnTo>
                  <a:lnTo>
                    <a:pt x="292" y="308"/>
                  </a:lnTo>
                  <a:lnTo>
                    <a:pt x="296" y="308"/>
                  </a:lnTo>
                  <a:lnTo>
                    <a:pt x="300" y="308"/>
                  </a:lnTo>
                  <a:lnTo>
                    <a:pt x="303" y="308"/>
                  </a:lnTo>
                  <a:lnTo>
                    <a:pt x="307" y="308"/>
                  </a:lnTo>
                  <a:lnTo>
                    <a:pt x="311" y="308"/>
                  </a:lnTo>
                  <a:lnTo>
                    <a:pt x="315" y="308"/>
                  </a:lnTo>
                  <a:lnTo>
                    <a:pt x="319" y="308"/>
                  </a:lnTo>
                  <a:lnTo>
                    <a:pt x="323" y="308"/>
                  </a:lnTo>
                  <a:lnTo>
                    <a:pt x="326" y="308"/>
                  </a:lnTo>
                  <a:lnTo>
                    <a:pt x="330" y="308"/>
                  </a:lnTo>
                  <a:lnTo>
                    <a:pt x="334" y="308"/>
                  </a:lnTo>
                  <a:lnTo>
                    <a:pt x="338" y="308"/>
                  </a:lnTo>
                  <a:lnTo>
                    <a:pt x="342" y="308"/>
                  </a:lnTo>
                  <a:lnTo>
                    <a:pt x="346" y="308"/>
                  </a:lnTo>
                  <a:lnTo>
                    <a:pt x="349" y="308"/>
                  </a:lnTo>
                  <a:lnTo>
                    <a:pt x="353" y="308"/>
                  </a:lnTo>
                  <a:lnTo>
                    <a:pt x="357" y="308"/>
                  </a:lnTo>
                  <a:lnTo>
                    <a:pt x="361" y="308"/>
                  </a:lnTo>
                  <a:lnTo>
                    <a:pt x="365" y="308"/>
                  </a:lnTo>
                  <a:lnTo>
                    <a:pt x="368" y="308"/>
                  </a:lnTo>
                  <a:lnTo>
                    <a:pt x="372" y="308"/>
                  </a:lnTo>
                  <a:lnTo>
                    <a:pt x="376" y="308"/>
                  </a:lnTo>
                  <a:lnTo>
                    <a:pt x="378" y="308"/>
                  </a:lnTo>
                </a:path>
              </a:pathLst>
            </a:custGeom>
            <a:noFill/>
            <a:ln w="1905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637" name="Rectangle 69"/>
            <p:cNvSpPr>
              <a:spLocks noChangeArrowheads="1"/>
            </p:cNvSpPr>
            <p:nvPr/>
          </p:nvSpPr>
          <p:spPr bwMode="auto">
            <a:xfrm>
              <a:off x="2098" y="1293"/>
              <a:ext cx="6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>
                  <a:solidFill>
                    <a:srgbClr val="000000"/>
                  </a:solidFill>
                  <a:latin typeface="Symbol" pitchFamily="18" charset="2"/>
                  <a:ea typeface="Arial Unicode MS" pitchFamily="50" charset="-128"/>
                  <a:cs typeface="Arial Unicode MS" pitchFamily="50" charset="-128"/>
                </a:rPr>
                <a:t>r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0638" name="Rectangle 70"/>
            <p:cNvSpPr>
              <a:spLocks noChangeArrowheads="1"/>
            </p:cNvSpPr>
            <p:nvPr/>
          </p:nvSpPr>
          <p:spPr bwMode="auto">
            <a:xfrm>
              <a:off x="2150" y="1299"/>
              <a:ext cx="33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=5 fm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0639" name="Line 71"/>
            <p:cNvSpPr>
              <a:spLocks noChangeShapeType="1"/>
            </p:cNvSpPr>
            <p:nvPr/>
          </p:nvSpPr>
          <p:spPr bwMode="auto">
            <a:xfrm>
              <a:off x="2518" y="1371"/>
              <a:ext cx="15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640" name="Freeform 72"/>
            <p:cNvSpPr>
              <a:spLocks/>
            </p:cNvSpPr>
            <p:nvPr/>
          </p:nvSpPr>
          <p:spPr bwMode="auto">
            <a:xfrm>
              <a:off x="532" y="1701"/>
              <a:ext cx="2280" cy="1200"/>
            </a:xfrm>
            <a:custGeom>
              <a:avLst/>
              <a:gdLst>
                <a:gd name="T0" fmla="*/ 24 w 380"/>
                <a:gd name="T1" fmla="*/ 858 h 200"/>
                <a:gd name="T2" fmla="*/ 66 w 380"/>
                <a:gd name="T3" fmla="*/ 1098 h 200"/>
                <a:gd name="T4" fmla="*/ 114 w 380"/>
                <a:gd name="T5" fmla="*/ 1152 h 200"/>
                <a:gd name="T6" fmla="*/ 162 w 380"/>
                <a:gd name="T7" fmla="*/ 1176 h 200"/>
                <a:gd name="T8" fmla="*/ 204 w 380"/>
                <a:gd name="T9" fmla="*/ 1188 h 200"/>
                <a:gd name="T10" fmla="*/ 252 w 380"/>
                <a:gd name="T11" fmla="*/ 1194 h 200"/>
                <a:gd name="T12" fmla="*/ 300 w 380"/>
                <a:gd name="T13" fmla="*/ 1200 h 200"/>
                <a:gd name="T14" fmla="*/ 342 w 380"/>
                <a:gd name="T15" fmla="*/ 1200 h 200"/>
                <a:gd name="T16" fmla="*/ 390 w 380"/>
                <a:gd name="T17" fmla="*/ 1200 h 200"/>
                <a:gd name="T18" fmla="*/ 438 w 380"/>
                <a:gd name="T19" fmla="*/ 1200 h 200"/>
                <a:gd name="T20" fmla="*/ 480 w 380"/>
                <a:gd name="T21" fmla="*/ 1200 h 200"/>
                <a:gd name="T22" fmla="*/ 528 w 380"/>
                <a:gd name="T23" fmla="*/ 1200 h 200"/>
                <a:gd name="T24" fmla="*/ 570 w 380"/>
                <a:gd name="T25" fmla="*/ 1200 h 200"/>
                <a:gd name="T26" fmla="*/ 618 w 380"/>
                <a:gd name="T27" fmla="*/ 1200 h 200"/>
                <a:gd name="T28" fmla="*/ 666 w 380"/>
                <a:gd name="T29" fmla="*/ 1200 h 200"/>
                <a:gd name="T30" fmla="*/ 708 w 380"/>
                <a:gd name="T31" fmla="*/ 1200 h 200"/>
                <a:gd name="T32" fmla="*/ 756 w 380"/>
                <a:gd name="T33" fmla="*/ 1200 h 200"/>
                <a:gd name="T34" fmla="*/ 804 w 380"/>
                <a:gd name="T35" fmla="*/ 1200 h 200"/>
                <a:gd name="T36" fmla="*/ 846 w 380"/>
                <a:gd name="T37" fmla="*/ 1200 h 200"/>
                <a:gd name="T38" fmla="*/ 894 w 380"/>
                <a:gd name="T39" fmla="*/ 1200 h 200"/>
                <a:gd name="T40" fmla="*/ 942 w 380"/>
                <a:gd name="T41" fmla="*/ 1200 h 200"/>
                <a:gd name="T42" fmla="*/ 984 w 380"/>
                <a:gd name="T43" fmla="*/ 1200 h 200"/>
                <a:gd name="T44" fmla="*/ 1032 w 380"/>
                <a:gd name="T45" fmla="*/ 1200 h 200"/>
                <a:gd name="T46" fmla="*/ 1074 w 380"/>
                <a:gd name="T47" fmla="*/ 1200 h 200"/>
                <a:gd name="T48" fmla="*/ 1122 w 380"/>
                <a:gd name="T49" fmla="*/ 1200 h 200"/>
                <a:gd name="T50" fmla="*/ 1170 w 380"/>
                <a:gd name="T51" fmla="*/ 1200 h 200"/>
                <a:gd name="T52" fmla="*/ 1212 w 380"/>
                <a:gd name="T53" fmla="*/ 1200 h 200"/>
                <a:gd name="T54" fmla="*/ 1260 w 380"/>
                <a:gd name="T55" fmla="*/ 1200 h 200"/>
                <a:gd name="T56" fmla="*/ 1308 w 380"/>
                <a:gd name="T57" fmla="*/ 1200 h 200"/>
                <a:gd name="T58" fmla="*/ 1350 w 380"/>
                <a:gd name="T59" fmla="*/ 1200 h 200"/>
                <a:gd name="T60" fmla="*/ 1398 w 380"/>
                <a:gd name="T61" fmla="*/ 1200 h 200"/>
                <a:gd name="T62" fmla="*/ 1446 w 380"/>
                <a:gd name="T63" fmla="*/ 1200 h 200"/>
                <a:gd name="T64" fmla="*/ 1488 w 380"/>
                <a:gd name="T65" fmla="*/ 1200 h 200"/>
                <a:gd name="T66" fmla="*/ 1536 w 380"/>
                <a:gd name="T67" fmla="*/ 1200 h 200"/>
                <a:gd name="T68" fmla="*/ 1578 w 380"/>
                <a:gd name="T69" fmla="*/ 1200 h 200"/>
                <a:gd name="T70" fmla="*/ 1626 w 380"/>
                <a:gd name="T71" fmla="*/ 1200 h 200"/>
                <a:gd name="T72" fmla="*/ 1674 w 380"/>
                <a:gd name="T73" fmla="*/ 1200 h 200"/>
                <a:gd name="T74" fmla="*/ 1716 w 380"/>
                <a:gd name="T75" fmla="*/ 1200 h 200"/>
                <a:gd name="T76" fmla="*/ 1764 w 380"/>
                <a:gd name="T77" fmla="*/ 1200 h 200"/>
                <a:gd name="T78" fmla="*/ 1812 w 380"/>
                <a:gd name="T79" fmla="*/ 1200 h 200"/>
                <a:gd name="T80" fmla="*/ 1854 w 380"/>
                <a:gd name="T81" fmla="*/ 1200 h 200"/>
                <a:gd name="T82" fmla="*/ 1902 w 380"/>
                <a:gd name="T83" fmla="*/ 1200 h 200"/>
                <a:gd name="T84" fmla="*/ 1950 w 380"/>
                <a:gd name="T85" fmla="*/ 1200 h 200"/>
                <a:gd name="T86" fmla="*/ 1992 w 380"/>
                <a:gd name="T87" fmla="*/ 1200 h 200"/>
                <a:gd name="T88" fmla="*/ 2040 w 380"/>
                <a:gd name="T89" fmla="*/ 1200 h 200"/>
                <a:gd name="T90" fmla="*/ 2088 w 380"/>
                <a:gd name="T91" fmla="*/ 1200 h 200"/>
                <a:gd name="T92" fmla="*/ 2130 w 380"/>
                <a:gd name="T93" fmla="*/ 1200 h 200"/>
                <a:gd name="T94" fmla="*/ 2178 w 380"/>
                <a:gd name="T95" fmla="*/ 1200 h 200"/>
                <a:gd name="T96" fmla="*/ 2220 w 380"/>
                <a:gd name="T97" fmla="*/ 1200 h 200"/>
                <a:gd name="T98" fmla="*/ 2268 w 380"/>
                <a:gd name="T99" fmla="*/ 1200 h 20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80" h="200">
                  <a:moveTo>
                    <a:pt x="0" y="0"/>
                  </a:moveTo>
                  <a:lnTo>
                    <a:pt x="4" y="143"/>
                  </a:lnTo>
                  <a:lnTo>
                    <a:pt x="8" y="171"/>
                  </a:lnTo>
                  <a:lnTo>
                    <a:pt x="11" y="183"/>
                  </a:lnTo>
                  <a:lnTo>
                    <a:pt x="15" y="189"/>
                  </a:lnTo>
                  <a:lnTo>
                    <a:pt x="19" y="192"/>
                  </a:lnTo>
                  <a:lnTo>
                    <a:pt x="23" y="194"/>
                  </a:lnTo>
                  <a:lnTo>
                    <a:pt x="27" y="196"/>
                  </a:lnTo>
                  <a:lnTo>
                    <a:pt x="30" y="197"/>
                  </a:lnTo>
                  <a:lnTo>
                    <a:pt x="34" y="198"/>
                  </a:lnTo>
                  <a:lnTo>
                    <a:pt x="38" y="199"/>
                  </a:lnTo>
                  <a:lnTo>
                    <a:pt x="42" y="199"/>
                  </a:lnTo>
                  <a:lnTo>
                    <a:pt x="46" y="199"/>
                  </a:lnTo>
                  <a:lnTo>
                    <a:pt x="50" y="200"/>
                  </a:lnTo>
                  <a:lnTo>
                    <a:pt x="53" y="200"/>
                  </a:lnTo>
                  <a:lnTo>
                    <a:pt x="57" y="200"/>
                  </a:lnTo>
                  <a:lnTo>
                    <a:pt x="61" y="200"/>
                  </a:lnTo>
                  <a:lnTo>
                    <a:pt x="65" y="200"/>
                  </a:lnTo>
                  <a:lnTo>
                    <a:pt x="69" y="200"/>
                  </a:lnTo>
                  <a:lnTo>
                    <a:pt x="73" y="200"/>
                  </a:lnTo>
                  <a:lnTo>
                    <a:pt x="76" y="200"/>
                  </a:lnTo>
                  <a:lnTo>
                    <a:pt x="80" y="200"/>
                  </a:lnTo>
                  <a:lnTo>
                    <a:pt x="84" y="200"/>
                  </a:lnTo>
                  <a:lnTo>
                    <a:pt x="88" y="200"/>
                  </a:lnTo>
                  <a:lnTo>
                    <a:pt x="92" y="200"/>
                  </a:lnTo>
                  <a:lnTo>
                    <a:pt x="95" y="200"/>
                  </a:lnTo>
                  <a:lnTo>
                    <a:pt x="99" y="200"/>
                  </a:lnTo>
                  <a:lnTo>
                    <a:pt x="103" y="200"/>
                  </a:lnTo>
                  <a:lnTo>
                    <a:pt x="107" y="200"/>
                  </a:lnTo>
                  <a:lnTo>
                    <a:pt x="111" y="200"/>
                  </a:lnTo>
                  <a:lnTo>
                    <a:pt x="115" y="200"/>
                  </a:lnTo>
                  <a:lnTo>
                    <a:pt x="118" y="200"/>
                  </a:lnTo>
                  <a:lnTo>
                    <a:pt x="122" y="200"/>
                  </a:lnTo>
                  <a:lnTo>
                    <a:pt x="126" y="200"/>
                  </a:lnTo>
                  <a:lnTo>
                    <a:pt x="130" y="200"/>
                  </a:lnTo>
                  <a:lnTo>
                    <a:pt x="134" y="200"/>
                  </a:lnTo>
                  <a:lnTo>
                    <a:pt x="137" y="200"/>
                  </a:lnTo>
                  <a:lnTo>
                    <a:pt x="141" y="200"/>
                  </a:lnTo>
                  <a:lnTo>
                    <a:pt x="145" y="200"/>
                  </a:lnTo>
                  <a:lnTo>
                    <a:pt x="149" y="200"/>
                  </a:lnTo>
                  <a:lnTo>
                    <a:pt x="153" y="200"/>
                  </a:lnTo>
                  <a:lnTo>
                    <a:pt x="157" y="200"/>
                  </a:lnTo>
                  <a:lnTo>
                    <a:pt x="160" y="200"/>
                  </a:lnTo>
                  <a:lnTo>
                    <a:pt x="164" y="200"/>
                  </a:lnTo>
                  <a:lnTo>
                    <a:pt x="168" y="200"/>
                  </a:lnTo>
                  <a:lnTo>
                    <a:pt x="172" y="200"/>
                  </a:lnTo>
                  <a:lnTo>
                    <a:pt x="176" y="200"/>
                  </a:lnTo>
                  <a:lnTo>
                    <a:pt x="179" y="200"/>
                  </a:lnTo>
                  <a:lnTo>
                    <a:pt x="183" y="200"/>
                  </a:lnTo>
                  <a:lnTo>
                    <a:pt x="187" y="200"/>
                  </a:lnTo>
                  <a:lnTo>
                    <a:pt x="191" y="200"/>
                  </a:lnTo>
                  <a:lnTo>
                    <a:pt x="195" y="200"/>
                  </a:lnTo>
                  <a:lnTo>
                    <a:pt x="199" y="200"/>
                  </a:lnTo>
                  <a:lnTo>
                    <a:pt x="202" y="200"/>
                  </a:lnTo>
                  <a:lnTo>
                    <a:pt x="206" y="200"/>
                  </a:lnTo>
                  <a:lnTo>
                    <a:pt x="210" y="200"/>
                  </a:lnTo>
                  <a:lnTo>
                    <a:pt x="214" y="200"/>
                  </a:lnTo>
                  <a:lnTo>
                    <a:pt x="218" y="200"/>
                  </a:lnTo>
                  <a:lnTo>
                    <a:pt x="221" y="200"/>
                  </a:lnTo>
                  <a:lnTo>
                    <a:pt x="225" y="200"/>
                  </a:lnTo>
                  <a:lnTo>
                    <a:pt x="229" y="200"/>
                  </a:lnTo>
                  <a:lnTo>
                    <a:pt x="233" y="200"/>
                  </a:lnTo>
                  <a:lnTo>
                    <a:pt x="237" y="200"/>
                  </a:lnTo>
                  <a:lnTo>
                    <a:pt x="241" y="200"/>
                  </a:lnTo>
                  <a:lnTo>
                    <a:pt x="244" y="200"/>
                  </a:lnTo>
                  <a:lnTo>
                    <a:pt x="248" y="200"/>
                  </a:lnTo>
                  <a:lnTo>
                    <a:pt x="252" y="200"/>
                  </a:lnTo>
                  <a:lnTo>
                    <a:pt x="256" y="200"/>
                  </a:lnTo>
                  <a:lnTo>
                    <a:pt x="260" y="200"/>
                  </a:lnTo>
                  <a:lnTo>
                    <a:pt x="263" y="200"/>
                  </a:lnTo>
                  <a:lnTo>
                    <a:pt x="267" y="200"/>
                  </a:lnTo>
                  <a:lnTo>
                    <a:pt x="271" y="200"/>
                  </a:lnTo>
                  <a:lnTo>
                    <a:pt x="275" y="200"/>
                  </a:lnTo>
                  <a:lnTo>
                    <a:pt x="279" y="200"/>
                  </a:lnTo>
                  <a:lnTo>
                    <a:pt x="283" y="200"/>
                  </a:lnTo>
                  <a:lnTo>
                    <a:pt x="286" y="200"/>
                  </a:lnTo>
                  <a:lnTo>
                    <a:pt x="290" y="200"/>
                  </a:lnTo>
                  <a:lnTo>
                    <a:pt x="294" y="200"/>
                  </a:lnTo>
                  <a:lnTo>
                    <a:pt x="298" y="200"/>
                  </a:lnTo>
                  <a:lnTo>
                    <a:pt x="302" y="200"/>
                  </a:lnTo>
                  <a:lnTo>
                    <a:pt x="305" y="200"/>
                  </a:lnTo>
                  <a:lnTo>
                    <a:pt x="309" y="200"/>
                  </a:lnTo>
                  <a:lnTo>
                    <a:pt x="313" y="200"/>
                  </a:lnTo>
                  <a:lnTo>
                    <a:pt x="317" y="200"/>
                  </a:lnTo>
                  <a:lnTo>
                    <a:pt x="321" y="200"/>
                  </a:lnTo>
                  <a:lnTo>
                    <a:pt x="325" y="200"/>
                  </a:lnTo>
                  <a:lnTo>
                    <a:pt x="328" y="200"/>
                  </a:lnTo>
                  <a:lnTo>
                    <a:pt x="332" y="200"/>
                  </a:lnTo>
                  <a:lnTo>
                    <a:pt x="336" y="200"/>
                  </a:lnTo>
                  <a:lnTo>
                    <a:pt x="340" y="200"/>
                  </a:lnTo>
                  <a:lnTo>
                    <a:pt x="344" y="200"/>
                  </a:lnTo>
                  <a:lnTo>
                    <a:pt x="348" y="200"/>
                  </a:lnTo>
                  <a:lnTo>
                    <a:pt x="351" y="200"/>
                  </a:lnTo>
                  <a:lnTo>
                    <a:pt x="355" y="200"/>
                  </a:lnTo>
                  <a:lnTo>
                    <a:pt x="359" y="200"/>
                  </a:lnTo>
                  <a:lnTo>
                    <a:pt x="363" y="200"/>
                  </a:lnTo>
                  <a:lnTo>
                    <a:pt x="367" y="200"/>
                  </a:lnTo>
                  <a:lnTo>
                    <a:pt x="370" y="200"/>
                  </a:lnTo>
                  <a:lnTo>
                    <a:pt x="374" y="200"/>
                  </a:lnTo>
                  <a:lnTo>
                    <a:pt x="378" y="200"/>
                  </a:lnTo>
                  <a:lnTo>
                    <a:pt x="380" y="20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641" name="Rectangle 73"/>
            <p:cNvSpPr>
              <a:spLocks noChangeArrowheads="1"/>
            </p:cNvSpPr>
            <p:nvPr/>
          </p:nvSpPr>
          <p:spPr bwMode="auto">
            <a:xfrm>
              <a:off x="2098" y="1413"/>
              <a:ext cx="6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>
                  <a:solidFill>
                    <a:srgbClr val="000000"/>
                  </a:solidFill>
                  <a:latin typeface="Symbol" pitchFamily="18" charset="2"/>
                  <a:ea typeface="Arial Unicode MS" pitchFamily="50" charset="-128"/>
                  <a:cs typeface="Arial Unicode MS" pitchFamily="50" charset="-128"/>
                </a:rPr>
                <a:t>r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0642" name="Rectangle 74"/>
            <p:cNvSpPr>
              <a:spLocks noChangeArrowheads="1"/>
            </p:cNvSpPr>
            <p:nvPr/>
          </p:nvSpPr>
          <p:spPr bwMode="auto">
            <a:xfrm>
              <a:off x="2151" y="1419"/>
              <a:ext cx="33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=7 fm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0643" name="Line 75"/>
            <p:cNvSpPr>
              <a:spLocks noChangeShapeType="1"/>
            </p:cNvSpPr>
            <p:nvPr/>
          </p:nvSpPr>
          <p:spPr bwMode="auto">
            <a:xfrm>
              <a:off x="2518" y="1491"/>
              <a:ext cx="1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644" name="Freeform 76"/>
            <p:cNvSpPr>
              <a:spLocks/>
            </p:cNvSpPr>
            <p:nvPr/>
          </p:nvSpPr>
          <p:spPr bwMode="auto">
            <a:xfrm>
              <a:off x="532" y="2055"/>
              <a:ext cx="2280" cy="846"/>
            </a:xfrm>
            <a:custGeom>
              <a:avLst/>
              <a:gdLst>
                <a:gd name="T0" fmla="*/ 24 w 380"/>
                <a:gd name="T1" fmla="*/ 624 h 141"/>
                <a:gd name="T2" fmla="*/ 66 w 380"/>
                <a:gd name="T3" fmla="*/ 792 h 141"/>
                <a:gd name="T4" fmla="*/ 114 w 380"/>
                <a:gd name="T5" fmla="*/ 828 h 141"/>
                <a:gd name="T6" fmla="*/ 162 w 380"/>
                <a:gd name="T7" fmla="*/ 840 h 141"/>
                <a:gd name="T8" fmla="*/ 204 w 380"/>
                <a:gd name="T9" fmla="*/ 846 h 141"/>
                <a:gd name="T10" fmla="*/ 252 w 380"/>
                <a:gd name="T11" fmla="*/ 846 h 141"/>
                <a:gd name="T12" fmla="*/ 300 w 380"/>
                <a:gd name="T13" fmla="*/ 846 h 141"/>
                <a:gd name="T14" fmla="*/ 342 w 380"/>
                <a:gd name="T15" fmla="*/ 846 h 141"/>
                <a:gd name="T16" fmla="*/ 390 w 380"/>
                <a:gd name="T17" fmla="*/ 846 h 141"/>
                <a:gd name="T18" fmla="*/ 438 w 380"/>
                <a:gd name="T19" fmla="*/ 846 h 141"/>
                <a:gd name="T20" fmla="*/ 480 w 380"/>
                <a:gd name="T21" fmla="*/ 840 h 141"/>
                <a:gd name="T22" fmla="*/ 528 w 380"/>
                <a:gd name="T23" fmla="*/ 840 h 141"/>
                <a:gd name="T24" fmla="*/ 570 w 380"/>
                <a:gd name="T25" fmla="*/ 840 h 141"/>
                <a:gd name="T26" fmla="*/ 618 w 380"/>
                <a:gd name="T27" fmla="*/ 846 h 141"/>
                <a:gd name="T28" fmla="*/ 666 w 380"/>
                <a:gd name="T29" fmla="*/ 846 h 141"/>
                <a:gd name="T30" fmla="*/ 708 w 380"/>
                <a:gd name="T31" fmla="*/ 846 h 141"/>
                <a:gd name="T32" fmla="*/ 756 w 380"/>
                <a:gd name="T33" fmla="*/ 846 h 141"/>
                <a:gd name="T34" fmla="*/ 804 w 380"/>
                <a:gd name="T35" fmla="*/ 846 h 141"/>
                <a:gd name="T36" fmla="*/ 846 w 380"/>
                <a:gd name="T37" fmla="*/ 846 h 141"/>
                <a:gd name="T38" fmla="*/ 894 w 380"/>
                <a:gd name="T39" fmla="*/ 846 h 141"/>
                <a:gd name="T40" fmla="*/ 942 w 380"/>
                <a:gd name="T41" fmla="*/ 846 h 141"/>
                <a:gd name="T42" fmla="*/ 984 w 380"/>
                <a:gd name="T43" fmla="*/ 846 h 141"/>
                <a:gd name="T44" fmla="*/ 1032 w 380"/>
                <a:gd name="T45" fmla="*/ 846 h 141"/>
                <a:gd name="T46" fmla="*/ 1074 w 380"/>
                <a:gd name="T47" fmla="*/ 846 h 141"/>
                <a:gd name="T48" fmla="*/ 1122 w 380"/>
                <a:gd name="T49" fmla="*/ 846 h 141"/>
                <a:gd name="T50" fmla="*/ 1170 w 380"/>
                <a:gd name="T51" fmla="*/ 846 h 141"/>
                <a:gd name="T52" fmla="*/ 1212 w 380"/>
                <a:gd name="T53" fmla="*/ 846 h 141"/>
                <a:gd name="T54" fmla="*/ 1260 w 380"/>
                <a:gd name="T55" fmla="*/ 846 h 141"/>
                <a:gd name="T56" fmla="*/ 1308 w 380"/>
                <a:gd name="T57" fmla="*/ 846 h 141"/>
                <a:gd name="T58" fmla="*/ 1350 w 380"/>
                <a:gd name="T59" fmla="*/ 846 h 141"/>
                <a:gd name="T60" fmla="*/ 1398 w 380"/>
                <a:gd name="T61" fmla="*/ 846 h 141"/>
                <a:gd name="T62" fmla="*/ 1446 w 380"/>
                <a:gd name="T63" fmla="*/ 846 h 141"/>
                <a:gd name="T64" fmla="*/ 1488 w 380"/>
                <a:gd name="T65" fmla="*/ 846 h 141"/>
                <a:gd name="T66" fmla="*/ 1536 w 380"/>
                <a:gd name="T67" fmla="*/ 846 h 141"/>
                <a:gd name="T68" fmla="*/ 1578 w 380"/>
                <a:gd name="T69" fmla="*/ 846 h 141"/>
                <a:gd name="T70" fmla="*/ 1626 w 380"/>
                <a:gd name="T71" fmla="*/ 846 h 141"/>
                <a:gd name="T72" fmla="*/ 1674 w 380"/>
                <a:gd name="T73" fmla="*/ 846 h 141"/>
                <a:gd name="T74" fmla="*/ 1716 w 380"/>
                <a:gd name="T75" fmla="*/ 846 h 141"/>
                <a:gd name="T76" fmla="*/ 1764 w 380"/>
                <a:gd name="T77" fmla="*/ 846 h 141"/>
                <a:gd name="T78" fmla="*/ 1812 w 380"/>
                <a:gd name="T79" fmla="*/ 846 h 141"/>
                <a:gd name="T80" fmla="*/ 1854 w 380"/>
                <a:gd name="T81" fmla="*/ 846 h 141"/>
                <a:gd name="T82" fmla="*/ 1902 w 380"/>
                <a:gd name="T83" fmla="*/ 846 h 141"/>
                <a:gd name="T84" fmla="*/ 1950 w 380"/>
                <a:gd name="T85" fmla="*/ 846 h 141"/>
                <a:gd name="T86" fmla="*/ 1992 w 380"/>
                <a:gd name="T87" fmla="*/ 846 h 141"/>
                <a:gd name="T88" fmla="*/ 2040 w 380"/>
                <a:gd name="T89" fmla="*/ 846 h 141"/>
                <a:gd name="T90" fmla="*/ 2088 w 380"/>
                <a:gd name="T91" fmla="*/ 846 h 141"/>
                <a:gd name="T92" fmla="*/ 2130 w 380"/>
                <a:gd name="T93" fmla="*/ 846 h 141"/>
                <a:gd name="T94" fmla="*/ 2178 w 380"/>
                <a:gd name="T95" fmla="*/ 846 h 141"/>
                <a:gd name="T96" fmla="*/ 2220 w 380"/>
                <a:gd name="T97" fmla="*/ 846 h 141"/>
                <a:gd name="T98" fmla="*/ 2268 w 380"/>
                <a:gd name="T99" fmla="*/ 846 h 14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80" h="141">
                  <a:moveTo>
                    <a:pt x="0" y="0"/>
                  </a:moveTo>
                  <a:lnTo>
                    <a:pt x="4" y="104"/>
                  </a:lnTo>
                  <a:lnTo>
                    <a:pt x="8" y="124"/>
                  </a:lnTo>
                  <a:lnTo>
                    <a:pt x="11" y="132"/>
                  </a:lnTo>
                  <a:lnTo>
                    <a:pt x="15" y="136"/>
                  </a:lnTo>
                  <a:lnTo>
                    <a:pt x="19" y="138"/>
                  </a:lnTo>
                  <a:lnTo>
                    <a:pt x="23" y="139"/>
                  </a:lnTo>
                  <a:lnTo>
                    <a:pt x="27" y="140"/>
                  </a:lnTo>
                  <a:lnTo>
                    <a:pt x="30" y="140"/>
                  </a:lnTo>
                  <a:lnTo>
                    <a:pt x="34" y="141"/>
                  </a:lnTo>
                  <a:lnTo>
                    <a:pt x="38" y="141"/>
                  </a:lnTo>
                  <a:lnTo>
                    <a:pt x="42" y="141"/>
                  </a:lnTo>
                  <a:lnTo>
                    <a:pt x="46" y="141"/>
                  </a:lnTo>
                  <a:lnTo>
                    <a:pt x="50" y="141"/>
                  </a:lnTo>
                  <a:lnTo>
                    <a:pt x="53" y="141"/>
                  </a:lnTo>
                  <a:lnTo>
                    <a:pt x="57" y="141"/>
                  </a:lnTo>
                  <a:lnTo>
                    <a:pt x="61" y="141"/>
                  </a:lnTo>
                  <a:lnTo>
                    <a:pt x="65" y="141"/>
                  </a:lnTo>
                  <a:lnTo>
                    <a:pt x="69" y="141"/>
                  </a:lnTo>
                  <a:lnTo>
                    <a:pt x="73" y="141"/>
                  </a:lnTo>
                  <a:lnTo>
                    <a:pt x="76" y="141"/>
                  </a:lnTo>
                  <a:lnTo>
                    <a:pt x="80" y="140"/>
                  </a:lnTo>
                  <a:lnTo>
                    <a:pt x="84" y="140"/>
                  </a:lnTo>
                  <a:lnTo>
                    <a:pt x="88" y="140"/>
                  </a:lnTo>
                  <a:lnTo>
                    <a:pt x="92" y="140"/>
                  </a:lnTo>
                  <a:lnTo>
                    <a:pt x="95" y="140"/>
                  </a:lnTo>
                  <a:lnTo>
                    <a:pt x="99" y="140"/>
                  </a:lnTo>
                  <a:lnTo>
                    <a:pt x="103" y="141"/>
                  </a:lnTo>
                  <a:lnTo>
                    <a:pt x="107" y="141"/>
                  </a:lnTo>
                  <a:lnTo>
                    <a:pt x="111" y="141"/>
                  </a:lnTo>
                  <a:lnTo>
                    <a:pt x="115" y="141"/>
                  </a:lnTo>
                  <a:lnTo>
                    <a:pt x="118" y="141"/>
                  </a:lnTo>
                  <a:lnTo>
                    <a:pt x="122" y="141"/>
                  </a:lnTo>
                  <a:lnTo>
                    <a:pt x="126" y="141"/>
                  </a:lnTo>
                  <a:lnTo>
                    <a:pt x="130" y="141"/>
                  </a:lnTo>
                  <a:lnTo>
                    <a:pt x="134" y="141"/>
                  </a:lnTo>
                  <a:lnTo>
                    <a:pt x="137" y="141"/>
                  </a:lnTo>
                  <a:lnTo>
                    <a:pt x="141" y="141"/>
                  </a:lnTo>
                  <a:lnTo>
                    <a:pt x="145" y="141"/>
                  </a:lnTo>
                  <a:lnTo>
                    <a:pt x="149" y="141"/>
                  </a:lnTo>
                  <a:lnTo>
                    <a:pt x="153" y="141"/>
                  </a:lnTo>
                  <a:lnTo>
                    <a:pt x="157" y="141"/>
                  </a:lnTo>
                  <a:lnTo>
                    <a:pt x="160" y="141"/>
                  </a:lnTo>
                  <a:lnTo>
                    <a:pt x="164" y="141"/>
                  </a:lnTo>
                  <a:lnTo>
                    <a:pt x="168" y="141"/>
                  </a:lnTo>
                  <a:lnTo>
                    <a:pt x="172" y="141"/>
                  </a:lnTo>
                  <a:lnTo>
                    <a:pt x="176" y="141"/>
                  </a:lnTo>
                  <a:lnTo>
                    <a:pt x="179" y="141"/>
                  </a:lnTo>
                  <a:lnTo>
                    <a:pt x="183" y="141"/>
                  </a:lnTo>
                  <a:lnTo>
                    <a:pt x="187" y="141"/>
                  </a:lnTo>
                  <a:lnTo>
                    <a:pt x="191" y="141"/>
                  </a:lnTo>
                  <a:lnTo>
                    <a:pt x="195" y="141"/>
                  </a:lnTo>
                  <a:lnTo>
                    <a:pt x="199" y="141"/>
                  </a:lnTo>
                  <a:lnTo>
                    <a:pt x="202" y="141"/>
                  </a:lnTo>
                  <a:lnTo>
                    <a:pt x="206" y="141"/>
                  </a:lnTo>
                  <a:lnTo>
                    <a:pt x="210" y="141"/>
                  </a:lnTo>
                  <a:lnTo>
                    <a:pt x="214" y="141"/>
                  </a:lnTo>
                  <a:lnTo>
                    <a:pt x="218" y="141"/>
                  </a:lnTo>
                  <a:lnTo>
                    <a:pt x="221" y="141"/>
                  </a:lnTo>
                  <a:lnTo>
                    <a:pt x="225" y="141"/>
                  </a:lnTo>
                  <a:lnTo>
                    <a:pt x="229" y="141"/>
                  </a:lnTo>
                  <a:lnTo>
                    <a:pt x="233" y="141"/>
                  </a:lnTo>
                  <a:lnTo>
                    <a:pt x="237" y="141"/>
                  </a:lnTo>
                  <a:lnTo>
                    <a:pt x="241" y="141"/>
                  </a:lnTo>
                  <a:lnTo>
                    <a:pt x="244" y="141"/>
                  </a:lnTo>
                  <a:lnTo>
                    <a:pt x="248" y="141"/>
                  </a:lnTo>
                  <a:lnTo>
                    <a:pt x="252" y="141"/>
                  </a:lnTo>
                  <a:lnTo>
                    <a:pt x="256" y="141"/>
                  </a:lnTo>
                  <a:lnTo>
                    <a:pt x="260" y="141"/>
                  </a:lnTo>
                  <a:lnTo>
                    <a:pt x="263" y="141"/>
                  </a:lnTo>
                  <a:lnTo>
                    <a:pt x="267" y="141"/>
                  </a:lnTo>
                  <a:lnTo>
                    <a:pt x="271" y="141"/>
                  </a:lnTo>
                  <a:lnTo>
                    <a:pt x="275" y="141"/>
                  </a:lnTo>
                  <a:lnTo>
                    <a:pt x="279" y="141"/>
                  </a:lnTo>
                  <a:lnTo>
                    <a:pt x="283" y="141"/>
                  </a:lnTo>
                  <a:lnTo>
                    <a:pt x="286" y="141"/>
                  </a:lnTo>
                  <a:lnTo>
                    <a:pt x="290" y="141"/>
                  </a:lnTo>
                  <a:lnTo>
                    <a:pt x="294" y="141"/>
                  </a:lnTo>
                  <a:lnTo>
                    <a:pt x="298" y="141"/>
                  </a:lnTo>
                  <a:lnTo>
                    <a:pt x="302" y="141"/>
                  </a:lnTo>
                  <a:lnTo>
                    <a:pt x="305" y="141"/>
                  </a:lnTo>
                  <a:lnTo>
                    <a:pt x="309" y="141"/>
                  </a:lnTo>
                  <a:lnTo>
                    <a:pt x="313" y="141"/>
                  </a:lnTo>
                  <a:lnTo>
                    <a:pt x="317" y="141"/>
                  </a:lnTo>
                  <a:lnTo>
                    <a:pt x="321" y="141"/>
                  </a:lnTo>
                  <a:lnTo>
                    <a:pt x="325" y="141"/>
                  </a:lnTo>
                  <a:lnTo>
                    <a:pt x="328" y="141"/>
                  </a:lnTo>
                  <a:lnTo>
                    <a:pt x="332" y="141"/>
                  </a:lnTo>
                  <a:lnTo>
                    <a:pt x="336" y="141"/>
                  </a:lnTo>
                  <a:lnTo>
                    <a:pt x="340" y="141"/>
                  </a:lnTo>
                  <a:lnTo>
                    <a:pt x="344" y="141"/>
                  </a:lnTo>
                  <a:lnTo>
                    <a:pt x="348" y="141"/>
                  </a:lnTo>
                  <a:lnTo>
                    <a:pt x="351" y="141"/>
                  </a:lnTo>
                  <a:lnTo>
                    <a:pt x="355" y="141"/>
                  </a:lnTo>
                  <a:lnTo>
                    <a:pt x="359" y="141"/>
                  </a:lnTo>
                  <a:lnTo>
                    <a:pt x="363" y="141"/>
                  </a:lnTo>
                  <a:lnTo>
                    <a:pt x="367" y="141"/>
                  </a:lnTo>
                  <a:lnTo>
                    <a:pt x="370" y="141"/>
                  </a:lnTo>
                  <a:lnTo>
                    <a:pt x="374" y="141"/>
                  </a:lnTo>
                  <a:lnTo>
                    <a:pt x="378" y="141"/>
                  </a:lnTo>
                  <a:lnTo>
                    <a:pt x="380" y="141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645" name="Rectangle 77"/>
            <p:cNvSpPr>
              <a:spLocks noChangeArrowheads="1"/>
            </p:cNvSpPr>
            <p:nvPr/>
          </p:nvSpPr>
          <p:spPr bwMode="auto">
            <a:xfrm>
              <a:off x="1294" y="1533"/>
              <a:ext cx="57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Absorbed 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0646" name="Rectangle 78"/>
            <p:cNvSpPr>
              <a:spLocks noChangeArrowheads="1"/>
            </p:cNvSpPr>
            <p:nvPr/>
          </p:nvSpPr>
          <p:spPr bwMode="auto">
            <a:xfrm>
              <a:off x="1862" y="1527"/>
              <a:ext cx="4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0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3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0647" name="Rectangle 79"/>
            <p:cNvSpPr>
              <a:spLocks noChangeArrowheads="1"/>
            </p:cNvSpPr>
            <p:nvPr/>
          </p:nvSpPr>
          <p:spPr bwMode="auto">
            <a:xfrm>
              <a:off x="1925" y="1557"/>
              <a:ext cx="5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2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S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0648" name="Rectangle 80"/>
            <p:cNvSpPr>
              <a:spLocks noChangeArrowheads="1"/>
            </p:cNvSpPr>
            <p:nvPr/>
          </p:nvSpPr>
          <p:spPr bwMode="auto">
            <a:xfrm>
              <a:off x="1977" y="1599"/>
              <a:ext cx="3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0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1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0649" name="Rectangle 81"/>
            <p:cNvSpPr>
              <a:spLocks noChangeArrowheads="1"/>
            </p:cNvSpPr>
            <p:nvPr/>
          </p:nvSpPr>
          <p:spPr bwMode="auto">
            <a:xfrm>
              <a:off x="2026" y="1533"/>
              <a:ext cx="6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, 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0650" name="Rectangle 82"/>
            <p:cNvSpPr>
              <a:spLocks noChangeArrowheads="1"/>
            </p:cNvSpPr>
            <p:nvPr/>
          </p:nvSpPr>
          <p:spPr bwMode="auto">
            <a:xfrm>
              <a:off x="2098" y="1527"/>
              <a:ext cx="6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>
                  <a:solidFill>
                    <a:srgbClr val="000000"/>
                  </a:solidFill>
                  <a:latin typeface="Symbol" pitchFamily="18" charset="2"/>
                  <a:ea typeface="Arial Unicode MS" pitchFamily="50" charset="-128"/>
                  <a:cs typeface="Arial Unicode MS" pitchFamily="50" charset="-128"/>
                </a:rPr>
                <a:t>r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0651" name="Rectangle 83"/>
            <p:cNvSpPr>
              <a:spLocks noChangeArrowheads="1"/>
            </p:cNvSpPr>
            <p:nvPr/>
          </p:nvSpPr>
          <p:spPr bwMode="auto">
            <a:xfrm>
              <a:off x="2160" y="1533"/>
              <a:ext cx="31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=1 fm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0652" name="Line 84"/>
            <p:cNvSpPr>
              <a:spLocks noChangeShapeType="1"/>
            </p:cNvSpPr>
            <p:nvPr/>
          </p:nvSpPr>
          <p:spPr bwMode="auto">
            <a:xfrm>
              <a:off x="2518" y="1611"/>
              <a:ext cx="15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653" name="Freeform 85"/>
            <p:cNvSpPr>
              <a:spLocks/>
            </p:cNvSpPr>
            <p:nvPr/>
          </p:nvSpPr>
          <p:spPr bwMode="auto">
            <a:xfrm>
              <a:off x="670" y="1053"/>
              <a:ext cx="2142" cy="1860"/>
            </a:xfrm>
            <a:custGeom>
              <a:avLst/>
              <a:gdLst>
                <a:gd name="T0" fmla="*/ 0 w 357"/>
                <a:gd name="T1" fmla="*/ 24 h 310"/>
                <a:gd name="T2" fmla="*/ 42 w 357"/>
                <a:gd name="T3" fmla="*/ 408 h 310"/>
                <a:gd name="T4" fmla="*/ 90 w 357"/>
                <a:gd name="T5" fmla="*/ 702 h 310"/>
                <a:gd name="T6" fmla="*/ 138 w 357"/>
                <a:gd name="T7" fmla="*/ 906 h 310"/>
                <a:gd name="T8" fmla="*/ 180 w 357"/>
                <a:gd name="T9" fmla="*/ 1068 h 310"/>
                <a:gd name="T10" fmla="*/ 228 w 357"/>
                <a:gd name="T11" fmla="*/ 1194 h 310"/>
                <a:gd name="T12" fmla="*/ 276 w 357"/>
                <a:gd name="T13" fmla="*/ 1302 h 310"/>
                <a:gd name="T14" fmla="*/ 318 w 357"/>
                <a:gd name="T15" fmla="*/ 1386 h 310"/>
                <a:gd name="T16" fmla="*/ 366 w 357"/>
                <a:gd name="T17" fmla="*/ 1452 h 310"/>
                <a:gd name="T18" fmla="*/ 414 w 357"/>
                <a:gd name="T19" fmla="*/ 1512 h 310"/>
                <a:gd name="T20" fmla="*/ 456 w 357"/>
                <a:gd name="T21" fmla="*/ 1566 h 310"/>
                <a:gd name="T22" fmla="*/ 504 w 357"/>
                <a:gd name="T23" fmla="*/ 1608 h 310"/>
                <a:gd name="T24" fmla="*/ 552 w 357"/>
                <a:gd name="T25" fmla="*/ 1638 h 310"/>
                <a:gd name="T26" fmla="*/ 594 w 357"/>
                <a:gd name="T27" fmla="*/ 1674 h 310"/>
                <a:gd name="T28" fmla="*/ 642 w 357"/>
                <a:gd name="T29" fmla="*/ 1698 h 310"/>
                <a:gd name="T30" fmla="*/ 684 w 357"/>
                <a:gd name="T31" fmla="*/ 1722 h 310"/>
                <a:gd name="T32" fmla="*/ 732 w 357"/>
                <a:gd name="T33" fmla="*/ 1740 h 310"/>
                <a:gd name="T34" fmla="*/ 780 w 357"/>
                <a:gd name="T35" fmla="*/ 1758 h 310"/>
                <a:gd name="T36" fmla="*/ 822 w 357"/>
                <a:gd name="T37" fmla="*/ 1770 h 310"/>
                <a:gd name="T38" fmla="*/ 870 w 357"/>
                <a:gd name="T39" fmla="*/ 1782 h 310"/>
                <a:gd name="T40" fmla="*/ 918 w 357"/>
                <a:gd name="T41" fmla="*/ 1794 h 310"/>
                <a:gd name="T42" fmla="*/ 960 w 357"/>
                <a:gd name="T43" fmla="*/ 1800 h 310"/>
                <a:gd name="T44" fmla="*/ 1008 w 357"/>
                <a:gd name="T45" fmla="*/ 1812 h 310"/>
                <a:gd name="T46" fmla="*/ 1056 w 357"/>
                <a:gd name="T47" fmla="*/ 1818 h 310"/>
                <a:gd name="T48" fmla="*/ 1098 w 357"/>
                <a:gd name="T49" fmla="*/ 1824 h 310"/>
                <a:gd name="T50" fmla="*/ 1146 w 357"/>
                <a:gd name="T51" fmla="*/ 1830 h 310"/>
                <a:gd name="T52" fmla="*/ 1188 w 357"/>
                <a:gd name="T53" fmla="*/ 1830 h 310"/>
                <a:gd name="T54" fmla="*/ 1236 w 357"/>
                <a:gd name="T55" fmla="*/ 1836 h 310"/>
                <a:gd name="T56" fmla="*/ 1284 w 357"/>
                <a:gd name="T57" fmla="*/ 1842 h 310"/>
                <a:gd name="T58" fmla="*/ 1326 w 357"/>
                <a:gd name="T59" fmla="*/ 1842 h 310"/>
                <a:gd name="T60" fmla="*/ 1374 w 357"/>
                <a:gd name="T61" fmla="*/ 1848 h 310"/>
                <a:gd name="T62" fmla="*/ 1422 w 357"/>
                <a:gd name="T63" fmla="*/ 1848 h 310"/>
                <a:gd name="T64" fmla="*/ 1464 w 357"/>
                <a:gd name="T65" fmla="*/ 1854 h 310"/>
                <a:gd name="T66" fmla="*/ 1512 w 357"/>
                <a:gd name="T67" fmla="*/ 1854 h 310"/>
                <a:gd name="T68" fmla="*/ 1560 w 357"/>
                <a:gd name="T69" fmla="*/ 1854 h 310"/>
                <a:gd name="T70" fmla="*/ 1602 w 357"/>
                <a:gd name="T71" fmla="*/ 1854 h 310"/>
                <a:gd name="T72" fmla="*/ 1650 w 357"/>
                <a:gd name="T73" fmla="*/ 1854 h 310"/>
                <a:gd name="T74" fmla="*/ 1692 w 357"/>
                <a:gd name="T75" fmla="*/ 1860 h 310"/>
                <a:gd name="T76" fmla="*/ 1740 w 357"/>
                <a:gd name="T77" fmla="*/ 1860 h 310"/>
                <a:gd name="T78" fmla="*/ 1788 w 357"/>
                <a:gd name="T79" fmla="*/ 1860 h 310"/>
                <a:gd name="T80" fmla="*/ 1830 w 357"/>
                <a:gd name="T81" fmla="*/ 1860 h 310"/>
                <a:gd name="T82" fmla="*/ 1878 w 357"/>
                <a:gd name="T83" fmla="*/ 1860 h 310"/>
                <a:gd name="T84" fmla="*/ 1926 w 357"/>
                <a:gd name="T85" fmla="*/ 1860 h 310"/>
                <a:gd name="T86" fmla="*/ 1968 w 357"/>
                <a:gd name="T87" fmla="*/ 1860 h 310"/>
                <a:gd name="T88" fmla="*/ 2016 w 357"/>
                <a:gd name="T89" fmla="*/ 1860 h 310"/>
                <a:gd name="T90" fmla="*/ 2064 w 357"/>
                <a:gd name="T91" fmla="*/ 1860 h 310"/>
                <a:gd name="T92" fmla="*/ 2106 w 357"/>
                <a:gd name="T93" fmla="*/ 1860 h 310"/>
                <a:gd name="T94" fmla="*/ 2142 w 357"/>
                <a:gd name="T95" fmla="*/ 1860 h 31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57" h="310">
                  <a:moveTo>
                    <a:pt x="0" y="0"/>
                  </a:moveTo>
                  <a:lnTo>
                    <a:pt x="0" y="4"/>
                  </a:lnTo>
                  <a:lnTo>
                    <a:pt x="4" y="39"/>
                  </a:lnTo>
                  <a:lnTo>
                    <a:pt x="7" y="68"/>
                  </a:lnTo>
                  <a:lnTo>
                    <a:pt x="11" y="92"/>
                  </a:lnTo>
                  <a:lnTo>
                    <a:pt x="15" y="117"/>
                  </a:lnTo>
                  <a:lnTo>
                    <a:pt x="19" y="135"/>
                  </a:lnTo>
                  <a:lnTo>
                    <a:pt x="23" y="151"/>
                  </a:lnTo>
                  <a:lnTo>
                    <a:pt x="27" y="165"/>
                  </a:lnTo>
                  <a:lnTo>
                    <a:pt x="30" y="178"/>
                  </a:lnTo>
                  <a:lnTo>
                    <a:pt x="34" y="189"/>
                  </a:lnTo>
                  <a:lnTo>
                    <a:pt x="38" y="199"/>
                  </a:lnTo>
                  <a:lnTo>
                    <a:pt x="42" y="208"/>
                  </a:lnTo>
                  <a:lnTo>
                    <a:pt x="46" y="217"/>
                  </a:lnTo>
                  <a:lnTo>
                    <a:pt x="50" y="224"/>
                  </a:lnTo>
                  <a:lnTo>
                    <a:pt x="53" y="231"/>
                  </a:lnTo>
                  <a:lnTo>
                    <a:pt x="57" y="237"/>
                  </a:lnTo>
                  <a:lnTo>
                    <a:pt x="61" y="242"/>
                  </a:lnTo>
                  <a:lnTo>
                    <a:pt x="65" y="247"/>
                  </a:lnTo>
                  <a:lnTo>
                    <a:pt x="69" y="252"/>
                  </a:lnTo>
                  <a:lnTo>
                    <a:pt x="72" y="257"/>
                  </a:lnTo>
                  <a:lnTo>
                    <a:pt x="76" y="261"/>
                  </a:lnTo>
                  <a:lnTo>
                    <a:pt x="80" y="265"/>
                  </a:lnTo>
                  <a:lnTo>
                    <a:pt x="84" y="268"/>
                  </a:lnTo>
                  <a:lnTo>
                    <a:pt x="88" y="271"/>
                  </a:lnTo>
                  <a:lnTo>
                    <a:pt x="92" y="273"/>
                  </a:lnTo>
                  <a:lnTo>
                    <a:pt x="95" y="276"/>
                  </a:lnTo>
                  <a:lnTo>
                    <a:pt x="99" y="279"/>
                  </a:lnTo>
                  <a:lnTo>
                    <a:pt x="103" y="281"/>
                  </a:lnTo>
                  <a:lnTo>
                    <a:pt x="107" y="283"/>
                  </a:lnTo>
                  <a:lnTo>
                    <a:pt x="111" y="285"/>
                  </a:lnTo>
                  <a:lnTo>
                    <a:pt x="114" y="287"/>
                  </a:lnTo>
                  <a:lnTo>
                    <a:pt x="118" y="288"/>
                  </a:lnTo>
                  <a:lnTo>
                    <a:pt x="122" y="290"/>
                  </a:lnTo>
                  <a:lnTo>
                    <a:pt x="126" y="291"/>
                  </a:lnTo>
                  <a:lnTo>
                    <a:pt x="130" y="293"/>
                  </a:lnTo>
                  <a:lnTo>
                    <a:pt x="134" y="294"/>
                  </a:lnTo>
                  <a:lnTo>
                    <a:pt x="137" y="295"/>
                  </a:lnTo>
                  <a:lnTo>
                    <a:pt x="141" y="296"/>
                  </a:lnTo>
                  <a:lnTo>
                    <a:pt x="145" y="297"/>
                  </a:lnTo>
                  <a:lnTo>
                    <a:pt x="149" y="298"/>
                  </a:lnTo>
                  <a:lnTo>
                    <a:pt x="153" y="299"/>
                  </a:lnTo>
                  <a:lnTo>
                    <a:pt x="156" y="299"/>
                  </a:lnTo>
                  <a:lnTo>
                    <a:pt x="160" y="300"/>
                  </a:lnTo>
                  <a:lnTo>
                    <a:pt x="164" y="301"/>
                  </a:lnTo>
                  <a:lnTo>
                    <a:pt x="168" y="302"/>
                  </a:lnTo>
                  <a:lnTo>
                    <a:pt x="172" y="302"/>
                  </a:lnTo>
                  <a:lnTo>
                    <a:pt x="176" y="303"/>
                  </a:lnTo>
                  <a:lnTo>
                    <a:pt x="179" y="303"/>
                  </a:lnTo>
                  <a:lnTo>
                    <a:pt x="183" y="304"/>
                  </a:lnTo>
                  <a:lnTo>
                    <a:pt x="187" y="304"/>
                  </a:lnTo>
                  <a:lnTo>
                    <a:pt x="191" y="305"/>
                  </a:lnTo>
                  <a:lnTo>
                    <a:pt x="195" y="305"/>
                  </a:lnTo>
                  <a:lnTo>
                    <a:pt x="198" y="305"/>
                  </a:lnTo>
                  <a:lnTo>
                    <a:pt x="202" y="306"/>
                  </a:lnTo>
                  <a:lnTo>
                    <a:pt x="206" y="306"/>
                  </a:lnTo>
                  <a:lnTo>
                    <a:pt x="210" y="306"/>
                  </a:lnTo>
                  <a:lnTo>
                    <a:pt x="214" y="307"/>
                  </a:lnTo>
                  <a:lnTo>
                    <a:pt x="218" y="307"/>
                  </a:lnTo>
                  <a:lnTo>
                    <a:pt x="221" y="307"/>
                  </a:lnTo>
                  <a:lnTo>
                    <a:pt x="225" y="308"/>
                  </a:lnTo>
                  <a:lnTo>
                    <a:pt x="229" y="308"/>
                  </a:lnTo>
                  <a:lnTo>
                    <a:pt x="233" y="308"/>
                  </a:lnTo>
                  <a:lnTo>
                    <a:pt x="237" y="308"/>
                  </a:lnTo>
                  <a:lnTo>
                    <a:pt x="240" y="308"/>
                  </a:lnTo>
                  <a:lnTo>
                    <a:pt x="244" y="309"/>
                  </a:lnTo>
                  <a:lnTo>
                    <a:pt x="248" y="309"/>
                  </a:lnTo>
                  <a:lnTo>
                    <a:pt x="252" y="309"/>
                  </a:lnTo>
                  <a:lnTo>
                    <a:pt x="256" y="309"/>
                  </a:lnTo>
                  <a:lnTo>
                    <a:pt x="260" y="309"/>
                  </a:lnTo>
                  <a:lnTo>
                    <a:pt x="263" y="309"/>
                  </a:lnTo>
                  <a:lnTo>
                    <a:pt x="267" y="309"/>
                  </a:lnTo>
                  <a:lnTo>
                    <a:pt x="271" y="309"/>
                  </a:lnTo>
                  <a:lnTo>
                    <a:pt x="275" y="309"/>
                  </a:lnTo>
                  <a:lnTo>
                    <a:pt x="279" y="310"/>
                  </a:lnTo>
                  <a:lnTo>
                    <a:pt x="282" y="310"/>
                  </a:lnTo>
                  <a:lnTo>
                    <a:pt x="286" y="310"/>
                  </a:lnTo>
                  <a:lnTo>
                    <a:pt x="290" y="310"/>
                  </a:lnTo>
                  <a:lnTo>
                    <a:pt x="294" y="310"/>
                  </a:lnTo>
                  <a:lnTo>
                    <a:pt x="298" y="310"/>
                  </a:lnTo>
                  <a:lnTo>
                    <a:pt x="302" y="310"/>
                  </a:lnTo>
                  <a:lnTo>
                    <a:pt x="305" y="310"/>
                  </a:lnTo>
                  <a:lnTo>
                    <a:pt x="309" y="310"/>
                  </a:lnTo>
                  <a:lnTo>
                    <a:pt x="313" y="310"/>
                  </a:lnTo>
                  <a:lnTo>
                    <a:pt x="317" y="310"/>
                  </a:lnTo>
                  <a:lnTo>
                    <a:pt x="321" y="310"/>
                  </a:lnTo>
                  <a:lnTo>
                    <a:pt x="325" y="310"/>
                  </a:lnTo>
                  <a:lnTo>
                    <a:pt x="328" y="310"/>
                  </a:lnTo>
                  <a:lnTo>
                    <a:pt x="332" y="310"/>
                  </a:lnTo>
                  <a:lnTo>
                    <a:pt x="336" y="310"/>
                  </a:lnTo>
                  <a:lnTo>
                    <a:pt x="340" y="310"/>
                  </a:lnTo>
                  <a:lnTo>
                    <a:pt x="344" y="310"/>
                  </a:lnTo>
                  <a:lnTo>
                    <a:pt x="347" y="310"/>
                  </a:lnTo>
                  <a:lnTo>
                    <a:pt x="351" y="310"/>
                  </a:lnTo>
                  <a:lnTo>
                    <a:pt x="355" y="310"/>
                  </a:lnTo>
                  <a:lnTo>
                    <a:pt x="357" y="31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654" name="Rectangle 86"/>
            <p:cNvSpPr>
              <a:spLocks noChangeArrowheads="1"/>
            </p:cNvSpPr>
            <p:nvPr/>
          </p:nvSpPr>
          <p:spPr bwMode="auto">
            <a:xfrm>
              <a:off x="2098" y="1653"/>
              <a:ext cx="6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>
                  <a:solidFill>
                    <a:srgbClr val="000000"/>
                  </a:solidFill>
                  <a:latin typeface="Symbol" pitchFamily="18" charset="2"/>
                  <a:ea typeface="Arial Unicode MS" pitchFamily="50" charset="-128"/>
                  <a:cs typeface="Arial Unicode MS" pitchFamily="50" charset="-128"/>
                </a:rPr>
                <a:t>r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0655" name="Rectangle 87"/>
            <p:cNvSpPr>
              <a:spLocks noChangeArrowheads="1"/>
            </p:cNvSpPr>
            <p:nvPr/>
          </p:nvSpPr>
          <p:spPr bwMode="auto">
            <a:xfrm>
              <a:off x="2150" y="1659"/>
              <a:ext cx="33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=3 fm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0656" name="Line 88"/>
            <p:cNvSpPr>
              <a:spLocks noChangeShapeType="1"/>
            </p:cNvSpPr>
            <p:nvPr/>
          </p:nvSpPr>
          <p:spPr bwMode="auto">
            <a:xfrm>
              <a:off x="2518" y="1731"/>
              <a:ext cx="150" cy="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657" name="Freeform 89"/>
            <p:cNvSpPr>
              <a:spLocks/>
            </p:cNvSpPr>
            <p:nvPr/>
          </p:nvSpPr>
          <p:spPr bwMode="auto">
            <a:xfrm>
              <a:off x="544" y="1053"/>
              <a:ext cx="2268" cy="1860"/>
            </a:xfrm>
            <a:custGeom>
              <a:avLst/>
              <a:gdLst>
                <a:gd name="T0" fmla="*/ 12 w 378"/>
                <a:gd name="T1" fmla="*/ 840 h 310"/>
                <a:gd name="T2" fmla="*/ 54 w 378"/>
                <a:gd name="T3" fmla="*/ 1458 h 310"/>
                <a:gd name="T4" fmla="*/ 102 w 378"/>
                <a:gd name="T5" fmla="*/ 1626 h 310"/>
                <a:gd name="T6" fmla="*/ 150 w 378"/>
                <a:gd name="T7" fmla="*/ 1704 h 310"/>
                <a:gd name="T8" fmla="*/ 192 w 378"/>
                <a:gd name="T9" fmla="*/ 1752 h 310"/>
                <a:gd name="T10" fmla="*/ 240 w 378"/>
                <a:gd name="T11" fmla="*/ 1788 h 310"/>
                <a:gd name="T12" fmla="*/ 288 w 378"/>
                <a:gd name="T13" fmla="*/ 1812 h 310"/>
                <a:gd name="T14" fmla="*/ 330 w 378"/>
                <a:gd name="T15" fmla="*/ 1824 h 310"/>
                <a:gd name="T16" fmla="*/ 378 w 378"/>
                <a:gd name="T17" fmla="*/ 1836 h 310"/>
                <a:gd name="T18" fmla="*/ 426 w 378"/>
                <a:gd name="T19" fmla="*/ 1842 h 310"/>
                <a:gd name="T20" fmla="*/ 468 w 378"/>
                <a:gd name="T21" fmla="*/ 1848 h 310"/>
                <a:gd name="T22" fmla="*/ 516 w 378"/>
                <a:gd name="T23" fmla="*/ 1854 h 310"/>
                <a:gd name="T24" fmla="*/ 558 w 378"/>
                <a:gd name="T25" fmla="*/ 1854 h 310"/>
                <a:gd name="T26" fmla="*/ 606 w 378"/>
                <a:gd name="T27" fmla="*/ 1860 h 310"/>
                <a:gd name="T28" fmla="*/ 654 w 378"/>
                <a:gd name="T29" fmla="*/ 1860 h 310"/>
                <a:gd name="T30" fmla="*/ 696 w 378"/>
                <a:gd name="T31" fmla="*/ 1860 h 310"/>
                <a:gd name="T32" fmla="*/ 744 w 378"/>
                <a:gd name="T33" fmla="*/ 1860 h 310"/>
                <a:gd name="T34" fmla="*/ 792 w 378"/>
                <a:gd name="T35" fmla="*/ 1860 h 310"/>
                <a:gd name="T36" fmla="*/ 834 w 378"/>
                <a:gd name="T37" fmla="*/ 1854 h 310"/>
                <a:gd name="T38" fmla="*/ 882 w 378"/>
                <a:gd name="T39" fmla="*/ 1854 h 310"/>
                <a:gd name="T40" fmla="*/ 930 w 378"/>
                <a:gd name="T41" fmla="*/ 1854 h 310"/>
                <a:gd name="T42" fmla="*/ 972 w 378"/>
                <a:gd name="T43" fmla="*/ 1854 h 310"/>
                <a:gd name="T44" fmla="*/ 1020 w 378"/>
                <a:gd name="T45" fmla="*/ 1854 h 310"/>
                <a:gd name="T46" fmla="*/ 1062 w 378"/>
                <a:gd name="T47" fmla="*/ 1854 h 310"/>
                <a:gd name="T48" fmla="*/ 1110 w 378"/>
                <a:gd name="T49" fmla="*/ 1854 h 310"/>
                <a:gd name="T50" fmla="*/ 1158 w 378"/>
                <a:gd name="T51" fmla="*/ 1854 h 310"/>
                <a:gd name="T52" fmla="*/ 1200 w 378"/>
                <a:gd name="T53" fmla="*/ 1854 h 310"/>
                <a:gd name="T54" fmla="*/ 1248 w 378"/>
                <a:gd name="T55" fmla="*/ 1854 h 310"/>
                <a:gd name="T56" fmla="*/ 1296 w 378"/>
                <a:gd name="T57" fmla="*/ 1854 h 310"/>
                <a:gd name="T58" fmla="*/ 1338 w 378"/>
                <a:gd name="T59" fmla="*/ 1848 h 310"/>
                <a:gd name="T60" fmla="*/ 1386 w 378"/>
                <a:gd name="T61" fmla="*/ 1848 h 310"/>
                <a:gd name="T62" fmla="*/ 1434 w 378"/>
                <a:gd name="T63" fmla="*/ 1848 h 310"/>
                <a:gd name="T64" fmla="*/ 1476 w 378"/>
                <a:gd name="T65" fmla="*/ 1848 h 310"/>
                <a:gd name="T66" fmla="*/ 1524 w 378"/>
                <a:gd name="T67" fmla="*/ 1848 h 310"/>
                <a:gd name="T68" fmla="*/ 1566 w 378"/>
                <a:gd name="T69" fmla="*/ 1848 h 310"/>
                <a:gd name="T70" fmla="*/ 1614 w 378"/>
                <a:gd name="T71" fmla="*/ 1848 h 310"/>
                <a:gd name="T72" fmla="*/ 1662 w 378"/>
                <a:gd name="T73" fmla="*/ 1848 h 310"/>
                <a:gd name="T74" fmla="*/ 1704 w 378"/>
                <a:gd name="T75" fmla="*/ 1848 h 310"/>
                <a:gd name="T76" fmla="*/ 1752 w 378"/>
                <a:gd name="T77" fmla="*/ 1848 h 310"/>
                <a:gd name="T78" fmla="*/ 1800 w 378"/>
                <a:gd name="T79" fmla="*/ 1848 h 310"/>
                <a:gd name="T80" fmla="*/ 1842 w 378"/>
                <a:gd name="T81" fmla="*/ 1848 h 310"/>
                <a:gd name="T82" fmla="*/ 1890 w 378"/>
                <a:gd name="T83" fmla="*/ 1848 h 310"/>
                <a:gd name="T84" fmla="*/ 1938 w 378"/>
                <a:gd name="T85" fmla="*/ 1848 h 310"/>
                <a:gd name="T86" fmla="*/ 1980 w 378"/>
                <a:gd name="T87" fmla="*/ 1848 h 310"/>
                <a:gd name="T88" fmla="*/ 2028 w 378"/>
                <a:gd name="T89" fmla="*/ 1848 h 310"/>
                <a:gd name="T90" fmla="*/ 2076 w 378"/>
                <a:gd name="T91" fmla="*/ 1848 h 310"/>
                <a:gd name="T92" fmla="*/ 2118 w 378"/>
                <a:gd name="T93" fmla="*/ 1848 h 310"/>
                <a:gd name="T94" fmla="*/ 2166 w 378"/>
                <a:gd name="T95" fmla="*/ 1848 h 310"/>
                <a:gd name="T96" fmla="*/ 2208 w 378"/>
                <a:gd name="T97" fmla="*/ 1848 h 310"/>
                <a:gd name="T98" fmla="*/ 2256 w 378"/>
                <a:gd name="T99" fmla="*/ 1848 h 31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78" h="310">
                  <a:moveTo>
                    <a:pt x="0" y="0"/>
                  </a:moveTo>
                  <a:lnTo>
                    <a:pt x="2" y="140"/>
                  </a:lnTo>
                  <a:lnTo>
                    <a:pt x="6" y="212"/>
                  </a:lnTo>
                  <a:lnTo>
                    <a:pt x="9" y="243"/>
                  </a:lnTo>
                  <a:lnTo>
                    <a:pt x="13" y="260"/>
                  </a:lnTo>
                  <a:lnTo>
                    <a:pt x="17" y="271"/>
                  </a:lnTo>
                  <a:lnTo>
                    <a:pt x="21" y="279"/>
                  </a:lnTo>
                  <a:lnTo>
                    <a:pt x="25" y="284"/>
                  </a:lnTo>
                  <a:lnTo>
                    <a:pt x="28" y="289"/>
                  </a:lnTo>
                  <a:lnTo>
                    <a:pt x="32" y="292"/>
                  </a:lnTo>
                  <a:lnTo>
                    <a:pt x="36" y="296"/>
                  </a:lnTo>
                  <a:lnTo>
                    <a:pt x="40" y="298"/>
                  </a:lnTo>
                  <a:lnTo>
                    <a:pt x="44" y="300"/>
                  </a:lnTo>
                  <a:lnTo>
                    <a:pt x="48" y="302"/>
                  </a:lnTo>
                  <a:lnTo>
                    <a:pt x="51" y="303"/>
                  </a:lnTo>
                  <a:lnTo>
                    <a:pt x="55" y="304"/>
                  </a:lnTo>
                  <a:lnTo>
                    <a:pt x="59" y="305"/>
                  </a:lnTo>
                  <a:lnTo>
                    <a:pt x="63" y="306"/>
                  </a:lnTo>
                  <a:lnTo>
                    <a:pt x="67" y="307"/>
                  </a:lnTo>
                  <a:lnTo>
                    <a:pt x="71" y="307"/>
                  </a:lnTo>
                  <a:lnTo>
                    <a:pt x="74" y="308"/>
                  </a:lnTo>
                  <a:lnTo>
                    <a:pt x="78" y="308"/>
                  </a:lnTo>
                  <a:lnTo>
                    <a:pt x="82" y="309"/>
                  </a:lnTo>
                  <a:lnTo>
                    <a:pt x="86" y="309"/>
                  </a:lnTo>
                  <a:lnTo>
                    <a:pt x="90" y="309"/>
                  </a:lnTo>
                  <a:lnTo>
                    <a:pt x="93" y="309"/>
                  </a:lnTo>
                  <a:lnTo>
                    <a:pt x="97" y="309"/>
                  </a:lnTo>
                  <a:lnTo>
                    <a:pt x="101" y="310"/>
                  </a:lnTo>
                  <a:lnTo>
                    <a:pt x="105" y="310"/>
                  </a:lnTo>
                  <a:lnTo>
                    <a:pt x="109" y="310"/>
                  </a:lnTo>
                  <a:lnTo>
                    <a:pt x="113" y="310"/>
                  </a:lnTo>
                  <a:lnTo>
                    <a:pt x="116" y="310"/>
                  </a:lnTo>
                  <a:lnTo>
                    <a:pt x="120" y="310"/>
                  </a:lnTo>
                  <a:lnTo>
                    <a:pt x="124" y="310"/>
                  </a:lnTo>
                  <a:lnTo>
                    <a:pt x="128" y="310"/>
                  </a:lnTo>
                  <a:lnTo>
                    <a:pt x="132" y="310"/>
                  </a:lnTo>
                  <a:lnTo>
                    <a:pt x="135" y="309"/>
                  </a:lnTo>
                  <a:lnTo>
                    <a:pt x="139" y="309"/>
                  </a:lnTo>
                  <a:lnTo>
                    <a:pt x="143" y="309"/>
                  </a:lnTo>
                  <a:lnTo>
                    <a:pt x="147" y="309"/>
                  </a:lnTo>
                  <a:lnTo>
                    <a:pt x="151" y="309"/>
                  </a:lnTo>
                  <a:lnTo>
                    <a:pt x="155" y="309"/>
                  </a:lnTo>
                  <a:lnTo>
                    <a:pt x="158" y="309"/>
                  </a:lnTo>
                  <a:lnTo>
                    <a:pt x="162" y="309"/>
                  </a:lnTo>
                  <a:lnTo>
                    <a:pt x="166" y="309"/>
                  </a:lnTo>
                  <a:lnTo>
                    <a:pt x="170" y="309"/>
                  </a:lnTo>
                  <a:lnTo>
                    <a:pt x="174" y="309"/>
                  </a:lnTo>
                  <a:lnTo>
                    <a:pt x="177" y="309"/>
                  </a:lnTo>
                  <a:lnTo>
                    <a:pt x="181" y="309"/>
                  </a:lnTo>
                  <a:lnTo>
                    <a:pt x="185" y="309"/>
                  </a:lnTo>
                  <a:lnTo>
                    <a:pt x="189" y="309"/>
                  </a:lnTo>
                  <a:lnTo>
                    <a:pt x="193" y="309"/>
                  </a:lnTo>
                  <a:lnTo>
                    <a:pt x="197" y="309"/>
                  </a:lnTo>
                  <a:lnTo>
                    <a:pt x="200" y="309"/>
                  </a:lnTo>
                  <a:lnTo>
                    <a:pt x="204" y="309"/>
                  </a:lnTo>
                  <a:lnTo>
                    <a:pt x="208" y="309"/>
                  </a:lnTo>
                  <a:lnTo>
                    <a:pt x="212" y="309"/>
                  </a:lnTo>
                  <a:lnTo>
                    <a:pt x="216" y="309"/>
                  </a:lnTo>
                  <a:lnTo>
                    <a:pt x="219" y="308"/>
                  </a:lnTo>
                  <a:lnTo>
                    <a:pt x="223" y="308"/>
                  </a:lnTo>
                  <a:lnTo>
                    <a:pt x="227" y="308"/>
                  </a:lnTo>
                  <a:lnTo>
                    <a:pt x="231" y="308"/>
                  </a:lnTo>
                  <a:lnTo>
                    <a:pt x="235" y="308"/>
                  </a:lnTo>
                  <a:lnTo>
                    <a:pt x="239" y="308"/>
                  </a:lnTo>
                  <a:lnTo>
                    <a:pt x="242" y="308"/>
                  </a:lnTo>
                  <a:lnTo>
                    <a:pt x="246" y="308"/>
                  </a:lnTo>
                  <a:lnTo>
                    <a:pt x="250" y="308"/>
                  </a:lnTo>
                  <a:lnTo>
                    <a:pt x="254" y="308"/>
                  </a:lnTo>
                  <a:lnTo>
                    <a:pt x="258" y="308"/>
                  </a:lnTo>
                  <a:lnTo>
                    <a:pt x="261" y="308"/>
                  </a:lnTo>
                  <a:lnTo>
                    <a:pt x="265" y="308"/>
                  </a:lnTo>
                  <a:lnTo>
                    <a:pt x="269" y="308"/>
                  </a:lnTo>
                  <a:lnTo>
                    <a:pt x="273" y="308"/>
                  </a:lnTo>
                  <a:lnTo>
                    <a:pt x="277" y="308"/>
                  </a:lnTo>
                  <a:lnTo>
                    <a:pt x="281" y="308"/>
                  </a:lnTo>
                  <a:lnTo>
                    <a:pt x="284" y="308"/>
                  </a:lnTo>
                  <a:lnTo>
                    <a:pt x="288" y="308"/>
                  </a:lnTo>
                  <a:lnTo>
                    <a:pt x="292" y="308"/>
                  </a:lnTo>
                  <a:lnTo>
                    <a:pt x="296" y="308"/>
                  </a:lnTo>
                  <a:lnTo>
                    <a:pt x="300" y="308"/>
                  </a:lnTo>
                  <a:lnTo>
                    <a:pt x="303" y="308"/>
                  </a:lnTo>
                  <a:lnTo>
                    <a:pt x="307" y="308"/>
                  </a:lnTo>
                  <a:lnTo>
                    <a:pt x="311" y="308"/>
                  </a:lnTo>
                  <a:lnTo>
                    <a:pt x="315" y="308"/>
                  </a:lnTo>
                  <a:lnTo>
                    <a:pt x="319" y="308"/>
                  </a:lnTo>
                  <a:lnTo>
                    <a:pt x="323" y="308"/>
                  </a:lnTo>
                  <a:lnTo>
                    <a:pt x="326" y="308"/>
                  </a:lnTo>
                  <a:lnTo>
                    <a:pt x="330" y="308"/>
                  </a:lnTo>
                  <a:lnTo>
                    <a:pt x="334" y="308"/>
                  </a:lnTo>
                  <a:lnTo>
                    <a:pt x="338" y="308"/>
                  </a:lnTo>
                  <a:lnTo>
                    <a:pt x="342" y="308"/>
                  </a:lnTo>
                  <a:lnTo>
                    <a:pt x="346" y="308"/>
                  </a:lnTo>
                  <a:lnTo>
                    <a:pt x="349" y="308"/>
                  </a:lnTo>
                  <a:lnTo>
                    <a:pt x="353" y="308"/>
                  </a:lnTo>
                  <a:lnTo>
                    <a:pt x="357" y="308"/>
                  </a:lnTo>
                  <a:lnTo>
                    <a:pt x="361" y="308"/>
                  </a:lnTo>
                  <a:lnTo>
                    <a:pt x="365" y="308"/>
                  </a:lnTo>
                  <a:lnTo>
                    <a:pt x="368" y="308"/>
                  </a:lnTo>
                  <a:lnTo>
                    <a:pt x="372" y="308"/>
                  </a:lnTo>
                  <a:lnTo>
                    <a:pt x="376" y="308"/>
                  </a:lnTo>
                  <a:lnTo>
                    <a:pt x="378" y="308"/>
                  </a:lnTo>
                </a:path>
              </a:pathLst>
            </a:custGeom>
            <a:noFill/>
            <a:ln w="19050">
              <a:solidFill>
                <a:srgbClr val="00FF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658" name="Rectangle 90"/>
            <p:cNvSpPr>
              <a:spLocks noChangeArrowheads="1"/>
            </p:cNvSpPr>
            <p:nvPr/>
          </p:nvSpPr>
          <p:spPr bwMode="auto">
            <a:xfrm>
              <a:off x="2098" y="1773"/>
              <a:ext cx="6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>
                  <a:solidFill>
                    <a:srgbClr val="000000"/>
                  </a:solidFill>
                  <a:latin typeface="Symbol" pitchFamily="18" charset="2"/>
                  <a:ea typeface="Arial Unicode MS" pitchFamily="50" charset="-128"/>
                  <a:cs typeface="Arial Unicode MS" pitchFamily="50" charset="-128"/>
                </a:rPr>
                <a:t>r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0659" name="Rectangle 91"/>
            <p:cNvSpPr>
              <a:spLocks noChangeArrowheads="1"/>
            </p:cNvSpPr>
            <p:nvPr/>
          </p:nvSpPr>
          <p:spPr bwMode="auto">
            <a:xfrm>
              <a:off x="2150" y="1779"/>
              <a:ext cx="33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=5 fm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0660" name="Line 92"/>
            <p:cNvSpPr>
              <a:spLocks noChangeShapeType="1"/>
            </p:cNvSpPr>
            <p:nvPr/>
          </p:nvSpPr>
          <p:spPr bwMode="auto">
            <a:xfrm>
              <a:off x="2518" y="1851"/>
              <a:ext cx="15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661" name="Freeform 93"/>
            <p:cNvSpPr>
              <a:spLocks/>
            </p:cNvSpPr>
            <p:nvPr/>
          </p:nvSpPr>
          <p:spPr bwMode="auto">
            <a:xfrm>
              <a:off x="532" y="1725"/>
              <a:ext cx="2280" cy="1188"/>
            </a:xfrm>
            <a:custGeom>
              <a:avLst/>
              <a:gdLst>
                <a:gd name="T0" fmla="*/ 24 w 380"/>
                <a:gd name="T1" fmla="*/ 846 h 198"/>
                <a:gd name="T2" fmla="*/ 66 w 380"/>
                <a:gd name="T3" fmla="*/ 1086 h 198"/>
                <a:gd name="T4" fmla="*/ 114 w 380"/>
                <a:gd name="T5" fmla="*/ 1146 h 198"/>
                <a:gd name="T6" fmla="*/ 162 w 380"/>
                <a:gd name="T7" fmla="*/ 1170 h 198"/>
                <a:gd name="T8" fmla="*/ 204 w 380"/>
                <a:gd name="T9" fmla="*/ 1182 h 198"/>
                <a:gd name="T10" fmla="*/ 252 w 380"/>
                <a:gd name="T11" fmla="*/ 1188 h 198"/>
                <a:gd name="T12" fmla="*/ 300 w 380"/>
                <a:gd name="T13" fmla="*/ 1188 h 198"/>
                <a:gd name="T14" fmla="*/ 342 w 380"/>
                <a:gd name="T15" fmla="*/ 1188 h 198"/>
                <a:gd name="T16" fmla="*/ 390 w 380"/>
                <a:gd name="T17" fmla="*/ 1188 h 198"/>
                <a:gd name="T18" fmla="*/ 438 w 380"/>
                <a:gd name="T19" fmla="*/ 1188 h 198"/>
                <a:gd name="T20" fmla="*/ 480 w 380"/>
                <a:gd name="T21" fmla="*/ 1182 h 198"/>
                <a:gd name="T22" fmla="*/ 528 w 380"/>
                <a:gd name="T23" fmla="*/ 1182 h 198"/>
                <a:gd name="T24" fmla="*/ 570 w 380"/>
                <a:gd name="T25" fmla="*/ 1182 h 198"/>
                <a:gd name="T26" fmla="*/ 618 w 380"/>
                <a:gd name="T27" fmla="*/ 1182 h 198"/>
                <a:gd name="T28" fmla="*/ 666 w 380"/>
                <a:gd name="T29" fmla="*/ 1182 h 198"/>
                <a:gd name="T30" fmla="*/ 708 w 380"/>
                <a:gd name="T31" fmla="*/ 1176 h 198"/>
                <a:gd name="T32" fmla="*/ 756 w 380"/>
                <a:gd name="T33" fmla="*/ 1176 h 198"/>
                <a:gd name="T34" fmla="*/ 804 w 380"/>
                <a:gd name="T35" fmla="*/ 1176 h 198"/>
                <a:gd name="T36" fmla="*/ 846 w 380"/>
                <a:gd name="T37" fmla="*/ 1176 h 198"/>
                <a:gd name="T38" fmla="*/ 894 w 380"/>
                <a:gd name="T39" fmla="*/ 1176 h 198"/>
                <a:gd name="T40" fmla="*/ 942 w 380"/>
                <a:gd name="T41" fmla="*/ 1176 h 198"/>
                <a:gd name="T42" fmla="*/ 984 w 380"/>
                <a:gd name="T43" fmla="*/ 1176 h 198"/>
                <a:gd name="T44" fmla="*/ 1032 w 380"/>
                <a:gd name="T45" fmla="*/ 1176 h 198"/>
                <a:gd name="T46" fmla="*/ 1074 w 380"/>
                <a:gd name="T47" fmla="*/ 1176 h 198"/>
                <a:gd name="T48" fmla="*/ 1122 w 380"/>
                <a:gd name="T49" fmla="*/ 1176 h 198"/>
                <a:gd name="T50" fmla="*/ 1170 w 380"/>
                <a:gd name="T51" fmla="*/ 1176 h 198"/>
                <a:gd name="T52" fmla="*/ 1212 w 380"/>
                <a:gd name="T53" fmla="*/ 1176 h 198"/>
                <a:gd name="T54" fmla="*/ 1260 w 380"/>
                <a:gd name="T55" fmla="*/ 1176 h 198"/>
                <a:gd name="T56" fmla="*/ 1308 w 380"/>
                <a:gd name="T57" fmla="*/ 1176 h 198"/>
                <a:gd name="T58" fmla="*/ 1350 w 380"/>
                <a:gd name="T59" fmla="*/ 1176 h 198"/>
                <a:gd name="T60" fmla="*/ 1398 w 380"/>
                <a:gd name="T61" fmla="*/ 1176 h 198"/>
                <a:gd name="T62" fmla="*/ 1446 w 380"/>
                <a:gd name="T63" fmla="*/ 1176 h 198"/>
                <a:gd name="T64" fmla="*/ 1488 w 380"/>
                <a:gd name="T65" fmla="*/ 1176 h 198"/>
                <a:gd name="T66" fmla="*/ 1536 w 380"/>
                <a:gd name="T67" fmla="*/ 1176 h 198"/>
                <a:gd name="T68" fmla="*/ 1578 w 380"/>
                <a:gd name="T69" fmla="*/ 1176 h 198"/>
                <a:gd name="T70" fmla="*/ 1626 w 380"/>
                <a:gd name="T71" fmla="*/ 1176 h 198"/>
                <a:gd name="T72" fmla="*/ 1674 w 380"/>
                <a:gd name="T73" fmla="*/ 1176 h 198"/>
                <a:gd name="T74" fmla="*/ 1716 w 380"/>
                <a:gd name="T75" fmla="*/ 1176 h 198"/>
                <a:gd name="T76" fmla="*/ 1764 w 380"/>
                <a:gd name="T77" fmla="*/ 1176 h 198"/>
                <a:gd name="T78" fmla="*/ 1812 w 380"/>
                <a:gd name="T79" fmla="*/ 1176 h 198"/>
                <a:gd name="T80" fmla="*/ 1854 w 380"/>
                <a:gd name="T81" fmla="*/ 1176 h 198"/>
                <a:gd name="T82" fmla="*/ 1902 w 380"/>
                <a:gd name="T83" fmla="*/ 1176 h 198"/>
                <a:gd name="T84" fmla="*/ 1950 w 380"/>
                <a:gd name="T85" fmla="*/ 1176 h 198"/>
                <a:gd name="T86" fmla="*/ 1992 w 380"/>
                <a:gd name="T87" fmla="*/ 1176 h 198"/>
                <a:gd name="T88" fmla="*/ 2040 w 380"/>
                <a:gd name="T89" fmla="*/ 1176 h 198"/>
                <a:gd name="T90" fmla="*/ 2088 w 380"/>
                <a:gd name="T91" fmla="*/ 1176 h 198"/>
                <a:gd name="T92" fmla="*/ 2130 w 380"/>
                <a:gd name="T93" fmla="*/ 1176 h 198"/>
                <a:gd name="T94" fmla="*/ 2178 w 380"/>
                <a:gd name="T95" fmla="*/ 1176 h 198"/>
                <a:gd name="T96" fmla="*/ 2220 w 380"/>
                <a:gd name="T97" fmla="*/ 1176 h 198"/>
                <a:gd name="T98" fmla="*/ 2268 w 380"/>
                <a:gd name="T99" fmla="*/ 1176 h 19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80" h="198">
                  <a:moveTo>
                    <a:pt x="0" y="0"/>
                  </a:moveTo>
                  <a:lnTo>
                    <a:pt x="4" y="141"/>
                  </a:lnTo>
                  <a:lnTo>
                    <a:pt x="8" y="169"/>
                  </a:lnTo>
                  <a:lnTo>
                    <a:pt x="11" y="181"/>
                  </a:lnTo>
                  <a:lnTo>
                    <a:pt x="15" y="187"/>
                  </a:lnTo>
                  <a:lnTo>
                    <a:pt x="19" y="191"/>
                  </a:lnTo>
                  <a:lnTo>
                    <a:pt x="23" y="193"/>
                  </a:lnTo>
                  <a:lnTo>
                    <a:pt x="27" y="195"/>
                  </a:lnTo>
                  <a:lnTo>
                    <a:pt x="30" y="196"/>
                  </a:lnTo>
                  <a:lnTo>
                    <a:pt x="34" y="197"/>
                  </a:lnTo>
                  <a:lnTo>
                    <a:pt x="38" y="198"/>
                  </a:lnTo>
                  <a:lnTo>
                    <a:pt x="42" y="198"/>
                  </a:lnTo>
                  <a:lnTo>
                    <a:pt x="46" y="198"/>
                  </a:lnTo>
                  <a:lnTo>
                    <a:pt x="50" y="198"/>
                  </a:lnTo>
                  <a:lnTo>
                    <a:pt x="53" y="198"/>
                  </a:lnTo>
                  <a:lnTo>
                    <a:pt x="57" y="198"/>
                  </a:lnTo>
                  <a:lnTo>
                    <a:pt x="61" y="198"/>
                  </a:lnTo>
                  <a:lnTo>
                    <a:pt x="65" y="198"/>
                  </a:lnTo>
                  <a:lnTo>
                    <a:pt x="69" y="198"/>
                  </a:lnTo>
                  <a:lnTo>
                    <a:pt x="73" y="198"/>
                  </a:lnTo>
                  <a:lnTo>
                    <a:pt x="76" y="198"/>
                  </a:lnTo>
                  <a:lnTo>
                    <a:pt x="80" y="197"/>
                  </a:lnTo>
                  <a:lnTo>
                    <a:pt x="84" y="197"/>
                  </a:lnTo>
                  <a:lnTo>
                    <a:pt x="88" y="197"/>
                  </a:lnTo>
                  <a:lnTo>
                    <a:pt x="92" y="197"/>
                  </a:lnTo>
                  <a:lnTo>
                    <a:pt x="95" y="197"/>
                  </a:lnTo>
                  <a:lnTo>
                    <a:pt x="99" y="197"/>
                  </a:lnTo>
                  <a:lnTo>
                    <a:pt x="103" y="197"/>
                  </a:lnTo>
                  <a:lnTo>
                    <a:pt x="107" y="197"/>
                  </a:lnTo>
                  <a:lnTo>
                    <a:pt x="111" y="197"/>
                  </a:lnTo>
                  <a:lnTo>
                    <a:pt x="115" y="196"/>
                  </a:lnTo>
                  <a:lnTo>
                    <a:pt x="118" y="196"/>
                  </a:lnTo>
                  <a:lnTo>
                    <a:pt x="122" y="196"/>
                  </a:lnTo>
                  <a:lnTo>
                    <a:pt x="126" y="196"/>
                  </a:lnTo>
                  <a:lnTo>
                    <a:pt x="130" y="196"/>
                  </a:lnTo>
                  <a:lnTo>
                    <a:pt x="134" y="196"/>
                  </a:lnTo>
                  <a:lnTo>
                    <a:pt x="137" y="196"/>
                  </a:lnTo>
                  <a:lnTo>
                    <a:pt x="141" y="196"/>
                  </a:lnTo>
                  <a:lnTo>
                    <a:pt x="145" y="196"/>
                  </a:lnTo>
                  <a:lnTo>
                    <a:pt x="149" y="196"/>
                  </a:lnTo>
                  <a:lnTo>
                    <a:pt x="153" y="196"/>
                  </a:lnTo>
                  <a:lnTo>
                    <a:pt x="157" y="196"/>
                  </a:lnTo>
                  <a:lnTo>
                    <a:pt x="160" y="196"/>
                  </a:lnTo>
                  <a:lnTo>
                    <a:pt x="164" y="196"/>
                  </a:lnTo>
                  <a:lnTo>
                    <a:pt x="168" y="196"/>
                  </a:lnTo>
                  <a:lnTo>
                    <a:pt x="172" y="196"/>
                  </a:lnTo>
                  <a:lnTo>
                    <a:pt x="176" y="196"/>
                  </a:lnTo>
                  <a:lnTo>
                    <a:pt x="179" y="196"/>
                  </a:lnTo>
                  <a:lnTo>
                    <a:pt x="183" y="196"/>
                  </a:lnTo>
                  <a:lnTo>
                    <a:pt x="187" y="196"/>
                  </a:lnTo>
                  <a:lnTo>
                    <a:pt x="191" y="196"/>
                  </a:lnTo>
                  <a:lnTo>
                    <a:pt x="195" y="196"/>
                  </a:lnTo>
                  <a:lnTo>
                    <a:pt x="199" y="196"/>
                  </a:lnTo>
                  <a:lnTo>
                    <a:pt x="202" y="196"/>
                  </a:lnTo>
                  <a:lnTo>
                    <a:pt x="206" y="196"/>
                  </a:lnTo>
                  <a:lnTo>
                    <a:pt x="210" y="196"/>
                  </a:lnTo>
                  <a:lnTo>
                    <a:pt x="214" y="196"/>
                  </a:lnTo>
                  <a:lnTo>
                    <a:pt x="218" y="196"/>
                  </a:lnTo>
                  <a:lnTo>
                    <a:pt x="221" y="196"/>
                  </a:lnTo>
                  <a:lnTo>
                    <a:pt x="225" y="196"/>
                  </a:lnTo>
                  <a:lnTo>
                    <a:pt x="229" y="196"/>
                  </a:lnTo>
                  <a:lnTo>
                    <a:pt x="233" y="196"/>
                  </a:lnTo>
                  <a:lnTo>
                    <a:pt x="237" y="196"/>
                  </a:lnTo>
                  <a:lnTo>
                    <a:pt x="241" y="196"/>
                  </a:lnTo>
                  <a:lnTo>
                    <a:pt x="244" y="196"/>
                  </a:lnTo>
                  <a:lnTo>
                    <a:pt x="248" y="196"/>
                  </a:lnTo>
                  <a:lnTo>
                    <a:pt x="252" y="196"/>
                  </a:lnTo>
                  <a:lnTo>
                    <a:pt x="256" y="196"/>
                  </a:lnTo>
                  <a:lnTo>
                    <a:pt x="260" y="196"/>
                  </a:lnTo>
                  <a:lnTo>
                    <a:pt x="263" y="196"/>
                  </a:lnTo>
                  <a:lnTo>
                    <a:pt x="267" y="196"/>
                  </a:lnTo>
                  <a:lnTo>
                    <a:pt x="271" y="196"/>
                  </a:lnTo>
                  <a:lnTo>
                    <a:pt x="275" y="196"/>
                  </a:lnTo>
                  <a:lnTo>
                    <a:pt x="279" y="196"/>
                  </a:lnTo>
                  <a:lnTo>
                    <a:pt x="283" y="196"/>
                  </a:lnTo>
                  <a:lnTo>
                    <a:pt x="286" y="196"/>
                  </a:lnTo>
                  <a:lnTo>
                    <a:pt x="290" y="196"/>
                  </a:lnTo>
                  <a:lnTo>
                    <a:pt x="294" y="196"/>
                  </a:lnTo>
                  <a:lnTo>
                    <a:pt x="298" y="196"/>
                  </a:lnTo>
                  <a:lnTo>
                    <a:pt x="302" y="196"/>
                  </a:lnTo>
                  <a:lnTo>
                    <a:pt x="305" y="196"/>
                  </a:lnTo>
                  <a:lnTo>
                    <a:pt x="309" y="196"/>
                  </a:lnTo>
                  <a:lnTo>
                    <a:pt x="313" y="196"/>
                  </a:lnTo>
                  <a:lnTo>
                    <a:pt x="317" y="196"/>
                  </a:lnTo>
                  <a:lnTo>
                    <a:pt x="321" y="196"/>
                  </a:lnTo>
                  <a:lnTo>
                    <a:pt x="325" y="196"/>
                  </a:lnTo>
                  <a:lnTo>
                    <a:pt x="328" y="196"/>
                  </a:lnTo>
                  <a:lnTo>
                    <a:pt x="332" y="196"/>
                  </a:lnTo>
                  <a:lnTo>
                    <a:pt x="336" y="196"/>
                  </a:lnTo>
                  <a:lnTo>
                    <a:pt x="340" y="196"/>
                  </a:lnTo>
                  <a:lnTo>
                    <a:pt x="344" y="196"/>
                  </a:lnTo>
                  <a:lnTo>
                    <a:pt x="348" y="196"/>
                  </a:lnTo>
                  <a:lnTo>
                    <a:pt x="351" y="196"/>
                  </a:lnTo>
                  <a:lnTo>
                    <a:pt x="355" y="196"/>
                  </a:lnTo>
                  <a:lnTo>
                    <a:pt x="359" y="196"/>
                  </a:lnTo>
                  <a:lnTo>
                    <a:pt x="363" y="196"/>
                  </a:lnTo>
                  <a:lnTo>
                    <a:pt x="367" y="196"/>
                  </a:lnTo>
                  <a:lnTo>
                    <a:pt x="370" y="196"/>
                  </a:lnTo>
                  <a:lnTo>
                    <a:pt x="374" y="196"/>
                  </a:lnTo>
                  <a:lnTo>
                    <a:pt x="378" y="196"/>
                  </a:lnTo>
                  <a:lnTo>
                    <a:pt x="380" y="196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662" name="Rectangle 94"/>
            <p:cNvSpPr>
              <a:spLocks noChangeArrowheads="1"/>
            </p:cNvSpPr>
            <p:nvPr/>
          </p:nvSpPr>
          <p:spPr bwMode="auto">
            <a:xfrm>
              <a:off x="2098" y="1893"/>
              <a:ext cx="6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>
                  <a:solidFill>
                    <a:srgbClr val="000000"/>
                  </a:solidFill>
                  <a:latin typeface="Symbol" pitchFamily="18" charset="2"/>
                  <a:ea typeface="Arial Unicode MS" pitchFamily="50" charset="-128"/>
                  <a:cs typeface="Arial Unicode MS" pitchFamily="50" charset="-128"/>
                </a:rPr>
                <a:t>r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0663" name="Rectangle 95"/>
            <p:cNvSpPr>
              <a:spLocks noChangeArrowheads="1"/>
            </p:cNvSpPr>
            <p:nvPr/>
          </p:nvSpPr>
          <p:spPr bwMode="auto">
            <a:xfrm>
              <a:off x="2151" y="1899"/>
              <a:ext cx="33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=7 fm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0664" name="Line 96"/>
            <p:cNvSpPr>
              <a:spLocks noChangeShapeType="1"/>
            </p:cNvSpPr>
            <p:nvPr/>
          </p:nvSpPr>
          <p:spPr bwMode="auto">
            <a:xfrm>
              <a:off x="2518" y="1971"/>
              <a:ext cx="1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665" name="Freeform 97"/>
            <p:cNvSpPr>
              <a:spLocks/>
            </p:cNvSpPr>
            <p:nvPr/>
          </p:nvSpPr>
          <p:spPr bwMode="auto">
            <a:xfrm>
              <a:off x="532" y="2241"/>
              <a:ext cx="2280" cy="672"/>
            </a:xfrm>
            <a:custGeom>
              <a:avLst/>
              <a:gdLst>
                <a:gd name="T0" fmla="*/ 24 w 380"/>
                <a:gd name="T1" fmla="*/ 498 h 112"/>
                <a:gd name="T2" fmla="*/ 66 w 380"/>
                <a:gd name="T3" fmla="*/ 636 h 112"/>
                <a:gd name="T4" fmla="*/ 114 w 380"/>
                <a:gd name="T5" fmla="*/ 666 h 112"/>
                <a:gd name="T6" fmla="*/ 162 w 380"/>
                <a:gd name="T7" fmla="*/ 672 h 112"/>
                <a:gd name="T8" fmla="*/ 204 w 380"/>
                <a:gd name="T9" fmla="*/ 672 h 112"/>
                <a:gd name="T10" fmla="*/ 252 w 380"/>
                <a:gd name="T11" fmla="*/ 672 h 112"/>
                <a:gd name="T12" fmla="*/ 300 w 380"/>
                <a:gd name="T13" fmla="*/ 672 h 112"/>
                <a:gd name="T14" fmla="*/ 342 w 380"/>
                <a:gd name="T15" fmla="*/ 666 h 112"/>
                <a:gd name="T16" fmla="*/ 390 w 380"/>
                <a:gd name="T17" fmla="*/ 666 h 112"/>
                <a:gd name="T18" fmla="*/ 438 w 380"/>
                <a:gd name="T19" fmla="*/ 660 h 112"/>
                <a:gd name="T20" fmla="*/ 480 w 380"/>
                <a:gd name="T21" fmla="*/ 660 h 112"/>
                <a:gd name="T22" fmla="*/ 528 w 380"/>
                <a:gd name="T23" fmla="*/ 660 h 112"/>
                <a:gd name="T24" fmla="*/ 570 w 380"/>
                <a:gd name="T25" fmla="*/ 660 h 112"/>
                <a:gd name="T26" fmla="*/ 618 w 380"/>
                <a:gd name="T27" fmla="*/ 660 h 112"/>
                <a:gd name="T28" fmla="*/ 666 w 380"/>
                <a:gd name="T29" fmla="*/ 660 h 112"/>
                <a:gd name="T30" fmla="*/ 708 w 380"/>
                <a:gd name="T31" fmla="*/ 660 h 112"/>
                <a:gd name="T32" fmla="*/ 756 w 380"/>
                <a:gd name="T33" fmla="*/ 660 h 112"/>
                <a:gd name="T34" fmla="*/ 804 w 380"/>
                <a:gd name="T35" fmla="*/ 660 h 112"/>
                <a:gd name="T36" fmla="*/ 846 w 380"/>
                <a:gd name="T37" fmla="*/ 660 h 112"/>
                <a:gd name="T38" fmla="*/ 894 w 380"/>
                <a:gd name="T39" fmla="*/ 660 h 112"/>
                <a:gd name="T40" fmla="*/ 942 w 380"/>
                <a:gd name="T41" fmla="*/ 660 h 112"/>
                <a:gd name="T42" fmla="*/ 984 w 380"/>
                <a:gd name="T43" fmla="*/ 660 h 112"/>
                <a:gd name="T44" fmla="*/ 1032 w 380"/>
                <a:gd name="T45" fmla="*/ 660 h 112"/>
                <a:gd name="T46" fmla="*/ 1074 w 380"/>
                <a:gd name="T47" fmla="*/ 660 h 112"/>
                <a:gd name="T48" fmla="*/ 1122 w 380"/>
                <a:gd name="T49" fmla="*/ 660 h 112"/>
                <a:gd name="T50" fmla="*/ 1170 w 380"/>
                <a:gd name="T51" fmla="*/ 660 h 112"/>
                <a:gd name="T52" fmla="*/ 1212 w 380"/>
                <a:gd name="T53" fmla="*/ 660 h 112"/>
                <a:gd name="T54" fmla="*/ 1260 w 380"/>
                <a:gd name="T55" fmla="*/ 660 h 112"/>
                <a:gd name="T56" fmla="*/ 1308 w 380"/>
                <a:gd name="T57" fmla="*/ 660 h 112"/>
                <a:gd name="T58" fmla="*/ 1350 w 380"/>
                <a:gd name="T59" fmla="*/ 660 h 112"/>
                <a:gd name="T60" fmla="*/ 1398 w 380"/>
                <a:gd name="T61" fmla="*/ 660 h 112"/>
                <a:gd name="T62" fmla="*/ 1446 w 380"/>
                <a:gd name="T63" fmla="*/ 660 h 112"/>
                <a:gd name="T64" fmla="*/ 1488 w 380"/>
                <a:gd name="T65" fmla="*/ 660 h 112"/>
                <a:gd name="T66" fmla="*/ 1536 w 380"/>
                <a:gd name="T67" fmla="*/ 660 h 112"/>
                <a:gd name="T68" fmla="*/ 1578 w 380"/>
                <a:gd name="T69" fmla="*/ 660 h 112"/>
                <a:gd name="T70" fmla="*/ 1626 w 380"/>
                <a:gd name="T71" fmla="*/ 660 h 112"/>
                <a:gd name="T72" fmla="*/ 1674 w 380"/>
                <a:gd name="T73" fmla="*/ 660 h 112"/>
                <a:gd name="T74" fmla="*/ 1716 w 380"/>
                <a:gd name="T75" fmla="*/ 660 h 112"/>
                <a:gd name="T76" fmla="*/ 1764 w 380"/>
                <a:gd name="T77" fmla="*/ 660 h 112"/>
                <a:gd name="T78" fmla="*/ 1812 w 380"/>
                <a:gd name="T79" fmla="*/ 660 h 112"/>
                <a:gd name="T80" fmla="*/ 1854 w 380"/>
                <a:gd name="T81" fmla="*/ 660 h 112"/>
                <a:gd name="T82" fmla="*/ 1902 w 380"/>
                <a:gd name="T83" fmla="*/ 660 h 112"/>
                <a:gd name="T84" fmla="*/ 1950 w 380"/>
                <a:gd name="T85" fmla="*/ 660 h 112"/>
                <a:gd name="T86" fmla="*/ 1992 w 380"/>
                <a:gd name="T87" fmla="*/ 660 h 112"/>
                <a:gd name="T88" fmla="*/ 2040 w 380"/>
                <a:gd name="T89" fmla="*/ 660 h 112"/>
                <a:gd name="T90" fmla="*/ 2088 w 380"/>
                <a:gd name="T91" fmla="*/ 660 h 112"/>
                <a:gd name="T92" fmla="*/ 2130 w 380"/>
                <a:gd name="T93" fmla="*/ 660 h 112"/>
                <a:gd name="T94" fmla="*/ 2178 w 380"/>
                <a:gd name="T95" fmla="*/ 660 h 112"/>
                <a:gd name="T96" fmla="*/ 2220 w 380"/>
                <a:gd name="T97" fmla="*/ 660 h 112"/>
                <a:gd name="T98" fmla="*/ 2268 w 380"/>
                <a:gd name="T99" fmla="*/ 660 h 11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80" h="112">
                  <a:moveTo>
                    <a:pt x="0" y="0"/>
                  </a:moveTo>
                  <a:lnTo>
                    <a:pt x="4" y="83"/>
                  </a:lnTo>
                  <a:lnTo>
                    <a:pt x="8" y="99"/>
                  </a:lnTo>
                  <a:lnTo>
                    <a:pt x="11" y="106"/>
                  </a:lnTo>
                  <a:lnTo>
                    <a:pt x="15" y="109"/>
                  </a:lnTo>
                  <a:lnTo>
                    <a:pt x="19" y="111"/>
                  </a:lnTo>
                  <a:lnTo>
                    <a:pt x="23" y="112"/>
                  </a:lnTo>
                  <a:lnTo>
                    <a:pt x="27" y="112"/>
                  </a:lnTo>
                  <a:lnTo>
                    <a:pt x="30" y="112"/>
                  </a:lnTo>
                  <a:lnTo>
                    <a:pt x="34" y="112"/>
                  </a:lnTo>
                  <a:lnTo>
                    <a:pt x="38" y="112"/>
                  </a:lnTo>
                  <a:lnTo>
                    <a:pt x="42" y="112"/>
                  </a:lnTo>
                  <a:lnTo>
                    <a:pt x="46" y="112"/>
                  </a:lnTo>
                  <a:lnTo>
                    <a:pt x="50" y="112"/>
                  </a:lnTo>
                  <a:lnTo>
                    <a:pt x="53" y="111"/>
                  </a:lnTo>
                  <a:lnTo>
                    <a:pt x="57" y="111"/>
                  </a:lnTo>
                  <a:lnTo>
                    <a:pt x="61" y="111"/>
                  </a:lnTo>
                  <a:lnTo>
                    <a:pt x="65" y="111"/>
                  </a:lnTo>
                  <a:lnTo>
                    <a:pt x="69" y="111"/>
                  </a:lnTo>
                  <a:lnTo>
                    <a:pt x="73" y="110"/>
                  </a:lnTo>
                  <a:lnTo>
                    <a:pt x="76" y="110"/>
                  </a:lnTo>
                  <a:lnTo>
                    <a:pt x="80" y="110"/>
                  </a:lnTo>
                  <a:lnTo>
                    <a:pt x="84" y="110"/>
                  </a:lnTo>
                  <a:lnTo>
                    <a:pt x="88" y="110"/>
                  </a:lnTo>
                  <a:lnTo>
                    <a:pt x="92" y="110"/>
                  </a:lnTo>
                  <a:lnTo>
                    <a:pt x="95" y="110"/>
                  </a:lnTo>
                  <a:lnTo>
                    <a:pt x="99" y="110"/>
                  </a:lnTo>
                  <a:lnTo>
                    <a:pt x="103" y="110"/>
                  </a:lnTo>
                  <a:lnTo>
                    <a:pt x="107" y="110"/>
                  </a:lnTo>
                  <a:lnTo>
                    <a:pt x="111" y="110"/>
                  </a:lnTo>
                  <a:lnTo>
                    <a:pt x="115" y="110"/>
                  </a:lnTo>
                  <a:lnTo>
                    <a:pt x="118" y="110"/>
                  </a:lnTo>
                  <a:lnTo>
                    <a:pt x="122" y="110"/>
                  </a:lnTo>
                  <a:lnTo>
                    <a:pt x="126" y="110"/>
                  </a:lnTo>
                  <a:lnTo>
                    <a:pt x="130" y="110"/>
                  </a:lnTo>
                  <a:lnTo>
                    <a:pt x="134" y="110"/>
                  </a:lnTo>
                  <a:lnTo>
                    <a:pt x="137" y="110"/>
                  </a:lnTo>
                  <a:lnTo>
                    <a:pt x="141" y="110"/>
                  </a:lnTo>
                  <a:lnTo>
                    <a:pt x="145" y="110"/>
                  </a:lnTo>
                  <a:lnTo>
                    <a:pt x="149" y="110"/>
                  </a:lnTo>
                  <a:lnTo>
                    <a:pt x="153" y="110"/>
                  </a:lnTo>
                  <a:lnTo>
                    <a:pt x="157" y="110"/>
                  </a:lnTo>
                  <a:lnTo>
                    <a:pt x="160" y="110"/>
                  </a:lnTo>
                  <a:lnTo>
                    <a:pt x="164" y="110"/>
                  </a:lnTo>
                  <a:lnTo>
                    <a:pt x="168" y="110"/>
                  </a:lnTo>
                  <a:lnTo>
                    <a:pt x="172" y="110"/>
                  </a:lnTo>
                  <a:lnTo>
                    <a:pt x="176" y="110"/>
                  </a:lnTo>
                  <a:lnTo>
                    <a:pt x="179" y="110"/>
                  </a:lnTo>
                  <a:lnTo>
                    <a:pt x="183" y="110"/>
                  </a:lnTo>
                  <a:lnTo>
                    <a:pt x="187" y="110"/>
                  </a:lnTo>
                  <a:lnTo>
                    <a:pt x="191" y="110"/>
                  </a:lnTo>
                  <a:lnTo>
                    <a:pt x="195" y="110"/>
                  </a:lnTo>
                  <a:lnTo>
                    <a:pt x="199" y="110"/>
                  </a:lnTo>
                  <a:lnTo>
                    <a:pt x="202" y="110"/>
                  </a:lnTo>
                  <a:lnTo>
                    <a:pt x="206" y="110"/>
                  </a:lnTo>
                  <a:lnTo>
                    <a:pt x="210" y="110"/>
                  </a:lnTo>
                  <a:lnTo>
                    <a:pt x="214" y="110"/>
                  </a:lnTo>
                  <a:lnTo>
                    <a:pt x="218" y="110"/>
                  </a:lnTo>
                  <a:lnTo>
                    <a:pt x="221" y="110"/>
                  </a:lnTo>
                  <a:lnTo>
                    <a:pt x="225" y="110"/>
                  </a:lnTo>
                  <a:lnTo>
                    <a:pt x="229" y="110"/>
                  </a:lnTo>
                  <a:lnTo>
                    <a:pt x="233" y="110"/>
                  </a:lnTo>
                  <a:lnTo>
                    <a:pt x="237" y="110"/>
                  </a:lnTo>
                  <a:lnTo>
                    <a:pt x="241" y="110"/>
                  </a:lnTo>
                  <a:lnTo>
                    <a:pt x="244" y="110"/>
                  </a:lnTo>
                  <a:lnTo>
                    <a:pt x="248" y="110"/>
                  </a:lnTo>
                  <a:lnTo>
                    <a:pt x="252" y="110"/>
                  </a:lnTo>
                  <a:lnTo>
                    <a:pt x="256" y="110"/>
                  </a:lnTo>
                  <a:lnTo>
                    <a:pt x="260" y="110"/>
                  </a:lnTo>
                  <a:lnTo>
                    <a:pt x="263" y="110"/>
                  </a:lnTo>
                  <a:lnTo>
                    <a:pt x="267" y="110"/>
                  </a:lnTo>
                  <a:lnTo>
                    <a:pt x="271" y="110"/>
                  </a:lnTo>
                  <a:lnTo>
                    <a:pt x="275" y="110"/>
                  </a:lnTo>
                  <a:lnTo>
                    <a:pt x="279" y="110"/>
                  </a:lnTo>
                  <a:lnTo>
                    <a:pt x="283" y="110"/>
                  </a:lnTo>
                  <a:lnTo>
                    <a:pt x="286" y="110"/>
                  </a:lnTo>
                  <a:lnTo>
                    <a:pt x="290" y="110"/>
                  </a:lnTo>
                  <a:lnTo>
                    <a:pt x="294" y="110"/>
                  </a:lnTo>
                  <a:lnTo>
                    <a:pt x="298" y="110"/>
                  </a:lnTo>
                  <a:lnTo>
                    <a:pt x="302" y="110"/>
                  </a:lnTo>
                  <a:lnTo>
                    <a:pt x="305" y="110"/>
                  </a:lnTo>
                  <a:lnTo>
                    <a:pt x="309" y="110"/>
                  </a:lnTo>
                  <a:lnTo>
                    <a:pt x="313" y="110"/>
                  </a:lnTo>
                  <a:lnTo>
                    <a:pt x="317" y="110"/>
                  </a:lnTo>
                  <a:lnTo>
                    <a:pt x="321" y="110"/>
                  </a:lnTo>
                  <a:lnTo>
                    <a:pt x="325" y="110"/>
                  </a:lnTo>
                  <a:lnTo>
                    <a:pt x="328" y="110"/>
                  </a:lnTo>
                  <a:lnTo>
                    <a:pt x="332" y="110"/>
                  </a:lnTo>
                  <a:lnTo>
                    <a:pt x="336" y="110"/>
                  </a:lnTo>
                  <a:lnTo>
                    <a:pt x="340" y="110"/>
                  </a:lnTo>
                  <a:lnTo>
                    <a:pt x="344" y="110"/>
                  </a:lnTo>
                  <a:lnTo>
                    <a:pt x="348" y="110"/>
                  </a:lnTo>
                  <a:lnTo>
                    <a:pt x="351" y="110"/>
                  </a:lnTo>
                  <a:lnTo>
                    <a:pt x="355" y="110"/>
                  </a:lnTo>
                  <a:lnTo>
                    <a:pt x="359" y="110"/>
                  </a:lnTo>
                  <a:lnTo>
                    <a:pt x="363" y="110"/>
                  </a:lnTo>
                  <a:lnTo>
                    <a:pt x="367" y="110"/>
                  </a:lnTo>
                  <a:lnTo>
                    <a:pt x="370" y="110"/>
                  </a:lnTo>
                  <a:lnTo>
                    <a:pt x="374" y="110"/>
                  </a:lnTo>
                  <a:lnTo>
                    <a:pt x="378" y="110"/>
                  </a:lnTo>
                  <a:lnTo>
                    <a:pt x="380" y="11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666" name="Freeform 98"/>
            <p:cNvSpPr>
              <a:spLocks/>
            </p:cNvSpPr>
            <p:nvPr/>
          </p:nvSpPr>
          <p:spPr bwMode="auto">
            <a:xfrm>
              <a:off x="520" y="2901"/>
              <a:ext cx="2292" cy="0"/>
            </a:xfrm>
            <a:custGeom>
              <a:avLst/>
              <a:gdLst>
                <a:gd name="T0" fmla="*/ 24 w 382"/>
                <a:gd name="T1" fmla="*/ 72 w 382"/>
                <a:gd name="T2" fmla="*/ 114 w 382"/>
                <a:gd name="T3" fmla="*/ 162 w 382"/>
                <a:gd name="T4" fmla="*/ 210 w 382"/>
                <a:gd name="T5" fmla="*/ 252 w 382"/>
                <a:gd name="T6" fmla="*/ 300 w 382"/>
                <a:gd name="T7" fmla="*/ 348 w 382"/>
                <a:gd name="T8" fmla="*/ 396 w 382"/>
                <a:gd name="T9" fmla="*/ 438 w 382"/>
                <a:gd name="T10" fmla="*/ 486 w 382"/>
                <a:gd name="T11" fmla="*/ 534 w 382"/>
                <a:gd name="T12" fmla="*/ 576 w 382"/>
                <a:gd name="T13" fmla="*/ 624 w 382"/>
                <a:gd name="T14" fmla="*/ 672 w 382"/>
                <a:gd name="T15" fmla="*/ 720 w 382"/>
                <a:gd name="T16" fmla="*/ 762 w 382"/>
                <a:gd name="T17" fmla="*/ 810 w 382"/>
                <a:gd name="T18" fmla="*/ 858 w 382"/>
                <a:gd name="T19" fmla="*/ 900 w 382"/>
                <a:gd name="T20" fmla="*/ 948 w 382"/>
                <a:gd name="T21" fmla="*/ 996 w 382"/>
                <a:gd name="T22" fmla="*/ 1044 w 382"/>
                <a:gd name="T23" fmla="*/ 1086 w 382"/>
                <a:gd name="T24" fmla="*/ 1134 w 382"/>
                <a:gd name="T25" fmla="*/ 1182 w 382"/>
                <a:gd name="T26" fmla="*/ 1230 w 382"/>
                <a:gd name="T27" fmla="*/ 1272 w 382"/>
                <a:gd name="T28" fmla="*/ 1320 w 382"/>
                <a:gd name="T29" fmla="*/ 1368 w 382"/>
                <a:gd name="T30" fmla="*/ 1410 w 382"/>
                <a:gd name="T31" fmla="*/ 1458 w 382"/>
                <a:gd name="T32" fmla="*/ 1506 w 382"/>
                <a:gd name="T33" fmla="*/ 1554 w 382"/>
                <a:gd name="T34" fmla="*/ 1596 w 382"/>
                <a:gd name="T35" fmla="*/ 1644 w 382"/>
                <a:gd name="T36" fmla="*/ 1692 w 382"/>
                <a:gd name="T37" fmla="*/ 1734 w 382"/>
                <a:gd name="T38" fmla="*/ 1782 w 382"/>
                <a:gd name="T39" fmla="*/ 1830 w 382"/>
                <a:gd name="T40" fmla="*/ 1878 w 382"/>
                <a:gd name="T41" fmla="*/ 1920 w 382"/>
                <a:gd name="T42" fmla="*/ 1968 w 382"/>
                <a:gd name="T43" fmla="*/ 2016 w 382"/>
                <a:gd name="T44" fmla="*/ 2058 w 382"/>
                <a:gd name="T45" fmla="*/ 2106 w 382"/>
                <a:gd name="T46" fmla="*/ 2154 w 382"/>
                <a:gd name="T47" fmla="*/ 2202 w 382"/>
                <a:gd name="T48" fmla="*/ 2244 w 382"/>
                <a:gd name="T49" fmla="*/ 2292 w 38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</a:gdLst>
              <a:ahLst/>
              <a:cxnLst>
                <a:cxn ang="T50">
                  <a:pos x="T0" y="0"/>
                </a:cxn>
                <a:cxn ang="T51">
                  <a:pos x="T1" y="0"/>
                </a:cxn>
                <a:cxn ang="T52">
                  <a:pos x="T2" y="0"/>
                </a:cxn>
                <a:cxn ang="T53">
                  <a:pos x="T3" y="0"/>
                </a:cxn>
                <a:cxn ang="T54">
                  <a:pos x="T4" y="0"/>
                </a:cxn>
                <a:cxn ang="T55">
                  <a:pos x="T5" y="0"/>
                </a:cxn>
                <a:cxn ang="T56">
                  <a:pos x="T6" y="0"/>
                </a:cxn>
                <a:cxn ang="T57">
                  <a:pos x="T7" y="0"/>
                </a:cxn>
                <a:cxn ang="T58">
                  <a:pos x="T8" y="0"/>
                </a:cxn>
                <a:cxn ang="T59">
                  <a:pos x="T9" y="0"/>
                </a:cxn>
                <a:cxn ang="T60">
                  <a:pos x="T10" y="0"/>
                </a:cxn>
                <a:cxn ang="T61">
                  <a:pos x="T11" y="0"/>
                </a:cxn>
                <a:cxn ang="T62">
                  <a:pos x="T12" y="0"/>
                </a:cxn>
                <a:cxn ang="T63">
                  <a:pos x="T13" y="0"/>
                </a:cxn>
                <a:cxn ang="T64">
                  <a:pos x="T14" y="0"/>
                </a:cxn>
                <a:cxn ang="T65">
                  <a:pos x="T15" y="0"/>
                </a:cxn>
                <a:cxn ang="T66">
                  <a:pos x="T16" y="0"/>
                </a:cxn>
                <a:cxn ang="T67">
                  <a:pos x="T17" y="0"/>
                </a:cxn>
                <a:cxn ang="T68">
                  <a:pos x="T18" y="0"/>
                </a:cxn>
                <a:cxn ang="T69">
                  <a:pos x="T19" y="0"/>
                </a:cxn>
                <a:cxn ang="T70">
                  <a:pos x="T20" y="0"/>
                </a:cxn>
                <a:cxn ang="T71">
                  <a:pos x="T21" y="0"/>
                </a:cxn>
                <a:cxn ang="T72">
                  <a:pos x="T22" y="0"/>
                </a:cxn>
                <a:cxn ang="T73">
                  <a:pos x="T23" y="0"/>
                </a:cxn>
                <a:cxn ang="T74">
                  <a:pos x="T24" y="0"/>
                </a:cxn>
                <a:cxn ang="T75">
                  <a:pos x="T25" y="0"/>
                </a:cxn>
                <a:cxn ang="T76">
                  <a:pos x="T26" y="0"/>
                </a:cxn>
                <a:cxn ang="T77">
                  <a:pos x="T27" y="0"/>
                </a:cxn>
                <a:cxn ang="T78">
                  <a:pos x="T28" y="0"/>
                </a:cxn>
                <a:cxn ang="T79">
                  <a:pos x="T29" y="0"/>
                </a:cxn>
                <a:cxn ang="T80">
                  <a:pos x="T30" y="0"/>
                </a:cxn>
                <a:cxn ang="T81">
                  <a:pos x="T31" y="0"/>
                </a:cxn>
                <a:cxn ang="T82">
                  <a:pos x="T32" y="0"/>
                </a:cxn>
                <a:cxn ang="T83">
                  <a:pos x="T33" y="0"/>
                </a:cxn>
                <a:cxn ang="T84">
                  <a:pos x="T34" y="0"/>
                </a:cxn>
                <a:cxn ang="T85">
                  <a:pos x="T35" y="0"/>
                </a:cxn>
                <a:cxn ang="T86">
                  <a:pos x="T36" y="0"/>
                </a:cxn>
                <a:cxn ang="T87">
                  <a:pos x="T37" y="0"/>
                </a:cxn>
                <a:cxn ang="T88">
                  <a:pos x="T38" y="0"/>
                </a:cxn>
                <a:cxn ang="T89">
                  <a:pos x="T39" y="0"/>
                </a:cxn>
                <a:cxn ang="T90">
                  <a:pos x="T40" y="0"/>
                </a:cxn>
                <a:cxn ang="T91">
                  <a:pos x="T41" y="0"/>
                </a:cxn>
                <a:cxn ang="T92">
                  <a:pos x="T42" y="0"/>
                </a:cxn>
                <a:cxn ang="T93">
                  <a:pos x="T43" y="0"/>
                </a:cxn>
                <a:cxn ang="T94">
                  <a:pos x="T44" y="0"/>
                </a:cxn>
                <a:cxn ang="T95">
                  <a:pos x="T45" y="0"/>
                </a:cxn>
                <a:cxn ang="T96">
                  <a:pos x="T46" y="0"/>
                </a:cxn>
                <a:cxn ang="T97">
                  <a:pos x="T47" y="0"/>
                </a:cxn>
                <a:cxn ang="T98">
                  <a:pos x="T48" y="0"/>
                </a:cxn>
                <a:cxn ang="T99">
                  <a:pos x="T49" y="0"/>
                </a:cxn>
              </a:cxnLst>
              <a:rect l="0" t="0" r="r" b="b"/>
              <a:pathLst>
                <a:path w="382">
                  <a:moveTo>
                    <a:pt x="0" y="0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9" y="0"/>
                  </a:lnTo>
                  <a:lnTo>
                    <a:pt x="73" y="0"/>
                  </a:lnTo>
                  <a:lnTo>
                    <a:pt x="77" y="0"/>
                  </a:lnTo>
                  <a:lnTo>
                    <a:pt x="81" y="0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93" y="0"/>
                  </a:lnTo>
                  <a:lnTo>
                    <a:pt x="96" y="0"/>
                  </a:lnTo>
                  <a:lnTo>
                    <a:pt x="100" y="0"/>
                  </a:lnTo>
                  <a:lnTo>
                    <a:pt x="104" y="0"/>
                  </a:lnTo>
                  <a:lnTo>
                    <a:pt x="108" y="0"/>
                  </a:lnTo>
                  <a:lnTo>
                    <a:pt x="112" y="0"/>
                  </a:lnTo>
                  <a:lnTo>
                    <a:pt x="116" y="0"/>
                  </a:lnTo>
                  <a:lnTo>
                    <a:pt x="120" y="0"/>
                  </a:lnTo>
                  <a:lnTo>
                    <a:pt x="123" y="0"/>
                  </a:lnTo>
                  <a:lnTo>
                    <a:pt x="127" y="0"/>
                  </a:lnTo>
                  <a:lnTo>
                    <a:pt x="131" y="0"/>
                  </a:lnTo>
                  <a:lnTo>
                    <a:pt x="135" y="0"/>
                  </a:lnTo>
                  <a:lnTo>
                    <a:pt x="139" y="0"/>
                  </a:lnTo>
                  <a:lnTo>
                    <a:pt x="143" y="0"/>
                  </a:lnTo>
                  <a:lnTo>
                    <a:pt x="147" y="0"/>
                  </a:lnTo>
                  <a:lnTo>
                    <a:pt x="150" y="0"/>
                  </a:lnTo>
                  <a:lnTo>
                    <a:pt x="154" y="0"/>
                  </a:lnTo>
                  <a:lnTo>
                    <a:pt x="158" y="0"/>
                  </a:lnTo>
                  <a:lnTo>
                    <a:pt x="162" y="0"/>
                  </a:lnTo>
                  <a:lnTo>
                    <a:pt x="166" y="0"/>
                  </a:lnTo>
                  <a:lnTo>
                    <a:pt x="170" y="0"/>
                  </a:lnTo>
                  <a:lnTo>
                    <a:pt x="174" y="0"/>
                  </a:lnTo>
                  <a:lnTo>
                    <a:pt x="177" y="0"/>
                  </a:lnTo>
                  <a:lnTo>
                    <a:pt x="181" y="0"/>
                  </a:lnTo>
                  <a:lnTo>
                    <a:pt x="185" y="0"/>
                  </a:lnTo>
                  <a:lnTo>
                    <a:pt x="189" y="0"/>
                  </a:lnTo>
                  <a:lnTo>
                    <a:pt x="193" y="0"/>
                  </a:lnTo>
                  <a:lnTo>
                    <a:pt x="197" y="0"/>
                  </a:lnTo>
                  <a:lnTo>
                    <a:pt x="201" y="0"/>
                  </a:lnTo>
                  <a:lnTo>
                    <a:pt x="205" y="0"/>
                  </a:lnTo>
                  <a:lnTo>
                    <a:pt x="208" y="0"/>
                  </a:lnTo>
                  <a:lnTo>
                    <a:pt x="212" y="0"/>
                  </a:lnTo>
                  <a:lnTo>
                    <a:pt x="216" y="0"/>
                  </a:lnTo>
                  <a:lnTo>
                    <a:pt x="220" y="0"/>
                  </a:lnTo>
                  <a:lnTo>
                    <a:pt x="224" y="0"/>
                  </a:lnTo>
                  <a:lnTo>
                    <a:pt x="228" y="0"/>
                  </a:lnTo>
                  <a:lnTo>
                    <a:pt x="232" y="0"/>
                  </a:lnTo>
                  <a:lnTo>
                    <a:pt x="235" y="0"/>
                  </a:lnTo>
                  <a:lnTo>
                    <a:pt x="239" y="0"/>
                  </a:lnTo>
                  <a:lnTo>
                    <a:pt x="243" y="0"/>
                  </a:lnTo>
                  <a:lnTo>
                    <a:pt x="247" y="0"/>
                  </a:lnTo>
                  <a:lnTo>
                    <a:pt x="251" y="0"/>
                  </a:lnTo>
                  <a:lnTo>
                    <a:pt x="255" y="0"/>
                  </a:lnTo>
                  <a:lnTo>
                    <a:pt x="259" y="0"/>
                  </a:lnTo>
                  <a:lnTo>
                    <a:pt x="262" y="0"/>
                  </a:lnTo>
                  <a:lnTo>
                    <a:pt x="266" y="0"/>
                  </a:lnTo>
                  <a:lnTo>
                    <a:pt x="270" y="0"/>
                  </a:lnTo>
                  <a:lnTo>
                    <a:pt x="274" y="0"/>
                  </a:lnTo>
                  <a:lnTo>
                    <a:pt x="278" y="0"/>
                  </a:lnTo>
                  <a:lnTo>
                    <a:pt x="282" y="0"/>
                  </a:lnTo>
                  <a:lnTo>
                    <a:pt x="286" y="0"/>
                  </a:lnTo>
                  <a:lnTo>
                    <a:pt x="289" y="0"/>
                  </a:lnTo>
                  <a:lnTo>
                    <a:pt x="293" y="0"/>
                  </a:lnTo>
                  <a:lnTo>
                    <a:pt x="297" y="0"/>
                  </a:lnTo>
                  <a:lnTo>
                    <a:pt x="301" y="0"/>
                  </a:lnTo>
                  <a:lnTo>
                    <a:pt x="305" y="0"/>
                  </a:lnTo>
                  <a:lnTo>
                    <a:pt x="309" y="0"/>
                  </a:lnTo>
                  <a:lnTo>
                    <a:pt x="313" y="0"/>
                  </a:lnTo>
                  <a:lnTo>
                    <a:pt x="316" y="0"/>
                  </a:lnTo>
                  <a:lnTo>
                    <a:pt x="320" y="0"/>
                  </a:lnTo>
                  <a:lnTo>
                    <a:pt x="324" y="0"/>
                  </a:lnTo>
                  <a:lnTo>
                    <a:pt x="328" y="0"/>
                  </a:lnTo>
                  <a:lnTo>
                    <a:pt x="332" y="0"/>
                  </a:lnTo>
                  <a:lnTo>
                    <a:pt x="336" y="0"/>
                  </a:lnTo>
                  <a:lnTo>
                    <a:pt x="340" y="0"/>
                  </a:lnTo>
                  <a:lnTo>
                    <a:pt x="343" y="0"/>
                  </a:lnTo>
                  <a:lnTo>
                    <a:pt x="347" y="0"/>
                  </a:lnTo>
                  <a:lnTo>
                    <a:pt x="351" y="0"/>
                  </a:lnTo>
                  <a:lnTo>
                    <a:pt x="355" y="0"/>
                  </a:lnTo>
                  <a:lnTo>
                    <a:pt x="359" y="0"/>
                  </a:lnTo>
                  <a:lnTo>
                    <a:pt x="363" y="0"/>
                  </a:lnTo>
                  <a:lnTo>
                    <a:pt x="367" y="0"/>
                  </a:lnTo>
                  <a:lnTo>
                    <a:pt x="370" y="0"/>
                  </a:lnTo>
                  <a:lnTo>
                    <a:pt x="374" y="0"/>
                  </a:lnTo>
                  <a:lnTo>
                    <a:pt x="378" y="0"/>
                  </a:lnTo>
                  <a:lnTo>
                    <a:pt x="38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667" name="Rectangle 99"/>
            <p:cNvSpPr>
              <a:spLocks noChangeArrowheads="1"/>
            </p:cNvSpPr>
            <p:nvPr/>
          </p:nvSpPr>
          <p:spPr bwMode="auto">
            <a:xfrm>
              <a:off x="136" y="-457"/>
              <a:ext cx="382" cy="32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endParaRPr lang="ja-JP" altLang="en-US">
                <a:ea typeface="Arial Unicode MS" pitchFamily="50" charset="-128"/>
                <a:cs typeface="Arial Unicode MS" pitchFamily="50" charset="-128"/>
              </a:endParaRPr>
            </a:p>
          </p:txBody>
        </p:sp>
      </p:grpSp>
      <p:grpSp>
        <p:nvGrpSpPr>
          <p:cNvPr id="20487" name="Group 102"/>
          <p:cNvGrpSpPr>
            <a:grpSpLocks noChangeAspect="1"/>
          </p:cNvGrpSpPr>
          <p:nvPr/>
        </p:nvGrpSpPr>
        <p:grpSpPr bwMode="auto">
          <a:xfrm>
            <a:off x="215900" y="-725488"/>
            <a:ext cx="8964613" cy="6135688"/>
            <a:chOff x="136" y="-457"/>
            <a:chExt cx="5647" cy="3865"/>
          </a:xfrm>
        </p:grpSpPr>
        <p:sp>
          <p:nvSpPr>
            <p:cNvPr id="20488" name="AutoShape 101"/>
            <p:cNvSpPr>
              <a:spLocks noChangeAspect="1" noChangeArrowheads="1" noTextEdit="1"/>
            </p:cNvSpPr>
            <p:nvPr/>
          </p:nvSpPr>
          <p:spPr bwMode="auto">
            <a:xfrm>
              <a:off x="2835" y="996"/>
              <a:ext cx="2910" cy="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489" name="Line 103"/>
            <p:cNvSpPr>
              <a:spLocks noChangeShapeType="1"/>
            </p:cNvSpPr>
            <p:nvPr/>
          </p:nvSpPr>
          <p:spPr bwMode="auto">
            <a:xfrm>
              <a:off x="3345" y="3012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490" name="Line 104"/>
            <p:cNvSpPr>
              <a:spLocks noChangeShapeType="1"/>
            </p:cNvSpPr>
            <p:nvPr/>
          </p:nvSpPr>
          <p:spPr bwMode="auto">
            <a:xfrm flipH="1">
              <a:off x="5619" y="3012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491" name="Rectangle 105"/>
            <p:cNvSpPr>
              <a:spLocks noChangeArrowheads="1"/>
            </p:cNvSpPr>
            <p:nvPr/>
          </p:nvSpPr>
          <p:spPr bwMode="auto">
            <a:xfrm>
              <a:off x="3200" y="2940"/>
              <a:ext cx="10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0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0492" name="Line 106"/>
            <p:cNvSpPr>
              <a:spLocks noChangeShapeType="1"/>
            </p:cNvSpPr>
            <p:nvPr/>
          </p:nvSpPr>
          <p:spPr bwMode="auto">
            <a:xfrm>
              <a:off x="3345" y="2526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493" name="Line 107"/>
            <p:cNvSpPr>
              <a:spLocks noChangeShapeType="1"/>
            </p:cNvSpPr>
            <p:nvPr/>
          </p:nvSpPr>
          <p:spPr bwMode="auto">
            <a:xfrm flipH="1">
              <a:off x="5619" y="2526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494" name="Rectangle 108"/>
            <p:cNvSpPr>
              <a:spLocks noChangeArrowheads="1"/>
            </p:cNvSpPr>
            <p:nvPr/>
          </p:nvSpPr>
          <p:spPr bwMode="auto">
            <a:xfrm>
              <a:off x="3200" y="2454"/>
              <a:ext cx="10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5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0495" name="Line 109"/>
            <p:cNvSpPr>
              <a:spLocks noChangeShapeType="1"/>
            </p:cNvSpPr>
            <p:nvPr/>
          </p:nvSpPr>
          <p:spPr bwMode="auto">
            <a:xfrm>
              <a:off x="3345" y="2040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496" name="Line 110"/>
            <p:cNvSpPr>
              <a:spLocks noChangeShapeType="1"/>
            </p:cNvSpPr>
            <p:nvPr/>
          </p:nvSpPr>
          <p:spPr bwMode="auto">
            <a:xfrm flipH="1">
              <a:off x="5619" y="2040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497" name="Rectangle 111"/>
            <p:cNvSpPr>
              <a:spLocks noChangeArrowheads="1"/>
            </p:cNvSpPr>
            <p:nvPr/>
          </p:nvSpPr>
          <p:spPr bwMode="auto">
            <a:xfrm>
              <a:off x="3143" y="1968"/>
              <a:ext cx="15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10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0498" name="Line 112"/>
            <p:cNvSpPr>
              <a:spLocks noChangeShapeType="1"/>
            </p:cNvSpPr>
            <p:nvPr/>
          </p:nvSpPr>
          <p:spPr bwMode="auto">
            <a:xfrm>
              <a:off x="3345" y="1554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499" name="Line 113"/>
            <p:cNvSpPr>
              <a:spLocks noChangeShapeType="1"/>
            </p:cNvSpPr>
            <p:nvPr/>
          </p:nvSpPr>
          <p:spPr bwMode="auto">
            <a:xfrm flipH="1">
              <a:off x="5619" y="1554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00" name="Rectangle 114"/>
            <p:cNvSpPr>
              <a:spLocks noChangeArrowheads="1"/>
            </p:cNvSpPr>
            <p:nvPr/>
          </p:nvSpPr>
          <p:spPr bwMode="auto">
            <a:xfrm>
              <a:off x="3143" y="1482"/>
              <a:ext cx="15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15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0501" name="Line 115"/>
            <p:cNvSpPr>
              <a:spLocks noChangeShapeType="1"/>
            </p:cNvSpPr>
            <p:nvPr/>
          </p:nvSpPr>
          <p:spPr bwMode="auto">
            <a:xfrm>
              <a:off x="3345" y="1068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02" name="Line 116"/>
            <p:cNvSpPr>
              <a:spLocks noChangeShapeType="1"/>
            </p:cNvSpPr>
            <p:nvPr/>
          </p:nvSpPr>
          <p:spPr bwMode="auto">
            <a:xfrm flipH="1">
              <a:off x="5619" y="1068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03" name="Rectangle 117"/>
            <p:cNvSpPr>
              <a:spLocks noChangeArrowheads="1"/>
            </p:cNvSpPr>
            <p:nvPr/>
          </p:nvSpPr>
          <p:spPr bwMode="auto">
            <a:xfrm>
              <a:off x="3133" y="996"/>
              <a:ext cx="17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20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0504" name="Line 118"/>
            <p:cNvSpPr>
              <a:spLocks noChangeShapeType="1"/>
            </p:cNvSpPr>
            <p:nvPr/>
          </p:nvSpPr>
          <p:spPr bwMode="auto">
            <a:xfrm flipV="1">
              <a:off x="3345" y="2994"/>
              <a:ext cx="0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05" name="Line 119"/>
            <p:cNvSpPr>
              <a:spLocks noChangeShapeType="1"/>
            </p:cNvSpPr>
            <p:nvPr/>
          </p:nvSpPr>
          <p:spPr bwMode="auto">
            <a:xfrm>
              <a:off x="3345" y="1068"/>
              <a:ext cx="0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06" name="Rectangle 120"/>
            <p:cNvSpPr>
              <a:spLocks noChangeArrowheads="1"/>
            </p:cNvSpPr>
            <p:nvPr/>
          </p:nvSpPr>
          <p:spPr bwMode="auto">
            <a:xfrm>
              <a:off x="3326" y="3060"/>
              <a:ext cx="10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0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0507" name="Line 121"/>
            <p:cNvSpPr>
              <a:spLocks noChangeShapeType="1"/>
            </p:cNvSpPr>
            <p:nvPr/>
          </p:nvSpPr>
          <p:spPr bwMode="auto">
            <a:xfrm flipV="1">
              <a:off x="3921" y="2994"/>
              <a:ext cx="0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08" name="Line 122"/>
            <p:cNvSpPr>
              <a:spLocks noChangeShapeType="1"/>
            </p:cNvSpPr>
            <p:nvPr/>
          </p:nvSpPr>
          <p:spPr bwMode="auto">
            <a:xfrm>
              <a:off x="3921" y="1068"/>
              <a:ext cx="0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09" name="Rectangle 123"/>
            <p:cNvSpPr>
              <a:spLocks noChangeArrowheads="1"/>
            </p:cNvSpPr>
            <p:nvPr/>
          </p:nvSpPr>
          <p:spPr bwMode="auto">
            <a:xfrm>
              <a:off x="3865" y="3060"/>
              <a:ext cx="17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50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0510" name="Line 124"/>
            <p:cNvSpPr>
              <a:spLocks noChangeShapeType="1"/>
            </p:cNvSpPr>
            <p:nvPr/>
          </p:nvSpPr>
          <p:spPr bwMode="auto">
            <a:xfrm flipV="1">
              <a:off x="4491" y="2994"/>
              <a:ext cx="0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11" name="Line 125"/>
            <p:cNvSpPr>
              <a:spLocks noChangeShapeType="1"/>
            </p:cNvSpPr>
            <p:nvPr/>
          </p:nvSpPr>
          <p:spPr bwMode="auto">
            <a:xfrm>
              <a:off x="4491" y="1068"/>
              <a:ext cx="0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12" name="Rectangle 126"/>
            <p:cNvSpPr>
              <a:spLocks noChangeArrowheads="1"/>
            </p:cNvSpPr>
            <p:nvPr/>
          </p:nvSpPr>
          <p:spPr bwMode="auto">
            <a:xfrm>
              <a:off x="4414" y="3060"/>
              <a:ext cx="21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100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0513" name="Line 127"/>
            <p:cNvSpPr>
              <a:spLocks noChangeShapeType="1"/>
            </p:cNvSpPr>
            <p:nvPr/>
          </p:nvSpPr>
          <p:spPr bwMode="auto">
            <a:xfrm flipV="1">
              <a:off x="5061" y="2994"/>
              <a:ext cx="0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14" name="Line 128"/>
            <p:cNvSpPr>
              <a:spLocks noChangeShapeType="1"/>
            </p:cNvSpPr>
            <p:nvPr/>
          </p:nvSpPr>
          <p:spPr bwMode="auto">
            <a:xfrm>
              <a:off x="5061" y="1068"/>
              <a:ext cx="0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15" name="Rectangle 129"/>
            <p:cNvSpPr>
              <a:spLocks noChangeArrowheads="1"/>
            </p:cNvSpPr>
            <p:nvPr/>
          </p:nvSpPr>
          <p:spPr bwMode="auto">
            <a:xfrm>
              <a:off x="4984" y="3060"/>
              <a:ext cx="21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150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0516" name="Line 130"/>
            <p:cNvSpPr>
              <a:spLocks noChangeShapeType="1"/>
            </p:cNvSpPr>
            <p:nvPr/>
          </p:nvSpPr>
          <p:spPr bwMode="auto">
            <a:xfrm flipV="1">
              <a:off x="5637" y="2994"/>
              <a:ext cx="0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17" name="Line 131"/>
            <p:cNvSpPr>
              <a:spLocks noChangeShapeType="1"/>
            </p:cNvSpPr>
            <p:nvPr/>
          </p:nvSpPr>
          <p:spPr bwMode="auto">
            <a:xfrm>
              <a:off x="5637" y="1068"/>
              <a:ext cx="0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18" name="Rectangle 132"/>
            <p:cNvSpPr>
              <a:spLocks noChangeArrowheads="1"/>
            </p:cNvSpPr>
            <p:nvPr/>
          </p:nvSpPr>
          <p:spPr bwMode="auto">
            <a:xfrm>
              <a:off x="5544" y="3060"/>
              <a:ext cx="23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200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0519" name="Rectangle 133"/>
            <p:cNvSpPr>
              <a:spLocks noChangeArrowheads="1"/>
            </p:cNvSpPr>
            <p:nvPr/>
          </p:nvSpPr>
          <p:spPr bwMode="auto">
            <a:xfrm>
              <a:off x="3345" y="1068"/>
              <a:ext cx="2292" cy="194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endParaRPr lang="ja-JP" altLang="en-US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0520" name="Rectangle 134"/>
            <p:cNvSpPr>
              <a:spLocks noChangeArrowheads="1"/>
            </p:cNvSpPr>
            <p:nvPr/>
          </p:nvSpPr>
          <p:spPr bwMode="auto">
            <a:xfrm>
              <a:off x="4285" y="2166"/>
              <a:ext cx="24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V=V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0521" name="Rectangle 135"/>
            <p:cNvSpPr>
              <a:spLocks noChangeArrowheads="1"/>
            </p:cNvSpPr>
            <p:nvPr/>
          </p:nvSpPr>
          <p:spPr bwMode="auto">
            <a:xfrm>
              <a:off x="4519" y="2226"/>
              <a:ext cx="18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2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HAL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0522" name="Rectangle 136"/>
            <p:cNvSpPr>
              <a:spLocks noChangeArrowheads="1"/>
            </p:cNvSpPr>
            <p:nvPr/>
          </p:nvSpPr>
          <p:spPr bwMode="auto">
            <a:xfrm>
              <a:off x="4712" y="2166"/>
              <a:ext cx="16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+V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0523" name="Rectangle 137"/>
            <p:cNvSpPr>
              <a:spLocks noChangeArrowheads="1"/>
            </p:cNvSpPr>
            <p:nvPr/>
          </p:nvSpPr>
          <p:spPr bwMode="auto">
            <a:xfrm>
              <a:off x="4870" y="2226"/>
              <a:ext cx="18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2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coul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0524" name="Rectangle 138"/>
            <p:cNvSpPr>
              <a:spLocks noChangeArrowheads="1"/>
            </p:cNvSpPr>
            <p:nvPr/>
          </p:nvSpPr>
          <p:spPr bwMode="auto">
            <a:xfrm>
              <a:off x="5057" y="2166"/>
              <a:ext cx="36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, m=m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0525" name="Rectangle 139"/>
            <p:cNvSpPr>
              <a:spLocks noChangeArrowheads="1"/>
            </p:cNvSpPr>
            <p:nvPr/>
          </p:nvSpPr>
          <p:spPr bwMode="auto">
            <a:xfrm>
              <a:off x="5418" y="2226"/>
              <a:ext cx="20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2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phys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0526" name="Rectangle 140"/>
            <p:cNvSpPr>
              <a:spLocks noChangeArrowheads="1"/>
            </p:cNvSpPr>
            <p:nvPr/>
          </p:nvSpPr>
          <p:spPr bwMode="auto">
            <a:xfrm>
              <a:off x="4322" y="2394"/>
              <a:ext cx="88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(Loosely Bound)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0527" name="Rectangle 141"/>
            <p:cNvSpPr>
              <a:spLocks noChangeArrowheads="1"/>
            </p:cNvSpPr>
            <p:nvPr/>
          </p:nvSpPr>
          <p:spPr bwMode="auto">
            <a:xfrm rot="-5400000">
              <a:off x="2615" y="2078"/>
              <a:ext cx="62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6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C(Q)/C(Q)|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0528" name="Rectangle 142"/>
            <p:cNvSpPr>
              <a:spLocks noChangeArrowheads="1"/>
            </p:cNvSpPr>
            <p:nvPr/>
          </p:nvSpPr>
          <p:spPr bwMode="auto">
            <a:xfrm rot="-5400000">
              <a:off x="2935" y="1757"/>
              <a:ext cx="5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300">
                  <a:solidFill>
                    <a:srgbClr val="000000"/>
                  </a:solidFill>
                  <a:latin typeface="Symbol" pitchFamily="18" charset="2"/>
                  <a:ea typeface="Arial Unicode MS" pitchFamily="50" charset="-128"/>
                  <a:cs typeface="Arial Unicode MS" pitchFamily="50" charset="-128"/>
                </a:rPr>
                <a:t>r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0529" name="Rectangle 143"/>
            <p:cNvSpPr>
              <a:spLocks noChangeArrowheads="1"/>
            </p:cNvSpPr>
            <p:nvPr/>
          </p:nvSpPr>
          <p:spPr bwMode="auto">
            <a:xfrm rot="-5400000">
              <a:off x="2839" y="1616"/>
              <a:ext cx="25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3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=7fm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0530" name="Rectangle 144"/>
            <p:cNvSpPr>
              <a:spLocks noChangeArrowheads="1"/>
            </p:cNvSpPr>
            <p:nvPr/>
          </p:nvSpPr>
          <p:spPr bwMode="auto">
            <a:xfrm>
              <a:off x="3806" y="3228"/>
              <a:ext cx="34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6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Q=|m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0531" name="Rectangle 145"/>
            <p:cNvSpPr>
              <a:spLocks noChangeArrowheads="1"/>
            </p:cNvSpPr>
            <p:nvPr/>
          </p:nvSpPr>
          <p:spPr bwMode="auto">
            <a:xfrm>
              <a:off x="4129" y="3282"/>
              <a:ext cx="6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3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p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0532" name="Rectangle 146"/>
            <p:cNvSpPr>
              <a:spLocks noChangeArrowheads="1"/>
            </p:cNvSpPr>
            <p:nvPr/>
          </p:nvSpPr>
          <p:spPr bwMode="auto">
            <a:xfrm>
              <a:off x="4202" y="3228"/>
              <a:ext cx="6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6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k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0533" name="Rectangle 147"/>
            <p:cNvSpPr>
              <a:spLocks noChangeArrowheads="1"/>
            </p:cNvSpPr>
            <p:nvPr/>
          </p:nvSpPr>
          <p:spPr bwMode="auto">
            <a:xfrm>
              <a:off x="4268" y="3276"/>
              <a:ext cx="8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300">
                  <a:solidFill>
                    <a:srgbClr val="000000"/>
                  </a:solidFill>
                  <a:latin typeface="Symbol" pitchFamily="18" charset="2"/>
                  <a:ea typeface="Arial Unicode MS" pitchFamily="50" charset="-128"/>
                  <a:cs typeface="Arial Unicode MS" pitchFamily="50" charset="-128"/>
                </a:rPr>
                <a:t>W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0534" name="Rectangle 148"/>
            <p:cNvSpPr>
              <a:spLocks noChangeArrowheads="1"/>
            </p:cNvSpPr>
            <p:nvPr/>
          </p:nvSpPr>
          <p:spPr bwMode="auto">
            <a:xfrm>
              <a:off x="4340" y="3228"/>
              <a:ext cx="17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6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-m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0535" name="Rectangle 149"/>
            <p:cNvSpPr>
              <a:spLocks noChangeArrowheads="1"/>
            </p:cNvSpPr>
            <p:nvPr/>
          </p:nvSpPr>
          <p:spPr bwMode="auto">
            <a:xfrm>
              <a:off x="4496" y="3276"/>
              <a:ext cx="8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300">
                  <a:solidFill>
                    <a:srgbClr val="000000"/>
                  </a:solidFill>
                  <a:latin typeface="Symbol" pitchFamily="18" charset="2"/>
                  <a:ea typeface="Arial Unicode MS" pitchFamily="50" charset="-128"/>
                  <a:cs typeface="Arial Unicode MS" pitchFamily="50" charset="-128"/>
                </a:rPr>
                <a:t>W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0536" name="Rectangle 150"/>
            <p:cNvSpPr>
              <a:spLocks noChangeArrowheads="1"/>
            </p:cNvSpPr>
            <p:nvPr/>
          </p:nvSpPr>
          <p:spPr bwMode="auto">
            <a:xfrm>
              <a:off x="4580" y="3228"/>
              <a:ext cx="6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6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k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0537" name="Rectangle 151"/>
            <p:cNvSpPr>
              <a:spLocks noChangeArrowheads="1"/>
            </p:cNvSpPr>
            <p:nvPr/>
          </p:nvSpPr>
          <p:spPr bwMode="auto">
            <a:xfrm>
              <a:off x="4639" y="3282"/>
              <a:ext cx="6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3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p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0538" name="Rectangle 152"/>
            <p:cNvSpPr>
              <a:spLocks noChangeArrowheads="1"/>
            </p:cNvSpPr>
            <p:nvPr/>
          </p:nvSpPr>
          <p:spPr bwMode="auto">
            <a:xfrm>
              <a:off x="4685" y="3228"/>
              <a:ext cx="70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6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|/M [MeV/c]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0539" name="Rectangle 153"/>
            <p:cNvSpPr>
              <a:spLocks noChangeArrowheads="1"/>
            </p:cNvSpPr>
            <p:nvPr/>
          </p:nvSpPr>
          <p:spPr bwMode="auto">
            <a:xfrm>
              <a:off x="4182" y="1068"/>
              <a:ext cx="54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Coulomb 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0540" name="Rectangle 154"/>
            <p:cNvSpPr>
              <a:spLocks noChangeArrowheads="1"/>
            </p:cNvSpPr>
            <p:nvPr/>
          </p:nvSpPr>
          <p:spPr bwMode="auto">
            <a:xfrm>
              <a:off x="4717" y="1062"/>
              <a:ext cx="4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0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3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0541" name="Rectangle 155"/>
            <p:cNvSpPr>
              <a:spLocks noChangeArrowheads="1"/>
            </p:cNvSpPr>
            <p:nvPr/>
          </p:nvSpPr>
          <p:spPr bwMode="auto">
            <a:xfrm>
              <a:off x="4774" y="1092"/>
              <a:ext cx="5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2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S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0542" name="Rectangle 156"/>
            <p:cNvSpPr>
              <a:spLocks noChangeArrowheads="1"/>
            </p:cNvSpPr>
            <p:nvPr/>
          </p:nvSpPr>
          <p:spPr bwMode="auto">
            <a:xfrm>
              <a:off x="4832" y="1134"/>
              <a:ext cx="3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0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1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0543" name="Rectangle 157"/>
            <p:cNvSpPr>
              <a:spLocks noChangeArrowheads="1"/>
            </p:cNvSpPr>
            <p:nvPr/>
          </p:nvSpPr>
          <p:spPr bwMode="auto">
            <a:xfrm>
              <a:off x="4881" y="1068"/>
              <a:ext cx="6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, 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0544" name="Rectangle 158"/>
            <p:cNvSpPr>
              <a:spLocks noChangeArrowheads="1"/>
            </p:cNvSpPr>
            <p:nvPr/>
          </p:nvSpPr>
          <p:spPr bwMode="auto">
            <a:xfrm>
              <a:off x="4953" y="1062"/>
              <a:ext cx="6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>
                  <a:solidFill>
                    <a:srgbClr val="000000"/>
                  </a:solidFill>
                  <a:latin typeface="Symbol" pitchFamily="18" charset="2"/>
                  <a:ea typeface="Arial Unicode MS" pitchFamily="50" charset="-128"/>
                  <a:cs typeface="Arial Unicode MS" pitchFamily="50" charset="-128"/>
                </a:rPr>
                <a:t>r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0545" name="Rectangle 159"/>
            <p:cNvSpPr>
              <a:spLocks noChangeArrowheads="1"/>
            </p:cNvSpPr>
            <p:nvPr/>
          </p:nvSpPr>
          <p:spPr bwMode="auto">
            <a:xfrm>
              <a:off x="5015" y="1068"/>
              <a:ext cx="31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=1 fm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0546" name="Line 160"/>
            <p:cNvSpPr>
              <a:spLocks noChangeShapeType="1"/>
            </p:cNvSpPr>
            <p:nvPr/>
          </p:nvSpPr>
          <p:spPr bwMode="auto">
            <a:xfrm>
              <a:off x="5373" y="1146"/>
              <a:ext cx="12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47" name="Freeform 161"/>
            <p:cNvSpPr>
              <a:spLocks/>
            </p:cNvSpPr>
            <p:nvPr/>
          </p:nvSpPr>
          <p:spPr bwMode="auto">
            <a:xfrm>
              <a:off x="3459" y="1068"/>
              <a:ext cx="2178" cy="1848"/>
            </a:xfrm>
            <a:custGeom>
              <a:avLst/>
              <a:gdLst>
                <a:gd name="T0" fmla="*/ 12 w 363"/>
                <a:gd name="T1" fmla="*/ 60 h 308"/>
                <a:gd name="T2" fmla="*/ 60 w 363"/>
                <a:gd name="T3" fmla="*/ 294 h 308"/>
                <a:gd name="T4" fmla="*/ 102 w 363"/>
                <a:gd name="T5" fmla="*/ 540 h 308"/>
                <a:gd name="T6" fmla="*/ 150 w 363"/>
                <a:gd name="T7" fmla="*/ 774 h 308"/>
                <a:gd name="T8" fmla="*/ 198 w 363"/>
                <a:gd name="T9" fmla="*/ 954 h 308"/>
                <a:gd name="T10" fmla="*/ 240 w 363"/>
                <a:gd name="T11" fmla="*/ 1104 h 308"/>
                <a:gd name="T12" fmla="*/ 288 w 363"/>
                <a:gd name="T13" fmla="*/ 1224 h 308"/>
                <a:gd name="T14" fmla="*/ 336 w 363"/>
                <a:gd name="T15" fmla="*/ 1320 h 308"/>
                <a:gd name="T16" fmla="*/ 378 w 363"/>
                <a:gd name="T17" fmla="*/ 1398 h 308"/>
                <a:gd name="T18" fmla="*/ 426 w 363"/>
                <a:gd name="T19" fmla="*/ 1458 h 308"/>
                <a:gd name="T20" fmla="*/ 468 w 363"/>
                <a:gd name="T21" fmla="*/ 1512 h 308"/>
                <a:gd name="T22" fmla="*/ 516 w 363"/>
                <a:gd name="T23" fmla="*/ 1560 h 308"/>
                <a:gd name="T24" fmla="*/ 564 w 363"/>
                <a:gd name="T25" fmla="*/ 1596 h 308"/>
                <a:gd name="T26" fmla="*/ 606 w 363"/>
                <a:gd name="T27" fmla="*/ 1626 h 308"/>
                <a:gd name="T28" fmla="*/ 654 w 363"/>
                <a:gd name="T29" fmla="*/ 1656 h 308"/>
                <a:gd name="T30" fmla="*/ 702 w 363"/>
                <a:gd name="T31" fmla="*/ 1680 h 308"/>
                <a:gd name="T32" fmla="*/ 744 w 363"/>
                <a:gd name="T33" fmla="*/ 1698 h 308"/>
                <a:gd name="T34" fmla="*/ 792 w 363"/>
                <a:gd name="T35" fmla="*/ 1716 h 308"/>
                <a:gd name="T36" fmla="*/ 840 w 363"/>
                <a:gd name="T37" fmla="*/ 1734 h 308"/>
                <a:gd name="T38" fmla="*/ 882 w 363"/>
                <a:gd name="T39" fmla="*/ 1746 h 308"/>
                <a:gd name="T40" fmla="*/ 930 w 363"/>
                <a:gd name="T41" fmla="*/ 1758 h 308"/>
                <a:gd name="T42" fmla="*/ 972 w 363"/>
                <a:gd name="T43" fmla="*/ 1770 h 308"/>
                <a:gd name="T44" fmla="*/ 1020 w 363"/>
                <a:gd name="T45" fmla="*/ 1776 h 308"/>
                <a:gd name="T46" fmla="*/ 1068 w 363"/>
                <a:gd name="T47" fmla="*/ 1788 h 308"/>
                <a:gd name="T48" fmla="*/ 1110 w 363"/>
                <a:gd name="T49" fmla="*/ 1794 h 308"/>
                <a:gd name="T50" fmla="*/ 1158 w 363"/>
                <a:gd name="T51" fmla="*/ 1800 h 308"/>
                <a:gd name="T52" fmla="*/ 1206 w 363"/>
                <a:gd name="T53" fmla="*/ 1806 h 308"/>
                <a:gd name="T54" fmla="*/ 1248 w 363"/>
                <a:gd name="T55" fmla="*/ 1812 h 308"/>
                <a:gd name="T56" fmla="*/ 1296 w 363"/>
                <a:gd name="T57" fmla="*/ 1812 h 308"/>
                <a:gd name="T58" fmla="*/ 1344 w 363"/>
                <a:gd name="T59" fmla="*/ 1818 h 308"/>
                <a:gd name="T60" fmla="*/ 1386 w 363"/>
                <a:gd name="T61" fmla="*/ 1824 h 308"/>
                <a:gd name="T62" fmla="*/ 1434 w 363"/>
                <a:gd name="T63" fmla="*/ 1824 h 308"/>
                <a:gd name="T64" fmla="*/ 1476 w 363"/>
                <a:gd name="T65" fmla="*/ 1830 h 308"/>
                <a:gd name="T66" fmla="*/ 1524 w 363"/>
                <a:gd name="T67" fmla="*/ 1830 h 308"/>
                <a:gd name="T68" fmla="*/ 1572 w 363"/>
                <a:gd name="T69" fmla="*/ 1830 h 308"/>
                <a:gd name="T70" fmla="*/ 1614 w 363"/>
                <a:gd name="T71" fmla="*/ 1836 h 308"/>
                <a:gd name="T72" fmla="*/ 1662 w 363"/>
                <a:gd name="T73" fmla="*/ 1836 h 308"/>
                <a:gd name="T74" fmla="*/ 1710 w 363"/>
                <a:gd name="T75" fmla="*/ 1836 h 308"/>
                <a:gd name="T76" fmla="*/ 1752 w 363"/>
                <a:gd name="T77" fmla="*/ 1836 h 308"/>
                <a:gd name="T78" fmla="*/ 1800 w 363"/>
                <a:gd name="T79" fmla="*/ 1842 h 308"/>
                <a:gd name="T80" fmla="*/ 1848 w 363"/>
                <a:gd name="T81" fmla="*/ 1842 h 308"/>
                <a:gd name="T82" fmla="*/ 1890 w 363"/>
                <a:gd name="T83" fmla="*/ 1842 h 308"/>
                <a:gd name="T84" fmla="*/ 1938 w 363"/>
                <a:gd name="T85" fmla="*/ 1842 h 308"/>
                <a:gd name="T86" fmla="*/ 1986 w 363"/>
                <a:gd name="T87" fmla="*/ 1842 h 308"/>
                <a:gd name="T88" fmla="*/ 2028 w 363"/>
                <a:gd name="T89" fmla="*/ 1842 h 308"/>
                <a:gd name="T90" fmla="*/ 2076 w 363"/>
                <a:gd name="T91" fmla="*/ 1848 h 308"/>
                <a:gd name="T92" fmla="*/ 2118 w 363"/>
                <a:gd name="T93" fmla="*/ 1848 h 308"/>
                <a:gd name="T94" fmla="*/ 2166 w 363"/>
                <a:gd name="T95" fmla="*/ 1848 h 30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63" h="308">
                  <a:moveTo>
                    <a:pt x="0" y="0"/>
                  </a:moveTo>
                  <a:lnTo>
                    <a:pt x="2" y="10"/>
                  </a:lnTo>
                  <a:lnTo>
                    <a:pt x="6" y="29"/>
                  </a:lnTo>
                  <a:lnTo>
                    <a:pt x="10" y="49"/>
                  </a:lnTo>
                  <a:lnTo>
                    <a:pt x="13" y="70"/>
                  </a:lnTo>
                  <a:lnTo>
                    <a:pt x="17" y="90"/>
                  </a:lnTo>
                  <a:lnTo>
                    <a:pt x="21" y="112"/>
                  </a:lnTo>
                  <a:lnTo>
                    <a:pt x="25" y="129"/>
                  </a:lnTo>
                  <a:lnTo>
                    <a:pt x="29" y="145"/>
                  </a:lnTo>
                  <a:lnTo>
                    <a:pt x="33" y="159"/>
                  </a:lnTo>
                  <a:lnTo>
                    <a:pt x="36" y="172"/>
                  </a:lnTo>
                  <a:lnTo>
                    <a:pt x="40" y="184"/>
                  </a:lnTo>
                  <a:lnTo>
                    <a:pt x="44" y="194"/>
                  </a:lnTo>
                  <a:lnTo>
                    <a:pt x="48" y="204"/>
                  </a:lnTo>
                  <a:lnTo>
                    <a:pt x="52" y="212"/>
                  </a:lnTo>
                  <a:lnTo>
                    <a:pt x="56" y="220"/>
                  </a:lnTo>
                  <a:lnTo>
                    <a:pt x="59" y="227"/>
                  </a:lnTo>
                  <a:lnTo>
                    <a:pt x="63" y="233"/>
                  </a:lnTo>
                  <a:lnTo>
                    <a:pt x="67" y="238"/>
                  </a:lnTo>
                  <a:lnTo>
                    <a:pt x="71" y="243"/>
                  </a:lnTo>
                  <a:lnTo>
                    <a:pt x="75" y="248"/>
                  </a:lnTo>
                  <a:lnTo>
                    <a:pt x="78" y="252"/>
                  </a:lnTo>
                  <a:lnTo>
                    <a:pt x="82" y="256"/>
                  </a:lnTo>
                  <a:lnTo>
                    <a:pt x="86" y="260"/>
                  </a:lnTo>
                  <a:lnTo>
                    <a:pt x="90" y="263"/>
                  </a:lnTo>
                  <a:lnTo>
                    <a:pt x="94" y="266"/>
                  </a:lnTo>
                  <a:lnTo>
                    <a:pt x="98" y="269"/>
                  </a:lnTo>
                  <a:lnTo>
                    <a:pt x="101" y="271"/>
                  </a:lnTo>
                  <a:lnTo>
                    <a:pt x="105" y="274"/>
                  </a:lnTo>
                  <a:lnTo>
                    <a:pt x="109" y="276"/>
                  </a:lnTo>
                  <a:lnTo>
                    <a:pt x="113" y="278"/>
                  </a:lnTo>
                  <a:lnTo>
                    <a:pt x="117" y="280"/>
                  </a:lnTo>
                  <a:lnTo>
                    <a:pt x="120" y="282"/>
                  </a:lnTo>
                  <a:lnTo>
                    <a:pt x="124" y="283"/>
                  </a:lnTo>
                  <a:lnTo>
                    <a:pt x="128" y="285"/>
                  </a:lnTo>
                  <a:lnTo>
                    <a:pt x="132" y="286"/>
                  </a:lnTo>
                  <a:lnTo>
                    <a:pt x="136" y="288"/>
                  </a:lnTo>
                  <a:lnTo>
                    <a:pt x="140" y="289"/>
                  </a:lnTo>
                  <a:lnTo>
                    <a:pt x="143" y="290"/>
                  </a:lnTo>
                  <a:lnTo>
                    <a:pt x="147" y="291"/>
                  </a:lnTo>
                  <a:lnTo>
                    <a:pt x="151" y="292"/>
                  </a:lnTo>
                  <a:lnTo>
                    <a:pt x="155" y="293"/>
                  </a:lnTo>
                  <a:lnTo>
                    <a:pt x="159" y="294"/>
                  </a:lnTo>
                  <a:lnTo>
                    <a:pt x="162" y="295"/>
                  </a:lnTo>
                  <a:lnTo>
                    <a:pt x="166" y="296"/>
                  </a:lnTo>
                  <a:lnTo>
                    <a:pt x="170" y="296"/>
                  </a:lnTo>
                  <a:lnTo>
                    <a:pt x="174" y="297"/>
                  </a:lnTo>
                  <a:lnTo>
                    <a:pt x="178" y="298"/>
                  </a:lnTo>
                  <a:lnTo>
                    <a:pt x="182" y="298"/>
                  </a:lnTo>
                  <a:lnTo>
                    <a:pt x="185" y="299"/>
                  </a:lnTo>
                  <a:lnTo>
                    <a:pt x="189" y="299"/>
                  </a:lnTo>
                  <a:lnTo>
                    <a:pt x="193" y="300"/>
                  </a:lnTo>
                  <a:lnTo>
                    <a:pt x="197" y="300"/>
                  </a:lnTo>
                  <a:lnTo>
                    <a:pt x="201" y="301"/>
                  </a:lnTo>
                  <a:lnTo>
                    <a:pt x="204" y="301"/>
                  </a:lnTo>
                  <a:lnTo>
                    <a:pt x="208" y="302"/>
                  </a:lnTo>
                  <a:lnTo>
                    <a:pt x="212" y="302"/>
                  </a:lnTo>
                  <a:lnTo>
                    <a:pt x="216" y="302"/>
                  </a:lnTo>
                  <a:lnTo>
                    <a:pt x="220" y="303"/>
                  </a:lnTo>
                  <a:lnTo>
                    <a:pt x="224" y="303"/>
                  </a:lnTo>
                  <a:lnTo>
                    <a:pt x="227" y="303"/>
                  </a:lnTo>
                  <a:lnTo>
                    <a:pt x="231" y="304"/>
                  </a:lnTo>
                  <a:lnTo>
                    <a:pt x="235" y="304"/>
                  </a:lnTo>
                  <a:lnTo>
                    <a:pt x="239" y="304"/>
                  </a:lnTo>
                  <a:lnTo>
                    <a:pt x="243" y="304"/>
                  </a:lnTo>
                  <a:lnTo>
                    <a:pt x="246" y="305"/>
                  </a:lnTo>
                  <a:lnTo>
                    <a:pt x="250" y="305"/>
                  </a:lnTo>
                  <a:lnTo>
                    <a:pt x="254" y="305"/>
                  </a:lnTo>
                  <a:lnTo>
                    <a:pt x="258" y="305"/>
                  </a:lnTo>
                  <a:lnTo>
                    <a:pt x="262" y="305"/>
                  </a:lnTo>
                  <a:lnTo>
                    <a:pt x="266" y="306"/>
                  </a:lnTo>
                  <a:lnTo>
                    <a:pt x="269" y="306"/>
                  </a:lnTo>
                  <a:lnTo>
                    <a:pt x="273" y="306"/>
                  </a:lnTo>
                  <a:lnTo>
                    <a:pt x="277" y="306"/>
                  </a:lnTo>
                  <a:lnTo>
                    <a:pt x="281" y="306"/>
                  </a:lnTo>
                  <a:lnTo>
                    <a:pt x="285" y="306"/>
                  </a:lnTo>
                  <a:lnTo>
                    <a:pt x="288" y="306"/>
                  </a:lnTo>
                  <a:lnTo>
                    <a:pt x="292" y="306"/>
                  </a:lnTo>
                  <a:lnTo>
                    <a:pt x="296" y="307"/>
                  </a:lnTo>
                  <a:lnTo>
                    <a:pt x="300" y="307"/>
                  </a:lnTo>
                  <a:lnTo>
                    <a:pt x="304" y="307"/>
                  </a:lnTo>
                  <a:lnTo>
                    <a:pt x="308" y="307"/>
                  </a:lnTo>
                  <a:lnTo>
                    <a:pt x="311" y="307"/>
                  </a:lnTo>
                  <a:lnTo>
                    <a:pt x="315" y="307"/>
                  </a:lnTo>
                  <a:lnTo>
                    <a:pt x="319" y="307"/>
                  </a:lnTo>
                  <a:lnTo>
                    <a:pt x="323" y="307"/>
                  </a:lnTo>
                  <a:lnTo>
                    <a:pt x="327" y="307"/>
                  </a:lnTo>
                  <a:lnTo>
                    <a:pt x="331" y="307"/>
                  </a:lnTo>
                  <a:lnTo>
                    <a:pt x="334" y="307"/>
                  </a:lnTo>
                  <a:lnTo>
                    <a:pt x="338" y="307"/>
                  </a:lnTo>
                  <a:lnTo>
                    <a:pt x="342" y="307"/>
                  </a:lnTo>
                  <a:lnTo>
                    <a:pt x="346" y="308"/>
                  </a:lnTo>
                  <a:lnTo>
                    <a:pt x="350" y="308"/>
                  </a:lnTo>
                  <a:lnTo>
                    <a:pt x="353" y="308"/>
                  </a:lnTo>
                  <a:lnTo>
                    <a:pt x="357" y="308"/>
                  </a:lnTo>
                  <a:lnTo>
                    <a:pt x="361" y="308"/>
                  </a:lnTo>
                  <a:lnTo>
                    <a:pt x="363" y="308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48" name="Rectangle 162"/>
            <p:cNvSpPr>
              <a:spLocks noChangeArrowheads="1"/>
            </p:cNvSpPr>
            <p:nvPr/>
          </p:nvSpPr>
          <p:spPr bwMode="auto">
            <a:xfrm>
              <a:off x="4953" y="1188"/>
              <a:ext cx="6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>
                  <a:solidFill>
                    <a:srgbClr val="000000"/>
                  </a:solidFill>
                  <a:latin typeface="Symbol" pitchFamily="18" charset="2"/>
                  <a:ea typeface="Arial Unicode MS" pitchFamily="50" charset="-128"/>
                  <a:cs typeface="Arial Unicode MS" pitchFamily="50" charset="-128"/>
                </a:rPr>
                <a:t>r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0549" name="Rectangle 163"/>
            <p:cNvSpPr>
              <a:spLocks noChangeArrowheads="1"/>
            </p:cNvSpPr>
            <p:nvPr/>
          </p:nvSpPr>
          <p:spPr bwMode="auto">
            <a:xfrm>
              <a:off x="5005" y="1194"/>
              <a:ext cx="33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=3 fm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0550" name="Line 164"/>
            <p:cNvSpPr>
              <a:spLocks noChangeShapeType="1"/>
            </p:cNvSpPr>
            <p:nvPr/>
          </p:nvSpPr>
          <p:spPr bwMode="auto">
            <a:xfrm>
              <a:off x="5373" y="1266"/>
              <a:ext cx="120" cy="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51" name="Freeform 165"/>
            <p:cNvSpPr>
              <a:spLocks/>
            </p:cNvSpPr>
            <p:nvPr/>
          </p:nvSpPr>
          <p:spPr bwMode="auto">
            <a:xfrm>
              <a:off x="3357" y="2718"/>
              <a:ext cx="2280" cy="198"/>
            </a:xfrm>
            <a:custGeom>
              <a:avLst/>
              <a:gdLst>
                <a:gd name="T0" fmla="*/ 24 w 380"/>
                <a:gd name="T1" fmla="*/ 0 h 33"/>
                <a:gd name="T2" fmla="*/ 66 w 380"/>
                <a:gd name="T3" fmla="*/ 12 h 33"/>
                <a:gd name="T4" fmla="*/ 114 w 380"/>
                <a:gd name="T5" fmla="*/ 36 h 33"/>
                <a:gd name="T6" fmla="*/ 162 w 380"/>
                <a:gd name="T7" fmla="*/ 66 h 33"/>
                <a:gd name="T8" fmla="*/ 204 w 380"/>
                <a:gd name="T9" fmla="*/ 96 h 33"/>
                <a:gd name="T10" fmla="*/ 252 w 380"/>
                <a:gd name="T11" fmla="*/ 126 h 33"/>
                <a:gd name="T12" fmla="*/ 300 w 380"/>
                <a:gd name="T13" fmla="*/ 144 h 33"/>
                <a:gd name="T14" fmla="*/ 342 w 380"/>
                <a:gd name="T15" fmla="*/ 156 h 33"/>
                <a:gd name="T16" fmla="*/ 390 w 380"/>
                <a:gd name="T17" fmla="*/ 168 h 33"/>
                <a:gd name="T18" fmla="*/ 438 w 380"/>
                <a:gd name="T19" fmla="*/ 180 h 33"/>
                <a:gd name="T20" fmla="*/ 480 w 380"/>
                <a:gd name="T21" fmla="*/ 186 h 33"/>
                <a:gd name="T22" fmla="*/ 528 w 380"/>
                <a:gd name="T23" fmla="*/ 186 h 33"/>
                <a:gd name="T24" fmla="*/ 570 w 380"/>
                <a:gd name="T25" fmla="*/ 192 h 33"/>
                <a:gd name="T26" fmla="*/ 618 w 380"/>
                <a:gd name="T27" fmla="*/ 192 h 33"/>
                <a:gd name="T28" fmla="*/ 666 w 380"/>
                <a:gd name="T29" fmla="*/ 198 h 33"/>
                <a:gd name="T30" fmla="*/ 708 w 380"/>
                <a:gd name="T31" fmla="*/ 198 h 33"/>
                <a:gd name="T32" fmla="*/ 756 w 380"/>
                <a:gd name="T33" fmla="*/ 198 h 33"/>
                <a:gd name="T34" fmla="*/ 804 w 380"/>
                <a:gd name="T35" fmla="*/ 198 h 33"/>
                <a:gd name="T36" fmla="*/ 846 w 380"/>
                <a:gd name="T37" fmla="*/ 198 h 33"/>
                <a:gd name="T38" fmla="*/ 894 w 380"/>
                <a:gd name="T39" fmla="*/ 198 h 33"/>
                <a:gd name="T40" fmla="*/ 942 w 380"/>
                <a:gd name="T41" fmla="*/ 198 h 33"/>
                <a:gd name="T42" fmla="*/ 984 w 380"/>
                <a:gd name="T43" fmla="*/ 198 h 33"/>
                <a:gd name="T44" fmla="*/ 1032 w 380"/>
                <a:gd name="T45" fmla="*/ 198 h 33"/>
                <a:gd name="T46" fmla="*/ 1074 w 380"/>
                <a:gd name="T47" fmla="*/ 198 h 33"/>
                <a:gd name="T48" fmla="*/ 1122 w 380"/>
                <a:gd name="T49" fmla="*/ 198 h 33"/>
                <a:gd name="T50" fmla="*/ 1170 w 380"/>
                <a:gd name="T51" fmla="*/ 198 h 33"/>
                <a:gd name="T52" fmla="*/ 1212 w 380"/>
                <a:gd name="T53" fmla="*/ 198 h 33"/>
                <a:gd name="T54" fmla="*/ 1260 w 380"/>
                <a:gd name="T55" fmla="*/ 198 h 33"/>
                <a:gd name="T56" fmla="*/ 1308 w 380"/>
                <a:gd name="T57" fmla="*/ 198 h 33"/>
                <a:gd name="T58" fmla="*/ 1350 w 380"/>
                <a:gd name="T59" fmla="*/ 198 h 33"/>
                <a:gd name="T60" fmla="*/ 1398 w 380"/>
                <a:gd name="T61" fmla="*/ 198 h 33"/>
                <a:gd name="T62" fmla="*/ 1446 w 380"/>
                <a:gd name="T63" fmla="*/ 198 h 33"/>
                <a:gd name="T64" fmla="*/ 1488 w 380"/>
                <a:gd name="T65" fmla="*/ 198 h 33"/>
                <a:gd name="T66" fmla="*/ 1536 w 380"/>
                <a:gd name="T67" fmla="*/ 198 h 33"/>
                <a:gd name="T68" fmla="*/ 1578 w 380"/>
                <a:gd name="T69" fmla="*/ 198 h 33"/>
                <a:gd name="T70" fmla="*/ 1626 w 380"/>
                <a:gd name="T71" fmla="*/ 198 h 33"/>
                <a:gd name="T72" fmla="*/ 1674 w 380"/>
                <a:gd name="T73" fmla="*/ 198 h 33"/>
                <a:gd name="T74" fmla="*/ 1716 w 380"/>
                <a:gd name="T75" fmla="*/ 198 h 33"/>
                <a:gd name="T76" fmla="*/ 1764 w 380"/>
                <a:gd name="T77" fmla="*/ 198 h 33"/>
                <a:gd name="T78" fmla="*/ 1812 w 380"/>
                <a:gd name="T79" fmla="*/ 198 h 33"/>
                <a:gd name="T80" fmla="*/ 1854 w 380"/>
                <a:gd name="T81" fmla="*/ 198 h 33"/>
                <a:gd name="T82" fmla="*/ 1902 w 380"/>
                <a:gd name="T83" fmla="*/ 198 h 33"/>
                <a:gd name="T84" fmla="*/ 1950 w 380"/>
                <a:gd name="T85" fmla="*/ 198 h 33"/>
                <a:gd name="T86" fmla="*/ 1992 w 380"/>
                <a:gd name="T87" fmla="*/ 198 h 33"/>
                <a:gd name="T88" fmla="*/ 2040 w 380"/>
                <a:gd name="T89" fmla="*/ 198 h 33"/>
                <a:gd name="T90" fmla="*/ 2088 w 380"/>
                <a:gd name="T91" fmla="*/ 198 h 33"/>
                <a:gd name="T92" fmla="*/ 2130 w 380"/>
                <a:gd name="T93" fmla="*/ 198 h 33"/>
                <a:gd name="T94" fmla="*/ 2178 w 380"/>
                <a:gd name="T95" fmla="*/ 198 h 33"/>
                <a:gd name="T96" fmla="*/ 2220 w 380"/>
                <a:gd name="T97" fmla="*/ 198 h 33"/>
                <a:gd name="T98" fmla="*/ 2268 w 380"/>
                <a:gd name="T99" fmla="*/ 198 h 3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80" h="33">
                  <a:moveTo>
                    <a:pt x="0" y="0"/>
                  </a:moveTo>
                  <a:lnTo>
                    <a:pt x="4" y="0"/>
                  </a:lnTo>
                  <a:lnTo>
                    <a:pt x="8" y="1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lnTo>
                    <a:pt x="23" y="9"/>
                  </a:lnTo>
                  <a:lnTo>
                    <a:pt x="27" y="11"/>
                  </a:lnTo>
                  <a:lnTo>
                    <a:pt x="30" y="14"/>
                  </a:lnTo>
                  <a:lnTo>
                    <a:pt x="34" y="16"/>
                  </a:lnTo>
                  <a:lnTo>
                    <a:pt x="38" y="19"/>
                  </a:lnTo>
                  <a:lnTo>
                    <a:pt x="42" y="21"/>
                  </a:lnTo>
                  <a:lnTo>
                    <a:pt x="46" y="22"/>
                  </a:lnTo>
                  <a:lnTo>
                    <a:pt x="50" y="24"/>
                  </a:lnTo>
                  <a:lnTo>
                    <a:pt x="53" y="25"/>
                  </a:lnTo>
                  <a:lnTo>
                    <a:pt x="57" y="26"/>
                  </a:lnTo>
                  <a:lnTo>
                    <a:pt x="61" y="27"/>
                  </a:lnTo>
                  <a:lnTo>
                    <a:pt x="65" y="28"/>
                  </a:lnTo>
                  <a:lnTo>
                    <a:pt x="69" y="29"/>
                  </a:lnTo>
                  <a:lnTo>
                    <a:pt x="73" y="30"/>
                  </a:lnTo>
                  <a:lnTo>
                    <a:pt x="76" y="30"/>
                  </a:lnTo>
                  <a:lnTo>
                    <a:pt x="80" y="31"/>
                  </a:lnTo>
                  <a:lnTo>
                    <a:pt x="84" y="31"/>
                  </a:lnTo>
                  <a:lnTo>
                    <a:pt x="88" y="31"/>
                  </a:lnTo>
                  <a:lnTo>
                    <a:pt x="92" y="32"/>
                  </a:lnTo>
                  <a:lnTo>
                    <a:pt x="95" y="32"/>
                  </a:lnTo>
                  <a:lnTo>
                    <a:pt x="99" y="32"/>
                  </a:lnTo>
                  <a:lnTo>
                    <a:pt x="103" y="32"/>
                  </a:lnTo>
                  <a:lnTo>
                    <a:pt x="107" y="33"/>
                  </a:lnTo>
                  <a:lnTo>
                    <a:pt x="111" y="33"/>
                  </a:lnTo>
                  <a:lnTo>
                    <a:pt x="115" y="33"/>
                  </a:lnTo>
                  <a:lnTo>
                    <a:pt x="118" y="33"/>
                  </a:lnTo>
                  <a:lnTo>
                    <a:pt x="122" y="33"/>
                  </a:lnTo>
                  <a:lnTo>
                    <a:pt x="126" y="33"/>
                  </a:lnTo>
                  <a:lnTo>
                    <a:pt x="130" y="33"/>
                  </a:lnTo>
                  <a:lnTo>
                    <a:pt x="134" y="33"/>
                  </a:lnTo>
                  <a:lnTo>
                    <a:pt x="137" y="33"/>
                  </a:lnTo>
                  <a:lnTo>
                    <a:pt x="141" y="33"/>
                  </a:lnTo>
                  <a:lnTo>
                    <a:pt x="145" y="33"/>
                  </a:lnTo>
                  <a:lnTo>
                    <a:pt x="149" y="33"/>
                  </a:lnTo>
                  <a:lnTo>
                    <a:pt x="153" y="33"/>
                  </a:lnTo>
                  <a:lnTo>
                    <a:pt x="157" y="33"/>
                  </a:lnTo>
                  <a:lnTo>
                    <a:pt x="160" y="33"/>
                  </a:lnTo>
                  <a:lnTo>
                    <a:pt x="164" y="33"/>
                  </a:lnTo>
                  <a:lnTo>
                    <a:pt x="168" y="33"/>
                  </a:lnTo>
                  <a:lnTo>
                    <a:pt x="172" y="33"/>
                  </a:lnTo>
                  <a:lnTo>
                    <a:pt x="176" y="33"/>
                  </a:lnTo>
                  <a:lnTo>
                    <a:pt x="179" y="33"/>
                  </a:lnTo>
                  <a:lnTo>
                    <a:pt x="183" y="33"/>
                  </a:lnTo>
                  <a:lnTo>
                    <a:pt x="187" y="33"/>
                  </a:lnTo>
                  <a:lnTo>
                    <a:pt x="191" y="33"/>
                  </a:lnTo>
                  <a:lnTo>
                    <a:pt x="195" y="33"/>
                  </a:lnTo>
                  <a:lnTo>
                    <a:pt x="199" y="33"/>
                  </a:lnTo>
                  <a:lnTo>
                    <a:pt x="202" y="33"/>
                  </a:lnTo>
                  <a:lnTo>
                    <a:pt x="206" y="33"/>
                  </a:lnTo>
                  <a:lnTo>
                    <a:pt x="210" y="33"/>
                  </a:lnTo>
                  <a:lnTo>
                    <a:pt x="214" y="33"/>
                  </a:lnTo>
                  <a:lnTo>
                    <a:pt x="218" y="33"/>
                  </a:lnTo>
                  <a:lnTo>
                    <a:pt x="221" y="33"/>
                  </a:lnTo>
                  <a:lnTo>
                    <a:pt x="225" y="33"/>
                  </a:lnTo>
                  <a:lnTo>
                    <a:pt x="229" y="33"/>
                  </a:lnTo>
                  <a:lnTo>
                    <a:pt x="233" y="33"/>
                  </a:lnTo>
                  <a:lnTo>
                    <a:pt x="237" y="33"/>
                  </a:lnTo>
                  <a:lnTo>
                    <a:pt x="241" y="33"/>
                  </a:lnTo>
                  <a:lnTo>
                    <a:pt x="244" y="33"/>
                  </a:lnTo>
                  <a:lnTo>
                    <a:pt x="248" y="33"/>
                  </a:lnTo>
                  <a:lnTo>
                    <a:pt x="252" y="33"/>
                  </a:lnTo>
                  <a:lnTo>
                    <a:pt x="256" y="33"/>
                  </a:lnTo>
                  <a:lnTo>
                    <a:pt x="260" y="33"/>
                  </a:lnTo>
                  <a:lnTo>
                    <a:pt x="263" y="33"/>
                  </a:lnTo>
                  <a:lnTo>
                    <a:pt x="267" y="33"/>
                  </a:lnTo>
                  <a:lnTo>
                    <a:pt x="271" y="33"/>
                  </a:lnTo>
                  <a:lnTo>
                    <a:pt x="275" y="33"/>
                  </a:lnTo>
                  <a:lnTo>
                    <a:pt x="279" y="33"/>
                  </a:lnTo>
                  <a:lnTo>
                    <a:pt x="283" y="33"/>
                  </a:lnTo>
                  <a:lnTo>
                    <a:pt x="286" y="33"/>
                  </a:lnTo>
                  <a:lnTo>
                    <a:pt x="290" y="33"/>
                  </a:lnTo>
                  <a:lnTo>
                    <a:pt x="294" y="33"/>
                  </a:lnTo>
                  <a:lnTo>
                    <a:pt x="298" y="33"/>
                  </a:lnTo>
                  <a:lnTo>
                    <a:pt x="302" y="33"/>
                  </a:lnTo>
                  <a:lnTo>
                    <a:pt x="305" y="33"/>
                  </a:lnTo>
                  <a:lnTo>
                    <a:pt x="309" y="33"/>
                  </a:lnTo>
                  <a:lnTo>
                    <a:pt x="313" y="33"/>
                  </a:lnTo>
                  <a:lnTo>
                    <a:pt x="317" y="33"/>
                  </a:lnTo>
                  <a:lnTo>
                    <a:pt x="321" y="33"/>
                  </a:lnTo>
                  <a:lnTo>
                    <a:pt x="325" y="33"/>
                  </a:lnTo>
                  <a:lnTo>
                    <a:pt x="328" y="33"/>
                  </a:lnTo>
                  <a:lnTo>
                    <a:pt x="332" y="33"/>
                  </a:lnTo>
                  <a:lnTo>
                    <a:pt x="336" y="33"/>
                  </a:lnTo>
                  <a:lnTo>
                    <a:pt x="340" y="33"/>
                  </a:lnTo>
                  <a:lnTo>
                    <a:pt x="344" y="33"/>
                  </a:lnTo>
                  <a:lnTo>
                    <a:pt x="348" y="33"/>
                  </a:lnTo>
                  <a:lnTo>
                    <a:pt x="351" y="33"/>
                  </a:lnTo>
                  <a:lnTo>
                    <a:pt x="355" y="33"/>
                  </a:lnTo>
                  <a:lnTo>
                    <a:pt x="359" y="33"/>
                  </a:lnTo>
                  <a:lnTo>
                    <a:pt x="363" y="33"/>
                  </a:lnTo>
                  <a:lnTo>
                    <a:pt x="367" y="33"/>
                  </a:lnTo>
                  <a:lnTo>
                    <a:pt x="370" y="33"/>
                  </a:lnTo>
                  <a:lnTo>
                    <a:pt x="374" y="33"/>
                  </a:lnTo>
                  <a:lnTo>
                    <a:pt x="378" y="33"/>
                  </a:lnTo>
                  <a:lnTo>
                    <a:pt x="380" y="33"/>
                  </a:lnTo>
                </a:path>
              </a:pathLst>
            </a:custGeom>
            <a:noFill/>
            <a:ln w="1905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52" name="Rectangle 166"/>
            <p:cNvSpPr>
              <a:spLocks noChangeArrowheads="1"/>
            </p:cNvSpPr>
            <p:nvPr/>
          </p:nvSpPr>
          <p:spPr bwMode="auto">
            <a:xfrm>
              <a:off x="4953" y="1308"/>
              <a:ext cx="6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>
                  <a:solidFill>
                    <a:srgbClr val="000000"/>
                  </a:solidFill>
                  <a:latin typeface="Symbol" pitchFamily="18" charset="2"/>
                  <a:ea typeface="Arial Unicode MS" pitchFamily="50" charset="-128"/>
                  <a:cs typeface="Arial Unicode MS" pitchFamily="50" charset="-128"/>
                </a:rPr>
                <a:t>r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0553" name="Rectangle 167"/>
            <p:cNvSpPr>
              <a:spLocks noChangeArrowheads="1"/>
            </p:cNvSpPr>
            <p:nvPr/>
          </p:nvSpPr>
          <p:spPr bwMode="auto">
            <a:xfrm>
              <a:off x="5005" y="1314"/>
              <a:ext cx="33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=5 fm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0554" name="Line 168"/>
            <p:cNvSpPr>
              <a:spLocks noChangeShapeType="1"/>
            </p:cNvSpPr>
            <p:nvPr/>
          </p:nvSpPr>
          <p:spPr bwMode="auto">
            <a:xfrm>
              <a:off x="5373" y="1386"/>
              <a:ext cx="12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55" name="Freeform 169"/>
            <p:cNvSpPr>
              <a:spLocks/>
            </p:cNvSpPr>
            <p:nvPr/>
          </p:nvSpPr>
          <p:spPr bwMode="auto">
            <a:xfrm>
              <a:off x="3357" y="2880"/>
              <a:ext cx="2280" cy="36"/>
            </a:xfrm>
            <a:custGeom>
              <a:avLst/>
              <a:gdLst>
                <a:gd name="T0" fmla="*/ 24 w 380"/>
                <a:gd name="T1" fmla="*/ 0 h 6"/>
                <a:gd name="T2" fmla="*/ 66 w 380"/>
                <a:gd name="T3" fmla="*/ 6 h 6"/>
                <a:gd name="T4" fmla="*/ 114 w 380"/>
                <a:gd name="T5" fmla="*/ 12 h 6"/>
                <a:gd name="T6" fmla="*/ 162 w 380"/>
                <a:gd name="T7" fmla="*/ 18 h 6"/>
                <a:gd name="T8" fmla="*/ 204 w 380"/>
                <a:gd name="T9" fmla="*/ 24 h 6"/>
                <a:gd name="T10" fmla="*/ 252 w 380"/>
                <a:gd name="T11" fmla="*/ 30 h 6"/>
                <a:gd name="T12" fmla="*/ 300 w 380"/>
                <a:gd name="T13" fmla="*/ 36 h 6"/>
                <a:gd name="T14" fmla="*/ 342 w 380"/>
                <a:gd name="T15" fmla="*/ 36 h 6"/>
                <a:gd name="T16" fmla="*/ 390 w 380"/>
                <a:gd name="T17" fmla="*/ 36 h 6"/>
                <a:gd name="T18" fmla="*/ 438 w 380"/>
                <a:gd name="T19" fmla="*/ 36 h 6"/>
                <a:gd name="T20" fmla="*/ 480 w 380"/>
                <a:gd name="T21" fmla="*/ 36 h 6"/>
                <a:gd name="T22" fmla="*/ 528 w 380"/>
                <a:gd name="T23" fmla="*/ 36 h 6"/>
                <a:gd name="T24" fmla="*/ 570 w 380"/>
                <a:gd name="T25" fmla="*/ 36 h 6"/>
                <a:gd name="T26" fmla="*/ 618 w 380"/>
                <a:gd name="T27" fmla="*/ 36 h 6"/>
                <a:gd name="T28" fmla="*/ 666 w 380"/>
                <a:gd name="T29" fmla="*/ 36 h 6"/>
                <a:gd name="T30" fmla="*/ 708 w 380"/>
                <a:gd name="T31" fmla="*/ 36 h 6"/>
                <a:gd name="T32" fmla="*/ 756 w 380"/>
                <a:gd name="T33" fmla="*/ 36 h 6"/>
                <a:gd name="T34" fmla="*/ 804 w 380"/>
                <a:gd name="T35" fmla="*/ 36 h 6"/>
                <a:gd name="T36" fmla="*/ 846 w 380"/>
                <a:gd name="T37" fmla="*/ 36 h 6"/>
                <a:gd name="T38" fmla="*/ 894 w 380"/>
                <a:gd name="T39" fmla="*/ 36 h 6"/>
                <a:gd name="T40" fmla="*/ 942 w 380"/>
                <a:gd name="T41" fmla="*/ 36 h 6"/>
                <a:gd name="T42" fmla="*/ 984 w 380"/>
                <a:gd name="T43" fmla="*/ 36 h 6"/>
                <a:gd name="T44" fmla="*/ 1032 w 380"/>
                <a:gd name="T45" fmla="*/ 36 h 6"/>
                <a:gd name="T46" fmla="*/ 1074 w 380"/>
                <a:gd name="T47" fmla="*/ 36 h 6"/>
                <a:gd name="T48" fmla="*/ 1122 w 380"/>
                <a:gd name="T49" fmla="*/ 36 h 6"/>
                <a:gd name="T50" fmla="*/ 1170 w 380"/>
                <a:gd name="T51" fmla="*/ 36 h 6"/>
                <a:gd name="T52" fmla="*/ 1212 w 380"/>
                <a:gd name="T53" fmla="*/ 36 h 6"/>
                <a:gd name="T54" fmla="*/ 1260 w 380"/>
                <a:gd name="T55" fmla="*/ 36 h 6"/>
                <a:gd name="T56" fmla="*/ 1308 w 380"/>
                <a:gd name="T57" fmla="*/ 36 h 6"/>
                <a:gd name="T58" fmla="*/ 1350 w 380"/>
                <a:gd name="T59" fmla="*/ 36 h 6"/>
                <a:gd name="T60" fmla="*/ 1398 w 380"/>
                <a:gd name="T61" fmla="*/ 36 h 6"/>
                <a:gd name="T62" fmla="*/ 1446 w 380"/>
                <a:gd name="T63" fmla="*/ 36 h 6"/>
                <a:gd name="T64" fmla="*/ 1488 w 380"/>
                <a:gd name="T65" fmla="*/ 36 h 6"/>
                <a:gd name="T66" fmla="*/ 1536 w 380"/>
                <a:gd name="T67" fmla="*/ 36 h 6"/>
                <a:gd name="T68" fmla="*/ 1578 w 380"/>
                <a:gd name="T69" fmla="*/ 36 h 6"/>
                <a:gd name="T70" fmla="*/ 1626 w 380"/>
                <a:gd name="T71" fmla="*/ 36 h 6"/>
                <a:gd name="T72" fmla="*/ 1674 w 380"/>
                <a:gd name="T73" fmla="*/ 36 h 6"/>
                <a:gd name="T74" fmla="*/ 1716 w 380"/>
                <a:gd name="T75" fmla="*/ 36 h 6"/>
                <a:gd name="T76" fmla="*/ 1764 w 380"/>
                <a:gd name="T77" fmla="*/ 36 h 6"/>
                <a:gd name="T78" fmla="*/ 1812 w 380"/>
                <a:gd name="T79" fmla="*/ 36 h 6"/>
                <a:gd name="T80" fmla="*/ 1854 w 380"/>
                <a:gd name="T81" fmla="*/ 36 h 6"/>
                <a:gd name="T82" fmla="*/ 1902 w 380"/>
                <a:gd name="T83" fmla="*/ 36 h 6"/>
                <a:gd name="T84" fmla="*/ 1950 w 380"/>
                <a:gd name="T85" fmla="*/ 36 h 6"/>
                <a:gd name="T86" fmla="*/ 1992 w 380"/>
                <a:gd name="T87" fmla="*/ 36 h 6"/>
                <a:gd name="T88" fmla="*/ 2040 w 380"/>
                <a:gd name="T89" fmla="*/ 36 h 6"/>
                <a:gd name="T90" fmla="*/ 2088 w 380"/>
                <a:gd name="T91" fmla="*/ 36 h 6"/>
                <a:gd name="T92" fmla="*/ 2130 w 380"/>
                <a:gd name="T93" fmla="*/ 36 h 6"/>
                <a:gd name="T94" fmla="*/ 2178 w 380"/>
                <a:gd name="T95" fmla="*/ 36 h 6"/>
                <a:gd name="T96" fmla="*/ 2220 w 380"/>
                <a:gd name="T97" fmla="*/ 36 h 6"/>
                <a:gd name="T98" fmla="*/ 2268 w 380"/>
                <a:gd name="T99" fmla="*/ 36 h 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80" h="6">
                  <a:moveTo>
                    <a:pt x="0" y="0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5" y="1"/>
                  </a:lnTo>
                  <a:lnTo>
                    <a:pt x="19" y="2"/>
                  </a:lnTo>
                  <a:lnTo>
                    <a:pt x="23" y="2"/>
                  </a:lnTo>
                  <a:lnTo>
                    <a:pt x="27" y="3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8" y="5"/>
                  </a:lnTo>
                  <a:lnTo>
                    <a:pt x="42" y="5"/>
                  </a:lnTo>
                  <a:lnTo>
                    <a:pt x="46" y="5"/>
                  </a:lnTo>
                  <a:lnTo>
                    <a:pt x="50" y="6"/>
                  </a:lnTo>
                  <a:lnTo>
                    <a:pt x="53" y="6"/>
                  </a:lnTo>
                  <a:lnTo>
                    <a:pt x="57" y="6"/>
                  </a:lnTo>
                  <a:lnTo>
                    <a:pt x="61" y="6"/>
                  </a:lnTo>
                  <a:lnTo>
                    <a:pt x="65" y="6"/>
                  </a:lnTo>
                  <a:lnTo>
                    <a:pt x="69" y="6"/>
                  </a:lnTo>
                  <a:lnTo>
                    <a:pt x="73" y="6"/>
                  </a:lnTo>
                  <a:lnTo>
                    <a:pt x="76" y="6"/>
                  </a:lnTo>
                  <a:lnTo>
                    <a:pt x="80" y="6"/>
                  </a:lnTo>
                  <a:lnTo>
                    <a:pt x="84" y="6"/>
                  </a:lnTo>
                  <a:lnTo>
                    <a:pt x="88" y="6"/>
                  </a:lnTo>
                  <a:lnTo>
                    <a:pt x="92" y="6"/>
                  </a:lnTo>
                  <a:lnTo>
                    <a:pt x="95" y="6"/>
                  </a:lnTo>
                  <a:lnTo>
                    <a:pt x="99" y="6"/>
                  </a:lnTo>
                  <a:lnTo>
                    <a:pt x="103" y="6"/>
                  </a:lnTo>
                  <a:lnTo>
                    <a:pt x="107" y="6"/>
                  </a:lnTo>
                  <a:lnTo>
                    <a:pt x="111" y="6"/>
                  </a:lnTo>
                  <a:lnTo>
                    <a:pt x="115" y="6"/>
                  </a:lnTo>
                  <a:lnTo>
                    <a:pt x="118" y="6"/>
                  </a:lnTo>
                  <a:lnTo>
                    <a:pt x="122" y="6"/>
                  </a:lnTo>
                  <a:lnTo>
                    <a:pt x="126" y="6"/>
                  </a:lnTo>
                  <a:lnTo>
                    <a:pt x="130" y="6"/>
                  </a:lnTo>
                  <a:lnTo>
                    <a:pt x="134" y="6"/>
                  </a:lnTo>
                  <a:lnTo>
                    <a:pt x="137" y="6"/>
                  </a:lnTo>
                  <a:lnTo>
                    <a:pt x="141" y="6"/>
                  </a:lnTo>
                  <a:lnTo>
                    <a:pt x="145" y="6"/>
                  </a:lnTo>
                  <a:lnTo>
                    <a:pt x="149" y="6"/>
                  </a:lnTo>
                  <a:lnTo>
                    <a:pt x="153" y="6"/>
                  </a:lnTo>
                  <a:lnTo>
                    <a:pt x="157" y="6"/>
                  </a:lnTo>
                  <a:lnTo>
                    <a:pt x="160" y="6"/>
                  </a:lnTo>
                  <a:lnTo>
                    <a:pt x="164" y="6"/>
                  </a:lnTo>
                  <a:lnTo>
                    <a:pt x="168" y="6"/>
                  </a:lnTo>
                  <a:lnTo>
                    <a:pt x="172" y="6"/>
                  </a:lnTo>
                  <a:lnTo>
                    <a:pt x="176" y="6"/>
                  </a:lnTo>
                  <a:lnTo>
                    <a:pt x="179" y="6"/>
                  </a:lnTo>
                  <a:lnTo>
                    <a:pt x="183" y="6"/>
                  </a:lnTo>
                  <a:lnTo>
                    <a:pt x="187" y="6"/>
                  </a:lnTo>
                  <a:lnTo>
                    <a:pt x="191" y="6"/>
                  </a:lnTo>
                  <a:lnTo>
                    <a:pt x="195" y="6"/>
                  </a:lnTo>
                  <a:lnTo>
                    <a:pt x="199" y="6"/>
                  </a:lnTo>
                  <a:lnTo>
                    <a:pt x="202" y="6"/>
                  </a:lnTo>
                  <a:lnTo>
                    <a:pt x="206" y="6"/>
                  </a:lnTo>
                  <a:lnTo>
                    <a:pt x="210" y="6"/>
                  </a:lnTo>
                  <a:lnTo>
                    <a:pt x="214" y="6"/>
                  </a:lnTo>
                  <a:lnTo>
                    <a:pt x="218" y="6"/>
                  </a:lnTo>
                  <a:lnTo>
                    <a:pt x="221" y="6"/>
                  </a:lnTo>
                  <a:lnTo>
                    <a:pt x="225" y="6"/>
                  </a:lnTo>
                  <a:lnTo>
                    <a:pt x="229" y="6"/>
                  </a:lnTo>
                  <a:lnTo>
                    <a:pt x="233" y="6"/>
                  </a:lnTo>
                  <a:lnTo>
                    <a:pt x="237" y="6"/>
                  </a:lnTo>
                  <a:lnTo>
                    <a:pt x="241" y="6"/>
                  </a:lnTo>
                  <a:lnTo>
                    <a:pt x="244" y="6"/>
                  </a:lnTo>
                  <a:lnTo>
                    <a:pt x="248" y="6"/>
                  </a:lnTo>
                  <a:lnTo>
                    <a:pt x="252" y="6"/>
                  </a:lnTo>
                  <a:lnTo>
                    <a:pt x="256" y="6"/>
                  </a:lnTo>
                  <a:lnTo>
                    <a:pt x="260" y="6"/>
                  </a:lnTo>
                  <a:lnTo>
                    <a:pt x="263" y="6"/>
                  </a:lnTo>
                  <a:lnTo>
                    <a:pt x="267" y="6"/>
                  </a:lnTo>
                  <a:lnTo>
                    <a:pt x="271" y="6"/>
                  </a:lnTo>
                  <a:lnTo>
                    <a:pt x="275" y="6"/>
                  </a:lnTo>
                  <a:lnTo>
                    <a:pt x="279" y="6"/>
                  </a:lnTo>
                  <a:lnTo>
                    <a:pt x="283" y="6"/>
                  </a:lnTo>
                  <a:lnTo>
                    <a:pt x="286" y="6"/>
                  </a:lnTo>
                  <a:lnTo>
                    <a:pt x="290" y="6"/>
                  </a:lnTo>
                  <a:lnTo>
                    <a:pt x="294" y="6"/>
                  </a:lnTo>
                  <a:lnTo>
                    <a:pt x="298" y="6"/>
                  </a:lnTo>
                  <a:lnTo>
                    <a:pt x="302" y="6"/>
                  </a:lnTo>
                  <a:lnTo>
                    <a:pt x="305" y="6"/>
                  </a:lnTo>
                  <a:lnTo>
                    <a:pt x="309" y="6"/>
                  </a:lnTo>
                  <a:lnTo>
                    <a:pt x="313" y="6"/>
                  </a:lnTo>
                  <a:lnTo>
                    <a:pt x="317" y="6"/>
                  </a:lnTo>
                  <a:lnTo>
                    <a:pt x="321" y="6"/>
                  </a:lnTo>
                  <a:lnTo>
                    <a:pt x="325" y="6"/>
                  </a:lnTo>
                  <a:lnTo>
                    <a:pt x="328" y="6"/>
                  </a:lnTo>
                  <a:lnTo>
                    <a:pt x="332" y="6"/>
                  </a:lnTo>
                  <a:lnTo>
                    <a:pt x="336" y="6"/>
                  </a:lnTo>
                  <a:lnTo>
                    <a:pt x="340" y="6"/>
                  </a:lnTo>
                  <a:lnTo>
                    <a:pt x="344" y="6"/>
                  </a:lnTo>
                  <a:lnTo>
                    <a:pt x="348" y="6"/>
                  </a:lnTo>
                  <a:lnTo>
                    <a:pt x="351" y="6"/>
                  </a:lnTo>
                  <a:lnTo>
                    <a:pt x="355" y="6"/>
                  </a:lnTo>
                  <a:lnTo>
                    <a:pt x="359" y="6"/>
                  </a:lnTo>
                  <a:lnTo>
                    <a:pt x="363" y="6"/>
                  </a:lnTo>
                  <a:lnTo>
                    <a:pt x="367" y="6"/>
                  </a:lnTo>
                  <a:lnTo>
                    <a:pt x="370" y="6"/>
                  </a:lnTo>
                  <a:lnTo>
                    <a:pt x="374" y="6"/>
                  </a:lnTo>
                  <a:lnTo>
                    <a:pt x="378" y="6"/>
                  </a:lnTo>
                  <a:lnTo>
                    <a:pt x="380" y="6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56" name="Rectangle 170"/>
            <p:cNvSpPr>
              <a:spLocks noChangeArrowheads="1"/>
            </p:cNvSpPr>
            <p:nvPr/>
          </p:nvSpPr>
          <p:spPr bwMode="auto">
            <a:xfrm>
              <a:off x="4143" y="1428"/>
              <a:ext cx="57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Absorbed 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0557" name="Rectangle 171"/>
            <p:cNvSpPr>
              <a:spLocks noChangeArrowheads="1"/>
            </p:cNvSpPr>
            <p:nvPr/>
          </p:nvSpPr>
          <p:spPr bwMode="auto">
            <a:xfrm>
              <a:off x="4717" y="1422"/>
              <a:ext cx="4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0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3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0558" name="Rectangle 172"/>
            <p:cNvSpPr>
              <a:spLocks noChangeArrowheads="1"/>
            </p:cNvSpPr>
            <p:nvPr/>
          </p:nvSpPr>
          <p:spPr bwMode="auto">
            <a:xfrm>
              <a:off x="4774" y="1452"/>
              <a:ext cx="5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2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S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0559" name="Rectangle 173"/>
            <p:cNvSpPr>
              <a:spLocks noChangeArrowheads="1"/>
            </p:cNvSpPr>
            <p:nvPr/>
          </p:nvSpPr>
          <p:spPr bwMode="auto">
            <a:xfrm>
              <a:off x="4832" y="1494"/>
              <a:ext cx="3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0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1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0560" name="Rectangle 174"/>
            <p:cNvSpPr>
              <a:spLocks noChangeArrowheads="1"/>
            </p:cNvSpPr>
            <p:nvPr/>
          </p:nvSpPr>
          <p:spPr bwMode="auto">
            <a:xfrm>
              <a:off x="4881" y="1428"/>
              <a:ext cx="6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, 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0561" name="Rectangle 175"/>
            <p:cNvSpPr>
              <a:spLocks noChangeArrowheads="1"/>
            </p:cNvSpPr>
            <p:nvPr/>
          </p:nvSpPr>
          <p:spPr bwMode="auto">
            <a:xfrm>
              <a:off x="4953" y="1422"/>
              <a:ext cx="6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>
                  <a:solidFill>
                    <a:srgbClr val="000000"/>
                  </a:solidFill>
                  <a:latin typeface="Symbol" pitchFamily="18" charset="2"/>
                  <a:ea typeface="Arial Unicode MS" pitchFamily="50" charset="-128"/>
                  <a:cs typeface="Arial Unicode MS" pitchFamily="50" charset="-128"/>
                </a:rPr>
                <a:t>r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0562" name="Rectangle 176"/>
            <p:cNvSpPr>
              <a:spLocks noChangeArrowheads="1"/>
            </p:cNvSpPr>
            <p:nvPr/>
          </p:nvSpPr>
          <p:spPr bwMode="auto">
            <a:xfrm>
              <a:off x="5015" y="1428"/>
              <a:ext cx="31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=1 fm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0563" name="Line 177"/>
            <p:cNvSpPr>
              <a:spLocks noChangeShapeType="1"/>
            </p:cNvSpPr>
            <p:nvPr/>
          </p:nvSpPr>
          <p:spPr bwMode="auto">
            <a:xfrm>
              <a:off x="5373" y="1506"/>
              <a:ext cx="12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64" name="Freeform 178"/>
            <p:cNvSpPr>
              <a:spLocks/>
            </p:cNvSpPr>
            <p:nvPr/>
          </p:nvSpPr>
          <p:spPr bwMode="auto">
            <a:xfrm>
              <a:off x="3525" y="1068"/>
              <a:ext cx="2112" cy="1860"/>
            </a:xfrm>
            <a:custGeom>
              <a:avLst/>
              <a:gdLst>
                <a:gd name="T0" fmla="*/ 12 w 352"/>
                <a:gd name="T1" fmla="*/ 126 h 310"/>
                <a:gd name="T2" fmla="*/ 60 w 352"/>
                <a:gd name="T3" fmla="*/ 486 h 310"/>
                <a:gd name="T4" fmla="*/ 108 w 352"/>
                <a:gd name="T5" fmla="*/ 762 h 310"/>
                <a:gd name="T6" fmla="*/ 150 w 352"/>
                <a:gd name="T7" fmla="*/ 978 h 310"/>
                <a:gd name="T8" fmla="*/ 198 w 352"/>
                <a:gd name="T9" fmla="*/ 1140 h 310"/>
                <a:gd name="T10" fmla="*/ 246 w 352"/>
                <a:gd name="T11" fmla="*/ 1266 h 310"/>
                <a:gd name="T12" fmla="*/ 288 w 352"/>
                <a:gd name="T13" fmla="*/ 1368 h 310"/>
                <a:gd name="T14" fmla="*/ 336 w 352"/>
                <a:gd name="T15" fmla="*/ 1440 h 310"/>
                <a:gd name="T16" fmla="*/ 384 w 352"/>
                <a:gd name="T17" fmla="*/ 1506 h 310"/>
                <a:gd name="T18" fmla="*/ 426 w 352"/>
                <a:gd name="T19" fmla="*/ 1560 h 310"/>
                <a:gd name="T20" fmla="*/ 474 w 352"/>
                <a:gd name="T21" fmla="*/ 1602 h 310"/>
                <a:gd name="T22" fmla="*/ 522 w 352"/>
                <a:gd name="T23" fmla="*/ 1638 h 310"/>
                <a:gd name="T24" fmla="*/ 564 w 352"/>
                <a:gd name="T25" fmla="*/ 1668 h 310"/>
                <a:gd name="T26" fmla="*/ 612 w 352"/>
                <a:gd name="T27" fmla="*/ 1698 h 310"/>
                <a:gd name="T28" fmla="*/ 654 w 352"/>
                <a:gd name="T29" fmla="*/ 1716 h 310"/>
                <a:gd name="T30" fmla="*/ 702 w 352"/>
                <a:gd name="T31" fmla="*/ 1740 h 310"/>
                <a:gd name="T32" fmla="*/ 750 w 352"/>
                <a:gd name="T33" fmla="*/ 1752 h 310"/>
                <a:gd name="T34" fmla="*/ 792 w 352"/>
                <a:gd name="T35" fmla="*/ 1770 h 310"/>
                <a:gd name="T36" fmla="*/ 840 w 352"/>
                <a:gd name="T37" fmla="*/ 1782 h 310"/>
                <a:gd name="T38" fmla="*/ 888 w 352"/>
                <a:gd name="T39" fmla="*/ 1794 h 310"/>
                <a:gd name="T40" fmla="*/ 930 w 352"/>
                <a:gd name="T41" fmla="*/ 1800 h 310"/>
                <a:gd name="T42" fmla="*/ 978 w 352"/>
                <a:gd name="T43" fmla="*/ 1806 h 310"/>
                <a:gd name="T44" fmla="*/ 1026 w 352"/>
                <a:gd name="T45" fmla="*/ 1818 h 310"/>
                <a:gd name="T46" fmla="*/ 1068 w 352"/>
                <a:gd name="T47" fmla="*/ 1824 h 310"/>
                <a:gd name="T48" fmla="*/ 1116 w 352"/>
                <a:gd name="T49" fmla="*/ 1830 h 310"/>
                <a:gd name="T50" fmla="*/ 1158 w 352"/>
                <a:gd name="T51" fmla="*/ 1830 h 310"/>
                <a:gd name="T52" fmla="*/ 1206 w 352"/>
                <a:gd name="T53" fmla="*/ 1836 h 310"/>
                <a:gd name="T54" fmla="*/ 1254 w 352"/>
                <a:gd name="T55" fmla="*/ 1842 h 310"/>
                <a:gd name="T56" fmla="*/ 1296 w 352"/>
                <a:gd name="T57" fmla="*/ 1842 h 310"/>
                <a:gd name="T58" fmla="*/ 1344 w 352"/>
                <a:gd name="T59" fmla="*/ 1848 h 310"/>
                <a:gd name="T60" fmla="*/ 1392 w 352"/>
                <a:gd name="T61" fmla="*/ 1848 h 310"/>
                <a:gd name="T62" fmla="*/ 1434 w 352"/>
                <a:gd name="T63" fmla="*/ 1854 h 310"/>
                <a:gd name="T64" fmla="*/ 1482 w 352"/>
                <a:gd name="T65" fmla="*/ 1854 h 310"/>
                <a:gd name="T66" fmla="*/ 1530 w 352"/>
                <a:gd name="T67" fmla="*/ 1854 h 310"/>
                <a:gd name="T68" fmla="*/ 1572 w 352"/>
                <a:gd name="T69" fmla="*/ 1854 h 310"/>
                <a:gd name="T70" fmla="*/ 1620 w 352"/>
                <a:gd name="T71" fmla="*/ 1854 h 310"/>
                <a:gd name="T72" fmla="*/ 1662 w 352"/>
                <a:gd name="T73" fmla="*/ 1860 h 310"/>
                <a:gd name="T74" fmla="*/ 1710 w 352"/>
                <a:gd name="T75" fmla="*/ 1860 h 310"/>
                <a:gd name="T76" fmla="*/ 1758 w 352"/>
                <a:gd name="T77" fmla="*/ 1860 h 310"/>
                <a:gd name="T78" fmla="*/ 1800 w 352"/>
                <a:gd name="T79" fmla="*/ 1860 h 310"/>
                <a:gd name="T80" fmla="*/ 1848 w 352"/>
                <a:gd name="T81" fmla="*/ 1860 h 310"/>
                <a:gd name="T82" fmla="*/ 1896 w 352"/>
                <a:gd name="T83" fmla="*/ 1860 h 310"/>
                <a:gd name="T84" fmla="*/ 1938 w 352"/>
                <a:gd name="T85" fmla="*/ 1860 h 310"/>
                <a:gd name="T86" fmla="*/ 1986 w 352"/>
                <a:gd name="T87" fmla="*/ 1860 h 310"/>
                <a:gd name="T88" fmla="*/ 2034 w 352"/>
                <a:gd name="T89" fmla="*/ 1860 h 310"/>
                <a:gd name="T90" fmla="*/ 2076 w 352"/>
                <a:gd name="T91" fmla="*/ 1860 h 310"/>
                <a:gd name="T92" fmla="*/ 2112 w 352"/>
                <a:gd name="T93" fmla="*/ 1860 h 31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52" h="310">
                  <a:moveTo>
                    <a:pt x="0" y="0"/>
                  </a:moveTo>
                  <a:lnTo>
                    <a:pt x="2" y="21"/>
                  </a:lnTo>
                  <a:lnTo>
                    <a:pt x="6" y="50"/>
                  </a:lnTo>
                  <a:lnTo>
                    <a:pt x="10" y="81"/>
                  </a:lnTo>
                  <a:lnTo>
                    <a:pt x="14" y="105"/>
                  </a:lnTo>
                  <a:lnTo>
                    <a:pt x="18" y="127"/>
                  </a:lnTo>
                  <a:lnTo>
                    <a:pt x="22" y="146"/>
                  </a:lnTo>
                  <a:lnTo>
                    <a:pt x="25" y="163"/>
                  </a:lnTo>
                  <a:lnTo>
                    <a:pt x="29" y="177"/>
                  </a:lnTo>
                  <a:lnTo>
                    <a:pt x="33" y="190"/>
                  </a:lnTo>
                  <a:lnTo>
                    <a:pt x="37" y="201"/>
                  </a:lnTo>
                  <a:lnTo>
                    <a:pt x="41" y="211"/>
                  </a:lnTo>
                  <a:lnTo>
                    <a:pt x="45" y="220"/>
                  </a:lnTo>
                  <a:lnTo>
                    <a:pt x="48" y="228"/>
                  </a:lnTo>
                  <a:lnTo>
                    <a:pt x="52" y="234"/>
                  </a:lnTo>
                  <a:lnTo>
                    <a:pt x="56" y="240"/>
                  </a:lnTo>
                  <a:lnTo>
                    <a:pt x="60" y="245"/>
                  </a:lnTo>
                  <a:lnTo>
                    <a:pt x="64" y="251"/>
                  </a:lnTo>
                  <a:lnTo>
                    <a:pt x="67" y="256"/>
                  </a:lnTo>
                  <a:lnTo>
                    <a:pt x="71" y="260"/>
                  </a:lnTo>
                  <a:lnTo>
                    <a:pt x="75" y="264"/>
                  </a:lnTo>
                  <a:lnTo>
                    <a:pt x="79" y="267"/>
                  </a:lnTo>
                  <a:lnTo>
                    <a:pt x="83" y="270"/>
                  </a:lnTo>
                  <a:lnTo>
                    <a:pt x="87" y="273"/>
                  </a:lnTo>
                  <a:lnTo>
                    <a:pt x="90" y="276"/>
                  </a:lnTo>
                  <a:lnTo>
                    <a:pt x="94" y="278"/>
                  </a:lnTo>
                  <a:lnTo>
                    <a:pt x="98" y="281"/>
                  </a:lnTo>
                  <a:lnTo>
                    <a:pt x="102" y="283"/>
                  </a:lnTo>
                  <a:lnTo>
                    <a:pt x="106" y="285"/>
                  </a:lnTo>
                  <a:lnTo>
                    <a:pt x="109" y="286"/>
                  </a:lnTo>
                  <a:lnTo>
                    <a:pt x="113" y="288"/>
                  </a:lnTo>
                  <a:lnTo>
                    <a:pt x="117" y="290"/>
                  </a:lnTo>
                  <a:lnTo>
                    <a:pt x="121" y="291"/>
                  </a:lnTo>
                  <a:lnTo>
                    <a:pt x="125" y="292"/>
                  </a:lnTo>
                  <a:lnTo>
                    <a:pt x="129" y="294"/>
                  </a:lnTo>
                  <a:lnTo>
                    <a:pt x="132" y="295"/>
                  </a:lnTo>
                  <a:lnTo>
                    <a:pt x="136" y="296"/>
                  </a:lnTo>
                  <a:lnTo>
                    <a:pt x="140" y="297"/>
                  </a:lnTo>
                  <a:lnTo>
                    <a:pt x="144" y="298"/>
                  </a:lnTo>
                  <a:lnTo>
                    <a:pt x="148" y="299"/>
                  </a:lnTo>
                  <a:lnTo>
                    <a:pt x="151" y="299"/>
                  </a:lnTo>
                  <a:lnTo>
                    <a:pt x="155" y="300"/>
                  </a:lnTo>
                  <a:lnTo>
                    <a:pt x="159" y="301"/>
                  </a:lnTo>
                  <a:lnTo>
                    <a:pt x="163" y="301"/>
                  </a:lnTo>
                  <a:lnTo>
                    <a:pt x="167" y="302"/>
                  </a:lnTo>
                  <a:lnTo>
                    <a:pt x="171" y="303"/>
                  </a:lnTo>
                  <a:lnTo>
                    <a:pt x="174" y="303"/>
                  </a:lnTo>
                  <a:lnTo>
                    <a:pt x="178" y="304"/>
                  </a:lnTo>
                  <a:lnTo>
                    <a:pt x="182" y="304"/>
                  </a:lnTo>
                  <a:lnTo>
                    <a:pt x="186" y="305"/>
                  </a:lnTo>
                  <a:lnTo>
                    <a:pt x="190" y="305"/>
                  </a:lnTo>
                  <a:lnTo>
                    <a:pt x="193" y="305"/>
                  </a:lnTo>
                  <a:lnTo>
                    <a:pt x="197" y="306"/>
                  </a:lnTo>
                  <a:lnTo>
                    <a:pt x="201" y="306"/>
                  </a:lnTo>
                  <a:lnTo>
                    <a:pt x="205" y="306"/>
                  </a:lnTo>
                  <a:lnTo>
                    <a:pt x="209" y="307"/>
                  </a:lnTo>
                  <a:lnTo>
                    <a:pt x="213" y="307"/>
                  </a:lnTo>
                  <a:lnTo>
                    <a:pt x="216" y="307"/>
                  </a:lnTo>
                  <a:lnTo>
                    <a:pt x="220" y="308"/>
                  </a:lnTo>
                  <a:lnTo>
                    <a:pt x="224" y="308"/>
                  </a:lnTo>
                  <a:lnTo>
                    <a:pt x="228" y="308"/>
                  </a:lnTo>
                  <a:lnTo>
                    <a:pt x="232" y="308"/>
                  </a:lnTo>
                  <a:lnTo>
                    <a:pt x="235" y="308"/>
                  </a:lnTo>
                  <a:lnTo>
                    <a:pt x="239" y="309"/>
                  </a:lnTo>
                  <a:lnTo>
                    <a:pt x="243" y="309"/>
                  </a:lnTo>
                  <a:lnTo>
                    <a:pt x="247" y="309"/>
                  </a:lnTo>
                  <a:lnTo>
                    <a:pt x="251" y="309"/>
                  </a:lnTo>
                  <a:lnTo>
                    <a:pt x="255" y="309"/>
                  </a:lnTo>
                  <a:lnTo>
                    <a:pt x="258" y="309"/>
                  </a:lnTo>
                  <a:lnTo>
                    <a:pt x="262" y="309"/>
                  </a:lnTo>
                  <a:lnTo>
                    <a:pt x="266" y="309"/>
                  </a:lnTo>
                  <a:lnTo>
                    <a:pt x="270" y="309"/>
                  </a:lnTo>
                  <a:lnTo>
                    <a:pt x="274" y="310"/>
                  </a:lnTo>
                  <a:lnTo>
                    <a:pt x="277" y="310"/>
                  </a:lnTo>
                  <a:lnTo>
                    <a:pt x="281" y="310"/>
                  </a:lnTo>
                  <a:lnTo>
                    <a:pt x="285" y="310"/>
                  </a:lnTo>
                  <a:lnTo>
                    <a:pt x="289" y="310"/>
                  </a:lnTo>
                  <a:lnTo>
                    <a:pt x="293" y="310"/>
                  </a:lnTo>
                  <a:lnTo>
                    <a:pt x="297" y="310"/>
                  </a:lnTo>
                  <a:lnTo>
                    <a:pt x="300" y="310"/>
                  </a:lnTo>
                  <a:lnTo>
                    <a:pt x="304" y="310"/>
                  </a:lnTo>
                  <a:lnTo>
                    <a:pt x="308" y="310"/>
                  </a:lnTo>
                  <a:lnTo>
                    <a:pt x="312" y="310"/>
                  </a:lnTo>
                  <a:lnTo>
                    <a:pt x="316" y="310"/>
                  </a:lnTo>
                  <a:lnTo>
                    <a:pt x="320" y="310"/>
                  </a:lnTo>
                  <a:lnTo>
                    <a:pt x="323" y="310"/>
                  </a:lnTo>
                  <a:lnTo>
                    <a:pt x="327" y="310"/>
                  </a:lnTo>
                  <a:lnTo>
                    <a:pt x="331" y="310"/>
                  </a:lnTo>
                  <a:lnTo>
                    <a:pt x="335" y="310"/>
                  </a:lnTo>
                  <a:lnTo>
                    <a:pt x="339" y="310"/>
                  </a:lnTo>
                  <a:lnTo>
                    <a:pt x="342" y="310"/>
                  </a:lnTo>
                  <a:lnTo>
                    <a:pt x="346" y="310"/>
                  </a:lnTo>
                  <a:lnTo>
                    <a:pt x="350" y="310"/>
                  </a:lnTo>
                  <a:lnTo>
                    <a:pt x="352" y="31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65" name="Rectangle 179"/>
            <p:cNvSpPr>
              <a:spLocks noChangeArrowheads="1"/>
            </p:cNvSpPr>
            <p:nvPr/>
          </p:nvSpPr>
          <p:spPr bwMode="auto">
            <a:xfrm>
              <a:off x="4953" y="1548"/>
              <a:ext cx="6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>
                  <a:solidFill>
                    <a:srgbClr val="000000"/>
                  </a:solidFill>
                  <a:latin typeface="Symbol" pitchFamily="18" charset="2"/>
                  <a:ea typeface="Arial Unicode MS" pitchFamily="50" charset="-128"/>
                  <a:cs typeface="Arial Unicode MS" pitchFamily="50" charset="-128"/>
                </a:rPr>
                <a:t>r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0566" name="Rectangle 180"/>
            <p:cNvSpPr>
              <a:spLocks noChangeArrowheads="1"/>
            </p:cNvSpPr>
            <p:nvPr/>
          </p:nvSpPr>
          <p:spPr bwMode="auto">
            <a:xfrm>
              <a:off x="5005" y="1554"/>
              <a:ext cx="33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=3 fm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0567" name="Line 181"/>
            <p:cNvSpPr>
              <a:spLocks noChangeShapeType="1"/>
            </p:cNvSpPr>
            <p:nvPr/>
          </p:nvSpPr>
          <p:spPr bwMode="auto">
            <a:xfrm>
              <a:off x="5373" y="1626"/>
              <a:ext cx="120" cy="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68" name="Freeform 182"/>
            <p:cNvSpPr>
              <a:spLocks/>
            </p:cNvSpPr>
            <p:nvPr/>
          </p:nvSpPr>
          <p:spPr bwMode="auto">
            <a:xfrm>
              <a:off x="3357" y="2586"/>
              <a:ext cx="2280" cy="342"/>
            </a:xfrm>
            <a:custGeom>
              <a:avLst/>
              <a:gdLst>
                <a:gd name="T0" fmla="*/ 24 w 380"/>
                <a:gd name="T1" fmla="*/ 6 h 57"/>
                <a:gd name="T2" fmla="*/ 66 w 380"/>
                <a:gd name="T3" fmla="*/ 36 h 57"/>
                <a:gd name="T4" fmla="*/ 114 w 380"/>
                <a:gd name="T5" fmla="*/ 90 h 57"/>
                <a:gd name="T6" fmla="*/ 162 w 380"/>
                <a:gd name="T7" fmla="*/ 150 h 57"/>
                <a:gd name="T8" fmla="*/ 204 w 380"/>
                <a:gd name="T9" fmla="*/ 204 h 57"/>
                <a:gd name="T10" fmla="*/ 252 w 380"/>
                <a:gd name="T11" fmla="*/ 246 h 57"/>
                <a:gd name="T12" fmla="*/ 300 w 380"/>
                <a:gd name="T13" fmla="*/ 276 h 57"/>
                <a:gd name="T14" fmla="*/ 342 w 380"/>
                <a:gd name="T15" fmla="*/ 300 h 57"/>
                <a:gd name="T16" fmla="*/ 390 w 380"/>
                <a:gd name="T17" fmla="*/ 312 h 57"/>
                <a:gd name="T18" fmla="*/ 438 w 380"/>
                <a:gd name="T19" fmla="*/ 324 h 57"/>
                <a:gd name="T20" fmla="*/ 480 w 380"/>
                <a:gd name="T21" fmla="*/ 330 h 57"/>
                <a:gd name="T22" fmla="*/ 528 w 380"/>
                <a:gd name="T23" fmla="*/ 336 h 57"/>
                <a:gd name="T24" fmla="*/ 570 w 380"/>
                <a:gd name="T25" fmla="*/ 336 h 57"/>
                <a:gd name="T26" fmla="*/ 618 w 380"/>
                <a:gd name="T27" fmla="*/ 336 h 57"/>
                <a:gd name="T28" fmla="*/ 666 w 380"/>
                <a:gd name="T29" fmla="*/ 336 h 57"/>
                <a:gd name="T30" fmla="*/ 708 w 380"/>
                <a:gd name="T31" fmla="*/ 342 h 57"/>
                <a:gd name="T32" fmla="*/ 756 w 380"/>
                <a:gd name="T33" fmla="*/ 342 h 57"/>
                <a:gd name="T34" fmla="*/ 804 w 380"/>
                <a:gd name="T35" fmla="*/ 336 h 57"/>
                <a:gd name="T36" fmla="*/ 846 w 380"/>
                <a:gd name="T37" fmla="*/ 336 h 57"/>
                <a:gd name="T38" fmla="*/ 894 w 380"/>
                <a:gd name="T39" fmla="*/ 336 h 57"/>
                <a:gd name="T40" fmla="*/ 942 w 380"/>
                <a:gd name="T41" fmla="*/ 336 h 57"/>
                <a:gd name="T42" fmla="*/ 984 w 380"/>
                <a:gd name="T43" fmla="*/ 336 h 57"/>
                <a:gd name="T44" fmla="*/ 1032 w 380"/>
                <a:gd name="T45" fmla="*/ 336 h 57"/>
                <a:gd name="T46" fmla="*/ 1074 w 380"/>
                <a:gd name="T47" fmla="*/ 336 h 57"/>
                <a:gd name="T48" fmla="*/ 1122 w 380"/>
                <a:gd name="T49" fmla="*/ 336 h 57"/>
                <a:gd name="T50" fmla="*/ 1170 w 380"/>
                <a:gd name="T51" fmla="*/ 336 h 57"/>
                <a:gd name="T52" fmla="*/ 1212 w 380"/>
                <a:gd name="T53" fmla="*/ 336 h 57"/>
                <a:gd name="T54" fmla="*/ 1260 w 380"/>
                <a:gd name="T55" fmla="*/ 336 h 57"/>
                <a:gd name="T56" fmla="*/ 1308 w 380"/>
                <a:gd name="T57" fmla="*/ 336 h 57"/>
                <a:gd name="T58" fmla="*/ 1350 w 380"/>
                <a:gd name="T59" fmla="*/ 330 h 57"/>
                <a:gd name="T60" fmla="*/ 1398 w 380"/>
                <a:gd name="T61" fmla="*/ 330 h 57"/>
                <a:gd name="T62" fmla="*/ 1446 w 380"/>
                <a:gd name="T63" fmla="*/ 330 h 57"/>
                <a:gd name="T64" fmla="*/ 1488 w 380"/>
                <a:gd name="T65" fmla="*/ 330 h 57"/>
                <a:gd name="T66" fmla="*/ 1536 w 380"/>
                <a:gd name="T67" fmla="*/ 330 h 57"/>
                <a:gd name="T68" fmla="*/ 1578 w 380"/>
                <a:gd name="T69" fmla="*/ 330 h 57"/>
                <a:gd name="T70" fmla="*/ 1626 w 380"/>
                <a:gd name="T71" fmla="*/ 330 h 57"/>
                <a:gd name="T72" fmla="*/ 1674 w 380"/>
                <a:gd name="T73" fmla="*/ 330 h 57"/>
                <a:gd name="T74" fmla="*/ 1716 w 380"/>
                <a:gd name="T75" fmla="*/ 330 h 57"/>
                <a:gd name="T76" fmla="*/ 1764 w 380"/>
                <a:gd name="T77" fmla="*/ 330 h 57"/>
                <a:gd name="T78" fmla="*/ 1812 w 380"/>
                <a:gd name="T79" fmla="*/ 330 h 57"/>
                <a:gd name="T80" fmla="*/ 1854 w 380"/>
                <a:gd name="T81" fmla="*/ 330 h 57"/>
                <a:gd name="T82" fmla="*/ 1902 w 380"/>
                <a:gd name="T83" fmla="*/ 330 h 57"/>
                <a:gd name="T84" fmla="*/ 1950 w 380"/>
                <a:gd name="T85" fmla="*/ 330 h 57"/>
                <a:gd name="T86" fmla="*/ 1992 w 380"/>
                <a:gd name="T87" fmla="*/ 330 h 57"/>
                <a:gd name="T88" fmla="*/ 2040 w 380"/>
                <a:gd name="T89" fmla="*/ 330 h 57"/>
                <a:gd name="T90" fmla="*/ 2088 w 380"/>
                <a:gd name="T91" fmla="*/ 330 h 57"/>
                <a:gd name="T92" fmla="*/ 2130 w 380"/>
                <a:gd name="T93" fmla="*/ 330 h 57"/>
                <a:gd name="T94" fmla="*/ 2178 w 380"/>
                <a:gd name="T95" fmla="*/ 330 h 57"/>
                <a:gd name="T96" fmla="*/ 2220 w 380"/>
                <a:gd name="T97" fmla="*/ 330 h 57"/>
                <a:gd name="T98" fmla="*/ 2268 w 380"/>
                <a:gd name="T99" fmla="*/ 330 h 5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80" h="57">
                  <a:moveTo>
                    <a:pt x="0" y="0"/>
                  </a:moveTo>
                  <a:lnTo>
                    <a:pt x="4" y="1"/>
                  </a:lnTo>
                  <a:lnTo>
                    <a:pt x="8" y="3"/>
                  </a:lnTo>
                  <a:lnTo>
                    <a:pt x="11" y="6"/>
                  </a:lnTo>
                  <a:lnTo>
                    <a:pt x="15" y="10"/>
                  </a:lnTo>
                  <a:lnTo>
                    <a:pt x="19" y="15"/>
                  </a:lnTo>
                  <a:lnTo>
                    <a:pt x="23" y="20"/>
                  </a:lnTo>
                  <a:lnTo>
                    <a:pt x="27" y="25"/>
                  </a:lnTo>
                  <a:lnTo>
                    <a:pt x="30" y="29"/>
                  </a:lnTo>
                  <a:lnTo>
                    <a:pt x="34" y="34"/>
                  </a:lnTo>
                  <a:lnTo>
                    <a:pt x="38" y="38"/>
                  </a:lnTo>
                  <a:lnTo>
                    <a:pt x="42" y="41"/>
                  </a:lnTo>
                  <a:lnTo>
                    <a:pt x="46" y="44"/>
                  </a:lnTo>
                  <a:lnTo>
                    <a:pt x="50" y="46"/>
                  </a:lnTo>
                  <a:lnTo>
                    <a:pt x="53" y="48"/>
                  </a:lnTo>
                  <a:lnTo>
                    <a:pt x="57" y="50"/>
                  </a:lnTo>
                  <a:lnTo>
                    <a:pt x="61" y="51"/>
                  </a:lnTo>
                  <a:lnTo>
                    <a:pt x="65" y="52"/>
                  </a:lnTo>
                  <a:lnTo>
                    <a:pt x="69" y="53"/>
                  </a:lnTo>
                  <a:lnTo>
                    <a:pt x="73" y="54"/>
                  </a:lnTo>
                  <a:lnTo>
                    <a:pt x="76" y="54"/>
                  </a:lnTo>
                  <a:lnTo>
                    <a:pt x="80" y="55"/>
                  </a:lnTo>
                  <a:lnTo>
                    <a:pt x="84" y="55"/>
                  </a:lnTo>
                  <a:lnTo>
                    <a:pt x="88" y="56"/>
                  </a:lnTo>
                  <a:lnTo>
                    <a:pt x="92" y="56"/>
                  </a:lnTo>
                  <a:lnTo>
                    <a:pt x="95" y="56"/>
                  </a:lnTo>
                  <a:lnTo>
                    <a:pt x="99" y="56"/>
                  </a:lnTo>
                  <a:lnTo>
                    <a:pt x="103" y="56"/>
                  </a:lnTo>
                  <a:lnTo>
                    <a:pt x="107" y="56"/>
                  </a:lnTo>
                  <a:lnTo>
                    <a:pt x="111" y="56"/>
                  </a:lnTo>
                  <a:lnTo>
                    <a:pt x="115" y="57"/>
                  </a:lnTo>
                  <a:lnTo>
                    <a:pt x="118" y="57"/>
                  </a:lnTo>
                  <a:lnTo>
                    <a:pt x="122" y="57"/>
                  </a:lnTo>
                  <a:lnTo>
                    <a:pt x="126" y="57"/>
                  </a:lnTo>
                  <a:lnTo>
                    <a:pt x="130" y="57"/>
                  </a:lnTo>
                  <a:lnTo>
                    <a:pt x="134" y="56"/>
                  </a:lnTo>
                  <a:lnTo>
                    <a:pt x="137" y="56"/>
                  </a:lnTo>
                  <a:lnTo>
                    <a:pt x="141" y="56"/>
                  </a:lnTo>
                  <a:lnTo>
                    <a:pt x="145" y="56"/>
                  </a:lnTo>
                  <a:lnTo>
                    <a:pt x="149" y="56"/>
                  </a:lnTo>
                  <a:lnTo>
                    <a:pt x="153" y="56"/>
                  </a:lnTo>
                  <a:lnTo>
                    <a:pt x="157" y="56"/>
                  </a:lnTo>
                  <a:lnTo>
                    <a:pt x="160" y="56"/>
                  </a:lnTo>
                  <a:lnTo>
                    <a:pt x="164" y="56"/>
                  </a:lnTo>
                  <a:lnTo>
                    <a:pt x="168" y="56"/>
                  </a:lnTo>
                  <a:lnTo>
                    <a:pt x="172" y="56"/>
                  </a:lnTo>
                  <a:lnTo>
                    <a:pt x="176" y="56"/>
                  </a:lnTo>
                  <a:lnTo>
                    <a:pt x="179" y="56"/>
                  </a:lnTo>
                  <a:lnTo>
                    <a:pt x="183" y="56"/>
                  </a:lnTo>
                  <a:lnTo>
                    <a:pt x="187" y="56"/>
                  </a:lnTo>
                  <a:lnTo>
                    <a:pt x="191" y="56"/>
                  </a:lnTo>
                  <a:lnTo>
                    <a:pt x="195" y="56"/>
                  </a:lnTo>
                  <a:lnTo>
                    <a:pt x="199" y="56"/>
                  </a:lnTo>
                  <a:lnTo>
                    <a:pt x="202" y="56"/>
                  </a:lnTo>
                  <a:lnTo>
                    <a:pt x="206" y="56"/>
                  </a:lnTo>
                  <a:lnTo>
                    <a:pt x="210" y="56"/>
                  </a:lnTo>
                  <a:lnTo>
                    <a:pt x="214" y="56"/>
                  </a:lnTo>
                  <a:lnTo>
                    <a:pt x="218" y="56"/>
                  </a:lnTo>
                  <a:lnTo>
                    <a:pt x="221" y="55"/>
                  </a:lnTo>
                  <a:lnTo>
                    <a:pt x="225" y="55"/>
                  </a:lnTo>
                  <a:lnTo>
                    <a:pt x="229" y="55"/>
                  </a:lnTo>
                  <a:lnTo>
                    <a:pt x="233" y="55"/>
                  </a:lnTo>
                  <a:lnTo>
                    <a:pt x="237" y="55"/>
                  </a:lnTo>
                  <a:lnTo>
                    <a:pt x="241" y="55"/>
                  </a:lnTo>
                  <a:lnTo>
                    <a:pt x="244" y="55"/>
                  </a:lnTo>
                  <a:lnTo>
                    <a:pt x="248" y="55"/>
                  </a:lnTo>
                  <a:lnTo>
                    <a:pt x="252" y="55"/>
                  </a:lnTo>
                  <a:lnTo>
                    <a:pt x="256" y="55"/>
                  </a:lnTo>
                  <a:lnTo>
                    <a:pt x="260" y="55"/>
                  </a:lnTo>
                  <a:lnTo>
                    <a:pt x="263" y="55"/>
                  </a:lnTo>
                  <a:lnTo>
                    <a:pt x="267" y="55"/>
                  </a:lnTo>
                  <a:lnTo>
                    <a:pt x="271" y="55"/>
                  </a:lnTo>
                  <a:lnTo>
                    <a:pt x="275" y="55"/>
                  </a:lnTo>
                  <a:lnTo>
                    <a:pt x="279" y="55"/>
                  </a:lnTo>
                  <a:lnTo>
                    <a:pt x="283" y="55"/>
                  </a:lnTo>
                  <a:lnTo>
                    <a:pt x="286" y="55"/>
                  </a:lnTo>
                  <a:lnTo>
                    <a:pt x="290" y="55"/>
                  </a:lnTo>
                  <a:lnTo>
                    <a:pt x="294" y="55"/>
                  </a:lnTo>
                  <a:lnTo>
                    <a:pt x="298" y="55"/>
                  </a:lnTo>
                  <a:lnTo>
                    <a:pt x="302" y="55"/>
                  </a:lnTo>
                  <a:lnTo>
                    <a:pt x="305" y="55"/>
                  </a:lnTo>
                  <a:lnTo>
                    <a:pt x="309" y="55"/>
                  </a:lnTo>
                  <a:lnTo>
                    <a:pt x="313" y="55"/>
                  </a:lnTo>
                  <a:lnTo>
                    <a:pt x="317" y="55"/>
                  </a:lnTo>
                  <a:lnTo>
                    <a:pt x="321" y="55"/>
                  </a:lnTo>
                  <a:lnTo>
                    <a:pt x="325" y="55"/>
                  </a:lnTo>
                  <a:lnTo>
                    <a:pt x="328" y="55"/>
                  </a:lnTo>
                  <a:lnTo>
                    <a:pt x="332" y="55"/>
                  </a:lnTo>
                  <a:lnTo>
                    <a:pt x="336" y="55"/>
                  </a:lnTo>
                  <a:lnTo>
                    <a:pt x="340" y="55"/>
                  </a:lnTo>
                  <a:lnTo>
                    <a:pt x="344" y="55"/>
                  </a:lnTo>
                  <a:lnTo>
                    <a:pt x="348" y="55"/>
                  </a:lnTo>
                  <a:lnTo>
                    <a:pt x="351" y="55"/>
                  </a:lnTo>
                  <a:lnTo>
                    <a:pt x="355" y="55"/>
                  </a:lnTo>
                  <a:lnTo>
                    <a:pt x="359" y="55"/>
                  </a:lnTo>
                  <a:lnTo>
                    <a:pt x="363" y="55"/>
                  </a:lnTo>
                  <a:lnTo>
                    <a:pt x="367" y="55"/>
                  </a:lnTo>
                  <a:lnTo>
                    <a:pt x="370" y="55"/>
                  </a:lnTo>
                  <a:lnTo>
                    <a:pt x="374" y="55"/>
                  </a:lnTo>
                  <a:lnTo>
                    <a:pt x="378" y="55"/>
                  </a:lnTo>
                  <a:lnTo>
                    <a:pt x="380" y="55"/>
                  </a:lnTo>
                </a:path>
              </a:pathLst>
            </a:custGeom>
            <a:noFill/>
            <a:ln w="19050">
              <a:solidFill>
                <a:srgbClr val="00FF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69" name="Rectangle 183"/>
            <p:cNvSpPr>
              <a:spLocks noChangeArrowheads="1"/>
            </p:cNvSpPr>
            <p:nvPr/>
          </p:nvSpPr>
          <p:spPr bwMode="auto">
            <a:xfrm>
              <a:off x="4953" y="1668"/>
              <a:ext cx="6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>
                  <a:solidFill>
                    <a:srgbClr val="000000"/>
                  </a:solidFill>
                  <a:latin typeface="Symbol" pitchFamily="18" charset="2"/>
                  <a:ea typeface="Arial Unicode MS" pitchFamily="50" charset="-128"/>
                  <a:cs typeface="Arial Unicode MS" pitchFamily="50" charset="-128"/>
                </a:rPr>
                <a:t>r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0570" name="Rectangle 184"/>
            <p:cNvSpPr>
              <a:spLocks noChangeArrowheads="1"/>
            </p:cNvSpPr>
            <p:nvPr/>
          </p:nvSpPr>
          <p:spPr bwMode="auto">
            <a:xfrm>
              <a:off x="5005" y="1674"/>
              <a:ext cx="33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=5 fm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0571" name="Line 185"/>
            <p:cNvSpPr>
              <a:spLocks noChangeShapeType="1"/>
            </p:cNvSpPr>
            <p:nvPr/>
          </p:nvSpPr>
          <p:spPr bwMode="auto">
            <a:xfrm>
              <a:off x="5373" y="1746"/>
              <a:ext cx="12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72" name="Freeform 186"/>
            <p:cNvSpPr>
              <a:spLocks/>
            </p:cNvSpPr>
            <p:nvPr/>
          </p:nvSpPr>
          <p:spPr bwMode="auto">
            <a:xfrm>
              <a:off x="3357" y="2850"/>
              <a:ext cx="2280" cy="72"/>
            </a:xfrm>
            <a:custGeom>
              <a:avLst/>
              <a:gdLst>
                <a:gd name="T0" fmla="*/ 24 w 380"/>
                <a:gd name="T1" fmla="*/ 0 h 12"/>
                <a:gd name="T2" fmla="*/ 66 w 380"/>
                <a:gd name="T3" fmla="*/ 12 h 12"/>
                <a:gd name="T4" fmla="*/ 114 w 380"/>
                <a:gd name="T5" fmla="*/ 24 h 12"/>
                <a:gd name="T6" fmla="*/ 162 w 380"/>
                <a:gd name="T7" fmla="*/ 42 h 12"/>
                <a:gd name="T8" fmla="*/ 204 w 380"/>
                <a:gd name="T9" fmla="*/ 54 h 12"/>
                <a:gd name="T10" fmla="*/ 252 w 380"/>
                <a:gd name="T11" fmla="*/ 66 h 12"/>
                <a:gd name="T12" fmla="*/ 300 w 380"/>
                <a:gd name="T13" fmla="*/ 66 h 12"/>
                <a:gd name="T14" fmla="*/ 342 w 380"/>
                <a:gd name="T15" fmla="*/ 72 h 12"/>
                <a:gd name="T16" fmla="*/ 390 w 380"/>
                <a:gd name="T17" fmla="*/ 72 h 12"/>
                <a:gd name="T18" fmla="*/ 438 w 380"/>
                <a:gd name="T19" fmla="*/ 72 h 12"/>
                <a:gd name="T20" fmla="*/ 480 w 380"/>
                <a:gd name="T21" fmla="*/ 72 h 12"/>
                <a:gd name="T22" fmla="*/ 528 w 380"/>
                <a:gd name="T23" fmla="*/ 72 h 12"/>
                <a:gd name="T24" fmla="*/ 570 w 380"/>
                <a:gd name="T25" fmla="*/ 72 h 12"/>
                <a:gd name="T26" fmla="*/ 618 w 380"/>
                <a:gd name="T27" fmla="*/ 72 h 12"/>
                <a:gd name="T28" fmla="*/ 666 w 380"/>
                <a:gd name="T29" fmla="*/ 66 h 12"/>
                <a:gd name="T30" fmla="*/ 708 w 380"/>
                <a:gd name="T31" fmla="*/ 66 h 12"/>
                <a:gd name="T32" fmla="*/ 756 w 380"/>
                <a:gd name="T33" fmla="*/ 66 h 12"/>
                <a:gd name="T34" fmla="*/ 804 w 380"/>
                <a:gd name="T35" fmla="*/ 66 h 12"/>
                <a:gd name="T36" fmla="*/ 846 w 380"/>
                <a:gd name="T37" fmla="*/ 66 h 12"/>
                <a:gd name="T38" fmla="*/ 894 w 380"/>
                <a:gd name="T39" fmla="*/ 66 h 12"/>
                <a:gd name="T40" fmla="*/ 942 w 380"/>
                <a:gd name="T41" fmla="*/ 66 h 12"/>
                <a:gd name="T42" fmla="*/ 984 w 380"/>
                <a:gd name="T43" fmla="*/ 66 h 12"/>
                <a:gd name="T44" fmla="*/ 1032 w 380"/>
                <a:gd name="T45" fmla="*/ 66 h 12"/>
                <a:gd name="T46" fmla="*/ 1074 w 380"/>
                <a:gd name="T47" fmla="*/ 66 h 12"/>
                <a:gd name="T48" fmla="*/ 1122 w 380"/>
                <a:gd name="T49" fmla="*/ 66 h 12"/>
                <a:gd name="T50" fmla="*/ 1170 w 380"/>
                <a:gd name="T51" fmla="*/ 66 h 12"/>
                <a:gd name="T52" fmla="*/ 1212 w 380"/>
                <a:gd name="T53" fmla="*/ 66 h 12"/>
                <a:gd name="T54" fmla="*/ 1260 w 380"/>
                <a:gd name="T55" fmla="*/ 66 h 12"/>
                <a:gd name="T56" fmla="*/ 1308 w 380"/>
                <a:gd name="T57" fmla="*/ 66 h 12"/>
                <a:gd name="T58" fmla="*/ 1350 w 380"/>
                <a:gd name="T59" fmla="*/ 66 h 12"/>
                <a:gd name="T60" fmla="*/ 1398 w 380"/>
                <a:gd name="T61" fmla="*/ 66 h 12"/>
                <a:gd name="T62" fmla="*/ 1446 w 380"/>
                <a:gd name="T63" fmla="*/ 66 h 12"/>
                <a:gd name="T64" fmla="*/ 1488 w 380"/>
                <a:gd name="T65" fmla="*/ 66 h 12"/>
                <a:gd name="T66" fmla="*/ 1536 w 380"/>
                <a:gd name="T67" fmla="*/ 66 h 12"/>
                <a:gd name="T68" fmla="*/ 1578 w 380"/>
                <a:gd name="T69" fmla="*/ 66 h 12"/>
                <a:gd name="T70" fmla="*/ 1626 w 380"/>
                <a:gd name="T71" fmla="*/ 66 h 12"/>
                <a:gd name="T72" fmla="*/ 1674 w 380"/>
                <a:gd name="T73" fmla="*/ 66 h 12"/>
                <a:gd name="T74" fmla="*/ 1716 w 380"/>
                <a:gd name="T75" fmla="*/ 66 h 12"/>
                <a:gd name="T76" fmla="*/ 1764 w 380"/>
                <a:gd name="T77" fmla="*/ 66 h 12"/>
                <a:gd name="T78" fmla="*/ 1812 w 380"/>
                <a:gd name="T79" fmla="*/ 66 h 12"/>
                <a:gd name="T80" fmla="*/ 1854 w 380"/>
                <a:gd name="T81" fmla="*/ 66 h 12"/>
                <a:gd name="T82" fmla="*/ 1902 w 380"/>
                <a:gd name="T83" fmla="*/ 66 h 12"/>
                <a:gd name="T84" fmla="*/ 1950 w 380"/>
                <a:gd name="T85" fmla="*/ 66 h 12"/>
                <a:gd name="T86" fmla="*/ 1992 w 380"/>
                <a:gd name="T87" fmla="*/ 66 h 12"/>
                <a:gd name="T88" fmla="*/ 2040 w 380"/>
                <a:gd name="T89" fmla="*/ 66 h 12"/>
                <a:gd name="T90" fmla="*/ 2088 w 380"/>
                <a:gd name="T91" fmla="*/ 66 h 12"/>
                <a:gd name="T92" fmla="*/ 2130 w 380"/>
                <a:gd name="T93" fmla="*/ 66 h 12"/>
                <a:gd name="T94" fmla="*/ 2178 w 380"/>
                <a:gd name="T95" fmla="*/ 66 h 12"/>
                <a:gd name="T96" fmla="*/ 2220 w 380"/>
                <a:gd name="T97" fmla="*/ 66 h 12"/>
                <a:gd name="T98" fmla="*/ 2268 w 380"/>
                <a:gd name="T99" fmla="*/ 66 h 1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80" h="12">
                  <a:moveTo>
                    <a:pt x="0" y="0"/>
                  </a:moveTo>
                  <a:lnTo>
                    <a:pt x="4" y="0"/>
                  </a:lnTo>
                  <a:lnTo>
                    <a:pt x="8" y="1"/>
                  </a:lnTo>
                  <a:lnTo>
                    <a:pt x="11" y="2"/>
                  </a:lnTo>
                  <a:lnTo>
                    <a:pt x="15" y="3"/>
                  </a:lnTo>
                  <a:lnTo>
                    <a:pt x="19" y="4"/>
                  </a:lnTo>
                  <a:lnTo>
                    <a:pt x="23" y="6"/>
                  </a:lnTo>
                  <a:lnTo>
                    <a:pt x="27" y="7"/>
                  </a:lnTo>
                  <a:lnTo>
                    <a:pt x="30" y="8"/>
                  </a:lnTo>
                  <a:lnTo>
                    <a:pt x="34" y="9"/>
                  </a:lnTo>
                  <a:lnTo>
                    <a:pt x="38" y="10"/>
                  </a:lnTo>
                  <a:lnTo>
                    <a:pt x="42" y="11"/>
                  </a:lnTo>
                  <a:lnTo>
                    <a:pt x="46" y="11"/>
                  </a:lnTo>
                  <a:lnTo>
                    <a:pt x="50" y="11"/>
                  </a:lnTo>
                  <a:lnTo>
                    <a:pt x="53" y="12"/>
                  </a:lnTo>
                  <a:lnTo>
                    <a:pt x="57" y="12"/>
                  </a:lnTo>
                  <a:lnTo>
                    <a:pt x="61" y="12"/>
                  </a:lnTo>
                  <a:lnTo>
                    <a:pt x="65" y="12"/>
                  </a:lnTo>
                  <a:lnTo>
                    <a:pt x="69" y="12"/>
                  </a:lnTo>
                  <a:lnTo>
                    <a:pt x="73" y="12"/>
                  </a:lnTo>
                  <a:lnTo>
                    <a:pt x="76" y="12"/>
                  </a:lnTo>
                  <a:lnTo>
                    <a:pt x="80" y="12"/>
                  </a:lnTo>
                  <a:lnTo>
                    <a:pt x="84" y="12"/>
                  </a:lnTo>
                  <a:lnTo>
                    <a:pt x="88" y="12"/>
                  </a:lnTo>
                  <a:lnTo>
                    <a:pt x="92" y="12"/>
                  </a:lnTo>
                  <a:lnTo>
                    <a:pt x="95" y="12"/>
                  </a:lnTo>
                  <a:lnTo>
                    <a:pt x="99" y="12"/>
                  </a:lnTo>
                  <a:lnTo>
                    <a:pt x="103" y="12"/>
                  </a:lnTo>
                  <a:lnTo>
                    <a:pt x="107" y="11"/>
                  </a:lnTo>
                  <a:lnTo>
                    <a:pt x="111" y="11"/>
                  </a:lnTo>
                  <a:lnTo>
                    <a:pt x="115" y="11"/>
                  </a:lnTo>
                  <a:lnTo>
                    <a:pt x="118" y="11"/>
                  </a:lnTo>
                  <a:lnTo>
                    <a:pt x="122" y="11"/>
                  </a:lnTo>
                  <a:lnTo>
                    <a:pt x="126" y="11"/>
                  </a:lnTo>
                  <a:lnTo>
                    <a:pt x="130" y="11"/>
                  </a:lnTo>
                  <a:lnTo>
                    <a:pt x="134" y="11"/>
                  </a:lnTo>
                  <a:lnTo>
                    <a:pt x="137" y="11"/>
                  </a:lnTo>
                  <a:lnTo>
                    <a:pt x="141" y="11"/>
                  </a:lnTo>
                  <a:lnTo>
                    <a:pt x="145" y="11"/>
                  </a:lnTo>
                  <a:lnTo>
                    <a:pt x="149" y="11"/>
                  </a:lnTo>
                  <a:lnTo>
                    <a:pt x="153" y="11"/>
                  </a:lnTo>
                  <a:lnTo>
                    <a:pt x="157" y="11"/>
                  </a:lnTo>
                  <a:lnTo>
                    <a:pt x="160" y="11"/>
                  </a:lnTo>
                  <a:lnTo>
                    <a:pt x="164" y="11"/>
                  </a:lnTo>
                  <a:lnTo>
                    <a:pt x="168" y="11"/>
                  </a:lnTo>
                  <a:lnTo>
                    <a:pt x="172" y="11"/>
                  </a:lnTo>
                  <a:lnTo>
                    <a:pt x="176" y="11"/>
                  </a:lnTo>
                  <a:lnTo>
                    <a:pt x="179" y="11"/>
                  </a:lnTo>
                  <a:lnTo>
                    <a:pt x="183" y="11"/>
                  </a:lnTo>
                  <a:lnTo>
                    <a:pt x="187" y="11"/>
                  </a:lnTo>
                  <a:lnTo>
                    <a:pt x="191" y="11"/>
                  </a:lnTo>
                  <a:lnTo>
                    <a:pt x="195" y="11"/>
                  </a:lnTo>
                  <a:lnTo>
                    <a:pt x="199" y="11"/>
                  </a:lnTo>
                  <a:lnTo>
                    <a:pt x="202" y="11"/>
                  </a:lnTo>
                  <a:lnTo>
                    <a:pt x="206" y="11"/>
                  </a:lnTo>
                  <a:lnTo>
                    <a:pt x="210" y="11"/>
                  </a:lnTo>
                  <a:lnTo>
                    <a:pt x="214" y="11"/>
                  </a:lnTo>
                  <a:lnTo>
                    <a:pt x="218" y="11"/>
                  </a:lnTo>
                  <a:lnTo>
                    <a:pt x="221" y="11"/>
                  </a:lnTo>
                  <a:lnTo>
                    <a:pt x="225" y="11"/>
                  </a:lnTo>
                  <a:lnTo>
                    <a:pt x="229" y="11"/>
                  </a:lnTo>
                  <a:lnTo>
                    <a:pt x="233" y="11"/>
                  </a:lnTo>
                  <a:lnTo>
                    <a:pt x="237" y="11"/>
                  </a:lnTo>
                  <a:lnTo>
                    <a:pt x="241" y="11"/>
                  </a:lnTo>
                  <a:lnTo>
                    <a:pt x="244" y="11"/>
                  </a:lnTo>
                  <a:lnTo>
                    <a:pt x="248" y="11"/>
                  </a:lnTo>
                  <a:lnTo>
                    <a:pt x="252" y="11"/>
                  </a:lnTo>
                  <a:lnTo>
                    <a:pt x="256" y="11"/>
                  </a:lnTo>
                  <a:lnTo>
                    <a:pt x="260" y="11"/>
                  </a:lnTo>
                  <a:lnTo>
                    <a:pt x="263" y="11"/>
                  </a:lnTo>
                  <a:lnTo>
                    <a:pt x="267" y="11"/>
                  </a:lnTo>
                  <a:lnTo>
                    <a:pt x="271" y="11"/>
                  </a:lnTo>
                  <a:lnTo>
                    <a:pt x="275" y="11"/>
                  </a:lnTo>
                  <a:lnTo>
                    <a:pt x="279" y="11"/>
                  </a:lnTo>
                  <a:lnTo>
                    <a:pt x="283" y="11"/>
                  </a:lnTo>
                  <a:lnTo>
                    <a:pt x="286" y="11"/>
                  </a:lnTo>
                  <a:lnTo>
                    <a:pt x="290" y="11"/>
                  </a:lnTo>
                  <a:lnTo>
                    <a:pt x="294" y="11"/>
                  </a:lnTo>
                  <a:lnTo>
                    <a:pt x="298" y="11"/>
                  </a:lnTo>
                  <a:lnTo>
                    <a:pt x="302" y="11"/>
                  </a:lnTo>
                  <a:lnTo>
                    <a:pt x="305" y="11"/>
                  </a:lnTo>
                  <a:lnTo>
                    <a:pt x="309" y="11"/>
                  </a:lnTo>
                  <a:lnTo>
                    <a:pt x="313" y="11"/>
                  </a:lnTo>
                  <a:lnTo>
                    <a:pt x="317" y="11"/>
                  </a:lnTo>
                  <a:lnTo>
                    <a:pt x="321" y="11"/>
                  </a:lnTo>
                  <a:lnTo>
                    <a:pt x="325" y="11"/>
                  </a:lnTo>
                  <a:lnTo>
                    <a:pt x="328" y="11"/>
                  </a:lnTo>
                  <a:lnTo>
                    <a:pt x="332" y="11"/>
                  </a:lnTo>
                  <a:lnTo>
                    <a:pt x="336" y="11"/>
                  </a:lnTo>
                  <a:lnTo>
                    <a:pt x="340" y="11"/>
                  </a:lnTo>
                  <a:lnTo>
                    <a:pt x="344" y="11"/>
                  </a:lnTo>
                  <a:lnTo>
                    <a:pt x="348" y="11"/>
                  </a:lnTo>
                  <a:lnTo>
                    <a:pt x="351" y="11"/>
                  </a:lnTo>
                  <a:lnTo>
                    <a:pt x="355" y="11"/>
                  </a:lnTo>
                  <a:lnTo>
                    <a:pt x="359" y="11"/>
                  </a:lnTo>
                  <a:lnTo>
                    <a:pt x="363" y="11"/>
                  </a:lnTo>
                  <a:lnTo>
                    <a:pt x="367" y="11"/>
                  </a:lnTo>
                  <a:lnTo>
                    <a:pt x="370" y="11"/>
                  </a:lnTo>
                  <a:lnTo>
                    <a:pt x="374" y="11"/>
                  </a:lnTo>
                  <a:lnTo>
                    <a:pt x="378" y="11"/>
                  </a:lnTo>
                  <a:lnTo>
                    <a:pt x="380" y="11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73" name="Freeform 187"/>
            <p:cNvSpPr>
              <a:spLocks/>
            </p:cNvSpPr>
            <p:nvPr/>
          </p:nvSpPr>
          <p:spPr bwMode="auto">
            <a:xfrm>
              <a:off x="3345" y="2916"/>
              <a:ext cx="2292" cy="0"/>
            </a:xfrm>
            <a:custGeom>
              <a:avLst/>
              <a:gdLst>
                <a:gd name="T0" fmla="*/ 24 w 382"/>
                <a:gd name="T1" fmla="*/ 72 w 382"/>
                <a:gd name="T2" fmla="*/ 114 w 382"/>
                <a:gd name="T3" fmla="*/ 162 w 382"/>
                <a:gd name="T4" fmla="*/ 210 w 382"/>
                <a:gd name="T5" fmla="*/ 252 w 382"/>
                <a:gd name="T6" fmla="*/ 300 w 382"/>
                <a:gd name="T7" fmla="*/ 348 w 382"/>
                <a:gd name="T8" fmla="*/ 396 w 382"/>
                <a:gd name="T9" fmla="*/ 438 w 382"/>
                <a:gd name="T10" fmla="*/ 486 w 382"/>
                <a:gd name="T11" fmla="*/ 534 w 382"/>
                <a:gd name="T12" fmla="*/ 576 w 382"/>
                <a:gd name="T13" fmla="*/ 624 w 382"/>
                <a:gd name="T14" fmla="*/ 672 w 382"/>
                <a:gd name="T15" fmla="*/ 720 w 382"/>
                <a:gd name="T16" fmla="*/ 762 w 382"/>
                <a:gd name="T17" fmla="*/ 810 w 382"/>
                <a:gd name="T18" fmla="*/ 858 w 382"/>
                <a:gd name="T19" fmla="*/ 900 w 382"/>
                <a:gd name="T20" fmla="*/ 948 w 382"/>
                <a:gd name="T21" fmla="*/ 996 w 382"/>
                <a:gd name="T22" fmla="*/ 1044 w 382"/>
                <a:gd name="T23" fmla="*/ 1086 w 382"/>
                <a:gd name="T24" fmla="*/ 1134 w 382"/>
                <a:gd name="T25" fmla="*/ 1182 w 382"/>
                <a:gd name="T26" fmla="*/ 1230 w 382"/>
                <a:gd name="T27" fmla="*/ 1272 w 382"/>
                <a:gd name="T28" fmla="*/ 1320 w 382"/>
                <a:gd name="T29" fmla="*/ 1368 w 382"/>
                <a:gd name="T30" fmla="*/ 1410 w 382"/>
                <a:gd name="T31" fmla="*/ 1458 w 382"/>
                <a:gd name="T32" fmla="*/ 1506 w 382"/>
                <a:gd name="T33" fmla="*/ 1554 w 382"/>
                <a:gd name="T34" fmla="*/ 1596 w 382"/>
                <a:gd name="T35" fmla="*/ 1644 w 382"/>
                <a:gd name="T36" fmla="*/ 1692 w 382"/>
                <a:gd name="T37" fmla="*/ 1734 w 382"/>
                <a:gd name="T38" fmla="*/ 1782 w 382"/>
                <a:gd name="T39" fmla="*/ 1830 w 382"/>
                <a:gd name="T40" fmla="*/ 1878 w 382"/>
                <a:gd name="T41" fmla="*/ 1920 w 382"/>
                <a:gd name="T42" fmla="*/ 1968 w 382"/>
                <a:gd name="T43" fmla="*/ 2016 w 382"/>
                <a:gd name="T44" fmla="*/ 2058 w 382"/>
                <a:gd name="T45" fmla="*/ 2106 w 382"/>
                <a:gd name="T46" fmla="*/ 2154 w 382"/>
                <a:gd name="T47" fmla="*/ 2202 w 382"/>
                <a:gd name="T48" fmla="*/ 2244 w 382"/>
                <a:gd name="T49" fmla="*/ 2292 w 38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</a:gdLst>
              <a:ahLst/>
              <a:cxnLst>
                <a:cxn ang="T50">
                  <a:pos x="T0" y="0"/>
                </a:cxn>
                <a:cxn ang="T51">
                  <a:pos x="T1" y="0"/>
                </a:cxn>
                <a:cxn ang="T52">
                  <a:pos x="T2" y="0"/>
                </a:cxn>
                <a:cxn ang="T53">
                  <a:pos x="T3" y="0"/>
                </a:cxn>
                <a:cxn ang="T54">
                  <a:pos x="T4" y="0"/>
                </a:cxn>
                <a:cxn ang="T55">
                  <a:pos x="T5" y="0"/>
                </a:cxn>
                <a:cxn ang="T56">
                  <a:pos x="T6" y="0"/>
                </a:cxn>
                <a:cxn ang="T57">
                  <a:pos x="T7" y="0"/>
                </a:cxn>
                <a:cxn ang="T58">
                  <a:pos x="T8" y="0"/>
                </a:cxn>
                <a:cxn ang="T59">
                  <a:pos x="T9" y="0"/>
                </a:cxn>
                <a:cxn ang="T60">
                  <a:pos x="T10" y="0"/>
                </a:cxn>
                <a:cxn ang="T61">
                  <a:pos x="T11" y="0"/>
                </a:cxn>
                <a:cxn ang="T62">
                  <a:pos x="T12" y="0"/>
                </a:cxn>
                <a:cxn ang="T63">
                  <a:pos x="T13" y="0"/>
                </a:cxn>
                <a:cxn ang="T64">
                  <a:pos x="T14" y="0"/>
                </a:cxn>
                <a:cxn ang="T65">
                  <a:pos x="T15" y="0"/>
                </a:cxn>
                <a:cxn ang="T66">
                  <a:pos x="T16" y="0"/>
                </a:cxn>
                <a:cxn ang="T67">
                  <a:pos x="T17" y="0"/>
                </a:cxn>
                <a:cxn ang="T68">
                  <a:pos x="T18" y="0"/>
                </a:cxn>
                <a:cxn ang="T69">
                  <a:pos x="T19" y="0"/>
                </a:cxn>
                <a:cxn ang="T70">
                  <a:pos x="T20" y="0"/>
                </a:cxn>
                <a:cxn ang="T71">
                  <a:pos x="T21" y="0"/>
                </a:cxn>
                <a:cxn ang="T72">
                  <a:pos x="T22" y="0"/>
                </a:cxn>
                <a:cxn ang="T73">
                  <a:pos x="T23" y="0"/>
                </a:cxn>
                <a:cxn ang="T74">
                  <a:pos x="T24" y="0"/>
                </a:cxn>
                <a:cxn ang="T75">
                  <a:pos x="T25" y="0"/>
                </a:cxn>
                <a:cxn ang="T76">
                  <a:pos x="T26" y="0"/>
                </a:cxn>
                <a:cxn ang="T77">
                  <a:pos x="T27" y="0"/>
                </a:cxn>
                <a:cxn ang="T78">
                  <a:pos x="T28" y="0"/>
                </a:cxn>
                <a:cxn ang="T79">
                  <a:pos x="T29" y="0"/>
                </a:cxn>
                <a:cxn ang="T80">
                  <a:pos x="T30" y="0"/>
                </a:cxn>
                <a:cxn ang="T81">
                  <a:pos x="T31" y="0"/>
                </a:cxn>
                <a:cxn ang="T82">
                  <a:pos x="T32" y="0"/>
                </a:cxn>
                <a:cxn ang="T83">
                  <a:pos x="T33" y="0"/>
                </a:cxn>
                <a:cxn ang="T84">
                  <a:pos x="T34" y="0"/>
                </a:cxn>
                <a:cxn ang="T85">
                  <a:pos x="T35" y="0"/>
                </a:cxn>
                <a:cxn ang="T86">
                  <a:pos x="T36" y="0"/>
                </a:cxn>
                <a:cxn ang="T87">
                  <a:pos x="T37" y="0"/>
                </a:cxn>
                <a:cxn ang="T88">
                  <a:pos x="T38" y="0"/>
                </a:cxn>
                <a:cxn ang="T89">
                  <a:pos x="T39" y="0"/>
                </a:cxn>
                <a:cxn ang="T90">
                  <a:pos x="T40" y="0"/>
                </a:cxn>
                <a:cxn ang="T91">
                  <a:pos x="T41" y="0"/>
                </a:cxn>
                <a:cxn ang="T92">
                  <a:pos x="T42" y="0"/>
                </a:cxn>
                <a:cxn ang="T93">
                  <a:pos x="T43" y="0"/>
                </a:cxn>
                <a:cxn ang="T94">
                  <a:pos x="T44" y="0"/>
                </a:cxn>
                <a:cxn ang="T95">
                  <a:pos x="T45" y="0"/>
                </a:cxn>
                <a:cxn ang="T96">
                  <a:pos x="T46" y="0"/>
                </a:cxn>
                <a:cxn ang="T97">
                  <a:pos x="T47" y="0"/>
                </a:cxn>
                <a:cxn ang="T98">
                  <a:pos x="T48" y="0"/>
                </a:cxn>
                <a:cxn ang="T99">
                  <a:pos x="T49" y="0"/>
                </a:cxn>
              </a:cxnLst>
              <a:rect l="0" t="0" r="r" b="b"/>
              <a:pathLst>
                <a:path w="382">
                  <a:moveTo>
                    <a:pt x="0" y="0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9" y="0"/>
                  </a:lnTo>
                  <a:lnTo>
                    <a:pt x="73" y="0"/>
                  </a:lnTo>
                  <a:lnTo>
                    <a:pt x="77" y="0"/>
                  </a:lnTo>
                  <a:lnTo>
                    <a:pt x="81" y="0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93" y="0"/>
                  </a:lnTo>
                  <a:lnTo>
                    <a:pt x="96" y="0"/>
                  </a:lnTo>
                  <a:lnTo>
                    <a:pt x="100" y="0"/>
                  </a:lnTo>
                  <a:lnTo>
                    <a:pt x="104" y="0"/>
                  </a:lnTo>
                  <a:lnTo>
                    <a:pt x="108" y="0"/>
                  </a:lnTo>
                  <a:lnTo>
                    <a:pt x="112" y="0"/>
                  </a:lnTo>
                  <a:lnTo>
                    <a:pt x="116" y="0"/>
                  </a:lnTo>
                  <a:lnTo>
                    <a:pt x="120" y="0"/>
                  </a:lnTo>
                  <a:lnTo>
                    <a:pt x="123" y="0"/>
                  </a:lnTo>
                  <a:lnTo>
                    <a:pt x="127" y="0"/>
                  </a:lnTo>
                  <a:lnTo>
                    <a:pt x="131" y="0"/>
                  </a:lnTo>
                  <a:lnTo>
                    <a:pt x="135" y="0"/>
                  </a:lnTo>
                  <a:lnTo>
                    <a:pt x="139" y="0"/>
                  </a:lnTo>
                  <a:lnTo>
                    <a:pt x="143" y="0"/>
                  </a:lnTo>
                  <a:lnTo>
                    <a:pt x="147" y="0"/>
                  </a:lnTo>
                  <a:lnTo>
                    <a:pt x="150" y="0"/>
                  </a:lnTo>
                  <a:lnTo>
                    <a:pt x="154" y="0"/>
                  </a:lnTo>
                  <a:lnTo>
                    <a:pt x="158" y="0"/>
                  </a:lnTo>
                  <a:lnTo>
                    <a:pt x="162" y="0"/>
                  </a:lnTo>
                  <a:lnTo>
                    <a:pt x="166" y="0"/>
                  </a:lnTo>
                  <a:lnTo>
                    <a:pt x="170" y="0"/>
                  </a:lnTo>
                  <a:lnTo>
                    <a:pt x="174" y="0"/>
                  </a:lnTo>
                  <a:lnTo>
                    <a:pt x="177" y="0"/>
                  </a:lnTo>
                  <a:lnTo>
                    <a:pt x="181" y="0"/>
                  </a:lnTo>
                  <a:lnTo>
                    <a:pt x="185" y="0"/>
                  </a:lnTo>
                  <a:lnTo>
                    <a:pt x="189" y="0"/>
                  </a:lnTo>
                  <a:lnTo>
                    <a:pt x="193" y="0"/>
                  </a:lnTo>
                  <a:lnTo>
                    <a:pt x="197" y="0"/>
                  </a:lnTo>
                  <a:lnTo>
                    <a:pt x="201" y="0"/>
                  </a:lnTo>
                  <a:lnTo>
                    <a:pt x="205" y="0"/>
                  </a:lnTo>
                  <a:lnTo>
                    <a:pt x="208" y="0"/>
                  </a:lnTo>
                  <a:lnTo>
                    <a:pt x="212" y="0"/>
                  </a:lnTo>
                  <a:lnTo>
                    <a:pt x="216" y="0"/>
                  </a:lnTo>
                  <a:lnTo>
                    <a:pt x="220" y="0"/>
                  </a:lnTo>
                  <a:lnTo>
                    <a:pt x="224" y="0"/>
                  </a:lnTo>
                  <a:lnTo>
                    <a:pt x="228" y="0"/>
                  </a:lnTo>
                  <a:lnTo>
                    <a:pt x="232" y="0"/>
                  </a:lnTo>
                  <a:lnTo>
                    <a:pt x="235" y="0"/>
                  </a:lnTo>
                  <a:lnTo>
                    <a:pt x="239" y="0"/>
                  </a:lnTo>
                  <a:lnTo>
                    <a:pt x="243" y="0"/>
                  </a:lnTo>
                  <a:lnTo>
                    <a:pt x="247" y="0"/>
                  </a:lnTo>
                  <a:lnTo>
                    <a:pt x="251" y="0"/>
                  </a:lnTo>
                  <a:lnTo>
                    <a:pt x="255" y="0"/>
                  </a:lnTo>
                  <a:lnTo>
                    <a:pt x="259" y="0"/>
                  </a:lnTo>
                  <a:lnTo>
                    <a:pt x="262" y="0"/>
                  </a:lnTo>
                  <a:lnTo>
                    <a:pt x="266" y="0"/>
                  </a:lnTo>
                  <a:lnTo>
                    <a:pt x="270" y="0"/>
                  </a:lnTo>
                  <a:lnTo>
                    <a:pt x="274" y="0"/>
                  </a:lnTo>
                  <a:lnTo>
                    <a:pt x="278" y="0"/>
                  </a:lnTo>
                  <a:lnTo>
                    <a:pt x="282" y="0"/>
                  </a:lnTo>
                  <a:lnTo>
                    <a:pt x="286" y="0"/>
                  </a:lnTo>
                  <a:lnTo>
                    <a:pt x="289" y="0"/>
                  </a:lnTo>
                  <a:lnTo>
                    <a:pt x="293" y="0"/>
                  </a:lnTo>
                  <a:lnTo>
                    <a:pt x="297" y="0"/>
                  </a:lnTo>
                  <a:lnTo>
                    <a:pt x="301" y="0"/>
                  </a:lnTo>
                  <a:lnTo>
                    <a:pt x="305" y="0"/>
                  </a:lnTo>
                  <a:lnTo>
                    <a:pt x="309" y="0"/>
                  </a:lnTo>
                  <a:lnTo>
                    <a:pt x="313" y="0"/>
                  </a:lnTo>
                  <a:lnTo>
                    <a:pt x="316" y="0"/>
                  </a:lnTo>
                  <a:lnTo>
                    <a:pt x="320" y="0"/>
                  </a:lnTo>
                  <a:lnTo>
                    <a:pt x="324" y="0"/>
                  </a:lnTo>
                  <a:lnTo>
                    <a:pt x="328" y="0"/>
                  </a:lnTo>
                  <a:lnTo>
                    <a:pt x="332" y="0"/>
                  </a:lnTo>
                  <a:lnTo>
                    <a:pt x="336" y="0"/>
                  </a:lnTo>
                  <a:lnTo>
                    <a:pt x="340" y="0"/>
                  </a:lnTo>
                  <a:lnTo>
                    <a:pt x="343" y="0"/>
                  </a:lnTo>
                  <a:lnTo>
                    <a:pt x="347" y="0"/>
                  </a:lnTo>
                  <a:lnTo>
                    <a:pt x="351" y="0"/>
                  </a:lnTo>
                  <a:lnTo>
                    <a:pt x="355" y="0"/>
                  </a:lnTo>
                  <a:lnTo>
                    <a:pt x="359" y="0"/>
                  </a:lnTo>
                  <a:lnTo>
                    <a:pt x="363" y="0"/>
                  </a:lnTo>
                  <a:lnTo>
                    <a:pt x="367" y="0"/>
                  </a:lnTo>
                  <a:lnTo>
                    <a:pt x="370" y="0"/>
                  </a:lnTo>
                  <a:lnTo>
                    <a:pt x="374" y="0"/>
                  </a:lnTo>
                  <a:lnTo>
                    <a:pt x="378" y="0"/>
                  </a:lnTo>
                  <a:lnTo>
                    <a:pt x="38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74" name="Rectangle 188"/>
            <p:cNvSpPr>
              <a:spLocks noChangeArrowheads="1"/>
            </p:cNvSpPr>
            <p:nvPr/>
          </p:nvSpPr>
          <p:spPr bwMode="auto">
            <a:xfrm>
              <a:off x="136" y="-457"/>
              <a:ext cx="382" cy="32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endParaRPr lang="ja-JP" altLang="en-US">
                <a:ea typeface="Arial Unicode MS" pitchFamily="50" charset="-128"/>
                <a:cs typeface="Arial Unicode MS" pitchFamily="50" charset="-128"/>
              </a:endParaRPr>
            </a:p>
          </p:txBody>
        </p:sp>
      </p:grpSp>
      <p:sp>
        <p:nvSpPr>
          <p:cNvPr id="7" name="スライド番号プレースホルダー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DA0E730-3696-468F-8869-A76F10D26BD4}" type="slidenum">
              <a:rPr lang="ja-JP" altLang="en-US" smtClean="0"/>
              <a:pPr>
                <a:defRPr/>
              </a:pPr>
              <a:t>19</a:t>
            </a:fld>
            <a:r>
              <a:rPr lang="en-US" altLang="ja-JP" smtClean="0"/>
              <a:t>/16</a:t>
            </a:r>
            <a:endParaRPr lang="ja-JP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dirty="0" smtClean="0"/>
              <a:t>Motivation</a:t>
            </a:r>
            <a:endParaRPr lang="ja-JP" altLang="en-US" dirty="0" smtClean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dirty="0" smtClean="0">
                <a:latin typeface="+mn-lt"/>
              </a:rPr>
              <a:t>Baryon-Baryon Interaction incl. strangeness</a:t>
            </a:r>
          </a:p>
          <a:p>
            <a:pPr eaLnBrk="1" hangingPunct="1">
              <a:defRPr/>
            </a:pPr>
            <a:endParaRPr lang="en-US" altLang="ja-JP" dirty="0">
              <a:latin typeface="+mn-lt"/>
            </a:endParaRPr>
          </a:p>
          <a:p>
            <a:pPr eaLnBrk="1" hangingPunct="1">
              <a:defRPr/>
            </a:pPr>
            <a:endParaRPr lang="en-US" altLang="ja-JP" dirty="0" smtClean="0">
              <a:latin typeface="+mn-lt"/>
            </a:endParaRPr>
          </a:p>
          <a:p>
            <a:pPr eaLnBrk="1" hangingPunct="1">
              <a:defRPr/>
            </a:pPr>
            <a:endParaRPr lang="en-US" altLang="ja-JP" dirty="0">
              <a:latin typeface="+mn-lt"/>
            </a:endParaRPr>
          </a:p>
          <a:p>
            <a:pPr lvl="1" eaLnBrk="1" hangingPunct="1">
              <a:defRPr/>
            </a:pPr>
            <a:r>
              <a:rPr lang="en-US" altLang="ja-JP" dirty="0" smtClean="0">
                <a:latin typeface="+mn-lt"/>
              </a:rPr>
              <a:t> Exotic hadrons (non-</a:t>
            </a:r>
            <a:r>
              <a:rPr lang="en-US" altLang="ja-JP" dirty="0" err="1" smtClean="0">
                <a:latin typeface="+mn-lt"/>
              </a:rPr>
              <a:t>qq</a:t>
            </a:r>
            <a:r>
              <a:rPr lang="en-US" altLang="ja-JP" dirty="0" smtClean="0">
                <a:latin typeface="+mn-lt"/>
              </a:rPr>
              <a:t>, non-</a:t>
            </a:r>
            <a:r>
              <a:rPr lang="en-US" altLang="ja-JP" dirty="0" err="1" smtClean="0">
                <a:latin typeface="+mn-lt"/>
              </a:rPr>
              <a:t>qqq</a:t>
            </a:r>
            <a:r>
              <a:rPr lang="en-US" altLang="ja-JP" dirty="0" smtClean="0">
                <a:latin typeface="+mn-lt"/>
              </a:rPr>
              <a:t>)</a:t>
            </a:r>
          </a:p>
          <a:p>
            <a:pPr lvl="1" eaLnBrk="1" hangingPunct="1">
              <a:defRPr/>
            </a:pPr>
            <a:r>
              <a:rPr lang="en-US" altLang="ja-JP" dirty="0">
                <a:latin typeface="+mn-lt"/>
              </a:rPr>
              <a:t> </a:t>
            </a:r>
            <a:r>
              <a:rPr lang="en-US" altLang="ja-JP" dirty="0" smtClean="0">
                <a:latin typeface="+mn-lt"/>
              </a:rPr>
              <a:t>Possible </a:t>
            </a:r>
            <a:r>
              <a:rPr lang="en-US" altLang="ja-JP" dirty="0" err="1" smtClean="0">
                <a:latin typeface="+mn-lt"/>
              </a:rPr>
              <a:t>hyperonic</a:t>
            </a:r>
            <a:r>
              <a:rPr lang="en-US" altLang="ja-JP" dirty="0">
                <a:latin typeface="+mn-lt"/>
              </a:rPr>
              <a:t> </a:t>
            </a:r>
            <a:r>
              <a:rPr lang="en-US" altLang="ja-JP" dirty="0" smtClean="0">
                <a:latin typeface="+mn-lt"/>
              </a:rPr>
              <a:t>matter in a neutron star core</a:t>
            </a:r>
          </a:p>
          <a:p>
            <a:pPr marL="57150" indent="0" eaLnBrk="1" hangingPunct="1">
              <a:buNone/>
              <a:defRPr/>
            </a:pPr>
            <a:r>
              <a:rPr lang="en-US" altLang="ja-JP" dirty="0" smtClean="0">
                <a:latin typeface="+mn-lt"/>
              </a:rPr>
              <a:t>  Inputs from theory </a:t>
            </a:r>
            <a:endParaRPr lang="en-US" altLang="ja-JP" dirty="0">
              <a:latin typeface="+mn-lt"/>
            </a:endParaRPr>
          </a:p>
          <a:p>
            <a:pPr lvl="1" eaLnBrk="1" hangingPunct="1">
              <a:defRPr/>
            </a:pPr>
            <a:r>
              <a:rPr lang="en-US" altLang="ja-JP" dirty="0" smtClean="0">
                <a:latin typeface="+mn-lt"/>
              </a:rPr>
              <a:t> Lattice QCD : physical point results coming soon?</a:t>
            </a:r>
          </a:p>
          <a:p>
            <a:pPr lvl="1" eaLnBrk="1" hangingPunct="1">
              <a:defRPr/>
            </a:pPr>
            <a:r>
              <a:rPr lang="en-US" altLang="ja-JP" dirty="0">
                <a:latin typeface="+mn-lt"/>
              </a:rPr>
              <a:t> </a:t>
            </a:r>
            <a:r>
              <a:rPr lang="en-US" altLang="ja-JP" dirty="0" smtClean="0">
                <a:latin typeface="+mn-lt"/>
              </a:rPr>
              <a:t>Hadronic EFT : low energy constants ?</a:t>
            </a:r>
          </a:p>
        </p:txBody>
      </p:sp>
      <p:sp>
        <p:nvSpPr>
          <p:cNvPr id="10" name="日付プレースホルダー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March 24, 2016</a:t>
            </a:r>
            <a:endParaRPr lang="en-US" altLang="ja-JP"/>
          </a:p>
        </p:txBody>
      </p:sp>
      <p:sp>
        <p:nvSpPr>
          <p:cNvPr id="11" name="フッター プレースホルダー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ExHIC2016@YITP</a:t>
            </a:r>
            <a:endParaRPr lang="en-US" altLang="ja-JP"/>
          </a:p>
        </p:txBody>
      </p:sp>
      <p:grpSp>
        <p:nvGrpSpPr>
          <p:cNvPr id="55" name="グループ化 55"/>
          <p:cNvGrpSpPr>
            <a:grpSpLocks/>
          </p:cNvGrpSpPr>
          <p:nvPr/>
        </p:nvGrpSpPr>
        <p:grpSpPr bwMode="auto">
          <a:xfrm>
            <a:off x="1906686" y="1851174"/>
            <a:ext cx="1260475" cy="1252537"/>
            <a:chOff x="3538042" y="1605291"/>
            <a:chExt cx="1546015" cy="1500841"/>
          </a:xfrm>
        </p:grpSpPr>
        <p:grpSp>
          <p:nvGrpSpPr>
            <p:cNvPr id="56" name="グループ化 56"/>
            <p:cNvGrpSpPr>
              <a:grpSpLocks/>
            </p:cNvGrpSpPr>
            <p:nvPr/>
          </p:nvGrpSpPr>
          <p:grpSpPr bwMode="auto">
            <a:xfrm>
              <a:off x="4023749" y="1664975"/>
              <a:ext cx="576064" cy="623423"/>
              <a:chOff x="1403648" y="4197408"/>
              <a:chExt cx="576064" cy="623423"/>
            </a:xfrm>
          </p:grpSpPr>
          <p:sp>
            <p:nvSpPr>
              <p:cNvPr id="72" name="円/楕円 71"/>
              <p:cNvSpPr/>
              <p:nvPr/>
            </p:nvSpPr>
            <p:spPr bwMode="auto">
              <a:xfrm>
                <a:off x="1497630" y="4644743"/>
                <a:ext cx="388100" cy="176088"/>
              </a:xfrm>
              <a:prstGeom prst="ellipse">
                <a:avLst/>
              </a:prstGeom>
              <a:gradFill>
                <a:gsLst>
                  <a:gs pos="0">
                    <a:schemeClr val="tx1">
                      <a:alpha val="38000"/>
                    </a:schemeClr>
                  </a:gs>
                  <a:gs pos="77000">
                    <a:schemeClr val="bg2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73" name="円/楕円 72"/>
              <p:cNvSpPr/>
              <p:nvPr/>
            </p:nvSpPr>
            <p:spPr bwMode="auto">
              <a:xfrm>
                <a:off x="1403648" y="4197408"/>
                <a:ext cx="576064" cy="551415"/>
              </a:xfrm>
              <a:prstGeom prst="ellipse">
                <a:avLst/>
              </a:prstGeom>
              <a:gradFill>
                <a:gsLst>
                  <a:gs pos="76000">
                    <a:srgbClr val="00B050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74" name="円/楕円 73"/>
              <p:cNvSpPr/>
              <p:nvPr/>
            </p:nvSpPr>
            <p:spPr bwMode="auto">
              <a:xfrm>
                <a:off x="1623020" y="4229229"/>
                <a:ext cx="284684" cy="30357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8000">
                    <a:srgbClr val="00B050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grpSp>
          <p:nvGrpSpPr>
            <p:cNvPr id="57" name="グループ化 57"/>
            <p:cNvGrpSpPr>
              <a:grpSpLocks/>
            </p:cNvGrpSpPr>
            <p:nvPr/>
          </p:nvGrpSpPr>
          <p:grpSpPr bwMode="auto">
            <a:xfrm>
              <a:off x="4399980" y="2322401"/>
              <a:ext cx="576064" cy="623423"/>
              <a:chOff x="2123728" y="4806254"/>
              <a:chExt cx="576064" cy="623423"/>
            </a:xfrm>
          </p:grpSpPr>
          <p:sp>
            <p:nvSpPr>
              <p:cNvPr id="69" name="円/楕円 68"/>
              <p:cNvSpPr/>
              <p:nvPr/>
            </p:nvSpPr>
            <p:spPr bwMode="auto">
              <a:xfrm>
                <a:off x="2217710" y="5253589"/>
                <a:ext cx="388100" cy="176088"/>
              </a:xfrm>
              <a:prstGeom prst="ellipse">
                <a:avLst/>
              </a:prstGeom>
              <a:gradFill>
                <a:gsLst>
                  <a:gs pos="0">
                    <a:schemeClr val="tx1">
                      <a:alpha val="38000"/>
                    </a:schemeClr>
                  </a:gs>
                  <a:gs pos="77000">
                    <a:schemeClr val="bg2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70" name="円/楕円 69"/>
              <p:cNvSpPr/>
              <p:nvPr/>
            </p:nvSpPr>
            <p:spPr bwMode="auto">
              <a:xfrm>
                <a:off x="2123728" y="4806254"/>
                <a:ext cx="576064" cy="551415"/>
              </a:xfrm>
              <a:prstGeom prst="ellipse">
                <a:avLst/>
              </a:prstGeom>
              <a:gradFill>
                <a:gsLst>
                  <a:gs pos="76000">
                    <a:srgbClr val="0033CC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71" name="円/楕円 70"/>
              <p:cNvSpPr/>
              <p:nvPr/>
            </p:nvSpPr>
            <p:spPr bwMode="auto">
              <a:xfrm>
                <a:off x="2343100" y="4838075"/>
                <a:ext cx="284684" cy="30357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8000">
                    <a:srgbClr val="0033CC">
                      <a:alpha val="67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grpSp>
          <p:nvGrpSpPr>
            <p:cNvPr id="58" name="グループ化 58"/>
            <p:cNvGrpSpPr>
              <a:grpSpLocks/>
            </p:cNvGrpSpPr>
            <p:nvPr/>
          </p:nvGrpSpPr>
          <p:grpSpPr bwMode="auto">
            <a:xfrm>
              <a:off x="3667057" y="2322401"/>
              <a:ext cx="576064" cy="623423"/>
              <a:chOff x="1115616" y="5109833"/>
              <a:chExt cx="576064" cy="623423"/>
            </a:xfrm>
          </p:grpSpPr>
          <p:sp>
            <p:nvSpPr>
              <p:cNvPr id="66" name="円/楕円 65"/>
              <p:cNvSpPr/>
              <p:nvPr/>
            </p:nvSpPr>
            <p:spPr bwMode="auto">
              <a:xfrm>
                <a:off x="1209598" y="5557168"/>
                <a:ext cx="388100" cy="176088"/>
              </a:xfrm>
              <a:prstGeom prst="ellipse">
                <a:avLst/>
              </a:prstGeom>
              <a:gradFill>
                <a:gsLst>
                  <a:gs pos="0">
                    <a:schemeClr val="tx1">
                      <a:alpha val="38000"/>
                    </a:schemeClr>
                  </a:gs>
                  <a:gs pos="77000">
                    <a:schemeClr val="bg2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67" name="円/楕円 66"/>
              <p:cNvSpPr/>
              <p:nvPr/>
            </p:nvSpPr>
            <p:spPr bwMode="auto">
              <a:xfrm>
                <a:off x="1115616" y="5109833"/>
                <a:ext cx="576064" cy="551415"/>
              </a:xfrm>
              <a:prstGeom prst="ellipse">
                <a:avLst/>
              </a:prstGeom>
              <a:gradFill>
                <a:gsLst>
                  <a:gs pos="63000">
                    <a:srgbClr val="FF0000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68" name="円/楕円 67"/>
              <p:cNvSpPr/>
              <p:nvPr/>
            </p:nvSpPr>
            <p:spPr bwMode="auto">
              <a:xfrm>
                <a:off x="1334988" y="5141654"/>
                <a:ext cx="284684" cy="30357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81000">
                    <a:srgbClr val="FF0000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pic>
          <p:nvPicPr>
            <p:cNvPr id="59" name="Picture 6" descr="gluon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649349">
              <a:off x="3910157" y="2183475"/>
              <a:ext cx="394692" cy="195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6" descr="gluon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2784" y="2548681"/>
              <a:ext cx="394692" cy="195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" name="Picture 6" descr="gluon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159996">
              <a:off x="4327879" y="2225886"/>
              <a:ext cx="394692" cy="195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円/楕円 61"/>
            <p:cNvSpPr/>
            <p:nvPr/>
          </p:nvSpPr>
          <p:spPr bwMode="auto">
            <a:xfrm>
              <a:off x="3538042" y="1605291"/>
              <a:ext cx="1546015" cy="1500841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0000">
                  <a:schemeClr val="bg2">
                    <a:alpha val="3200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3" name="テキスト ボックス 62"/>
            <p:cNvSpPr txBox="1"/>
            <p:nvPr/>
          </p:nvSpPr>
          <p:spPr>
            <a:xfrm>
              <a:off x="4083236" y="1614801"/>
              <a:ext cx="490675" cy="58588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kumimoji="1" lang="en-US" altLang="ja-JP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mmi12" panose="020B0500000000000000" pitchFamily="34" charset="0"/>
                </a:rPr>
                <a:t>u</a:t>
              </a:r>
              <a:endParaRPr kumimoji="1"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mi12" panose="020B0500000000000000" pitchFamily="34" charset="0"/>
              </a:endParaRPr>
            </a:p>
          </p:txBody>
        </p:sp>
        <p:sp>
          <p:nvSpPr>
            <p:cNvPr id="64" name="テキスト ボックス 63"/>
            <p:cNvSpPr txBox="1"/>
            <p:nvPr/>
          </p:nvSpPr>
          <p:spPr>
            <a:xfrm>
              <a:off x="3682129" y="2290086"/>
              <a:ext cx="490675" cy="7000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kumimoji="1" lang="en-US" altLang="ja-JP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mmi12" panose="020B0500000000000000" pitchFamily="34" charset="0"/>
                </a:rPr>
                <a:t>s</a:t>
              </a:r>
              <a:endParaRPr kumimoji="1"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mi12" panose="020B0500000000000000" pitchFamily="34" charset="0"/>
              </a:endParaRPr>
            </a:p>
          </p:txBody>
        </p:sp>
        <p:sp>
          <p:nvSpPr>
            <p:cNvPr id="65" name="テキスト ボックス 64"/>
            <p:cNvSpPr txBox="1"/>
            <p:nvPr/>
          </p:nvSpPr>
          <p:spPr>
            <a:xfrm>
              <a:off x="4443454" y="2305303"/>
              <a:ext cx="488727" cy="58588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kumimoji="1" lang="en-US" altLang="ja-JP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mmi12" panose="020B0500000000000000" pitchFamily="34" charset="0"/>
                </a:rPr>
                <a:t>d</a:t>
              </a:r>
              <a:endParaRPr kumimoji="1"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mi12" panose="020B0500000000000000" pitchFamily="34" charset="0"/>
              </a:endParaRPr>
            </a:p>
          </p:txBody>
        </p:sp>
      </p:grpSp>
      <p:grpSp>
        <p:nvGrpSpPr>
          <p:cNvPr id="75" name="グループ化 55"/>
          <p:cNvGrpSpPr>
            <a:grpSpLocks/>
          </p:cNvGrpSpPr>
          <p:nvPr/>
        </p:nvGrpSpPr>
        <p:grpSpPr bwMode="auto">
          <a:xfrm>
            <a:off x="5327749" y="1851174"/>
            <a:ext cx="1260475" cy="1252537"/>
            <a:chOff x="3538042" y="1605291"/>
            <a:chExt cx="1546015" cy="1500841"/>
          </a:xfrm>
        </p:grpSpPr>
        <p:grpSp>
          <p:nvGrpSpPr>
            <p:cNvPr id="76" name="グループ化 56"/>
            <p:cNvGrpSpPr>
              <a:grpSpLocks/>
            </p:cNvGrpSpPr>
            <p:nvPr/>
          </p:nvGrpSpPr>
          <p:grpSpPr bwMode="auto">
            <a:xfrm>
              <a:off x="4023749" y="1664975"/>
              <a:ext cx="576064" cy="623423"/>
              <a:chOff x="1403648" y="4197408"/>
              <a:chExt cx="576064" cy="623423"/>
            </a:xfrm>
          </p:grpSpPr>
          <p:sp>
            <p:nvSpPr>
              <p:cNvPr id="92" name="円/楕円 91"/>
              <p:cNvSpPr/>
              <p:nvPr/>
            </p:nvSpPr>
            <p:spPr bwMode="auto">
              <a:xfrm>
                <a:off x="1497630" y="4644743"/>
                <a:ext cx="388100" cy="176088"/>
              </a:xfrm>
              <a:prstGeom prst="ellipse">
                <a:avLst/>
              </a:prstGeom>
              <a:gradFill>
                <a:gsLst>
                  <a:gs pos="0">
                    <a:schemeClr val="tx1">
                      <a:alpha val="38000"/>
                    </a:schemeClr>
                  </a:gs>
                  <a:gs pos="77000">
                    <a:schemeClr val="bg2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93" name="円/楕円 92"/>
              <p:cNvSpPr/>
              <p:nvPr/>
            </p:nvSpPr>
            <p:spPr bwMode="auto">
              <a:xfrm>
                <a:off x="1403648" y="4197408"/>
                <a:ext cx="576064" cy="551415"/>
              </a:xfrm>
              <a:prstGeom prst="ellipse">
                <a:avLst/>
              </a:prstGeom>
              <a:gradFill>
                <a:gsLst>
                  <a:gs pos="76000">
                    <a:srgbClr val="00B050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94" name="円/楕円 93"/>
              <p:cNvSpPr/>
              <p:nvPr/>
            </p:nvSpPr>
            <p:spPr bwMode="auto">
              <a:xfrm>
                <a:off x="1623020" y="4229229"/>
                <a:ext cx="284684" cy="30357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8000">
                    <a:srgbClr val="00B050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grpSp>
          <p:nvGrpSpPr>
            <p:cNvPr id="77" name="グループ化 57"/>
            <p:cNvGrpSpPr>
              <a:grpSpLocks/>
            </p:cNvGrpSpPr>
            <p:nvPr/>
          </p:nvGrpSpPr>
          <p:grpSpPr bwMode="auto">
            <a:xfrm>
              <a:off x="4399980" y="2322401"/>
              <a:ext cx="576064" cy="623423"/>
              <a:chOff x="2123728" y="4806254"/>
              <a:chExt cx="576064" cy="623423"/>
            </a:xfrm>
          </p:grpSpPr>
          <p:sp>
            <p:nvSpPr>
              <p:cNvPr id="89" name="円/楕円 88"/>
              <p:cNvSpPr/>
              <p:nvPr/>
            </p:nvSpPr>
            <p:spPr bwMode="auto">
              <a:xfrm>
                <a:off x="2217710" y="5253589"/>
                <a:ext cx="388100" cy="176088"/>
              </a:xfrm>
              <a:prstGeom prst="ellipse">
                <a:avLst/>
              </a:prstGeom>
              <a:gradFill>
                <a:gsLst>
                  <a:gs pos="0">
                    <a:schemeClr val="tx1">
                      <a:alpha val="38000"/>
                    </a:schemeClr>
                  </a:gs>
                  <a:gs pos="77000">
                    <a:schemeClr val="bg2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90" name="円/楕円 89"/>
              <p:cNvSpPr/>
              <p:nvPr/>
            </p:nvSpPr>
            <p:spPr bwMode="auto">
              <a:xfrm>
                <a:off x="2123728" y="4806254"/>
                <a:ext cx="576064" cy="551415"/>
              </a:xfrm>
              <a:prstGeom prst="ellipse">
                <a:avLst/>
              </a:prstGeom>
              <a:gradFill>
                <a:gsLst>
                  <a:gs pos="76000">
                    <a:srgbClr val="0033CC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91" name="円/楕円 90"/>
              <p:cNvSpPr/>
              <p:nvPr/>
            </p:nvSpPr>
            <p:spPr bwMode="auto">
              <a:xfrm>
                <a:off x="2343100" y="4838075"/>
                <a:ext cx="284684" cy="30357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8000">
                    <a:srgbClr val="0033CC">
                      <a:alpha val="67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grpSp>
          <p:nvGrpSpPr>
            <p:cNvPr id="78" name="グループ化 58"/>
            <p:cNvGrpSpPr>
              <a:grpSpLocks/>
            </p:cNvGrpSpPr>
            <p:nvPr/>
          </p:nvGrpSpPr>
          <p:grpSpPr bwMode="auto">
            <a:xfrm>
              <a:off x="3667057" y="2322401"/>
              <a:ext cx="576064" cy="623423"/>
              <a:chOff x="1115616" y="5109833"/>
              <a:chExt cx="576064" cy="623423"/>
            </a:xfrm>
          </p:grpSpPr>
          <p:sp>
            <p:nvSpPr>
              <p:cNvPr id="86" name="円/楕円 85"/>
              <p:cNvSpPr/>
              <p:nvPr/>
            </p:nvSpPr>
            <p:spPr bwMode="auto">
              <a:xfrm>
                <a:off x="1209598" y="5557168"/>
                <a:ext cx="388100" cy="176088"/>
              </a:xfrm>
              <a:prstGeom prst="ellipse">
                <a:avLst/>
              </a:prstGeom>
              <a:gradFill>
                <a:gsLst>
                  <a:gs pos="0">
                    <a:schemeClr val="tx1">
                      <a:alpha val="38000"/>
                    </a:schemeClr>
                  </a:gs>
                  <a:gs pos="77000">
                    <a:schemeClr val="bg2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87" name="円/楕円 86"/>
              <p:cNvSpPr/>
              <p:nvPr/>
            </p:nvSpPr>
            <p:spPr bwMode="auto">
              <a:xfrm>
                <a:off x="1115616" y="5109833"/>
                <a:ext cx="576064" cy="551415"/>
              </a:xfrm>
              <a:prstGeom prst="ellipse">
                <a:avLst/>
              </a:prstGeom>
              <a:gradFill>
                <a:gsLst>
                  <a:gs pos="63000">
                    <a:srgbClr val="FF0000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88" name="円/楕円 87"/>
              <p:cNvSpPr/>
              <p:nvPr/>
            </p:nvSpPr>
            <p:spPr bwMode="auto">
              <a:xfrm>
                <a:off x="1334988" y="5141654"/>
                <a:ext cx="284684" cy="30357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81000">
                    <a:srgbClr val="FF0000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pic>
          <p:nvPicPr>
            <p:cNvPr id="79" name="Picture 6" descr="gluon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649349">
              <a:off x="3910157" y="2183475"/>
              <a:ext cx="394692" cy="195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" name="Picture 6" descr="gluon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2784" y="2548681"/>
              <a:ext cx="394692" cy="195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" name="Picture 6" descr="gluon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159996">
              <a:off x="4327879" y="2225886"/>
              <a:ext cx="394692" cy="195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" name="円/楕円 81"/>
            <p:cNvSpPr/>
            <p:nvPr/>
          </p:nvSpPr>
          <p:spPr bwMode="auto">
            <a:xfrm>
              <a:off x="3538042" y="1605291"/>
              <a:ext cx="1546015" cy="1500841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0000">
                  <a:schemeClr val="bg2">
                    <a:alpha val="3200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3" name="テキスト ボックス 82"/>
            <p:cNvSpPr txBox="1"/>
            <p:nvPr/>
          </p:nvSpPr>
          <p:spPr>
            <a:xfrm>
              <a:off x="4083236" y="1614801"/>
              <a:ext cx="490675" cy="7000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kumimoji="1" lang="en-US" altLang="ja-JP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mmi12" panose="020B0500000000000000" pitchFamily="34" charset="0"/>
                </a:rPr>
                <a:t>s</a:t>
              </a:r>
              <a:endParaRPr kumimoji="1"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mi12" panose="020B0500000000000000" pitchFamily="34" charset="0"/>
              </a:endParaRPr>
            </a:p>
          </p:txBody>
        </p:sp>
        <p:sp>
          <p:nvSpPr>
            <p:cNvPr id="84" name="テキスト ボックス 83"/>
            <p:cNvSpPr txBox="1"/>
            <p:nvPr/>
          </p:nvSpPr>
          <p:spPr>
            <a:xfrm>
              <a:off x="3682129" y="2290086"/>
              <a:ext cx="490675" cy="7000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kumimoji="1" lang="en-US" altLang="ja-JP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mmi12" panose="020B0500000000000000" pitchFamily="34" charset="0"/>
                </a:rPr>
                <a:t>u</a:t>
              </a:r>
              <a:endParaRPr kumimoji="1"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mi12" panose="020B0500000000000000" pitchFamily="34" charset="0"/>
              </a:endParaRPr>
            </a:p>
          </p:txBody>
        </p:sp>
        <p:sp>
          <p:nvSpPr>
            <p:cNvPr id="85" name="テキスト ボックス 84"/>
            <p:cNvSpPr txBox="1"/>
            <p:nvPr/>
          </p:nvSpPr>
          <p:spPr>
            <a:xfrm>
              <a:off x="4443453" y="2305303"/>
              <a:ext cx="488728" cy="7000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kumimoji="1" lang="en-US" altLang="ja-JP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mmi12" panose="020B0500000000000000" pitchFamily="34" charset="0"/>
                </a:rPr>
                <a:t>d</a:t>
              </a:r>
              <a:endParaRPr kumimoji="1"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mi12" panose="020B0500000000000000" pitchFamily="34" charset="0"/>
              </a:endParaRPr>
            </a:p>
          </p:txBody>
        </p:sp>
      </p:grpSp>
      <p:pic>
        <p:nvPicPr>
          <p:cNvPr id="95" name="Picture 88" descr="C:\HOME\Work\Research\Library\Diagramfigure\gluon.t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9327">
            <a:off x="3195736" y="2168674"/>
            <a:ext cx="360363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" name="フリーフォーム 7"/>
          <p:cNvSpPr>
            <a:spLocks/>
          </p:cNvSpPr>
          <p:nvPr/>
        </p:nvSpPr>
        <p:spPr bwMode="auto">
          <a:xfrm>
            <a:off x="2779811" y="1881336"/>
            <a:ext cx="2982913" cy="401638"/>
          </a:xfrm>
          <a:custGeom>
            <a:avLst/>
            <a:gdLst>
              <a:gd name="T0" fmla="*/ 0 w 2982482"/>
              <a:gd name="T1" fmla="*/ 25627 h 401722"/>
              <a:gd name="T2" fmla="*/ 1453205 w 2982482"/>
              <a:gd name="T3" fmla="*/ 401484 h 401722"/>
              <a:gd name="T4" fmla="*/ 2983344 w 2982482"/>
              <a:gd name="T5" fmla="*/ 0 h 40172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82482" h="401722">
                <a:moveTo>
                  <a:pt x="0" y="25637"/>
                </a:moveTo>
                <a:cubicBezTo>
                  <a:pt x="477852" y="215781"/>
                  <a:pt x="955705" y="405925"/>
                  <a:pt x="1452785" y="401652"/>
                </a:cubicBezTo>
                <a:cubicBezTo>
                  <a:pt x="1949865" y="397379"/>
                  <a:pt x="2466173" y="198689"/>
                  <a:pt x="2982482" y="0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97" name="フリーフォーム 57"/>
          <p:cNvSpPr>
            <a:spLocks/>
          </p:cNvSpPr>
          <p:nvPr/>
        </p:nvSpPr>
        <p:spPr bwMode="auto">
          <a:xfrm rot="10800000">
            <a:off x="2741711" y="2671911"/>
            <a:ext cx="2981325" cy="401638"/>
          </a:xfrm>
          <a:custGeom>
            <a:avLst/>
            <a:gdLst>
              <a:gd name="T0" fmla="*/ 0 w 2982482"/>
              <a:gd name="T1" fmla="*/ 25627 h 401722"/>
              <a:gd name="T2" fmla="*/ 1451658 w 2982482"/>
              <a:gd name="T3" fmla="*/ 401484 h 401722"/>
              <a:gd name="T4" fmla="*/ 2980168 w 2982482"/>
              <a:gd name="T5" fmla="*/ 0 h 40172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82482" h="401722">
                <a:moveTo>
                  <a:pt x="0" y="25637"/>
                </a:moveTo>
                <a:cubicBezTo>
                  <a:pt x="477852" y="215781"/>
                  <a:pt x="955705" y="405925"/>
                  <a:pt x="1452785" y="401652"/>
                </a:cubicBezTo>
                <a:cubicBezTo>
                  <a:pt x="1949865" y="397379"/>
                  <a:pt x="2466173" y="198689"/>
                  <a:pt x="2982482" y="0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pic>
        <p:nvPicPr>
          <p:cNvPr id="98" name="Picture 88" descr="C:\HOME\Work\Research\Library\Diagramfigure\gluon.t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2355">
            <a:off x="4986436" y="2117874"/>
            <a:ext cx="331788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Picture 88" descr="C:\HOME\Work\Research\Library\Diagramfigure\gluon.tif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974" y="2262336"/>
            <a:ext cx="204787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Picture 88" descr="C:\HOME\Work\Research\Library\Diagramfigure\gluon.tif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624" y="2254399"/>
            <a:ext cx="20637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" name="テキスト ボックス 100"/>
          <p:cNvSpPr txBox="1"/>
          <p:nvPr/>
        </p:nvSpPr>
        <p:spPr>
          <a:xfrm>
            <a:off x="3517999" y="1844824"/>
            <a:ext cx="1477962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kumimoji="1" lang="en-US" altLang="ja-JP" sz="9600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j-ea"/>
                <a:ea typeface="+mj-ea"/>
              </a:rPr>
              <a:t>?</a:t>
            </a:r>
            <a:endParaRPr kumimoji="1" lang="ja-JP" altLang="en-US" sz="9600" dirty="0">
              <a:solidFill>
                <a:srgbClr val="FFC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+mj-ea"/>
              <a:ea typeface="+mj-ea"/>
            </a:endParaRPr>
          </a:p>
        </p:txBody>
      </p:sp>
      <p:cxnSp>
        <p:nvCxnSpPr>
          <p:cNvPr id="5" name="直線コネクタ 4"/>
          <p:cNvCxnSpPr/>
          <p:nvPr/>
        </p:nvCxnSpPr>
        <p:spPr bwMode="auto">
          <a:xfrm>
            <a:off x="4644008" y="3501008"/>
            <a:ext cx="175221" cy="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  <a:extLst/>
        </p:spPr>
      </p:cxnSp>
      <p:sp>
        <p:nvSpPr>
          <p:cNvPr id="8" name="スライド番号プレースホルダー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F2EE9F-CCCD-413F-BBB2-665575F148AF}" type="slidenum">
              <a:rPr lang="ja-JP" altLang="en-US" smtClean="0"/>
              <a:pPr>
                <a:defRPr/>
              </a:pPr>
              <a:t>2</a:t>
            </a:fld>
            <a:r>
              <a:rPr lang="en-US" altLang="ja-JP" smtClean="0"/>
              <a:t>/16</a:t>
            </a:r>
            <a:endParaRPr lang="ja-JP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Source Size Dependence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March 24, 2016</a:t>
            </a: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ExHIC2016@YITP</a:t>
            </a:r>
            <a:endParaRPr lang="en-US" altLang="ja-JP"/>
          </a:p>
        </p:txBody>
      </p:sp>
      <p:grpSp>
        <p:nvGrpSpPr>
          <p:cNvPr id="21510" name="Group 114"/>
          <p:cNvGrpSpPr>
            <a:grpSpLocks noChangeAspect="1"/>
          </p:cNvGrpSpPr>
          <p:nvPr/>
        </p:nvGrpSpPr>
        <p:grpSpPr bwMode="auto">
          <a:xfrm>
            <a:off x="339725" y="-625475"/>
            <a:ext cx="8867775" cy="6018213"/>
            <a:chOff x="148" y="-457"/>
            <a:chExt cx="5586" cy="3791"/>
          </a:xfrm>
        </p:grpSpPr>
        <p:sp>
          <p:nvSpPr>
            <p:cNvPr id="21618" name="AutoShape 113"/>
            <p:cNvSpPr>
              <a:spLocks noChangeAspect="1" noChangeArrowheads="1" noTextEdit="1"/>
            </p:cNvSpPr>
            <p:nvPr/>
          </p:nvSpPr>
          <p:spPr bwMode="auto">
            <a:xfrm>
              <a:off x="2786" y="982"/>
              <a:ext cx="2910" cy="2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619" name="Line 115"/>
            <p:cNvSpPr>
              <a:spLocks noChangeShapeType="1"/>
            </p:cNvSpPr>
            <p:nvPr/>
          </p:nvSpPr>
          <p:spPr bwMode="auto">
            <a:xfrm>
              <a:off x="3368" y="2938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620" name="Line 116"/>
            <p:cNvSpPr>
              <a:spLocks noChangeShapeType="1"/>
            </p:cNvSpPr>
            <p:nvPr/>
          </p:nvSpPr>
          <p:spPr bwMode="auto">
            <a:xfrm flipH="1">
              <a:off x="5570" y="2938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621" name="Rectangle 117"/>
            <p:cNvSpPr>
              <a:spLocks noChangeArrowheads="1"/>
            </p:cNvSpPr>
            <p:nvPr/>
          </p:nvSpPr>
          <p:spPr bwMode="auto">
            <a:xfrm>
              <a:off x="3127" y="2866"/>
              <a:ext cx="20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0.2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1622" name="Line 118"/>
            <p:cNvSpPr>
              <a:spLocks noChangeShapeType="1"/>
            </p:cNvSpPr>
            <p:nvPr/>
          </p:nvSpPr>
          <p:spPr bwMode="auto">
            <a:xfrm>
              <a:off x="3368" y="2638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623" name="Line 119"/>
            <p:cNvSpPr>
              <a:spLocks noChangeShapeType="1"/>
            </p:cNvSpPr>
            <p:nvPr/>
          </p:nvSpPr>
          <p:spPr bwMode="auto">
            <a:xfrm flipH="1">
              <a:off x="5570" y="2638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624" name="Rectangle 120"/>
            <p:cNvSpPr>
              <a:spLocks noChangeArrowheads="1"/>
            </p:cNvSpPr>
            <p:nvPr/>
          </p:nvSpPr>
          <p:spPr bwMode="auto">
            <a:xfrm>
              <a:off x="3126" y="2566"/>
              <a:ext cx="20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0.4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1625" name="Line 121"/>
            <p:cNvSpPr>
              <a:spLocks noChangeShapeType="1"/>
            </p:cNvSpPr>
            <p:nvPr/>
          </p:nvSpPr>
          <p:spPr bwMode="auto">
            <a:xfrm>
              <a:off x="3368" y="2338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626" name="Line 122"/>
            <p:cNvSpPr>
              <a:spLocks noChangeShapeType="1"/>
            </p:cNvSpPr>
            <p:nvPr/>
          </p:nvSpPr>
          <p:spPr bwMode="auto">
            <a:xfrm flipH="1">
              <a:off x="5570" y="2338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627" name="Rectangle 123"/>
            <p:cNvSpPr>
              <a:spLocks noChangeArrowheads="1"/>
            </p:cNvSpPr>
            <p:nvPr/>
          </p:nvSpPr>
          <p:spPr bwMode="auto">
            <a:xfrm>
              <a:off x="3127" y="2266"/>
              <a:ext cx="20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0.6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1628" name="Line 124"/>
            <p:cNvSpPr>
              <a:spLocks noChangeShapeType="1"/>
            </p:cNvSpPr>
            <p:nvPr/>
          </p:nvSpPr>
          <p:spPr bwMode="auto">
            <a:xfrm>
              <a:off x="3368" y="2038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629" name="Line 125"/>
            <p:cNvSpPr>
              <a:spLocks noChangeShapeType="1"/>
            </p:cNvSpPr>
            <p:nvPr/>
          </p:nvSpPr>
          <p:spPr bwMode="auto">
            <a:xfrm flipH="1">
              <a:off x="5570" y="2038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630" name="Rectangle 126"/>
            <p:cNvSpPr>
              <a:spLocks noChangeArrowheads="1"/>
            </p:cNvSpPr>
            <p:nvPr/>
          </p:nvSpPr>
          <p:spPr bwMode="auto">
            <a:xfrm>
              <a:off x="3127" y="1966"/>
              <a:ext cx="20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0.8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1631" name="Line 127"/>
            <p:cNvSpPr>
              <a:spLocks noChangeShapeType="1"/>
            </p:cNvSpPr>
            <p:nvPr/>
          </p:nvSpPr>
          <p:spPr bwMode="auto">
            <a:xfrm>
              <a:off x="3368" y="1744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632" name="Line 128"/>
            <p:cNvSpPr>
              <a:spLocks noChangeShapeType="1"/>
            </p:cNvSpPr>
            <p:nvPr/>
          </p:nvSpPr>
          <p:spPr bwMode="auto">
            <a:xfrm flipH="1">
              <a:off x="5570" y="1744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633" name="Rectangle 129"/>
            <p:cNvSpPr>
              <a:spLocks noChangeArrowheads="1"/>
            </p:cNvSpPr>
            <p:nvPr/>
          </p:nvSpPr>
          <p:spPr bwMode="auto">
            <a:xfrm>
              <a:off x="3233" y="1666"/>
              <a:ext cx="8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1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1634" name="Line 130"/>
            <p:cNvSpPr>
              <a:spLocks noChangeShapeType="1"/>
            </p:cNvSpPr>
            <p:nvPr/>
          </p:nvSpPr>
          <p:spPr bwMode="auto">
            <a:xfrm>
              <a:off x="3368" y="1444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635" name="Line 131"/>
            <p:cNvSpPr>
              <a:spLocks noChangeShapeType="1"/>
            </p:cNvSpPr>
            <p:nvPr/>
          </p:nvSpPr>
          <p:spPr bwMode="auto">
            <a:xfrm flipH="1">
              <a:off x="5570" y="1444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636" name="Rectangle 132"/>
            <p:cNvSpPr>
              <a:spLocks noChangeArrowheads="1"/>
            </p:cNvSpPr>
            <p:nvPr/>
          </p:nvSpPr>
          <p:spPr bwMode="auto">
            <a:xfrm>
              <a:off x="3137" y="1366"/>
              <a:ext cx="18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1.2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1637" name="Line 133"/>
            <p:cNvSpPr>
              <a:spLocks noChangeShapeType="1"/>
            </p:cNvSpPr>
            <p:nvPr/>
          </p:nvSpPr>
          <p:spPr bwMode="auto">
            <a:xfrm>
              <a:off x="3368" y="1144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638" name="Line 134"/>
            <p:cNvSpPr>
              <a:spLocks noChangeShapeType="1"/>
            </p:cNvSpPr>
            <p:nvPr/>
          </p:nvSpPr>
          <p:spPr bwMode="auto">
            <a:xfrm flipH="1">
              <a:off x="5570" y="1144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639" name="Rectangle 135"/>
            <p:cNvSpPr>
              <a:spLocks noChangeArrowheads="1"/>
            </p:cNvSpPr>
            <p:nvPr/>
          </p:nvSpPr>
          <p:spPr bwMode="auto">
            <a:xfrm>
              <a:off x="3136" y="1072"/>
              <a:ext cx="18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1.4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1640" name="Line 136"/>
            <p:cNvSpPr>
              <a:spLocks noChangeShapeType="1"/>
            </p:cNvSpPr>
            <p:nvPr/>
          </p:nvSpPr>
          <p:spPr bwMode="auto">
            <a:xfrm flipV="1">
              <a:off x="3368" y="2920"/>
              <a:ext cx="0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641" name="Line 137"/>
            <p:cNvSpPr>
              <a:spLocks noChangeShapeType="1"/>
            </p:cNvSpPr>
            <p:nvPr/>
          </p:nvSpPr>
          <p:spPr bwMode="auto">
            <a:xfrm>
              <a:off x="3368" y="994"/>
              <a:ext cx="0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642" name="Rectangle 138"/>
            <p:cNvSpPr>
              <a:spLocks noChangeArrowheads="1"/>
            </p:cNvSpPr>
            <p:nvPr/>
          </p:nvSpPr>
          <p:spPr bwMode="auto">
            <a:xfrm>
              <a:off x="3349" y="2986"/>
              <a:ext cx="10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0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1643" name="Line 139"/>
            <p:cNvSpPr>
              <a:spLocks noChangeShapeType="1"/>
            </p:cNvSpPr>
            <p:nvPr/>
          </p:nvSpPr>
          <p:spPr bwMode="auto">
            <a:xfrm flipV="1">
              <a:off x="3926" y="2920"/>
              <a:ext cx="0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644" name="Line 140"/>
            <p:cNvSpPr>
              <a:spLocks noChangeShapeType="1"/>
            </p:cNvSpPr>
            <p:nvPr/>
          </p:nvSpPr>
          <p:spPr bwMode="auto">
            <a:xfrm>
              <a:off x="3926" y="994"/>
              <a:ext cx="0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645" name="Rectangle 141"/>
            <p:cNvSpPr>
              <a:spLocks noChangeArrowheads="1"/>
            </p:cNvSpPr>
            <p:nvPr/>
          </p:nvSpPr>
          <p:spPr bwMode="auto">
            <a:xfrm>
              <a:off x="3870" y="2986"/>
              <a:ext cx="17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50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1646" name="Line 142"/>
            <p:cNvSpPr>
              <a:spLocks noChangeShapeType="1"/>
            </p:cNvSpPr>
            <p:nvPr/>
          </p:nvSpPr>
          <p:spPr bwMode="auto">
            <a:xfrm flipV="1">
              <a:off x="4478" y="2920"/>
              <a:ext cx="0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647" name="Line 143"/>
            <p:cNvSpPr>
              <a:spLocks noChangeShapeType="1"/>
            </p:cNvSpPr>
            <p:nvPr/>
          </p:nvSpPr>
          <p:spPr bwMode="auto">
            <a:xfrm>
              <a:off x="4478" y="994"/>
              <a:ext cx="0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648" name="Rectangle 144"/>
            <p:cNvSpPr>
              <a:spLocks noChangeArrowheads="1"/>
            </p:cNvSpPr>
            <p:nvPr/>
          </p:nvSpPr>
          <p:spPr bwMode="auto">
            <a:xfrm>
              <a:off x="4401" y="2986"/>
              <a:ext cx="21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100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1649" name="Line 145"/>
            <p:cNvSpPr>
              <a:spLocks noChangeShapeType="1"/>
            </p:cNvSpPr>
            <p:nvPr/>
          </p:nvSpPr>
          <p:spPr bwMode="auto">
            <a:xfrm flipV="1">
              <a:off x="5030" y="2920"/>
              <a:ext cx="0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650" name="Line 146"/>
            <p:cNvSpPr>
              <a:spLocks noChangeShapeType="1"/>
            </p:cNvSpPr>
            <p:nvPr/>
          </p:nvSpPr>
          <p:spPr bwMode="auto">
            <a:xfrm>
              <a:off x="5030" y="994"/>
              <a:ext cx="0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651" name="Rectangle 147"/>
            <p:cNvSpPr>
              <a:spLocks noChangeArrowheads="1"/>
            </p:cNvSpPr>
            <p:nvPr/>
          </p:nvSpPr>
          <p:spPr bwMode="auto">
            <a:xfrm>
              <a:off x="4953" y="2986"/>
              <a:ext cx="21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150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1652" name="Line 148"/>
            <p:cNvSpPr>
              <a:spLocks noChangeShapeType="1"/>
            </p:cNvSpPr>
            <p:nvPr/>
          </p:nvSpPr>
          <p:spPr bwMode="auto">
            <a:xfrm flipV="1">
              <a:off x="5588" y="2920"/>
              <a:ext cx="0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653" name="Line 149"/>
            <p:cNvSpPr>
              <a:spLocks noChangeShapeType="1"/>
            </p:cNvSpPr>
            <p:nvPr/>
          </p:nvSpPr>
          <p:spPr bwMode="auto">
            <a:xfrm>
              <a:off x="5588" y="994"/>
              <a:ext cx="0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654" name="Rectangle 150"/>
            <p:cNvSpPr>
              <a:spLocks noChangeArrowheads="1"/>
            </p:cNvSpPr>
            <p:nvPr/>
          </p:nvSpPr>
          <p:spPr bwMode="auto">
            <a:xfrm>
              <a:off x="5495" y="2986"/>
              <a:ext cx="23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200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1655" name="Rectangle 151"/>
            <p:cNvSpPr>
              <a:spLocks noChangeArrowheads="1"/>
            </p:cNvSpPr>
            <p:nvPr/>
          </p:nvSpPr>
          <p:spPr bwMode="auto">
            <a:xfrm>
              <a:off x="3368" y="994"/>
              <a:ext cx="2220" cy="194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endParaRPr lang="ja-JP" altLang="en-US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1656" name="Rectangle 152"/>
            <p:cNvSpPr>
              <a:spLocks noChangeArrowheads="1"/>
            </p:cNvSpPr>
            <p:nvPr/>
          </p:nvSpPr>
          <p:spPr bwMode="auto">
            <a:xfrm>
              <a:off x="4500" y="2554"/>
              <a:ext cx="24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V=V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1657" name="Rectangle 153"/>
            <p:cNvSpPr>
              <a:spLocks noChangeArrowheads="1"/>
            </p:cNvSpPr>
            <p:nvPr/>
          </p:nvSpPr>
          <p:spPr bwMode="auto">
            <a:xfrm>
              <a:off x="4737" y="2614"/>
              <a:ext cx="111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2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TB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1658" name="Rectangle 154"/>
            <p:cNvSpPr>
              <a:spLocks noChangeArrowheads="1"/>
            </p:cNvSpPr>
            <p:nvPr/>
          </p:nvSpPr>
          <p:spPr bwMode="auto">
            <a:xfrm>
              <a:off x="4861" y="2554"/>
              <a:ext cx="16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+V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1659" name="Rectangle 155"/>
            <p:cNvSpPr>
              <a:spLocks noChangeArrowheads="1"/>
            </p:cNvSpPr>
            <p:nvPr/>
          </p:nvSpPr>
          <p:spPr bwMode="auto">
            <a:xfrm>
              <a:off x="5019" y="2614"/>
              <a:ext cx="18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2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coul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1660" name="Rectangle 156"/>
            <p:cNvSpPr>
              <a:spLocks noChangeArrowheads="1"/>
            </p:cNvSpPr>
            <p:nvPr/>
          </p:nvSpPr>
          <p:spPr bwMode="auto">
            <a:xfrm>
              <a:off x="4528" y="2788"/>
              <a:ext cx="87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(Tightly  Bound)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1661" name="Rectangle 157"/>
            <p:cNvSpPr>
              <a:spLocks noChangeArrowheads="1"/>
            </p:cNvSpPr>
            <p:nvPr/>
          </p:nvSpPr>
          <p:spPr bwMode="auto">
            <a:xfrm rot="-5400000">
              <a:off x="2566" y="2004"/>
              <a:ext cx="62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6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C(Q)/C(Q)|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1662" name="Rectangle 158"/>
            <p:cNvSpPr>
              <a:spLocks noChangeArrowheads="1"/>
            </p:cNvSpPr>
            <p:nvPr/>
          </p:nvSpPr>
          <p:spPr bwMode="auto">
            <a:xfrm rot="-5400000">
              <a:off x="2886" y="1683"/>
              <a:ext cx="5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300">
                  <a:solidFill>
                    <a:srgbClr val="000000"/>
                  </a:solidFill>
                  <a:latin typeface="Symbol" pitchFamily="18" charset="2"/>
                  <a:ea typeface="Arial Unicode MS" pitchFamily="50" charset="-128"/>
                  <a:cs typeface="Arial Unicode MS" pitchFamily="50" charset="-128"/>
                </a:rPr>
                <a:t>r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1663" name="Rectangle 159"/>
            <p:cNvSpPr>
              <a:spLocks noChangeArrowheads="1"/>
            </p:cNvSpPr>
            <p:nvPr/>
          </p:nvSpPr>
          <p:spPr bwMode="auto">
            <a:xfrm rot="-5400000">
              <a:off x="2790" y="1542"/>
              <a:ext cx="25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3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=7fm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1664" name="Rectangle 160"/>
            <p:cNvSpPr>
              <a:spLocks noChangeArrowheads="1"/>
            </p:cNvSpPr>
            <p:nvPr/>
          </p:nvSpPr>
          <p:spPr bwMode="auto">
            <a:xfrm>
              <a:off x="3793" y="3154"/>
              <a:ext cx="34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6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Q=|m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1665" name="Rectangle 161"/>
            <p:cNvSpPr>
              <a:spLocks noChangeArrowheads="1"/>
            </p:cNvSpPr>
            <p:nvPr/>
          </p:nvSpPr>
          <p:spPr bwMode="auto">
            <a:xfrm>
              <a:off x="4116" y="3208"/>
              <a:ext cx="6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3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p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1666" name="Rectangle 162"/>
            <p:cNvSpPr>
              <a:spLocks noChangeArrowheads="1"/>
            </p:cNvSpPr>
            <p:nvPr/>
          </p:nvSpPr>
          <p:spPr bwMode="auto">
            <a:xfrm>
              <a:off x="4189" y="3154"/>
              <a:ext cx="6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6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k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1667" name="Rectangle 163"/>
            <p:cNvSpPr>
              <a:spLocks noChangeArrowheads="1"/>
            </p:cNvSpPr>
            <p:nvPr/>
          </p:nvSpPr>
          <p:spPr bwMode="auto">
            <a:xfrm>
              <a:off x="4255" y="3202"/>
              <a:ext cx="8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300">
                  <a:solidFill>
                    <a:srgbClr val="000000"/>
                  </a:solidFill>
                  <a:latin typeface="Symbol" pitchFamily="18" charset="2"/>
                  <a:ea typeface="Arial Unicode MS" pitchFamily="50" charset="-128"/>
                  <a:cs typeface="Arial Unicode MS" pitchFamily="50" charset="-128"/>
                </a:rPr>
                <a:t>W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1668" name="Rectangle 164"/>
            <p:cNvSpPr>
              <a:spLocks noChangeArrowheads="1"/>
            </p:cNvSpPr>
            <p:nvPr/>
          </p:nvSpPr>
          <p:spPr bwMode="auto">
            <a:xfrm>
              <a:off x="4327" y="3154"/>
              <a:ext cx="17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6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-m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1669" name="Rectangle 165"/>
            <p:cNvSpPr>
              <a:spLocks noChangeArrowheads="1"/>
            </p:cNvSpPr>
            <p:nvPr/>
          </p:nvSpPr>
          <p:spPr bwMode="auto">
            <a:xfrm>
              <a:off x="4483" y="3202"/>
              <a:ext cx="8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300">
                  <a:solidFill>
                    <a:srgbClr val="000000"/>
                  </a:solidFill>
                  <a:latin typeface="Symbol" pitchFamily="18" charset="2"/>
                  <a:ea typeface="Arial Unicode MS" pitchFamily="50" charset="-128"/>
                  <a:cs typeface="Arial Unicode MS" pitchFamily="50" charset="-128"/>
                </a:rPr>
                <a:t>W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1670" name="Rectangle 166"/>
            <p:cNvSpPr>
              <a:spLocks noChangeArrowheads="1"/>
            </p:cNvSpPr>
            <p:nvPr/>
          </p:nvSpPr>
          <p:spPr bwMode="auto">
            <a:xfrm>
              <a:off x="4567" y="3154"/>
              <a:ext cx="6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6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k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1671" name="Rectangle 167"/>
            <p:cNvSpPr>
              <a:spLocks noChangeArrowheads="1"/>
            </p:cNvSpPr>
            <p:nvPr/>
          </p:nvSpPr>
          <p:spPr bwMode="auto">
            <a:xfrm>
              <a:off x="4626" y="3208"/>
              <a:ext cx="6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3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p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1672" name="Rectangle 168"/>
            <p:cNvSpPr>
              <a:spLocks noChangeArrowheads="1"/>
            </p:cNvSpPr>
            <p:nvPr/>
          </p:nvSpPr>
          <p:spPr bwMode="auto">
            <a:xfrm>
              <a:off x="4672" y="3154"/>
              <a:ext cx="70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6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|/M [MeV/c]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1673" name="Rectangle 169"/>
            <p:cNvSpPr>
              <a:spLocks noChangeArrowheads="1"/>
            </p:cNvSpPr>
            <p:nvPr/>
          </p:nvSpPr>
          <p:spPr bwMode="auto">
            <a:xfrm>
              <a:off x="4375" y="1006"/>
              <a:ext cx="43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2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Coulomb 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1674" name="Rectangle 170"/>
            <p:cNvSpPr>
              <a:spLocks noChangeArrowheads="1"/>
            </p:cNvSpPr>
            <p:nvPr/>
          </p:nvSpPr>
          <p:spPr bwMode="auto">
            <a:xfrm>
              <a:off x="4801" y="1012"/>
              <a:ext cx="31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7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3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1675" name="Rectangle 171"/>
            <p:cNvSpPr>
              <a:spLocks noChangeArrowheads="1"/>
            </p:cNvSpPr>
            <p:nvPr/>
          </p:nvSpPr>
          <p:spPr bwMode="auto">
            <a:xfrm>
              <a:off x="4844" y="1036"/>
              <a:ext cx="35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8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S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1676" name="Rectangle 172"/>
            <p:cNvSpPr>
              <a:spLocks noChangeArrowheads="1"/>
            </p:cNvSpPr>
            <p:nvPr/>
          </p:nvSpPr>
          <p:spPr bwMode="auto">
            <a:xfrm>
              <a:off x="4878" y="1066"/>
              <a:ext cx="22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7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1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1677" name="Rectangle 173"/>
            <p:cNvSpPr>
              <a:spLocks noChangeArrowheads="1"/>
            </p:cNvSpPr>
            <p:nvPr/>
          </p:nvSpPr>
          <p:spPr bwMode="auto">
            <a:xfrm>
              <a:off x="4917" y="1006"/>
              <a:ext cx="5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2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, 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1678" name="Rectangle 174"/>
            <p:cNvSpPr>
              <a:spLocks noChangeArrowheads="1"/>
            </p:cNvSpPr>
            <p:nvPr/>
          </p:nvSpPr>
          <p:spPr bwMode="auto">
            <a:xfrm>
              <a:off x="4976" y="1000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200">
                  <a:solidFill>
                    <a:srgbClr val="000000"/>
                  </a:solidFill>
                  <a:latin typeface="Symbol" pitchFamily="18" charset="2"/>
                  <a:ea typeface="Arial Unicode MS" pitchFamily="50" charset="-128"/>
                  <a:cs typeface="Arial Unicode MS" pitchFamily="50" charset="-128"/>
                </a:rPr>
                <a:t>r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1679" name="Rectangle 175"/>
            <p:cNvSpPr>
              <a:spLocks noChangeArrowheads="1"/>
            </p:cNvSpPr>
            <p:nvPr/>
          </p:nvSpPr>
          <p:spPr bwMode="auto">
            <a:xfrm>
              <a:off x="5025" y="1006"/>
              <a:ext cx="25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2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=1 fm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1680" name="Line 176"/>
            <p:cNvSpPr>
              <a:spLocks noChangeShapeType="1"/>
            </p:cNvSpPr>
            <p:nvPr/>
          </p:nvSpPr>
          <p:spPr bwMode="auto">
            <a:xfrm>
              <a:off x="5324" y="1060"/>
              <a:ext cx="12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681" name="Freeform 177"/>
            <p:cNvSpPr>
              <a:spLocks/>
            </p:cNvSpPr>
            <p:nvPr/>
          </p:nvSpPr>
          <p:spPr bwMode="auto">
            <a:xfrm>
              <a:off x="3380" y="1558"/>
              <a:ext cx="2208" cy="564"/>
            </a:xfrm>
            <a:custGeom>
              <a:avLst/>
              <a:gdLst>
                <a:gd name="T0" fmla="*/ 24 w 368"/>
                <a:gd name="T1" fmla="*/ 6 h 94"/>
                <a:gd name="T2" fmla="*/ 66 w 368"/>
                <a:gd name="T3" fmla="*/ 60 h 94"/>
                <a:gd name="T4" fmla="*/ 108 w 368"/>
                <a:gd name="T5" fmla="*/ 132 h 94"/>
                <a:gd name="T6" fmla="*/ 156 w 368"/>
                <a:gd name="T7" fmla="*/ 210 h 94"/>
                <a:gd name="T8" fmla="*/ 198 w 368"/>
                <a:gd name="T9" fmla="*/ 282 h 94"/>
                <a:gd name="T10" fmla="*/ 246 w 368"/>
                <a:gd name="T11" fmla="*/ 342 h 94"/>
                <a:gd name="T12" fmla="*/ 288 w 368"/>
                <a:gd name="T13" fmla="*/ 396 h 94"/>
                <a:gd name="T14" fmla="*/ 330 w 368"/>
                <a:gd name="T15" fmla="*/ 438 h 94"/>
                <a:gd name="T16" fmla="*/ 378 w 368"/>
                <a:gd name="T17" fmla="*/ 474 h 94"/>
                <a:gd name="T18" fmla="*/ 420 w 368"/>
                <a:gd name="T19" fmla="*/ 498 h 94"/>
                <a:gd name="T20" fmla="*/ 468 w 368"/>
                <a:gd name="T21" fmla="*/ 516 h 94"/>
                <a:gd name="T22" fmla="*/ 510 w 368"/>
                <a:gd name="T23" fmla="*/ 528 h 94"/>
                <a:gd name="T24" fmla="*/ 552 w 368"/>
                <a:gd name="T25" fmla="*/ 546 h 94"/>
                <a:gd name="T26" fmla="*/ 600 w 368"/>
                <a:gd name="T27" fmla="*/ 546 h 94"/>
                <a:gd name="T28" fmla="*/ 642 w 368"/>
                <a:gd name="T29" fmla="*/ 558 h 94"/>
                <a:gd name="T30" fmla="*/ 690 w 368"/>
                <a:gd name="T31" fmla="*/ 564 h 94"/>
                <a:gd name="T32" fmla="*/ 732 w 368"/>
                <a:gd name="T33" fmla="*/ 564 h 94"/>
                <a:gd name="T34" fmla="*/ 774 w 368"/>
                <a:gd name="T35" fmla="*/ 564 h 94"/>
                <a:gd name="T36" fmla="*/ 822 w 368"/>
                <a:gd name="T37" fmla="*/ 564 h 94"/>
                <a:gd name="T38" fmla="*/ 864 w 368"/>
                <a:gd name="T39" fmla="*/ 564 h 94"/>
                <a:gd name="T40" fmla="*/ 912 w 368"/>
                <a:gd name="T41" fmla="*/ 558 h 94"/>
                <a:gd name="T42" fmla="*/ 954 w 368"/>
                <a:gd name="T43" fmla="*/ 558 h 94"/>
                <a:gd name="T44" fmla="*/ 996 w 368"/>
                <a:gd name="T45" fmla="*/ 558 h 94"/>
                <a:gd name="T46" fmla="*/ 1044 w 368"/>
                <a:gd name="T47" fmla="*/ 552 h 94"/>
                <a:gd name="T48" fmla="*/ 1086 w 368"/>
                <a:gd name="T49" fmla="*/ 546 h 94"/>
                <a:gd name="T50" fmla="*/ 1134 w 368"/>
                <a:gd name="T51" fmla="*/ 540 h 94"/>
                <a:gd name="T52" fmla="*/ 1176 w 368"/>
                <a:gd name="T53" fmla="*/ 534 h 94"/>
                <a:gd name="T54" fmla="*/ 1218 w 368"/>
                <a:gd name="T55" fmla="*/ 528 h 94"/>
                <a:gd name="T56" fmla="*/ 1266 w 368"/>
                <a:gd name="T57" fmla="*/ 522 h 94"/>
                <a:gd name="T58" fmla="*/ 1308 w 368"/>
                <a:gd name="T59" fmla="*/ 516 h 94"/>
                <a:gd name="T60" fmla="*/ 1356 w 368"/>
                <a:gd name="T61" fmla="*/ 510 h 94"/>
                <a:gd name="T62" fmla="*/ 1398 w 368"/>
                <a:gd name="T63" fmla="*/ 504 h 94"/>
                <a:gd name="T64" fmla="*/ 1440 w 368"/>
                <a:gd name="T65" fmla="*/ 498 h 94"/>
                <a:gd name="T66" fmla="*/ 1488 w 368"/>
                <a:gd name="T67" fmla="*/ 486 h 94"/>
                <a:gd name="T68" fmla="*/ 1530 w 368"/>
                <a:gd name="T69" fmla="*/ 480 h 94"/>
                <a:gd name="T70" fmla="*/ 1578 w 368"/>
                <a:gd name="T71" fmla="*/ 474 h 94"/>
                <a:gd name="T72" fmla="*/ 1620 w 368"/>
                <a:gd name="T73" fmla="*/ 468 h 94"/>
                <a:gd name="T74" fmla="*/ 1662 w 368"/>
                <a:gd name="T75" fmla="*/ 456 h 94"/>
                <a:gd name="T76" fmla="*/ 1710 w 368"/>
                <a:gd name="T77" fmla="*/ 450 h 94"/>
                <a:gd name="T78" fmla="*/ 1752 w 368"/>
                <a:gd name="T79" fmla="*/ 444 h 94"/>
                <a:gd name="T80" fmla="*/ 1800 w 368"/>
                <a:gd name="T81" fmla="*/ 432 h 94"/>
                <a:gd name="T82" fmla="*/ 1842 w 368"/>
                <a:gd name="T83" fmla="*/ 426 h 94"/>
                <a:gd name="T84" fmla="*/ 1884 w 368"/>
                <a:gd name="T85" fmla="*/ 420 h 94"/>
                <a:gd name="T86" fmla="*/ 1932 w 368"/>
                <a:gd name="T87" fmla="*/ 414 h 94"/>
                <a:gd name="T88" fmla="*/ 1974 w 368"/>
                <a:gd name="T89" fmla="*/ 402 h 94"/>
                <a:gd name="T90" fmla="*/ 2022 w 368"/>
                <a:gd name="T91" fmla="*/ 396 h 94"/>
                <a:gd name="T92" fmla="*/ 2064 w 368"/>
                <a:gd name="T93" fmla="*/ 390 h 94"/>
                <a:gd name="T94" fmla="*/ 2106 w 368"/>
                <a:gd name="T95" fmla="*/ 384 h 94"/>
                <a:gd name="T96" fmla="*/ 2154 w 368"/>
                <a:gd name="T97" fmla="*/ 372 h 94"/>
                <a:gd name="T98" fmla="*/ 2196 w 368"/>
                <a:gd name="T99" fmla="*/ 366 h 9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68" h="94">
                  <a:moveTo>
                    <a:pt x="0" y="0"/>
                  </a:moveTo>
                  <a:lnTo>
                    <a:pt x="4" y="1"/>
                  </a:lnTo>
                  <a:lnTo>
                    <a:pt x="7" y="5"/>
                  </a:lnTo>
                  <a:lnTo>
                    <a:pt x="11" y="10"/>
                  </a:lnTo>
                  <a:lnTo>
                    <a:pt x="15" y="16"/>
                  </a:lnTo>
                  <a:lnTo>
                    <a:pt x="18" y="22"/>
                  </a:lnTo>
                  <a:lnTo>
                    <a:pt x="22" y="28"/>
                  </a:lnTo>
                  <a:lnTo>
                    <a:pt x="26" y="35"/>
                  </a:lnTo>
                  <a:lnTo>
                    <a:pt x="29" y="41"/>
                  </a:lnTo>
                  <a:lnTo>
                    <a:pt x="33" y="47"/>
                  </a:lnTo>
                  <a:lnTo>
                    <a:pt x="37" y="52"/>
                  </a:lnTo>
                  <a:lnTo>
                    <a:pt x="41" y="57"/>
                  </a:lnTo>
                  <a:lnTo>
                    <a:pt x="44" y="62"/>
                  </a:lnTo>
                  <a:lnTo>
                    <a:pt x="48" y="66"/>
                  </a:lnTo>
                  <a:lnTo>
                    <a:pt x="52" y="70"/>
                  </a:lnTo>
                  <a:lnTo>
                    <a:pt x="55" y="73"/>
                  </a:lnTo>
                  <a:lnTo>
                    <a:pt x="59" y="76"/>
                  </a:lnTo>
                  <a:lnTo>
                    <a:pt x="63" y="79"/>
                  </a:lnTo>
                  <a:lnTo>
                    <a:pt x="66" y="81"/>
                  </a:lnTo>
                  <a:lnTo>
                    <a:pt x="70" y="83"/>
                  </a:lnTo>
                  <a:lnTo>
                    <a:pt x="74" y="84"/>
                  </a:lnTo>
                  <a:lnTo>
                    <a:pt x="78" y="86"/>
                  </a:lnTo>
                  <a:lnTo>
                    <a:pt x="81" y="87"/>
                  </a:lnTo>
                  <a:lnTo>
                    <a:pt x="85" y="88"/>
                  </a:lnTo>
                  <a:lnTo>
                    <a:pt x="89" y="90"/>
                  </a:lnTo>
                  <a:lnTo>
                    <a:pt x="92" y="91"/>
                  </a:lnTo>
                  <a:lnTo>
                    <a:pt x="96" y="91"/>
                  </a:lnTo>
                  <a:lnTo>
                    <a:pt x="100" y="91"/>
                  </a:lnTo>
                  <a:lnTo>
                    <a:pt x="103" y="92"/>
                  </a:lnTo>
                  <a:lnTo>
                    <a:pt x="107" y="93"/>
                  </a:lnTo>
                  <a:lnTo>
                    <a:pt x="111" y="93"/>
                  </a:lnTo>
                  <a:lnTo>
                    <a:pt x="115" y="94"/>
                  </a:lnTo>
                  <a:lnTo>
                    <a:pt x="118" y="94"/>
                  </a:lnTo>
                  <a:lnTo>
                    <a:pt x="122" y="94"/>
                  </a:lnTo>
                  <a:lnTo>
                    <a:pt x="126" y="94"/>
                  </a:lnTo>
                  <a:lnTo>
                    <a:pt x="129" y="94"/>
                  </a:lnTo>
                  <a:lnTo>
                    <a:pt x="133" y="94"/>
                  </a:lnTo>
                  <a:lnTo>
                    <a:pt x="137" y="94"/>
                  </a:lnTo>
                  <a:lnTo>
                    <a:pt x="140" y="94"/>
                  </a:lnTo>
                  <a:lnTo>
                    <a:pt x="144" y="94"/>
                  </a:lnTo>
                  <a:lnTo>
                    <a:pt x="148" y="94"/>
                  </a:lnTo>
                  <a:lnTo>
                    <a:pt x="152" y="93"/>
                  </a:lnTo>
                  <a:lnTo>
                    <a:pt x="155" y="93"/>
                  </a:lnTo>
                  <a:lnTo>
                    <a:pt x="159" y="93"/>
                  </a:lnTo>
                  <a:lnTo>
                    <a:pt x="163" y="93"/>
                  </a:lnTo>
                  <a:lnTo>
                    <a:pt x="166" y="93"/>
                  </a:lnTo>
                  <a:lnTo>
                    <a:pt x="170" y="92"/>
                  </a:lnTo>
                  <a:lnTo>
                    <a:pt x="174" y="92"/>
                  </a:lnTo>
                  <a:lnTo>
                    <a:pt x="177" y="92"/>
                  </a:lnTo>
                  <a:lnTo>
                    <a:pt x="181" y="91"/>
                  </a:lnTo>
                  <a:lnTo>
                    <a:pt x="185" y="91"/>
                  </a:lnTo>
                  <a:lnTo>
                    <a:pt x="189" y="90"/>
                  </a:lnTo>
                  <a:lnTo>
                    <a:pt x="192" y="90"/>
                  </a:lnTo>
                  <a:lnTo>
                    <a:pt x="196" y="89"/>
                  </a:lnTo>
                  <a:lnTo>
                    <a:pt x="200" y="89"/>
                  </a:lnTo>
                  <a:lnTo>
                    <a:pt x="203" y="88"/>
                  </a:lnTo>
                  <a:lnTo>
                    <a:pt x="207" y="88"/>
                  </a:lnTo>
                  <a:lnTo>
                    <a:pt x="211" y="87"/>
                  </a:lnTo>
                  <a:lnTo>
                    <a:pt x="214" y="87"/>
                  </a:lnTo>
                  <a:lnTo>
                    <a:pt x="218" y="86"/>
                  </a:lnTo>
                  <a:lnTo>
                    <a:pt x="222" y="86"/>
                  </a:lnTo>
                  <a:lnTo>
                    <a:pt x="226" y="85"/>
                  </a:lnTo>
                  <a:lnTo>
                    <a:pt x="229" y="85"/>
                  </a:lnTo>
                  <a:lnTo>
                    <a:pt x="233" y="84"/>
                  </a:lnTo>
                  <a:lnTo>
                    <a:pt x="237" y="83"/>
                  </a:lnTo>
                  <a:lnTo>
                    <a:pt x="240" y="83"/>
                  </a:lnTo>
                  <a:lnTo>
                    <a:pt x="244" y="82"/>
                  </a:lnTo>
                  <a:lnTo>
                    <a:pt x="248" y="81"/>
                  </a:lnTo>
                  <a:lnTo>
                    <a:pt x="251" y="81"/>
                  </a:lnTo>
                  <a:lnTo>
                    <a:pt x="255" y="80"/>
                  </a:lnTo>
                  <a:lnTo>
                    <a:pt x="259" y="80"/>
                  </a:lnTo>
                  <a:lnTo>
                    <a:pt x="263" y="79"/>
                  </a:lnTo>
                  <a:lnTo>
                    <a:pt x="266" y="78"/>
                  </a:lnTo>
                  <a:lnTo>
                    <a:pt x="270" y="78"/>
                  </a:lnTo>
                  <a:lnTo>
                    <a:pt x="274" y="77"/>
                  </a:lnTo>
                  <a:lnTo>
                    <a:pt x="277" y="76"/>
                  </a:lnTo>
                  <a:lnTo>
                    <a:pt x="281" y="76"/>
                  </a:lnTo>
                  <a:lnTo>
                    <a:pt x="285" y="75"/>
                  </a:lnTo>
                  <a:lnTo>
                    <a:pt x="288" y="74"/>
                  </a:lnTo>
                  <a:lnTo>
                    <a:pt x="292" y="74"/>
                  </a:lnTo>
                  <a:lnTo>
                    <a:pt x="296" y="73"/>
                  </a:lnTo>
                  <a:lnTo>
                    <a:pt x="300" y="72"/>
                  </a:lnTo>
                  <a:lnTo>
                    <a:pt x="303" y="72"/>
                  </a:lnTo>
                  <a:lnTo>
                    <a:pt x="307" y="71"/>
                  </a:lnTo>
                  <a:lnTo>
                    <a:pt x="311" y="70"/>
                  </a:lnTo>
                  <a:lnTo>
                    <a:pt x="314" y="70"/>
                  </a:lnTo>
                  <a:lnTo>
                    <a:pt x="318" y="69"/>
                  </a:lnTo>
                  <a:lnTo>
                    <a:pt x="322" y="69"/>
                  </a:lnTo>
                  <a:lnTo>
                    <a:pt x="325" y="68"/>
                  </a:lnTo>
                  <a:lnTo>
                    <a:pt x="329" y="67"/>
                  </a:lnTo>
                  <a:lnTo>
                    <a:pt x="333" y="67"/>
                  </a:lnTo>
                  <a:lnTo>
                    <a:pt x="337" y="66"/>
                  </a:lnTo>
                  <a:lnTo>
                    <a:pt x="340" y="65"/>
                  </a:lnTo>
                  <a:lnTo>
                    <a:pt x="344" y="65"/>
                  </a:lnTo>
                  <a:lnTo>
                    <a:pt x="348" y="64"/>
                  </a:lnTo>
                  <a:lnTo>
                    <a:pt x="351" y="64"/>
                  </a:lnTo>
                  <a:lnTo>
                    <a:pt x="355" y="63"/>
                  </a:lnTo>
                  <a:lnTo>
                    <a:pt x="359" y="62"/>
                  </a:lnTo>
                  <a:lnTo>
                    <a:pt x="362" y="62"/>
                  </a:lnTo>
                  <a:lnTo>
                    <a:pt x="366" y="61"/>
                  </a:lnTo>
                  <a:lnTo>
                    <a:pt x="368" y="61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682" name="Rectangle 178"/>
            <p:cNvSpPr>
              <a:spLocks noChangeArrowheads="1"/>
            </p:cNvSpPr>
            <p:nvPr/>
          </p:nvSpPr>
          <p:spPr bwMode="auto">
            <a:xfrm>
              <a:off x="4976" y="1102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200">
                  <a:solidFill>
                    <a:srgbClr val="000000"/>
                  </a:solidFill>
                  <a:latin typeface="Symbol" pitchFamily="18" charset="2"/>
                  <a:ea typeface="Arial Unicode MS" pitchFamily="50" charset="-128"/>
                  <a:cs typeface="Arial Unicode MS" pitchFamily="50" charset="-128"/>
                </a:rPr>
                <a:t>r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1683" name="Rectangle 179"/>
            <p:cNvSpPr>
              <a:spLocks noChangeArrowheads="1"/>
            </p:cNvSpPr>
            <p:nvPr/>
          </p:nvSpPr>
          <p:spPr bwMode="auto">
            <a:xfrm>
              <a:off x="5016" y="1108"/>
              <a:ext cx="26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2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=3 fm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1684" name="Line 180"/>
            <p:cNvSpPr>
              <a:spLocks noChangeShapeType="1"/>
            </p:cNvSpPr>
            <p:nvPr/>
          </p:nvSpPr>
          <p:spPr bwMode="auto">
            <a:xfrm>
              <a:off x="5324" y="1156"/>
              <a:ext cx="120" cy="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685" name="Freeform 181"/>
            <p:cNvSpPr>
              <a:spLocks/>
            </p:cNvSpPr>
            <p:nvPr/>
          </p:nvSpPr>
          <p:spPr bwMode="auto">
            <a:xfrm>
              <a:off x="3380" y="1732"/>
              <a:ext cx="2208" cy="234"/>
            </a:xfrm>
            <a:custGeom>
              <a:avLst/>
              <a:gdLst>
                <a:gd name="T0" fmla="*/ 24 w 368"/>
                <a:gd name="T1" fmla="*/ 6 h 39"/>
                <a:gd name="T2" fmla="*/ 66 w 368"/>
                <a:gd name="T3" fmla="*/ 42 h 39"/>
                <a:gd name="T4" fmla="*/ 108 w 368"/>
                <a:gd name="T5" fmla="*/ 90 h 39"/>
                <a:gd name="T6" fmla="*/ 156 w 368"/>
                <a:gd name="T7" fmla="*/ 138 h 39"/>
                <a:gd name="T8" fmla="*/ 198 w 368"/>
                <a:gd name="T9" fmla="*/ 174 h 39"/>
                <a:gd name="T10" fmla="*/ 246 w 368"/>
                <a:gd name="T11" fmla="*/ 204 h 39"/>
                <a:gd name="T12" fmla="*/ 288 w 368"/>
                <a:gd name="T13" fmla="*/ 222 h 39"/>
                <a:gd name="T14" fmla="*/ 330 w 368"/>
                <a:gd name="T15" fmla="*/ 234 h 39"/>
                <a:gd name="T16" fmla="*/ 378 w 368"/>
                <a:gd name="T17" fmla="*/ 234 h 39"/>
                <a:gd name="T18" fmla="*/ 420 w 368"/>
                <a:gd name="T19" fmla="*/ 228 h 39"/>
                <a:gd name="T20" fmla="*/ 468 w 368"/>
                <a:gd name="T21" fmla="*/ 216 h 39"/>
                <a:gd name="T22" fmla="*/ 510 w 368"/>
                <a:gd name="T23" fmla="*/ 204 h 39"/>
                <a:gd name="T24" fmla="*/ 552 w 368"/>
                <a:gd name="T25" fmla="*/ 186 h 39"/>
                <a:gd name="T26" fmla="*/ 600 w 368"/>
                <a:gd name="T27" fmla="*/ 174 h 39"/>
                <a:gd name="T28" fmla="*/ 642 w 368"/>
                <a:gd name="T29" fmla="*/ 156 h 39"/>
                <a:gd name="T30" fmla="*/ 690 w 368"/>
                <a:gd name="T31" fmla="*/ 144 h 39"/>
                <a:gd name="T32" fmla="*/ 732 w 368"/>
                <a:gd name="T33" fmla="*/ 126 h 39"/>
                <a:gd name="T34" fmla="*/ 774 w 368"/>
                <a:gd name="T35" fmla="*/ 114 h 39"/>
                <a:gd name="T36" fmla="*/ 822 w 368"/>
                <a:gd name="T37" fmla="*/ 102 h 39"/>
                <a:gd name="T38" fmla="*/ 864 w 368"/>
                <a:gd name="T39" fmla="*/ 96 h 39"/>
                <a:gd name="T40" fmla="*/ 912 w 368"/>
                <a:gd name="T41" fmla="*/ 84 h 39"/>
                <a:gd name="T42" fmla="*/ 954 w 368"/>
                <a:gd name="T43" fmla="*/ 78 h 39"/>
                <a:gd name="T44" fmla="*/ 996 w 368"/>
                <a:gd name="T45" fmla="*/ 66 h 39"/>
                <a:gd name="T46" fmla="*/ 1044 w 368"/>
                <a:gd name="T47" fmla="*/ 60 h 39"/>
                <a:gd name="T48" fmla="*/ 1086 w 368"/>
                <a:gd name="T49" fmla="*/ 54 h 39"/>
                <a:gd name="T50" fmla="*/ 1134 w 368"/>
                <a:gd name="T51" fmla="*/ 48 h 39"/>
                <a:gd name="T52" fmla="*/ 1176 w 368"/>
                <a:gd name="T53" fmla="*/ 48 h 39"/>
                <a:gd name="T54" fmla="*/ 1218 w 368"/>
                <a:gd name="T55" fmla="*/ 42 h 39"/>
                <a:gd name="T56" fmla="*/ 1266 w 368"/>
                <a:gd name="T57" fmla="*/ 42 h 39"/>
                <a:gd name="T58" fmla="*/ 1308 w 368"/>
                <a:gd name="T59" fmla="*/ 36 h 39"/>
                <a:gd name="T60" fmla="*/ 1356 w 368"/>
                <a:gd name="T61" fmla="*/ 36 h 39"/>
                <a:gd name="T62" fmla="*/ 1398 w 368"/>
                <a:gd name="T63" fmla="*/ 30 h 39"/>
                <a:gd name="T64" fmla="*/ 1440 w 368"/>
                <a:gd name="T65" fmla="*/ 30 h 39"/>
                <a:gd name="T66" fmla="*/ 1488 w 368"/>
                <a:gd name="T67" fmla="*/ 30 h 39"/>
                <a:gd name="T68" fmla="*/ 1530 w 368"/>
                <a:gd name="T69" fmla="*/ 24 h 39"/>
                <a:gd name="T70" fmla="*/ 1578 w 368"/>
                <a:gd name="T71" fmla="*/ 24 h 39"/>
                <a:gd name="T72" fmla="*/ 1620 w 368"/>
                <a:gd name="T73" fmla="*/ 24 h 39"/>
                <a:gd name="T74" fmla="*/ 1662 w 368"/>
                <a:gd name="T75" fmla="*/ 24 h 39"/>
                <a:gd name="T76" fmla="*/ 1710 w 368"/>
                <a:gd name="T77" fmla="*/ 18 h 39"/>
                <a:gd name="T78" fmla="*/ 1752 w 368"/>
                <a:gd name="T79" fmla="*/ 18 h 39"/>
                <a:gd name="T80" fmla="*/ 1800 w 368"/>
                <a:gd name="T81" fmla="*/ 18 h 39"/>
                <a:gd name="T82" fmla="*/ 1842 w 368"/>
                <a:gd name="T83" fmla="*/ 18 h 39"/>
                <a:gd name="T84" fmla="*/ 1884 w 368"/>
                <a:gd name="T85" fmla="*/ 18 h 39"/>
                <a:gd name="T86" fmla="*/ 1932 w 368"/>
                <a:gd name="T87" fmla="*/ 18 h 39"/>
                <a:gd name="T88" fmla="*/ 1974 w 368"/>
                <a:gd name="T89" fmla="*/ 18 h 39"/>
                <a:gd name="T90" fmla="*/ 2022 w 368"/>
                <a:gd name="T91" fmla="*/ 18 h 39"/>
                <a:gd name="T92" fmla="*/ 2064 w 368"/>
                <a:gd name="T93" fmla="*/ 18 h 39"/>
                <a:gd name="T94" fmla="*/ 2106 w 368"/>
                <a:gd name="T95" fmla="*/ 18 h 39"/>
                <a:gd name="T96" fmla="*/ 2154 w 368"/>
                <a:gd name="T97" fmla="*/ 12 h 39"/>
                <a:gd name="T98" fmla="*/ 2196 w 368"/>
                <a:gd name="T99" fmla="*/ 12 h 3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68" h="39">
                  <a:moveTo>
                    <a:pt x="0" y="0"/>
                  </a:moveTo>
                  <a:lnTo>
                    <a:pt x="4" y="1"/>
                  </a:lnTo>
                  <a:lnTo>
                    <a:pt x="7" y="4"/>
                  </a:lnTo>
                  <a:lnTo>
                    <a:pt x="11" y="7"/>
                  </a:lnTo>
                  <a:lnTo>
                    <a:pt x="15" y="11"/>
                  </a:lnTo>
                  <a:lnTo>
                    <a:pt x="18" y="15"/>
                  </a:lnTo>
                  <a:lnTo>
                    <a:pt x="22" y="19"/>
                  </a:lnTo>
                  <a:lnTo>
                    <a:pt x="26" y="23"/>
                  </a:lnTo>
                  <a:lnTo>
                    <a:pt x="29" y="26"/>
                  </a:lnTo>
                  <a:lnTo>
                    <a:pt x="33" y="29"/>
                  </a:lnTo>
                  <a:lnTo>
                    <a:pt x="37" y="32"/>
                  </a:lnTo>
                  <a:lnTo>
                    <a:pt x="41" y="34"/>
                  </a:lnTo>
                  <a:lnTo>
                    <a:pt x="44" y="36"/>
                  </a:lnTo>
                  <a:lnTo>
                    <a:pt x="48" y="37"/>
                  </a:lnTo>
                  <a:lnTo>
                    <a:pt x="52" y="38"/>
                  </a:lnTo>
                  <a:lnTo>
                    <a:pt x="55" y="39"/>
                  </a:lnTo>
                  <a:lnTo>
                    <a:pt x="59" y="39"/>
                  </a:lnTo>
                  <a:lnTo>
                    <a:pt x="63" y="39"/>
                  </a:lnTo>
                  <a:lnTo>
                    <a:pt x="66" y="38"/>
                  </a:lnTo>
                  <a:lnTo>
                    <a:pt x="70" y="38"/>
                  </a:lnTo>
                  <a:lnTo>
                    <a:pt x="74" y="37"/>
                  </a:lnTo>
                  <a:lnTo>
                    <a:pt x="78" y="36"/>
                  </a:lnTo>
                  <a:lnTo>
                    <a:pt x="81" y="35"/>
                  </a:lnTo>
                  <a:lnTo>
                    <a:pt x="85" y="34"/>
                  </a:lnTo>
                  <a:lnTo>
                    <a:pt x="89" y="33"/>
                  </a:lnTo>
                  <a:lnTo>
                    <a:pt x="92" y="31"/>
                  </a:lnTo>
                  <a:lnTo>
                    <a:pt x="96" y="30"/>
                  </a:lnTo>
                  <a:lnTo>
                    <a:pt x="100" y="29"/>
                  </a:lnTo>
                  <a:lnTo>
                    <a:pt x="103" y="27"/>
                  </a:lnTo>
                  <a:lnTo>
                    <a:pt x="107" y="26"/>
                  </a:lnTo>
                  <a:lnTo>
                    <a:pt x="111" y="25"/>
                  </a:lnTo>
                  <a:lnTo>
                    <a:pt x="115" y="24"/>
                  </a:lnTo>
                  <a:lnTo>
                    <a:pt x="118" y="23"/>
                  </a:lnTo>
                  <a:lnTo>
                    <a:pt x="122" y="21"/>
                  </a:lnTo>
                  <a:lnTo>
                    <a:pt x="126" y="20"/>
                  </a:lnTo>
                  <a:lnTo>
                    <a:pt x="129" y="19"/>
                  </a:lnTo>
                  <a:lnTo>
                    <a:pt x="133" y="18"/>
                  </a:lnTo>
                  <a:lnTo>
                    <a:pt x="137" y="17"/>
                  </a:lnTo>
                  <a:lnTo>
                    <a:pt x="140" y="16"/>
                  </a:lnTo>
                  <a:lnTo>
                    <a:pt x="144" y="16"/>
                  </a:lnTo>
                  <a:lnTo>
                    <a:pt x="148" y="15"/>
                  </a:lnTo>
                  <a:lnTo>
                    <a:pt x="152" y="14"/>
                  </a:lnTo>
                  <a:lnTo>
                    <a:pt x="155" y="13"/>
                  </a:lnTo>
                  <a:lnTo>
                    <a:pt x="159" y="13"/>
                  </a:lnTo>
                  <a:lnTo>
                    <a:pt x="163" y="12"/>
                  </a:lnTo>
                  <a:lnTo>
                    <a:pt x="166" y="11"/>
                  </a:lnTo>
                  <a:lnTo>
                    <a:pt x="170" y="11"/>
                  </a:lnTo>
                  <a:lnTo>
                    <a:pt x="174" y="10"/>
                  </a:lnTo>
                  <a:lnTo>
                    <a:pt x="177" y="10"/>
                  </a:lnTo>
                  <a:lnTo>
                    <a:pt x="181" y="9"/>
                  </a:lnTo>
                  <a:lnTo>
                    <a:pt x="185" y="9"/>
                  </a:lnTo>
                  <a:lnTo>
                    <a:pt x="189" y="8"/>
                  </a:lnTo>
                  <a:lnTo>
                    <a:pt x="192" y="8"/>
                  </a:lnTo>
                  <a:lnTo>
                    <a:pt x="196" y="8"/>
                  </a:lnTo>
                  <a:lnTo>
                    <a:pt x="200" y="7"/>
                  </a:lnTo>
                  <a:lnTo>
                    <a:pt x="203" y="7"/>
                  </a:lnTo>
                  <a:lnTo>
                    <a:pt x="207" y="7"/>
                  </a:lnTo>
                  <a:lnTo>
                    <a:pt x="211" y="7"/>
                  </a:lnTo>
                  <a:lnTo>
                    <a:pt x="214" y="6"/>
                  </a:lnTo>
                  <a:lnTo>
                    <a:pt x="218" y="6"/>
                  </a:lnTo>
                  <a:lnTo>
                    <a:pt x="222" y="6"/>
                  </a:lnTo>
                  <a:lnTo>
                    <a:pt x="226" y="6"/>
                  </a:lnTo>
                  <a:lnTo>
                    <a:pt x="229" y="5"/>
                  </a:lnTo>
                  <a:lnTo>
                    <a:pt x="233" y="5"/>
                  </a:lnTo>
                  <a:lnTo>
                    <a:pt x="237" y="5"/>
                  </a:lnTo>
                  <a:lnTo>
                    <a:pt x="240" y="5"/>
                  </a:lnTo>
                  <a:lnTo>
                    <a:pt x="244" y="5"/>
                  </a:lnTo>
                  <a:lnTo>
                    <a:pt x="248" y="5"/>
                  </a:lnTo>
                  <a:lnTo>
                    <a:pt x="251" y="4"/>
                  </a:lnTo>
                  <a:lnTo>
                    <a:pt x="255" y="4"/>
                  </a:lnTo>
                  <a:lnTo>
                    <a:pt x="259" y="4"/>
                  </a:lnTo>
                  <a:lnTo>
                    <a:pt x="263" y="4"/>
                  </a:lnTo>
                  <a:lnTo>
                    <a:pt x="266" y="4"/>
                  </a:lnTo>
                  <a:lnTo>
                    <a:pt x="270" y="4"/>
                  </a:lnTo>
                  <a:lnTo>
                    <a:pt x="274" y="4"/>
                  </a:lnTo>
                  <a:lnTo>
                    <a:pt x="277" y="4"/>
                  </a:lnTo>
                  <a:lnTo>
                    <a:pt x="281" y="4"/>
                  </a:lnTo>
                  <a:lnTo>
                    <a:pt x="285" y="3"/>
                  </a:lnTo>
                  <a:lnTo>
                    <a:pt x="288" y="3"/>
                  </a:lnTo>
                  <a:lnTo>
                    <a:pt x="292" y="3"/>
                  </a:lnTo>
                  <a:lnTo>
                    <a:pt x="296" y="3"/>
                  </a:lnTo>
                  <a:lnTo>
                    <a:pt x="300" y="3"/>
                  </a:lnTo>
                  <a:lnTo>
                    <a:pt x="303" y="3"/>
                  </a:lnTo>
                  <a:lnTo>
                    <a:pt x="307" y="3"/>
                  </a:lnTo>
                  <a:lnTo>
                    <a:pt x="311" y="3"/>
                  </a:lnTo>
                  <a:lnTo>
                    <a:pt x="314" y="3"/>
                  </a:lnTo>
                  <a:lnTo>
                    <a:pt x="318" y="3"/>
                  </a:lnTo>
                  <a:lnTo>
                    <a:pt x="322" y="3"/>
                  </a:lnTo>
                  <a:lnTo>
                    <a:pt x="325" y="3"/>
                  </a:lnTo>
                  <a:lnTo>
                    <a:pt x="329" y="3"/>
                  </a:lnTo>
                  <a:lnTo>
                    <a:pt x="333" y="3"/>
                  </a:lnTo>
                  <a:lnTo>
                    <a:pt x="337" y="3"/>
                  </a:lnTo>
                  <a:lnTo>
                    <a:pt x="340" y="3"/>
                  </a:lnTo>
                  <a:lnTo>
                    <a:pt x="344" y="3"/>
                  </a:lnTo>
                  <a:lnTo>
                    <a:pt x="348" y="3"/>
                  </a:lnTo>
                  <a:lnTo>
                    <a:pt x="351" y="3"/>
                  </a:lnTo>
                  <a:lnTo>
                    <a:pt x="355" y="3"/>
                  </a:lnTo>
                  <a:lnTo>
                    <a:pt x="359" y="2"/>
                  </a:lnTo>
                  <a:lnTo>
                    <a:pt x="362" y="2"/>
                  </a:lnTo>
                  <a:lnTo>
                    <a:pt x="366" y="2"/>
                  </a:lnTo>
                  <a:lnTo>
                    <a:pt x="368" y="2"/>
                  </a:lnTo>
                </a:path>
              </a:pathLst>
            </a:custGeom>
            <a:noFill/>
            <a:ln w="1905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686" name="Rectangle 182"/>
            <p:cNvSpPr>
              <a:spLocks noChangeArrowheads="1"/>
            </p:cNvSpPr>
            <p:nvPr/>
          </p:nvSpPr>
          <p:spPr bwMode="auto">
            <a:xfrm>
              <a:off x="4976" y="1198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200">
                  <a:solidFill>
                    <a:srgbClr val="000000"/>
                  </a:solidFill>
                  <a:latin typeface="Symbol" pitchFamily="18" charset="2"/>
                  <a:ea typeface="Arial Unicode MS" pitchFamily="50" charset="-128"/>
                  <a:cs typeface="Arial Unicode MS" pitchFamily="50" charset="-128"/>
                </a:rPr>
                <a:t>r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1687" name="Rectangle 183"/>
            <p:cNvSpPr>
              <a:spLocks noChangeArrowheads="1"/>
            </p:cNvSpPr>
            <p:nvPr/>
          </p:nvSpPr>
          <p:spPr bwMode="auto">
            <a:xfrm>
              <a:off x="5016" y="1204"/>
              <a:ext cx="26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2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=5 fm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1688" name="Line 184"/>
            <p:cNvSpPr>
              <a:spLocks noChangeShapeType="1"/>
            </p:cNvSpPr>
            <p:nvPr/>
          </p:nvSpPr>
          <p:spPr bwMode="auto">
            <a:xfrm>
              <a:off x="5324" y="1252"/>
              <a:ext cx="12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689" name="Freeform 185"/>
            <p:cNvSpPr>
              <a:spLocks/>
            </p:cNvSpPr>
            <p:nvPr/>
          </p:nvSpPr>
          <p:spPr bwMode="auto">
            <a:xfrm>
              <a:off x="3380" y="1684"/>
              <a:ext cx="2208" cy="114"/>
            </a:xfrm>
            <a:custGeom>
              <a:avLst/>
              <a:gdLst>
                <a:gd name="T0" fmla="*/ 24 w 368"/>
                <a:gd name="T1" fmla="*/ 6 h 19"/>
                <a:gd name="T2" fmla="*/ 66 w 368"/>
                <a:gd name="T3" fmla="*/ 24 h 19"/>
                <a:gd name="T4" fmla="*/ 108 w 368"/>
                <a:gd name="T5" fmla="*/ 54 h 19"/>
                <a:gd name="T6" fmla="*/ 156 w 368"/>
                <a:gd name="T7" fmla="*/ 78 h 19"/>
                <a:gd name="T8" fmla="*/ 198 w 368"/>
                <a:gd name="T9" fmla="*/ 96 h 19"/>
                <a:gd name="T10" fmla="*/ 246 w 368"/>
                <a:gd name="T11" fmla="*/ 108 h 19"/>
                <a:gd name="T12" fmla="*/ 288 w 368"/>
                <a:gd name="T13" fmla="*/ 108 h 19"/>
                <a:gd name="T14" fmla="*/ 330 w 368"/>
                <a:gd name="T15" fmla="*/ 108 h 19"/>
                <a:gd name="T16" fmla="*/ 378 w 368"/>
                <a:gd name="T17" fmla="*/ 108 h 19"/>
                <a:gd name="T18" fmla="*/ 420 w 368"/>
                <a:gd name="T19" fmla="*/ 102 h 19"/>
                <a:gd name="T20" fmla="*/ 468 w 368"/>
                <a:gd name="T21" fmla="*/ 96 h 19"/>
                <a:gd name="T22" fmla="*/ 510 w 368"/>
                <a:gd name="T23" fmla="*/ 90 h 19"/>
                <a:gd name="T24" fmla="*/ 552 w 368"/>
                <a:gd name="T25" fmla="*/ 84 h 19"/>
                <a:gd name="T26" fmla="*/ 600 w 368"/>
                <a:gd name="T27" fmla="*/ 78 h 19"/>
                <a:gd name="T28" fmla="*/ 642 w 368"/>
                <a:gd name="T29" fmla="*/ 72 h 19"/>
                <a:gd name="T30" fmla="*/ 690 w 368"/>
                <a:gd name="T31" fmla="*/ 72 h 19"/>
                <a:gd name="T32" fmla="*/ 732 w 368"/>
                <a:gd name="T33" fmla="*/ 66 h 19"/>
                <a:gd name="T34" fmla="*/ 774 w 368"/>
                <a:gd name="T35" fmla="*/ 66 h 19"/>
                <a:gd name="T36" fmla="*/ 822 w 368"/>
                <a:gd name="T37" fmla="*/ 66 h 19"/>
                <a:gd name="T38" fmla="*/ 864 w 368"/>
                <a:gd name="T39" fmla="*/ 66 h 19"/>
                <a:gd name="T40" fmla="*/ 912 w 368"/>
                <a:gd name="T41" fmla="*/ 66 h 19"/>
                <a:gd name="T42" fmla="*/ 954 w 368"/>
                <a:gd name="T43" fmla="*/ 60 h 19"/>
                <a:gd name="T44" fmla="*/ 996 w 368"/>
                <a:gd name="T45" fmla="*/ 60 h 19"/>
                <a:gd name="T46" fmla="*/ 1044 w 368"/>
                <a:gd name="T47" fmla="*/ 60 h 19"/>
                <a:gd name="T48" fmla="*/ 1086 w 368"/>
                <a:gd name="T49" fmla="*/ 60 h 19"/>
                <a:gd name="T50" fmla="*/ 1134 w 368"/>
                <a:gd name="T51" fmla="*/ 60 h 19"/>
                <a:gd name="T52" fmla="*/ 1176 w 368"/>
                <a:gd name="T53" fmla="*/ 60 h 19"/>
                <a:gd name="T54" fmla="*/ 1218 w 368"/>
                <a:gd name="T55" fmla="*/ 60 h 19"/>
                <a:gd name="T56" fmla="*/ 1266 w 368"/>
                <a:gd name="T57" fmla="*/ 60 h 19"/>
                <a:gd name="T58" fmla="*/ 1308 w 368"/>
                <a:gd name="T59" fmla="*/ 60 h 19"/>
                <a:gd name="T60" fmla="*/ 1356 w 368"/>
                <a:gd name="T61" fmla="*/ 60 h 19"/>
                <a:gd name="T62" fmla="*/ 1398 w 368"/>
                <a:gd name="T63" fmla="*/ 60 h 19"/>
                <a:gd name="T64" fmla="*/ 1440 w 368"/>
                <a:gd name="T65" fmla="*/ 60 h 19"/>
                <a:gd name="T66" fmla="*/ 1488 w 368"/>
                <a:gd name="T67" fmla="*/ 60 h 19"/>
                <a:gd name="T68" fmla="*/ 1530 w 368"/>
                <a:gd name="T69" fmla="*/ 60 h 19"/>
                <a:gd name="T70" fmla="*/ 1578 w 368"/>
                <a:gd name="T71" fmla="*/ 60 h 19"/>
                <a:gd name="T72" fmla="*/ 1620 w 368"/>
                <a:gd name="T73" fmla="*/ 60 h 19"/>
                <a:gd name="T74" fmla="*/ 1662 w 368"/>
                <a:gd name="T75" fmla="*/ 60 h 19"/>
                <a:gd name="T76" fmla="*/ 1710 w 368"/>
                <a:gd name="T77" fmla="*/ 60 h 19"/>
                <a:gd name="T78" fmla="*/ 1752 w 368"/>
                <a:gd name="T79" fmla="*/ 60 h 19"/>
                <a:gd name="T80" fmla="*/ 1800 w 368"/>
                <a:gd name="T81" fmla="*/ 60 h 19"/>
                <a:gd name="T82" fmla="*/ 1842 w 368"/>
                <a:gd name="T83" fmla="*/ 60 h 19"/>
                <a:gd name="T84" fmla="*/ 1884 w 368"/>
                <a:gd name="T85" fmla="*/ 60 h 19"/>
                <a:gd name="T86" fmla="*/ 1932 w 368"/>
                <a:gd name="T87" fmla="*/ 60 h 19"/>
                <a:gd name="T88" fmla="*/ 1974 w 368"/>
                <a:gd name="T89" fmla="*/ 60 h 19"/>
                <a:gd name="T90" fmla="*/ 2022 w 368"/>
                <a:gd name="T91" fmla="*/ 60 h 19"/>
                <a:gd name="T92" fmla="*/ 2064 w 368"/>
                <a:gd name="T93" fmla="*/ 60 h 19"/>
                <a:gd name="T94" fmla="*/ 2106 w 368"/>
                <a:gd name="T95" fmla="*/ 60 h 19"/>
                <a:gd name="T96" fmla="*/ 2154 w 368"/>
                <a:gd name="T97" fmla="*/ 60 h 19"/>
                <a:gd name="T98" fmla="*/ 2196 w 368"/>
                <a:gd name="T99" fmla="*/ 60 h 1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68" h="19">
                  <a:moveTo>
                    <a:pt x="0" y="0"/>
                  </a:moveTo>
                  <a:lnTo>
                    <a:pt x="4" y="1"/>
                  </a:lnTo>
                  <a:lnTo>
                    <a:pt x="7" y="2"/>
                  </a:lnTo>
                  <a:lnTo>
                    <a:pt x="11" y="4"/>
                  </a:lnTo>
                  <a:lnTo>
                    <a:pt x="15" y="6"/>
                  </a:lnTo>
                  <a:lnTo>
                    <a:pt x="18" y="9"/>
                  </a:lnTo>
                  <a:lnTo>
                    <a:pt x="22" y="11"/>
                  </a:lnTo>
                  <a:lnTo>
                    <a:pt x="26" y="13"/>
                  </a:lnTo>
                  <a:lnTo>
                    <a:pt x="29" y="14"/>
                  </a:lnTo>
                  <a:lnTo>
                    <a:pt x="33" y="16"/>
                  </a:lnTo>
                  <a:lnTo>
                    <a:pt x="37" y="17"/>
                  </a:lnTo>
                  <a:lnTo>
                    <a:pt x="41" y="18"/>
                  </a:lnTo>
                  <a:lnTo>
                    <a:pt x="44" y="18"/>
                  </a:lnTo>
                  <a:lnTo>
                    <a:pt x="48" y="18"/>
                  </a:lnTo>
                  <a:lnTo>
                    <a:pt x="52" y="19"/>
                  </a:lnTo>
                  <a:lnTo>
                    <a:pt x="55" y="18"/>
                  </a:lnTo>
                  <a:lnTo>
                    <a:pt x="59" y="18"/>
                  </a:lnTo>
                  <a:lnTo>
                    <a:pt x="63" y="18"/>
                  </a:lnTo>
                  <a:lnTo>
                    <a:pt x="66" y="17"/>
                  </a:lnTo>
                  <a:lnTo>
                    <a:pt x="70" y="17"/>
                  </a:lnTo>
                  <a:lnTo>
                    <a:pt x="74" y="16"/>
                  </a:lnTo>
                  <a:lnTo>
                    <a:pt x="78" y="16"/>
                  </a:lnTo>
                  <a:lnTo>
                    <a:pt x="81" y="15"/>
                  </a:lnTo>
                  <a:lnTo>
                    <a:pt x="85" y="15"/>
                  </a:lnTo>
                  <a:lnTo>
                    <a:pt x="89" y="14"/>
                  </a:lnTo>
                  <a:lnTo>
                    <a:pt x="92" y="14"/>
                  </a:lnTo>
                  <a:lnTo>
                    <a:pt x="96" y="13"/>
                  </a:lnTo>
                  <a:lnTo>
                    <a:pt x="100" y="13"/>
                  </a:lnTo>
                  <a:lnTo>
                    <a:pt x="103" y="13"/>
                  </a:lnTo>
                  <a:lnTo>
                    <a:pt x="107" y="12"/>
                  </a:lnTo>
                  <a:lnTo>
                    <a:pt x="111" y="12"/>
                  </a:lnTo>
                  <a:lnTo>
                    <a:pt x="115" y="12"/>
                  </a:lnTo>
                  <a:lnTo>
                    <a:pt x="118" y="12"/>
                  </a:lnTo>
                  <a:lnTo>
                    <a:pt x="122" y="11"/>
                  </a:lnTo>
                  <a:lnTo>
                    <a:pt x="126" y="11"/>
                  </a:lnTo>
                  <a:lnTo>
                    <a:pt x="129" y="11"/>
                  </a:lnTo>
                  <a:lnTo>
                    <a:pt x="133" y="11"/>
                  </a:lnTo>
                  <a:lnTo>
                    <a:pt x="137" y="11"/>
                  </a:lnTo>
                  <a:lnTo>
                    <a:pt x="140" y="11"/>
                  </a:lnTo>
                  <a:lnTo>
                    <a:pt x="144" y="11"/>
                  </a:lnTo>
                  <a:lnTo>
                    <a:pt x="148" y="11"/>
                  </a:lnTo>
                  <a:lnTo>
                    <a:pt x="152" y="11"/>
                  </a:lnTo>
                  <a:lnTo>
                    <a:pt x="155" y="10"/>
                  </a:lnTo>
                  <a:lnTo>
                    <a:pt x="159" y="10"/>
                  </a:lnTo>
                  <a:lnTo>
                    <a:pt x="163" y="10"/>
                  </a:lnTo>
                  <a:lnTo>
                    <a:pt x="166" y="10"/>
                  </a:lnTo>
                  <a:lnTo>
                    <a:pt x="170" y="10"/>
                  </a:lnTo>
                  <a:lnTo>
                    <a:pt x="174" y="10"/>
                  </a:lnTo>
                  <a:lnTo>
                    <a:pt x="177" y="10"/>
                  </a:lnTo>
                  <a:lnTo>
                    <a:pt x="181" y="10"/>
                  </a:lnTo>
                  <a:lnTo>
                    <a:pt x="185" y="10"/>
                  </a:lnTo>
                  <a:lnTo>
                    <a:pt x="189" y="10"/>
                  </a:lnTo>
                  <a:lnTo>
                    <a:pt x="192" y="10"/>
                  </a:lnTo>
                  <a:lnTo>
                    <a:pt x="196" y="10"/>
                  </a:lnTo>
                  <a:lnTo>
                    <a:pt x="200" y="10"/>
                  </a:lnTo>
                  <a:lnTo>
                    <a:pt x="203" y="10"/>
                  </a:lnTo>
                  <a:lnTo>
                    <a:pt x="207" y="10"/>
                  </a:lnTo>
                  <a:lnTo>
                    <a:pt x="211" y="10"/>
                  </a:lnTo>
                  <a:lnTo>
                    <a:pt x="214" y="10"/>
                  </a:lnTo>
                  <a:lnTo>
                    <a:pt x="218" y="10"/>
                  </a:lnTo>
                  <a:lnTo>
                    <a:pt x="222" y="10"/>
                  </a:lnTo>
                  <a:lnTo>
                    <a:pt x="226" y="10"/>
                  </a:lnTo>
                  <a:lnTo>
                    <a:pt x="229" y="10"/>
                  </a:lnTo>
                  <a:lnTo>
                    <a:pt x="233" y="10"/>
                  </a:lnTo>
                  <a:lnTo>
                    <a:pt x="237" y="10"/>
                  </a:lnTo>
                  <a:lnTo>
                    <a:pt x="240" y="10"/>
                  </a:lnTo>
                  <a:lnTo>
                    <a:pt x="244" y="10"/>
                  </a:lnTo>
                  <a:lnTo>
                    <a:pt x="248" y="10"/>
                  </a:lnTo>
                  <a:lnTo>
                    <a:pt x="251" y="10"/>
                  </a:lnTo>
                  <a:lnTo>
                    <a:pt x="255" y="10"/>
                  </a:lnTo>
                  <a:lnTo>
                    <a:pt x="259" y="10"/>
                  </a:lnTo>
                  <a:lnTo>
                    <a:pt x="263" y="10"/>
                  </a:lnTo>
                  <a:lnTo>
                    <a:pt x="266" y="10"/>
                  </a:lnTo>
                  <a:lnTo>
                    <a:pt x="270" y="10"/>
                  </a:lnTo>
                  <a:lnTo>
                    <a:pt x="274" y="10"/>
                  </a:lnTo>
                  <a:lnTo>
                    <a:pt x="277" y="10"/>
                  </a:lnTo>
                  <a:lnTo>
                    <a:pt x="281" y="10"/>
                  </a:lnTo>
                  <a:lnTo>
                    <a:pt x="285" y="10"/>
                  </a:lnTo>
                  <a:lnTo>
                    <a:pt x="288" y="10"/>
                  </a:lnTo>
                  <a:lnTo>
                    <a:pt x="292" y="10"/>
                  </a:lnTo>
                  <a:lnTo>
                    <a:pt x="296" y="10"/>
                  </a:lnTo>
                  <a:lnTo>
                    <a:pt x="300" y="10"/>
                  </a:lnTo>
                  <a:lnTo>
                    <a:pt x="303" y="10"/>
                  </a:lnTo>
                  <a:lnTo>
                    <a:pt x="307" y="10"/>
                  </a:lnTo>
                  <a:lnTo>
                    <a:pt x="311" y="10"/>
                  </a:lnTo>
                  <a:lnTo>
                    <a:pt x="314" y="10"/>
                  </a:lnTo>
                  <a:lnTo>
                    <a:pt x="318" y="10"/>
                  </a:lnTo>
                  <a:lnTo>
                    <a:pt x="322" y="10"/>
                  </a:lnTo>
                  <a:lnTo>
                    <a:pt x="325" y="10"/>
                  </a:lnTo>
                  <a:lnTo>
                    <a:pt x="329" y="10"/>
                  </a:lnTo>
                  <a:lnTo>
                    <a:pt x="333" y="10"/>
                  </a:lnTo>
                  <a:lnTo>
                    <a:pt x="337" y="10"/>
                  </a:lnTo>
                  <a:lnTo>
                    <a:pt x="340" y="10"/>
                  </a:lnTo>
                  <a:lnTo>
                    <a:pt x="344" y="10"/>
                  </a:lnTo>
                  <a:lnTo>
                    <a:pt x="348" y="10"/>
                  </a:lnTo>
                  <a:lnTo>
                    <a:pt x="351" y="10"/>
                  </a:lnTo>
                  <a:lnTo>
                    <a:pt x="355" y="10"/>
                  </a:lnTo>
                  <a:lnTo>
                    <a:pt x="359" y="10"/>
                  </a:lnTo>
                  <a:lnTo>
                    <a:pt x="362" y="10"/>
                  </a:lnTo>
                  <a:lnTo>
                    <a:pt x="366" y="10"/>
                  </a:lnTo>
                  <a:lnTo>
                    <a:pt x="368" y="1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690" name="Rectangle 186"/>
            <p:cNvSpPr>
              <a:spLocks noChangeArrowheads="1"/>
            </p:cNvSpPr>
            <p:nvPr/>
          </p:nvSpPr>
          <p:spPr bwMode="auto">
            <a:xfrm>
              <a:off x="4348" y="1294"/>
              <a:ext cx="45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2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Absorbed 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1691" name="Rectangle 187"/>
            <p:cNvSpPr>
              <a:spLocks noChangeArrowheads="1"/>
            </p:cNvSpPr>
            <p:nvPr/>
          </p:nvSpPr>
          <p:spPr bwMode="auto">
            <a:xfrm>
              <a:off x="4801" y="1300"/>
              <a:ext cx="31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7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3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1692" name="Rectangle 188"/>
            <p:cNvSpPr>
              <a:spLocks noChangeArrowheads="1"/>
            </p:cNvSpPr>
            <p:nvPr/>
          </p:nvSpPr>
          <p:spPr bwMode="auto">
            <a:xfrm>
              <a:off x="4844" y="1324"/>
              <a:ext cx="35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8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S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1693" name="Rectangle 189"/>
            <p:cNvSpPr>
              <a:spLocks noChangeArrowheads="1"/>
            </p:cNvSpPr>
            <p:nvPr/>
          </p:nvSpPr>
          <p:spPr bwMode="auto">
            <a:xfrm>
              <a:off x="4878" y="1354"/>
              <a:ext cx="22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7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1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1694" name="Rectangle 190"/>
            <p:cNvSpPr>
              <a:spLocks noChangeArrowheads="1"/>
            </p:cNvSpPr>
            <p:nvPr/>
          </p:nvSpPr>
          <p:spPr bwMode="auto">
            <a:xfrm>
              <a:off x="4917" y="1294"/>
              <a:ext cx="5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2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, 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1695" name="Rectangle 191"/>
            <p:cNvSpPr>
              <a:spLocks noChangeArrowheads="1"/>
            </p:cNvSpPr>
            <p:nvPr/>
          </p:nvSpPr>
          <p:spPr bwMode="auto">
            <a:xfrm>
              <a:off x="4976" y="1288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200">
                  <a:solidFill>
                    <a:srgbClr val="000000"/>
                  </a:solidFill>
                  <a:latin typeface="Symbol" pitchFamily="18" charset="2"/>
                  <a:ea typeface="Arial Unicode MS" pitchFamily="50" charset="-128"/>
                  <a:cs typeface="Arial Unicode MS" pitchFamily="50" charset="-128"/>
                </a:rPr>
                <a:t>r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1696" name="Rectangle 192"/>
            <p:cNvSpPr>
              <a:spLocks noChangeArrowheads="1"/>
            </p:cNvSpPr>
            <p:nvPr/>
          </p:nvSpPr>
          <p:spPr bwMode="auto">
            <a:xfrm>
              <a:off x="5025" y="1294"/>
              <a:ext cx="25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2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=1 fm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1697" name="Line 193"/>
            <p:cNvSpPr>
              <a:spLocks noChangeShapeType="1"/>
            </p:cNvSpPr>
            <p:nvPr/>
          </p:nvSpPr>
          <p:spPr bwMode="auto">
            <a:xfrm>
              <a:off x="5324" y="1348"/>
              <a:ext cx="12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698" name="Freeform 194"/>
            <p:cNvSpPr>
              <a:spLocks/>
            </p:cNvSpPr>
            <p:nvPr/>
          </p:nvSpPr>
          <p:spPr bwMode="auto">
            <a:xfrm>
              <a:off x="3380" y="1318"/>
              <a:ext cx="2208" cy="1308"/>
            </a:xfrm>
            <a:custGeom>
              <a:avLst/>
              <a:gdLst>
                <a:gd name="T0" fmla="*/ 24 w 368"/>
                <a:gd name="T1" fmla="*/ 18 h 218"/>
                <a:gd name="T2" fmla="*/ 66 w 368"/>
                <a:gd name="T3" fmla="*/ 132 h 218"/>
                <a:gd name="T4" fmla="*/ 108 w 368"/>
                <a:gd name="T5" fmla="*/ 354 h 218"/>
                <a:gd name="T6" fmla="*/ 156 w 368"/>
                <a:gd name="T7" fmla="*/ 594 h 218"/>
                <a:gd name="T8" fmla="*/ 198 w 368"/>
                <a:gd name="T9" fmla="*/ 792 h 218"/>
                <a:gd name="T10" fmla="*/ 246 w 368"/>
                <a:gd name="T11" fmla="*/ 948 h 218"/>
                <a:gd name="T12" fmla="*/ 288 w 368"/>
                <a:gd name="T13" fmla="*/ 1062 h 218"/>
                <a:gd name="T14" fmla="*/ 330 w 368"/>
                <a:gd name="T15" fmla="*/ 1140 h 218"/>
                <a:gd name="T16" fmla="*/ 378 w 368"/>
                <a:gd name="T17" fmla="*/ 1200 h 218"/>
                <a:gd name="T18" fmla="*/ 420 w 368"/>
                <a:gd name="T19" fmla="*/ 1242 h 218"/>
                <a:gd name="T20" fmla="*/ 468 w 368"/>
                <a:gd name="T21" fmla="*/ 1260 h 218"/>
                <a:gd name="T22" fmla="*/ 510 w 368"/>
                <a:gd name="T23" fmla="*/ 1284 h 218"/>
                <a:gd name="T24" fmla="*/ 552 w 368"/>
                <a:gd name="T25" fmla="*/ 1296 h 218"/>
                <a:gd name="T26" fmla="*/ 600 w 368"/>
                <a:gd name="T27" fmla="*/ 1302 h 218"/>
                <a:gd name="T28" fmla="*/ 642 w 368"/>
                <a:gd name="T29" fmla="*/ 1302 h 218"/>
                <a:gd name="T30" fmla="*/ 690 w 368"/>
                <a:gd name="T31" fmla="*/ 1308 h 218"/>
                <a:gd name="T32" fmla="*/ 732 w 368"/>
                <a:gd name="T33" fmla="*/ 1302 h 218"/>
                <a:gd name="T34" fmla="*/ 774 w 368"/>
                <a:gd name="T35" fmla="*/ 1296 h 218"/>
                <a:gd name="T36" fmla="*/ 822 w 368"/>
                <a:gd name="T37" fmla="*/ 1290 h 218"/>
                <a:gd name="T38" fmla="*/ 864 w 368"/>
                <a:gd name="T39" fmla="*/ 1284 h 218"/>
                <a:gd name="T40" fmla="*/ 912 w 368"/>
                <a:gd name="T41" fmla="*/ 1272 h 218"/>
                <a:gd name="T42" fmla="*/ 954 w 368"/>
                <a:gd name="T43" fmla="*/ 1260 h 218"/>
                <a:gd name="T44" fmla="*/ 996 w 368"/>
                <a:gd name="T45" fmla="*/ 1248 h 218"/>
                <a:gd name="T46" fmla="*/ 1044 w 368"/>
                <a:gd name="T47" fmla="*/ 1236 h 218"/>
                <a:gd name="T48" fmla="*/ 1086 w 368"/>
                <a:gd name="T49" fmla="*/ 1224 h 218"/>
                <a:gd name="T50" fmla="*/ 1134 w 368"/>
                <a:gd name="T51" fmla="*/ 1212 h 218"/>
                <a:gd name="T52" fmla="*/ 1176 w 368"/>
                <a:gd name="T53" fmla="*/ 1194 h 218"/>
                <a:gd name="T54" fmla="*/ 1218 w 368"/>
                <a:gd name="T55" fmla="*/ 1182 h 218"/>
                <a:gd name="T56" fmla="*/ 1266 w 368"/>
                <a:gd name="T57" fmla="*/ 1164 h 218"/>
                <a:gd name="T58" fmla="*/ 1308 w 368"/>
                <a:gd name="T59" fmla="*/ 1152 h 218"/>
                <a:gd name="T60" fmla="*/ 1356 w 368"/>
                <a:gd name="T61" fmla="*/ 1134 h 218"/>
                <a:gd name="T62" fmla="*/ 1398 w 368"/>
                <a:gd name="T63" fmla="*/ 1116 h 218"/>
                <a:gd name="T64" fmla="*/ 1440 w 368"/>
                <a:gd name="T65" fmla="*/ 1104 h 218"/>
                <a:gd name="T66" fmla="*/ 1488 w 368"/>
                <a:gd name="T67" fmla="*/ 1086 h 218"/>
                <a:gd name="T68" fmla="*/ 1530 w 368"/>
                <a:gd name="T69" fmla="*/ 1068 h 218"/>
                <a:gd name="T70" fmla="*/ 1578 w 368"/>
                <a:gd name="T71" fmla="*/ 1056 h 218"/>
                <a:gd name="T72" fmla="*/ 1620 w 368"/>
                <a:gd name="T73" fmla="*/ 1038 h 218"/>
                <a:gd name="T74" fmla="*/ 1662 w 368"/>
                <a:gd name="T75" fmla="*/ 1020 h 218"/>
                <a:gd name="T76" fmla="*/ 1710 w 368"/>
                <a:gd name="T77" fmla="*/ 1002 h 218"/>
                <a:gd name="T78" fmla="*/ 1752 w 368"/>
                <a:gd name="T79" fmla="*/ 990 h 218"/>
                <a:gd name="T80" fmla="*/ 1800 w 368"/>
                <a:gd name="T81" fmla="*/ 972 h 218"/>
                <a:gd name="T82" fmla="*/ 1842 w 368"/>
                <a:gd name="T83" fmla="*/ 954 h 218"/>
                <a:gd name="T84" fmla="*/ 1884 w 368"/>
                <a:gd name="T85" fmla="*/ 942 h 218"/>
                <a:gd name="T86" fmla="*/ 1932 w 368"/>
                <a:gd name="T87" fmla="*/ 924 h 218"/>
                <a:gd name="T88" fmla="*/ 1974 w 368"/>
                <a:gd name="T89" fmla="*/ 912 h 218"/>
                <a:gd name="T90" fmla="*/ 2022 w 368"/>
                <a:gd name="T91" fmla="*/ 894 h 218"/>
                <a:gd name="T92" fmla="*/ 2064 w 368"/>
                <a:gd name="T93" fmla="*/ 882 h 218"/>
                <a:gd name="T94" fmla="*/ 2106 w 368"/>
                <a:gd name="T95" fmla="*/ 870 h 218"/>
                <a:gd name="T96" fmla="*/ 2154 w 368"/>
                <a:gd name="T97" fmla="*/ 852 h 218"/>
                <a:gd name="T98" fmla="*/ 2196 w 368"/>
                <a:gd name="T99" fmla="*/ 840 h 21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68" h="218">
                  <a:moveTo>
                    <a:pt x="0" y="0"/>
                  </a:moveTo>
                  <a:lnTo>
                    <a:pt x="4" y="3"/>
                  </a:lnTo>
                  <a:lnTo>
                    <a:pt x="7" y="10"/>
                  </a:lnTo>
                  <a:lnTo>
                    <a:pt x="11" y="22"/>
                  </a:lnTo>
                  <a:lnTo>
                    <a:pt x="15" y="39"/>
                  </a:lnTo>
                  <a:lnTo>
                    <a:pt x="18" y="59"/>
                  </a:lnTo>
                  <a:lnTo>
                    <a:pt x="22" y="79"/>
                  </a:lnTo>
                  <a:lnTo>
                    <a:pt x="26" y="99"/>
                  </a:lnTo>
                  <a:lnTo>
                    <a:pt x="29" y="117"/>
                  </a:lnTo>
                  <a:lnTo>
                    <a:pt x="33" y="132"/>
                  </a:lnTo>
                  <a:lnTo>
                    <a:pt x="37" y="146"/>
                  </a:lnTo>
                  <a:lnTo>
                    <a:pt x="41" y="158"/>
                  </a:lnTo>
                  <a:lnTo>
                    <a:pt x="44" y="168"/>
                  </a:lnTo>
                  <a:lnTo>
                    <a:pt x="48" y="177"/>
                  </a:lnTo>
                  <a:lnTo>
                    <a:pt x="52" y="184"/>
                  </a:lnTo>
                  <a:lnTo>
                    <a:pt x="55" y="190"/>
                  </a:lnTo>
                  <a:lnTo>
                    <a:pt x="59" y="196"/>
                  </a:lnTo>
                  <a:lnTo>
                    <a:pt x="63" y="200"/>
                  </a:lnTo>
                  <a:lnTo>
                    <a:pt x="66" y="204"/>
                  </a:lnTo>
                  <a:lnTo>
                    <a:pt x="70" y="207"/>
                  </a:lnTo>
                  <a:lnTo>
                    <a:pt x="74" y="209"/>
                  </a:lnTo>
                  <a:lnTo>
                    <a:pt x="78" y="210"/>
                  </a:lnTo>
                  <a:lnTo>
                    <a:pt x="81" y="212"/>
                  </a:lnTo>
                  <a:lnTo>
                    <a:pt x="85" y="214"/>
                  </a:lnTo>
                  <a:lnTo>
                    <a:pt x="89" y="215"/>
                  </a:lnTo>
                  <a:lnTo>
                    <a:pt x="92" y="216"/>
                  </a:lnTo>
                  <a:lnTo>
                    <a:pt x="96" y="217"/>
                  </a:lnTo>
                  <a:lnTo>
                    <a:pt x="100" y="217"/>
                  </a:lnTo>
                  <a:lnTo>
                    <a:pt x="103" y="217"/>
                  </a:lnTo>
                  <a:lnTo>
                    <a:pt x="107" y="217"/>
                  </a:lnTo>
                  <a:lnTo>
                    <a:pt x="111" y="218"/>
                  </a:lnTo>
                  <a:lnTo>
                    <a:pt x="115" y="218"/>
                  </a:lnTo>
                  <a:lnTo>
                    <a:pt x="118" y="217"/>
                  </a:lnTo>
                  <a:lnTo>
                    <a:pt x="122" y="217"/>
                  </a:lnTo>
                  <a:lnTo>
                    <a:pt x="126" y="216"/>
                  </a:lnTo>
                  <a:lnTo>
                    <a:pt x="129" y="216"/>
                  </a:lnTo>
                  <a:lnTo>
                    <a:pt x="133" y="216"/>
                  </a:lnTo>
                  <a:lnTo>
                    <a:pt x="137" y="215"/>
                  </a:lnTo>
                  <a:lnTo>
                    <a:pt x="140" y="214"/>
                  </a:lnTo>
                  <a:lnTo>
                    <a:pt x="144" y="214"/>
                  </a:lnTo>
                  <a:lnTo>
                    <a:pt x="148" y="213"/>
                  </a:lnTo>
                  <a:lnTo>
                    <a:pt x="152" y="212"/>
                  </a:lnTo>
                  <a:lnTo>
                    <a:pt x="155" y="211"/>
                  </a:lnTo>
                  <a:lnTo>
                    <a:pt x="159" y="210"/>
                  </a:lnTo>
                  <a:lnTo>
                    <a:pt x="163" y="209"/>
                  </a:lnTo>
                  <a:lnTo>
                    <a:pt x="166" y="208"/>
                  </a:lnTo>
                  <a:lnTo>
                    <a:pt x="170" y="207"/>
                  </a:lnTo>
                  <a:lnTo>
                    <a:pt x="174" y="206"/>
                  </a:lnTo>
                  <a:lnTo>
                    <a:pt x="177" y="205"/>
                  </a:lnTo>
                  <a:lnTo>
                    <a:pt x="181" y="204"/>
                  </a:lnTo>
                  <a:lnTo>
                    <a:pt x="185" y="203"/>
                  </a:lnTo>
                  <a:lnTo>
                    <a:pt x="189" y="202"/>
                  </a:lnTo>
                  <a:lnTo>
                    <a:pt x="192" y="201"/>
                  </a:lnTo>
                  <a:lnTo>
                    <a:pt x="196" y="199"/>
                  </a:lnTo>
                  <a:lnTo>
                    <a:pt x="200" y="198"/>
                  </a:lnTo>
                  <a:lnTo>
                    <a:pt x="203" y="197"/>
                  </a:lnTo>
                  <a:lnTo>
                    <a:pt x="207" y="196"/>
                  </a:lnTo>
                  <a:lnTo>
                    <a:pt x="211" y="194"/>
                  </a:lnTo>
                  <a:lnTo>
                    <a:pt x="214" y="193"/>
                  </a:lnTo>
                  <a:lnTo>
                    <a:pt x="218" y="192"/>
                  </a:lnTo>
                  <a:lnTo>
                    <a:pt x="222" y="190"/>
                  </a:lnTo>
                  <a:lnTo>
                    <a:pt x="226" y="189"/>
                  </a:lnTo>
                  <a:lnTo>
                    <a:pt x="229" y="188"/>
                  </a:lnTo>
                  <a:lnTo>
                    <a:pt x="233" y="186"/>
                  </a:lnTo>
                  <a:lnTo>
                    <a:pt x="237" y="185"/>
                  </a:lnTo>
                  <a:lnTo>
                    <a:pt x="240" y="184"/>
                  </a:lnTo>
                  <a:lnTo>
                    <a:pt x="244" y="182"/>
                  </a:lnTo>
                  <a:lnTo>
                    <a:pt x="248" y="181"/>
                  </a:lnTo>
                  <a:lnTo>
                    <a:pt x="251" y="180"/>
                  </a:lnTo>
                  <a:lnTo>
                    <a:pt x="255" y="178"/>
                  </a:lnTo>
                  <a:lnTo>
                    <a:pt x="259" y="177"/>
                  </a:lnTo>
                  <a:lnTo>
                    <a:pt x="263" y="176"/>
                  </a:lnTo>
                  <a:lnTo>
                    <a:pt x="266" y="174"/>
                  </a:lnTo>
                  <a:lnTo>
                    <a:pt x="270" y="173"/>
                  </a:lnTo>
                  <a:lnTo>
                    <a:pt x="274" y="171"/>
                  </a:lnTo>
                  <a:lnTo>
                    <a:pt x="277" y="170"/>
                  </a:lnTo>
                  <a:lnTo>
                    <a:pt x="281" y="169"/>
                  </a:lnTo>
                  <a:lnTo>
                    <a:pt x="285" y="167"/>
                  </a:lnTo>
                  <a:lnTo>
                    <a:pt x="288" y="166"/>
                  </a:lnTo>
                  <a:lnTo>
                    <a:pt x="292" y="165"/>
                  </a:lnTo>
                  <a:lnTo>
                    <a:pt x="296" y="163"/>
                  </a:lnTo>
                  <a:lnTo>
                    <a:pt x="300" y="162"/>
                  </a:lnTo>
                  <a:lnTo>
                    <a:pt x="303" y="161"/>
                  </a:lnTo>
                  <a:lnTo>
                    <a:pt x="307" y="159"/>
                  </a:lnTo>
                  <a:lnTo>
                    <a:pt x="311" y="158"/>
                  </a:lnTo>
                  <a:lnTo>
                    <a:pt x="314" y="157"/>
                  </a:lnTo>
                  <a:lnTo>
                    <a:pt x="318" y="156"/>
                  </a:lnTo>
                  <a:lnTo>
                    <a:pt x="322" y="154"/>
                  </a:lnTo>
                  <a:lnTo>
                    <a:pt x="325" y="153"/>
                  </a:lnTo>
                  <a:lnTo>
                    <a:pt x="329" y="152"/>
                  </a:lnTo>
                  <a:lnTo>
                    <a:pt x="333" y="151"/>
                  </a:lnTo>
                  <a:lnTo>
                    <a:pt x="337" y="149"/>
                  </a:lnTo>
                  <a:lnTo>
                    <a:pt x="340" y="148"/>
                  </a:lnTo>
                  <a:lnTo>
                    <a:pt x="344" y="147"/>
                  </a:lnTo>
                  <a:lnTo>
                    <a:pt x="348" y="146"/>
                  </a:lnTo>
                  <a:lnTo>
                    <a:pt x="351" y="145"/>
                  </a:lnTo>
                  <a:lnTo>
                    <a:pt x="355" y="143"/>
                  </a:lnTo>
                  <a:lnTo>
                    <a:pt x="359" y="142"/>
                  </a:lnTo>
                  <a:lnTo>
                    <a:pt x="362" y="141"/>
                  </a:lnTo>
                  <a:lnTo>
                    <a:pt x="366" y="140"/>
                  </a:lnTo>
                  <a:lnTo>
                    <a:pt x="368" y="139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699" name="Rectangle 195"/>
            <p:cNvSpPr>
              <a:spLocks noChangeArrowheads="1"/>
            </p:cNvSpPr>
            <p:nvPr/>
          </p:nvSpPr>
          <p:spPr bwMode="auto">
            <a:xfrm>
              <a:off x="4976" y="1390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200">
                  <a:solidFill>
                    <a:srgbClr val="000000"/>
                  </a:solidFill>
                  <a:latin typeface="Symbol" pitchFamily="18" charset="2"/>
                  <a:ea typeface="Arial Unicode MS" pitchFamily="50" charset="-128"/>
                  <a:cs typeface="Arial Unicode MS" pitchFamily="50" charset="-128"/>
                </a:rPr>
                <a:t>r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1700" name="Rectangle 196"/>
            <p:cNvSpPr>
              <a:spLocks noChangeArrowheads="1"/>
            </p:cNvSpPr>
            <p:nvPr/>
          </p:nvSpPr>
          <p:spPr bwMode="auto">
            <a:xfrm>
              <a:off x="5016" y="1396"/>
              <a:ext cx="26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2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=3 fm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1701" name="Line 197"/>
            <p:cNvSpPr>
              <a:spLocks noChangeShapeType="1"/>
            </p:cNvSpPr>
            <p:nvPr/>
          </p:nvSpPr>
          <p:spPr bwMode="auto">
            <a:xfrm>
              <a:off x="5324" y="1444"/>
              <a:ext cx="120" cy="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702" name="Freeform 198"/>
            <p:cNvSpPr>
              <a:spLocks/>
            </p:cNvSpPr>
            <p:nvPr/>
          </p:nvSpPr>
          <p:spPr bwMode="auto">
            <a:xfrm>
              <a:off x="3428" y="994"/>
              <a:ext cx="2160" cy="1176"/>
            </a:xfrm>
            <a:custGeom>
              <a:avLst/>
              <a:gdLst>
                <a:gd name="T0" fmla="*/ 18 w 360"/>
                <a:gd name="T1" fmla="*/ 78 h 196"/>
                <a:gd name="T2" fmla="*/ 60 w 360"/>
                <a:gd name="T3" fmla="*/ 360 h 196"/>
                <a:gd name="T4" fmla="*/ 108 w 360"/>
                <a:gd name="T5" fmla="*/ 636 h 196"/>
                <a:gd name="T6" fmla="*/ 150 w 360"/>
                <a:gd name="T7" fmla="*/ 852 h 196"/>
                <a:gd name="T8" fmla="*/ 198 w 360"/>
                <a:gd name="T9" fmla="*/ 1002 h 196"/>
                <a:gd name="T10" fmla="*/ 240 w 360"/>
                <a:gd name="T11" fmla="*/ 1092 h 196"/>
                <a:gd name="T12" fmla="*/ 282 w 360"/>
                <a:gd name="T13" fmla="*/ 1146 h 196"/>
                <a:gd name="T14" fmla="*/ 330 w 360"/>
                <a:gd name="T15" fmla="*/ 1170 h 196"/>
                <a:gd name="T16" fmla="*/ 372 w 360"/>
                <a:gd name="T17" fmla="*/ 1170 h 196"/>
                <a:gd name="T18" fmla="*/ 420 w 360"/>
                <a:gd name="T19" fmla="*/ 1158 h 196"/>
                <a:gd name="T20" fmla="*/ 462 w 360"/>
                <a:gd name="T21" fmla="*/ 1146 h 196"/>
                <a:gd name="T22" fmla="*/ 504 w 360"/>
                <a:gd name="T23" fmla="*/ 1122 h 196"/>
                <a:gd name="T24" fmla="*/ 552 w 360"/>
                <a:gd name="T25" fmla="*/ 1092 h 196"/>
                <a:gd name="T26" fmla="*/ 594 w 360"/>
                <a:gd name="T27" fmla="*/ 1068 h 196"/>
                <a:gd name="T28" fmla="*/ 642 w 360"/>
                <a:gd name="T29" fmla="*/ 1044 h 196"/>
                <a:gd name="T30" fmla="*/ 684 w 360"/>
                <a:gd name="T31" fmla="*/ 1014 h 196"/>
                <a:gd name="T32" fmla="*/ 726 w 360"/>
                <a:gd name="T33" fmla="*/ 990 h 196"/>
                <a:gd name="T34" fmla="*/ 774 w 360"/>
                <a:gd name="T35" fmla="*/ 966 h 196"/>
                <a:gd name="T36" fmla="*/ 816 w 360"/>
                <a:gd name="T37" fmla="*/ 948 h 196"/>
                <a:gd name="T38" fmla="*/ 864 w 360"/>
                <a:gd name="T39" fmla="*/ 930 h 196"/>
                <a:gd name="T40" fmla="*/ 906 w 360"/>
                <a:gd name="T41" fmla="*/ 912 h 196"/>
                <a:gd name="T42" fmla="*/ 948 w 360"/>
                <a:gd name="T43" fmla="*/ 894 h 196"/>
                <a:gd name="T44" fmla="*/ 996 w 360"/>
                <a:gd name="T45" fmla="*/ 882 h 196"/>
                <a:gd name="T46" fmla="*/ 1038 w 360"/>
                <a:gd name="T47" fmla="*/ 870 h 196"/>
                <a:gd name="T48" fmla="*/ 1086 w 360"/>
                <a:gd name="T49" fmla="*/ 858 h 196"/>
                <a:gd name="T50" fmla="*/ 1128 w 360"/>
                <a:gd name="T51" fmla="*/ 852 h 196"/>
                <a:gd name="T52" fmla="*/ 1170 w 360"/>
                <a:gd name="T53" fmla="*/ 840 h 196"/>
                <a:gd name="T54" fmla="*/ 1218 w 360"/>
                <a:gd name="T55" fmla="*/ 834 h 196"/>
                <a:gd name="T56" fmla="*/ 1260 w 360"/>
                <a:gd name="T57" fmla="*/ 828 h 196"/>
                <a:gd name="T58" fmla="*/ 1308 w 360"/>
                <a:gd name="T59" fmla="*/ 822 h 196"/>
                <a:gd name="T60" fmla="*/ 1350 w 360"/>
                <a:gd name="T61" fmla="*/ 816 h 196"/>
                <a:gd name="T62" fmla="*/ 1392 w 360"/>
                <a:gd name="T63" fmla="*/ 810 h 196"/>
                <a:gd name="T64" fmla="*/ 1440 w 360"/>
                <a:gd name="T65" fmla="*/ 810 h 196"/>
                <a:gd name="T66" fmla="*/ 1482 w 360"/>
                <a:gd name="T67" fmla="*/ 804 h 196"/>
                <a:gd name="T68" fmla="*/ 1530 w 360"/>
                <a:gd name="T69" fmla="*/ 798 h 196"/>
                <a:gd name="T70" fmla="*/ 1572 w 360"/>
                <a:gd name="T71" fmla="*/ 798 h 196"/>
                <a:gd name="T72" fmla="*/ 1614 w 360"/>
                <a:gd name="T73" fmla="*/ 792 h 196"/>
                <a:gd name="T74" fmla="*/ 1662 w 360"/>
                <a:gd name="T75" fmla="*/ 792 h 196"/>
                <a:gd name="T76" fmla="*/ 1704 w 360"/>
                <a:gd name="T77" fmla="*/ 786 h 196"/>
                <a:gd name="T78" fmla="*/ 1752 w 360"/>
                <a:gd name="T79" fmla="*/ 786 h 196"/>
                <a:gd name="T80" fmla="*/ 1794 w 360"/>
                <a:gd name="T81" fmla="*/ 786 h 196"/>
                <a:gd name="T82" fmla="*/ 1836 w 360"/>
                <a:gd name="T83" fmla="*/ 780 h 196"/>
                <a:gd name="T84" fmla="*/ 1884 w 360"/>
                <a:gd name="T85" fmla="*/ 780 h 196"/>
                <a:gd name="T86" fmla="*/ 1926 w 360"/>
                <a:gd name="T87" fmla="*/ 780 h 196"/>
                <a:gd name="T88" fmla="*/ 1974 w 360"/>
                <a:gd name="T89" fmla="*/ 774 h 196"/>
                <a:gd name="T90" fmla="*/ 2016 w 360"/>
                <a:gd name="T91" fmla="*/ 774 h 196"/>
                <a:gd name="T92" fmla="*/ 2058 w 360"/>
                <a:gd name="T93" fmla="*/ 774 h 196"/>
                <a:gd name="T94" fmla="*/ 2106 w 360"/>
                <a:gd name="T95" fmla="*/ 774 h 196"/>
                <a:gd name="T96" fmla="*/ 2148 w 360"/>
                <a:gd name="T97" fmla="*/ 774 h 19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60" h="196">
                  <a:moveTo>
                    <a:pt x="0" y="0"/>
                  </a:moveTo>
                  <a:lnTo>
                    <a:pt x="3" y="13"/>
                  </a:lnTo>
                  <a:lnTo>
                    <a:pt x="7" y="35"/>
                  </a:lnTo>
                  <a:lnTo>
                    <a:pt x="10" y="60"/>
                  </a:lnTo>
                  <a:lnTo>
                    <a:pt x="14" y="84"/>
                  </a:lnTo>
                  <a:lnTo>
                    <a:pt x="18" y="106"/>
                  </a:lnTo>
                  <a:lnTo>
                    <a:pt x="21" y="126"/>
                  </a:lnTo>
                  <a:lnTo>
                    <a:pt x="25" y="142"/>
                  </a:lnTo>
                  <a:lnTo>
                    <a:pt x="29" y="156"/>
                  </a:lnTo>
                  <a:lnTo>
                    <a:pt x="33" y="167"/>
                  </a:lnTo>
                  <a:lnTo>
                    <a:pt x="36" y="176"/>
                  </a:lnTo>
                  <a:lnTo>
                    <a:pt x="40" y="182"/>
                  </a:lnTo>
                  <a:lnTo>
                    <a:pt x="44" y="187"/>
                  </a:lnTo>
                  <a:lnTo>
                    <a:pt x="47" y="191"/>
                  </a:lnTo>
                  <a:lnTo>
                    <a:pt x="51" y="193"/>
                  </a:lnTo>
                  <a:lnTo>
                    <a:pt x="55" y="195"/>
                  </a:lnTo>
                  <a:lnTo>
                    <a:pt x="58" y="196"/>
                  </a:lnTo>
                  <a:lnTo>
                    <a:pt x="62" y="195"/>
                  </a:lnTo>
                  <a:lnTo>
                    <a:pt x="66" y="195"/>
                  </a:lnTo>
                  <a:lnTo>
                    <a:pt x="70" y="193"/>
                  </a:lnTo>
                  <a:lnTo>
                    <a:pt x="73" y="192"/>
                  </a:lnTo>
                  <a:lnTo>
                    <a:pt x="77" y="191"/>
                  </a:lnTo>
                  <a:lnTo>
                    <a:pt x="81" y="189"/>
                  </a:lnTo>
                  <a:lnTo>
                    <a:pt x="84" y="187"/>
                  </a:lnTo>
                  <a:lnTo>
                    <a:pt x="88" y="185"/>
                  </a:lnTo>
                  <a:lnTo>
                    <a:pt x="92" y="182"/>
                  </a:lnTo>
                  <a:lnTo>
                    <a:pt x="95" y="180"/>
                  </a:lnTo>
                  <a:lnTo>
                    <a:pt x="99" y="178"/>
                  </a:lnTo>
                  <a:lnTo>
                    <a:pt x="103" y="176"/>
                  </a:lnTo>
                  <a:lnTo>
                    <a:pt x="107" y="174"/>
                  </a:lnTo>
                  <a:lnTo>
                    <a:pt x="110" y="171"/>
                  </a:lnTo>
                  <a:lnTo>
                    <a:pt x="114" y="169"/>
                  </a:lnTo>
                  <a:lnTo>
                    <a:pt x="118" y="167"/>
                  </a:lnTo>
                  <a:lnTo>
                    <a:pt x="121" y="165"/>
                  </a:lnTo>
                  <a:lnTo>
                    <a:pt x="125" y="163"/>
                  </a:lnTo>
                  <a:lnTo>
                    <a:pt x="129" y="161"/>
                  </a:lnTo>
                  <a:lnTo>
                    <a:pt x="132" y="160"/>
                  </a:lnTo>
                  <a:lnTo>
                    <a:pt x="136" y="158"/>
                  </a:lnTo>
                  <a:lnTo>
                    <a:pt x="140" y="156"/>
                  </a:lnTo>
                  <a:lnTo>
                    <a:pt x="144" y="155"/>
                  </a:lnTo>
                  <a:lnTo>
                    <a:pt x="147" y="153"/>
                  </a:lnTo>
                  <a:lnTo>
                    <a:pt x="151" y="152"/>
                  </a:lnTo>
                  <a:lnTo>
                    <a:pt x="155" y="151"/>
                  </a:lnTo>
                  <a:lnTo>
                    <a:pt x="158" y="149"/>
                  </a:lnTo>
                  <a:lnTo>
                    <a:pt x="162" y="148"/>
                  </a:lnTo>
                  <a:lnTo>
                    <a:pt x="166" y="147"/>
                  </a:lnTo>
                  <a:lnTo>
                    <a:pt x="169" y="146"/>
                  </a:lnTo>
                  <a:lnTo>
                    <a:pt x="173" y="145"/>
                  </a:lnTo>
                  <a:lnTo>
                    <a:pt x="177" y="144"/>
                  </a:lnTo>
                  <a:lnTo>
                    <a:pt x="181" y="143"/>
                  </a:lnTo>
                  <a:lnTo>
                    <a:pt x="184" y="143"/>
                  </a:lnTo>
                  <a:lnTo>
                    <a:pt x="188" y="142"/>
                  </a:lnTo>
                  <a:lnTo>
                    <a:pt x="192" y="141"/>
                  </a:lnTo>
                  <a:lnTo>
                    <a:pt x="195" y="140"/>
                  </a:lnTo>
                  <a:lnTo>
                    <a:pt x="199" y="140"/>
                  </a:lnTo>
                  <a:lnTo>
                    <a:pt x="203" y="139"/>
                  </a:lnTo>
                  <a:lnTo>
                    <a:pt x="206" y="139"/>
                  </a:lnTo>
                  <a:lnTo>
                    <a:pt x="210" y="138"/>
                  </a:lnTo>
                  <a:lnTo>
                    <a:pt x="214" y="137"/>
                  </a:lnTo>
                  <a:lnTo>
                    <a:pt x="218" y="137"/>
                  </a:lnTo>
                  <a:lnTo>
                    <a:pt x="221" y="137"/>
                  </a:lnTo>
                  <a:lnTo>
                    <a:pt x="225" y="136"/>
                  </a:lnTo>
                  <a:lnTo>
                    <a:pt x="229" y="136"/>
                  </a:lnTo>
                  <a:lnTo>
                    <a:pt x="232" y="135"/>
                  </a:lnTo>
                  <a:lnTo>
                    <a:pt x="236" y="135"/>
                  </a:lnTo>
                  <a:lnTo>
                    <a:pt x="240" y="135"/>
                  </a:lnTo>
                  <a:lnTo>
                    <a:pt x="243" y="134"/>
                  </a:lnTo>
                  <a:lnTo>
                    <a:pt x="247" y="134"/>
                  </a:lnTo>
                  <a:lnTo>
                    <a:pt x="251" y="134"/>
                  </a:lnTo>
                  <a:lnTo>
                    <a:pt x="255" y="133"/>
                  </a:lnTo>
                  <a:lnTo>
                    <a:pt x="258" y="133"/>
                  </a:lnTo>
                  <a:lnTo>
                    <a:pt x="262" y="133"/>
                  </a:lnTo>
                  <a:lnTo>
                    <a:pt x="266" y="132"/>
                  </a:lnTo>
                  <a:lnTo>
                    <a:pt x="269" y="132"/>
                  </a:lnTo>
                  <a:lnTo>
                    <a:pt x="273" y="132"/>
                  </a:lnTo>
                  <a:lnTo>
                    <a:pt x="277" y="132"/>
                  </a:lnTo>
                  <a:lnTo>
                    <a:pt x="280" y="132"/>
                  </a:lnTo>
                  <a:lnTo>
                    <a:pt x="284" y="131"/>
                  </a:lnTo>
                  <a:lnTo>
                    <a:pt x="288" y="131"/>
                  </a:lnTo>
                  <a:lnTo>
                    <a:pt x="292" y="131"/>
                  </a:lnTo>
                  <a:lnTo>
                    <a:pt x="295" y="131"/>
                  </a:lnTo>
                  <a:lnTo>
                    <a:pt x="299" y="131"/>
                  </a:lnTo>
                  <a:lnTo>
                    <a:pt x="303" y="130"/>
                  </a:lnTo>
                  <a:lnTo>
                    <a:pt x="306" y="130"/>
                  </a:lnTo>
                  <a:lnTo>
                    <a:pt x="310" y="130"/>
                  </a:lnTo>
                  <a:lnTo>
                    <a:pt x="314" y="130"/>
                  </a:lnTo>
                  <a:lnTo>
                    <a:pt x="317" y="130"/>
                  </a:lnTo>
                  <a:lnTo>
                    <a:pt x="321" y="130"/>
                  </a:lnTo>
                  <a:lnTo>
                    <a:pt x="325" y="130"/>
                  </a:lnTo>
                  <a:lnTo>
                    <a:pt x="329" y="129"/>
                  </a:lnTo>
                  <a:lnTo>
                    <a:pt x="332" y="129"/>
                  </a:lnTo>
                  <a:lnTo>
                    <a:pt x="336" y="129"/>
                  </a:lnTo>
                  <a:lnTo>
                    <a:pt x="340" y="129"/>
                  </a:lnTo>
                  <a:lnTo>
                    <a:pt x="343" y="129"/>
                  </a:lnTo>
                  <a:lnTo>
                    <a:pt x="347" y="129"/>
                  </a:lnTo>
                  <a:lnTo>
                    <a:pt x="351" y="129"/>
                  </a:lnTo>
                  <a:lnTo>
                    <a:pt x="354" y="129"/>
                  </a:lnTo>
                  <a:lnTo>
                    <a:pt x="358" y="129"/>
                  </a:lnTo>
                  <a:lnTo>
                    <a:pt x="360" y="129"/>
                  </a:lnTo>
                </a:path>
              </a:pathLst>
            </a:custGeom>
            <a:noFill/>
            <a:ln w="19050">
              <a:solidFill>
                <a:srgbClr val="00FF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703" name="Rectangle 199"/>
            <p:cNvSpPr>
              <a:spLocks noChangeArrowheads="1"/>
            </p:cNvSpPr>
            <p:nvPr/>
          </p:nvSpPr>
          <p:spPr bwMode="auto">
            <a:xfrm>
              <a:off x="4976" y="1486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200">
                  <a:solidFill>
                    <a:srgbClr val="000000"/>
                  </a:solidFill>
                  <a:latin typeface="Symbol" pitchFamily="18" charset="2"/>
                  <a:ea typeface="Arial Unicode MS" pitchFamily="50" charset="-128"/>
                  <a:cs typeface="Arial Unicode MS" pitchFamily="50" charset="-128"/>
                </a:rPr>
                <a:t>r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1704" name="Rectangle 200"/>
            <p:cNvSpPr>
              <a:spLocks noChangeArrowheads="1"/>
            </p:cNvSpPr>
            <p:nvPr/>
          </p:nvSpPr>
          <p:spPr bwMode="auto">
            <a:xfrm>
              <a:off x="5016" y="1492"/>
              <a:ext cx="26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2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=5 fm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1705" name="Line 201"/>
            <p:cNvSpPr>
              <a:spLocks noChangeShapeType="1"/>
            </p:cNvSpPr>
            <p:nvPr/>
          </p:nvSpPr>
          <p:spPr bwMode="auto">
            <a:xfrm>
              <a:off x="5324" y="1540"/>
              <a:ext cx="12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706" name="Freeform 202"/>
            <p:cNvSpPr>
              <a:spLocks/>
            </p:cNvSpPr>
            <p:nvPr/>
          </p:nvSpPr>
          <p:spPr bwMode="auto">
            <a:xfrm>
              <a:off x="3380" y="1456"/>
              <a:ext cx="2208" cy="426"/>
            </a:xfrm>
            <a:custGeom>
              <a:avLst/>
              <a:gdLst>
                <a:gd name="T0" fmla="*/ 24 w 368"/>
                <a:gd name="T1" fmla="*/ 12 h 71"/>
                <a:gd name="T2" fmla="*/ 66 w 368"/>
                <a:gd name="T3" fmla="*/ 78 h 71"/>
                <a:gd name="T4" fmla="*/ 108 w 368"/>
                <a:gd name="T5" fmla="*/ 186 h 71"/>
                <a:gd name="T6" fmla="*/ 156 w 368"/>
                <a:gd name="T7" fmla="*/ 288 h 71"/>
                <a:gd name="T8" fmla="*/ 198 w 368"/>
                <a:gd name="T9" fmla="*/ 360 h 71"/>
                <a:gd name="T10" fmla="*/ 246 w 368"/>
                <a:gd name="T11" fmla="*/ 408 h 71"/>
                <a:gd name="T12" fmla="*/ 288 w 368"/>
                <a:gd name="T13" fmla="*/ 426 h 71"/>
                <a:gd name="T14" fmla="*/ 330 w 368"/>
                <a:gd name="T15" fmla="*/ 426 h 71"/>
                <a:gd name="T16" fmla="*/ 378 w 368"/>
                <a:gd name="T17" fmla="*/ 420 h 71"/>
                <a:gd name="T18" fmla="*/ 420 w 368"/>
                <a:gd name="T19" fmla="*/ 408 h 71"/>
                <a:gd name="T20" fmla="*/ 468 w 368"/>
                <a:gd name="T21" fmla="*/ 390 h 71"/>
                <a:gd name="T22" fmla="*/ 510 w 368"/>
                <a:gd name="T23" fmla="*/ 378 h 71"/>
                <a:gd name="T24" fmla="*/ 552 w 368"/>
                <a:gd name="T25" fmla="*/ 366 h 71"/>
                <a:gd name="T26" fmla="*/ 600 w 368"/>
                <a:gd name="T27" fmla="*/ 354 h 71"/>
                <a:gd name="T28" fmla="*/ 642 w 368"/>
                <a:gd name="T29" fmla="*/ 342 h 71"/>
                <a:gd name="T30" fmla="*/ 690 w 368"/>
                <a:gd name="T31" fmla="*/ 336 h 71"/>
                <a:gd name="T32" fmla="*/ 732 w 368"/>
                <a:gd name="T33" fmla="*/ 330 h 71"/>
                <a:gd name="T34" fmla="*/ 774 w 368"/>
                <a:gd name="T35" fmla="*/ 324 h 71"/>
                <a:gd name="T36" fmla="*/ 822 w 368"/>
                <a:gd name="T37" fmla="*/ 318 h 71"/>
                <a:gd name="T38" fmla="*/ 864 w 368"/>
                <a:gd name="T39" fmla="*/ 318 h 71"/>
                <a:gd name="T40" fmla="*/ 912 w 368"/>
                <a:gd name="T41" fmla="*/ 312 h 71"/>
                <a:gd name="T42" fmla="*/ 954 w 368"/>
                <a:gd name="T43" fmla="*/ 312 h 71"/>
                <a:gd name="T44" fmla="*/ 996 w 368"/>
                <a:gd name="T45" fmla="*/ 306 h 71"/>
                <a:gd name="T46" fmla="*/ 1044 w 368"/>
                <a:gd name="T47" fmla="*/ 306 h 71"/>
                <a:gd name="T48" fmla="*/ 1086 w 368"/>
                <a:gd name="T49" fmla="*/ 306 h 71"/>
                <a:gd name="T50" fmla="*/ 1134 w 368"/>
                <a:gd name="T51" fmla="*/ 300 h 71"/>
                <a:gd name="T52" fmla="*/ 1176 w 368"/>
                <a:gd name="T53" fmla="*/ 300 h 71"/>
                <a:gd name="T54" fmla="*/ 1218 w 368"/>
                <a:gd name="T55" fmla="*/ 300 h 71"/>
                <a:gd name="T56" fmla="*/ 1266 w 368"/>
                <a:gd name="T57" fmla="*/ 300 h 71"/>
                <a:gd name="T58" fmla="*/ 1308 w 368"/>
                <a:gd name="T59" fmla="*/ 300 h 71"/>
                <a:gd name="T60" fmla="*/ 1356 w 368"/>
                <a:gd name="T61" fmla="*/ 294 h 71"/>
                <a:gd name="T62" fmla="*/ 1398 w 368"/>
                <a:gd name="T63" fmla="*/ 294 h 71"/>
                <a:gd name="T64" fmla="*/ 1440 w 368"/>
                <a:gd name="T65" fmla="*/ 294 h 71"/>
                <a:gd name="T66" fmla="*/ 1488 w 368"/>
                <a:gd name="T67" fmla="*/ 294 h 71"/>
                <a:gd name="T68" fmla="*/ 1530 w 368"/>
                <a:gd name="T69" fmla="*/ 294 h 71"/>
                <a:gd name="T70" fmla="*/ 1578 w 368"/>
                <a:gd name="T71" fmla="*/ 294 h 71"/>
                <a:gd name="T72" fmla="*/ 1620 w 368"/>
                <a:gd name="T73" fmla="*/ 294 h 71"/>
                <a:gd name="T74" fmla="*/ 1662 w 368"/>
                <a:gd name="T75" fmla="*/ 294 h 71"/>
                <a:gd name="T76" fmla="*/ 1710 w 368"/>
                <a:gd name="T77" fmla="*/ 294 h 71"/>
                <a:gd name="T78" fmla="*/ 1752 w 368"/>
                <a:gd name="T79" fmla="*/ 294 h 71"/>
                <a:gd name="T80" fmla="*/ 1800 w 368"/>
                <a:gd name="T81" fmla="*/ 294 h 71"/>
                <a:gd name="T82" fmla="*/ 1842 w 368"/>
                <a:gd name="T83" fmla="*/ 294 h 71"/>
                <a:gd name="T84" fmla="*/ 1884 w 368"/>
                <a:gd name="T85" fmla="*/ 294 h 71"/>
                <a:gd name="T86" fmla="*/ 1932 w 368"/>
                <a:gd name="T87" fmla="*/ 288 h 71"/>
                <a:gd name="T88" fmla="*/ 1974 w 368"/>
                <a:gd name="T89" fmla="*/ 288 h 71"/>
                <a:gd name="T90" fmla="*/ 2022 w 368"/>
                <a:gd name="T91" fmla="*/ 288 h 71"/>
                <a:gd name="T92" fmla="*/ 2064 w 368"/>
                <a:gd name="T93" fmla="*/ 288 h 71"/>
                <a:gd name="T94" fmla="*/ 2106 w 368"/>
                <a:gd name="T95" fmla="*/ 288 h 71"/>
                <a:gd name="T96" fmla="*/ 2154 w 368"/>
                <a:gd name="T97" fmla="*/ 288 h 71"/>
                <a:gd name="T98" fmla="*/ 2196 w 368"/>
                <a:gd name="T99" fmla="*/ 288 h 7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68" h="71">
                  <a:moveTo>
                    <a:pt x="0" y="0"/>
                  </a:moveTo>
                  <a:lnTo>
                    <a:pt x="4" y="2"/>
                  </a:lnTo>
                  <a:lnTo>
                    <a:pt x="7" y="6"/>
                  </a:lnTo>
                  <a:lnTo>
                    <a:pt x="11" y="13"/>
                  </a:lnTo>
                  <a:lnTo>
                    <a:pt x="15" y="22"/>
                  </a:lnTo>
                  <a:lnTo>
                    <a:pt x="18" y="31"/>
                  </a:lnTo>
                  <a:lnTo>
                    <a:pt x="22" y="40"/>
                  </a:lnTo>
                  <a:lnTo>
                    <a:pt x="26" y="48"/>
                  </a:lnTo>
                  <a:lnTo>
                    <a:pt x="29" y="55"/>
                  </a:lnTo>
                  <a:lnTo>
                    <a:pt x="33" y="60"/>
                  </a:lnTo>
                  <a:lnTo>
                    <a:pt x="37" y="64"/>
                  </a:lnTo>
                  <a:lnTo>
                    <a:pt x="41" y="68"/>
                  </a:lnTo>
                  <a:lnTo>
                    <a:pt x="44" y="70"/>
                  </a:lnTo>
                  <a:lnTo>
                    <a:pt x="48" y="71"/>
                  </a:lnTo>
                  <a:lnTo>
                    <a:pt x="52" y="71"/>
                  </a:lnTo>
                  <a:lnTo>
                    <a:pt x="55" y="71"/>
                  </a:lnTo>
                  <a:lnTo>
                    <a:pt x="59" y="71"/>
                  </a:lnTo>
                  <a:lnTo>
                    <a:pt x="63" y="70"/>
                  </a:lnTo>
                  <a:lnTo>
                    <a:pt x="66" y="69"/>
                  </a:lnTo>
                  <a:lnTo>
                    <a:pt x="70" y="68"/>
                  </a:lnTo>
                  <a:lnTo>
                    <a:pt x="74" y="67"/>
                  </a:lnTo>
                  <a:lnTo>
                    <a:pt x="78" y="65"/>
                  </a:lnTo>
                  <a:lnTo>
                    <a:pt x="81" y="64"/>
                  </a:lnTo>
                  <a:lnTo>
                    <a:pt x="85" y="63"/>
                  </a:lnTo>
                  <a:lnTo>
                    <a:pt x="89" y="62"/>
                  </a:lnTo>
                  <a:lnTo>
                    <a:pt x="92" y="61"/>
                  </a:lnTo>
                  <a:lnTo>
                    <a:pt x="96" y="60"/>
                  </a:lnTo>
                  <a:lnTo>
                    <a:pt x="100" y="59"/>
                  </a:lnTo>
                  <a:lnTo>
                    <a:pt x="103" y="58"/>
                  </a:lnTo>
                  <a:lnTo>
                    <a:pt x="107" y="57"/>
                  </a:lnTo>
                  <a:lnTo>
                    <a:pt x="111" y="57"/>
                  </a:lnTo>
                  <a:lnTo>
                    <a:pt x="115" y="56"/>
                  </a:lnTo>
                  <a:lnTo>
                    <a:pt x="118" y="56"/>
                  </a:lnTo>
                  <a:lnTo>
                    <a:pt x="122" y="55"/>
                  </a:lnTo>
                  <a:lnTo>
                    <a:pt x="126" y="54"/>
                  </a:lnTo>
                  <a:lnTo>
                    <a:pt x="129" y="54"/>
                  </a:lnTo>
                  <a:lnTo>
                    <a:pt x="133" y="54"/>
                  </a:lnTo>
                  <a:lnTo>
                    <a:pt x="137" y="53"/>
                  </a:lnTo>
                  <a:lnTo>
                    <a:pt x="140" y="53"/>
                  </a:lnTo>
                  <a:lnTo>
                    <a:pt x="144" y="53"/>
                  </a:lnTo>
                  <a:lnTo>
                    <a:pt x="148" y="52"/>
                  </a:lnTo>
                  <a:lnTo>
                    <a:pt x="152" y="52"/>
                  </a:lnTo>
                  <a:lnTo>
                    <a:pt x="155" y="52"/>
                  </a:lnTo>
                  <a:lnTo>
                    <a:pt x="159" y="52"/>
                  </a:lnTo>
                  <a:lnTo>
                    <a:pt x="163" y="51"/>
                  </a:lnTo>
                  <a:lnTo>
                    <a:pt x="166" y="51"/>
                  </a:lnTo>
                  <a:lnTo>
                    <a:pt x="170" y="51"/>
                  </a:lnTo>
                  <a:lnTo>
                    <a:pt x="174" y="51"/>
                  </a:lnTo>
                  <a:lnTo>
                    <a:pt x="177" y="51"/>
                  </a:lnTo>
                  <a:lnTo>
                    <a:pt x="181" y="51"/>
                  </a:lnTo>
                  <a:lnTo>
                    <a:pt x="185" y="51"/>
                  </a:lnTo>
                  <a:lnTo>
                    <a:pt x="189" y="50"/>
                  </a:lnTo>
                  <a:lnTo>
                    <a:pt x="192" y="50"/>
                  </a:lnTo>
                  <a:lnTo>
                    <a:pt x="196" y="50"/>
                  </a:lnTo>
                  <a:lnTo>
                    <a:pt x="200" y="50"/>
                  </a:lnTo>
                  <a:lnTo>
                    <a:pt x="203" y="50"/>
                  </a:lnTo>
                  <a:lnTo>
                    <a:pt x="207" y="50"/>
                  </a:lnTo>
                  <a:lnTo>
                    <a:pt x="211" y="50"/>
                  </a:lnTo>
                  <a:lnTo>
                    <a:pt x="214" y="50"/>
                  </a:lnTo>
                  <a:lnTo>
                    <a:pt x="218" y="50"/>
                  </a:lnTo>
                  <a:lnTo>
                    <a:pt x="222" y="50"/>
                  </a:lnTo>
                  <a:lnTo>
                    <a:pt x="226" y="49"/>
                  </a:lnTo>
                  <a:lnTo>
                    <a:pt x="229" y="49"/>
                  </a:lnTo>
                  <a:lnTo>
                    <a:pt x="233" y="49"/>
                  </a:lnTo>
                  <a:lnTo>
                    <a:pt x="237" y="49"/>
                  </a:lnTo>
                  <a:lnTo>
                    <a:pt x="240" y="49"/>
                  </a:lnTo>
                  <a:lnTo>
                    <a:pt x="244" y="49"/>
                  </a:lnTo>
                  <a:lnTo>
                    <a:pt x="248" y="49"/>
                  </a:lnTo>
                  <a:lnTo>
                    <a:pt x="251" y="49"/>
                  </a:lnTo>
                  <a:lnTo>
                    <a:pt x="255" y="49"/>
                  </a:lnTo>
                  <a:lnTo>
                    <a:pt x="259" y="49"/>
                  </a:lnTo>
                  <a:lnTo>
                    <a:pt x="263" y="49"/>
                  </a:lnTo>
                  <a:lnTo>
                    <a:pt x="266" y="49"/>
                  </a:lnTo>
                  <a:lnTo>
                    <a:pt x="270" y="49"/>
                  </a:lnTo>
                  <a:lnTo>
                    <a:pt x="274" y="49"/>
                  </a:lnTo>
                  <a:lnTo>
                    <a:pt x="277" y="49"/>
                  </a:lnTo>
                  <a:lnTo>
                    <a:pt x="281" y="49"/>
                  </a:lnTo>
                  <a:lnTo>
                    <a:pt x="285" y="49"/>
                  </a:lnTo>
                  <a:lnTo>
                    <a:pt x="288" y="49"/>
                  </a:lnTo>
                  <a:lnTo>
                    <a:pt x="292" y="49"/>
                  </a:lnTo>
                  <a:lnTo>
                    <a:pt x="296" y="49"/>
                  </a:lnTo>
                  <a:lnTo>
                    <a:pt x="300" y="49"/>
                  </a:lnTo>
                  <a:lnTo>
                    <a:pt x="303" y="49"/>
                  </a:lnTo>
                  <a:lnTo>
                    <a:pt x="307" y="49"/>
                  </a:lnTo>
                  <a:lnTo>
                    <a:pt x="311" y="49"/>
                  </a:lnTo>
                  <a:lnTo>
                    <a:pt x="314" y="49"/>
                  </a:lnTo>
                  <a:lnTo>
                    <a:pt x="318" y="48"/>
                  </a:lnTo>
                  <a:lnTo>
                    <a:pt x="322" y="48"/>
                  </a:lnTo>
                  <a:lnTo>
                    <a:pt x="325" y="48"/>
                  </a:lnTo>
                  <a:lnTo>
                    <a:pt x="329" y="48"/>
                  </a:lnTo>
                  <a:lnTo>
                    <a:pt x="333" y="48"/>
                  </a:lnTo>
                  <a:lnTo>
                    <a:pt x="337" y="48"/>
                  </a:lnTo>
                  <a:lnTo>
                    <a:pt x="340" y="48"/>
                  </a:lnTo>
                  <a:lnTo>
                    <a:pt x="344" y="48"/>
                  </a:lnTo>
                  <a:lnTo>
                    <a:pt x="348" y="48"/>
                  </a:lnTo>
                  <a:lnTo>
                    <a:pt x="351" y="48"/>
                  </a:lnTo>
                  <a:lnTo>
                    <a:pt x="355" y="48"/>
                  </a:lnTo>
                  <a:lnTo>
                    <a:pt x="359" y="48"/>
                  </a:lnTo>
                  <a:lnTo>
                    <a:pt x="362" y="48"/>
                  </a:lnTo>
                  <a:lnTo>
                    <a:pt x="366" y="48"/>
                  </a:lnTo>
                  <a:lnTo>
                    <a:pt x="368" y="48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707" name="Freeform 203"/>
            <p:cNvSpPr>
              <a:spLocks/>
            </p:cNvSpPr>
            <p:nvPr/>
          </p:nvSpPr>
          <p:spPr bwMode="auto">
            <a:xfrm>
              <a:off x="3368" y="1744"/>
              <a:ext cx="2220" cy="0"/>
            </a:xfrm>
            <a:custGeom>
              <a:avLst/>
              <a:gdLst>
                <a:gd name="T0" fmla="*/ 24 w 370"/>
                <a:gd name="T1" fmla="*/ 66 w 370"/>
                <a:gd name="T2" fmla="*/ 114 w 370"/>
                <a:gd name="T3" fmla="*/ 156 w 370"/>
                <a:gd name="T4" fmla="*/ 204 w 370"/>
                <a:gd name="T5" fmla="*/ 246 w 370"/>
                <a:gd name="T6" fmla="*/ 294 w 370"/>
                <a:gd name="T7" fmla="*/ 336 w 370"/>
                <a:gd name="T8" fmla="*/ 384 w 370"/>
                <a:gd name="T9" fmla="*/ 426 w 370"/>
                <a:gd name="T10" fmla="*/ 468 w 370"/>
                <a:gd name="T11" fmla="*/ 516 w 370"/>
                <a:gd name="T12" fmla="*/ 558 w 370"/>
                <a:gd name="T13" fmla="*/ 606 w 370"/>
                <a:gd name="T14" fmla="*/ 648 w 370"/>
                <a:gd name="T15" fmla="*/ 696 w 370"/>
                <a:gd name="T16" fmla="*/ 738 w 370"/>
                <a:gd name="T17" fmla="*/ 786 w 370"/>
                <a:gd name="T18" fmla="*/ 828 w 370"/>
                <a:gd name="T19" fmla="*/ 876 w 370"/>
                <a:gd name="T20" fmla="*/ 918 w 370"/>
                <a:gd name="T21" fmla="*/ 966 w 370"/>
                <a:gd name="T22" fmla="*/ 1008 w 370"/>
                <a:gd name="T23" fmla="*/ 1056 w 370"/>
                <a:gd name="T24" fmla="*/ 1098 w 370"/>
                <a:gd name="T25" fmla="*/ 1146 w 370"/>
                <a:gd name="T26" fmla="*/ 1188 w 370"/>
                <a:gd name="T27" fmla="*/ 1236 w 370"/>
                <a:gd name="T28" fmla="*/ 1278 w 370"/>
                <a:gd name="T29" fmla="*/ 1326 w 370"/>
                <a:gd name="T30" fmla="*/ 1368 w 370"/>
                <a:gd name="T31" fmla="*/ 1410 w 370"/>
                <a:gd name="T32" fmla="*/ 1458 w 370"/>
                <a:gd name="T33" fmla="*/ 1500 w 370"/>
                <a:gd name="T34" fmla="*/ 1548 w 370"/>
                <a:gd name="T35" fmla="*/ 1590 w 370"/>
                <a:gd name="T36" fmla="*/ 1638 w 370"/>
                <a:gd name="T37" fmla="*/ 1680 w 370"/>
                <a:gd name="T38" fmla="*/ 1728 w 370"/>
                <a:gd name="T39" fmla="*/ 1770 w 370"/>
                <a:gd name="T40" fmla="*/ 1818 w 370"/>
                <a:gd name="T41" fmla="*/ 1860 w 370"/>
                <a:gd name="T42" fmla="*/ 1908 w 370"/>
                <a:gd name="T43" fmla="*/ 1950 w 370"/>
                <a:gd name="T44" fmla="*/ 1998 w 370"/>
                <a:gd name="T45" fmla="*/ 2040 w 370"/>
                <a:gd name="T46" fmla="*/ 2088 w 370"/>
                <a:gd name="T47" fmla="*/ 2130 w 370"/>
                <a:gd name="T48" fmla="*/ 2178 w 370"/>
                <a:gd name="T49" fmla="*/ 2220 w 3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</a:gdLst>
              <a:ahLst/>
              <a:cxnLst>
                <a:cxn ang="T50">
                  <a:pos x="T0" y="0"/>
                </a:cxn>
                <a:cxn ang="T51">
                  <a:pos x="T1" y="0"/>
                </a:cxn>
                <a:cxn ang="T52">
                  <a:pos x="T2" y="0"/>
                </a:cxn>
                <a:cxn ang="T53">
                  <a:pos x="T3" y="0"/>
                </a:cxn>
                <a:cxn ang="T54">
                  <a:pos x="T4" y="0"/>
                </a:cxn>
                <a:cxn ang="T55">
                  <a:pos x="T5" y="0"/>
                </a:cxn>
                <a:cxn ang="T56">
                  <a:pos x="T6" y="0"/>
                </a:cxn>
                <a:cxn ang="T57">
                  <a:pos x="T7" y="0"/>
                </a:cxn>
                <a:cxn ang="T58">
                  <a:pos x="T8" y="0"/>
                </a:cxn>
                <a:cxn ang="T59">
                  <a:pos x="T9" y="0"/>
                </a:cxn>
                <a:cxn ang="T60">
                  <a:pos x="T10" y="0"/>
                </a:cxn>
                <a:cxn ang="T61">
                  <a:pos x="T11" y="0"/>
                </a:cxn>
                <a:cxn ang="T62">
                  <a:pos x="T12" y="0"/>
                </a:cxn>
                <a:cxn ang="T63">
                  <a:pos x="T13" y="0"/>
                </a:cxn>
                <a:cxn ang="T64">
                  <a:pos x="T14" y="0"/>
                </a:cxn>
                <a:cxn ang="T65">
                  <a:pos x="T15" y="0"/>
                </a:cxn>
                <a:cxn ang="T66">
                  <a:pos x="T16" y="0"/>
                </a:cxn>
                <a:cxn ang="T67">
                  <a:pos x="T17" y="0"/>
                </a:cxn>
                <a:cxn ang="T68">
                  <a:pos x="T18" y="0"/>
                </a:cxn>
                <a:cxn ang="T69">
                  <a:pos x="T19" y="0"/>
                </a:cxn>
                <a:cxn ang="T70">
                  <a:pos x="T20" y="0"/>
                </a:cxn>
                <a:cxn ang="T71">
                  <a:pos x="T21" y="0"/>
                </a:cxn>
                <a:cxn ang="T72">
                  <a:pos x="T22" y="0"/>
                </a:cxn>
                <a:cxn ang="T73">
                  <a:pos x="T23" y="0"/>
                </a:cxn>
                <a:cxn ang="T74">
                  <a:pos x="T24" y="0"/>
                </a:cxn>
                <a:cxn ang="T75">
                  <a:pos x="T25" y="0"/>
                </a:cxn>
                <a:cxn ang="T76">
                  <a:pos x="T26" y="0"/>
                </a:cxn>
                <a:cxn ang="T77">
                  <a:pos x="T27" y="0"/>
                </a:cxn>
                <a:cxn ang="T78">
                  <a:pos x="T28" y="0"/>
                </a:cxn>
                <a:cxn ang="T79">
                  <a:pos x="T29" y="0"/>
                </a:cxn>
                <a:cxn ang="T80">
                  <a:pos x="T30" y="0"/>
                </a:cxn>
                <a:cxn ang="T81">
                  <a:pos x="T31" y="0"/>
                </a:cxn>
                <a:cxn ang="T82">
                  <a:pos x="T32" y="0"/>
                </a:cxn>
                <a:cxn ang="T83">
                  <a:pos x="T33" y="0"/>
                </a:cxn>
                <a:cxn ang="T84">
                  <a:pos x="T34" y="0"/>
                </a:cxn>
                <a:cxn ang="T85">
                  <a:pos x="T35" y="0"/>
                </a:cxn>
                <a:cxn ang="T86">
                  <a:pos x="T36" y="0"/>
                </a:cxn>
                <a:cxn ang="T87">
                  <a:pos x="T37" y="0"/>
                </a:cxn>
                <a:cxn ang="T88">
                  <a:pos x="T38" y="0"/>
                </a:cxn>
                <a:cxn ang="T89">
                  <a:pos x="T39" y="0"/>
                </a:cxn>
                <a:cxn ang="T90">
                  <a:pos x="T40" y="0"/>
                </a:cxn>
                <a:cxn ang="T91">
                  <a:pos x="T41" y="0"/>
                </a:cxn>
                <a:cxn ang="T92">
                  <a:pos x="T42" y="0"/>
                </a:cxn>
                <a:cxn ang="T93">
                  <a:pos x="T43" y="0"/>
                </a:cxn>
                <a:cxn ang="T94">
                  <a:pos x="T44" y="0"/>
                </a:cxn>
                <a:cxn ang="T95">
                  <a:pos x="T45" y="0"/>
                </a:cxn>
                <a:cxn ang="T96">
                  <a:pos x="T46" y="0"/>
                </a:cxn>
                <a:cxn ang="T97">
                  <a:pos x="T47" y="0"/>
                </a:cxn>
                <a:cxn ang="T98">
                  <a:pos x="T48" y="0"/>
                </a:cxn>
                <a:cxn ang="T99">
                  <a:pos x="T49" y="0"/>
                </a:cxn>
              </a:cxnLst>
              <a:rect l="0" t="0" r="r" b="b"/>
              <a:pathLst>
                <a:path w="370">
                  <a:moveTo>
                    <a:pt x="0" y="0"/>
                  </a:moveTo>
                  <a:lnTo>
                    <a:pt x="4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67" y="0"/>
                  </a:lnTo>
                  <a:lnTo>
                    <a:pt x="71" y="0"/>
                  </a:lnTo>
                  <a:lnTo>
                    <a:pt x="75" y="0"/>
                  </a:lnTo>
                  <a:lnTo>
                    <a:pt x="78" y="0"/>
                  </a:lnTo>
                  <a:lnTo>
                    <a:pt x="82" y="0"/>
                  </a:lnTo>
                  <a:lnTo>
                    <a:pt x="86" y="0"/>
                  </a:lnTo>
                  <a:lnTo>
                    <a:pt x="90" y="0"/>
                  </a:lnTo>
                  <a:lnTo>
                    <a:pt x="93" y="0"/>
                  </a:lnTo>
                  <a:lnTo>
                    <a:pt x="97" y="0"/>
                  </a:lnTo>
                  <a:lnTo>
                    <a:pt x="101" y="0"/>
                  </a:lnTo>
                  <a:lnTo>
                    <a:pt x="105" y="0"/>
                  </a:lnTo>
                  <a:lnTo>
                    <a:pt x="108" y="0"/>
                  </a:lnTo>
                  <a:lnTo>
                    <a:pt x="112" y="0"/>
                  </a:lnTo>
                  <a:lnTo>
                    <a:pt x="116" y="0"/>
                  </a:lnTo>
                  <a:lnTo>
                    <a:pt x="120" y="0"/>
                  </a:lnTo>
                  <a:lnTo>
                    <a:pt x="123" y="0"/>
                  </a:lnTo>
                  <a:lnTo>
                    <a:pt x="127" y="0"/>
                  </a:lnTo>
                  <a:lnTo>
                    <a:pt x="131" y="0"/>
                  </a:lnTo>
                  <a:lnTo>
                    <a:pt x="135" y="0"/>
                  </a:lnTo>
                  <a:lnTo>
                    <a:pt x="138" y="0"/>
                  </a:lnTo>
                  <a:lnTo>
                    <a:pt x="142" y="0"/>
                  </a:lnTo>
                  <a:lnTo>
                    <a:pt x="146" y="0"/>
                  </a:lnTo>
                  <a:lnTo>
                    <a:pt x="149" y="0"/>
                  </a:lnTo>
                  <a:lnTo>
                    <a:pt x="153" y="0"/>
                  </a:lnTo>
                  <a:lnTo>
                    <a:pt x="157" y="0"/>
                  </a:lnTo>
                  <a:lnTo>
                    <a:pt x="161" y="0"/>
                  </a:lnTo>
                  <a:lnTo>
                    <a:pt x="164" y="0"/>
                  </a:lnTo>
                  <a:lnTo>
                    <a:pt x="168" y="0"/>
                  </a:lnTo>
                  <a:lnTo>
                    <a:pt x="172" y="0"/>
                  </a:lnTo>
                  <a:lnTo>
                    <a:pt x="176" y="0"/>
                  </a:lnTo>
                  <a:lnTo>
                    <a:pt x="179" y="0"/>
                  </a:lnTo>
                  <a:lnTo>
                    <a:pt x="183" y="0"/>
                  </a:lnTo>
                  <a:lnTo>
                    <a:pt x="187" y="0"/>
                  </a:lnTo>
                  <a:lnTo>
                    <a:pt x="191" y="0"/>
                  </a:lnTo>
                  <a:lnTo>
                    <a:pt x="194" y="0"/>
                  </a:lnTo>
                  <a:lnTo>
                    <a:pt x="198" y="0"/>
                  </a:lnTo>
                  <a:lnTo>
                    <a:pt x="202" y="0"/>
                  </a:lnTo>
                  <a:lnTo>
                    <a:pt x="206" y="0"/>
                  </a:lnTo>
                  <a:lnTo>
                    <a:pt x="209" y="0"/>
                  </a:lnTo>
                  <a:lnTo>
                    <a:pt x="213" y="0"/>
                  </a:lnTo>
                  <a:lnTo>
                    <a:pt x="217" y="0"/>
                  </a:lnTo>
                  <a:lnTo>
                    <a:pt x="221" y="0"/>
                  </a:lnTo>
                  <a:lnTo>
                    <a:pt x="224" y="0"/>
                  </a:lnTo>
                  <a:lnTo>
                    <a:pt x="228" y="0"/>
                  </a:lnTo>
                  <a:lnTo>
                    <a:pt x="232" y="0"/>
                  </a:lnTo>
                  <a:lnTo>
                    <a:pt x="235" y="0"/>
                  </a:lnTo>
                  <a:lnTo>
                    <a:pt x="239" y="0"/>
                  </a:lnTo>
                  <a:lnTo>
                    <a:pt x="243" y="0"/>
                  </a:lnTo>
                  <a:lnTo>
                    <a:pt x="247" y="0"/>
                  </a:lnTo>
                  <a:lnTo>
                    <a:pt x="250" y="0"/>
                  </a:lnTo>
                  <a:lnTo>
                    <a:pt x="254" y="0"/>
                  </a:lnTo>
                  <a:lnTo>
                    <a:pt x="258" y="0"/>
                  </a:lnTo>
                  <a:lnTo>
                    <a:pt x="262" y="0"/>
                  </a:lnTo>
                  <a:lnTo>
                    <a:pt x="265" y="0"/>
                  </a:lnTo>
                  <a:lnTo>
                    <a:pt x="269" y="0"/>
                  </a:lnTo>
                  <a:lnTo>
                    <a:pt x="273" y="0"/>
                  </a:lnTo>
                  <a:lnTo>
                    <a:pt x="277" y="0"/>
                  </a:lnTo>
                  <a:lnTo>
                    <a:pt x="280" y="0"/>
                  </a:lnTo>
                  <a:lnTo>
                    <a:pt x="284" y="0"/>
                  </a:lnTo>
                  <a:lnTo>
                    <a:pt x="288" y="0"/>
                  </a:lnTo>
                  <a:lnTo>
                    <a:pt x="292" y="0"/>
                  </a:lnTo>
                  <a:lnTo>
                    <a:pt x="295" y="0"/>
                  </a:lnTo>
                  <a:lnTo>
                    <a:pt x="299" y="0"/>
                  </a:lnTo>
                  <a:lnTo>
                    <a:pt x="303" y="0"/>
                  </a:lnTo>
                  <a:lnTo>
                    <a:pt x="306" y="0"/>
                  </a:lnTo>
                  <a:lnTo>
                    <a:pt x="310" y="0"/>
                  </a:lnTo>
                  <a:lnTo>
                    <a:pt x="314" y="0"/>
                  </a:lnTo>
                  <a:lnTo>
                    <a:pt x="318" y="0"/>
                  </a:lnTo>
                  <a:lnTo>
                    <a:pt x="321" y="0"/>
                  </a:lnTo>
                  <a:lnTo>
                    <a:pt x="325" y="0"/>
                  </a:lnTo>
                  <a:lnTo>
                    <a:pt x="329" y="0"/>
                  </a:lnTo>
                  <a:lnTo>
                    <a:pt x="333" y="0"/>
                  </a:lnTo>
                  <a:lnTo>
                    <a:pt x="336" y="0"/>
                  </a:lnTo>
                  <a:lnTo>
                    <a:pt x="340" y="0"/>
                  </a:lnTo>
                  <a:lnTo>
                    <a:pt x="344" y="0"/>
                  </a:lnTo>
                  <a:lnTo>
                    <a:pt x="348" y="0"/>
                  </a:lnTo>
                  <a:lnTo>
                    <a:pt x="351" y="0"/>
                  </a:lnTo>
                  <a:lnTo>
                    <a:pt x="355" y="0"/>
                  </a:lnTo>
                  <a:lnTo>
                    <a:pt x="359" y="0"/>
                  </a:lnTo>
                  <a:lnTo>
                    <a:pt x="363" y="0"/>
                  </a:lnTo>
                  <a:lnTo>
                    <a:pt x="366" y="0"/>
                  </a:lnTo>
                  <a:lnTo>
                    <a:pt x="37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708" name="Rectangle 204"/>
            <p:cNvSpPr>
              <a:spLocks noChangeArrowheads="1"/>
            </p:cNvSpPr>
            <p:nvPr/>
          </p:nvSpPr>
          <p:spPr bwMode="auto">
            <a:xfrm>
              <a:off x="148" y="-457"/>
              <a:ext cx="370" cy="32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endParaRPr lang="ja-JP" altLang="en-US">
                <a:ea typeface="Arial Unicode MS" pitchFamily="50" charset="-128"/>
                <a:cs typeface="Arial Unicode MS" pitchFamily="50" charset="-128"/>
              </a:endParaRPr>
            </a:p>
          </p:txBody>
        </p:sp>
      </p:grpSp>
      <p:grpSp>
        <p:nvGrpSpPr>
          <p:cNvPr id="21511" name="Group 209"/>
          <p:cNvGrpSpPr>
            <a:grpSpLocks noChangeAspect="1"/>
          </p:cNvGrpSpPr>
          <p:nvPr/>
        </p:nvGrpSpPr>
        <p:grpSpPr bwMode="auto">
          <a:xfrm>
            <a:off x="-73025" y="-725488"/>
            <a:ext cx="4660900" cy="6118226"/>
            <a:chOff x="-46" y="-457"/>
            <a:chExt cx="2936" cy="3854"/>
          </a:xfrm>
        </p:grpSpPr>
        <p:sp>
          <p:nvSpPr>
            <p:cNvPr id="21512" name="AutoShape 208"/>
            <p:cNvSpPr>
              <a:spLocks noChangeAspect="1" noChangeArrowheads="1" noTextEdit="1"/>
            </p:cNvSpPr>
            <p:nvPr/>
          </p:nvSpPr>
          <p:spPr bwMode="auto">
            <a:xfrm>
              <a:off x="-46" y="985"/>
              <a:ext cx="2898" cy="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13" name="Line 210"/>
            <p:cNvSpPr>
              <a:spLocks noChangeShapeType="1"/>
            </p:cNvSpPr>
            <p:nvPr/>
          </p:nvSpPr>
          <p:spPr bwMode="auto">
            <a:xfrm>
              <a:off x="524" y="3001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14" name="Line 211"/>
            <p:cNvSpPr>
              <a:spLocks noChangeShapeType="1"/>
            </p:cNvSpPr>
            <p:nvPr/>
          </p:nvSpPr>
          <p:spPr bwMode="auto">
            <a:xfrm flipH="1">
              <a:off x="2726" y="3001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15" name="Rectangle 212"/>
            <p:cNvSpPr>
              <a:spLocks noChangeArrowheads="1"/>
            </p:cNvSpPr>
            <p:nvPr/>
          </p:nvSpPr>
          <p:spPr bwMode="auto">
            <a:xfrm>
              <a:off x="283" y="2929"/>
              <a:ext cx="20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0.2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1516" name="Line 213"/>
            <p:cNvSpPr>
              <a:spLocks noChangeShapeType="1"/>
            </p:cNvSpPr>
            <p:nvPr/>
          </p:nvSpPr>
          <p:spPr bwMode="auto">
            <a:xfrm>
              <a:off x="524" y="2785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17" name="Line 214"/>
            <p:cNvSpPr>
              <a:spLocks noChangeShapeType="1"/>
            </p:cNvSpPr>
            <p:nvPr/>
          </p:nvSpPr>
          <p:spPr bwMode="auto">
            <a:xfrm flipH="1">
              <a:off x="2726" y="2785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18" name="Rectangle 215"/>
            <p:cNvSpPr>
              <a:spLocks noChangeArrowheads="1"/>
            </p:cNvSpPr>
            <p:nvPr/>
          </p:nvSpPr>
          <p:spPr bwMode="auto">
            <a:xfrm>
              <a:off x="282" y="2713"/>
              <a:ext cx="20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0.4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1519" name="Line 216"/>
            <p:cNvSpPr>
              <a:spLocks noChangeShapeType="1"/>
            </p:cNvSpPr>
            <p:nvPr/>
          </p:nvSpPr>
          <p:spPr bwMode="auto">
            <a:xfrm>
              <a:off x="524" y="2569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20" name="Line 217"/>
            <p:cNvSpPr>
              <a:spLocks noChangeShapeType="1"/>
            </p:cNvSpPr>
            <p:nvPr/>
          </p:nvSpPr>
          <p:spPr bwMode="auto">
            <a:xfrm flipH="1">
              <a:off x="2726" y="2569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21" name="Rectangle 218"/>
            <p:cNvSpPr>
              <a:spLocks noChangeArrowheads="1"/>
            </p:cNvSpPr>
            <p:nvPr/>
          </p:nvSpPr>
          <p:spPr bwMode="auto">
            <a:xfrm>
              <a:off x="283" y="2497"/>
              <a:ext cx="20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0.6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1522" name="Line 219"/>
            <p:cNvSpPr>
              <a:spLocks noChangeShapeType="1"/>
            </p:cNvSpPr>
            <p:nvPr/>
          </p:nvSpPr>
          <p:spPr bwMode="auto">
            <a:xfrm>
              <a:off x="524" y="2353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23" name="Line 220"/>
            <p:cNvSpPr>
              <a:spLocks noChangeShapeType="1"/>
            </p:cNvSpPr>
            <p:nvPr/>
          </p:nvSpPr>
          <p:spPr bwMode="auto">
            <a:xfrm flipH="1">
              <a:off x="2726" y="2353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24" name="Rectangle 221"/>
            <p:cNvSpPr>
              <a:spLocks noChangeArrowheads="1"/>
            </p:cNvSpPr>
            <p:nvPr/>
          </p:nvSpPr>
          <p:spPr bwMode="auto">
            <a:xfrm>
              <a:off x="283" y="2281"/>
              <a:ext cx="20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0.8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1525" name="Line 222"/>
            <p:cNvSpPr>
              <a:spLocks noChangeShapeType="1"/>
            </p:cNvSpPr>
            <p:nvPr/>
          </p:nvSpPr>
          <p:spPr bwMode="auto">
            <a:xfrm>
              <a:off x="524" y="2137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26" name="Line 223"/>
            <p:cNvSpPr>
              <a:spLocks noChangeShapeType="1"/>
            </p:cNvSpPr>
            <p:nvPr/>
          </p:nvSpPr>
          <p:spPr bwMode="auto">
            <a:xfrm flipH="1">
              <a:off x="2726" y="2137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27" name="Rectangle 224"/>
            <p:cNvSpPr>
              <a:spLocks noChangeArrowheads="1"/>
            </p:cNvSpPr>
            <p:nvPr/>
          </p:nvSpPr>
          <p:spPr bwMode="auto">
            <a:xfrm>
              <a:off x="389" y="2065"/>
              <a:ext cx="8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1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1528" name="Line 225"/>
            <p:cNvSpPr>
              <a:spLocks noChangeShapeType="1"/>
            </p:cNvSpPr>
            <p:nvPr/>
          </p:nvSpPr>
          <p:spPr bwMode="auto">
            <a:xfrm>
              <a:off x="524" y="1921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29" name="Line 226"/>
            <p:cNvSpPr>
              <a:spLocks noChangeShapeType="1"/>
            </p:cNvSpPr>
            <p:nvPr/>
          </p:nvSpPr>
          <p:spPr bwMode="auto">
            <a:xfrm flipH="1">
              <a:off x="2726" y="1921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30" name="Rectangle 227"/>
            <p:cNvSpPr>
              <a:spLocks noChangeArrowheads="1"/>
            </p:cNvSpPr>
            <p:nvPr/>
          </p:nvSpPr>
          <p:spPr bwMode="auto">
            <a:xfrm>
              <a:off x="293" y="1849"/>
              <a:ext cx="18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1.2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1531" name="Line 228"/>
            <p:cNvSpPr>
              <a:spLocks noChangeShapeType="1"/>
            </p:cNvSpPr>
            <p:nvPr/>
          </p:nvSpPr>
          <p:spPr bwMode="auto">
            <a:xfrm>
              <a:off x="524" y="1705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32" name="Line 229"/>
            <p:cNvSpPr>
              <a:spLocks noChangeShapeType="1"/>
            </p:cNvSpPr>
            <p:nvPr/>
          </p:nvSpPr>
          <p:spPr bwMode="auto">
            <a:xfrm flipH="1">
              <a:off x="2726" y="1705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33" name="Rectangle 230"/>
            <p:cNvSpPr>
              <a:spLocks noChangeArrowheads="1"/>
            </p:cNvSpPr>
            <p:nvPr/>
          </p:nvSpPr>
          <p:spPr bwMode="auto">
            <a:xfrm>
              <a:off x="292" y="1633"/>
              <a:ext cx="18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1.4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1534" name="Line 231"/>
            <p:cNvSpPr>
              <a:spLocks noChangeShapeType="1"/>
            </p:cNvSpPr>
            <p:nvPr/>
          </p:nvSpPr>
          <p:spPr bwMode="auto">
            <a:xfrm>
              <a:off x="524" y="1489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35" name="Line 232"/>
            <p:cNvSpPr>
              <a:spLocks noChangeShapeType="1"/>
            </p:cNvSpPr>
            <p:nvPr/>
          </p:nvSpPr>
          <p:spPr bwMode="auto">
            <a:xfrm flipH="1">
              <a:off x="2726" y="1489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36" name="Rectangle 233"/>
            <p:cNvSpPr>
              <a:spLocks noChangeArrowheads="1"/>
            </p:cNvSpPr>
            <p:nvPr/>
          </p:nvSpPr>
          <p:spPr bwMode="auto">
            <a:xfrm>
              <a:off x="293" y="1417"/>
              <a:ext cx="18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1.6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1537" name="Line 234"/>
            <p:cNvSpPr>
              <a:spLocks noChangeShapeType="1"/>
            </p:cNvSpPr>
            <p:nvPr/>
          </p:nvSpPr>
          <p:spPr bwMode="auto">
            <a:xfrm>
              <a:off x="524" y="1273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38" name="Line 235"/>
            <p:cNvSpPr>
              <a:spLocks noChangeShapeType="1"/>
            </p:cNvSpPr>
            <p:nvPr/>
          </p:nvSpPr>
          <p:spPr bwMode="auto">
            <a:xfrm flipH="1">
              <a:off x="2726" y="1273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39" name="Rectangle 236"/>
            <p:cNvSpPr>
              <a:spLocks noChangeArrowheads="1"/>
            </p:cNvSpPr>
            <p:nvPr/>
          </p:nvSpPr>
          <p:spPr bwMode="auto">
            <a:xfrm>
              <a:off x="293" y="1201"/>
              <a:ext cx="18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1.8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1540" name="Line 237"/>
            <p:cNvSpPr>
              <a:spLocks noChangeShapeType="1"/>
            </p:cNvSpPr>
            <p:nvPr/>
          </p:nvSpPr>
          <p:spPr bwMode="auto">
            <a:xfrm>
              <a:off x="524" y="1057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41" name="Line 238"/>
            <p:cNvSpPr>
              <a:spLocks noChangeShapeType="1"/>
            </p:cNvSpPr>
            <p:nvPr/>
          </p:nvSpPr>
          <p:spPr bwMode="auto">
            <a:xfrm flipH="1">
              <a:off x="2726" y="1057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42" name="Rectangle 239"/>
            <p:cNvSpPr>
              <a:spLocks noChangeArrowheads="1"/>
            </p:cNvSpPr>
            <p:nvPr/>
          </p:nvSpPr>
          <p:spPr bwMode="auto">
            <a:xfrm>
              <a:off x="379" y="985"/>
              <a:ext cx="10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2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1543" name="Line 240"/>
            <p:cNvSpPr>
              <a:spLocks noChangeShapeType="1"/>
            </p:cNvSpPr>
            <p:nvPr/>
          </p:nvSpPr>
          <p:spPr bwMode="auto">
            <a:xfrm flipV="1">
              <a:off x="524" y="2983"/>
              <a:ext cx="0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44" name="Line 241"/>
            <p:cNvSpPr>
              <a:spLocks noChangeShapeType="1"/>
            </p:cNvSpPr>
            <p:nvPr/>
          </p:nvSpPr>
          <p:spPr bwMode="auto">
            <a:xfrm>
              <a:off x="524" y="1057"/>
              <a:ext cx="0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45" name="Rectangle 242"/>
            <p:cNvSpPr>
              <a:spLocks noChangeArrowheads="1"/>
            </p:cNvSpPr>
            <p:nvPr/>
          </p:nvSpPr>
          <p:spPr bwMode="auto">
            <a:xfrm>
              <a:off x="505" y="3049"/>
              <a:ext cx="10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0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1546" name="Line 243"/>
            <p:cNvSpPr>
              <a:spLocks noChangeShapeType="1"/>
            </p:cNvSpPr>
            <p:nvPr/>
          </p:nvSpPr>
          <p:spPr bwMode="auto">
            <a:xfrm flipV="1">
              <a:off x="1082" y="2983"/>
              <a:ext cx="0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47" name="Line 244"/>
            <p:cNvSpPr>
              <a:spLocks noChangeShapeType="1"/>
            </p:cNvSpPr>
            <p:nvPr/>
          </p:nvSpPr>
          <p:spPr bwMode="auto">
            <a:xfrm>
              <a:off x="1082" y="1057"/>
              <a:ext cx="0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48" name="Rectangle 245"/>
            <p:cNvSpPr>
              <a:spLocks noChangeArrowheads="1"/>
            </p:cNvSpPr>
            <p:nvPr/>
          </p:nvSpPr>
          <p:spPr bwMode="auto">
            <a:xfrm>
              <a:off x="1026" y="3049"/>
              <a:ext cx="17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50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1549" name="Line 246"/>
            <p:cNvSpPr>
              <a:spLocks noChangeShapeType="1"/>
            </p:cNvSpPr>
            <p:nvPr/>
          </p:nvSpPr>
          <p:spPr bwMode="auto">
            <a:xfrm flipV="1">
              <a:off x="1634" y="2983"/>
              <a:ext cx="0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50" name="Line 247"/>
            <p:cNvSpPr>
              <a:spLocks noChangeShapeType="1"/>
            </p:cNvSpPr>
            <p:nvPr/>
          </p:nvSpPr>
          <p:spPr bwMode="auto">
            <a:xfrm>
              <a:off x="1634" y="1057"/>
              <a:ext cx="0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51" name="Rectangle 248"/>
            <p:cNvSpPr>
              <a:spLocks noChangeArrowheads="1"/>
            </p:cNvSpPr>
            <p:nvPr/>
          </p:nvSpPr>
          <p:spPr bwMode="auto">
            <a:xfrm>
              <a:off x="1557" y="3049"/>
              <a:ext cx="21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100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1552" name="Line 249"/>
            <p:cNvSpPr>
              <a:spLocks noChangeShapeType="1"/>
            </p:cNvSpPr>
            <p:nvPr/>
          </p:nvSpPr>
          <p:spPr bwMode="auto">
            <a:xfrm flipV="1">
              <a:off x="2186" y="2983"/>
              <a:ext cx="0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53" name="Line 250"/>
            <p:cNvSpPr>
              <a:spLocks noChangeShapeType="1"/>
            </p:cNvSpPr>
            <p:nvPr/>
          </p:nvSpPr>
          <p:spPr bwMode="auto">
            <a:xfrm>
              <a:off x="2186" y="1057"/>
              <a:ext cx="0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54" name="Rectangle 251"/>
            <p:cNvSpPr>
              <a:spLocks noChangeArrowheads="1"/>
            </p:cNvSpPr>
            <p:nvPr/>
          </p:nvSpPr>
          <p:spPr bwMode="auto">
            <a:xfrm>
              <a:off x="2109" y="3049"/>
              <a:ext cx="21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150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1555" name="Line 252"/>
            <p:cNvSpPr>
              <a:spLocks noChangeShapeType="1"/>
            </p:cNvSpPr>
            <p:nvPr/>
          </p:nvSpPr>
          <p:spPr bwMode="auto">
            <a:xfrm flipV="1">
              <a:off x="2744" y="2983"/>
              <a:ext cx="0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56" name="Line 253"/>
            <p:cNvSpPr>
              <a:spLocks noChangeShapeType="1"/>
            </p:cNvSpPr>
            <p:nvPr/>
          </p:nvSpPr>
          <p:spPr bwMode="auto">
            <a:xfrm>
              <a:off x="2744" y="1057"/>
              <a:ext cx="0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57" name="Rectangle 254"/>
            <p:cNvSpPr>
              <a:spLocks noChangeArrowheads="1"/>
            </p:cNvSpPr>
            <p:nvPr/>
          </p:nvSpPr>
          <p:spPr bwMode="auto">
            <a:xfrm>
              <a:off x="2651" y="3049"/>
              <a:ext cx="23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200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1558" name="Rectangle 255"/>
            <p:cNvSpPr>
              <a:spLocks noChangeArrowheads="1"/>
            </p:cNvSpPr>
            <p:nvPr/>
          </p:nvSpPr>
          <p:spPr bwMode="auto">
            <a:xfrm>
              <a:off x="524" y="1057"/>
              <a:ext cx="2220" cy="194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endParaRPr lang="ja-JP" altLang="en-US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1559" name="Rectangle 256"/>
            <p:cNvSpPr>
              <a:spLocks noChangeArrowheads="1"/>
            </p:cNvSpPr>
            <p:nvPr/>
          </p:nvSpPr>
          <p:spPr bwMode="auto">
            <a:xfrm>
              <a:off x="1656" y="2701"/>
              <a:ext cx="24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V=V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1560" name="Rectangle 257"/>
            <p:cNvSpPr>
              <a:spLocks noChangeArrowheads="1"/>
            </p:cNvSpPr>
            <p:nvPr/>
          </p:nvSpPr>
          <p:spPr bwMode="auto">
            <a:xfrm>
              <a:off x="1893" y="2761"/>
              <a:ext cx="111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200" b="1" dirty="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TB</a:t>
              </a:r>
              <a:endParaRPr lang="ja-JP" altLang="ja-JP" dirty="0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1561" name="Rectangle 258"/>
            <p:cNvSpPr>
              <a:spLocks noChangeArrowheads="1"/>
            </p:cNvSpPr>
            <p:nvPr/>
          </p:nvSpPr>
          <p:spPr bwMode="auto">
            <a:xfrm>
              <a:off x="2017" y="2701"/>
              <a:ext cx="16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 dirty="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+V</a:t>
              </a:r>
              <a:endParaRPr lang="ja-JP" altLang="ja-JP" dirty="0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1562" name="Rectangle 259"/>
            <p:cNvSpPr>
              <a:spLocks noChangeArrowheads="1"/>
            </p:cNvSpPr>
            <p:nvPr/>
          </p:nvSpPr>
          <p:spPr bwMode="auto">
            <a:xfrm>
              <a:off x="2175" y="2761"/>
              <a:ext cx="18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2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coul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1563" name="Rectangle 260"/>
            <p:cNvSpPr>
              <a:spLocks noChangeArrowheads="1"/>
            </p:cNvSpPr>
            <p:nvPr/>
          </p:nvSpPr>
          <p:spPr bwMode="auto">
            <a:xfrm>
              <a:off x="1684" y="2875"/>
              <a:ext cx="87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(Tightly  Bound)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1564" name="Rectangle 261"/>
            <p:cNvSpPr>
              <a:spLocks noChangeArrowheads="1"/>
            </p:cNvSpPr>
            <p:nvPr/>
          </p:nvSpPr>
          <p:spPr bwMode="auto">
            <a:xfrm rot="-5400000">
              <a:off x="-90" y="1924"/>
              <a:ext cx="2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600" b="1" dirty="0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C(Q)</a:t>
              </a:r>
              <a:endParaRPr lang="ja-JP" altLang="ja-JP" dirty="0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1565" name="Rectangle 262"/>
            <p:cNvSpPr>
              <a:spLocks noChangeArrowheads="1"/>
            </p:cNvSpPr>
            <p:nvPr/>
          </p:nvSpPr>
          <p:spPr bwMode="auto">
            <a:xfrm>
              <a:off x="949" y="3217"/>
              <a:ext cx="34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6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Q=|m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1566" name="Rectangle 263"/>
            <p:cNvSpPr>
              <a:spLocks noChangeArrowheads="1"/>
            </p:cNvSpPr>
            <p:nvPr/>
          </p:nvSpPr>
          <p:spPr bwMode="auto">
            <a:xfrm>
              <a:off x="1272" y="3271"/>
              <a:ext cx="6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3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p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1567" name="Rectangle 264"/>
            <p:cNvSpPr>
              <a:spLocks noChangeArrowheads="1"/>
            </p:cNvSpPr>
            <p:nvPr/>
          </p:nvSpPr>
          <p:spPr bwMode="auto">
            <a:xfrm>
              <a:off x="1345" y="3217"/>
              <a:ext cx="6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6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k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1568" name="Rectangle 265"/>
            <p:cNvSpPr>
              <a:spLocks noChangeArrowheads="1"/>
            </p:cNvSpPr>
            <p:nvPr/>
          </p:nvSpPr>
          <p:spPr bwMode="auto">
            <a:xfrm>
              <a:off x="1411" y="3265"/>
              <a:ext cx="8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300">
                  <a:solidFill>
                    <a:srgbClr val="000000"/>
                  </a:solidFill>
                  <a:latin typeface="Symbol" pitchFamily="18" charset="2"/>
                  <a:ea typeface="Arial Unicode MS" pitchFamily="50" charset="-128"/>
                  <a:cs typeface="Arial Unicode MS" pitchFamily="50" charset="-128"/>
                </a:rPr>
                <a:t>W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1569" name="Rectangle 266"/>
            <p:cNvSpPr>
              <a:spLocks noChangeArrowheads="1"/>
            </p:cNvSpPr>
            <p:nvPr/>
          </p:nvSpPr>
          <p:spPr bwMode="auto">
            <a:xfrm>
              <a:off x="1483" y="3217"/>
              <a:ext cx="17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6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-m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1570" name="Rectangle 267"/>
            <p:cNvSpPr>
              <a:spLocks noChangeArrowheads="1"/>
            </p:cNvSpPr>
            <p:nvPr/>
          </p:nvSpPr>
          <p:spPr bwMode="auto">
            <a:xfrm>
              <a:off x="1639" y="3265"/>
              <a:ext cx="8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300">
                  <a:solidFill>
                    <a:srgbClr val="000000"/>
                  </a:solidFill>
                  <a:latin typeface="Symbol" pitchFamily="18" charset="2"/>
                  <a:ea typeface="Arial Unicode MS" pitchFamily="50" charset="-128"/>
                  <a:cs typeface="Arial Unicode MS" pitchFamily="50" charset="-128"/>
                </a:rPr>
                <a:t>W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1571" name="Rectangle 268"/>
            <p:cNvSpPr>
              <a:spLocks noChangeArrowheads="1"/>
            </p:cNvSpPr>
            <p:nvPr/>
          </p:nvSpPr>
          <p:spPr bwMode="auto">
            <a:xfrm>
              <a:off x="1723" y="3217"/>
              <a:ext cx="6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6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k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1572" name="Rectangle 269"/>
            <p:cNvSpPr>
              <a:spLocks noChangeArrowheads="1"/>
            </p:cNvSpPr>
            <p:nvPr/>
          </p:nvSpPr>
          <p:spPr bwMode="auto">
            <a:xfrm>
              <a:off x="1782" y="3271"/>
              <a:ext cx="6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3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p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1573" name="Rectangle 270"/>
            <p:cNvSpPr>
              <a:spLocks noChangeArrowheads="1"/>
            </p:cNvSpPr>
            <p:nvPr/>
          </p:nvSpPr>
          <p:spPr bwMode="auto">
            <a:xfrm>
              <a:off x="1828" y="3217"/>
              <a:ext cx="70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6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|/M [MeV/c]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1574" name="Rectangle 271"/>
            <p:cNvSpPr>
              <a:spLocks noChangeArrowheads="1"/>
            </p:cNvSpPr>
            <p:nvPr/>
          </p:nvSpPr>
          <p:spPr bwMode="auto">
            <a:xfrm>
              <a:off x="1634" y="1093"/>
              <a:ext cx="39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1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Coulomb 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1575" name="Rectangle 272"/>
            <p:cNvSpPr>
              <a:spLocks noChangeArrowheads="1"/>
            </p:cNvSpPr>
            <p:nvPr/>
          </p:nvSpPr>
          <p:spPr bwMode="auto">
            <a:xfrm>
              <a:off x="1999" y="1087"/>
              <a:ext cx="31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7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3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1576" name="Rectangle 273"/>
            <p:cNvSpPr>
              <a:spLocks noChangeArrowheads="1"/>
            </p:cNvSpPr>
            <p:nvPr/>
          </p:nvSpPr>
          <p:spPr bwMode="auto">
            <a:xfrm>
              <a:off x="2042" y="1111"/>
              <a:ext cx="35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8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S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1577" name="Rectangle 274"/>
            <p:cNvSpPr>
              <a:spLocks noChangeArrowheads="1"/>
            </p:cNvSpPr>
            <p:nvPr/>
          </p:nvSpPr>
          <p:spPr bwMode="auto">
            <a:xfrm>
              <a:off x="2082" y="1141"/>
              <a:ext cx="22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7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1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1578" name="Rectangle 275"/>
            <p:cNvSpPr>
              <a:spLocks noChangeArrowheads="1"/>
            </p:cNvSpPr>
            <p:nvPr/>
          </p:nvSpPr>
          <p:spPr bwMode="auto">
            <a:xfrm>
              <a:off x="2117" y="1093"/>
              <a:ext cx="4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1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, 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1579" name="Rectangle 276"/>
            <p:cNvSpPr>
              <a:spLocks noChangeArrowheads="1"/>
            </p:cNvSpPr>
            <p:nvPr/>
          </p:nvSpPr>
          <p:spPr bwMode="auto">
            <a:xfrm>
              <a:off x="2165" y="1087"/>
              <a:ext cx="4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100">
                  <a:solidFill>
                    <a:srgbClr val="000000"/>
                  </a:solidFill>
                  <a:latin typeface="Symbol" pitchFamily="18" charset="2"/>
                  <a:ea typeface="Arial Unicode MS" pitchFamily="50" charset="-128"/>
                  <a:cs typeface="Arial Unicode MS" pitchFamily="50" charset="-128"/>
                </a:rPr>
                <a:t>r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1580" name="Rectangle 277"/>
            <p:cNvSpPr>
              <a:spLocks noChangeArrowheads="1"/>
            </p:cNvSpPr>
            <p:nvPr/>
          </p:nvSpPr>
          <p:spPr bwMode="auto">
            <a:xfrm>
              <a:off x="2213" y="1093"/>
              <a:ext cx="22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1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=1 fm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1581" name="Line 278"/>
            <p:cNvSpPr>
              <a:spLocks noChangeShapeType="1"/>
            </p:cNvSpPr>
            <p:nvPr/>
          </p:nvSpPr>
          <p:spPr bwMode="auto">
            <a:xfrm>
              <a:off x="2480" y="1135"/>
              <a:ext cx="12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82" name="Freeform 279"/>
            <p:cNvSpPr>
              <a:spLocks/>
            </p:cNvSpPr>
            <p:nvPr/>
          </p:nvSpPr>
          <p:spPr bwMode="auto">
            <a:xfrm>
              <a:off x="614" y="1057"/>
              <a:ext cx="2130" cy="1350"/>
            </a:xfrm>
            <a:custGeom>
              <a:avLst/>
              <a:gdLst>
                <a:gd name="T0" fmla="*/ 12 w 355"/>
                <a:gd name="T1" fmla="*/ 258 h 225"/>
                <a:gd name="T2" fmla="*/ 54 w 355"/>
                <a:gd name="T3" fmla="*/ 720 h 225"/>
                <a:gd name="T4" fmla="*/ 96 w 355"/>
                <a:gd name="T5" fmla="*/ 936 h 225"/>
                <a:gd name="T6" fmla="*/ 144 w 355"/>
                <a:gd name="T7" fmla="*/ 1062 h 225"/>
                <a:gd name="T8" fmla="*/ 186 w 355"/>
                <a:gd name="T9" fmla="*/ 1140 h 225"/>
                <a:gd name="T10" fmla="*/ 234 w 355"/>
                <a:gd name="T11" fmla="*/ 1200 h 225"/>
                <a:gd name="T12" fmla="*/ 276 w 355"/>
                <a:gd name="T13" fmla="*/ 1236 h 225"/>
                <a:gd name="T14" fmla="*/ 318 w 355"/>
                <a:gd name="T15" fmla="*/ 1266 h 225"/>
                <a:gd name="T16" fmla="*/ 366 w 355"/>
                <a:gd name="T17" fmla="*/ 1284 h 225"/>
                <a:gd name="T18" fmla="*/ 408 w 355"/>
                <a:gd name="T19" fmla="*/ 1302 h 225"/>
                <a:gd name="T20" fmla="*/ 456 w 355"/>
                <a:gd name="T21" fmla="*/ 1320 h 225"/>
                <a:gd name="T22" fmla="*/ 498 w 355"/>
                <a:gd name="T23" fmla="*/ 1326 h 225"/>
                <a:gd name="T24" fmla="*/ 540 w 355"/>
                <a:gd name="T25" fmla="*/ 1332 h 225"/>
                <a:gd name="T26" fmla="*/ 588 w 355"/>
                <a:gd name="T27" fmla="*/ 1338 h 225"/>
                <a:gd name="T28" fmla="*/ 630 w 355"/>
                <a:gd name="T29" fmla="*/ 1344 h 225"/>
                <a:gd name="T30" fmla="*/ 678 w 355"/>
                <a:gd name="T31" fmla="*/ 1344 h 225"/>
                <a:gd name="T32" fmla="*/ 720 w 355"/>
                <a:gd name="T33" fmla="*/ 1344 h 225"/>
                <a:gd name="T34" fmla="*/ 762 w 355"/>
                <a:gd name="T35" fmla="*/ 1350 h 225"/>
                <a:gd name="T36" fmla="*/ 810 w 355"/>
                <a:gd name="T37" fmla="*/ 1344 h 225"/>
                <a:gd name="T38" fmla="*/ 852 w 355"/>
                <a:gd name="T39" fmla="*/ 1344 h 225"/>
                <a:gd name="T40" fmla="*/ 900 w 355"/>
                <a:gd name="T41" fmla="*/ 1344 h 225"/>
                <a:gd name="T42" fmla="*/ 942 w 355"/>
                <a:gd name="T43" fmla="*/ 1344 h 225"/>
                <a:gd name="T44" fmla="*/ 984 w 355"/>
                <a:gd name="T45" fmla="*/ 1338 h 225"/>
                <a:gd name="T46" fmla="*/ 1032 w 355"/>
                <a:gd name="T47" fmla="*/ 1338 h 225"/>
                <a:gd name="T48" fmla="*/ 1074 w 355"/>
                <a:gd name="T49" fmla="*/ 1332 h 225"/>
                <a:gd name="T50" fmla="*/ 1122 w 355"/>
                <a:gd name="T51" fmla="*/ 1326 h 225"/>
                <a:gd name="T52" fmla="*/ 1164 w 355"/>
                <a:gd name="T53" fmla="*/ 1326 h 225"/>
                <a:gd name="T54" fmla="*/ 1206 w 355"/>
                <a:gd name="T55" fmla="*/ 1320 h 225"/>
                <a:gd name="T56" fmla="*/ 1254 w 355"/>
                <a:gd name="T57" fmla="*/ 1314 h 225"/>
                <a:gd name="T58" fmla="*/ 1296 w 355"/>
                <a:gd name="T59" fmla="*/ 1308 h 225"/>
                <a:gd name="T60" fmla="*/ 1344 w 355"/>
                <a:gd name="T61" fmla="*/ 1302 h 225"/>
                <a:gd name="T62" fmla="*/ 1386 w 355"/>
                <a:gd name="T63" fmla="*/ 1302 h 225"/>
                <a:gd name="T64" fmla="*/ 1428 w 355"/>
                <a:gd name="T65" fmla="*/ 1296 h 225"/>
                <a:gd name="T66" fmla="*/ 1476 w 355"/>
                <a:gd name="T67" fmla="*/ 1290 h 225"/>
                <a:gd name="T68" fmla="*/ 1518 w 355"/>
                <a:gd name="T69" fmla="*/ 1284 h 225"/>
                <a:gd name="T70" fmla="*/ 1566 w 355"/>
                <a:gd name="T71" fmla="*/ 1278 h 225"/>
                <a:gd name="T72" fmla="*/ 1608 w 355"/>
                <a:gd name="T73" fmla="*/ 1272 h 225"/>
                <a:gd name="T74" fmla="*/ 1650 w 355"/>
                <a:gd name="T75" fmla="*/ 1266 h 225"/>
                <a:gd name="T76" fmla="*/ 1698 w 355"/>
                <a:gd name="T77" fmla="*/ 1260 h 225"/>
                <a:gd name="T78" fmla="*/ 1740 w 355"/>
                <a:gd name="T79" fmla="*/ 1254 h 225"/>
                <a:gd name="T80" fmla="*/ 1788 w 355"/>
                <a:gd name="T81" fmla="*/ 1248 h 225"/>
                <a:gd name="T82" fmla="*/ 1830 w 355"/>
                <a:gd name="T83" fmla="*/ 1242 h 225"/>
                <a:gd name="T84" fmla="*/ 1872 w 355"/>
                <a:gd name="T85" fmla="*/ 1242 h 225"/>
                <a:gd name="T86" fmla="*/ 1920 w 355"/>
                <a:gd name="T87" fmla="*/ 1236 h 225"/>
                <a:gd name="T88" fmla="*/ 1962 w 355"/>
                <a:gd name="T89" fmla="*/ 1230 h 225"/>
                <a:gd name="T90" fmla="*/ 2010 w 355"/>
                <a:gd name="T91" fmla="*/ 1224 h 225"/>
                <a:gd name="T92" fmla="*/ 2052 w 355"/>
                <a:gd name="T93" fmla="*/ 1218 h 225"/>
                <a:gd name="T94" fmla="*/ 2094 w 355"/>
                <a:gd name="T95" fmla="*/ 1212 h 225"/>
                <a:gd name="T96" fmla="*/ 2130 w 355"/>
                <a:gd name="T97" fmla="*/ 1212 h 22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55" h="225">
                  <a:moveTo>
                    <a:pt x="0" y="0"/>
                  </a:moveTo>
                  <a:lnTo>
                    <a:pt x="2" y="43"/>
                  </a:lnTo>
                  <a:lnTo>
                    <a:pt x="5" y="89"/>
                  </a:lnTo>
                  <a:lnTo>
                    <a:pt x="9" y="120"/>
                  </a:lnTo>
                  <a:lnTo>
                    <a:pt x="13" y="141"/>
                  </a:lnTo>
                  <a:lnTo>
                    <a:pt x="16" y="156"/>
                  </a:lnTo>
                  <a:lnTo>
                    <a:pt x="20" y="168"/>
                  </a:lnTo>
                  <a:lnTo>
                    <a:pt x="24" y="177"/>
                  </a:lnTo>
                  <a:lnTo>
                    <a:pt x="28" y="184"/>
                  </a:lnTo>
                  <a:lnTo>
                    <a:pt x="31" y="190"/>
                  </a:lnTo>
                  <a:lnTo>
                    <a:pt x="35" y="195"/>
                  </a:lnTo>
                  <a:lnTo>
                    <a:pt x="39" y="200"/>
                  </a:lnTo>
                  <a:lnTo>
                    <a:pt x="42" y="203"/>
                  </a:lnTo>
                  <a:lnTo>
                    <a:pt x="46" y="206"/>
                  </a:lnTo>
                  <a:lnTo>
                    <a:pt x="50" y="209"/>
                  </a:lnTo>
                  <a:lnTo>
                    <a:pt x="53" y="211"/>
                  </a:lnTo>
                  <a:lnTo>
                    <a:pt x="57" y="213"/>
                  </a:lnTo>
                  <a:lnTo>
                    <a:pt x="61" y="214"/>
                  </a:lnTo>
                  <a:lnTo>
                    <a:pt x="65" y="215"/>
                  </a:lnTo>
                  <a:lnTo>
                    <a:pt x="68" y="217"/>
                  </a:lnTo>
                  <a:lnTo>
                    <a:pt x="72" y="218"/>
                  </a:lnTo>
                  <a:lnTo>
                    <a:pt x="76" y="220"/>
                  </a:lnTo>
                  <a:lnTo>
                    <a:pt x="79" y="220"/>
                  </a:lnTo>
                  <a:lnTo>
                    <a:pt x="83" y="221"/>
                  </a:lnTo>
                  <a:lnTo>
                    <a:pt x="87" y="221"/>
                  </a:lnTo>
                  <a:lnTo>
                    <a:pt x="90" y="222"/>
                  </a:lnTo>
                  <a:lnTo>
                    <a:pt x="94" y="222"/>
                  </a:lnTo>
                  <a:lnTo>
                    <a:pt x="98" y="223"/>
                  </a:lnTo>
                  <a:lnTo>
                    <a:pt x="102" y="224"/>
                  </a:lnTo>
                  <a:lnTo>
                    <a:pt x="105" y="224"/>
                  </a:lnTo>
                  <a:lnTo>
                    <a:pt x="109" y="224"/>
                  </a:lnTo>
                  <a:lnTo>
                    <a:pt x="113" y="224"/>
                  </a:lnTo>
                  <a:lnTo>
                    <a:pt x="116" y="224"/>
                  </a:lnTo>
                  <a:lnTo>
                    <a:pt x="120" y="224"/>
                  </a:lnTo>
                  <a:lnTo>
                    <a:pt x="124" y="225"/>
                  </a:lnTo>
                  <a:lnTo>
                    <a:pt x="127" y="225"/>
                  </a:lnTo>
                  <a:lnTo>
                    <a:pt x="131" y="224"/>
                  </a:lnTo>
                  <a:lnTo>
                    <a:pt x="135" y="224"/>
                  </a:lnTo>
                  <a:lnTo>
                    <a:pt x="139" y="224"/>
                  </a:lnTo>
                  <a:lnTo>
                    <a:pt x="142" y="224"/>
                  </a:lnTo>
                  <a:lnTo>
                    <a:pt x="146" y="224"/>
                  </a:lnTo>
                  <a:lnTo>
                    <a:pt x="150" y="224"/>
                  </a:lnTo>
                  <a:lnTo>
                    <a:pt x="153" y="224"/>
                  </a:lnTo>
                  <a:lnTo>
                    <a:pt x="157" y="224"/>
                  </a:lnTo>
                  <a:lnTo>
                    <a:pt x="161" y="223"/>
                  </a:lnTo>
                  <a:lnTo>
                    <a:pt x="164" y="223"/>
                  </a:lnTo>
                  <a:lnTo>
                    <a:pt x="168" y="223"/>
                  </a:lnTo>
                  <a:lnTo>
                    <a:pt x="172" y="223"/>
                  </a:lnTo>
                  <a:lnTo>
                    <a:pt x="176" y="222"/>
                  </a:lnTo>
                  <a:lnTo>
                    <a:pt x="179" y="222"/>
                  </a:lnTo>
                  <a:lnTo>
                    <a:pt x="183" y="222"/>
                  </a:lnTo>
                  <a:lnTo>
                    <a:pt x="187" y="221"/>
                  </a:lnTo>
                  <a:lnTo>
                    <a:pt x="190" y="221"/>
                  </a:lnTo>
                  <a:lnTo>
                    <a:pt x="194" y="221"/>
                  </a:lnTo>
                  <a:lnTo>
                    <a:pt x="198" y="220"/>
                  </a:lnTo>
                  <a:lnTo>
                    <a:pt x="201" y="220"/>
                  </a:lnTo>
                  <a:lnTo>
                    <a:pt x="205" y="219"/>
                  </a:lnTo>
                  <a:lnTo>
                    <a:pt x="209" y="219"/>
                  </a:lnTo>
                  <a:lnTo>
                    <a:pt x="213" y="219"/>
                  </a:lnTo>
                  <a:lnTo>
                    <a:pt x="216" y="218"/>
                  </a:lnTo>
                  <a:lnTo>
                    <a:pt x="220" y="218"/>
                  </a:lnTo>
                  <a:lnTo>
                    <a:pt x="224" y="217"/>
                  </a:lnTo>
                  <a:lnTo>
                    <a:pt x="227" y="217"/>
                  </a:lnTo>
                  <a:lnTo>
                    <a:pt x="231" y="217"/>
                  </a:lnTo>
                  <a:lnTo>
                    <a:pt x="235" y="216"/>
                  </a:lnTo>
                  <a:lnTo>
                    <a:pt x="238" y="216"/>
                  </a:lnTo>
                  <a:lnTo>
                    <a:pt x="242" y="215"/>
                  </a:lnTo>
                  <a:lnTo>
                    <a:pt x="246" y="215"/>
                  </a:lnTo>
                  <a:lnTo>
                    <a:pt x="250" y="214"/>
                  </a:lnTo>
                  <a:lnTo>
                    <a:pt x="253" y="214"/>
                  </a:lnTo>
                  <a:lnTo>
                    <a:pt x="257" y="213"/>
                  </a:lnTo>
                  <a:lnTo>
                    <a:pt x="261" y="213"/>
                  </a:lnTo>
                  <a:lnTo>
                    <a:pt x="264" y="213"/>
                  </a:lnTo>
                  <a:lnTo>
                    <a:pt x="268" y="212"/>
                  </a:lnTo>
                  <a:lnTo>
                    <a:pt x="272" y="212"/>
                  </a:lnTo>
                  <a:lnTo>
                    <a:pt x="275" y="211"/>
                  </a:lnTo>
                  <a:lnTo>
                    <a:pt x="279" y="211"/>
                  </a:lnTo>
                  <a:lnTo>
                    <a:pt x="283" y="210"/>
                  </a:lnTo>
                  <a:lnTo>
                    <a:pt x="287" y="210"/>
                  </a:lnTo>
                  <a:lnTo>
                    <a:pt x="290" y="209"/>
                  </a:lnTo>
                  <a:lnTo>
                    <a:pt x="294" y="209"/>
                  </a:lnTo>
                  <a:lnTo>
                    <a:pt x="298" y="208"/>
                  </a:lnTo>
                  <a:lnTo>
                    <a:pt x="301" y="208"/>
                  </a:lnTo>
                  <a:lnTo>
                    <a:pt x="305" y="207"/>
                  </a:lnTo>
                  <a:lnTo>
                    <a:pt x="309" y="207"/>
                  </a:lnTo>
                  <a:lnTo>
                    <a:pt x="312" y="207"/>
                  </a:lnTo>
                  <a:lnTo>
                    <a:pt x="316" y="206"/>
                  </a:lnTo>
                  <a:lnTo>
                    <a:pt x="320" y="206"/>
                  </a:lnTo>
                  <a:lnTo>
                    <a:pt x="324" y="205"/>
                  </a:lnTo>
                  <a:lnTo>
                    <a:pt x="327" y="205"/>
                  </a:lnTo>
                  <a:lnTo>
                    <a:pt x="331" y="204"/>
                  </a:lnTo>
                  <a:lnTo>
                    <a:pt x="335" y="204"/>
                  </a:lnTo>
                  <a:lnTo>
                    <a:pt x="338" y="204"/>
                  </a:lnTo>
                  <a:lnTo>
                    <a:pt x="342" y="203"/>
                  </a:lnTo>
                  <a:lnTo>
                    <a:pt x="346" y="203"/>
                  </a:lnTo>
                  <a:lnTo>
                    <a:pt x="349" y="202"/>
                  </a:lnTo>
                  <a:lnTo>
                    <a:pt x="353" y="202"/>
                  </a:lnTo>
                  <a:lnTo>
                    <a:pt x="355" y="202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83" name="Rectangle 280"/>
            <p:cNvSpPr>
              <a:spLocks noChangeArrowheads="1"/>
            </p:cNvSpPr>
            <p:nvPr/>
          </p:nvSpPr>
          <p:spPr bwMode="auto">
            <a:xfrm>
              <a:off x="2165" y="1213"/>
              <a:ext cx="4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100">
                  <a:solidFill>
                    <a:srgbClr val="000000"/>
                  </a:solidFill>
                  <a:latin typeface="Symbol" pitchFamily="18" charset="2"/>
                  <a:ea typeface="Arial Unicode MS" pitchFamily="50" charset="-128"/>
                  <a:cs typeface="Arial Unicode MS" pitchFamily="50" charset="-128"/>
                </a:rPr>
                <a:t>r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1584" name="Rectangle 281"/>
            <p:cNvSpPr>
              <a:spLocks noChangeArrowheads="1"/>
            </p:cNvSpPr>
            <p:nvPr/>
          </p:nvSpPr>
          <p:spPr bwMode="auto">
            <a:xfrm>
              <a:off x="2205" y="1219"/>
              <a:ext cx="24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1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=3 fm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1585" name="Line 282"/>
            <p:cNvSpPr>
              <a:spLocks noChangeShapeType="1"/>
            </p:cNvSpPr>
            <p:nvPr/>
          </p:nvSpPr>
          <p:spPr bwMode="auto">
            <a:xfrm>
              <a:off x="2480" y="1255"/>
              <a:ext cx="120" cy="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86" name="Freeform 283"/>
            <p:cNvSpPr>
              <a:spLocks/>
            </p:cNvSpPr>
            <p:nvPr/>
          </p:nvSpPr>
          <p:spPr bwMode="auto">
            <a:xfrm>
              <a:off x="602" y="1057"/>
              <a:ext cx="2142" cy="1206"/>
            </a:xfrm>
            <a:custGeom>
              <a:avLst/>
              <a:gdLst>
                <a:gd name="T0" fmla="*/ 0 w 357"/>
                <a:gd name="T1" fmla="*/ 24 h 201"/>
                <a:gd name="T2" fmla="*/ 42 w 357"/>
                <a:gd name="T3" fmla="*/ 672 h 201"/>
                <a:gd name="T4" fmla="*/ 90 w 357"/>
                <a:gd name="T5" fmla="*/ 936 h 201"/>
                <a:gd name="T6" fmla="*/ 132 w 357"/>
                <a:gd name="T7" fmla="*/ 1062 h 201"/>
                <a:gd name="T8" fmla="*/ 180 w 357"/>
                <a:gd name="T9" fmla="*/ 1134 h 201"/>
                <a:gd name="T10" fmla="*/ 222 w 357"/>
                <a:gd name="T11" fmla="*/ 1170 h 201"/>
                <a:gd name="T12" fmla="*/ 264 w 357"/>
                <a:gd name="T13" fmla="*/ 1194 h 201"/>
                <a:gd name="T14" fmla="*/ 312 w 357"/>
                <a:gd name="T15" fmla="*/ 1206 h 201"/>
                <a:gd name="T16" fmla="*/ 354 w 357"/>
                <a:gd name="T17" fmla="*/ 1206 h 201"/>
                <a:gd name="T18" fmla="*/ 402 w 357"/>
                <a:gd name="T19" fmla="*/ 1200 h 201"/>
                <a:gd name="T20" fmla="*/ 444 w 357"/>
                <a:gd name="T21" fmla="*/ 1194 h 201"/>
                <a:gd name="T22" fmla="*/ 486 w 357"/>
                <a:gd name="T23" fmla="*/ 1188 h 201"/>
                <a:gd name="T24" fmla="*/ 534 w 357"/>
                <a:gd name="T25" fmla="*/ 1176 h 201"/>
                <a:gd name="T26" fmla="*/ 576 w 357"/>
                <a:gd name="T27" fmla="*/ 1170 h 201"/>
                <a:gd name="T28" fmla="*/ 624 w 357"/>
                <a:gd name="T29" fmla="*/ 1164 h 201"/>
                <a:gd name="T30" fmla="*/ 666 w 357"/>
                <a:gd name="T31" fmla="*/ 1152 h 201"/>
                <a:gd name="T32" fmla="*/ 708 w 357"/>
                <a:gd name="T33" fmla="*/ 1146 h 201"/>
                <a:gd name="T34" fmla="*/ 756 w 357"/>
                <a:gd name="T35" fmla="*/ 1140 h 201"/>
                <a:gd name="T36" fmla="*/ 798 w 357"/>
                <a:gd name="T37" fmla="*/ 1128 h 201"/>
                <a:gd name="T38" fmla="*/ 846 w 357"/>
                <a:gd name="T39" fmla="*/ 1122 h 201"/>
                <a:gd name="T40" fmla="*/ 888 w 357"/>
                <a:gd name="T41" fmla="*/ 1116 h 201"/>
                <a:gd name="T42" fmla="*/ 930 w 357"/>
                <a:gd name="T43" fmla="*/ 1116 h 201"/>
                <a:gd name="T44" fmla="*/ 978 w 357"/>
                <a:gd name="T45" fmla="*/ 1110 h 201"/>
                <a:gd name="T46" fmla="*/ 1020 w 357"/>
                <a:gd name="T47" fmla="*/ 1104 h 201"/>
                <a:gd name="T48" fmla="*/ 1068 w 357"/>
                <a:gd name="T49" fmla="*/ 1104 h 201"/>
                <a:gd name="T50" fmla="*/ 1110 w 357"/>
                <a:gd name="T51" fmla="*/ 1098 h 201"/>
                <a:gd name="T52" fmla="*/ 1152 w 357"/>
                <a:gd name="T53" fmla="*/ 1098 h 201"/>
                <a:gd name="T54" fmla="*/ 1200 w 357"/>
                <a:gd name="T55" fmla="*/ 1098 h 201"/>
                <a:gd name="T56" fmla="*/ 1242 w 357"/>
                <a:gd name="T57" fmla="*/ 1092 h 201"/>
                <a:gd name="T58" fmla="*/ 1290 w 357"/>
                <a:gd name="T59" fmla="*/ 1092 h 201"/>
                <a:gd name="T60" fmla="*/ 1332 w 357"/>
                <a:gd name="T61" fmla="*/ 1092 h 201"/>
                <a:gd name="T62" fmla="*/ 1374 w 357"/>
                <a:gd name="T63" fmla="*/ 1092 h 201"/>
                <a:gd name="T64" fmla="*/ 1422 w 357"/>
                <a:gd name="T65" fmla="*/ 1086 h 201"/>
                <a:gd name="T66" fmla="*/ 1464 w 357"/>
                <a:gd name="T67" fmla="*/ 1086 h 201"/>
                <a:gd name="T68" fmla="*/ 1512 w 357"/>
                <a:gd name="T69" fmla="*/ 1086 h 201"/>
                <a:gd name="T70" fmla="*/ 1554 w 357"/>
                <a:gd name="T71" fmla="*/ 1086 h 201"/>
                <a:gd name="T72" fmla="*/ 1596 w 357"/>
                <a:gd name="T73" fmla="*/ 1086 h 201"/>
                <a:gd name="T74" fmla="*/ 1644 w 357"/>
                <a:gd name="T75" fmla="*/ 1086 h 201"/>
                <a:gd name="T76" fmla="*/ 1686 w 357"/>
                <a:gd name="T77" fmla="*/ 1086 h 201"/>
                <a:gd name="T78" fmla="*/ 1734 w 357"/>
                <a:gd name="T79" fmla="*/ 1086 h 201"/>
                <a:gd name="T80" fmla="*/ 1776 w 357"/>
                <a:gd name="T81" fmla="*/ 1086 h 201"/>
                <a:gd name="T82" fmla="*/ 1818 w 357"/>
                <a:gd name="T83" fmla="*/ 1086 h 201"/>
                <a:gd name="T84" fmla="*/ 1866 w 357"/>
                <a:gd name="T85" fmla="*/ 1080 h 201"/>
                <a:gd name="T86" fmla="*/ 1908 w 357"/>
                <a:gd name="T87" fmla="*/ 1080 h 201"/>
                <a:gd name="T88" fmla="*/ 1956 w 357"/>
                <a:gd name="T89" fmla="*/ 1080 h 201"/>
                <a:gd name="T90" fmla="*/ 1998 w 357"/>
                <a:gd name="T91" fmla="*/ 1080 h 201"/>
                <a:gd name="T92" fmla="*/ 2040 w 357"/>
                <a:gd name="T93" fmla="*/ 1080 h 201"/>
                <a:gd name="T94" fmla="*/ 2088 w 357"/>
                <a:gd name="T95" fmla="*/ 1080 h 201"/>
                <a:gd name="T96" fmla="*/ 2130 w 357"/>
                <a:gd name="T97" fmla="*/ 1080 h 20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57" h="201">
                  <a:moveTo>
                    <a:pt x="0" y="0"/>
                  </a:moveTo>
                  <a:lnTo>
                    <a:pt x="0" y="4"/>
                  </a:lnTo>
                  <a:lnTo>
                    <a:pt x="4" y="72"/>
                  </a:lnTo>
                  <a:lnTo>
                    <a:pt x="7" y="112"/>
                  </a:lnTo>
                  <a:lnTo>
                    <a:pt x="11" y="138"/>
                  </a:lnTo>
                  <a:lnTo>
                    <a:pt x="15" y="156"/>
                  </a:lnTo>
                  <a:lnTo>
                    <a:pt x="18" y="168"/>
                  </a:lnTo>
                  <a:lnTo>
                    <a:pt x="22" y="177"/>
                  </a:lnTo>
                  <a:lnTo>
                    <a:pt x="26" y="183"/>
                  </a:lnTo>
                  <a:lnTo>
                    <a:pt x="30" y="189"/>
                  </a:lnTo>
                  <a:lnTo>
                    <a:pt x="33" y="192"/>
                  </a:lnTo>
                  <a:lnTo>
                    <a:pt x="37" y="195"/>
                  </a:lnTo>
                  <a:lnTo>
                    <a:pt x="41" y="197"/>
                  </a:lnTo>
                  <a:lnTo>
                    <a:pt x="44" y="199"/>
                  </a:lnTo>
                  <a:lnTo>
                    <a:pt x="48" y="200"/>
                  </a:lnTo>
                  <a:lnTo>
                    <a:pt x="52" y="201"/>
                  </a:lnTo>
                  <a:lnTo>
                    <a:pt x="55" y="201"/>
                  </a:lnTo>
                  <a:lnTo>
                    <a:pt x="59" y="201"/>
                  </a:lnTo>
                  <a:lnTo>
                    <a:pt x="63" y="200"/>
                  </a:lnTo>
                  <a:lnTo>
                    <a:pt x="67" y="200"/>
                  </a:lnTo>
                  <a:lnTo>
                    <a:pt x="70" y="200"/>
                  </a:lnTo>
                  <a:lnTo>
                    <a:pt x="74" y="199"/>
                  </a:lnTo>
                  <a:lnTo>
                    <a:pt x="78" y="199"/>
                  </a:lnTo>
                  <a:lnTo>
                    <a:pt x="81" y="198"/>
                  </a:lnTo>
                  <a:lnTo>
                    <a:pt x="85" y="197"/>
                  </a:lnTo>
                  <a:lnTo>
                    <a:pt x="89" y="196"/>
                  </a:lnTo>
                  <a:lnTo>
                    <a:pt x="92" y="196"/>
                  </a:lnTo>
                  <a:lnTo>
                    <a:pt x="96" y="195"/>
                  </a:lnTo>
                  <a:lnTo>
                    <a:pt x="100" y="194"/>
                  </a:lnTo>
                  <a:lnTo>
                    <a:pt x="104" y="194"/>
                  </a:lnTo>
                  <a:lnTo>
                    <a:pt x="107" y="193"/>
                  </a:lnTo>
                  <a:lnTo>
                    <a:pt x="111" y="192"/>
                  </a:lnTo>
                  <a:lnTo>
                    <a:pt x="115" y="191"/>
                  </a:lnTo>
                  <a:lnTo>
                    <a:pt x="118" y="191"/>
                  </a:lnTo>
                  <a:lnTo>
                    <a:pt x="122" y="190"/>
                  </a:lnTo>
                  <a:lnTo>
                    <a:pt x="126" y="190"/>
                  </a:lnTo>
                  <a:lnTo>
                    <a:pt x="129" y="189"/>
                  </a:lnTo>
                  <a:lnTo>
                    <a:pt x="133" y="188"/>
                  </a:lnTo>
                  <a:lnTo>
                    <a:pt x="137" y="188"/>
                  </a:lnTo>
                  <a:lnTo>
                    <a:pt x="141" y="187"/>
                  </a:lnTo>
                  <a:lnTo>
                    <a:pt x="144" y="187"/>
                  </a:lnTo>
                  <a:lnTo>
                    <a:pt x="148" y="186"/>
                  </a:lnTo>
                  <a:lnTo>
                    <a:pt x="152" y="186"/>
                  </a:lnTo>
                  <a:lnTo>
                    <a:pt x="155" y="186"/>
                  </a:lnTo>
                  <a:lnTo>
                    <a:pt x="159" y="185"/>
                  </a:lnTo>
                  <a:lnTo>
                    <a:pt x="163" y="185"/>
                  </a:lnTo>
                  <a:lnTo>
                    <a:pt x="166" y="185"/>
                  </a:lnTo>
                  <a:lnTo>
                    <a:pt x="170" y="184"/>
                  </a:lnTo>
                  <a:lnTo>
                    <a:pt x="174" y="184"/>
                  </a:lnTo>
                  <a:lnTo>
                    <a:pt x="178" y="184"/>
                  </a:lnTo>
                  <a:lnTo>
                    <a:pt x="181" y="184"/>
                  </a:lnTo>
                  <a:lnTo>
                    <a:pt x="185" y="183"/>
                  </a:lnTo>
                  <a:lnTo>
                    <a:pt x="189" y="183"/>
                  </a:lnTo>
                  <a:lnTo>
                    <a:pt x="192" y="183"/>
                  </a:lnTo>
                  <a:lnTo>
                    <a:pt x="196" y="183"/>
                  </a:lnTo>
                  <a:lnTo>
                    <a:pt x="200" y="183"/>
                  </a:lnTo>
                  <a:lnTo>
                    <a:pt x="203" y="182"/>
                  </a:lnTo>
                  <a:lnTo>
                    <a:pt x="207" y="182"/>
                  </a:lnTo>
                  <a:lnTo>
                    <a:pt x="211" y="182"/>
                  </a:lnTo>
                  <a:lnTo>
                    <a:pt x="215" y="182"/>
                  </a:lnTo>
                  <a:lnTo>
                    <a:pt x="218" y="182"/>
                  </a:lnTo>
                  <a:lnTo>
                    <a:pt x="222" y="182"/>
                  </a:lnTo>
                  <a:lnTo>
                    <a:pt x="226" y="182"/>
                  </a:lnTo>
                  <a:lnTo>
                    <a:pt x="229" y="182"/>
                  </a:lnTo>
                  <a:lnTo>
                    <a:pt x="233" y="182"/>
                  </a:lnTo>
                  <a:lnTo>
                    <a:pt x="237" y="181"/>
                  </a:lnTo>
                  <a:lnTo>
                    <a:pt x="240" y="181"/>
                  </a:lnTo>
                  <a:lnTo>
                    <a:pt x="244" y="181"/>
                  </a:lnTo>
                  <a:lnTo>
                    <a:pt x="248" y="181"/>
                  </a:lnTo>
                  <a:lnTo>
                    <a:pt x="252" y="181"/>
                  </a:lnTo>
                  <a:lnTo>
                    <a:pt x="255" y="181"/>
                  </a:lnTo>
                  <a:lnTo>
                    <a:pt x="259" y="181"/>
                  </a:lnTo>
                  <a:lnTo>
                    <a:pt x="263" y="181"/>
                  </a:lnTo>
                  <a:lnTo>
                    <a:pt x="266" y="181"/>
                  </a:lnTo>
                  <a:lnTo>
                    <a:pt x="270" y="181"/>
                  </a:lnTo>
                  <a:lnTo>
                    <a:pt x="274" y="181"/>
                  </a:lnTo>
                  <a:lnTo>
                    <a:pt x="277" y="181"/>
                  </a:lnTo>
                  <a:lnTo>
                    <a:pt x="281" y="181"/>
                  </a:lnTo>
                  <a:lnTo>
                    <a:pt x="285" y="181"/>
                  </a:lnTo>
                  <a:lnTo>
                    <a:pt x="289" y="181"/>
                  </a:lnTo>
                  <a:lnTo>
                    <a:pt x="292" y="181"/>
                  </a:lnTo>
                  <a:lnTo>
                    <a:pt x="296" y="181"/>
                  </a:lnTo>
                  <a:lnTo>
                    <a:pt x="300" y="181"/>
                  </a:lnTo>
                  <a:lnTo>
                    <a:pt x="303" y="181"/>
                  </a:lnTo>
                  <a:lnTo>
                    <a:pt x="307" y="180"/>
                  </a:lnTo>
                  <a:lnTo>
                    <a:pt x="311" y="180"/>
                  </a:lnTo>
                  <a:lnTo>
                    <a:pt x="314" y="180"/>
                  </a:lnTo>
                  <a:lnTo>
                    <a:pt x="318" y="180"/>
                  </a:lnTo>
                  <a:lnTo>
                    <a:pt x="322" y="180"/>
                  </a:lnTo>
                  <a:lnTo>
                    <a:pt x="326" y="180"/>
                  </a:lnTo>
                  <a:lnTo>
                    <a:pt x="329" y="180"/>
                  </a:lnTo>
                  <a:lnTo>
                    <a:pt x="333" y="180"/>
                  </a:lnTo>
                  <a:lnTo>
                    <a:pt x="337" y="180"/>
                  </a:lnTo>
                  <a:lnTo>
                    <a:pt x="340" y="180"/>
                  </a:lnTo>
                  <a:lnTo>
                    <a:pt x="344" y="180"/>
                  </a:lnTo>
                  <a:lnTo>
                    <a:pt x="348" y="180"/>
                  </a:lnTo>
                  <a:lnTo>
                    <a:pt x="351" y="180"/>
                  </a:lnTo>
                  <a:lnTo>
                    <a:pt x="355" y="180"/>
                  </a:lnTo>
                  <a:lnTo>
                    <a:pt x="357" y="180"/>
                  </a:lnTo>
                </a:path>
              </a:pathLst>
            </a:custGeom>
            <a:noFill/>
            <a:ln w="1905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87" name="Rectangle 284"/>
            <p:cNvSpPr>
              <a:spLocks noChangeArrowheads="1"/>
            </p:cNvSpPr>
            <p:nvPr/>
          </p:nvSpPr>
          <p:spPr bwMode="auto">
            <a:xfrm>
              <a:off x="2165" y="1333"/>
              <a:ext cx="4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100">
                  <a:solidFill>
                    <a:srgbClr val="000000"/>
                  </a:solidFill>
                  <a:latin typeface="Symbol" pitchFamily="18" charset="2"/>
                  <a:ea typeface="Arial Unicode MS" pitchFamily="50" charset="-128"/>
                  <a:cs typeface="Arial Unicode MS" pitchFamily="50" charset="-128"/>
                </a:rPr>
                <a:t>r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1588" name="Rectangle 285"/>
            <p:cNvSpPr>
              <a:spLocks noChangeArrowheads="1"/>
            </p:cNvSpPr>
            <p:nvPr/>
          </p:nvSpPr>
          <p:spPr bwMode="auto">
            <a:xfrm>
              <a:off x="2205" y="1339"/>
              <a:ext cx="24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1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=5 fm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1589" name="Line 286"/>
            <p:cNvSpPr>
              <a:spLocks noChangeShapeType="1"/>
            </p:cNvSpPr>
            <p:nvPr/>
          </p:nvSpPr>
          <p:spPr bwMode="auto">
            <a:xfrm>
              <a:off x="2480" y="1375"/>
              <a:ext cx="12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90" name="Freeform 287"/>
            <p:cNvSpPr>
              <a:spLocks/>
            </p:cNvSpPr>
            <p:nvPr/>
          </p:nvSpPr>
          <p:spPr bwMode="auto">
            <a:xfrm>
              <a:off x="608" y="1057"/>
              <a:ext cx="2136" cy="1080"/>
            </a:xfrm>
            <a:custGeom>
              <a:avLst/>
              <a:gdLst>
                <a:gd name="T0" fmla="*/ 18 w 356"/>
                <a:gd name="T1" fmla="*/ 342 h 180"/>
                <a:gd name="T2" fmla="*/ 60 w 356"/>
                <a:gd name="T3" fmla="*/ 738 h 180"/>
                <a:gd name="T4" fmla="*/ 102 w 356"/>
                <a:gd name="T5" fmla="*/ 906 h 180"/>
                <a:gd name="T6" fmla="*/ 150 w 356"/>
                <a:gd name="T7" fmla="*/ 990 h 180"/>
                <a:gd name="T8" fmla="*/ 192 w 356"/>
                <a:gd name="T9" fmla="*/ 1032 h 180"/>
                <a:gd name="T10" fmla="*/ 240 w 356"/>
                <a:gd name="T11" fmla="*/ 1056 h 180"/>
                <a:gd name="T12" fmla="*/ 282 w 356"/>
                <a:gd name="T13" fmla="*/ 1068 h 180"/>
                <a:gd name="T14" fmla="*/ 324 w 356"/>
                <a:gd name="T15" fmla="*/ 1074 h 180"/>
                <a:gd name="T16" fmla="*/ 372 w 356"/>
                <a:gd name="T17" fmla="*/ 1074 h 180"/>
                <a:gd name="T18" fmla="*/ 414 w 356"/>
                <a:gd name="T19" fmla="*/ 1074 h 180"/>
                <a:gd name="T20" fmla="*/ 462 w 356"/>
                <a:gd name="T21" fmla="*/ 1074 h 180"/>
                <a:gd name="T22" fmla="*/ 504 w 356"/>
                <a:gd name="T23" fmla="*/ 1074 h 180"/>
                <a:gd name="T24" fmla="*/ 546 w 356"/>
                <a:gd name="T25" fmla="*/ 1074 h 180"/>
                <a:gd name="T26" fmla="*/ 594 w 356"/>
                <a:gd name="T27" fmla="*/ 1074 h 180"/>
                <a:gd name="T28" fmla="*/ 636 w 356"/>
                <a:gd name="T29" fmla="*/ 1074 h 180"/>
                <a:gd name="T30" fmla="*/ 684 w 356"/>
                <a:gd name="T31" fmla="*/ 1074 h 180"/>
                <a:gd name="T32" fmla="*/ 726 w 356"/>
                <a:gd name="T33" fmla="*/ 1074 h 180"/>
                <a:gd name="T34" fmla="*/ 768 w 356"/>
                <a:gd name="T35" fmla="*/ 1074 h 180"/>
                <a:gd name="T36" fmla="*/ 816 w 356"/>
                <a:gd name="T37" fmla="*/ 1074 h 180"/>
                <a:gd name="T38" fmla="*/ 858 w 356"/>
                <a:gd name="T39" fmla="*/ 1074 h 180"/>
                <a:gd name="T40" fmla="*/ 906 w 356"/>
                <a:gd name="T41" fmla="*/ 1074 h 180"/>
                <a:gd name="T42" fmla="*/ 948 w 356"/>
                <a:gd name="T43" fmla="*/ 1074 h 180"/>
                <a:gd name="T44" fmla="*/ 990 w 356"/>
                <a:gd name="T45" fmla="*/ 1074 h 180"/>
                <a:gd name="T46" fmla="*/ 1038 w 356"/>
                <a:gd name="T47" fmla="*/ 1074 h 180"/>
                <a:gd name="T48" fmla="*/ 1080 w 356"/>
                <a:gd name="T49" fmla="*/ 1074 h 180"/>
                <a:gd name="T50" fmla="*/ 1128 w 356"/>
                <a:gd name="T51" fmla="*/ 1074 h 180"/>
                <a:gd name="T52" fmla="*/ 1170 w 356"/>
                <a:gd name="T53" fmla="*/ 1074 h 180"/>
                <a:gd name="T54" fmla="*/ 1212 w 356"/>
                <a:gd name="T55" fmla="*/ 1074 h 180"/>
                <a:gd name="T56" fmla="*/ 1260 w 356"/>
                <a:gd name="T57" fmla="*/ 1074 h 180"/>
                <a:gd name="T58" fmla="*/ 1302 w 356"/>
                <a:gd name="T59" fmla="*/ 1074 h 180"/>
                <a:gd name="T60" fmla="*/ 1350 w 356"/>
                <a:gd name="T61" fmla="*/ 1074 h 180"/>
                <a:gd name="T62" fmla="*/ 1392 w 356"/>
                <a:gd name="T63" fmla="*/ 1074 h 180"/>
                <a:gd name="T64" fmla="*/ 1434 w 356"/>
                <a:gd name="T65" fmla="*/ 1074 h 180"/>
                <a:gd name="T66" fmla="*/ 1482 w 356"/>
                <a:gd name="T67" fmla="*/ 1074 h 180"/>
                <a:gd name="T68" fmla="*/ 1524 w 356"/>
                <a:gd name="T69" fmla="*/ 1074 h 180"/>
                <a:gd name="T70" fmla="*/ 1572 w 356"/>
                <a:gd name="T71" fmla="*/ 1074 h 180"/>
                <a:gd name="T72" fmla="*/ 1614 w 356"/>
                <a:gd name="T73" fmla="*/ 1080 h 180"/>
                <a:gd name="T74" fmla="*/ 1656 w 356"/>
                <a:gd name="T75" fmla="*/ 1080 h 180"/>
                <a:gd name="T76" fmla="*/ 1704 w 356"/>
                <a:gd name="T77" fmla="*/ 1080 h 180"/>
                <a:gd name="T78" fmla="*/ 1746 w 356"/>
                <a:gd name="T79" fmla="*/ 1080 h 180"/>
                <a:gd name="T80" fmla="*/ 1794 w 356"/>
                <a:gd name="T81" fmla="*/ 1080 h 180"/>
                <a:gd name="T82" fmla="*/ 1836 w 356"/>
                <a:gd name="T83" fmla="*/ 1080 h 180"/>
                <a:gd name="T84" fmla="*/ 1878 w 356"/>
                <a:gd name="T85" fmla="*/ 1080 h 180"/>
                <a:gd name="T86" fmla="*/ 1926 w 356"/>
                <a:gd name="T87" fmla="*/ 1080 h 180"/>
                <a:gd name="T88" fmla="*/ 1968 w 356"/>
                <a:gd name="T89" fmla="*/ 1080 h 180"/>
                <a:gd name="T90" fmla="*/ 2016 w 356"/>
                <a:gd name="T91" fmla="*/ 1080 h 180"/>
                <a:gd name="T92" fmla="*/ 2058 w 356"/>
                <a:gd name="T93" fmla="*/ 1080 h 180"/>
                <a:gd name="T94" fmla="*/ 2100 w 356"/>
                <a:gd name="T95" fmla="*/ 1080 h 180"/>
                <a:gd name="T96" fmla="*/ 2136 w 356"/>
                <a:gd name="T97" fmla="*/ 1080 h 1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56" h="180">
                  <a:moveTo>
                    <a:pt x="0" y="0"/>
                  </a:moveTo>
                  <a:lnTo>
                    <a:pt x="3" y="57"/>
                  </a:lnTo>
                  <a:lnTo>
                    <a:pt x="6" y="97"/>
                  </a:lnTo>
                  <a:lnTo>
                    <a:pt x="10" y="123"/>
                  </a:lnTo>
                  <a:lnTo>
                    <a:pt x="14" y="140"/>
                  </a:lnTo>
                  <a:lnTo>
                    <a:pt x="17" y="151"/>
                  </a:lnTo>
                  <a:lnTo>
                    <a:pt x="21" y="159"/>
                  </a:lnTo>
                  <a:lnTo>
                    <a:pt x="25" y="165"/>
                  </a:lnTo>
                  <a:lnTo>
                    <a:pt x="29" y="169"/>
                  </a:lnTo>
                  <a:lnTo>
                    <a:pt x="32" y="172"/>
                  </a:lnTo>
                  <a:lnTo>
                    <a:pt x="36" y="175"/>
                  </a:lnTo>
                  <a:lnTo>
                    <a:pt x="40" y="176"/>
                  </a:lnTo>
                  <a:lnTo>
                    <a:pt x="43" y="178"/>
                  </a:lnTo>
                  <a:lnTo>
                    <a:pt x="47" y="178"/>
                  </a:lnTo>
                  <a:lnTo>
                    <a:pt x="51" y="179"/>
                  </a:lnTo>
                  <a:lnTo>
                    <a:pt x="54" y="179"/>
                  </a:lnTo>
                  <a:lnTo>
                    <a:pt x="58" y="179"/>
                  </a:lnTo>
                  <a:lnTo>
                    <a:pt x="62" y="179"/>
                  </a:lnTo>
                  <a:lnTo>
                    <a:pt x="66" y="179"/>
                  </a:lnTo>
                  <a:lnTo>
                    <a:pt x="69" y="179"/>
                  </a:lnTo>
                  <a:lnTo>
                    <a:pt x="73" y="179"/>
                  </a:lnTo>
                  <a:lnTo>
                    <a:pt x="77" y="179"/>
                  </a:lnTo>
                  <a:lnTo>
                    <a:pt x="80" y="179"/>
                  </a:lnTo>
                  <a:lnTo>
                    <a:pt x="84" y="179"/>
                  </a:lnTo>
                  <a:lnTo>
                    <a:pt x="88" y="179"/>
                  </a:lnTo>
                  <a:lnTo>
                    <a:pt x="91" y="179"/>
                  </a:lnTo>
                  <a:lnTo>
                    <a:pt x="95" y="179"/>
                  </a:lnTo>
                  <a:lnTo>
                    <a:pt x="99" y="179"/>
                  </a:lnTo>
                  <a:lnTo>
                    <a:pt x="103" y="179"/>
                  </a:lnTo>
                  <a:lnTo>
                    <a:pt x="106" y="179"/>
                  </a:lnTo>
                  <a:lnTo>
                    <a:pt x="110" y="179"/>
                  </a:lnTo>
                  <a:lnTo>
                    <a:pt x="114" y="179"/>
                  </a:lnTo>
                  <a:lnTo>
                    <a:pt x="117" y="179"/>
                  </a:lnTo>
                  <a:lnTo>
                    <a:pt x="121" y="179"/>
                  </a:lnTo>
                  <a:lnTo>
                    <a:pt x="125" y="179"/>
                  </a:lnTo>
                  <a:lnTo>
                    <a:pt x="128" y="179"/>
                  </a:lnTo>
                  <a:lnTo>
                    <a:pt x="132" y="179"/>
                  </a:lnTo>
                  <a:lnTo>
                    <a:pt x="136" y="179"/>
                  </a:lnTo>
                  <a:lnTo>
                    <a:pt x="140" y="179"/>
                  </a:lnTo>
                  <a:lnTo>
                    <a:pt x="143" y="179"/>
                  </a:lnTo>
                  <a:lnTo>
                    <a:pt x="147" y="179"/>
                  </a:lnTo>
                  <a:lnTo>
                    <a:pt x="151" y="179"/>
                  </a:lnTo>
                  <a:lnTo>
                    <a:pt x="154" y="179"/>
                  </a:lnTo>
                  <a:lnTo>
                    <a:pt x="158" y="179"/>
                  </a:lnTo>
                  <a:lnTo>
                    <a:pt x="162" y="179"/>
                  </a:lnTo>
                  <a:lnTo>
                    <a:pt x="165" y="179"/>
                  </a:lnTo>
                  <a:lnTo>
                    <a:pt x="169" y="179"/>
                  </a:lnTo>
                  <a:lnTo>
                    <a:pt x="173" y="179"/>
                  </a:lnTo>
                  <a:lnTo>
                    <a:pt x="177" y="179"/>
                  </a:lnTo>
                  <a:lnTo>
                    <a:pt x="180" y="179"/>
                  </a:lnTo>
                  <a:lnTo>
                    <a:pt x="184" y="179"/>
                  </a:lnTo>
                  <a:lnTo>
                    <a:pt x="188" y="179"/>
                  </a:lnTo>
                  <a:lnTo>
                    <a:pt x="191" y="179"/>
                  </a:lnTo>
                  <a:lnTo>
                    <a:pt x="195" y="179"/>
                  </a:lnTo>
                  <a:lnTo>
                    <a:pt x="199" y="179"/>
                  </a:lnTo>
                  <a:lnTo>
                    <a:pt x="202" y="179"/>
                  </a:lnTo>
                  <a:lnTo>
                    <a:pt x="206" y="179"/>
                  </a:lnTo>
                  <a:lnTo>
                    <a:pt x="210" y="179"/>
                  </a:lnTo>
                  <a:lnTo>
                    <a:pt x="214" y="179"/>
                  </a:lnTo>
                  <a:lnTo>
                    <a:pt x="217" y="179"/>
                  </a:lnTo>
                  <a:lnTo>
                    <a:pt x="221" y="179"/>
                  </a:lnTo>
                  <a:lnTo>
                    <a:pt x="225" y="179"/>
                  </a:lnTo>
                  <a:lnTo>
                    <a:pt x="228" y="179"/>
                  </a:lnTo>
                  <a:lnTo>
                    <a:pt x="232" y="179"/>
                  </a:lnTo>
                  <a:lnTo>
                    <a:pt x="236" y="179"/>
                  </a:lnTo>
                  <a:lnTo>
                    <a:pt x="239" y="179"/>
                  </a:lnTo>
                  <a:lnTo>
                    <a:pt x="243" y="179"/>
                  </a:lnTo>
                  <a:lnTo>
                    <a:pt x="247" y="179"/>
                  </a:lnTo>
                  <a:lnTo>
                    <a:pt x="251" y="179"/>
                  </a:lnTo>
                  <a:lnTo>
                    <a:pt x="254" y="179"/>
                  </a:lnTo>
                  <a:lnTo>
                    <a:pt x="258" y="179"/>
                  </a:lnTo>
                  <a:lnTo>
                    <a:pt x="262" y="179"/>
                  </a:lnTo>
                  <a:lnTo>
                    <a:pt x="265" y="179"/>
                  </a:lnTo>
                  <a:lnTo>
                    <a:pt x="269" y="180"/>
                  </a:lnTo>
                  <a:lnTo>
                    <a:pt x="273" y="180"/>
                  </a:lnTo>
                  <a:lnTo>
                    <a:pt x="276" y="180"/>
                  </a:lnTo>
                  <a:lnTo>
                    <a:pt x="280" y="180"/>
                  </a:lnTo>
                  <a:lnTo>
                    <a:pt x="284" y="180"/>
                  </a:lnTo>
                  <a:lnTo>
                    <a:pt x="288" y="180"/>
                  </a:lnTo>
                  <a:lnTo>
                    <a:pt x="291" y="180"/>
                  </a:lnTo>
                  <a:lnTo>
                    <a:pt x="295" y="180"/>
                  </a:lnTo>
                  <a:lnTo>
                    <a:pt x="299" y="180"/>
                  </a:lnTo>
                  <a:lnTo>
                    <a:pt x="302" y="180"/>
                  </a:lnTo>
                  <a:lnTo>
                    <a:pt x="306" y="180"/>
                  </a:lnTo>
                  <a:lnTo>
                    <a:pt x="310" y="180"/>
                  </a:lnTo>
                  <a:lnTo>
                    <a:pt x="313" y="180"/>
                  </a:lnTo>
                  <a:lnTo>
                    <a:pt x="317" y="180"/>
                  </a:lnTo>
                  <a:lnTo>
                    <a:pt x="321" y="180"/>
                  </a:lnTo>
                  <a:lnTo>
                    <a:pt x="325" y="180"/>
                  </a:lnTo>
                  <a:lnTo>
                    <a:pt x="328" y="180"/>
                  </a:lnTo>
                  <a:lnTo>
                    <a:pt x="332" y="180"/>
                  </a:lnTo>
                  <a:lnTo>
                    <a:pt x="336" y="180"/>
                  </a:lnTo>
                  <a:lnTo>
                    <a:pt x="339" y="180"/>
                  </a:lnTo>
                  <a:lnTo>
                    <a:pt x="343" y="180"/>
                  </a:lnTo>
                  <a:lnTo>
                    <a:pt x="347" y="180"/>
                  </a:lnTo>
                  <a:lnTo>
                    <a:pt x="350" y="180"/>
                  </a:lnTo>
                  <a:lnTo>
                    <a:pt x="354" y="180"/>
                  </a:lnTo>
                  <a:lnTo>
                    <a:pt x="356" y="18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91" name="Rectangle 288"/>
            <p:cNvSpPr>
              <a:spLocks noChangeArrowheads="1"/>
            </p:cNvSpPr>
            <p:nvPr/>
          </p:nvSpPr>
          <p:spPr bwMode="auto">
            <a:xfrm>
              <a:off x="2165" y="1453"/>
              <a:ext cx="4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100">
                  <a:solidFill>
                    <a:srgbClr val="000000"/>
                  </a:solidFill>
                  <a:latin typeface="Symbol" pitchFamily="18" charset="2"/>
                  <a:ea typeface="Arial Unicode MS" pitchFamily="50" charset="-128"/>
                  <a:cs typeface="Arial Unicode MS" pitchFamily="50" charset="-128"/>
                </a:rPr>
                <a:t>r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1592" name="Rectangle 289"/>
            <p:cNvSpPr>
              <a:spLocks noChangeArrowheads="1"/>
            </p:cNvSpPr>
            <p:nvPr/>
          </p:nvSpPr>
          <p:spPr bwMode="auto">
            <a:xfrm>
              <a:off x="2206" y="1459"/>
              <a:ext cx="24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1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=7 fm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1593" name="Line 290"/>
            <p:cNvSpPr>
              <a:spLocks noChangeShapeType="1"/>
            </p:cNvSpPr>
            <p:nvPr/>
          </p:nvSpPr>
          <p:spPr bwMode="auto">
            <a:xfrm>
              <a:off x="2480" y="1495"/>
              <a:ext cx="12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94" name="Freeform 291"/>
            <p:cNvSpPr>
              <a:spLocks/>
            </p:cNvSpPr>
            <p:nvPr/>
          </p:nvSpPr>
          <p:spPr bwMode="auto">
            <a:xfrm>
              <a:off x="602" y="1057"/>
              <a:ext cx="2142" cy="1080"/>
            </a:xfrm>
            <a:custGeom>
              <a:avLst/>
              <a:gdLst>
                <a:gd name="T0" fmla="*/ 24 w 357"/>
                <a:gd name="T1" fmla="*/ 366 h 180"/>
                <a:gd name="T2" fmla="*/ 66 w 357"/>
                <a:gd name="T3" fmla="*/ 732 h 180"/>
                <a:gd name="T4" fmla="*/ 108 w 357"/>
                <a:gd name="T5" fmla="*/ 882 h 180"/>
                <a:gd name="T6" fmla="*/ 156 w 357"/>
                <a:gd name="T7" fmla="*/ 954 h 180"/>
                <a:gd name="T8" fmla="*/ 198 w 357"/>
                <a:gd name="T9" fmla="*/ 996 h 180"/>
                <a:gd name="T10" fmla="*/ 246 w 357"/>
                <a:gd name="T11" fmla="*/ 1020 h 180"/>
                <a:gd name="T12" fmla="*/ 288 w 357"/>
                <a:gd name="T13" fmla="*/ 1032 h 180"/>
                <a:gd name="T14" fmla="*/ 330 w 357"/>
                <a:gd name="T15" fmla="*/ 1038 h 180"/>
                <a:gd name="T16" fmla="*/ 378 w 357"/>
                <a:gd name="T17" fmla="*/ 1044 h 180"/>
                <a:gd name="T18" fmla="*/ 420 w 357"/>
                <a:gd name="T19" fmla="*/ 1050 h 180"/>
                <a:gd name="T20" fmla="*/ 468 w 357"/>
                <a:gd name="T21" fmla="*/ 1056 h 180"/>
                <a:gd name="T22" fmla="*/ 510 w 357"/>
                <a:gd name="T23" fmla="*/ 1056 h 180"/>
                <a:gd name="T24" fmla="*/ 552 w 357"/>
                <a:gd name="T25" fmla="*/ 1062 h 180"/>
                <a:gd name="T26" fmla="*/ 600 w 357"/>
                <a:gd name="T27" fmla="*/ 1062 h 180"/>
                <a:gd name="T28" fmla="*/ 642 w 357"/>
                <a:gd name="T29" fmla="*/ 1062 h 180"/>
                <a:gd name="T30" fmla="*/ 690 w 357"/>
                <a:gd name="T31" fmla="*/ 1068 h 180"/>
                <a:gd name="T32" fmla="*/ 732 w 357"/>
                <a:gd name="T33" fmla="*/ 1068 h 180"/>
                <a:gd name="T34" fmla="*/ 774 w 357"/>
                <a:gd name="T35" fmla="*/ 1068 h 180"/>
                <a:gd name="T36" fmla="*/ 822 w 357"/>
                <a:gd name="T37" fmla="*/ 1068 h 180"/>
                <a:gd name="T38" fmla="*/ 864 w 357"/>
                <a:gd name="T39" fmla="*/ 1068 h 180"/>
                <a:gd name="T40" fmla="*/ 912 w 357"/>
                <a:gd name="T41" fmla="*/ 1074 h 180"/>
                <a:gd name="T42" fmla="*/ 954 w 357"/>
                <a:gd name="T43" fmla="*/ 1074 h 180"/>
                <a:gd name="T44" fmla="*/ 996 w 357"/>
                <a:gd name="T45" fmla="*/ 1074 h 180"/>
                <a:gd name="T46" fmla="*/ 1044 w 357"/>
                <a:gd name="T47" fmla="*/ 1074 h 180"/>
                <a:gd name="T48" fmla="*/ 1086 w 357"/>
                <a:gd name="T49" fmla="*/ 1074 h 180"/>
                <a:gd name="T50" fmla="*/ 1134 w 357"/>
                <a:gd name="T51" fmla="*/ 1074 h 180"/>
                <a:gd name="T52" fmla="*/ 1176 w 357"/>
                <a:gd name="T53" fmla="*/ 1074 h 180"/>
                <a:gd name="T54" fmla="*/ 1218 w 357"/>
                <a:gd name="T55" fmla="*/ 1074 h 180"/>
                <a:gd name="T56" fmla="*/ 1266 w 357"/>
                <a:gd name="T57" fmla="*/ 1074 h 180"/>
                <a:gd name="T58" fmla="*/ 1308 w 357"/>
                <a:gd name="T59" fmla="*/ 1074 h 180"/>
                <a:gd name="T60" fmla="*/ 1356 w 357"/>
                <a:gd name="T61" fmla="*/ 1074 h 180"/>
                <a:gd name="T62" fmla="*/ 1398 w 357"/>
                <a:gd name="T63" fmla="*/ 1074 h 180"/>
                <a:gd name="T64" fmla="*/ 1440 w 357"/>
                <a:gd name="T65" fmla="*/ 1074 h 180"/>
                <a:gd name="T66" fmla="*/ 1488 w 357"/>
                <a:gd name="T67" fmla="*/ 1074 h 180"/>
                <a:gd name="T68" fmla="*/ 1530 w 357"/>
                <a:gd name="T69" fmla="*/ 1074 h 180"/>
                <a:gd name="T70" fmla="*/ 1578 w 357"/>
                <a:gd name="T71" fmla="*/ 1074 h 180"/>
                <a:gd name="T72" fmla="*/ 1620 w 357"/>
                <a:gd name="T73" fmla="*/ 1074 h 180"/>
                <a:gd name="T74" fmla="*/ 1662 w 357"/>
                <a:gd name="T75" fmla="*/ 1074 h 180"/>
                <a:gd name="T76" fmla="*/ 1710 w 357"/>
                <a:gd name="T77" fmla="*/ 1074 h 180"/>
                <a:gd name="T78" fmla="*/ 1752 w 357"/>
                <a:gd name="T79" fmla="*/ 1074 h 180"/>
                <a:gd name="T80" fmla="*/ 1800 w 357"/>
                <a:gd name="T81" fmla="*/ 1080 h 180"/>
                <a:gd name="T82" fmla="*/ 1842 w 357"/>
                <a:gd name="T83" fmla="*/ 1080 h 180"/>
                <a:gd name="T84" fmla="*/ 1884 w 357"/>
                <a:gd name="T85" fmla="*/ 1080 h 180"/>
                <a:gd name="T86" fmla="*/ 1932 w 357"/>
                <a:gd name="T87" fmla="*/ 1080 h 180"/>
                <a:gd name="T88" fmla="*/ 1974 w 357"/>
                <a:gd name="T89" fmla="*/ 1080 h 180"/>
                <a:gd name="T90" fmla="*/ 2022 w 357"/>
                <a:gd name="T91" fmla="*/ 1080 h 180"/>
                <a:gd name="T92" fmla="*/ 2064 w 357"/>
                <a:gd name="T93" fmla="*/ 1080 h 180"/>
                <a:gd name="T94" fmla="*/ 2106 w 357"/>
                <a:gd name="T95" fmla="*/ 1080 h 180"/>
                <a:gd name="T96" fmla="*/ 2142 w 357"/>
                <a:gd name="T97" fmla="*/ 1080 h 1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57" h="180">
                  <a:moveTo>
                    <a:pt x="0" y="0"/>
                  </a:moveTo>
                  <a:lnTo>
                    <a:pt x="4" y="61"/>
                  </a:lnTo>
                  <a:lnTo>
                    <a:pt x="7" y="98"/>
                  </a:lnTo>
                  <a:lnTo>
                    <a:pt x="11" y="122"/>
                  </a:lnTo>
                  <a:lnTo>
                    <a:pt x="15" y="137"/>
                  </a:lnTo>
                  <a:lnTo>
                    <a:pt x="18" y="147"/>
                  </a:lnTo>
                  <a:lnTo>
                    <a:pt x="22" y="154"/>
                  </a:lnTo>
                  <a:lnTo>
                    <a:pt x="26" y="159"/>
                  </a:lnTo>
                  <a:lnTo>
                    <a:pt x="30" y="163"/>
                  </a:lnTo>
                  <a:lnTo>
                    <a:pt x="33" y="166"/>
                  </a:lnTo>
                  <a:lnTo>
                    <a:pt x="37" y="168"/>
                  </a:lnTo>
                  <a:lnTo>
                    <a:pt x="41" y="170"/>
                  </a:lnTo>
                  <a:lnTo>
                    <a:pt x="44" y="171"/>
                  </a:lnTo>
                  <a:lnTo>
                    <a:pt x="48" y="172"/>
                  </a:lnTo>
                  <a:lnTo>
                    <a:pt x="52" y="173"/>
                  </a:lnTo>
                  <a:lnTo>
                    <a:pt x="55" y="173"/>
                  </a:lnTo>
                  <a:lnTo>
                    <a:pt x="59" y="174"/>
                  </a:lnTo>
                  <a:lnTo>
                    <a:pt x="63" y="174"/>
                  </a:lnTo>
                  <a:lnTo>
                    <a:pt x="67" y="175"/>
                  </a:lnTo>
                  <a:lnTo>
                    <a:pt x="70" y="175"/>
                  </a:lnTo>
                  <a:lnTo>
                    <a:pt x="74" y="175"/>
                  </a:lnTo>
                  <a:lnTo>
                    <a:pt x="78" y="176"/>
                  </a:lnTo>
                  <a:lnTo>
                    <a:pt x="81" y="176"/>
                  </a:lnTo>
                  <a:lnTo>
                    <a:pt x="85" y="176"/>
                  </a:lnTo>
                  <a:lnTo>
                    <a:pt x="89" y="177"/>
                  </a:lnTo>
                  <a:lnTo>
                    <a:pt x="92" y="177"/>
                  </a:lnTo>
                  <a:lnTo>
                    <a:pt x="96" y="177"/>
                  </a:lnTo>
                  <a:lnTo>
                    <a:pt x="100" y="177"/>
                  </a:lnTo>
                  <a:lnTo>
                    <a:pt x="104" y="177"/>
                  </a:lnTo>
                  <a:lnTo>
                    <a:pt x="107" y="177"/>
                  </a:lnTo>
                  <a:lnTo>
                    <a:pt x="111" y="178"/>
                  </a:lnTo>
                  <a:lnTo>
                    <a:pt x="115" y="178"/>
                  </a:lnTo>
                  <a:lnTo>
                    <a:pt x="118" y="178"/>
                  </a:lnTo>
                  <a:lnTo>
                    <a:pt x="122" y="178"/>
                  </a:lnTo>
                  <a:lnTo>
                    <a:pt x="126" y="178"/>
                  </a:lnTo>
                  <a:lnTo>
                    <a:pt x="129" y="178"/>
                  </a:lnTo>
                  <a:lnTo>
                    <a:pt x="133" y="178"/>
                  </a:lnTo>
                  <a:lnTo>
                    <a:pt x="137" y="178"/>
                  </a:lnTo>
                  <a:lnTo>
                    <a:pt x="141" y="178"/>
                  </a:lnTo>
                  <a:lnTo>
                    <a:pt x="144" y="178"/>
                  </a:lnTo>
                  <a:lnTo>
                    <a:pt x="148" y="179"/>
                  </a:lnTo>
                  <a:lnTo>
                    <a:pt x="152" y="179"/>
                  </a:lnTo>
                  <a:lnTo>
                    <a:pt x="155" y="179"/>
                  </a:lnTo>
                  <a:lnTo>
                    <a:pt x="159" y="179"/>
                  </a:lnTo>
                  <a:lnTo>
                    <a:pt x="163" y="179"/>
                  </a:lnTo>
                  <a:lnTo>
                    <a:pt x="166" y="179"/>
                  </a:lnTo>
                  <a:lnTo>
                    <a:pt x="170" y="179"/>
                  </a:lnTo>
                  <a:lnTo>
                    <a:pt x="174" y="179"/>
                  </a:lnTo>
                  <a:lnTo>
                    <a:pt x="178" y="179"/>
                  </a:lnTo>
                  <a:lnTo>
                    <a:pt x="181" y="179"/>
                  </a:lnTo>
                  <a:lnTo>
                    <a:pt x="185" y="179"/>
                  </a:lnTo>
                  <a:lnTo>
                    <a:pt x="189" y="179"/>
                  </a:lnTo>
                  <a:lnTo>
                    <a:pt x="192" y="179"/>
                  </a:lnTo>
                  <a:lnTo>
                    <a:pt x="196" y="179"/>
                  </a:lnTo>
                  <a:lnTo>
                    <a:pt x="200" y="179"/>
                  </a:lnTo>
                  <a:lnTo>
                    <a:pt x="203" y="179"/>
                  </a:lnTo>
                  <a:lnTo>
                    <a:pt x="207" y="179"/>
                  </a:lnTo>
                  <a:lnTo>
                    <a:pt x="211" y="179"/>
                  </a:lnTo>
                  <a:lnTo>
                    <a:pt x="215" y="179"/>
                  </a:lnTo>
                  <a:lnTo>
                    <a:pt x="218" y="179"/>
                  </a:lnTo>
                  <a:lnTo>
                    <a:pt x="222" y="179"/>
                  </a:lnTo>
                  <a:lnTo>
                    <a:pt x="226" y="179"/>
                  </a:lnTo>
                  <a:lnTo>
                    <a:pt x="229" y="179"/>
                  </a:lnTo>
                  <a:lnTo>
                    <a:pt x="233" y="179"/>
                  </a:lnTo>
                  <a:lnTo>
                    <a:pt x="237" y="179"/>
                  </a:lnTo>
                  <a:lnTo>
                    <a:pt x="240" y="179"/>
                  </a:lnTo>
                  <a:lnTo>
                    <a:pt x="244" y="179"/>
                  </a:lnTo>
                  <a:lnTo>
                    <a:pt x="248" y="179"/>
                  </a:lnTo>
                  <a:lnTo>
                    <a:pt x="252" y="179"/>
                  </a:lnTo>
                  <a:lnTo>
                    <a:pt x="255" y="179"/>
                  </a:lnTo>
                  <a:lnTo>
                    <a:pt x="259" y="179"/>
                  </a:lnTo>
                  <a:lnTo>
                    <a:pt x="263" y="179"/>
                  </a:lnTo>
                  <a:lnTo>
                    <a:pt x="266" y="179"/>
                  </a:lnTo>
                  <a:lnTo>
                    <a:pt x="270" y="179"/>
                  </a:lnTo>
                  <a:lnTo>
                    <a:pt x="274" y="179"/>
                  </a:lnTo>
                  <a:lnTo>
                    <a:pt x="277" y="179"/>
                  </a:lnTo>
                  <a:lnTo>
                    <a:pt x="281" y="179"/>
                  </a:lnTo>
                  <a:lnTo>
                    <a:pt x="285" y="179"/>
                  </a:lnTo>
                  <a:lnTo>
                    <a:pt x="289" y="180"/>
                  </a:lnTo>
                  <a:lnTo>
                    <a:pt x="292" y="179"/>
                  </a:lnTo>
                  <a:lnTo>
                    <a:pt x="296" y="180"/>
                  </a:lnTo>
                  <a:lnTo>
                    <a:pt x="300" y="180"/>
                  </a:lnTo>
                  <a:lnTo>
                    <a:pt x="303" y="180"/>
                  </a:lnTo>
                  <a:lnTo>
                    <a:pt x="307" y="180"/>
                  </a:lnTo>
                  <a:lnTo>
                    <a:pt x="311" y="180"/>
                  </a:lnTo>
                  <a:lnTo>
                    <a:pt x="314" y="180"/>
                  </a:lnTo>
                  <a:lnTo>
                    <a:pt x="318" y="180"/>
                  </a:lnTo>
                  <a:lnTo>
                    <a:pt x="322" y="180"/>
                  </a:lnTo>
                  <a:lnTo>
                    <a:pt x="326" y="180"/>
                  </a:lnTo>
                  <a:lnTo>
                    <a:pt x="329" y="180"/>
                  </a:lnTo>
                  <a:lnTo>
                    <a:pt x="333" y="180"/>
                  </a:lnTo>
                  <a:lnTo>
                    <a:pt x="337" y="180"/>
                  </a:lnTo>
                  <a:lnTo>
                    <a:pt x="340" y="180"/>
                  </a:lnTo>
                  <a:lnTo>
                    <a:pt x="344" y="180"/>
                  </a:lnTo>
                  <a:lnTo>
                    <a:pt x="348" y="180"/>
                  </a:lnTo>
                  <a:lnTo>
                    <a:pt x="351" y="180"/>
                  </a:lnTo>
                  <a:lnTo>
                    <a:pt x="355" y="180"/>
                  </a:lnTo>
                  <a:lnTo>
                    <a:pt x="357" y="18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95" name="Rectangle 292"/>
            <p:cNvSpPr>
              <a:spLocks noChangeArrowheads="1"/>
            </p:cNvSpPr>
            <p:nvPr/>
          </p:nvSpPr>
          <p:spPr bwMode="auto">
            <a:xfrm>
              <a:off x="1608" y="1573"/>
              <a:ext cx="41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1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Absorbed 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1596" name="Rectangle 293"/>
            <p:cNvSpPr>
              <a:spLocks noChangeArrowheads="1"/>
            </p:cNvSpPr>
            <p:nvPr/>
          </p:nvSpPr>
          <p:spPr bwMode="auto">
            <a:xfrm>
              <a:off x="1999" y="1567"/>
              <a:ext cx="31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7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3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1597" name="Rectangle 294"/>
            <p:cNvSpPr>
              <a:spLocks noChangeArrowheads="1"/>
            </p:cNvSpPr>
            <p:nvPr/>
          </p:nvSpPr>
          <p:spPr bwMode="auto">
            <a:xfrm>
              <a:off x="2042" y="1591"/>
              <a:ext cx="35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8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S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1598" name="Rectangle 295"/>
            <p:cNvSpPr>
              <a:spLocks noChangeArrowheads="1"/>
            </p:cNvSpPr>
            <p:nvPr/>
          </p:nvSpPr>
          <p:spPr bwMode="auto">
            <a:xfrm>
              <a:off x="2082" y="1621"/>
              <a:ext cx="22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7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1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1599" name="Rectangle 296"/>
            <p:cNvSpPr>
              <a:spLocks noChangeArrowheads="1"/>
            </p:cNvSpPr>
            <p:nvPr/>
          </p:nvSpPr>
          <p:spPr bwMode="auto">
            <a:xfrm>
              <a:off x="2117" y="1573"/>
              <a:ext cx="4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1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, 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1600" name="Rectangle 297"/>
            <p:cNvSpPr>
              <a:spLocks noChangeArrowheads="1"/>
            </p:cNvSpPr>
            <p:nvPr/>
          </p:nvSpPr>
          <p:spPr bwMode="auto">
            <a:xfrm>
              <a:off x="2165" y="1567"/>
              <a:ext cx="4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100">
                  <a:solidFill>
                    <a:srgbClr val="000000"/>
                  </a:solidFill>
                  <a:latin typeface="Symbol" pitchFamily="18" charset="2"/>
                  <a:ea typeface="Arial Unicode MS" pitchFamily="50" charset="-128"/>
                  <a:cs typeface="Arial Unicode MS" pitchFamily="50" charset="-128"/>
                </a:rPr>
                <a:t>r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1601" name="Rectangle 298"/>
            <p:cNvSpPr>
              <a:spLocks noChangeArrowheads="1"/>
            </p:cNvSpPr>
            <p:nvPr/>
          </p:nvSpPr>
          <p:spPr bwMode="auto">
            <a:xfrm>
              <a:off x="2213" y="1573"/>
              <a:ext cx="22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1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=1 fm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1602" name="Line 299"/>
            <p:cNvSpPr>
              <a:spLocks noChangeShapeType="1"/>
            </p:cNvSpPr>
            <p:nvPr/>
          </p:nvSpPr>
          <p:spPr bwMode="auto">
            <a:xfrm>
              <a:off x="2480" y="1615"/>
              <a:ext cx="12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603" name="Freeform 300"/>
            <p:cNvSpPr>
              <a:spLocks/>
            </p:cNvSpPr>
            <p:nvPr/>
          </p:nvSpPr>
          <p:spPr bwMode="auto">
            <a:xfrm>
              <a:off x="602" y="1057"/>
              <a:ext cx="2142" cy="1722"/>
            </a:xfrm>
            <a:custGeom>
              <a:avLst/>
              <a:gdLst>
                <a:gd name="T0" fmla="*/ 24 w 357"/>
                <a:gd name="T1" fmla="*/ 468 h 287"/>
                <a:gd name="T2" fmla="*/ 66 w 357"/>
                <a:gd name="T3" fmla="*/ 1008 h 287"/>
                <a:gd name="T4" fmla="*/ 108 w 357"/>
                <a:gd name="T5" fmla="*/ 1278 h 287"/>
                <a:gd name="T6" fmla="*/ 156 w 357"/>
                <a:gd name="T7" fmla="*/ 1434 h 287"/>
                <a:gd name="T8" fmla="*/ 198 w 357"/>
                <a:gd name="T9" fmla="*/ 1530 h 287"/>
                <a:gd name="T10" fmla="*/ 246 w 357"/>
                <a:gd name="T11" fmla="*/ 1596 h 287"/>
                <a:gd name="T12" fmla="*/ 288 w 357"/>
                <a:gd name="T13" fmla="*/ 1638 h 287"/>
                <a:gd name="T14" fmla="*/ 330 w 357"/>
                <a:gd name="T15" fmla="*/ 1668 h 287"/>
                <a:gd name="T16" fmla="*/ 378 w 357"/>
                <a:gd name="T17" fmla="*/ 1686 h 287"/>
                <a:gd name="T18" fmla="*/ 420 w 357"/>
                <a:gd name="T19" fmla="*/ 1698 h 287"/>
                <a:gd name="T20" fmla="*/ 468 w 357"/>
                <a:gd name="T21" fmla="*/ 1716 h 287"/>
                <a:gd name="T22" fmla="*/ 510 w 357"/>
                <a:gd name="T23" fmla="*/ 1716 h 287"/>
                <a:gd name="T24" fmla="*/ 552 w 357"/>
                <a:gd name="T25" fmla="*/ 1716 h 287"/>
                <a:gd name="T26" fmla="*/ 600 w 357"/>
                <a:gd name="T27" fmla="*/ 1722 h 287"/>
                <a:gd name="T28" fmla="*/ 642 w 357"/>
                <a:gd name="T29" fmla="*/ 1722 h 287"/>
                <a:gd name="T30" fmla="*/ 690 w 357"/>
                <a:gd name="T31" fmla="*/ 1716 h 287"/>
                <a:gd name="T32" fmla="*/ 732 w 357"/>
                <a:gd name="T33" fmla="*/ 1710 h 287"/>
                <a:gd name="T34" fmla="*/ 774 w 357"/>
                <a:gd name="T35" fmla="*/ 1704 h 287"/>
                <a:gd name="T36" fmla="*/ 822 w 357"/>
                <a:gd name="T37" fmla="*/ 1698 h 287"/>
                <a:gd name="T38" fmla="*/ 864 w 357"/>
                <a:gd name="T39" fmla="*/ 1692 h 287"/>
                <a:gd name="T40" fmla="*/ 912 w 357"/>
                <a:gd name="T41" fmla="*/ 1686 h 287"/>
                <a:gd name="T42" fmla="*/ 954 w 357"/>
                <a:gd name="T43" fmla="*/ 1674 h 287"/>
                <a:gd name="T44" fmla="*/ 996 w 357"/>
                <a:gd name="T45" fmla="*/ 1662 h 287"/>
                <a:gd name="T46" fmla="*/ 1044 w 357"/>
                <a:gd name="T47" fmla="*/ 1656 h 287"/>
                <a:gd name="T48" fmla="*/ 1086 w 357"/>
                <a:gd name="T49" fmla="*/ 1644 h 287"/>
                <a:gd name="T50" fmla="*/ 1134 w 357"/>
                <a:gd name="T51" fmla="*/ 1632 h 287"/>
                <a:gd name="T52" fmla="*/ 1176 w 357"/>
                <a:gd name="T53" fmla="*/ 1620 h 287"/>
                <a:gd name="T54" fmla="*/ 1218 w 357"/>
                <a:gd name="T55" fmla="*/ 1614 h 287"/>
                <a:gd name="T56" fmla="*/ 1266 w 357"/>
                <a:gd name="T57" fmla="*/ 1602 h 287"/>
                <a:gd name="T58" fmla="*/ 1308 w 357"/>
                <a:gd name="T59" fmla="*/ 1590 h 287"/>
                <a:gd name="T60" fmla="*/ 1356 w 357"/>
                <a:gd name="T61" fmla="*/ 1578 h 287"/>
                <a:gd name="T62" fmla="*/ 1398 w 357"/>
                <a:gd name="T63" fmla="*/ 1566 h 287"/>
                <a:gd name="T64" fmla="*/ 1440 w 357"/>
                <a:gd name="T65" fmla="*/ 1554 h 287"/>
                <a:gd name="T66" fmla="*/ 1488 w 357"/>
                <a:gd name="T67" fmla="*/ 1542 h 287"/>
                <a:gd name="T68" fmla="*/ 1530 w 357"/>
                <a:gd name="T69" fmla="*/ 1530 h 287"/>
                <a:gd name="T70" fmla="*/ 1578 w 357"/>
                <a:gd name="T71" fmla="*/ 1518 h 287"/>
                <a:gd name="T72" fmla="*/ 1620 w 357"/>
                <a:gd name="T73" fmla="*/ 1506 h 287"/>
                <a:gd name="T74" fmla="*/ 1662 w 357"/>
                <a:gd name="T75" fmla="*/ 1494 h 287"/>
                <a:gd name="T76" fmla="*/ 1710 w 357"/>
                <a:gd name="T77" fmla="*/ 1482 h 287"/>
                <a:gd name="T78" fmla="*/ 1752 w 357"/>
                <a:gd name="T79" fmla="*/ 1470 h 287"/>
                <a:gd name="T80" fmla="*/ 1800 w 357"/>
                <a:gd name="T81" fmla="*/ 1458 h 287"/>
                <a:gd name="T82" fmla="*/ 1842 w 357"/>
                <a:gd name="T83" fmla="*/ 1446 h 287"/>
                <a:gd name="T84" fmla="*/ 1884 w 357"/>
                <a:gd name="T85" fmla="*/ 1440 h 287"/>
                <a:gd name="T86" fmla="*/ 1932 w 357"/>
                <a:gd name="T87" fmla="*/ 1428 h 287"/>
                <a:gd name="T88" fmla="*/ 1974 w 357"/>
                <a:gd name="T89" fmla="*/ 1416 h 287"/>
                <a:gd name="T90" fmla="*/ 2022 w 357"/>
                <a:gd name="T91" fmla="*/ 1404 h 287"/>
                <a:gd name="T92" fmla="*/ 2064 w 357"/>
                <a:gd name="T93" fmla="*/ 1398 h 287"/>
                <a:gd name="T94" fmla="*/ 2106 w 357"/>
                <a:gd name="T95" fmla="*/ 1386 h 287"/>
                <a:gd name="T96" fmla="*/ 2142 w 357"/>
                <a:gd name="T97" fmla="*/ 1380 h 28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57" h="287">
                  <a:moveTo>
                    <a:pt x="0" y="0"/>
                  </a:moveTo>
                  <a:lnTo>
                    <a:pt x="4" y="78"/>
                  </a:lnTo>
                  <a:lnTo>
                    <a:pt x="7" y="132"/>
                  </a:lnTo>
                  <a:lnTo>
                    <a:pt x="11" y="168"/>
                  </a:lnTo>
                  <a:lnTo>
                    <a:pt x="15" y="194"/>
                  </a:lnTo>
                  <a:lnTo>
                    <a:pt x="18" y="213"/>
                  </a:lnTo>
                  <a:lnTo>
                    <a:pt x="22" y="228"/>
                  </a:lnTo>
                  <a:lnTo>
                    <a:pt x="26" y="239"/>
                  </a:lnTo>
                  <a:lnTo>
                    <a:pt x="30" y="248"/>
                  </a:lnTo>
                  <a:lnTo>
                    <a:pt x="33" y="255"/>
                  </a:lnTo>
                  <a:lnTo>
                    <a:pt x="37" y="261"/>
                  </a:lnTo>
                  <a:lnTo>
                    <a:pt x="41" y="266"/>
                  </a:lnTo>
                  <a:lnTo>
                    <a:pt x="44" y="270"/>
                  </a:lnTo>
                  <a:lnTo>
                    <a:pt x="48" y="273"/>
                  </a:lnTo>
                  <a:lnTo>
                    <a:pt x="52" y="276"/>
                  </a:lnTo>
                  <a:lnTo>
                    <a:pt x="55" y="278"/>
                  </a:lnTo>
                  <a:lnTo>
                    <a:pt x="59" y="280"/>
                  </a:lnTo>
                  <a:lnTo>
                    <a:pt x="63" y="281"/>
                  </a:lnTo>
                  <a:lnTo>
                    <a:pt x="67" y="282"/>
                  </a:lnTo>
                  <a:lnTo>
                    <a:pt x="70" y="283"/>
                  </a:lnTo>
                  <a:lnTo>
                    <a:pt x="74" y="285"/>
                  </a:lnTo>
                  <a:lnTo>
                    <a:pt x="78" y="286"/>
                  </a:lnTo>
                  <a:lnTo>
                    <a:pt x="81" y="286"/>
                  </a:lnTo>
                  <a:lnTo>
                    <a:pt x="85" y="286"/>
                  </a:lnTo>
                  <a:lnTo>
                    <a:pt x="89" y="286"/>
                  </a:lnTo>
                  <a:lnTo>
                    <a:pt x="92" y="286"/>
                  </a:lnTo>
                  <a:lnTo>
                    <a:pt x="96" y="287"/>
                  </a:lnTo>
                  <a:lnTo>
                    <a:pt x="100" y="287"/>
                  </a:lnTo>
                  <a:lnTo>
                    <a:pt x="104" y="287"/>
                  </a:lnTo>
                  <a:lnTo>
                    <a:pt x="107" y="287"/>
                  </a:lnTo>
                  <a:lnTo>
                    <a:pt x="111" y="286"/>
                  </a:lnTo>
                  <a:lnTo>
                    <a:pt x="115" y="286"/>
                  </a:lnTo>
                  <a:lnTo>
                    <a:pt x="118" y="285"/>
                  </a:lnTo>
                  <a:lnTo>
                    <a:pt x="122" y="285"/>
                  </a:lnTo>
                  <a:lnTo>
                    <a:pt x="126" y="285"/>
                  </a:lnTo>
                  <a:lnTo>
                    <a:pt x="129" y="284"/>
                  </a:lnTo>
                  <a:lnTo>
                    <a:pt x="133" y="284"/>
                  </a:lnTo>
                  <a:lnTo>
                    <a:pt x="137" y="283"/>
                  </a:lnTo>
                  <a:lnTo>
                    <a:pt x="141" y="282"/>
                  </a:lnTo>
                  <a:lnTo>
                    <a:pt x="144" y="282"/>
                  </a:lnTo>
                  <a:lnTo>
                    <a:pt x="148" y="281"/>
                  </a:lnTo>
                  <a:lnTo>
                    <a:pt x="152" y="281"/>
                  </a:lnTo>
                  <a:lnTo>
                    <a:pt x="155" y="280"/>
                  </a:lnTo>
                  <a:lnTo>
                    <a:pt x="159" y="279"/>
                  </a:lnTo>
                  <a:lnTo>
                    <a:pt x="163" y="278"/>
                  </a:lnTo>
                  <a:lnTo>
                    <a:pt x="166" y="277"/>
                  </a:lnTo>
                  <a:lnTo>
                    <a:pt x="170" y="277"/>
                  </a:lnTo>
                  <a:lnTo>
                    <a:pt x="174" y="276"/>
                  </a:lnTo>
                  <a:lnTo>
                    <a:pt x="178" y="275"/>
                  </a:lnTo>
                  <a:lnTo>
                    <a:pt x="181" y="274"/>
                  </a:lnTo>
                  <a:lnTo>
                    <a:pt x="185" y="273"/>
                  </a:lnTo>
                  <a:lnTo>
                    <a:pt x="189" y="272"/>
                  </a:lnTo>
                  <a:lnTo>
                    <a:pt x="192" y="271"/>
                  </a:lnTo>
                  <a:lnTo>
                    <a:pt x="196" y="270"/>
                  </a:lnTo>
                  <a:lnTo>
                    <a:pt x="200" y="270"/>
                  </a:lnTo>
                  <a:lnTo>
                    <a:pt x="203" y="269"/>
                  </a:lnTo>
                  <a:lnTo>
                    <a:pt x="207" y="268"/>
                  </a:lnTo>
                  <a:lnTo>
                    <a:pt x="211" y="267"/>
                  </a:lnTo>
                  <a:lnTo>
                    <a:pt x="215" y="266"/>
                  </a:lnTo>
                  <a:lnTo>
                    <a:pt x="218" y="265"/>
                  </a:lnTo>
                  <a:lnTo>
                    <a:pt x="222" y="264"/>
                  </a:lnTo>
                  <a:lnTo>
                    <a:pt x="226" y="263"/>
                  </a:lnTo>
                  <a:lnTo>
                    <a:pt x="229" y="262"/>
                  </a:lnTo>
                  <a:lnTo>
                    <a:pt x="233" y="261"/>
                  </a:lnTo>
                  <a:lnTo>
                    <a:pt x="237" y="260"/>
                  </a:lnTo>
                  <a:lnTo>
                    <a:pt x="240" y="259"/>
                  </a:lnTo>
                  <a:lnTo>
                    <a:pt x="244" y="258"/>
                  </a:lnTo>
                  <a:lnTo>
                    <a:pt x="248" y="257"/>
                  </a:lnTo>
                  <a:lnTo>
                    <a:pt x="252" y="256"/>
                  </a:lnTo>
                  <a:lnTo>
                    <a:pt x="255" y="255"/>
                  </a:lnTo>
                  <a:lnTo>
                    <a:pt x="259" y="254"/>
                  </a:lnTo>
                  <a:lnTo>
                    <a:pt x="263" y="253"/>
                  </a:lnTo>
                  <a:lnTo>
                    <a:pt x="266" y="252"/>
                  </a:lnTo>
                  <a:lnTo>
                    <a:pt x="270" y="251"/>
                  </a:lnTo>
                  <a:lnTo>
                    <a:pt x="274" y="250"/>
                  </a:lnTo>
                  <a:lnTo>
                    <a:pt x="277" y="249"/>
                  </a:lnTo>
                  <a:lnTo>
                    <a:pt x="281" y="248"/>
                  </a:lnTo>
                  <a:lnTo>
                    <a:pt x="285" y="247"/>
                  </a:lnTo>
                  <a:lnTo>
                    <a:pt x="289" y="246"/>
                  </a:lnTo>
                  <a:lnTo>
                    <a:pt x="292" y="245"/>
                  </a:lnTo>
                  <a:lnTo>
                    <a:pt x="296" y="244"/>
                  </a:lnTo>
                  <a:lnTo>
                    <a:pt x="300" y="243"/>
                  </a:lnTo>
                  <a:lnTo>
                    <a:pt x="303" y="242"/>
                  </a:lnTo>
                  <a:lnTo>
                    <a:pt x="307" y="241"/>
                  </a:lnTo>
                  <a:lnTo>
                    <a:pt x="311" y="241"/>
                  </a:lnTo>
                  <a:lnTo>
                    <a:pt x="314" y="240"/>
                  </a:lnTo>
                  <a:lnTo>
                    <a:pt x="318" y="239"/>
                  </a:lnTo>
                  <a:lnTo>
                    <a:pt x="322" y="238"/>
                  </a:lnTo>
                  <a:lnTo>
                    <a:pt x="326" y="237"/>
                  </a:lnTo>
                  <a:lnTo>
                    <a:pt x="329" y="236"/>
                  </a:lnTo>
                  <a:lnTo>
                    <a:pt x="333" y="235"/>
                  </a:lnTo>
                  <a:lnTo>
                    <a:pt x="337" y="234"/>
                  </a:lnTo>
                  <a:lnTo>
                    <a:pt x="340" y="233"/>
                  </a:lnTo>
                  <a:lnTo>
                    <a:pt x="344" y="233"/>
                  </a:lnTo>
                  <a:lnTo>
                    <a:pt x="348" y="232"/>
                  </a:lnTo>
                  <a:lnTo>
                    <a:pt x="351" y="231"/>
                  </a:lnTo>
                  <a:lnTo>
                    <a:pt x="355" y="230"/>
                  </a:lnTo>
                  <a:lnTo>
                    <a:pt x="357" y="23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604" name="Rectangle 301"/>
            <p:cNvSpPr>
              <a:spLocks noChangeArrowheads="1"/>
            </p:cNvSpPr>
            <p:nvPr/>
          </p:nvSpPr>
          <p:spPr bwMode="auto">
            <a:xfrm>
              <a:off x="2165" y="1693"/>
              <a:ext cx="4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100">
                  <a:solidFill>
                    <a:srgbClr val="000000"/>
                  </a:solidFill>
                  <a:latin typeface="Symbol" pitchFamily="18" charset="2"/>
                  <a:ea typeface="Arial Unicode MS" pitchFamily="50" charset="-128"/>
                  <a:cs typeface="Arial Unicode MS" pitchFamily="50" charset="-128"/>
                </a:rPr>
                <a:t>r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1605" name="Rectangle 302"/>
            <p:cNvSpPr>
              <a:spLocks noChangeArrowheads="1"/>
            </p:cNvSpPr>
            <p:nvPr/>
          </p:nvSpPr>
          <p:spPr bwMode="auto">
            <a:xfrm>
              <a:off x="2205" y="1699"/>
              <a:ext cx="24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1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=3 fm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1606" name="Line 303"/>
            <p:cNvSpPr>
              <a:spLocks noChangeShapeType="1"/>
            </p:cNvSpPr>
            <p:nvPr/>
          </p:nvSpPr>
          <p:spPr bwMode="auto">
            <a:xfrm>
              <a:off x="2480" y="1735"/>
              <a:ext cx="120" cy="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607" name="Freeform 304"/>
            <p:cNvSpPr>
              <a:spLocks/>
            </p:cNvSpPr>
            <p:nvPr/>
          </p:nvSpPr>
          <p:spPr bwMode="auto">
            <a:xfrm>
              <a:off x="620" y="1057"/>
              <a:ext cx="2124" cy="1410"/>
            </a:xfrm>
            <a:custGeom>
              <a:avLst/>
              <a:gdLst>
                <a:gd name="T0" fmla="*/ 6 w 354"/>
                <a:gd name="T1" fmla="*/ 120 h 235"/>
                <a:gd name="T2" fmla="*/ 48 w 354"/>
                <a:gd name="T3" fmla="*/ 774 h 235"/>
                <a:gd name="T4" fmla="*/ 90 w 354"/>
                <a:gd name="T5" fmla="*/ 1086 h 235"/>
                <a:gd name="T6" fmla="*/ 138 w 354"/>
                <a:gd name="T7" fmla="*/ 1248 h 235"/>
                <a:gd name="T8" fmla="*/ 180 w 354"/>
                <a:gd name="T9" fmla="*/ 1338 h 235"/>
                <a:gd name="T10" fmla="*/ 228 w 354"/>
                <a:gd name="T11" fmla="*/ 1386 h 235"/>
                <a:gd name="T12" fmla="*/ 270 w 354"/>
                <a:gd name="T13" fmla="*/ 1404 h 235"/>
                <a:gd name="T14" fmla="*/ 312 w 354"/>
                <a:gd name="T15" fmla="*/ 1410 h 235"/>
                <a:gd name="T16" fmla="*/ 360 w 354"/>
                <a:gd name="T17" fmla="*/ 1398 h 235"/>
                <a:gd name="T18" fmla="*/ 402 w 354"/>
                <a:gd name="T19" fmla="*/ 1386 h 235"/>
                <a:gd name="T20" fmla="*/ 450 w 354"/>
                <a:gd name="T21" fmla="*/ 1368 h 235"/>
                <a:gd name="T22" fmla="*/ 492 w 354"/>
                <a:gd name="T23" fmla="*/ 1350 h 235"/>
                <a:gd name="T24" fmla="*/ 534 w 354"/>
                <a:gd name="T25" fmla="*/ 1326 h 235"/>
                <a:gd name="T26" fmla="*/ 582 w 354"/>
                <a:gd name="T27" fmla="*/ 1308 h 235"/>
                <a:gd name="T28" fmla="*/ 624 w 354"/>
                <a:gd name="T29" fmla="*/ 1290 h 235"/>
                <a:gd name="T30" fmla="*/ 672 w 354"/>
                <a:gd name="T31" fmla="*/ 1266 h 235"/>
                <a:gd name="T32" fmla="*/ 714 w 354"/>
                <a:gd name="T33" fmla="*/ 1254 h 235"/>
                <a:gd name="T34" fmla="*/ 756 w 354"/>
                <a:gd name="T35" fmla="*/ 1236 h 235"/>
                <a:gd name="T36" fmla="*/ 804 w 354"/>
                <a:gd name="T37" fmla="*/ 1218 h 235"/>
                <a:gd name="T38" fmla="*/ 846 w 354"/>
                <a:gd name="T39" fmla="*/ 1206 h 235"/>
                <a:gd name="T40" fmla="*/ 894 w 354"/>
                <a:gd name="T41" fmla="*/ 1194 h 235"/>
                <a:gd name="T42" fmla="*/ 936 w 354"/>
                <a:gd name="T43" fmla="*/ 1188 h 235"/>
                <a:gd name="T44" fmla="*/ 978 w 354"/>
                <a:gd name="T45" fmla="*/ 1176 h 235"/>
                <a:gd name="T46" fmla="*/ 1026 w 354"/>
                <a:gd name="T47" fmla="*/ 1170 h 235"/>
                <a:gd name="T48" fmla="*/ 1068 w 354"/>
                <a:gd name="T49" fmla="*/ 1158 h 235"/>
                <a:gd name="T50" fmla="*/ 1116 w 354"/>
                <a:gd name="T51" fmla="*/ 1152 h 235"/>
                <a:gd name="T52" fmla="*/ 1158 w 354"/>
                <a:gd name="T53" fmla="*/ 1146 h 235"/>
                <a:gd name="T54" fmla="*/ 1200 w 354"/>
                <a:gd name="T55" fmla="*/ 1140 h 235"/>
                <a:gd name="T56" fmla="*/ 1248 w 354"/>
                <a:gd name="T57" fmla="*/ 1140 h 235"/>
                <a:gd name="T58" fmla="*/ 1290 w 354"/>
                <a:gd name="T59" fmla="*/ 1134 h 235"/>
                <a:gd name="T60" fmla="*/ 1338 w 354"/>
                <a:gd name="T61" fmla="*/ 1128 h 235"/>
                <a:gd name="T62" fmla="*/ 1380 w 354"/>
                <a:gd name="T63" fmla="*/ 1128 h 235"/>
                <a:gd name="T64" fmla="*/ 1422 w 354"/>
                <a:gd name="T65" fmla="*/ 1122 h 235"/>
                <a:gd name="T66" fmla="*/ 1470 w 354"/>
                <a:gd name="T67" fmla="*/ 1122 h 235"/>
                <a:gd name="T68" fmla="*/ 1512 w 354"/>
                <a:gd name="T69" fmla="*/ 1116 h 235"/>
                <a:gd name="T70" fmla="*/ 1560 w 354"/>
                <a:gd name="T71" fmla="*/ 1116 h 235"/>
                <a:gd name="T72" fmla="*/ 1602 w 354"/>
                <a:gd name="T73" fmla="*/ 1110 h 235"/>
                <a:gd name="T74" fmla="*/ 1644 w 354"/>
                <a:gd name="T75" fmla="*/ 1110 h 235"/>
                <a:gd name="T76" fmla="*/ 1692 w 354"/>
                <a:gd name="T77" fmla="*/ 1110 h 235"/>
                <a:gd name="T78" fmla="*/ 1734 w 354"/>
                <a:gd name="T79" fmla="*/ 1110 h 235"/>
                <a:gd name="T80" fmla="*/ 1782 w 354"/>
                <a:gd name="T81" fmla="*/ 1104 h 235"/>
                <a:gd name="T82" fmla="*/ 1824 w 354"/>
                <a:gd name="T83" fmla="*/ 1104 h 235"/>
                <a:gd name="T84" fmla="*/ 1866 w 354"/>
                <a:gd name="T85" fmla="*/ 1104 h 235"/>
                <a:gd name="T86" fmla="*/ 1914 w 354"/>
                <a:gd name="T87" fmla="*/ 1104 h 235"/>
                <a:gd name="T88" fmla="*/ 1956 w 354"/>
                <a:gd name="T89" fmla="*/ 1098 h 235"/>
                <a:gd name="T90" fmla="*/ 2004 w 354"/>
                <a:gd name="T91" fmla="*/ 1098 h 235"/>
                <a:gd name="T92" fmla="*/ 2046 w 354"/>
                <a:gd name="T93" fmla="*/ 1098 h 235"/>
                <a:gd name="T94" fmla="*/ 2088 w 354"/>
                <a:gd name="T95" fmla="*/ 1098 h 235"/>
                <a:gd name="T96" fmla="*/ 2124 w 354"/>
                <a:gd name="T97" fmla="*/ 1098 h 2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54" h="235">
                  <a:moveTo>
                    <a:pt x="0" y="0"/>
                  </a:moveTo>
                  <a:lnTo>
                    <a:pt x="1" y="20"/>
                  </a:lnTo>
                  <a:lnTo>
                    <a:pt x="4" y="85"/>
                  </a:lnTo>
                  <a:lnTo>
                    <a:pt x="8" y="129"/>
                  </a:lnTo>
                  <a:lnTo>
                    <a:pt x="12" y="159"/>
                  </a:lnTo>
                  <a:lnTo>
                    <a:pt x="15" y="181"/>
                  </a:lnTo>
                  <a:lnTo>
                    <a:pt x="19" y="197"/>
                  </a:lnTo>
                  <a:lnTo>
                    <a:pt x="23" y="208"/>
                  </a:lnTo>
                  <a:lnTo>
                    <a:pt x="27" y="217"/>
                  </a:lnTo>
                  <a:lnTo>
                    <a:pt x="30" y="223"/>
                  </a:lnTo>
                  <a:lnTo>
                    <a:pt x="34" y="228"/>
                  </a:lnTo>
                  <a:lnTo>
                    <a:pt x="38" y="231"/>
                  </a:lnTo>
                  <a:lnTo>
                    <a:pt x="41" y="233"/>
                  </a:lnTo>
                  <a:lnTo>
                    <a:pt x="45" y="234"/>
                  </a:lnTo>
                  <a:lnTo>
                    <a:pt x="49" y="235"/>
                  </a:lnTo>
                  <a:lnTo>
                    <a:pt x="52" y="235"/>
                  </a:lnTo>
                  <a:lnTo>
                    <a:pt x="56" y="234"/>
                  </a:lnTo>
                  <a:lnTo>
                    <a:pt x="60" y="233"/>
                  </a:lnTo>
                  <a:lnTo>
                    <a:pt x="64" y="232"/>
                  </a:lnTo>
                  <a:lnTo>
                    <a:pt x="67" y="231"/>
                  </a:lnTo>
                  <a:lnTo>
                    <a:pt x="71" y="230"/>
                  </a:lnTo>
                  <a:lnTo>
                    <a:pt x="75" y="228"/>
                  </a:lnTo>
                  <a:lnTo>
                    <a:pt x="78" y="227"/>
                  </a:lnTo>
                  <a:lnTo>
                    <a:pt x="82" y="225"/>
                  </a:lnTo>
                  <a:lnTo>
                    <a:pt x="86" y="223"/>
                  </a:lnTo>
                  <a:lnTo>
                    <a:pt x="89" y="221"/>
                  </a:lnTo>
                  <a:lnTo>
                    <a:pt x="93" y="220"/>
                  </a:lnTo>
                  <a:lnTo>
                    <a:pt x="97" y="218"/>
                  </a:lnTo>
                  <a:lnTo>
                    <a:pt x="101" y="216"/>
                  </a:lnTo>
                  <a:lnTo>
                    <a:pt x="104" y="215"/>
                  </a:lnTo>
                  <a:lnTo>
                    <a:pt x="108" y="213"/>
                  </a:lnTo>
                  <a:lnTo>
                    <a:pt x="112" y="211"/>
                  </a:lnTo>
                  <a:lnTo>
                    <a:pt x="115" y="210"/>
                  </a:lnTo>
                  <a:lnTo>
                    <a:pt x="119" y="209"/>
                  </a:lnTo>
                  <a:lnTo>
                    <a:pt x="123" y="207"/>
                  </a:lnTo>
                  <a:lnTo>
                    <a:pt x="126" y="206"/>
                  </a:lnTo>
                  <a:lnTo>
                    <a:pt x="130" y="205"/>
                  </a:lnTo>
                  <a:lnTo>
                    <a:pt x="134" y="203"/>
                  </a:lnTo>
                  <a:lnTo>
                    <a:pt x="138" y="202"/>
                  </a:lnTo>
                  <a:lnTo>
                    <a:pt x="141" y="201"/>
                  </a:lnTo>
                  <a:lnTo>
                    <a:pt x="145" y="200"/>
                  </a:lnTo>
                  <a:lnTo>
                    <a:pt x="149" y="199"/>
                  </a:lnTo>
                  <a:lnTo>
                    <a:pt x="152" y="198"/>
                  </a:lnTo>
                  <a:lnTo>
                    <a:pt x="156" y="198"/>
                  </a:lnTo>
                  <a:lnTo>
                    <a:pt x="160" y="197"/>
                  </a:lnTo>
                  <a:lnTo>
                    <a:pt x="163" y="196"/>
                  </a:lnTo>
                  <a:lnTo>
                    <a:pt x="167" y="195"/>
                  </a:lnTo>
                  <a:lnTo>
                    <a:pt x="171" y="195"/>
                  </a:lnTo>
                  <a:lnTo>
                    <a:pt x="175" y="194"/>
                  </a:lnTo>
                  <a:lnTo>
                    <a:pt x="178" y="193"/>
                  </a:lnTo>
                  <a:lnTo>
                    <a:pt x="182" y="193"/>
                  </a:lnTo>
                  <a:lnTo>
                    <a:pt x="186" y="192"/>
                  </a:lnTo>
                  <a:lnTo>
                    <a:pt x="189" y="192"/>
                  </a:lnTo>
                  <a:lnTo>
                    <a:pt x="193" y="191"/>
                  </a:lnTo>
                  <a:lnTo>
                    <a:pt x="197" y="191"/>
                  </a:lnTo>
                  <a:lnTo>
                    <a:pt x="200" y="190"/>
                  </a:lnTo>
                  <a:lnTo>
                    <a:pt x="204" y="190"/>
                  </a:lnTo>
                  <a:lnTo>
                    <a:pt x="208" y="190"/>
                  </a:lnTo>
                  <a:lnTo>
                    <a:pt x="212" y="189"/>
                  </a:lnTo>
                  <a:lnTo>
                    <a:pt x="215" y="189"/>
                  </a:lnTo>
                  <a:lnTo>
                    <a:pt x="219" y="189"/>
                  </a:lnTo>
                  <a:lnTo>
                    <a:pt x="223" y="188"/>
                  </a:lnTo>
                  <a:lnTo>
                    <a:pt x="226" y="188"/>
                  </a:lnTo>
                  <a:lnTo>
                    <a:pt x="230" y="188"/>
                  </a:lnTo>
                  <a:lnTo>
                    <a:pt x="234" y="187"/>
                  </a:lnTo>
                  <a:lnTo>
                    <a:pt x="237" y="187"/>
                  </a:lnTo>
                  <a:lnTo>
                    <a:pt x="241" y="187"/>
                  </a:lnTo>
                  <a:lnTo>
                    <a:pt x="245" y="187"/>
                  </a:lnTo>
                  <a:lnTo>
                    <a:pt x="249" y="186"/>
                  </a:lnTo>
                  <a:lnTo>
                    <a:pt x="252" y="186"/>
                  </a:lnTo>
                  <a:lnTo>
                    <a:pt x="256" y="186"/>
                  </a:lnTo>
                  <a:lnTo>
                    <a:pt x="260" y="186"/>
                  </a:lnTo>
                  <a:lnTo>
                    <a:pt x="263" y="186"/>
                  </a:lnTo>
                  <a:lnTo>
                    <a:pt x="267" y="185"/>
                  </a:lnTo>
                  <a:lnTo>
                    <a:pt x="271" y="185"/>
                  </a:lnTo>
                  <a:lnTo>
                    <a:pt x="274" y="185"/>
                  </a:lnTo>
                  <a:lnTo>
                    <a:pt x="278" y="185"/>
                  </a:lnTo>
                  <a:lnTo>
                    <a:pt x="282" y="185"/>
                  </a:lnTo>
                  <a:lnTo>
                    <a:pt x="286" y="185"/>
                  </a:lnTo>
                  <a:lnTo>
                    <a:pt x="289" y="185"/>
                  </a:lnTo>
                  <a:lnTo>
                    <a:pt x="293" y="184"/>
                  </a:lnTo>
                  <a:lnTo>
                    <a:pt x="297" y="184"/>
                  </a:lnTo>
                  <a:lnTo>
                    <a:pt x="300" y="184"/>
                  </a:lnTo>
                  <a:lnTo>
                    <a:pt x="304" y="184"/>
                  </a:lnTo>
                  <a:lnTo>
                    <a:pt x="308" y="184"/>
                  </a:lnTo>
                  <a:lnTo>
                    <a:pt x="311" y="184"/>
                  </a:lnTo>
                  <a:lnTo>
                    <a:pt x="315" y="184"/>
                  </a:lnTo>
                  <a:lnTo>
                    <a:pt x="319" y="184"/>
                  </a:lnTo>
                  <a:lnTo>
                    <a:pt x="323" y="184"/>
                  </a:lnTo>
                  <a:lnTo>
                    <a:pt x="326" y="183"/>
                  </a:lnTo>
                  <a:lnTo>
                    <a:pt x="330" y="183"/>
                  </a:lnTo>
                  <a:lnTo>
                    <a:pt x="334" y="183"/>
                  </a:lnTo>
                  <a:lnTo>
                    <a:pt x="337" y="183"/>
                  </a:lnTo>
                  <a:lnTo>
                    <a:pt x="341" y="183"/>
                  </a:lnTo>
                  <a:lnTo>
                    <a:pt x="345" y="183"/>
                  </a:lnTo>
                  <a:lnTo>
                    <a:pt x="348" y="183"/>
                  </a:lnTo>
                  <a:lnTo>
                    <a:pt x="352" y="183"/>
                  </a:lnTo>
                  <a:lnTo>
                    <a:pt x="354" y="183"/>
                  </a:lnTo>
                </a:path>
              </a:pathLst>
            </a:custGeom>
            <a:noFill/>
            <a:ln w="19050">
              <a:solidFill>
                <a:srgbClr val="00FF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608" name="Rectangle 305"/>
            <p:cNvSpPr>
              <a:spLocks noChangeArrowheads="1"/>
            </p:cNvSpPr>
            <p:nvPr/>
          </p:nvSpPr>
          <p:spPr bwMode="auto">
            <a:xfrm>
              <a:off x="2165" y="1813"/>
              <a:ext cx="4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100">
                  <a:solidFill>
                    <a:srgbClr val="000000"/>
                  </a:solidFill>
                  <a:latin typeface="Symbol" pitchFamily="18" charset="2"/>
                  <a:ea typeface="Arial Unicode MS" pitchFamily="50" charset="-128"/>
                  <a:cs typeface="Arial Unicode MS" pitchFamily="50" charset="-128"/>
                </a:rPr>
                <a:t>r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1609" name="Rectangle 306"/>
            <p:cNvSpPr>
              <a:spLocks noChangeArrowheads="1"/>
            </p:cNvSpPr>
            <p:nvPr/>
          </p:nvSpPr>
          <p:spPr bwMode="auto">
            <a:xfrm>
              <a:off x="2205" y="1819"/>
              <a:ext cx="24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1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=5 fm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1610" name="Line 307"/>
            <p:cNvSpPr>
              <a:spLocks noChangeShapeType="1"/>
            </p:cNvSpPr>
            <p:nvPr/>
          </p:nvSpPr>
          <p:spPr bwMode="auto">
            <a:xfrm>
              <a:off x="2480" y="1855"/>
              <a:ext cx="12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611" name="Freeform 308"/>
            <p:cNvSpPr>
              <a:spLocks/>
            </p:cNvSpPr>
            <p:nvPr/>
          </p:nvSpPr>
          <p:spPr bwMode="auto">
            <a:xfrm>
              <a:off x="602" y="1057"/>
              <a:ext cx="2142" cy="1224"/>
            </a:xfrm>
            <a:custGeom>
              <a:avLst/>
              <a:gdLst>
                <a:gd name="T0" fmla="*/ 0 w 357"/>
                <a:gd name="T1" fmla="*/ 66 h 204"/>
                <a:gd name="T2" fmla="*/ 42 w 357"/>
                <a:gd name="T3" fmla="*/ 768 h 204"/>
                <a:gd name="T4" fmla="*/ 90 w 357"/>
                <a:gd name="T5" fmla="*/ 1038 h 204"/>
                <a:gd name="T6" fmla="*/ 132 w 357"/>
                <a:gd name="T7" fmla="*/ 1158 h 204"/>
                <a:gd name="T8" fmla="*/ 180 w 357"/>
                <a:gd name="T9" fmla="*/ 1206 h 204"/>
                <a:gd name="T10" fmla="*/ 222 w 357"/>
                <a:gd name="T11" fmla="*/ 1224 h 204"/>
                <a:gd name="T12" fmla="*/ 264 w 357"/>
                <a:gd name="T13" fmla="*/ 1218 h 204"/>
                <a:gd name="T14" fmla="*/ 312 w 357"/>
                <a:gd name="T15" fmla="*/ 1206 h 204"/>
                <a:gd name="T16" fmla="*/ 354 w 357"/>
                <a:gd name="T17" fmla="*/ 1194 h 204"/>
                <a:gd name="T18" fmla="*/ 402 w 357"/>
                <a:gd name="T19" fmla="*/ 1176 h 204"/>
                <a:gd name="T20" fmla="*/ 444 w 357"/>
                <a:gd name="T21" fmla="*/ 1164 h 204"/>
                <a:gd name="T22" fmla="*/ 486 w 357"/>
                <a:gd name="T23" fmla="*/ 1152 h 204"/>
                <a:gd name="T24" fmla="*/ 534 w 357"/>
                <a:gd name="T25" fmla="*/ 1140 h 204"/>
                <a:gd name="T26" fmla="*/ 576 w 357"/>
                <a:gd name="T27" fmla="*/ 1134 h 204"/>
                <a:gd name="T28" fmla="*/ 624 w 357"/>
                <a:gd name="T29" fmla="*/ 1122 h 204"/>
                <a:gd name="T30" fmla="*/ 666 w 357"/>
                <a:gd name="T31" fmla="*/ 1116 h 204"/>
                <a:gd name="T32" fmla="*/ 708 w 357"/>
                <a:gd name="T33" fmla="*/ 1116 h 204"/>
                <a:gd name="T34" fmla="*/ 756 w 357"/>
                <a:gd name="T35" fmla="*/ 1110 h 204"/>
                <a:gd name="T36" fmla="*/ 798 w 357"/>
                <a:gd name="T37" fmla="*/ 1104 h 204"/>
                <a:gd name="T38" fmla="*/ 846 w 357"/>
                <a:gd name="T39" fmla="*/ 1104 h 204"/>
                <a:gd name="T40" fmla="*/ 888 w 357"/>
                <a:gd name="T41" fmla="*/ 1104 h 204"/>
                <a:gd name="T42" fmla="*/ 930 w 357"/>
                <a:gd name="T43" fmla="*/ 1098 h 204"/>
                <a:gd name="T44" fmla="*/ 978 w 357"/>
                <a:gd name="T45" fmla="*/ 1098 h 204"/>
                <a:gd name="T46" fmla="*/ 1020 w 357"/>
                <a:gd name="T47" fmla="*/ 1098 h 204"/>
                <a:gd name="T48" fmla="*/ 1068 w 357"/>
                <a:gd name="T49" fmla="*/ 1092 h 204"/>
                <a:gd name="T50" fmla="*/ 1110 w 357"/>
                <a:gd name="T51" fmla="*/ 1092 h 204"/>
                <a:gd name="T52" fmla="*/ 1152 w 357"/>
                <a:gd name="T53" fmla="*/ 1092 h 204"/>
                <a:gd name="T54" fmla="*/ 1200 w 357"/>
                <a:gd name="T55" fmla="*/ 1092 h 204"/>
                <a:gd name="T56" fmla="*/ 1242 w 357"/>
                <a:gd name="T57" fmla="*/ 1092 h 204"/>
                <a:gd name="T58" fmla="*/ 1290 w 357"/>
                <a:gd name="T59" fmla="*/ 1092 h 204"/>
                <a:gd name="T60" fmla="*/ 1332 w 357"/>
                <a:gd name="T61" fmla="*/ 1086 h 204"/>
                <a:gd name="T62" fmla="*/ 1374 w 357"/>
                <a:gd name="T63" fmla="*/ 1086 h 204"/>
                <a:gd name="T64" fmla="*/ 1422 w 357"/>
                <a:gd name="T65" fmla="*/ 1086 h 204"/>
                <a:gd name="T66" fmla="*/ 1464 w 357"/>
                <a:gd name="T67" fmla="*/ 1086 h 204"/>
                <a:gd name="T68" fmla="*/ 1512 w 357"/>
                <a:gd name="T69" fmla="*/ 1086 h 204"/>
                <a:gd name="T70" fmla="*/ 1554 w 357"/>
                <a:gd name="T71" fmla="*/ 1086 h 204"/>
                <a:gd name="T72" fmla="*/ 1596 w 357"/>
                <a:gd name="T73" fmla="*/ 1086 h 204"/>
                <a:gd name="T74" fmla="*/ 1644 w 357"/>
                <a:gd name="T75" fmla="*/ 1086 h 204"/>
                <a:gd name="T76" fmla="*/ 1686 w 357"/>
                <a:gd name="T77" fmla="*/ 1086 h 204"/>
                <a:gd name="T78" fmla="*/ 1734 w 357"/>
                <a:gd name="T79" fmla="*/ 1086 h 204"/>
                <a:gd name="T80" fmla="*/ 1776 w 357"/>
                <a:gd name="T81" fmla="*/ 1086 h 204"/>
                <a:gd name="T82" fmla="*/ 1818 w 357"/>
                <a:gd name="T83" fmla="*/ 1086 h 204"/>
                <a:gd name="T84" fmla="*/ 1866 w 357"/>
                <a:gd name="T85" fmla="*/ 1086 h 204"/>
                <a:gd name="T86" fmla="*/ 1908 w 357"/>
                <a:gd name="T87" fmla="*/ 1086 h 204"/>
                <a:gd name="T88" fmla="*/ 1956 w 357"/>
                <a:gd name="T89" fmla="*/ 1086 h 204"/>
                <a:gd name="T90" fmla="*/ 1998 w 357"/>
                <a:gd name="T91" fmla="*/ 1086 h 204"/>
                <a:gd name="T92" fmla="*/ 2040 w 357"/>
                <a:gd name="T93" fmla="*/ 1086 h 204"/>
                <a:gd name="T94" fmla="*/ 2088 w 357"/>
                <a:gd name="T95" fmla="*/ 1086 h 204"/>
                <a:gd name="T96" fmla="*/ 2130 w 357"/>
                <a:gd name="T97" fmla="*/ 1086 h 2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57" h="204">
                  <a:moveTo>
                    <a:pt x="0" y="0"/>
                  </a:moveTo>
                  <a:lnTo>
                    <a:pt x="0" y="11"/>
                  </a:lnTo>
                  <a:lnTo>
                    <a:pt x="4" y="84"/>
                  </a:lnTo>
                  <a:lnTo>
                    <a:pt x="7" y="128"/>
                  </a:lnTo>
                  <a:lnTo>
                    <a:pt x="11" y="155"/>
                  </a:lnTo>
                  <a:lnTo>
                    <a:pt x="15" y="173"/>
                  </a:lnTo>
                  <a:lnTo>
                    <a:pt x="18" y="185"/>
                  </a:lnTo>
                  <a:lnTo>
                    <a:pt x="22" y="193"/>
                  </a:lnTo>
                  <a:lnTo>
                    <a:pt x="26" y="198"/>
                  </a:lnTo>
                  <a:lnTo>
                    <a:pt x="30" y="201"/>
                  </a:lnTo>
                  <a:lnTo>
                    <a:pt x="33" y="203"/>
                  </a:lnTo>
                  <a:lnTo>
                    <a:pt x="37" y="204"/>
                  </a:lnTo>
                  <a:lnTo>
                    <a:pt x="41" y="204"/>
                  </a:lnTo>
                  <a:lnTo>
                    <a:pt x="44" y="203"/>
                  </a:lnTo>
                  <a:lnTo>
                    <a:pt x="48" y="202"/>
                  </a:lnTo>
                  <a:lnTo>
                    <a:pt x="52" y="201"/>
                  </a:lnTo>
                  <a:lnTo>
                    <a:pt x="55" y="200"/>
                  </a:lnTo>
                  <a:lnTo>
                    <a:pt x="59" y="199"/>
                  </a:lnTo>
                  <a:lnTo>
                    <a:pt x="63" y="197"/>
                  </a:lnTo>
                  <a:lnTo>
                    <a:pt x="67" y="196"/>
                  </a:lnTo>
                  <a:lnTo>
                    <a:pt x="70" y="195"/>
                  </a:lnTo>
                  <a:lnTo>
                    <a:pt x="74" y="194"/>
                  </a:lnTo>
                  <a:lnTo>
                    <a:pt x="78" y="193"/>
                  </a:lnTo>
                  <a:lnTo>
                    <a:pt x="81" y="192"/>
                  </a:lnTo>
                  <a:lnTo>
                    <a:pt x="85" y="191"/>
                  </a:lnTo>
                  <a:lnTo>
                    <a:pt x="89" y="190"/>
                  </a:lnTo>
                  <a:lnTo>
                    <a:pt x="92" y="189"/>
                  </a:lnTo>
                  <a:lnTo>
                    <a:pt x="96" y="189"/>
                  </a:lnTo>
                  <a:lnTo>
                    <a:pt x="100" y="188"/>
                  </a:lnTo>
                  <a:lnTo>
                    <a:pt x="104" y="187"/>
                  </a:lnTo>
                  <a:lnTo>
                    <a:pt x="107" y="187"/>
                  </a:lnTo>
                  <a:lnTo>
                    <a:pt x="111" y="186"/>
                  </a:lnTo>
                  <a:lnTo>
                    <a:pt x="115" y="186"/>
                  </a:lnTo>
                  <a:lnTo>
                    <a:pt x="118" y="186"/>
                  </a:lnTo>
                  <a:lnTo>
                    <a:pt x="122" y="185"/>
                  </a:lnTo>
                  <a:lnTo>
                    <a:pt x="126" y="185"/>
                  </a:lnTo>
                  <a:lnTo>
                    <a:pt x="129" y="185"/>
                  </a:lnTo>
                  <a:lnTo>
                    <a:pt x="133" y="184"/>
                  </a:lnTo>
                  <a:lnTo>
                    <a:pt x="137" y="184"/>
                  </a:lnTo>
                  <a:lnTo>
                    <a:pt x="141" y="184"/>
                  </a:lnTo>
                  <a:lnTo>
                    <a:pt x="144" y="184"/>
                  </a:lnTo>
                  <a:lnTo>
                    <a:pt x="148" y="184"/>
                  </a:lnTo>
                  <a:lnTo>
                    <a:pt x="152" y="183"/>
                  </a:lnTo>
                  <a:lnTo>
                    <a:pt x="155" y="183"/>
                  </a:lnTo>
                  <a:lnTo>
                    <a:pt x="159" y="183"/>
                  </a:lnTo>
                  <a:lnTo>
                    <a:pt x="163" y="183"/>
                  </a:lnTo>
                  <a:lnTo>
                    <a:pt x="166" y="183"/>
                  </a:lnTo>
                  <a:lnTo>
                    <a:pt x="170" y="183"/>
                  </a:lnTo>
                  <a:lnTo>
                    <a:pt x="174" y="183"/>
                  </a:lnTo>
                  <a:lnTo>
                    <a:pt x="178" y="182"/>
                  </a:lnTo>
                  <a:lnTo>
                    <a:pt x="181" y="182"/>
                  </a:lnTo>
                  <a:lnTo>
                    <a:pt x="185" y="182"/>
                  </a:lnTo>
                  <a:lnTo>
                    <a:pt x="189" y="182"/>
                  </a:lnTo>
                  <a:lnTo>
                    <a:pt x="192" y="182"/>
                  </a:lnTo>
                  <a:lnTo>
                    <a:pt x="196" y="182"/>
                  </a:lnTo>
                  <a:lnTo>
                    <a:pt x="200" y="182"/>
                  </a:lnTo>
                  <a:lnTo>
                    <a:pt x="203" y="182"/>
                  </a:lnTo>
                  <a:lnTo>
                    <a:pt x="207" y="182"/>
                  </a:lnTo>
                  <a:lnTo>
                    <a:pt x="211" y="182"/>
                  </a:lnTo>
                  <a:lnTo>
                    <a:pt x="215" y="182"/>
                  </a:lnTo>
                  <a:lnTo>
                    <a:pt x="218" y="182"/>
                  </a:lnTo>
                  <a:lnTo>
                    <a:pt x="222" y="181"/>
                  </a:lnTo>
                  <a:lnTo>
                    <a:pt x="226" y="181"/>
                  </a:lnTo>
                  <a:lnTo>
                    <a:pt x="229" y="181"/>
                  </a:lnTo>
                  <a:lnTo>
                    <a:pt x="233" y="181"/>
                  </a:lnTo>
                  <a:lnTo>
                    <a:pt x="237" y="181"/>
                  </a:lnTo>
                  <a:lnTo>
                    <a:pt x="240" y="181"/>
                  </a:lnTo>
                  <a:lnTo>
                    <a:pt x="244" y="181"/>
                  </a:lnTo>
                  <a:lnTo>
                    <a:pt x="248" y="181"/>
                  </a:lnTo>
                  <a:lnTo>
                    <a:pt x="252" y="181"/>
                  </a:lnTo>
                  <a:lnTo>
                    <a:pt x="255" y="181"/>
                  </a:lnTo>
                  <a:lnTo>
                    <a:pt x="259" y="181"/>
                  </a:lnTo>
                  <a:lnTo>
                    <a:pt x="263" y="181"/>
                  </a:lnTo>
                  <a:lnTo>
                    <a:pt x="266" y="181"/>
                  </a:lnTo>
                  <a:lnTo>
                    <a:pt x="270" y="181"/>
                  </a:lnTo>
                  <a:lnTo>
                    <a:pt x="274" y="181"/>
                  </a:lnTo>
                  <a:lnTo>
                    <a:pt x="277" y="181"/>
                  </a:lnTo>
                  <a:lnTo>
                    <a:pt x="281" y="181"/>
                  </a:lnTo>
                  <a:lnTo>
                    <a:pt x="285" y="181"/>
                  </a:lnTo>
                  <a:lnTo>
                    <a:pt x="289" y="181"/>
                  </a:lnTo>
                  <a:lnTo>
                    <a:pt x="292" y="181"/>
                  </a:lnTo>
                  <a:lnTo>
                    <a:pt x="296" y="181"/>
                  </a:lnTo>
                  <a:lnTo>
                    <a:pt x="300" y="181"/>
                  </a:lnTo>
                  <a:lnTo>
                    <a:pt x="303" y="181"/>
                  </a:lnTo>
                  <a:lnTo>
                    <a:pt x="307" y="181"/>
                  </a:lnTo>
                  <a:lnTo>
                    <a:pt x="311" y="181"/>
                  </a:lnTo>
                  <a:lnTo>
                    <a:pt x="314" y="181"/>
                  </a:lnTo>
                  <a:lnTo>
                    <a:pt x="318" y="181"/>
                  </a:lnTo>
                  <a:lnTo>
                    <a:pt x="322" y="181"/>
                  </a:lnTo>
                  <a:lnTo>
                    <a:pt x="326" y="181"/>
                  </a:lnTo>
                  <a:lnTo>
                    <a:pt x="329" y="181"/>
                  </a:lnTo>
                  <a:lnTo>
                    <a:pt x="333" y="181"/>
                  </a:lnTo>
                  <a:lnTo>
                    <a:pt x="337" y="181"/>
                  </a:lnTo>
                  <a:lnTo>
                    <a:pt x="340" y="181"/>
                  </a:lnTo>
                  <a:lnTo>
                    <a:pt x="344" y="181"/>
                  </a:lnTo>
                  <a:lnTo>
                    <a:pt x="348" y="181"/>
                  </a:lnTo>
                  <a:lnTo>
                    <a:pt x="351" y="181"/>
                  </a:lnTo>
                  <a:lnTo>
                    <a:pt x="355" y="181"/>
                  </a:lnTo>
                  <a:lnTo>
                    <a:pt x="357" y="18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612" name="Rectangle 309"/>
            <p:cNvSpPr>
              <a:spLocks noChangeArrowheads="1"/>
            </p:cNvSpPr>
            <p:nvPr/>
          </p:nvSpPr>
          <p:spPr bwMode="auto">
            <a:xfrm>
              <a:off x="2165" y="1933"/>
              <a:ext cx="4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100">
                  <a:solidFill>
                    <a:srgbClr val="000000"/>
                  </a:solidFill>
                  <a:latin typeface="Symbol" pitchFamily="18" charset="2"/>
                  <a:ea typeface="Arial Unicode MS" pitchFamily="50" charset="-128"/>
                  <a:cs typeface="Arial Unicode MS" pitchFamily="50" charset="-128"/>
                </a:rPr>
                <a:t>r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1613" name="Rectangle 310"/>
            <p:cNvSpPr>
              <a:spLocks noChangeArrowheads="1"/>
            </p:cNvSpPr>
            <p:nvPr/>
          </p:nvSpPr>
          <p:spPr bwMode="auto">
            <a:xfrm>
              <a:off x="2206" y="1939"/>
              <a:ext cx="24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1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=7 fm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1614" name="Line 311"/>
            <p:cNvSpPr>
              <a:spLocks noChangeShapeType="1"/>
            </p:cNvSpPr>
            <p:nvPr/>
          </p:nvSpPr>
          <p:spPr bwMode="auto">
            <a:xfrm>
              <a:off x="2480" y="1975"/>
              <a:ext cx="12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615" name="Freeform 312"/>
            <p:cNvSpPr>
              <a:spLocks/>
            </p:cNvSpPr>
            <p:nvPr/>
          </p:nvSpPr>
          <p:spPr bwMode="auto">
            <a:xfrm>
              <a:off x="590" y="1057"/>
              <a:ext cx="2154" cy="1128"/>
            </a:xfrm>
            <a:custGeom>
              <a:avLst/>
              <a:gdLst>
                <a:gd name="T0" fmla="*/ 12 w 359"/>
                <a:gd name="T1" fmla="*/ 318 h 188"/>
                <a:gd name="T2" fmla="*/ 54 w 359"/>
                <a:gd name="T3" fmla="*/ 852 h 188"/>
                <a:gd name="T4" fmla="*/ 102 w 359"/>
                <a:gd name="T5" fmla="*/ 1038 h 188"/>
                <a:gd name="T6" fmla="*/ 144 w 359"/>
                <a:gd name="T7" fmla="*/ 1104 h 188"/>
                <a:gd name="T8" fmla="*/ 192 w 359"/>
                <a:gd name="T9" fmla="*/ 1122 h 188"/>
                <a:gd name="T10" fmla="*/ 234 w 359"/>
                <a:gd name="T11" fmla="*/ 1128 h 188"/>
                <a:gd name="T12" fmla="*/ 276 w 359"/>
                <a:gd name="T13" fmla="*/ 1122 h 188"/>
                <a:gd name="T14" fmla="*/ 324 w 359"/>
                <a:gd name="T15" fmla="*/ 1110 h 188"/>
                <a:gd name="T16" fmla="*/ 366 w 359"/>
                <a:gd name="T17" fmla="*/ 1104 h 188"/>
                <a:gd name="T18" fmla="*/ 414 w 359"/>
                <a:gd name="T19" fmla="*/ 1098 h 188"/>
                <a:gd name="T20" fmla="*/ 456 w 359"/>
                <a:gd name="T21" fmla="*/ 1098 h 188"/>
                <a:gd name="T22" fmla="*/ 498 w 359"/>
                <a:gd name="T23" fmla="*/ 1092 h 188"/>
                <a:gd name="T24" fmla="*/ 546 w 359"/>
                <a:gd name="T25" fmla="*/ 1092 h 188"/>
                <a:gd name="T26" fmla="*/ 588 w 359"/>
                <a:gd name="T27" fmla="*/ 1092 h 188"/>
                <a:gd name="T28" fmla="*/ 636 w 359"/>
                <a:gd name="T29" fmla="*/ 1086 h 188"/>
                <a:gd name="T30" fmla="*/ 678 w 359"/>
                <a:gd name="T31" fmla="*/ 1086 h 188"/>
                <a:gd name="T32" fmla="*/ 720 w 359"/>
                <a:gd name="T33" fmla="*/ 1086 h 188"/>
                <a:gd name="T34" fmla="*/ 768 w 359"/>
                <a:gd name="T35" fmla="*/ 1086 h 188"/>
                <a:gd name="T36" fmla="*/ 810 w 359"/>
                <a:gd name="T37" fmla="*/ 1086 h 188"/>
                <a:gd name="T38" fmla="*/ 858 w 359"/>
                <a:gd name="T39" fmla="*/ 1086 h 188"/>
                <a:gd name="T40" fmla="*/ 900 w 359"/>
                <a:gd name="T41" fmla="*/ 1086 h 188"/>
                <a:gd name="T42" fmla="*/ 942 w 359"/>
                <a:gd name="T43" fmla="*/ 1086 h 188"/>
                <a:gd name="T44" fmla="*/ 990 w 359"/>
                <a:gd name="T45" fmla="*/ 1086 h 188"/>
                <a:gd name="T46" fmla="*/ 1032 w 359"/>
                <a:gd name="T47" fmla="*/ 1080 h 188"/>
                <a:gd name="T48" fmla="*/ 1080 w 359"/>
                <a:gd name="T49" fmla="*/ 1080 h 188"/>
                <a:gd name="T50" fmla="*/ 1122 w 359"/>
                <a:gd name="T51" fmla="*/ 1080 h 188"/>
                <a:gd name="T52" fmla="*/ 1164 w 359"/>
                <a:gd name="T53" fmla="*/ 1080 h 188"/>
                <a:gd name="T54" fmla="*/ 1212 w 359"/>
                <a:gd name="T55" fmla="*/ 1080 h 188"/>
                <a:gd name="T56" fmla="*/ 1254 w 359"/>
                <a:gd name="T57" fmla="*/ 1080 h 188"/>
                <a:gd name="T58" fmla="*/ 1302 w 359"/>
                <a:gd name="T59" fmla="*/ 1080 h 188"/>
                <a:gd name="T60" fmla="*/ 1344 w 359"/>
                <a:gd name="T61" fmla="*/ 1080 h 188"/>
                <a:gd name="T62" fmla="*/ 1386 w 359"/>
                <a:gd name="T63" fmla="*/ 1080 h 188"/>
                <a:gd name="T64" fmla="*/ 1434 w 359"/>
                <a:gd name="T65" fmla="*/ 1080 h 188"/>
                <a:gd name="T66" fmla="*/ 1476 w 359"/>
                <a:gd name="T67" fmla="*/ 1080 h 188"/>
                <a:gd name="T68" fmla="*/ 1524 w 359"/>
                <a:gd name="T69" fmla="*/ 1080 h 188"/>
                <a:gd name="T70" fmla="*/ 1566 w 359"/>
                <a:gd name="T71" fmla="*/ 1080 h 188"/>
                <a:gd name="T72" fmla="*/ 1608 w 359"/>
                <a:gd name="T73" fmla="*/ 1080 h 188"/>
                <a:gd name="T74" fmla="*/ 1656 w 359"/>
                <a:gd name="T75" fmla="*/ 1080 h 188"/>
                <a:gd name="T76" fmla="*/ 1698 w 359"/>
                <a:gd name="T77" fmla="*/ 1080 h 188"/>
                <a:gd name="T78" fmla="*/ 1746 w 359"/>
                <a:gd name="T79" fmla="*/ 1080 h 188"/>
                <a:gd name="T80" fmla="*/ 1788 w 359"/>
                <a:gd name="T81" fmla="*/ 1080 h 188"/>
                <a:gd name="T82" fmla="*/ 1830 w 359"/>
                <a:gd name="T83" fmla="*/ 1080 h 188"/>
                <a:gd name="T84" fmla="*/ 1878 w 359"/>
                <a:gd name="T85" fmla="*/ 1080 h 188"/>
                <a:gd name="T86" fmla="*/ 1920 w 359"/>
                <a:gd name="T87" fmla="*/ 1080 h 188"/>
                <a:gd name="T88" fmla="*/ 1968 w 359"/>
                <a:gd name="T89" fmla="*/ 1080 h 188"/>
                <a:gd name="T90" fmla="*/ 2010 w 359"/>
                <a:gd name="T91" fmla="*/ 1080 h 188"/>
                <a:gd name="T92" fmla="*/ 2052 w 359"/>
                <a:gd name="T93" fmla="*/ 1080 h 188"/>
                <a:gd name="T94" fmla="*/ 2100 w 359"/>
                <a:gd name="T95" fmla="*/ 1080 h 188"/>
                <a:gd name="T96" fmla="*/ 2142 w 359"/>
                <a:gd name="T97" fmla="*/ 1080 h 18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59" h="188">
                  <a:moveTo>
                    <a:pt x="0" y="0"/>
                  </a:moveTo>
                  <a:lnTo>
                    <a:pt x="2" y="53"/>
                  </a:lnTo>
                  <a:lnTo>
                    <a:pt x="6" y="110"/>
                  </a:lnTo>
                  <a:lnTo>
                    <a:pt x="9" y="142"/>
                  </a:lnTo>
                  <a:lnTo>
                    <a:pt x="13" y="161"/>
                  </a:lnTo>
                  <a:lnTo>
                    <a:pt x="17" y="173"/>
                  </a:lnTo>
                  <a:lnTo>
                    <a:pt x="20" y="180"/>
                  </a:lnTo>
                  <a:lnTo>
                    <a:pt x="24" y="184"/>
                  </a:lnTo>
                  <a:lnTo>
                    <a:pt x="28" y="186"/>
                  </a:lnTo>
                  <a:lnTo>
                    <a:pt x="32" y="187"/>
                  </a:lnTo>
                  <a:lnTo>
                    <a:pt x="35" y="188"/>
                  </a:lnTo>
                  <a:lnTo>
                    <a:pt x="39" y="188"/>
                  </a:lnTo>
                  <a:lnTo>
                    <a:pt x="43" y="187"/>
                  </a:lnTo>
                  <a:lnTo>
                    <a:pt x="46" y="187"/>
                  </a:lnTo>
                  <a:lnTo>
                    <a:pt x="50" y="186"/>
                  </a:lnTo>
                  <a:lnTo>
                    <a:pt x="54" y="185"/>
                  </a:lnTo>
                  <a:lnTo>
                    <a:pt x="57" y="185"/>
                  </a:lnTo>
                  <a:lnTo>
                    <a:pt x="61" y="184"/>
                  </a:lnTo>
                  <a:lnTo>
                    <a:pt x="65" y="184"/>
                  </a:lnTo>
                  <a:lnTo>
                    <a:pt x="69" y="183"/>
                  </a:lnTo>
                  <a:lnTo>
                    <a:pt x="72" y="183"/>
                  </a:lnTo>
                  <a:lnTo>
                    <a:pt x="76" y="183"/>
                  </a:lnTo>
                  <a:lnTo>
                    <a:pt x="80" y="183"/>
                  </a:lnTo>
                  <a:lnTo>
                    <a:pt x="83" y="182"/>
                  </a:lnTo>
                  <a:lnTo>
                    <a:pt x="87" y="182"/>
                  </a:lnTo>
                  <a:lnTo>
                    <a:pt x="91" y="182"/>
                  </a:lnTo>
                  <a:lnTo>
                    <a:pt x="94" y="182"/>
                  </a:lnTo>
                  <a:lnTo>
                    <a:pt x="98" y="182"/>
                  </a:lnTo>
                  <a:lnTo>
                    <a:pt x="102" y="181"/>
                  </a:lnTo>
                  <a:lnTo>
                    <a:pt x="106" y="181"/>
                  </a:lnTo>
                  <a:lnTo>
                    <a:pt x="109" y="181"/>
                  </a:lnTo>
                  <a:lnTo>
                    <a:pt x="113" y="181"/>
                  </a:lnTo>
                  <a:lnTo>
                    <a:pt x="117" y="181"/>
                  </a:lnTo>
                  <a:lnTo>
                    <a:pt x="120" y="181"/>
                  </a:lnTo>
                  <a:lnTo>
                    <a:pt x="124" y="181"/>
                  </a:lnTo>
                  <a:lnTo>
                    <a:pt x="128" y="181"/>
                  </a:lnTo>
                  <a:lnTo>
                    <a:pt x="131" y="181"/>
                  </a:lnTo>
                  <a:lnTo>
                    <a:pt x="135" y="181"/>
                  </a:lnTo>
                  <a:lnTo>
                    <a:pt x="139" y="181"/>
                  </a:lnTo>
                  <a:lnTo>
                    <a:pt x="143" y="181"/>
                  </a:lnTo>
                  <a:lnTo>
                    <a:pt x="146" y="181"/>
                  </a:lnTo>
                  <a:lnTo>
                    <a:pt x="150" y="181"/>
                  </a:lnTo>
                  <a:lnTo>
                    <a:pt x="154" y="181"/>
                  </a:lnTo>
                  <a:lnTo>
                    <a:pt x="157" y="181"/>
                  </a:lnTo>
                  <a:lnTo>
                    <a:pt x="161" y="181"/>
                  </a:lnTo>
                  <a:lnTo>
                    <a:pt x="165" y="181"/>
                  </a:lnTo>
                  <a:lnTo>
                    <a:pt x="168" y="180"/>
                  </a:lnTo>
                  <a:lnTo>
                    <a:pt x="172" y="180"/>
                  </a:lnTo>
                  <a:lnTo>
                    <a:pt x="176" y="180"/>
                  </a:lnTo>
                  <a:lnTo>
                    <a:pt x="180" y="180"/>
                  </a:lnTo>
                  <a:lnTo>
                    <a:pt x="183" y="180"/>
                  </a:lnTo>
                  <a:lnTo>
                    <a:pt x="187" y="180"/>
                  </a:lnTo>
                  <a:lnTo>
                    <a:pt x="191" y="180"/>
                  </a:lnTo>
                  <a:lnTo>
                    <a:pt x="194" y="180"/>
                  </a:lnTo>
                  <a:lnTo>
                    <a:pt x="198" y="180"/>
                  </a:lnTo>
                  <a:lnTo>
                    <a:pt x="202" y="180"/>
                  </a:lnTo>
                  <a:lnTo>
                    <a:pt x="205" y="180"/>
                  </a:lnTo>
                  <a:lnTo>
                    <a:pt x="209" y="180"/>
                  </a:lnTo>
                  <a:lnTo>
                    <a:pt x="213" y="180"/>
                  </a:lnTo>
                  <a:lnTo>
                    <a:pt x="217" y="180"/>
                  </a:lnTo>
                  <a:lnTo>
                    <a:pt x="220" y="180"/>
                  </a:lnTo>
                  <a:lnTo>
                    <a:pt x="224" y="180"/>
                  </a:lnTo>
                  <a:lnTo>
                    <a:pt x="228" y="180"/>
                  </a:lnTo>
                  <a:lnTo>
                    <a:pt x="231" y="180"/>
                  </a:lnTo>
                  <a:lnTo>
                    <a:pt x="235" y="180"/>
                  </a:lnTo>
                  <a:lnTo>
                    <a:pt x="239" y="180"/>
                  </a:lnTo>
                  <a:lnTo>
                    <a:pt x="242" y="180"/>
                  </a:lnTo>
                  <a:lnTo>
                    <a:pt x="246" y="180"/>
                  </a:lnTo>
                  <a:lnTo>
                    <a:pt x="250" y="180"/>
                  </a:lnTo>
                  <a:lnTo>
                    <a:pt x="254" y="180"/>
                  </a:lnTo>
                  <a:lnTo>
                    <a:pt x="257" y="180"/>
                  </a:lnTo>
                  <a:lnTo>
                    <a:pt x="261" y="180"/>
                  </a:lnTo>
                  <a:lnTo>
                    <a:pt x="265" y="180"/>
                  </a:lnTo>
                  <a:lnTo>
                    <a:pt x="268" y="180"/>
                  </a:lnTo>
                  <a:lnTo>
                    <a:pt x="272" y="180"/>
                  </a:lnTo>
                  <a:lnTo>
                    <a:pt x="276" y="180"/>
                  </a:lnTo>
                  <a:lnTo>
                    <a:pt x="279" y="180"/>
                  </a:lnTo>
                  <a:lnTo>
                    <a:pt x="283" y="180"/>
                  </a:lnTo>
                  <a:lnTo>
                    <a:pt x="287" y="180"/>
                  </a:lnTo>
                  <a:lnTo>
                    <a:pt x="291" y="180"/>
                  </a:lnTo>
                  <a:lnTo>
                    <a:pt x="294" y="180"/>
                  </a:lnTo>
                  <a:lnTo>
                    <a:pt x="298" y="180"/>
                  </a:lnTo>
                  <a:lnTo>
                    <a:pt x="302" y="180"/>
                  </a:lnTo>
                  <a:lnTo>
                    <a:pt x="305" y="180"/>
                  </a:lnTo>
                  <a:lnTo>
                    <a:pt x="309" y="180"/>
                  </a:lnTo>
                  <a:lnTo>
                    <a:pt x="313" y="180"/>
                  </a:lnTo>
                  <a:lnTo>
                    <a:pt x="316" y="180"/>
                  </a:lnTo>
                  <a:lnTo>
                    <a:pt x="320" y="180"/>
                  </a:lnTo>
                  <a:lnTo>
                    <a:pt x="324" y="180"/>
                  </a:lnTo>
                  <a:lnTo>
                    <a:pt x="328" y="180"/>
                  </a:lnTo>
                  <a:lnTo>
                    <a:pt x="331" y="180"/>
                  </a:lnTo>
                  <a:lnTo>
                    <a:pt x="335" y="180"/>
                  </a:lnTo>
                  <a:lnTo>
                    <a:pt x="339" y="180"/>
                  </a:lnTo>
                  <a:lnTo>
                    <a:pt x="342" y="180"/>
                  </a:lnTo>
                  <a:lnTo>
                    <a:pt x="346" y="180"/>
                  </a:lnTo>
                  <a:lnTo>
                    <a:pt x="350" y="180"/>
                  </a:lnTo>
                  <a:lnTo>
                    <a:pt x="353" y="180"/>
                  </a:lnTo>
                  <a:lnTo>
                    <a:pt x="357" y="180"/>
                  </a:lnTo>
                  <a:lnTo>
                    <a:pt x="359" y="18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616" name="Freeform 313"/>
            <p:cNvSpPr>
              <a:spLocks/>
            </p:cNvSpPr>
            <p:nvPr/>
          </p:nvSpPr>
          <p:spPr bwMode="auto">
            <a:xfrm>
              <a:off x="524" y="2137"/>
              <a:ext cx="2220" cy="0"/>
            </a:xfrm>
            <a:custGeom>
              <a:avLst/>
              <a:gdLst>
                <a:gd name="T0" fmla="*/ 24 w 370"/>
                <a:gd name="T1" fmla="*/ 66 w 370"/>
                <a:gd name="T2" fmla="*/ 114 w 370"/>
                <a:gd name="T3" fmla="*/ 156 w 370"/>
                <a:gd name="T4" fmla="*/ 204 w 370"/>
                <a:gd name="T5" fmla="*/ 246 w 370"/>
                <a:gd name="T6" fmla="*/ 294 w 370"/>
                <a:gd name="T7" fmla="*/ 336 w 370"/>
                <a:gd name="T8" fmla="*/ 384 w 370"/>
                <a:gd name="T9" fmla="*/ 426 w 370"/>
                <a:gd name="T10" fmla="*/ 468 w 370"/>
                <a:gd name="T11" fmla="*/ 516 w 370"/>
                <a:gd name="T12" fmla="*/ 558 w 370"/>
                <a:gd name="T13" fmla="*/ 606 w 370"/>
                <a:gd name="T14" fmla="*/ 648 w 370"/>
                <a:gd name="T15" fmla="*/ 696 w 370"/>
                <a:gd name="T16" fmla="*/ 738 w 370"/>
                <a:gd name="T17" fmla="*/ 786 w 370"/>
                <a:gd name="T18" fmla="*/ 828 w 370"/>
                <a:gd name="T19" fmla="*/ 876 w 370"/>
                <a:gd name="T20" fmla="*/ 918 w 370"/>
                <a:gd name="T21" fmla="*/ 966 w 370"/>
                <a:gd name="T22" fmla="*/ 1008 w 370"/>
                <a:gd name="T23" fmla="*/ 1056 w 370"/>
                <a:gd name="T24" fmla="*/ 1098 w 370"/>
                <a:gd name="T25" fmla="*/ 1146 w 370"/>
                <a:gd name="T26" fmla="*/ 1188 w 370"/>
                <a:gd name="T27" fmla="*/ 1236 w 370"/>
                <a:gd name="T28" fmla="*/ 1278 w 370"/>
                <a:gd name="T29" fmla="*/ 1326 w 370"/>
                <a:gd name="T30" fmla="*/ 1368 w 370"/>
                <a:gd name="T31" fmla="*/ 1410 w 370"/>
                <a:gd name="T32" fmla="*/ 1458 w 370"/>
                <a:gd name="T33" fmla="*/ 1500 w 370"/>
                <a:gd name="T34" fmla="*/ 1548 w 370"/>
                <a:gd name="T35" fmla="*/ 1590 w 370"/>
                <a:gd name="T36" fmla="*/ 1638 w 370"/>
                <a:gd name="T37" fmla="*/ 1680 w 370"/>
                <a:gd name="T38" fmla="*/ 1728 w 370"/>
                <a:gd name="T39" fmla="*/ 1770 w 370"/>
                <a:gd name="T40" fmla="*/ 1818 w 370"/>
                <a:gd name="T41" fmla="*/ 1860 w 370"/>
                <a:gd name="T42" fmla="*/ 1908 w 370"/>
                <a:gd name="T43" fmla="*/ 1950 w 370"/>
                <a:gd name="T44" fmla="*/ 1998 w 370"/>
                <a:gd name="T45" fmla="*/ 2040 w 370"/>
                <a:gd name="T46" fmla="*/ 2088 w 370"/>
                <a:gd name="T47" fmla="*/ 2130 w 370"/>
                <a:gd name="T48" fmla="*/ 2178 w 370"/>
                <a:gd name="T49" fmla="*/ 2220 w 3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</a:gdLst>
              <a:ahLst/>
              <a:cxnLst>
                <a:cxn ang="T50">
                  <a:pos x="T0" y="0"/>
                </a:cxn>
                <a:cxn ang="T51">
                  <a:pos x="T1" y="0"/>
                </a:cxn>
                <a:cxn ang="T52">
                  <a:pos x="T2" y="0"/>
                </a:cxn>
                <a:cxn ang="T53">
                  <a:pos x="T3" y="0"/>
                </a:cxn>
                <a:cxn ang="T54">
                  <a:pos x="T4" y="0"/>
                </a:cxn>
                <a:cxn ang="T55">
                  <a:pos x="T5" y="0"/>
                </a:cxn>
                <a:cxn ang="T56">
                  <a:pos x="T6" y="0"/>
                </a:cxn>
                <a:cxn ang="T57">
                  <a:pos x="T7" y="0"/>
                </a:cxn>
                <a:cxn ang="T58">
                  <a:pos x="T8" y="0"/>
                </a:cxn>
                <a:cxn ang="T59">
                  <a:pos x="T9" y="0"/>
                </a:cxn>
                <a:cxn ang="T60">
                  <a:pos x="T10" y="0"/>
                </a:cxn>
                <a:cxn ang="T61">
                  <a:pos x="T11" y="0"/>
                </a:cxn>
                <a:cxn ang="T62">
                  <a:pos x="T12" y="0"/>
                </a:cxn>
                <a:cxn ang="T63">
                  <a:pos x="T13" y="0"/>
                </a:cxn>
                <a:cxn ang="T64">
                  <a:pos x="T14" y="0"/>
                </a:cxn>
                <a:cxn ang="T65">
                  <a:pos x="T15" y="0"/>
                </a:cxn>
                <a:cxn ang="T66">
                  <a:pos x="T16" y="0"/>
                </a:cxn>
                <a:cxn ang="T67">
                  <a:pos x="T17" y="0"/>
                </a:cxn>
                <a:cxn ang="T68">
                  <a:pos x="T18" y="0"/>
                </a:cxn>
                <a:cxn ang="T69">
                  <a:pos x="T19" y="0"/>
                </a:cxn>
                <a:cxn ang="T70">
                  <a:pos x="T20" y="0"/>
                </a:cxn>
                <a:cxn ang="T71">
                  <a:pos x="T21" y="0"/>
                </a:cxn>
                <a:cxn ang="T72">
                  <a:pos x="T22" y="0"/>
                </a:cxn>
                <a:cxn ang="T73">
                  <a:pos x="T23" y="0"/>
                </a:cxn>
                <a:cxn ang="T74">
                  <a:pos x="T24" y="0"/>
                </a:cxn>
                <a:cxn ang="T75">
                  <a:pos x="T25" y="0"/>
                </a:cxn>
                <a:cxn ang="T76">
                  <a:pos x="T26" y="0"/>
                </a:cxn>
                <a:cxn ang="T77">
                  <a:pos x="T27" y="0"/>
                </a:cxn>
                <a:cxn ang="T78">
                  <a:pos x="T28" y="0"/>
                </a:cxn>
                <a:cxn ang="T79">
                  <a:pos x="T29" y="0"/>
                </a:cxn>
                <a:cxn ang="T80">
                  <a:pos x="T30" y="0"/>
                </a:cxn>
                <a:cxn ang="T81">
                  <a:pos x="T31" y="0"/>
                </a:cxn>
                <a:cxn ang="T82">
                  <a:pos x="T32" y="0"/>
                </a:cxn>
                <a:cxn ang="T83">
                  <a:pos x="T33" y="0"/>
                </a:cxn>
                <a:cxn ang="T84">
                  <a:pos x="T34" y="0"/>
                </a:cxn>
                <a:cxn ang="T85">
                  <a:pos x="T35" y="0"/>
                </a:cxn>
                <a:cxn ang="T86">
                  <a:pos x="T36" y="0"/>
                </a:cxn>
                <a:cxn ang="T87">
                  <a:pos x="T37" y="0"/>
                </a:cxn>
                <a:cxn ang="T88">
                  <a:pos x="T38" y="0"/>
                </a:cxn>
                <a:cxn ang="T89">
                  <a:pos x="T39" y="0"/>
                </a:cxn>
                <a:cxn ang="T90">
                  <a:pos x="T40" y="0"/>
                </a:cxn>
                <a:cxn ang="T91">
                  <a:pos x="T41" y="0"/>
                </a:cxn>
                <a:cxn ang="T92">
                  <a:pos x="T42" y="0"/>
                </a:cxn>
                <a:cxn ang="T93">
                  <a:pos x="T43" y="0"/>
                </a:cxn>
                <a:cxn ang="T94">
                  <a:pos x="T44" y="0"/>
                </a:cxn>
                <a:cxn ang="T95">
                  <a:pos x="T45" y="0"/>
                </a:cxn>
                <a:cxn ang="T96">
                  <a:pos x="T46" y="0"/>
                </a:cxn>
                <a:cxn ang="T97">
                  <a:pos x="T47" y="0"/>
                </a:cxn>
                <a:cxn ang="T98">
                  <a:pos x="T48" y="0"/>
                </a:cxn>
                <a:cxn ang="T99">
                  <a:pos x="T49" y="0"/>
                </a:cxn>
              </a:cxnLst>
              <a:rect l="0" t="0" r="r" b="b"/>
              <a:pathLst>
                <a:path w="370">
                  <a:moveTo>
                    <a:pt x="0" y="0"/>
                  </a:moveTo>
                  <a:lnTo>
                    <a:pt x="4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67" y="0"/>
                  </a:lnTo>
                  <a:lnTo>
                    <a:pt x="71" y="0"/>
                  </a:lnTo>
                  <a:lnTo>
                    <a:pt x="75" y="0"/>
                  </a:lnTo>
                  <a:lnTo>
                    <a:pt x="78" y="0"/>
                  </a:lnTo>
                  <a:lnTo>
                    <a:pt x="82" y="0"/>
                  </a:lnTo>
                  <a:lnTo>
                    <a:pt x="86" y="0"/>
                  </a:lnTo>
                  <a:lnTo>
                    <a:pt x="90" y="0"/>
                  </a:lnTo>
                  <a:lnTo>
                    <a:pt x="93" y="0"/>
                  </a:lnTo>
                  <a:lnTo>
                    <a:pt x="97" y="0"/>
                  </a:lnTo>
                  <a:lnTo>
                    <a:pt x="101" y="0"/>
                  </a:lnTo>
                  <a:lnTo>
                    <a:pt x="105" y="0"/>
                  </a:lnTo>
                  <a:lnTo>
                    <a:pt x="108" y="0"/>
                  </a:lnTo>
                  <a:lnTo>
                    <a:pt x="112" y="0"/>
                  </a:lnTo>
                  <a:lnTo>
                    <a:pt x="116" y="0"/>
                  </a:lnTo>
                  <a:lnTo>
                    <a:pt x="120" y="0"/>
                  </a:lnTo>
                  <a:lnTo>
                    <a:pt x="123" y="0"/>
                  </a:lnTo>
                  <a:lnTo>
                    <a:pt x="127" y="0"/>
                  </a:lnTo>
                  <a:lnTo>
                    <a:pt x="131" y="0"/>
                  </a:lnTo>
                  <a:lnTo>
                    <a:pt x="135" y="0"/>
                  </a:lnTo>
                  <a:lnTo>
                    <a:pt x="138" y="0"/>
                  </a:lnTo>
                  <a:lnTo>
                    <a:pt x="142" y="0"/>
                  </a:lnTo>
                  <a:lnTo>
                    <a:pt x="146" y="0"/>
                  </a:lnTo>
                  <a:lnTo>
                    <a:pt x="149" y="0"/>
                  </a:lnTo>
                  <a:lnTo>
                    <a:pt x="153" y="0"/>
                  </a:lnTo>
                  <a:lnTo>
                    <a:pt x="157" y="0"/>
                  </a:lnTo>
                  <a:lnTo>
                    <a:pt x="161" y="0"/>
                  </a:lnTo>
                  <a:lnTo>
                    <a:pt x="164" y="0"/>
                  </a:lnTo>
                  <a:lnTo>
                    <a:pt x="168" y="0"/>
                  </a:lnTo>
                  <a:lnTo>
                    <a:pt x="172" y="0"/>
                  </a:lnTo>
                  <a:lnTo>
                    <a:pt x="176" y="0"/>
                  </a:lnTo>
                  <a:lnTo>
                    <a:pt x="179" y="0"/>
                  </a:lnTo>
                  <a:lnTo>
                    <a:pt x="183" y="0"/>
                  </a:lnTo>
                  <a:lnTo>
                    <a:pt x="187" y="0"/>
                  </a:lnTo>
                  <a:lnTo>
                    <a:pt x="191" y="0"/>
                  </a:lnTo>
                  <a:lnTo>
                    <a:pt x="194" y="0"/>
                  </a:lnTo>
                  <a:lnTo>
                    <a:pt x="198" y="0"/>
                  </a:lnTo>
                  <a:lnTo>
                    <a:pt x="202" y="0"/>
                  </a:lnTo>
                  <a:lnTo>
                    <a:pt x="206" y="0"/>
                  </a:lnTo>
                  <a:lnTo>
                    <a:pt x="209" y="0"/>
                  </a:lnTo>
                  <a:lnTo>
                    <a:pt x="213" y="0"/>
                  </a:lnTo>
                  <a:lnTo>
                    <a:pt x="217" y="0"/>
                  </a:lnTo>
                  <a:lnTo>
                    <a:pt x="221" y="0"/>
                  </a:lnTo>
                  <a:lnTo>
                    <a:pt x="224" y="0"/>
                  </a:lnTo>
                  <a:lnTo>
                    <a:pt x="228" y="0"/>
                  </a:lnTo>
                  <a:lnTo>
                    <a:pt x="232" y="0"/>
                  </a:lnTo>
                  <a:lnTo>
                    <a:pt x="235" y="0"/>
                  </a:lnTo>
                  <a:lnTo>
                    <a:pt x="239" y="0"/>
                  </a:lnTo>
                  <a:lnTo>
                    <a:pt x="243" y="0"/>
                  </a:lnTo>
                  <a:lnTo>
                    <a:pt x="247" y="0"/>
                  </a:lnTo>
                  <a:lnTo>
                    <a:pt x="250" y="0"/>
                  </a:lnTo>
                  <a:lnTo>
                    <a:pt x="254" y="0"/>
                  </a:lnTo>
                  <a:lnTo>
                    <a:pt x="258" y="0"/>
                  </a:lnTo>
                  <a:lnTo>
                    <a:pt x="262" y="0"/>
                  </a:lnTo>
                  <a:lnTo>
                    <a:pt x="265" y="0"/>
                  </a:lnTo>
                  <a:lnTo>
                    <a:pt x="269" y="0"/>
                  </a:lnTo>
                  <a:lnTo>
                    <a:pt x="273" y="0"/>
                  </a:lnTo>
                  <a:lnTo>
                    <a:pt x="277" y="0"/>
                  </a:lnTo>
                  <a:lnTo>
                    <a:pt x="280" y="0"/>
                  </a:lnTo>
                  <a:lnTo>
                    <a:pt x="284" y="0"/>
                  </a:lnTo>
                  <a:lnTo>
                    <a:pt x="288" y="0"/>
                  </a:lnTo>
                  <a:lnTo>
                    <a:pt x="292" y="0"/>
                  </a:lnTo>
                  <a:lnTo>
                    <a:pt x="295" y="0"/>
                  </a:lnTo>
                  <a:lnTo>
                    <a:pt x="299" y="0"/>
                  </a:lnTo>
                  <a:lnTo>
                    <a:pt x="303" y="0"/>
                  </a:lnTo>
                  <a:lnTo>
                    <a:pt x="306" y="0"/>
                  </a:lnTo>
                  <a:lnTo>
                    <a:pt x="310" y="0"/>
                  </a:lnTo>
                  <a:lnTo>
                    <a:pt x="314" y="0"/>
                  </a:lnTo>
                  <a:lnTo>
                    <a:pt x="318" y="0"/>
                  </a:lnTo>
                  <a:lnTo>
                    <a:pt x="321" y="0"/>
                  </a:lnTo>
                  <a:lnTo>
                    <a:pt x="325" y="0"/>
                  </a:lnTo>
                  <a:lnTo>
                    <a:pt x="329" y="0"/>
                  </a:lnTo>
                  <a:lnTo>
                    <a:pt x="333" y="0"/>
                  </a:lnTo>
                  <a:lnTo>
                    <a:pt x="336" y="0"/>
                  </a:lnTo>
                  <a:lnTo>
                    <a:pt x="340" y="0"/>
                  </a:lnTo>
                  <a:lnTo>
                    <a:pt x="344" y="0"/>
                  </a:lnTo>
                  <a:lnTo>
                    <a:pt x="348" y="0"/>
                  </a:lnTo>
                  <a:lnTo>
                    <a:pt x="351" y="0"/>
                  </a:lnTo>
                  <a:lnTo>
                    <a:pt x="355" y="0"/>
                  </a:lnTo>
                  <a:lnTo>
                    <a:pt x="359" y="0"/>
                  </a:lnTo>
                  <a:lnTo>
                    <a:pt x="363" y="0"/>
                  </a:lnTo>
                  <a:lnTo>
                    <a:pt x="366" y="0"/>
                  </a:lnTo>
                  <a:lnTo>
                    <a:pt x="37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617" name="Rectangle 314"/>
            <p:cNvSpPr>
              <a:spLocks noChangeArrowheads="1"/>
            </p:cNvSpPr>
            <p:nvPr/>
          </p:nvSpPr>
          <p:spPr bwMode="auto">
            <a:xfrm>
              <a:off x="148" y="-457"/>
              <a:ext cx="370" cy="32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endParaRPr lang="ja-JP" altLang="en-US">
                <a:ea typeface="Arial Unicode MS" pitchFamily="50" charset="-128"/>
                <a:cs typeface="Arial Unicode MS" pitchFamily="50" charset="-128"/>
              </a:endParaRPr>
            </a:p>
          </p:txBody>
        </p:sp>
      </p:grpSp>
      <p:sp>
        <p:nvSpPr>
          <p:cNvPr id="7" name="スライド番号プレースホルダー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DA0E730-3696-468F-8869-A76F10D26BD4}" type="slidenum">
              <a:rPr lang="ja-JP" altLang="en-US" smtClean="0"/>
              <a:pPr>
                <a:defRPr/>
              </a:pPr>
              <a:t>20</a:t>
            </a:fld>
            <a:r>
              <a:rPr lang="en-US" altLang="ja-JP" smtClean="0"/>
              <a:t>/16</a:t>
            </a:r>
            <a:endParaRPr lang="ja-JP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Source Size Dependence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March 24, 2016</a:t>
            </a: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ExHIC2016@YITP</a:t>
            </a:r>
            <a:endParaRPr lang="en-US" altLang="ja-JP"/>
          </a:p>
        </p:txBody>
      </p:sp>
      <p:grpSp>
        <p:nvGrpSpPr>
          <p:cNvPr id="22534" name="Group 6"/>
          <p:cNvGrpSpPr>
            <a:grpSpLocks noChangeAspect="1"/>
          </p:cNvGrpSpPr>
          <p:nvPr/>
        </p:nvGrpSpPr>
        <p:grpSpPr bwMode="auto">
          <a:xfrm>
            <a:off x="-26988" y="-725488"/>
            <a:ext cx="4660901" cy="5895976"/>
            <a:chOff x="-17" y="-457"/>
            <a:chExt cx="2936" cy="3714"/>
          </a:xfrm>
        </p:grpSpPr>
        <p:sp>
          <p:nvSpPr>
            <p:cNvPr id="22627" name="AutoShape 5"/>
            <p:cNvSpPr>
              <a:spLocks noChangeAspect="1" noChangeArrowheads="1" noTextEdit="1"/>
            </p:cNvSpPr>
            <p:nvPr/>
          </p:nvSpPr>
          <p:spPr bwMode="auto">
            <a:xfrm>
              <a:off x="-17" y="845"/>
              <a:ext cx="2898" cy="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628" name="Line 7"/>
            <p:cNvSpPr>
              <a:spLocks noChangeShapeType="1"/>
            </p:cNvSpPr>
            <p:nvPr/>
          </p:nvSpPr>
          <p:spPr bwMode="auto">
            <a:xfrm>
              <a:off x="553" y="2861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629" name="Line 8"/>
            <p:cNvSpPr>
              <a:spLocks noChangeShapeType="1"/>
            </p:cNvSpPr>
            <p:nvPr/>
          </p:nvSpPr>
          <p:spPr bwMode="auto">
            <a:xfrm flipH="1">
              <a:off x="2755" y="2861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630" name="Rectangle 9"/>
            <p:cNvSpPr>
              <a:spLocks noChangeArrowheads="1"/>
            </p:cNvSpPr>
            <p:nvPr/>
          </p:nvSpPr>
          <p:spPr bwMode="auto">
            <a:xfrm>
              <a:off x="312" y="2789"/>
              <a:ext cx="20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0.8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2631" name="Line 10"/>
            <p:cNvSpPr>
              <a:spLocks noChangeShapeType="1"/>
            </p:cNvSpPr>
            <p:nvPr/>
          </p:nvSpPr>
          <p:spPr bwMode="auto">
            <a:xfrm>
              <a:off x="553" y="2537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632" name="Line 11"/>
            <p:cNvSpPr>
              <a:spLocks noChangeShapeType="1"/>
            </p:cNvSpPr>
            <p:nvPr/>
          </p:nvSpPr>
          <p:spPr bwMode="auto">
            <a:xfrm flipH="1">
              <a:off x="2755" y="2537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633" name="Rectangle 12"/>
            <p:cNvSpPr>
              <a:spLocks noChangeArrowheads="1"/>
            </p:cNvSpPr>
            <p:nvPr/>
          </p:nvSpPr>
          <p:spPr bwMode="auto">
            <a:xfrm>
              <a:off x="418" y="2465"/>
              <a:ext cx="8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1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2634" name="Line 13"/>
            <p:cNvSpPr>
              <a:spLocks noChangeShapeType="1"/>
            </p:cNvSpPr>
            <p:nvPr/>
          </p:nvSpPr>
          <p:spPr bwMode="auto">
            <a:xfrm>
              <a:off x="553" y="2213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635" name="Line 14"/>
            <p:cNvSpPr>
              <a:spLocks noChangeShapeType="1"/>
            </p:cNvSpPr>
            <p:nvPr/>
          </p:nvSpPr>
          <p:spPr bwMode="auto">
            <a:xfrm flipH="1">
              <a:off x="2755" y="2213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636" name="Rectangle 15"/>
            <p:cNvSpPr>
              <a:spLocks noChangeArrowheads="1"/>
            </p:cNvSpPr>
            <p:nvPr/>
          </p:nvSpPr>
          <p:spPr bwMode="auto">
            <a:xfrm>
              <a:off x="322" y="2141"/>
              <a:ext cx="18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1.2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2637" name="Line 16"/>
            <p:cNvSpPr>
              <a:spLocks noChangeShapeType="1"/>
            </p:cNvSpPr>
            <p:nvPr/>
          </p:nvSpPr>
          <p:spPr bwMode="auto">
            <a:xfrm>
              <a:off x="553" y="1889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638" name="Line 17"/>
            <p:cNvSpPr>
              <a:spLocks noChangeShapeType="1"/>
            </p:cNvSpPr>
            <p:nvPr/>
          </p:nvSpPr>
          <p:spPr bwMode="auto">
            <a:xfrm flipH="1">
              <a:off x="2755" y="1889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639" name="Rectangle 18"/>
            <p:cNvSpPr>
              <a:spLocks noChangeArrowheads="1"/>
            </p:cNvSpPr>
            <p:nvPr/>
          </p:nvSpPr>
          <p:spPr bwMode="auto">
            <a:xfrm>
              <a:off x="321" y="1817"/>
              <a:ext cx="18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1.4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2640" name="Line 19"/>
            <p:cNvSpPr>
              <a:spLocks noChangeShapeType="1"/>
            </p:cNvSpPr>
            <p:nvPr/>
          </p:nvSpPr>
          <p:spPr bwMode="auto">
            <a:xfrm>
              <a:off x="553" y="1565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641" name="Line 20"/>
            <p:cNvSpPr>
              <a:spLocks noChangeShapeType="1"/>
            </p:cNvSpPr>
            <p:nvPr/>
          </p:nvSpPr>
          <p:spPr bwMode="auto">
            <a:xfrm flipH="1">
              <a:off x="2755" y="1565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642" name="Rectangle 21"/>
            <p:cNvSpPr>
              <a:spLocks noChangeArrowheads="1"/>
            </p:cNvSpPr>
            <p:nvPr/>
          </p:nvSpPr>
          <p:spPr bwMode="auto">
            <a:xfrm>
              <a:off x="322" y="1493"/>
              <a:ext cx="18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1.6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2643" name="Line 22"/>
            <p:cNvSpPr>
              <a:spLocks noChangeShapeType="1"/>
            </p:cNvSpPr>
            <p:nvPr/>
          </p:nvSpPr>
          <p:spPr bwMode="auto">
            <a:xfrm>
              <a:off x="553" y="1241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644" name="Line 23"/>
            <p:cNvSpPr>
              <a:spLocks noChangeShapeType="1"/>
            </p:cNvSpPr>
            <p:nvPr/>
          </p:nvSpPr>
          <p:spPr bwMode="auto">
            <a:xfrm flipH="1">
              <a:off x="2755" y="1241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645" name="Rectangle 24"/>
            <p:cNvSpPr>
              <a:spLocks noChangeArrowheads="1"/>
            </p:cNvSpPr>
            <p:nvPr/>
          </p:nvSpPr>
          <p:spPr bwMode="auto">
            <a:xfrm>
              <a:off x="322" y="1169"/>
              <a:ext cx="18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1.8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2646" name="Line 25"/>
            <p:cNvSpPr>
              <a:spLocks noChangeShapeType="1"/>
            </p:cNvSpPr>
            <p:nvPr/>
          </p:nvSpPr>
          <p:spPr bwMode="auto">
            <a:xfrm>
              <a:off x="553" y="917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647" name="Line 26"/>
            <p:cNvSpPr>
              <a:spLocks noChangeShapeType="1"/>
            </p:cNvSpPr>
            <p:nvPr/>
          </p:nvSpPr>
          <p:spPr bwMode="auto">
            <a:xfrm flipH="1">
              <a:off x="2755" y="917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648" name="Rectangle 27"/>
            <p:cNvSpPr>
              <a:spLocks noChangeArrowheads="1"/>
            </p:cNvSpPr>
            <p:nvPr/>
          </p:nvSpPr>
          <p:spPr bwMode="auto">
            <a:xfrm>
              <a:off x="408" y="845"/>
              <a:ext cx="10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2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2649" name="Line 28"/>
            <p:cNvSpPr>
              <a:spLocks noChangeShapeType="1"/>
            </p:cNvSpPr>
            <p:nvPr/>
          </p:nvSpPr>
          <p:spPr bwMode="auto">
            <a:xfrm flipV="1">
              <a:off x="553" y="2843"/>
              <a:ext cx="0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650" name="Line 29"/>
            <p:cNvSpPr>
              <a:spLocks noChangeShapeType="1"/>
            </p:cNvSpPr>
            <p:nvPr/>
          </p:nvSpPr>
          <p:spPr bwMode="auto">
            <a:xfrm>
              <a:off x="553" y="917"/>
              <a:ext cx="0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651" name="Rectangle 30"/>
            <p:cNvSpPr>
              <a:spLocks noChangeArrowheads="1"/>
            </p:cNvSpPr>
            <p:nvPr/>
          </p:nvSpPr>
          <p:spPr bwMode="auto">
            <a:xfrm>
              <a:off x="534" y="2909"/>
              <a:ext cx="10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0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2652" name="Line 31"/>
            <p:cNvSpPr>
              <a:spLocks noChangeShapeType="1"/>
            </p:cNvSpPr>
            <p:nvPr/>
          </p:nvSpPr>
          <p:spPr bwMode="auto">
            <a:xfrm flipV="1">
              <a:off x="1111" y="2843"/>
              <a:ext cx="0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653" name="Line 32"/>
            <p:cNvSpPr>
              <a:spLocks noChangeShapeType="1"/>
            </p:cNvSpPr>
            <p:nvPr/>
          </p:nvSpPr>
          <p:spPr bwMode="auto">
            <a:xfrm>
              <a:off x="1111" y="917"/>
              <a:ext cx="0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654" name="Rectangle 33"/>
            <p:cNvSpPr>
              <a:spLocks noChangeArrowheads="1"/>
            </p:cNvSpPr>
            <p:nvPr/>
          </p:nvSpPr>
          <p:spPr bwMode="auto">
            <a:xfrm>
              <a:off x="1055" y="2909"/>
              <a:ext cx="17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50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2655" name="Line 34"/>
            <p:cNvSpPr>
              <a:spLocks noChangeShapeType="1"/>
            </p:cNvSpPr>
            <p:nvPr/>
          </p:nvSpPr>
          <p:spPr bwMode="auto">
            <a:xfrm flipV="1">
              <a:off x="1663" y="2843"/>
              <a:ext cx="0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656" name="Line 35"/>
            <p:cNvSpPr>
              <a:spLocks noChangeShapeType="1"/>
            </p:cNvSpPr>
            <p:nvPr/>
          </p:nvSpPr>
          <p:spPr bwMode="auto">
            <a:xfrm>
              <a:off x="1663" y="917"/>
              <a:ext cx="0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657" name="Rectangle 36"/>
            <p:cNvSpPr>
              <a:spLocks noChangeArrowheads="1"/>
            </p:cNvSpPr>
            <p:nvPr/>
          </p:nvSpPr>
          <p:spPr bwMode="auto">
            <a:xfrm>
              <a:off x="1586" y="2909"/>
              <a:ext cx="21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100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2658" name="Line 37"/>
            <p:cNvSpPr>
              <a:spLocks noChangeShapeType="1"/>
            </p:cNvSpPr>
            <p:nvPr/>
          </p:nvSpPr>
          <p:spPr bwMode="auto">
            <a:xfrm flipV="1">
              <a:off x="2215" y="2843"/>
              <a:ext cx="0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659" name="Line 38"/>
            <p:cNvSpPr>
              <a:spLocks noChangeShapeType="1"/>
            </p:cNvSpPr>
            <p:nvPr/>
          </p:nvSpPr>
          <p:spPr bwMode="auto">
            <a:xfrm>
              <a:off x="2215" y="917"/>
              <a:ext cx="0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660" name="Rectangle 39"/>
            <p:cNvSpPr>
              <a:spLocks noChangeArrowheads="1"/>
            </p:cNvSpPr>
            <p:nvPr/>
          </p:nvSpPr>
          <p:spPr bwMode="auto">
            <a:xfrm>
              <a:off x="2138" y="2909"/>
              <a:ext cx="21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150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2661" name="Line 40"/>
            <p:cNvSpPr>
              <a:spLocks noChangeShapeType="1"/>
            </p:cNvSpPr>
            <p:nvPr/>
          </p:nvSpPr>
          <p:spPr bwMode="auto">
            <a:xfrm flipV="1">
              <a:off x="2773" y="2843"/>
              <a:ext cx="0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662" name="Line 41"/>
            <p:cNvSpPr>
              <a:spLocks noChangeShapeType="1"/>
            </p:cNvSpPr>
            <p:nvPr/>
          </p:nvSpPr>
          <p:spPr bwMode="auto">
            <a:xfrm>
              <a:off x="2773" y="917"/>
              <a:ext cx="0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663" name="Rectangle 42"/>
            <p:cNvSpPr>
              <a:spLocks noChangeArrowheads="1"/>
            </p:cNvSpPr>
            <p:nvPr/>
          </p:nvSpPr>
          <p:spPr bwMode="auto">
            <a:xfrm>
              <a:off x="2680" y="2909"/>
              <a:ext cx="23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200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2664" name="Rectangle 43"/>
            <p:cNvSpPr>
              <a:spLocks noChangeArrowheads="1"/>
            </p:cNvSpPr>
            <p:nvPr/>
          </p:nvSpPr>
          <p:spPr bwMode="auto">
            <a:xfrm>
              <a:off x="553" y="917"/>
              <a:ext cx="2220" cy="194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endParaRPr lang="ja-JP" altLang="en-US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2665" name="Rectangle 44"/>
            <p:cNvSpPr>
              <a:spLocks noChangeArrowheads="1"/>
            </p:cNvSpPr>
            <p:nvPr/>
          </p:nvSpPr>
          <p:spPr bwMode="auto">
            <a:xfrm>
              <a:off x="1907" y="1967"/>
              <a:ext cx="24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V=V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2666" name="Rectangle 45"/>
            <p:cNvSpPr>
              <a:spLocks noChangeArrowheads="1"/>
            </p:cNvSpPr>
            <p:nvPr/>
          </p:nvSpPr>
          <p:spPr bwMode="auto">
            <a:xfrm>
              <a:off x="2143" y="2027"/>
              <a:ext cx="21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2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nobs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2667" name="Rectangle 46"/>
            <p:cNvSpPr>
              <a:spLocks noChangeArrowheads="1"/>
            </p:cNvSpPr>
            <p:nvPr/>
          </p:nvSpPr>
          <p:spPr bwMode="auto">
            <a:xfrm>
              <a:off x="2370" y="1967"/>
              <a:ext cx="16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+V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2668" name="Rectangle 47"/>
            <p:cNvSpPr>
              <a:spLocks noChangeArrowheads="1"/>
            </p:cNvSpPr>
            <p:nvPr/>
          </p:nvSpPr>
          <p:spPr bwMode="auto">
            <a:xfrm>
              <a:off x="2528" y="2027"/>
              <a:ext cx="18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2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coul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2669" name="Rectangle 48"/>
            <p:cNvSpPr>
              <a:spLocks noChangeArrowheads="1"/>
            </p:cNvSpPr>
            <p:nvPr/>
          </p:nvSpPr>
          <p:spPr bwMode="auto">
            <a:xfrm>
              <a:off x="2029" y="2141"/>
              <a:ext cx="67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(Not Bound)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2670" name="Rectangle 49"/>
            <p:cNvSpPr>
              <a:spLocks noChangeArrowheads="1"/>
            </p:cNvSpPr>
            <p:nvPr/>
          </p:nvSpPr>
          <p:spPr bwMode="auto">
            <a:xfrm rot="-5400000">
              <a:off x="-61" y="1784"/>
              <a:ext cx="2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6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C(Q)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2671" name="Rectangle 50"/>
            <p:cNvSpPr>
              <a:spLocks noChangeArrowheads="1"/>
            </p:cNvSpPr>
            <p:nvPr/>
          </p:nvSpPr>
          <p:spPr bwMode="auto">
            <a:xfrm>
              <a:off x="978" y="3077"/>
              <a:ext cx="34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6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Q=|m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2672" name="Rectangle 51"/>
            <p:cNvSpPr>
              <a:spLocks noChangeArrowheads="1"/>
            </p:cNvSpPr>
            <p:nvPr/>
          </p:nvSpPr>
          <p:spPr bwMode="auto">
            <a:xfrm>
              <a:off x="1301" y="3131"/>
              <a:ext cx="6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3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p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2673" name="Rectangle 52"/>
            <p:cNvSpPr>
              <a:spLocks noChangeArrowheads="1"/>
            </p:cNvSpPr>
            <p:nvPr/>
          </p:nvSpPr>
          <p:spPr bwMode="auto">
            <a:xfrm>
              <a:off x="1374" y="3077"/>
              <a:ext cx="6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6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k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2674" name="Rectangle 53"/>
            <p:cNvSpPr>
              <a:spLocks noChangeArrowheads="1"/>
            </p:cNvSpPr>
            <p:nvPr/>
          </p:nvSpPr>
          <p:spPr bwMode="auto">
            <a:xfrm>
              <a:off x="1440" y="3125"/>
              <a:ext cx="8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300">
                  <a:solidFill>
                    <a:srgbClr val="000000"/>
                  </a:solidFill>
                  <a:latin typeface="Symbol" pitchFamily="18" charset="2"/>
                  <a:ea typeface="Arial Unicode MS" pitchFamily="50" charset="-128"/>
                  <a:cs typeface="Arial Unicode MS" pitchFamily="50" charset="-128"/>
                </a:rPr>
                <a:t>W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2675" name="Rectangle 54"/>
            <p:cNvSpPr>
              <a:spLocks noChangeArrowheads="1"/>
            </p:cNvSpPr>
            <p:nvPr/>
          </p:nvSpPr>
          <p:spPr bwMode="auto">
            <a:xfrm>
              <a:off x="1512" y="3077"/>
              <a:ext cx="17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6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-m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2676" name="Rectangle 55"/>
            <p:cNvSpPr>
              <a:spLocks noChangeArrowheads="1"/>
            </p:cNvSpPr>
            <p:nvPr/>
          </p:nvSpPr>
          <p:spPr bwMode="auto">
            <a:xfrm>
              <a:off x="1668" y="3125"/>
              <a:ext cx="8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300">
                  <a:solidFill>
                    <a:srgbClr val="000000"/>
                  </a:solidFill>
                  <a:latin typeface="Symbol" pitchFamily="18" charset="2"/>
                  <a:ea typeface="Arial Unicode MS" pitchFamily="50" charset="-128"/>
                  <a:cs typeface="Arial Unicode MS" pitchFamily="50" charset="-128"/>
                </a:rPr>
                <a:t>W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2677" name="Rectangle 56"/>
            <p:cNvSpPr>
              <a:spLocks noChangeArrowheads="1"/>
            </p:cNvSpPr>
            <p:nvPr/>
          </p:nvSpPr>
          <p:spPr bwMode="auto">
            <a:xfrm>
              <a:off x="1752" y="3077"/>
              <a:ext cx="6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6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k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2678" name="Rectangle 57"/>
            <p:cNvSpPr>
              <a:spLocks noChangeArrowheads="1"/>
            </p:cNvSpPr>
            <p:nvPr/>
          </p:nvSpPr>
          <p:spPr bwMode="auto">
            <a:xfrm>
              <a:off x="1811" y="3131"/>
              <a:ext cx="6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3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p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2679" name="Rectangle 58"/>
            <p:cNvSpPr>
              <a:spLocks noChangeArrowheads="1"/>
            </p:cNvSpPr>
            <p:nvPr/>
          </p:nvSpPr>
          <p:spPr bwMode="auto">
            <a:xfrm>
              <a:off x="1857" y="3077"/>
              <a:ext cx="70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6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|/M [MeV/c]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2680" name="Rectangle 59"/>
            <p:cNvSpPr>
              <a:spLocks noChangeArrowheads="1"/>
            </p:cNvSpPr>
            <p:nvPr/>
          </p:nvSpPr>
          <p:spPr bwMode="auto">
            <a:xfrm>
              <a:off x="1663" y="953"/>
              <a:ext cx="39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1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Coulomb 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2681" name="Rectangle 60"/>
            <p:cNvSpPr>
              <a:spLocks noChangeArrowheads="1"/>
            </p:cNvSpPr>
            <p:nvPr/>
          </p:nvSpPr>
          <p:spPr bwMode="auto">
            <a:xfrm>
              <a:off x="2028" y="947"/>
              <a:ext cx="31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7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3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2682" name="Rectangle 61"/>
            <p:cNvSpPr>
              <a:spLocks noChangeArrowheads="1"/>
            </p:cNvSpPr>
            <p:nvPr/>
          </p:nvSpPr>
          <p:spPr bwMode="auto">
            <a:xfrm>
              <a:off x="2071" y="971"/>
              <a:ext cx="35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8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S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2683" name="Rectangle 62"/>
            <p:cNvSpPr>
              <a:spLocks noChangeArrowheads="1"/>
            </p:cNvSpPr>
            <p:nvPr/>
          </p:nvSpPr>
          <p:spPr bwMode="auto">
            <a:xfrm>
              <a:off x="2111" y="1001"/>
              <a:ext cx="22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7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1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2684" name="Rectangle 63"/>
            <p:cNvSpPr>
              <a:spLocks noChangeArrowheads="1"/>
            </p:cNvSpPr>
            <p:nvPr/>
          </p:nvSpPr>
          <p:spPr bwMode="auto">
            <a:xfrm>
              <a:off x="2146" y="953"/>
              <a:ext cx="4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1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, 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2685" name="Rectangle 64"/>
            <p:cNvSpPr>
              <a:spLocks noChangeArrowheads="1"/>
            </p:cNvSpPr>
            <p:nvPr/>
          </p:nvSpPr>
          <p:spPr bwMode="auto">
            <a:xfrm>
              <a:off x="2194" y="947"/>
              <a:ext cx="4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100">
                  <a:solidFill>
                    <a:srgbClr val="000000"/>
                  </a:solidFill>
                  <a:latin typeface="Symbol" pitchFamily="18" charset="2"/>
                  <a:ea typeface="Arial Unicode MS" pitchFamily="50" charset="-128"/>
                  <a:cs typeface="Arial Unicode MS" pitchFamily="50" charset="-128"/>
                </a:rPr>
                <a:t>r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2686" name="Rectangle 65"/>
            <p:cNvSpPr>
              <a:spLocks noChangeArrowheads="1"/>
            </p:cNvSpPr>
            <p:nvPr/>
          </p:nvSpPr>
          <p:spPr bwMode="auto">
            <a:xfrm>
              <a:off x="2242" y="953"/>
              <a:ext cx="22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1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=1 fm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2687" name="Line 66"/>
            <p:cNvSpPr>
              <a:spLocks noChangeShapeType="1"/>
            </p:cNvSpPr>
            <p:nvPr/>
          </p:nvSpPr>
          <p:spPr bwMode="auto">
            <a:xfrm>
              <a:off x="2509" y="995"/>
              <a:ext cx="12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688" name="Freeform 67"/>
            <p:cNvSpPr>
              <a:spLocks/>
            </p:cNvSpPr>
            <p:nvPr/>
          </p:nvSpPr>
          <p:spPr bwMode="auto">
            <a:xfrm>
              <a:off x="841" y="917"/>
              <a:ext cx="1932" cy="1518"/>
            </a:xfrm>
            <a:custGeom>
              <a:avLst/>
              <a:gdLst>
                <a:gd name="T0" fmla="*/ 12 w 322"/>
                <a:gd name="T1" fmla="*/ 90 h 253"/>
                <a:gd name="T2" fmla="*/ 60 w 322"/>
                <a:gd name="T3" fmla="*/ 294 h 253"/>
                <a:gd name="T4" fmla="*/ 102 w 322"/>
                <a:gd name="T5" fmla="*/ 450 h 253"/>
                <a:gd name="T6" fmla="*/ 150 w 322"/>
                <a:gd name="T7" fmla="*/ 576 h 253"/>
                <a:gd name="T8" fmla="*/ 192 w 322"/>
                <a:gd name="T9" fmla="*/ 672 h 253"/>
                <a:gd name="T10" fmla="*/ 240 w 322"/>
                <a:gd name="T11" fmla="*/ 756 h 253"/>
                <a:gd name="T12" fmla="*/ 282 w 322"/>
                <a:gd name="T13" fmla="*/ 822 h 253"/>
                <a:gd name="T14" fmla="*/ 330 w 322"/>
                <a:gd name="T15" fmla="*/ 876 h 253"/>
                <a:gd name="T16" fmla="*/ 372 w 322"/>
                <a:gd name="T17" fmla="*/ 930 h 253"/>
                <a:gd name="T18" fmla="*/ 420 w 322"/>
                <a:gd name="T19" fmla="*/ 972 h 253"/>
                <a:gd name="T20" fmla="*/ 462 w 322"/>
                <a:gd name="T21" fmla="*/ 1008 h 253"/>
                <a:gd name="T22" fmla="*/ 510 w 322"/>
                <a:gd name="T23" fmla="*/ 1044 h 253"/>
                <a:gd name="T24" fmla="*/ 552 w 322"/>
                <a:gd name="T25" fmla="*/ 1080 h 253"/>
                <a:gd name="T26" fmla="*/ 600 w 322"/>
                <a:gd name="T27" fmla="*/ 1110 h 253"/>
                <a:gd name="T28" fmla="*/ 642 w 322"/>
                <a:gd name="T29" fmla="*/ 1134 h 253"/>
                <a:gd name="T30" fmla="*/ 690 w 322"/>
                <a:gd name="T31" fmla="*/ 1158 h 253"/>
                <a:gd name="T32" fmla="*/ 732 w 322"/>
                <a:gd name="T33" fmla="*/ 1182 h 253"/>
                <a:gd name="T34" fmla="*/ 780 w 322"/>
                <a:gd name="T35" fmla="*/ 1206 h 253"/>
                <a:gd name="T36" fmla="*/ 822 w 322"/>
                <a:gd name="T37" fmla="*/ 1230 h 253"/>
                <a:gd name="T38" fmla="*/ 864 w 322"/>
                <a:gd name="T39" fmla="*/ 1248 h 253"/>
                <a:gd name="T40" fmla="*/ 912 w 322"/>
                <a:gd name="T41" fmla="*/ 1266 h 253"/>
                <a:gd name="T42" fmla="*/ 954 w 322"/>
                <a:gd name="T43" fmla="*/ 1284 h 253"/>
                <a:gd name="T44" fmla="*/ 1002 w 322"/>
                <a:gd name="T45" fmla="*/ 1302 h 253"/>
                <a:gd name="T46" fmla="*/ 1044 w 322"/>
                <a:gd name="T47" fmla="*/ 1320 h 253"/>
                <a:gd name="T48" fmla="*/ 1092 w 322"/>
                <a:gd name="T49" fmla="*/ 1332 h 253"/>
                <a:gd name="T50" fmla="*/ 1134 w 322"/>
                <a:gd name="T51" fmla="*/ 1350 h 253"/>
                <a:gd name="T52" fmla="*/ 1182 w 322"/>
                <a:gd name="T53" fmla="*/ 1362 h 253"/>
                <a:gd name="T54" fmla="*/ 1224 w 322"/>
                <a:gd name="T55" fmla="*/ 1374 h 253"/>
                <a:gd name="T56" fmla="*/ 1272 w 322"/>
                <a:gd name="T57" fmla="*/ 1386 h 253"/>
                <a:gd name="T58" fmla="*/ 1314 w 322"/>
                <a:gd name="T59" fmla="*/ 1398 h 253"/>
                <a:gd name="T60" fmla="*/ 1362 w 322"/>
                <a:gd name="T61" fmla="*/ 1410 h 253"/>
                <a:gd name="T62" fmla="*/ 1404 w 322"/>
                <a:gd name="T63" fmla="*/ 1422 h 253"/>
                <a:gd name="T64" fmla="*/ 1452 w 322"/>
                <a:gd name="T65" fmla="*/ 1434 h 253"/>
                <a:gd name="T66" fmla="*/ 1494 w 322"/>
                <a:gd name="T67" fmla="*/ 1446 h 253"/>
                <a:gd name="T68" fmla="*/ 1542 w 322"/>
                <a:gd name="T69" fmla="*/ 1452 h 253"/>
                <a:gd name="T70" fmla="*/ 1584 w 322"/>
                <a:gd name="T71" fmla="*/ 1464 h 253"/>
                <a:gd name="T72" fmla="*/ 1632 w 322"/>
                <a:gd name="T73" fmla="*/ 1470 h 253"/>
                <a:gd name="T74" fmla="*/ 1674 w 322"/>
                <a:gd name="T75" fmla="*/ 1482 h 253"/>
                <a:gd name="T76" fmla="*/ 1716 w 322"/>
                <a:gd name="T77" fmla="*/ 1488 h 253"/>
                <a:gd name="T78" fmla="*/ 1764 w 322"/>
                <a:gd name="T79" fmla="*/ 1494 h 253"/>
                <a:gd name="T80" fmla="*/ 1806 w 322"/>
                <a:gd name="T81" fmla="*/ 1500 h 253"/>
                <a:gd name="T82" fmla="*/ 1854 w 322"/>
                <a:gd name="T83" fmla="*/ 1506 h 253"/>
                <a:gd name="T84" fmla="*/ 1896 w 322"/>
                <a:gd name="T85" fmla="*/ 1512 h 253"/>
                <a:gd name="T86" fmla="*/ 1932 w 322"/>
                <a:gd name="T87" fmla="*/ 1518 h 25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22" h="253">
                  <a:moveTo>
                    <a:pt x="0" y="0"/>
                  </a:moveTo>
                  <a:lnTo>
                    <a:pt x="2" y="15"/>
                  </a:lnTo>
                  <a:lnTo>
                    <a:pt x="6" y="33"/>
                  </a:lnTo>
                  <a:lnTo>
                    <a:pt x="10" y="49"/>
                  </a:lnTo>
                  <a:lnTo>
                    <a:pt x="14" y="63"/>
                  </a:lnTo>
                  <a:lnTo>
                    <a:pt x="17" y="75"/>
                  </a:lnTo>
                  <a:lnTo>
                    <a:pt x="21" y="86"/>
                  </a:lnTo>
                  <a:lnTo>
                    <a:pt x="25" y="96"/>
                  </a:lnTo>
                  <a:lnTo>
                    <a:pt x="29" y="104"/>
                  </a:lnTo>
                  <a:lnTo>
                    <a:pt x="32" y="112"/>
                  </a:lnTo>
                  <a:lnTo>
                    <a:pt x="36" y="119"/>
                  </a:lnTo>
                  <a:lnTo>
                    <a:pt x="40" y="126"/>
                  </a:lnTo>
                  <a:lnTo>
                    <a:pt x="44" y="131"/>
                  </a:lnTo>
                  <a:lnTo>
                    <a:pt x="47" y="137"/>
                  </a:lnTo>
                  <a:lnTo>
                    <a:pt x="51" y="142"/>
                  </a:lnTo>
                  <a:lnTo>
                    <a:pt x="55" y="146"/>
                  </a:lnTo>
                  <a:lnTo>
                    <a:pt x="59" y="151"/>
                  </a:lnTo>
                  <a:lnTo>
                    <a:pt x="62" y="155"/>
                  </a:lnTo>
                  <a:lnTo>
                    <a:pt x="66" y="158"/>
                  </a:lnTo>
                  <a:lnTo>
                    <a:pt x="70" y="162"/>
                  </a:lnTo>
                  <a:lnTo>
                    <a:pt x="73" y="165"/>
                  </a:lnTo>
                  <a:lnTo>
                    <a:pt x="77" y="168"/>
                  </a:lnTo>
                  <a:lnTo>
                    <a:pt x="81" y="171"/>
                  </a:lnTo>
                  <a:lnTo>
                    <a:pt x="85" y="174"/>
                  </a:lnTo>
                  <a:lnTo>
                    <a:pt x="88" y="177"/>
                  </a:lnTo>
                  <a:lnTo>
                    <a:pt x="92" y="180"/>
                  </a:lnTo>
                  <a:lnTo>
                    <a:pt x="96" y="182"/>
                  </a:lnTo>
                  <a:lnTo>
                    <a:pt x="100" y="185"/>
                  </a:lnTo>
                  <a:lnTo>
                    <a:pt x="103" y="187"/>
                  </a:lnTo>
                  <a:lnTo>
                    <a:pt x="107" y="189"/>
                  </a:lnTo>
                  <a:lnTo>
                    <a:pt x="111" y="191"/>
                  </a:lnTo>
                  <a:lnTo>
                    <a:pt x="115" y="193"/>
                  </a:lnTo>
                  <a:lnTo>
                    <a:pt x="118" y="195"/>
                  </a:lnTo>
                  <a:lnTo>
                    <a:pt x="122" y="197"/>
                  </a:lnTo>
                  <a:lnTo>
                    <a:pt x="126" y="199"/>
                  </a:lnTo>
                  <a:lnTo>
                    <a:pt x="130" y="201"/>
                  </a:lnTo>
                  <a:lnTo>
                    <a:pt x="133" y="203"/>
                  </a:lnTo>
                  <a:lnTo>
                    <a:pt x="137" y="205"/>
                  </a:lnTo>
                  <a:lnTo>
                    <a:pt x="141" y="206"/>
                  </a:lnTo>
                  <a:lnTo>
                    <a:pt x="144" y="208"/>
                  </a:lnTo>
                  <a:lnTo>
                    <a:pt x="148" y="210"/>
                  </a:lnTo>
                  <a:lnTo>
                    <a:pt x="152" y="211"/>
                  </a:lnTo>
                  <a:lnTo>
                    <a:pt x="156" y="213"/>
                  </a:lnTo>
                  <a:lnTo>
                    <a:pt x="159" y="214"/>
                  </a:lnTo>
                  <a:lnTo>
                    <a:pt x="163" y="216"/>
                  </a:lnTo>
                  <a:lnTo>
                    <a:pt x="167" y="217"/>
                  </a:lnTo>
                  <a:lnTo>
                    <a:pt x="171" y="218"/>
                  </a:lnTo>
                  <a:lnTo>
                    <a:pt x="174" y="220"/>
                  </a:lnTo>
                  <a:lnTo>
                    <a:pt x="178" y="221"/>
                  </a:lnTo>
                  <a:lnTo>
                    <a:pt x="182" y="222"/>
                  </a:lnTo>
                  <a:lnTo>
                    <a:pt x="186" y="224"/>
                  </a:lnTo>
                  <a:lnTo>
                    <a:pt x="189" y="225"/>
                  </a:lnTo>
                  <a:lnTo>
                    <a:pt x="193" y="226"/>
                  </a:lnTo>
                  <a:lnTo>
                    <a:pt x="197" y="227"/>
                  </a:lnTo>
                  <a:lnTo>
                    <a:pt x="201" y="228"/>
                  </a:lnTo>
                  <a:lnTo>
                    <a:pt x="204" y="229"/>
                  </a:lnTo>
                  <a:lnTo>
                    <a:pt x="208" y="230"/>
                  </a:lnTo>
                  <a:lnTo>
                    <a:pt x="212" y="231"/>
                  </a:lnTo>
                  <a:lnTo>
                    <a:pt x="215" y="232"/>
                  </a:lnTo>
                  <a:lnTo>
                    <a:pt x="219" y="233"/>
                  </a:lnTo>
                  <a:lnTo>
                    <a:pt x="223" y="234"/>
                  </a:lnTo>
                  <a:lnTo>
                    <a:pt x="227" y="235"/>
                  </a:lnTo>
                  <a:lnTo>
                    <a:pt x="230" y="236"/>
                  </a:lnTo>
                  <a:lnTo>
                    <a:pt x="234" y="237"/>
                  </a:lnTo>
                  <a:lnTo>
                    <a:pt x="238" y="238"/>
                  </a:lnTo>
                  <a:lnTo>
                    <a:pt x="242" y="239"/>
                  </a:lnTo>
                  <a:lnTo>
                    <a:pt x="245" y="240"/>
                  </a:lnTo>
                  <a:lnTo>
                    <a:pt x="249" y="241"/>
                  </a:lnTo>
                  <a:lnTo>
                    <a:pt x="253" y="241"/>
                  </a:lnTo>
                  <a:lnTo>
                    <a:pt x="257" y="242"/>
                  </a:lnTo>
                  <a:lnTo>
                    <a:pt x="260" y="243"/>
                  </a:lnTo>
                  <a:lnTo>
                    <a:pt x="264" y="244"/>
                  </a:lnTo>
                  <a:lnTo>
                    <a:pt x="268" y="245"/>
                  </a:lnTo>
                  <a:lnTo>
                    <a:pt x="272" y="245"/>
                  </a:lnTo>
                  <a:lnTo>
                    <a:pt x="275" y="246"/>
                  </a:lnTo>
                  <a:lnTo>
                    <a:pt x="279" y="247"/>
                  </a:lnTo>
                  <a:lnTo>
                    <a:pt x="283" y="247"/>
                  </a:lnTo>
                  <a:lnTo>
                    <a:pt x="286" y="248"/>
                  </a:lnTo>
                  <a:lnTo>
                    <a:pt x="290" y="249"/>
                  </a:lnTo>
                  <a:lnTo>
                    <a:pt x="294" y="249"/>
                  </a:lnTo>
                  <a:lnTo>
                    <a:pt x="298" y="250"/>
                  </a:lnTo>
                  <a:lnTo>
                    <a:pt x="301" y="250"/>
                  </a:lnTo>
                  <a:lnTo>
                    <a:pt x="305" y="251"/>
                  </a:lnTo>
                  <a:lnTo>
                    <a:pt x="309" y="251"/>
                  </a:lnTo>
                  <a:lnTo>
                    <a:pt x="313" y="252"/>
                  </a:lnTo>
                  <a:lnTo>
                    <a:pt x="316" y="252"/>
                  </a:lnTo>
                  <a:lnTo>
                    <a:pt x="320" y="253"/>
                  </a:lnTo>
                  <a:lnTo>
                    <a:pt x="322" y="253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689" name="Rectangle 68"/>
            <p:cNvSpPr>
              <a:spLocks noChangeArrowheads="1"/>
            </p:cNvSpPr>
            <p:nvPr/>
          </p:nvSpPr>
          <p:spPr bwMode="auto">
            <a:xfrm>
              <a:off x="2194" y="1073"/>
              <a:ext cx="4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100">
                  <a:solidFill>
                    <a:srgbClr val="000000"/>
                  </a:solidFill>
                  <a:latin typeface="Symbol" pitchFamily="18" charset="2"/>
                  <a:ea typeface="Arial Unicode MS" pitchFamily="50" charset="-128"/>
                  <a:cs typeface="Arial Unicode MS" pitchFamily="50" charset="-128"/>
                </a:rPr>
                <a:t>r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2690" name="Rectangle 69"/>
            <p:cNvSpPr>
              <a:spLocks noChangeArrowheads="1"/>
            </p:cNvSpPr>
            <p:nvPr/>
          </p:nvSpPr>
          <p:spPr bwMode="auto">
            <a:xfrm>
              <a:off x="2234" y="1079"/>
              <a:ext cx="24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1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=3 fm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2691" name="Line 70"/>
            <p:cNvSpPr>
              <a:spLocks noChangeShapeType="1"/>
            </p:cNvSpPr>
            <p:nvPr/>
          </p:nvSpPr>
          <p:spPr bwMode="auto">
            <a:xfrm>
              <a:off x="2509" y="1115"/>
              <a:ext cx="120" cy="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692" name="Freeform 71"/>
            <p:cNvSpPr>
              <a:spLocks/>
            </p:cNvSpPr>
            <p:nvPr/>
          </p:nvSpPr>
          <p:spPr bwMode="auto">
            <a:xfrm>
              <a:off x="715" y="917"/>
              <a:ext cx="2058" cy="1608"/>
            </a:xfrm>
            <a:custGeom>
              <a:avLst/>
              <a:gdLst>
                <a:gd name="T0" fmla="*/ 6 w 343"/>
                <a:gd name="T1" fmla="*/ 90 h 268"/>
                <a:gd name="T2" fmla="*/ 48 w 343"/>
                <a:gd name="T3" fmla="*/ 516 h 268"/>
                <a:gd name="T4" fmla="*/ 96 w 343"/>
                <a:gd name="T5" fmla="*/ 756 h 268"/>
                <a:gd name="T6" fmla="*/ 138 w 343"/>
                <a:gd name="T7" fmla="*/ 942 h 268"/>
                <a:gd name="T8" fmla="*/ 180 w 343"/>
                <a:gd name="T9" fmla="*/ 1074 h 268"/>
                <a:gd name="T10" fmla="*/ 228 w 343"/>
                <a:gd name="T11" fmla="*/ 1170 h 268"/>
                <a:gd name="T12" fmla="*/ 270 w 343"/>
                <a:gd name="T13" fmla="*/ 1248 h 268"/>
                <a:gd name="T14" fmla="*/ 318 w 343"/>
                <a:gd name="T15" fmla="*/ 1302 h 268"/>
                <a:gd name="T16" fmla="*/ 360 w 343"/>
                <a:gd name="T17" fmla="*/ 1362 h 268"/>
                <a:gd name="T18" fmla="*/ 402 w 343"/>
                <a:gd name="T19" fmla="*/ 1398 h 268"/>
                <a:gd name="T20" fmla="*/ 450 w 343"/>
                <a:gd name="T21" fmla="*/ 1422 h 268"/>
                <a:gd name="T22" fmla="*/ 492 w 343"/>
                <a:gd name="T23" fmla="*/ 1458 h 268"/>
                <a:gd name="T24" fmla="*/ 540 w 343"/>
                <a:gd name="T25" fmla="*/ 1476 h 268"/>
                <a:gd name="T26" fmla="*/ 582 w 343"/>
                <a:gd name="T27" fmla="*/ 1494 h 268"/>
                <a:gd name="T28" fmla="*/ 624 w 343"/>
                <a:gd name="T29" fmla="*/ 1506 h 268"/>
                <a:gd name="T30" fmla="*/ 672 w 343"/>
                <a:gd name="T31" fmla="*/ 1524 h 268"/>
                <a:gd name="T32" fmla="*/ 714 w 343"/>
                <a:gd name="T33" fmla="*/ 1530 h 268"/>
                <a:gd name="T34" fmla="*/ 762 w 343"/>
                <a:gd name="T35" fmla="*/ 1542 h 268"/>
                <a:gd name="T36" fmla="*/ 804 w 343"/>
                <a:gd name="T37" fmla="*/ 1548 h 268"/>
                <a:gd name="T38" fmla="*/ 846 w 343"/>
                <a:gd name="T39" fmla="*/ 1554 h 268"/>
                <a:gd name="T40" fmla="*/ 894 w 343"/>
                <a:gd name="T41" fmla="*/ 1560 h 268"/>
                <a:gd name="T42" fmla="*/ 936 w 343"/>
                <a:gd name="T43" fmla="*/ 1566 h 268"/>
                <a:gd name="T44" fmla="*/ 984 w 343"/>
                <a:gd name="T45" fmla="*/ 1572 h 268"/>
                <a:gd name="T46" fmla="*/ 1026 w 343"/>
                <a:gd name="T47" fmla="*/ 1578 h 268"/>
                <a:gd name="T48" fmla="*/ 1068 w 343"/>
                <a:gd name="T49" fmla="*/ 1578 h 268"/>
                <a:gd name="T50" fmla="*/ 1116 w 343"/>
                <a:gd name="T51" fmla="*/ 1584 h 268"/>
                <a:gd name="T52" fmla="*/ 1158 w 343"/>
                <a:gd name="T53" fmla="*/ 1584 h 268"/>
                <a:gd name="T54" fmla="*/ 1206 w 343"/>
                <a:gd name="T55" fmla="*/ 1590 h 268"/>
                <a:gd name="T56" fmla="*/ 1248 w 343"/>
                <a:gd name="T57" fmla="*/ 1590 h 268"/>
                <a:gd name="T58" fmla="*/ 1290 w 343"/>
                <a:gd name="T59" fmla="*/ 1590 h 268"/>
                <a:gd name="T60" fmla="*/ 1338 w 343"/>
                <a:gd name="T61" fmla="*/ 1596 h 268"/>
                <a:gd name="T62" fmla="*/ 1380 w 343"/>
                <a:gd name="T63" fmla="*/ 1596 h 268"/>
                <a:gd name="T64" fmla="*/ 1428 w 343"/>
                <a:gd name="T65" fmla="*/ 1596 h 268"/>
                <a:gd name="T66" fmla="*/ 1470 w 343"/>
                <a:gd name="T67" fmla="*/ 1596 h 268"/>
                <a:gd name="T68" fmla="*/ 1512 w 343"/>
                <a:gd name="T69" fmla="*/ 1602 h 268"/>
                <a:gd name="T70" fmla="*/ 1560 w 343"/>
                <a:gd name="T71" fmla="*/ 1602 h 268"/>
                <a:gd name="T72" fmla="*/ 1602 w 343"/>
                <a:gd name="T73" fmla="*/ 1602 h 268"/>
                <a:gd name="T74" fmla="*/ 1650 w 343"/>
                <a:gd name="T75" fmla="*/ 1602 h 268"/>
                <a:gd name="T76" fmla="*/ 1692 w 343"/>
                <a:gd name="T77" fmla="*/ 1602 h 268"/>
                <a:gd name="T78" fmla="*/ 1734 w 343"/>
                <a:gd name="T79" fmla="*/ 1602 h 268"/>
                <a:gd name="T80" fmla="*/ 1782 w 343"/>
                <a:gd name="T81" fmla="*/ 1608 h 268"/>
                <a:gd name="T82" fmla="*/ 1824 w 343"/>
                <a:gd name="T83" fmla="*/ 1608 h 268"/>
                <a:gd name="T84" fmla="*/ 1872 w 343"/>
                <a:gd name="T85" fmla="*/ 1608 h 268"/>
                <a:gd name="T86" fmla="*/ 1914 w 343"/>
                <a:gd name="T87" fmla="*/ 1608 h 268"/>
                <a:gd name="T88" fmla="*/ 1956 w 343"/>
                <a:gd name="T89" fmla="*/ 1608 h 268"/>
                <a:gd name="T90" fmla="*/ 2004 w 343"/>
                <a:gd name="T91" fmla="*/ 1608 h 268"/>
                <a:gd name="T92" fmla="*/ 2046 w 343"/>
                <a:gd name="T93" fmla="*/ 1608 h 26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43" h="268">
                  <a:moveTo>
                    <a:pt x="0" y="0"/>
                  </a:moveTo>
                  <a:lnTo>
                    <a:pt x="1" y="15"/>
                  </a:lnTo>
                  <a:lnTo>
                    <a:pt x="4" y="55"/>
                  </a:lnTo>
                  <a:lnTo>
                    <a:pt x="8" y="86"/>
                  </a:lnTo>
                  <a:lnTo>
                    <a:pt x="12" y="106"/>
                  </a:lnTo>
                  <a:lnTo>
                    <a:pt x="16" y="126"/>
                  </a:lnTo>
                  <a:lnTo>
                    <a:pt x="19" y="143"/>
                  </a:lnTo>
                  <a:lnTo>
                    <a:pt x="23" y="157"/>
                  </a:lnTo>
                  <a:lnTo>
                    <a:pt x="27" y="169"/>
                  </a:lnTo>
                  <a:lnTo>
                    <a:pt x="30" y="179"/>
                  </a:lnTo>
                  <a:lnTo>
                    <a:pt x="34" y="188"/>
                  </a:lnTo>
                  <a:lnTo>
                    <a:pt x="38" y="195"/>
                  </a:lnTo>
                  <a:lnTo>
                    <a:pt x="41" y="202"/>
                  </a:lnTo>
                  <a:lnTo>
                    <a:pt x="45" y="208"/>
                  </a:lnTo>
                  <a:lnTo>
                    <a:pt x="49" y="212"/>
                  </a:lnTo>
                  <a:lnTo>
                    <a:pt x="53" y="217"/>
                  </a:lnTo>
                  <a:lnTo>
                    <a:pt x="56" y="223"/>
                  </a:lnTo>
                  <a:lnTo>
                    <a:pt x="60" y="227"/>
                  </a:lnTo>
                  <a:lnTo>
                    <a:pt x="64" y="230"/>
                  </a:lnTo>
                  <a:lnTo>
                    <a:pt x="67" y="233"/>
                  </a:lnTo>
                  <a:lnTo>
                    <a:pt x="71" y="235"/>
                  </a:lnTo>
                  <a:lnTo>
                    <a:pt x="75" y="237"/>
                  </a:lnTo>
                  <a:lnTo>
                    <a:pt x="78" y="240"/>
                  </a:lnTo>
                  <a:lnTo>
                    <a:pt x="82" y="243"/>
                  </a:lnTo>
                  <a:lnTo>
                    <a:pt x="86" y="244"/>
                  </a:lnTo>
                  <a:lnTo>
                    <a:pt x="90" y="246"/>
                  </a:lnTo>
                  <a:lnTo>
                    <a:pt x="93" y="247"/>
                  </a:lnTo>
                  <a:lnTo>
                    <a:pt x="97" y="249"/>
                  </a:lnTo>
                  <a:lnTo>
                    <a:pt x="101" y="250"/>
                  </a:lnTo>
                  <a:lnTo>
                    <a:pt x="104" y="251"/>
                  </a:lnTo>
                  <a:lnTo>
                    <a:pt x="108" y="253"/>
                  </a:lnTo>
                  <a:lnTo>
                    <a:pt x="112" y="254"/>
                  </a:lnTo>
                  <a:lnTo>
                    <a:pt x="115" y="254"/>
                  </a:lnTo>
                  <a:lnTo>
                    <a:pt x="119" y="255"/>
                  </a:lnTo>
                  <a:lnTo>
                    <a:pt x="123" y="256"/>
                  </a:lnTo>
                  <a:lnTo>
                    <a:pt x="127" y="257"/>
                  </a:lnTo>
                  <a:lnTo>
                    <a:pt x="130" y="258"/>
                  </a:lnTo>
                  <a:lnTo>
                    <a:pt x="134" y="258"/>
                  </a:lnTo>
                  <a:lnTo>
                    <a:pt x="138" y="259"/>
                  </a:lnTo>
                  <a:lnTo>
                    <a:pt x="141" y="259"/>
                  </a:lnTo>
                  <a:lnTo>
                    <a:pt x="145" y="260"/>
                  </a:lnTo>
                  <a:lnTo>
                    <a:pt x="149" y="260"/>
                  </a:lnTo>
                  <a:lnTo>
                    <a:pt x="152" y="261"/>
                  </a:lnTo>
                  <a:lnTo>
                    <a:pt x="156" y="261"/>
                  </a:lnTo>
                  <a:lnTo>
                    <a:pt x="160" y="262"/>
                  </a:lnTo>
                  <a:lnTo>
                    <a:pt x="164" y="262"/>
                  </a:lnTo>
                  <a:lnTo>
                    <a:pt x="167" y="262"/>
                  </a:lnTo>
                  <a:lnTo>
                    <a:pt x="171" y="263"/>
                  </a:lnTo>
                  <a:lnTo>
                    <a:pt x="175" y="263"/>
                  </a:lnTo>
                  <a:lnTo>
                    <a:pt x="178" y="263"/>
                  </a:lnTo>
                  <a:lnTo>
                    <a:pt x="182" y="263"/>
                  </a:lnTo>
                  <a:lnTo>
                    <a:pt x="186" y="264"/>
                  </a:lnTo>
                  <a:lnTo>
                    <a:pt x="189" y="264"/>
                  </a:lnTo>
                  <a:lnTo>
                    <a:pt x="193" y="264"/>
                  </a:lnTo>
                  <a:lnTo>
                    <a:pt x="197" y="264"/>
                  </a:lnTo>
                  <a:lnTo>
                    <a:pt x="201" y="265"/>
                  </a:lnTo>
                  <a:lnTo>
                    <a:pt x="204" y="265"/>
                  </a:lnTo>
                  <a:lnTo>
                    <a:pt x="208" y="265"/>
                  </a:lnTo>
                  <a:lnTo>
                    <a:pt x="212" y="265"/>
                  </a:lnTo>
                  <a:lnTo>
                    <a:pt x="215" y="265"/>
                  </a:lnTo>
                  <a:lnTo>
                    <a:pt x="219" y="265"/>
                  </a:lnTo>
                  <a:lnTo>
                    <a:pt x="223" y="266"/>
                  </a:lnTo>
                  <a:lnTo>
                    <a:pt x="226" y="266"/>
                  </a:lnTo>
                  <a:lnTo>
                    <a:pt x="230" y="266"/>
                  </a:lnTo>
                  <a:lnTo>
                    <a:pt x="234" y="266"/>
                  </a:lnTo>
                  <a:lnTo>
                    <a:pt x="238" y="266"/>
                  </a:lnTo>
                  <a:lnTo>
                    <a:pt x="241" y="266"/>
                  </a:lnTo>
                  <a:lnTo>
                    <a:pt x="245" y="266"/>
                  </a:lnTo>
                  <a:lnTo>
                    <a:pt x="249" y="266"/>
                  </a:lnTo>
                  <a:lnTo>
                    <a:pt x="252" y="267"/>
                  </a:lnTo>
                  <a:lnTo>
                    <a:pt x="256" y="267"/>
                  </a:lnTo>
                  <a:lnTo>
                    <a:pt x="260" y="267"/>
                  </a:lnTo>
                  <a:lnTo>
                    <a:pt x="263" y="267"/>
                  </a:lnTo>
                  <a:lnTo>
                    <a:pt x="267" y="267"/>
                  </a:lnTo>
                  <a:lnTo>
                    <a:pt x="271" y="267"/>
                  </a:lnTo>
                  <a:lnTo>
                    <a:pt x="275" y="267"/>
                  </a:lnTo>
                  <a:lnTo>
                    <a:pt x="278" y="267"/>
                  </a:lnTo>
                  <a:lnTo>
                    <a:pt x="282" y="267"/>
                  </a:lnTo>
                  <a:lnTo>
                    <a:pt x="286" y="267"/>
                  </a:lnTo>
                  <a:lnTo>
                    <a:pt x="289" y="267"/>
                  </a:lnTo>
                  <a:lnTo>
                    <a:pt x="293" y="267"/>
                  </a:lnTo>
                  <a:lnTo>
                    <a:pt x="297" y="268"/>
                  </a:lnTo>
                  <a:lnTo>
                    <a:pt x="300" y="268"/>
                  </a:lnTo>
                  <a:lnTo>
                    <a:pt x="304" y="268"/>
                  </a:lnTo>
                  <a:lnTo>
                    <a:pt x="308" y="268"/>
                  </a:lnTo>
                  <a:lnTo>
                    <a:pt x="312" y="268"/>
                  </a:lnTo>
                  <a:lnTo>
                    <a:pt x="315" y="268"/>
                  </a:lnTo>
                  <a:lnTo>
                    <a:pt x="319" y="268"/>
                  </a:lnTo>
                  <a:lnTo>
                    <a:pt x="323" y="268"/>
                  </a:lnTo>
                  <a:lnTo>
                    <a:pt x="326" y="268"/>
                  </a:lnTo>
                  <a:lnTo>
                    <a:pt x="330" y="268"/>
                  </a:lnTo>
                  <a:lnTo>
                    <a:pt x="334" y="268"/>
                  </a:lnTo>
                  <a:lnTo>
                    <a:pt x="337" y="268"/>
                  </a:lnTo>
                  <a:lnTo>
                    <a:pt x="341" y="268"/>
                  </a:lnTo>
                  <a:lnTo>
                    <a:pt x="343" y="268"/>
                  </a:lnTo>
                </a:path>
              </a:pathLst>
            </a:custGeom>
            <a:noFill/>
            <a:ln w="1905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693" name="Rectangle 72"/>
            <p:cNvSpPr>
              <a:spLocks noChangeArrowheads="1"/>
            </p:cNvSpPr>
            <p:nvPr/>
          </p:nvSpPr>
          <p:spPr bwMode="auto">
            <a:xfrm>
              <a:off x="2194" y="1193"/>
              <a:ext cx="4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100">
                  <a:solidFill>
                    <a:srgbClr val="000000"/>
                  </a:solidFill>
                  <a:latin typeface="Symbol" pitchFamily="18" charset="2"/>
                  <a:ea typeface="Arial Unicode MS" pitchFamily="50" charset="-128"/>
                  <a:cs typeface="Arial Unicode MS" pitchFamily="50" charset="-128"/>
                </a:rPr>
                <a:t>r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2694" name="Rectangle 73"/>
            <p:cNvSpPr>
              <a:spLocks noChangeArrowheads="1"/>
            </p:cNvSpPr>
            <p:nvPr/>
          </p:nvSpPr>
          <p:spPr bwMode="auto">
            <a:xfrm>
              <a:off x="2234" y="1199"/>
              <a:ext cx="24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1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=5 fm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2695" name="Line 74"/>
            <p:cNvSpPr>
              <a:spLocks noChangeShapeType="1"/>
            </p:cNvSpPr>
            <p:nvPr/>
          </p:nvSpPr>
          <p:spPr bwMode="auto">
            <a:xfrm>
              <a:off x="2509" y="1235"/>
              <a:ext cx="12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696" name="Freeform 75"/>
            <p:cNvSpPr>
              <a:spLocks/>
            </p:cNvSpPr>
            <p:nvPr/>
          </p:nvSpPr>
          <p:spPr bwMode="auto">
            <a:xfrm>
              <a:off x="679" y="917"/>
              <a:ext cx="2094" cy="1614"/>
            </a:xfrm>
            <a:custGeom>
              <a:avLst/>
              <a:gdLst>
                <a:gd name="T0" fmla="*/ 18 w 349"/>
                <a:gd name="T1" fmla="*/ 276 h 269"/>
                <a:gd name="T2" fmla="*/ 60 w 349"/>
                <a:gd name="T3" fmla="*/ 744 h 269"/>
                <a:gd name="T4" fmla="*/ 108 w 349"/>
                <a:gd name="T5" fmla="*/ 990 h 269"/>
                <a:gd name="T6" fmla="*/ 150 w 349"/>
                <a:gd name="T7" fmla="*/ 1164 h 269"/>
                <a:gd name="T8" fmla="*/ 198 w 349"/>
                <a:gd name="T9" fmla="*/ 1278 h 269"/>
                <a:gd name="T10" fmla="*/ 240 w 349"/>
                <a:gd name="T11" fmla="*/ 1356 h 269"/>
                <a:gd name="T12" fmla="*/ 282 w 349"/>
                <a:gd name="T13" fmla="*/ 1416 h 269"/>
                <a:gd name="T14" fmla="*/ 330 w 349"/>
                <a:gd name="T15" fmla="*/ 1452 h 269"/>
                <a:gd name="T16" fmla="*/ 372 w 349"/>
                <a:gd name="T17" fmla="*/ 1488 h 269"/>
                <a:gd name="T18" fmla="*/ 420 w 349"/>
                <a:gd name="T19" fmla="*/ 1512 h 269"/>
                <a:gd name="T20" fmla="*/ 462 w 349"/>
                <a:gd name="T21" fmla="*/ 1524 h 269"/>
                <a:gd name="T22" fmla="*/ 504 w 349"/>
                <a:gd name="T23" fmla="*/ 1542 h 269"/>
                <a:gd name="T24" fmla="*/ 552 w 349"/>
                <a:gd name="T25" fmla="*/ 1554 h 269"/>
                <a:gd name="T26" fmla="*/ 594 w 349"/>
                <a:gd name="T27" fmla="*/ 1560 h 269"/>
                <a:gd name="T28" fmla="*/ 642 w 349"/>
                <a:gd name="T29" fmla="*/ 1566 h 269"/>
                <a:gd name="T30" fmla="*/ 684 w 349"/>
                <a:gd name="T31" fmla="*/ 1572 h 269"/>
                <a:gd name="T32" fmla="*/ 726 w 349"/>
                <a:gd name="T33" fmla="*/ 1578 h 269"/>
                <a:gd name="T34" fmla="*/ 774 w 349"/>
                <a:gd name="T35" fmla="*/ 1584 h 269"/>
                <a:gd name="T36" fmla="*/ 816 w 349"/>
                <a:gd name="T37" fmla="*/ 1584 h 269"/>
                <a:gd name="T38" fmla="*/ 864 w 349"/>
                <a:gd name="T39" fmla="*/ 1590 h 269"/>
                <a:gd name="T40" fmla="*/ 906 w 349"/>
                <a:gd name="T41" fmla="*/ 1590 h 269"/>
                <a:gd name="T42" fmla="*/ 948 w 349"/>
                <a:gd name="T43" fmla="*/ 1596 h 269"/>
                <a:gd name="T44" fmla="*/ 996 w 349"/>
                <a:gd name="T45" fmla="*/ 1596 h 269"/>
                <a:gd name="T46" fmla="*/ 1038 w 349"/>
                <a:gd name="T47" fmla="*/ 1596 h 269"/>
                <a:gd name="T48" fmla="*/ 1086 w 349"/>
                <a:gd name="T49" fmla="*/ 1602 h 269"/>
                <a:gd name="T50" fmla="*/ 1128 w 349"/>
                <a:gd name="T51" fmla="*/ 1602 h 269"/>
                <a:gd name="T52" fmla="*/ 1170 w 349"/>
                <a:gd name="T53" fmla="*/ 1602 h 269"/>
                <a:gd name="T54" fmla="*/ 1218 w 349"/>
                <a:gd name="T55" fmla="*/ 1602 h 269"/>
                <a:gd name="T56" fmla="*/ 1260 w 349"/>
                <a:gd name="T57" fmla="*/ 1602 h 269"/>
                <a:gd name="T58" fmla="*/ 1308 w 349"/>
                <a:gd name="T59" fmla="*/ 1608 h 269"/>
                <a:gd name="T60" fmla="*/ 1350 w 349"/>
                <a:gd name="T61" fmla="*/ 1608 h 269"/>
                <a:gd name="T62" fmla="*/ 1392 w 349"/>
                <a:gd name="T63" fmla="*/ 1608 h 269"/>
                <a:gd name="T64" fmla="*/ 1440 w 349"/>
                <a:gd name="T65" fmla="*/ 1608 h 269"/>
                <a:gd name="T66" fmla="*/ 1482 w 349"/>
                <a:gd name="T67" fmla="*/ 1608 h 269"/>
                <a:gd name="T68" fmla="*/ 1530 w 349"/>
                <a:gd name="T69" fmla="*/ 1608 h 269"/>
                <a:gd name="T70" fmla="*/ 1572 w 349"/>
                <a:gd name="T71" fmla="*/ 1608 h 269"/>
                <a:gd name="T72" fmla="*/ 1614 w 349"/>
                <a:gd name="T73" fmla="*/ 1608 h 269"/>
                <a:gd name="T74" fmla="*/ 1662 w 349"/>
                <a:gd name="T75" fmla="*/ 1608 h 269"/>
                <a:gd name="T76" fmla="*/ 1704 w 349"/>
                <a:gd name="T77" fmla="*/ 1614 h 269"/>
                <a:gd name="T78" fmla="*/ 1752 w 349"/>
                <a:gd name="T79" fmla="*/ 1614 h 269"/>
                <a:gd name="T80" fmla="*/ 1794 w 349"/>
                <a:gd name="T81" fmla="*/ 1614 h 269"/>
                <a:gd name="T82" fmla="*/ 1836 w 349"/>
                <a:gd name="T83" fmla="*/ 1614 h 269"/>
                <a:gd name="T84" fmla="*/ 1884 w 349"/>
                <a:gd name="T85" fmla="*/ 1614 h 269"/>
                <a:gd name="T86" fmla="*/ 1926 w 349"/>
                <a:gd name="T87" fmla="*/ 1614 h 269"/>
                <a:gd name="T88" fmla="*/ 1974 w 349"/>
                <a:gd name="T89" fmla="*/ 1614 h 269"/>
                <a:gd name="T90" fmla="*/ 2016 w 349"/>
                <a:gd name="T91" fmla="*/ 1614 h 269"/>
                <a:gd name="T92" fmla="*/ 2058 w 349"/>
                <a:gd name="T93" fmla="*/ 1614 h 269"/>
                <a:gd name="T94" fmla="*/ 2094 w 349"/>
                <a:gd name="T95" fmla="*/ 1614 h 26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49" h="269">
                  <a:moveTo>
                    <a:pt x="0" y="0"/>
                  </a:moveTo>
                  <a:lnTo>
                    <a:pt x="3" y="46"/>
                  </a:lnTo>
                  <a:lnTo>
                    <a:pt x="7" y="91"/>
                  </a:lnTo>
                  <a:lnTo>
                    <a:pt x="10" y="124"/>
                  </a:lnTo>
                  <a:lnTo>
                    <a:pt x="14" y="149"/>
                  </a:lnTo>
                  <a:lnTo>
                    <a:pt x="18" y="165"/>
                  </a:lnTo>
                  <a:lnTo>
                    <a:pt x="22" y="181"/>
                  </a:lnTo>
                  <a:lnTo>
                    <a:pt x="25" y="194"/>
                  </a:lnTo>
                  <a:lnTo>
                    <a:pt x="29" y="205"/>
                  </a:lnTo>
                  <a:lnTo>
                    <a:pt x="33" y="213"/>
                  </a:lnTo>
                  <a:lnTo>
                    <a:pt x="36" y="220"/>
                  </a:lnTo>
                  <a:lnTo>
                    <a:pt x="40" y="226"/>
                  </a:lnTo>
                  <a:lnTo>
                    <a:pt x="44" y="232"/>
                  </a:lnTo>
                  <a:lnTo>
                    <a:pt x="47" y="236"/>
                  </a:lnTo>
                  <a:lnTo>
                    <a:pt x="51" y="239"/>
                  </a:lnTo>
                  <a:lnTo>
                    <a:pt x="55" y="242"/>
                  </a:lnTo>
                  <a:lnTo>
                    <a:pt x="59" y="245"/>
                  </a:lnTo>
                  <a:lnTo>
                    <a:pt x="62" y="248"/>
                  </a:lnTo>
                  <a:lnTo>
                    <a:pt x="66" y="250"/>
                  </a:lnTo>
                  <a:lnTo>
                    <a:pt x="70" y="252"/>
                  </a:lnTo>
                  <a:lnTo>
                    <a:pt x="73" y="253"/>
                  </a:lnTo>
                  <a:lnTo>
                    <a:pt x="77" y="254"/>
                  </a:lnTo>
                  <a:lnTo>
                    <a:pt x="81" y="255"/>
                  </a:lnTo>
                  <a:lnTo>
                    <a:pt x="84" y="257"/>
                  </a:lnTo>
                  <a:lnTo>
                    <a:pt x="88" y="258"/>
                  </a:lnTo>
                  <a:lnTo>
                    <a:pt x="92" y="259"/>
                  </a:lnTo>
                  <a:lnTo>
                    <a:pt x="96" y="259"/>
                  </a:lnTo>
                  <a:lnTo>
                    <a:pt x="99" y="260"/>
                  </a:lnTo>
                  <a:lnTo>
                    <a:pt x="103" y="260"/>
                  </a:lnTo>
                  <a:lnTo>
                    <a:pt x="107" y="261"/>
                  </a:lnTo>
                  <a:lnTo>
                    <a:pt x="110" y="262"/>
                  </a:lnTo>
                  <a:lnTo>
                    <a:pt x="114" y="262"/>
                  </a:lnTo>
                  <a:lnTo>
                    <a:pt x="118" y="263"/>
                  </a:lnTo>
                  <a:lnTo>
                    <a:pt x="121" y="263"/>
                  </a:lnTo>
                  <a:lnTo>
                    <a:pt x="125" y="263"/>
                  </a:lnTo>
                  <a:lnTo>
                    <a:pt x="129" y="264"/>
                  </a:lnTo>
                  <a:lnTo>
                    <a:pt x="133" y="264"/>
                  </a:lnTo>
                  <a:lnTo>
                    <a:pt x="136" y="264"/>
                  </a:lnTo>
                  <a:lnTo>
                    <a:pt x="140" y="264"/>
                  </a:lnTo>
                  <a:lnTo>
                    <a:pt x="144" y="265"/>
                  </a:lnTo>
                  <a:lnTo>
                    <a:pt x="147" y="265"/>
                  </a:lnTo>
                  <a:lnTo>
                    <a:pt x="151" y="265"/>
                  </a:lnTo>
                  <a:lnTo>
                    <a:pt x="155" y="265"/>
                  </a:lnTo>
                  <a:lnTo>
                    <a:pt x="158" y="266"/>
                  </a:lnTo>
                  <a:lnTo>
                    <a:pt x="162" y="266"/>
                  </a:lnTo>
                  <a:lnTo>
                    <a:pt x="166" y="266"/>
                  </a:lnTo>
                  <a:lnTo>
                    <a:pt x="170" y="266"/>
                  </a:lnTo>
                  <a:lnTo>
                    <a:pt x="173" y="266"/>
                  </a:lnTo>
                  <a:lnTo>
                    <a:pt x="177" y="266"/>
                  </a:lnTo>
                  <a:lnTo>
                    <a:pt x="181" y="267"/>
                  </a:lnTo>
                  <a:lnTo>
                    <a:pt x="184" y="267"/>
                  </a:lnTo>
                  <a:lnTo>
                    <a:pt x="188" y="267"/>
                  </a:lnTo>
                  <a:lnTo>
                    <a:pt x="192" y="267"/>
                  </a:lnTo>
                  <a:lnTo>
                    <a:pt x="195" y="267"/>
                  </a:lnTo>
                  <a:lnTo>
                    <a:pt x="199" y="267"/>
                  </a:lnTo>
                  <a:lnTo>
                    <a:pt x="203" y="267"/>
                  </a:lnTo>
                  <a:lnTo>
                    <a:pt x="207" y="267"/>
                  </a:lnTo>
                  <a:lnTo>
                    <a:pt x="210" y="267"/>
                  </a:lnTo>
                  <a:lnTo>
                    <a:pt x="214" y="267"/>
                  </a:lnTo>
                  <a:lnTo>
                    <a:pt x="218" y="268"/>
                  </a:lnTo>
                  <a:lnTo>
                    <a:pt x="221" y="268"/>
                  </a:lnTo>
                  <a:lnTo>
                    <a:pt x="225" y="268"/>
                  </a:lnTo>
                  <a:lnTo>
                    <a:pt x="229" y="268"/>
                  </a:lnTo>
                  <a:lnTo>
                    <a:pt x="232" y="268"/>
                  </a:lnTo>
                  <a:lnTo>
                    <a:pt x="236" y="268"/>
                  </a:lnTo>
                  <a:lnTo>
                    <a:pt x="240" y="268"/>
                  </a:lnTo>
                  <a:lnTo>
                    <a:pt x="244" y="268"/>
                  </a:lnTo>
                  <a:lnTo>
                    <a:pt x="247" y="268"/>
                  </a:lnTo>
                  <a:lnTo>
                    <a:pt x="251" y="268"/>
                  </a:lnTo>
                  <a:lnTo>
                    <a:pt x="255" y="268"/>
                  </a:lnTo>
                  <a:lnTo>
                    <a:pt x="258" y="268"/>
                  </a:lnTo>
                  <a:lnTo>
                    <a:pt x="262" y="268"/>
                  </a:lnTo>
                  <a:lnTo>
                    <a:pt x="266" y="268"/>
                  </a:lnTo>
                  <a:lnTo>
                    <a:pt x="269" y="268"/>
                  </a:lnTo>
                  <a:lnTo>
                    <a:pt x="273" y="268"/>
                  </a:lnTo>
                  <a:lnTo>
                    <a:pt x="277" y="268"/>
                  </a:lnTo>
                  <a:lnTo>
                    <a:pt x="281" y="268"/>
                  </a:lnTo>
                  <a:lnTo>
                    <a:pt x="284" y="269"/>
                  </a:lnTo>
                  <a:lnTo>
                    <a:pt x="288" y="269"/>
                  </a:lnTo>
                  <a:lnTo>
                    <a:pt x="292" y="269"/>
                  </a:lnTo>
                  <a:lnTo>
                    <a:pt x="295" y="269"/>
                  </a:lnTo>
                  <a:lnTo>
                    <a:pt x="299" y="269"/>
                  </a:lnTo>
                  <a:lnTo>
                    <a:pt x="303" y="269"/>
                  </a:lnTo>
                  <a:lnTo>
                    <a:pt x="306" y="269"/>
                  </a:lnTo>
                  <a:lnTo>
                    <a:pt x="310" y="269"/>
                  </a:lnTo>
                  <a:lnTo>
                    <a:pt x="314" y="269"/>
                  </a:lnTo>
                  <a:lnTo>
                    <a:pt x="318" y="269"/>
                  </a:lnTo>
                  <a:lnTo>
                    <a:pt x="321" y="269"/>
                  </a:lnTo>
                  <a:lnTo>
                    <a:pt x="325" y="269"/>
                  </a:lnTo>
                  <a:lnTo>
                    <a:pt x="329" y="269"/>
                  </a:lnTo>
                  <a:lnTo>
                    <a:pt x="332" y="269"/>
                  </a:lnTo>
                  <a:lnTo>
                    <a:pt x="336" y="269"/>
                  </a:lnTo>
                  <a:lnTo>
                    <a:pt x="340" y="269"/>
                  </a:lnTo>
                  <a:lnTo>
                    <a:pt x="343" y="269"/>
                  </a:lnTo>
                  <a:lnTo>
                    <a:pt x="347" y="269"/>
                  </a:lnTo>
                  <a:lnTo>
                    <a:pt x="349" y="269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697" name="Rectangle 76"/>
            <p:cNvSpPr>
              <a:spLocks noChangeArrowheads="1"/>
            </p:cNvSpPr>
            <p:nvPr/>
          </p:nvSpPr>
          <p:spPr bwMode="auto">
            <a:xfrm>
              <a:off x="2194" y="1313"/>
              <a:ext cx="4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100">
                  <a:solidFill>
                    <a:srgbClr val="000000"/>
                  </a:solidFill>
                  <a:latin typeface="Symbol" pitchFamily="18" charset="2"/>
                  <a:ea typeface="Arial Unicode MS" pitchFamily="50" charset="-128"/>
                  <a:cs typeface="Arial Unicode MS" pitchFamily="50" charset="-128"/>
                </a:rPr>
                <a:t>r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2698" name="Rectangle 77"/>
            <p:cNvSpPr>
              <a:spLocks noChangeArrowheads="1"/>
            </p:cNvSpPr>
            <p:nvPr/>
          </p:nvSpPr>
          <p:spPr bwMode="auto">
            <a:xfrm>
              <a:off x="2235" y="1319"/>
              <a:ext cx="24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1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=7 fm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2699" name="Line 78"/>
            <p:cNvSpPr>
              <a:spLocks noChangeShapeType="1"/>
            </p:cNvSpPr>
            <p:nvPr/>
          </p:nvSpPr>
          <p:spPr bwMode="auto">
            <a:xfrm>
              <a:off x="2509" y="1355"/>
              <a:ext cx="12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700" name="Freeform 79"/>
            <p:cNvSpPr>
              <a:spLocks/>
            </p:cNvSpPr>
            <p:nvPr/>
          </p:nvSpPr>
          <p:spPr bwMode="auto">
            <a:xfrm>
              <a:off x="661" y="917"/>
              <a:ext cx="2112" cy="1614"/>
            </a:xfrm>
            <a:custGeom>
              <a:avLst/>
              <a:gdLst>
                <a:gd name="T0" fmla="*/ 12 w 352"/>
                <a:gd name="T1" fmla="*/ 294 h 269"/>
                <a:gd name="T2" fmla="*/ 60 w 352"/>
                <a:gd name="T3" fmla="*/ 840 h 269"/>
                <a:gd name="T4" fmla="*/ 102 w 352"/>
                <a:gd name="T5" fmla="*/ 1122 h 269"/>
                <a:gd name="T6" fmla="*/ 150 w 352"/>
                <a:gd name="T7" fmla="*/ 1266 h 269"/>
                <a:gd name="T8" fmla="*/ 192 w 352"/>
                <a:gd name="T9" fmla="*/ 1368 h 269"/>
                <a:gd name="T10" fmla="*/ 234 w 352"/>
                <a:gd name="T11" fmla="*/ 1434 h 269"/>
                <a:gd name="T12" fmla="*/ 282 w 352"/>
                <a:gd name="T13" fmla="*/ 1476 h 269"/>
                <a:gd name="T14" fmla="*/ 324 w 352"/>
                <a:gd name="T15" fmla="*/ 1506 h 269"/>
                <a:gd name="T16" fmla="*/ 372 w 352"/>
                <a:gd name="T17" fmla="*/ 1524 h 269"/>
                <a:gd name="T18" fmla="*/ 414 w 352"/>
                <a:gd name="T19" fmla="*/ 1542 h 269"/>
                <a:gd name="T20" fmla="*/ 456 w 352"/>
                <a:gd name="T21" fmla="*/ 1554 h 269"/>
                <a:gd name="T22" fmla="*/ 504 w 352"/>
                <a:gd name="T23" fmla="*/ 1560 h 269"/>
                <a:gd name="T24" fmla="*/ 546 w 352"/>
                <a:gd name="T25" fmla="*/ 1572 h 269"/>
                <a:gd name="T26" fmla="*/ 594 w 352"/>
                <a:gd name="T27" fmla="*/ 1578 h 269"/>
                <a:gd name="T28" fmla="*/ 636 w 352"/>
                <a:gd name="T29" fmla="*/ 1584 h 269"/>
                <a:gd name="T30" fmla="*/ 678 w 352"/>
                <a:gd name="T31" fmla="*/ 1584 h 269"/>
                <a:gd name="T32" fmla="*/ 726 w 352"/>
                <a:gd name="T33" fmla="*/ 1590 h 269"/>
                <a:gd name="T34" fmla="*/ 768 w 352"/>
                <a:gd name="T35" fmla="*/ 1590 h 269"/>
                <a:gd name="T36" fmla="*/ 816 w 352"/>
                <a:gd name="T37" fmla="*/ 1596 h 269"/>
                <a:gd name="T38" fmla="*/ 858 w 352"/>
                <a:gd name="T39" fmla="*/ 1596 h 269"/>
                <a:gd name="T40" fmla="*/ 900 w 352"/>
                <a:gd name="T41" fmla="*/ 1602 h 269"/>
                <a:gd name="T42" fmla="*/ 948 w 352"/>
                <a:gd name="T43" fmla="*/ 1602 h 269"/>
                <a:gd name="T44" fmla="*/ 990 w 352"/>
                <a:gd name="T45" fmla="*/ 1602 h 269"/>
                <a:gd name="T46" fmla="*/ 1038 w 352"/>
                <a:gd name="T47" fmla="*/ 1602 h 269"/>
                <a:gd name="T48" fmla="*/ 1080 w 352"/>
                <a:gd name="T49" fmla="*/ 1608 h 269"/>
                <a:gd name="T50" fmla="*/ 1122 w 352"/>
                <a:gd name="T51" fmla="*/ 1608 h 269"/>
                <a:gd name="T52" fmla="*/ 1170 w 352"/>
                <a:gd name="T53" fmla="*/ 1608 h 269"/>
                <a:gd name="T54" fmla="*/ 1212 w 352"/>
                <a:gd name="T55" fmla="*/ 1608 h 269"/>
                <a:gd name="T56" fmla="*/ 1260 w 352"/>
                <a:gd name="T57" fmla="*/ 1608 h 269"/>
                <a:gd name="T58" fmla="*/ 1302 w 352"/>
                <a:gd name="T59" fmla="*/ 1608 h 269"/>
                <a:gd name="T60" fmla="*/ 1344 w 352"/>
                <a:gd name="T61" fmla="*/ 1608 h 269"/>
                <a:gd name="T62" fmla="*/ 1392 w 352"/>
                <a:gd name="T63" fmla="*/ 1608 h 269"/>
                <a:gd name="T64" fmla="*/ 1434 w 352"/>
                <a:gd name="T65" fmla="*/ 1614 h 269"/>
                <a:gd name="T66" fmla="*/ 1482 w 352"/>
                <a:gd name="T67" fmla="*/ 1614 h 269"/>
                <a:gd name="T68" fmla="*/ 1524 w 352"/>
                <a:gd name="T69" fmla="*/ 1614 h 269"/>
                <a:gd name="T70" fmla="*/ 1566 w 352"/>
                <a:gd name="T71" fmla="*/ 1614 h 269"/>
                <a:gd name="T72" fmla="*/ 1614 w 352"/>
                <a:gd name="T73" fmla="*/ 1614 h 269"/>
                <a:gd name="T74" fmla="*/ 1656 w 352"/>
                <a:gd name="T75" fmla="*/ 1614 h 269"/>
                <a:gd name="T76" fmla="*/ 1704 w 352"/>
                <a:gd name="T77" fmla="*/ 1614 h 269"/>
                <a:gd name="T78" fmla="*/ 1746 w 352"/>
                <a:gd name="T79" fmla="*/ 1614 h 269"/>
                <a:gd name="T80" fmla="*/ 1788 w 352"/>
                <a:gd name="T81" fmla="*/ 1614 h 269"/>
                <a:gd name="T82" fmla="*/ 1836 w 352"/>
                <a:gd name="T83" fmla="*/ 1614 h 269"/>
                <a:gd name="T84" fmla="*/ 1878 w 352"/>
                <a:gd name="T85" fmla="*/ 1614 h 269"/>
                <a:gd name="T86" fmla="*/ 1926 w 352"/>
                <a:gd name="T87" fmla="*/ 1614 h 269"/>
                <a:gd name="T88" fmla="*/ 1968 w 352"/>
                <a:gd name="T89" fmla="*/ 1614 h 269"/>
                <a:gd name="T90" fmla="*/ 2010 w 352"/>
                <a:gd name="T91" fmla="*/ 1614 h 269"/>
                <a:gd name="T92" fmla="*/ 2058 w 352"/>
                <a:gd name="T93" fmla="*/ 1614 h 269"/>
                <a:gd name="T94" fmla="*/ 2100 w 352"/>
                <a:gd name="T95" fmla="*/ 1614 h 26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52" h="269">
                  <a:moveTo>
                    <a:pt x="0" y="0"/>
                  </a:moveTo>
                  <a:lnTo>
                    <a:pt x="2" y="49"/>
                  </a:lnTo>
                  <a:lnTo>
                    <a:pt x="6" y="103"/>
                  </a:lnTo>
                  <a:lnTo>
                    <a:pt x="10" y="140"/>
                  </a:lnTo>
                  <a:lnTo>
                    <a:pt x="13" y="167"/>
                  </a:lnTo>
                  <a:lnTo>
                    <a:pt x="17" y="187"/>
                  </a:lnTo>
                  <a:lnTo>
                    <a:pt x="21" y="199"/>
                  </a:lnTo>
                  <a:lnTo>
                    <a:pt x="25" y="211"/>
                  </a:lnTo>
                  <a:lnTo>
                    <a:pt x="28" y="221"/>
                  </a:lnTo>
                  <a:lnTo>
                    <a:pt x="32" y="228"/>
                  </a:lnTo>
                  <a:lnTo>
                    <a:pt x="36" y="234"/>
                  </a:lnTo>
                  <a:lnTo>
                    <a:pt x="39" y="239"/>
                  </a:lnTo>
                  <a:lnTo>
                    <a:pt x="43" y="243"/>
                  </a:lnTo>
                  <a:lnTo>
                    <a:pt x="47" y="246"/>
                  </a:lnTo>
                  <a:lnTo>
                    <a:pt x="50" y="249"/>
                  </a:lnTo>
                  <a:lnTo>
                    <a:pt x="54" y="251"/>
                  </a:lnTo>
                  <a:lnTo>
                    <a:pt x="58" y="253"/>
                  </a:lnTo>
                  <a:lnTo>
                    <a:pt x="62" y="254"/>
                  </a:lnTo>
                  <a:lnTo>
                    <a:pt x="65" y="256"/>
                  </a:lnTo>
                  <a:lnTo>
                    <a:pt x="69" y="257"/>
                  </a:lnTo>
                  <a:lnTo>
                    <a:pt x="73" y="258"/>
                  </a:lnTo>
                  <a:lnTo>
                    <a:pt x="76" y="259"/>
                  </a:lnTo>
                  <a:lnTo>
                    <a:pt x="80" y="260"/>
                  </a:lnTo>
                  <a:lnTo>
                    <a:pt x="84" y="260"/>
                  </a:lnTo>
                  <a:lnTo>
                    <a:pt x="87" y="261"/>
                  </a:lnTo>
                  <a:lnTo>
                    <a:pt x="91" y="262"/>
                  </a:lnTo>
                  <a:lnTo>
                    <a:pt x="95" y="262"/>
                  </a:lnTo>
                  <a:lnTo>
                    <a:pt x="99" y="263"/>
                  </a:lnTo>
                  <a:lnTo>
                    <a:pt x="102" y="263"/>
                  </a:lnTo>
                  <a:lnTo>
                    <a:pt x="106" y="264"/>
                  </a:lnTo>
                  <a:lnTo>
                    <a:pt x="110" y="264"/>
                  </a:lnTo>
                  <a:lnTo>
                    <a:pt x="113" y="264"/>
                  </a:lnTo>
                  <a:lnTo>
                    <a:pt x="117" y="265"/>
                  </a:lnTo>
                  <a:lnTo>
                    <a:pt x="121" y="265"/>
                  </a:lnTo>
                  <a:lnTo>
                    <a:pt x="124" y="265"/>
                  </a:lnTo>
                  <a:lnTo>
                    <a:pt x="128" y="265"/>
                  </a:lnTo>
                  <a:lnTo>
                    <a:pt x="132" y="266"/>
                  </a:lnTo>
                  <a:lnTo>
                    <a:pt x="136" y="266"/>
                  </a:lnTo>
                  <a:lnTo>
                    <a:pt x="139" y="266"/>
                  </a:lnTo>
                  <a:lnTo>
                    <a:pt x="143" y="266"/>
                  </a:lnTo>
                  <a:lnTo>
                    <a:pt x="147" y="266"/>
                  </a:lnTo>
                  <a:lnTo>
                    <a:pt x="150" y="267"/>
                  </a:lnTo>
                  <a:lnTo>
                    <a:pt x="154" y="267"/>
                  </a:lnTo>
                  <a:lnTo>
                    <a:pt x="158" y="267"/>
                  </a:lnTo>
                  <a:lnTo>
                    <a:pt x="161" y="267"/>
                  </a:lnTo>
                  <a:lnTo>
                    <a:pt x="165" y="267"/>
                  </a:lnTo>
                  <a:lnTo>
                    <a:pt x="169" y="267"/>
                  </a:lnTo>
                  <a:lnTo>
                    <a:pt x="173" y="267"/>
                  </a:lnTo>
                  <a:lnTo>
                    <a:pt x="176" y="267"/>
                  </a:lnTo>
                  <a:lnTo>
                    <a:pt x="180" y="268"/>
                  </a:lnTo>
                  <a:lnTo>
                    <a:pt x="184" y="268"/>
                  </a:lnTo>
                  <a:lnTo>
                    <a:pt x="187" y="268"/>
                  </a:lnTo>
                  <a:lnTo>
                    <a:pt x="191" y="268"/>
                  </a:lnTo>
                  <a:lnTo>
                    <a:pt x="195" y="268"/>
                  </a:lnTo>
                  <a:lnTo>
                    <a:pt x="198" y="268"/>
                  </a:lnTo>
                  <a:lnTo>
                    <a:pt x="202" y="268"/>
                  </a:lnTo>
                  <a:lnTo>
                    <a:pt x="206" y="268"/>
                  </a:lnTo>
                  <a:lnTo>
                    <a:pt x="210" y="268"/>
                  </a:lnTo>
                  <a:lnTo>
                    <a:pt x="213" y="268"/>
                  </a:lnTo>
                  <a:lnTo>
                    <a:pt x="217" y="268"/>
                  </a:lnTo>
                  <a:lnTo>
                    <a:pt x="221" y="268"/>
                  </a:lnTo>
                  <a:lnTo>
                    <a:pt x="224" y="268"/>
                  </a:lnTo>
                  <a:lnTo>
                    <a:pt x="228" y="268"/>
                  </a:lnTo>
                  <a:lnTo>
                    <a:pt x="232" y="268"/>
                  </a:lnTo>
                  <a:lnTo>
                    <a:pt x="235" y="269"/>
                  </a:lnTo>
                  <a:lnTo>
                    <a:pt x="239" y="269"/>
                  </a:lnTo>
                  <a:lnTo>
                    <a:pt x="243" y="269"/>
                  </a:lnTo>
                  <a:lnTo>
                    <a:pt x="247" y="269"/>
                  </a:lnTo>
                  <a:lnTo>
                    <a:pt x="250" y="269"/>
                  </a:lnTo>
                  <a:lnTo>
                    <a:pt x="254" y="269"/>
                  </a:lnTo>
                  <a:lnTo>
                    <a:pt x="258" y="269"/>
                  </a:lnTo>
                  <a:lnTo>
                    <a:pt x="261" y="269"/>
                  </a:lnTo>
                  <a:lnTo>
                    <a:pt x="265" y="269"/>
                  </a:lnTo>
                  <a:lnTo>
                    <a:pt x="269" y="269"/>
                  </a:lnTo>
                  <a:lnTo>
                    <a:pt x="272" y="269"/>
                  </a:lnTo>
                  <a:lnTo>
                    <a:pt x="276" y="269"/>
                  </a:lnTo>
                  <a:lnTo>
                    <a:pt x="280" y="269"/>
                  </a:lnTo>
                  <a:lnTo>
                    <a:pt x="284" y="269"/>
                  </a:lnTo>
                  <a:lnTo>
                    <a:pt x="287" y="269"/>
                  </a:lnTo>
                  <a:lnTo>
                    <a:pt x="291" y="269"/>
                  </a:lnTo>
                  <a:lnTo>
                    <a:pt x="295" y="269"/>
                  </a:lnTo>
                  <a:lnTo>
                    <a:pt x="298" y="269"/>
                  </a:lnTo>
                  <a:lnTo>
                    <a:pt x="302" y="269"/>
                  </a:lnTo>
                  <a:lnTo>
                    <a:pt x="306" y="269"/>
                  </a:lnTo>
                  <a:lnTo>
                    <a:pt x="309" y="269"/>
                  </a:lnTo>
                  <a:lnTo>
                    <a:pt x="313" y="269"/>
                  </a:lnTo>
                  <a:lnTo>
                    <a:pt x="317" y="269"/>
                  </a:lnTo>
                  <a:lnTo>
                    <a:pt x="321" y="269"/>
                  </a:lnTo>
                  <a:lnTo>
                    <a:pt x="324" y="269"/>
                  </a:lnTo>
                  <a:lnTo>
                    <a:pt x="328" y="269"/>
                  </a:lnTo>
                  <a:lnTo>
                    <a:pt x="332" y="269"/>
                  </a:lnTo>
                  <a:lnTo>
                    <a:pt x="335" y="269"/>
                  </a:lnTo>
                  <a:lnTo>
                    <a:pt x="339" y="269"/>
                  </a:lnTo>
                  <a:lnTo>
                    <a:pt x="343" y="269"/>
                  </a:lnTo>
                  <a:lnTo>
                    <a:pt x="346" y="269"/>
                  </a:lnTo>
                  <a:lnTo>
                    <a:pt x="350" y="269"/>
                  </a:lnTo>
                  <a:lnTo>
                    <a:pt x="352" y="269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701" name="Rectangle 80"/>
            <p:cNvSpPr>
              <a:spLocks noChangeArrowheads="1"/>
            </p:cNvSpPr>
            <p:nvPr/>
          </p:nvSpPr>
          <p:spPr bwMode="auto">
            <a:xfrm>
              <a:off x="1637" y="1433"/>
              <a:ext cx="41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1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Absorbed 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2702" name="Rectangle 81"/>
            <p:cNvSpPr>
              <a:spLocks noChangeArrowheads="1"/>
            </p:cNvSpPr>
            <p:nvPr/>
          </p:nvSpPr>
          <p:spPr bwMode="auto">
            <a:xfrm>
              <a:off x="2028" y="1427"/>
              <a:ext cx="31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7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3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2703" name="Rectangle 82"/>
            <p:cNvSpPr>
              <a:spLocks noChangeArrowheads="1"/>
            </p:cNvSpPr>
            <p:nvPr/>
          </p:nvSpPr>
          <p:spPr bwMode="auto">
            <a:xfrm>
              <a:off x="2071" y="1451"/>
              <a:ext cx="35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8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S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2704" name="Rectangle 83"/>
            <p:cNvSpPr>
              <a:spLocks noChangeArrowheads="1"/>
            </p:cNvSpPr>
            <p:nvPr/>
          </p:nvSpPr>
          <p:spPr bwMode="auto">
            <a:xfrm>
              <a:off x="2111" y="1481"/>
              <a:ext cx="22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7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1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2705" name="Rectangle 84"/>
            <p:cNvSpPr>
              <a:spLocks noChangeArrowheads="1"/>
            </p:cNvSpPr>
            <p:nvPr/>
          </p:nvSpPr>
          <p:spPr bwMode="auto">
            <a:xfrm>
              <a:off x="2146" y="1433"/>
              <a:ext cx="4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1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, 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2706" name="Rectangle 85"/>
            <p:cNvSpPr>
              <a:spLocks noChangeArrowheads="1"/>
            </p:cNvSpPr>
            <p:nvPr/>
          </p:nvSpPr>
          <p:spPr bwMode="auto">
            <a:xfrm>
              <a:off x="2194" y="1427"/>
              <a:ext cx="4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100">
                  <a:solidFill>
                    <a:srgbClr val="000000"/>
                  </a:solidFill>
                  <a:latin typeface="Symbol" pitchFamily="18" charset="2"/>
                  <a:ea typeface="Arial Unicode MS" pitchFamily="50" charset="-128"/>
                  <a:cs typeface="Arial Unicode MS" pitchFamily="50" charset="-128"/>
                </a:rPr>
                <a:t>r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2707" name="Rectangle 86"/>
            <p:cNvSpPr>
              <a:spLocks noChangeArrowheads="1"/>
            </p:cNvSpPr>
            <p:nvPr/>
          </p:nvSpPr>
          <p:spPr bwMode="auto">
            <a:xfrm>
              <a:off x="2242" y="1433"/>
              <a:ext cx="22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1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=1 fm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2708" name="Line 87"/>
            <p:cNvSpPr>
              <a:spLocks noChangeShapeType="1"/>
            </p:cNvSpPr>
            <p:nvPr/>
          </p:nvSpPr>
          <p:spPr bwMode="auto">
            <a:xfrm>
              <a:off x="2509" y="1475"/>
              <a:ext cx="12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709" name="Freeform 88"/>
            <p:cNvSpPr>
              <a:spLocks/>
            </p:cNvSpPr>
            <p:nvPr/>
          </p:nvSpPr>
          <p:spPr bwMode="auto">
            <a:xfrm>
              <a:off x="751" y="917"/>
              <a:ext cx="2022" cy="1776"/>
            </a:xfrm>
            <a:custGeom>
              <a:avLst/>
              <a:gdLst>
                <a:gd name="T0" fmla="*/ 12 w 337"/>
                <a:gd name="T1" fmla="*/ 144 h 296"/>
                <a:gd name="T2" fmla="*/ 60 w 337"/>
                <a:gd name="T3" fmla="*/ 498 h 296"/>
                <a:gd name="T4" fmla="*/ 102 w 337"/>
                <a:gd name="T5" fmla="*/ 768 h 296"/>
                <a:gd name="T6" fmla="*/ 144 w 337"/>
                <a:gd name="T7" fmla="*/ 960 h 296"/>
                <a:gd name="T8" fmla="*/ 192 w 337"/>
                <a:gd name="T9" fmla="*/ 1104 h 296"/>
                <a:gd name="T10" fmla="*/ 234 w 337"/>
                <a:gd name="T11" fmla="*/ 1212 h 296"/>
                <a:gd name="T12" fmla="*/ 282 w 337"/>
                <a:gd name="T13" fmla="*/ 1290 h 296"/>
                <a:gd name="T14" fmla="*/ 324 w 337"/>
                <a:gd name="T15" fmla="*/ 1380 h 296"/>
                <a:gd name="T16" fmla="*/ 366 w 337"/>
                <a:gd name="T17" fmla="*/ 1428 h 296"/>
                <a:gd name="T18" fmla="*/ 414 w 337"/>
                <a:gd name="T19" fmla="*/ 1464 h 296"/>
                <a:gd name="T20" fmla="*/ 456 w 337"/>
                <a:gd name="T21" fmla="*/ 1518 h 296"/>
                <a:gd name="T22" fmla="*/ 504 w 337"/>
                <a:gd name="T23" fmla="*/ 1548 h 296"/>
                <a:gd name="T24" fmla="*/ 546 w 337"/>
                <a:gd name="T25" fmla="*/ 1566 h 296"/>
                <a:gd name="T26" fmla="*/ 588 w 337"/>
                <a:gd name="T27" fmla="*/ 1602 h 296"/>
                <a:gd name="T28" fmla="*/ 636 w 337"/>
                <a:gd name="T29" fmla="*/ 1626 h 296"/>
                <a:gd name="T30" fmla="*/ 678 w 337"/>
                <a:gd name="T31" fmla="*/ 1638 h 296"/>
                <a:gd name="T32" fmla="*/ 726 w 337"/>
                <a:gd name="T33" fmla="*/ 1656 h 296"/>
                <a:gd name="T34" fmla="*/ 768 w 337"/>
                <a:gd name="T35" fmla="*/ 1674 h 296"/>
                <a:gd name="T36" fmla="*/ 810 w 337"/>
                <a:gd name="T37" fmla="*/ 1686 h 296"/>
                <a:gd name="T38" fmla="*/ 858 w 337"/>
                <a:gd name="T39" fmla="*/ 1698 h 296"/>
                <a:gd name="T40" fmla="*/ 900 w 337"/>
                <a:gd name="T41" fmla="*/ 1710 h 296"/>
                <a:gd name="T42" fmla="*/ 948 w 337"/>
                <a:gd name="T43" fmla="*/ 1716 h 296"/>
                <a:gd name="T44" fmla="*/ 990 w 337"/>
                <a:gd name="T45" fmla="*/ 1728 h 296"/>
                <a:gd name="T46" fmla="*/ 1032 w 337"/>
                <a:gd name="T47" fmla="*/ 1740 h 296"/>
                <a:gd name="T48" fmla="*/ 1080 w 337"/>
                <a:gd name="T49" fmla="*/ 1740 h 296"/>
                <a:gd name="T50" fmla="*/ 1122 w 337"/>
                <a:gd name="T51" fmla="*/ 1746 h 296"/>
                <a:gd name="T52" fmla="*/ 1170 w 337"/>
                <a:gd name="T53" fmla="*/ 1758 h 296"/>
                <a:gd name="T54" fmla="*/ 1212 w 337"/>
                <a:gd name="T55" fmla="*/ 1758 h 296"/>
                <a:gd name="T56" fmla="*/ 1254 w 337"/>
                <a:gd name="T57" fmla="*/ 1764 h 296"/>
                <a:gd name="T58" fmla="*/ 1302 w 337"/>
                <a:gd name="T59" fmla="*/ 1770 h 296"/>
                <a:gd name="T60" fmla="*/ 1344 w 337"/>
                <a:gd name="T61" fmla="*/ 1770 h 296"/>
                <a:gd name="T62" fmla="*/ 1392 w 337"/>
                <a:gd name="T63" fmla="*/ 1770 h 296"/>
                <a:gd name="T64" fmla="*/ 1434 w 337"/>
                <a:gd name="T65" fmla="*/ 1776 h 296"/>
                <a:gd name="T66" fmla="*/ 1476 w 337"/>
                <a:gd name="T67" fmla="*/ 1776 h 296"/>
                <a:gd name="T68" fmla="*/ 1524 w 337"/>
                <a:gd name="T69" fmla="*/ 1776 h 296"/>
                <a:gd name="T70" fmla="*/ 1566 w 337"/>
                <a:gd name="T71" fmla="*/ 1776 h 296"/>
                <a:gd name="T72" fmla="*/ 1614 w 337"/>
                <a:gd name="T73" fmla="*/ 1776 h 296"/>
                <a:gd name="T74" fmla="*/ 1656 w 337"/>
                <a:gd name="T75" fmla="*/ 1776 h 296"/>
                <a:gd name="T76" fmla="*/ 1698 w 337"/>
                <a:gd name="T77" fmla="*/ 1776 h 296"/>
                <a:gd name="T78" fmla="*/ 1746 w 337"/>
                <a:gd name="T79" fmla="*/ 1776 h 296"/>
                <a:gd name="T80" fmla="*/ 1788 w 337"/>
                <a:gd name="T81" fmla="*/ 1776 h 296"/>
                <a:gd name="T82" fmla="*/ 1836 w 337"/>
                <a:gd name="T83" fmla="*/ 1776 h 296"/>
                <a:gd name="T84" fmla="*/ 1878 w 337"/>
                <a:gd name="T85" fmla="*/ 1776 h 296"/>
                <a:gd name="T86" fmla="*/ 1920 w 337"/>
                <a:gd name="T87" fmla="*/ 1776 h 296"/>
                <a:gd name="T88" fmla="*/ 1968 w 337"/>
                <a:gd name="T89" fmla="*/ 1776 h 296"/>
                <a:gd name="T90" fmla="*/ 2010 w 337"/>
                <a:gd name="T91" fmla="*/ 1770 h 29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37" h="296">
                  <a:moveTo>
                    <a:pt x="0" y="0"/>
                  </a:moveTo>
                  <a:lnTo>
                    <a:pt x="2" y="24"/>
                  </a:lnTo>
                  <a:lnTo>
                    <a:pt x="6" y="53"/>
                  </a:lnTo>
                  <a:lnTo>
                    <a:pt x="10" y="83"/>
                  </a:lnTo>
                  <a:lnTo>
                    <a:pt x="13" y="108"/>
                  </a:lnTo>
                  <a:lnTo>
                    <a:pt x="17" y="128"/>
                  </a:lnTo>
                  <a:lnTo>
                    <a:pt x="21" y="146"/>
                  </a:lnTo>
                  <a:lnTo>
                    <a:pt x="24" y="160"/>
                  </a:lnTo>
                  <a:lnTo>
                    <a:pt x="28" y="173"/>
                  </a:lnTo>
                  <a:lnTo>
                    <a:pt x="32" y="184"/>
                  </a:lnTo>
                  <a:lnTo>
                    <a:pt x="35" y="194"/>
                  </a:lnTo>
                  <a:lnTo>
                    <a:pt x="39" y="202"/>
                  </a:lnTo>
                  <a:lnTo>
                    <a:pt x="43" y="208"/>
                  </a:lnTo>
                  <a:lnTo>
                    <a:pt x="47" y="215"/>
                  </a:lnTo>
                  <a:lnTo>
                    <a:pt x="50" y="223"/>
                  </a:lnTo>
                  <a:lnTo>
                    <a:pt x="54" y="230"/>
                  </a:lnTo>
                  <a:lnTo>
                    <a:pt x="58" y="235"/>
                  </a:lnTo>
                  <a:lnTo>
                    <a:pt x="61" y="238"/>
                  </a:lnTo>
                  <a:lnTo>
                    <a:pt x="65" y="241"/>
                  </a:lnTo>
                  <a:lnTo>
                    <a:pt x="69" y="244"/>
                  </a:lnTo>
                  <a:lnTo>
                    <a:pt x="72" y="249"/>
                  </a:lnTo>
                  <a:lnTo>
                    <a:pt x="76" y="253"/>
                  </a:lnTo>
                  <a:lnTo>
                    <a:pt x="80" y="256"/>
                  </a:lnTo>
                  <a:lnTo>
                    <a:pt x="84" y="258"/>
                  </a:lnTo>
                  <a:lnTo>
                    <a:pt x="87" y="259"/>
                  </a:lnTo>
                  <a:lnTo>
                    <a:pt x="91" y="261"/>
                  </a:lnTo>
                  <a:lnTo>
                    <a:pt x="95" y="264"/>
                  </a:lnTo>
                  <a:lnTo>
                    <a:pt x="98" y="267"/>
                  </a:lnTo>
                  <a:lnTo>
                    <a:pt x="102" y="269"/>
                  </a:lnTo>
                  <a:lnTo>
                    <a:pt x="106" y="271"/>
                  </a:lnTo>
                  <a:lnTo>
                    <a:pt x="109" y="272"/>
                  </a:lnTo>
                  <a:lnTo>
                    <a:pt x="113" y="273"/>
                  </a:lnTo>
                  <a:lnTo>
                    <a:pt x="117" y="275"/>
                  </a:lnTo>
                  <a:lnTo>
                    <a:pt x="121" y="276"/>
                  </a:lnTo>
                  <a:lnTo>
                    <a:pt x="124" y="278"/>
                  </a:lnTo>
                  <a:lnTo>
                    <a:pt x="128" y="279"/>
                  </a:lnTo>
                  <a:lnTo>
                    <a:pt x="132" y="280"/>
                  </a:lnTo>
                  <a:lnTo>
                    <a:pt x="135" y="281"/>
                  </a:lnTo>
                  <a:lnTo>
                    <a:pt x="139" y="282"/>
                  </a:lnTo>
                  <a:lnTo>
                    <a:pt x="143" y="283"/>
                  </a:lnTo>
                  <a:lnTo>
                    <a:pt x="146" y="284"/>
                  </a:lnTo>
                  <a:lnTo>
                    <a:pt x="150" y="285"/>
                  </a:lnTo>
                  <a:lnTo>
                    <a:pt x="154" y="286"/>
                  </a:lnTo>
                  <a:lnTo>
                    <a:pt x="158" y="286"/>
                  </a:lnTo>
                  <a:lnTo>
                    <a:pt x="161" y="287"/>
                  </a:lnTo>
                  <a:lnTo>
                    <a:pt x="165" y="288"/>
                  </a:lnTo>
                  <a:lnTo>
                    <a:pt x="169" y="289"/>
                  </a:lnTo>
                  <a:lnTo>
                    <a:pt x="172" y="290"/>
                  </a:lnTo>
                  <a:lnTo>
                    <a:pt x="176" y="290"/>
                  </a:lnTo>
                  <a:lnTo>
                    <a:pt x="180" y="290"/>
                  </a:lnTo>
                  <a:lnTo>
                    <a:pt x="183" y="291"/>
                  </a:lnTo>
                  <a:lnTo>
                    <a:pt x="187" y="291"/>
                  </a:lnTo>
                  <a:lnTo>
                    <a:pt x="191" y="292"/>
                  </a:lnTo>
                  <a:lnTo>
                    <a:pt x="195" y="293"/>
                  </a:lnTo>
                  <a:lnTo>
                    <a:pt x="198" y="293"/>
                  </a:lnTo>
                  <a:lnTo>
                    <a:pt x="202" y="293"/>
                  </a:lnTo>
                  <a:lnTo>
                    <a:pt x="206" y="293"/>
                  </a:lnTo>
                  <a:lnTo>
                    <a:pt x="209" y="294"/>
                  </a:lnTo>
                  <a:lnTo>
                    <a:pt x="213" y="294"/>
                  </a:lnTo>
                  <a:lnTo>
                    <a:pt x="217" y="295"/>
                  </a:lnTo>
                  <a:lnTo>
                    <a:pt x="220" y="295"/>
                  </a:lnTo>
                  <a:lnTo>
                    <a:pt x="224" y="295"/>
                  </a:lnTo>
                  <a:lnTo>
                    <a:pt x="228" y="295"/>
                  </a:lnTo>
                  <a:lnTo>
                    <a:pt x="232" y="295"/>
                  </a:lnTo>
                  <a:lnTo>
                    <a:pt x="235" y="296"/>
                  </a:lnTo>
                  <a:lnTo>
                    <a:pt x="239" y="296"/>
                  </a:lnTo>
                  <a:lnTo>
                    <a:pt x="243" y="296"/>
                  </a:lnTo>
                  <a:lnTo>
                    <a:pt x="246" y="296"/>
                  </a:lnTo>
                  <a:lnTo>
                    <a:pt x="250" y="296"/>
                  </a:lnTo>
                  <a:lnTo>
                    <a:pt x="254" y="296"/>
                  </a:lnTo>
                  <a:lnTo>
                    <a:pt x="257" y="296"/>
                  </a:lnTo>
                  <a:lnTo>
                    <a:pt x="261" y="296"/>
                  </a:lnTo>
                  <a:lnTo>
                    <a:pt x="265" y="296"/>
                  </a:lnTo>
                  <a:lnTo>
                    <a:pt x="269" y="296"/>
                  </a:lnTo>
                  <a:lnTo>
                    <a:pt x="272" y="296"/>
                  </a:lnTo>
                  <a:lnTo>
                    <a:pt x="276" y="296"/>
                  </a:lnTo>
                  <a:lnTo>
                    <a:pt x="280" y="296"/>
                  </a:lnTo>
                  <a:lnTo>
                    <a:pt x="283" y="296"/>
                  </a:lnTo>
                  <a:lnTo>
                    <a:pt x="287" y="296"/>
                  </a:lnTo>
                  <a:lnTo>
                    <a:pt x="291" y="296"/>
                  </a:lnTo>
                  <a:lnTo>
                    <a:pt x="294" y="296"/>
                  </a:lnTo>
                  <a:lnTo>
                    <a:pt x="298" y="296"/>
                  </a:lnTo>
                  <a:lnTo>
                    <a:pt x="302" y="296"/>
                  </a:lnTo>
                  <a:lnTo>
                    <a:pt x="306" y="296"/>
                  </a:lnTo>
                  <a:lnTo>
                    <a:pt x="309" y="296"/>
                  </a:lnTo>
                  <a:lnTo>
                    <a:pt x="313" y="296"/>
                  </a:lnTo>
                  <a:lnTo>
                    <a:pt x="317" y="296"/>
                  </a:lnTo>
                  <a:lnTo>
                    <a:pt x="320" y="296"/>
                  </a:lnTo>
                  <a:lnTo>
                    <a:pt x="324" y="296"/>
                  </a:lnTo>
                  <a:lnTo>
                    <a:pt x="328" y="296"/>
                  </a:lnTo>
                  <a:lnTo>
                    <a:pt x="331" y="296"/>
                  </a:lnTo>
                  <a:lnTo>
                    <a:pt x="335" y="295"/>
                  </a:lnTo>
                  <a:lnTo>
                    <a:pt x="337" y="295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710" name="Rectangle 89"/>
            <p:cNvSpPr>
              <a:spLocks noChangeArrowheads="1"/>
            </p:cNvSpPr>
            <p:nvPr/>
          </p:nvSpPr>
          <p:spPr bwMode="auto">
            <a:xfrm>
              <a:off x="2194" y="1553"/>
              <a:ext cx="4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100">
                  <a:solidFill>
                    <a:srgbClr val="000000"/>
                  </a:solidFill>
                  <a:latin typeface="Symbol" pitchFamily="18" charset="2"/>
                  <a:ea typeface="Arial Unicode MS" pitchFamily="50" charset="-128"/>
                  <a:cs typeface="Arial Unicode MS" pitchFamily="50" charset="-128"/>
                </a:rPr>
                <a:t>r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2711" name="Rectangle 90"/>
            <p:cNvSpPr>
              <a:spLocks noChangeArrowheads="1"/>
            </p:cNvSpPr>
            <p:nvPr/>
          </p:nvSpPr>
          <p:spPr bwMode="auto">
            <a:xfrm>
              <a:off x="2234" y="1559"/>
              <a:ext cx="24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1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=3 fm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2712" name="Line 91"/>
            <p:cNvSpPr>
              <a:spLocks noChangeShapeType="1"/>
            </p:cNvSpPr>
            <p:nvPr/>
          </p:nvSpPr>
          <p:spPr bwMode="auto">
            <a:xfrm>
              <a:off x="2509" y="1595"/>
              <a:ext cx="120" cy="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713" name="Freeform 92"/>
            <p:cNvSpPr>
              <a:spLocks/>
            </p:cNvSpPr>
            <p:nvPr/>
          </p:nvSpPr>
          <p:spPr bwMode="auto">
            <a:xfrm>
              <a:off x="715" y="917"/>
              <a:ext cx="2058" cy="1686"/>
            </a:xfrm>
            <a:custGeom>
              <a:avLst/>
              <a:gdLst>
                <a:gd name="T0" fmla="*/ 6 w 343"/>
                <a:gd name="T1" fmla="*/ 120 h 281"/>
                <a:gd name="T2" fmla="*/ 48 w 343"/>
                <a:gd name="T3" fmla="*/ 690 h 281"/>
                <a:gd name="T4" fmla="*/ 96 w 343"/>
                <a:gd name="T5" fmla="*/ 1008 h 281"/>
                <a:gd name="T6" fmla="*/ 138 w 343"/>
                <a:gd name="T7" fmla="*/ 1230 h 281"/>
                <a:gd name="T8" fmla="*/ 180 w 343"/>
                <a:gd name="T9" fmla="*/ 1380 h 281"/>
                <a:gd name="T10" fmla="*/ 228 w 343"/>
                <a:gd name="T11" fmla="*/ 1482 h 281"/>
                <a:gd name="T12" fmla="*/ 270 w 343"/>
                <a:gd name="T13" fmla="*/ 1548 h 281"/>
                <a:gd name="T14" fmla="*/ 318 w 343"/>
                <a:gd name="T15" fmla="*/ 1596 h 281"/>
                <a:gd name="T16" fmla="*/ 360 w 343"/>
                <a:gd name="T17" fmla="*/ 1638 h 281"/>
                <a:gd name="T18" fmla="*/ 402 w 343"/>
                <a:gd name="T19" fmla="*/ 1656 h 281"/>
                <a:gd name="T20" fmla="*/ 450 w 343"/>
                <a:gd name="T21" fmla="*/ 1662 h 281"/>
                <a:gd name="T22" fmla="*/ 492 w 343"/>
                <a:gd name="T23" fmla="*/ 1680 h 281"/>
                <a:gd name="T24" fmla="*/ 540 w 343"/>
                <a:gd name="T25" fmla="*/ 1680 h 281"/>
                <a:gd name="T26" fmla="*/ 582 w 343"/>
                <a:gd name="T27" fmla="*/ 1680 h 281"/>
                <a:gd name="T28" fmla="*/ 624 w 343"/>
                <a:gd name="T29" fmla="*/ 1686 h 281"/>
                <a:gd name="T30" fmla="*/ 672 w 343"/>
                <a:gd name="T31" fmla="*/ 1680 h 281"/>
                <a:gd name="T32" fmla="*/ 714 w 343"/>
                <a:gd name="T33" fmla="*/ 1680 h 281"/>
                <a:gd name="T34" fmla="*/ 762 w 343"/>
                <a:gd name="T35" fmla="*/ 1680 h 281"/>
                <a:gd name="T36" fmla="*/ 804 w 343"/>
                <a:gd name="T37" fmla="*/ 1674 h 281"/>
                <a:gd name="T38" fmla="*/ 846 w 343"/>
                <a:gd name="T39" fmla="*/ 1668 h 281"/>
                <a:gd name="T40" fmla="*/ 894 w 343"/>
                <a:gd name="T41" fmla="*/ 1668 h 281"/>
                <a:gd name="T42" fmla="*/ 936 w 343"/>
                <a:gd name="T43" fmla="*/ 1668 h 281"/>
                <a:gd name="T44" fmla="*/ 984 w 343"/>
                <a:gd name="T45" fmla="*/ 1662 h 281"/>
                <a:gd name="T46" fmla="*/ 1026 w 343"/>
                <a:gd name="T47" fmla="*/ 1662 h 281"/>
                <a:gd name="T48" fmla="*/ 1068 w 343"/>
                <a:gd name="T49" fmla="*/ 1656 h 281"/>
                <a:gd name="T50" fmla="*/ 1116 w 343"/>
                <a:gd name="T51" fmla="*/ 1656 h 281"/>
                <a:gd name="T52" fmla="*/ 1158 w 343"/>
                <a:gd name="T53" fmla="*/ 1656 h 281"/>
                <a:gd name="T54" fmla="*/ 1206 w 343"/>
                <a:gd name="T55" fmla="*/ 1650 h 281"/>
                <a:gd name="T56" fmla="*/ 1248 w 343"/>
                <a:gd name="T57" fmla="*/ 1650 h 281"/>
                <a:gd name="T58" fmla="*/ 1290 w 343"/>
                <a:gd name="T59" fmla="*/ 1650 h 281"/>
                <a:gd name="T60" fmla="*/ 1338 w 343"/>
                <a:gd name="T61" fmla="*/ 1650 h 281"/>
                <a:gd name="T62" fmla="*/ 1380 w 343"/>
                <a:gd name="T63" fmla="*/ 1644 h 281"/>
                <a:gd name="T64" fmla="*/ 1428 w 343"/>
                <a:gd name="T65" fmla="*/ 1644 h 281"/>
                <a:gd name="T66" fmla="*/ 1470 w 343"/>
                <a:gd name="T67" fmla="*/ 1644 h 281"/>
                <a:gd name="T68" fmla="*/ 1512 w 343"/>
                <a:gd name="T69" fmla="*/ 1644 h 281"/>
                <a:gd name="T70" fmla="*/ 1560 w 343"/>
                <a:gd name="T71" fmla="*/ 1638 h 281"/>
                <a:gd name="T72" fmla="*/ 1602 w 343"/>
                <a:gd name="T73" fmla="*/ 1638 h 281"/>
                <a:gd name="T74" fmla="*/ 1650 w 343"/>
                <a:gd name="T75" fmla="*/ 1638 h 281"/>
                <a:gd name="T76" fmla="*/ 1692 w 343"/>
                <a:gd name="T77" fmla="*/ 1638 h 281"/>
                <a:gd name="T78" fmla="*/ 1734 w 343"/>
                <a:gd name="T79" fmla="*/ 1638 h 281"/>
                <a:gd name="T80" fmla="*/ 1782 w 343"/>
                <a:gd name="T81" fmla="*/ 1638 h 281"/>
                <a:gd name="T82" fmla="*/ 1824 w 343"/>
                <a:gd name="T83" fmla="*/ 1638 h 281"/>
                <a:gd name="T84" fmla="*/ 1872 w 343"/>
                <a:gd name="T85" fmla="*/ 1638 h 281"/>
                <a:gd name="T86" fmla="*/ 1914 w 343"/>
                <a:gd name="T87" fmla="*/ 1632 h 281"/>
                <a:gd name="T88" fmla="*/ 1956 w 343"/>
                <a:gd name="T89" fmla="*/ 1632 h 281"/>
                <a:gd name="T90" fmla="*/ 2004 w 343"/>
                <a:gd name="T91" fmla="*/ 1632 h 281"/>
                <a:gd name="T92" fmla="*/ 2046 w 343"/>
                <a:gd name="T93" fmla="*/ 1632 h 28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43" h="281">
                  <a:moveTo>
                    <a:pt x="0" y="0"/>
                  </a:moveTo>
                  <a:lnTo>
                    <a:pt x="1" y="20"/>
                  </a:lnTo>
                  <a:lnTo>
                    <a:pt x="4" y="74"/>
                  </a:lnTo>
                  <a:lnTo>
                    <a:pt x="8" y="115"/>
                  </a:lnTo>
                  <a:lnTo>
                    <a:pt x="12" y="142"/>
                  </a:lnTo>
                  <a:lnTo>
                    <a:pt x="16" y="168"/>
                  </a:lnTo>
                  <a:lnTo>
                    <a:pt x="19" y="189"/>
                  </a:lnTo>
                  <a:lnTo>
                    <a:pt x="23" y="205"/>
                  </a:lnTo>
                  <a:lnTo>
                    <a:pt x="27" y="219"/>
                  </a:lnTo>
                  <a:lnTo>
                    <a:pt x="30" y="230"/>
                  </a:lnTo>
                  <a:lnTo>
                    <a:pt x="34" y="239"/>
                  </a:lnTo>
                  <a:lnTo>
                    <a:pt x="38" y="247"/>
                  </a:lnTo>
                  <a:lnTo>
                    <a:pt x="41" y="253"/>
                  </a:lnTo>
                  <a:lnTo>
                    <a:pt x="45" y="258"/>
                  </a:lnTo>
                  <a:lnTo>
                    <a:pt x="49" y="262"/>
                  </a:lnTo>
                  <a:lnTo>
                    <a:pt x="53" y="266"/>
                  </a:lnTo>
                  <a:lnTo>
                    <a:pt x="56" y="270"/>
                  </a:lnTo>
                  <a:lnTo>
                    <a:pt x="60" y="273"/>
                  </a:lnTo>
                  <a:lnTo>
                    <a:pt x="64" y="275"/>
                  </a:lnTo>
                  <a:lnTo>
                    <a:pt x="67" y="276"/>
                  </a:lnTo>
                  <a:lnTo>
                    <a:pt x="71" y="276"/>
                  </a:lnTo>
                  <a:lnTo>
                    <a:pt x="75" y="277"/>
                  </a:lnTo>
                  <a:lnTo>
                    <a:pt x="78" y="278"/>
                  </a:lnTo>
                  <a:lnTo>
                    <a:pt x="82" y="280"/>
                  </a:lnTo>
                  <a:lnTo>
                    <a:pt x="86" y="280"/>
                  </a:lnTo>
                  <a:lnTo>
                    <a:pt x="90" y="280"/>
                  </a:lnTo>
                  <a:lnTo>
                    <a:pt x="93" y="280"/>
                  </a:lnTo>
                  <a:lnTo>
                    <a:pt x="97" y="280"/>
                  </a:lnTo>
                  <a:lnTo>
                    <a:pt x="101" y="280"/>
                  </a:lnTo>
                  <a:lnTo>
                    <a:pt x="104" y="281"/>
                  </a:lnTo>
                  <a:lnTo>
                    <a:pt x="108" y="281"/>
                  </a:lnTo>
                  <a:lnTo>
                    <a:pt x="112" y="280"/>
                  </a:lnTo>
                  <a:lnTo>
                    <a:pt x="115" y="280"/>
                  </a:lnTo>
                  <a:lnTo>
                    <a:pt x="119" y="280"/>
                  </a:lnTo>
                  <a:lnTo>
                    <a:pt x="123" y="280"/>
                  </a:lnTo>
                  <a:lnTo>
                    <a:pt x="127" y="280"/>
                  </a:lnTo>
                  <a:lnTo>
                    <a:pt x="130" y="279"/>
                  </a:lnTo>
                  <a:lnTo>
                    <a:pt x="134" y="279"/>
                  </a:lnTo>
                  <a:lnTo>
                    <a:pt x="138" y="279"/>
                  </a:lnTo>
                  <a:lnTo>
                    <a:pt x="141" y="278"/>
                  </a:lnTo>
                  <a:lnTo>
                    <a:pt x="145" y="278"/>
                  </a:lnTo>
                  <a:lnTo>
                    <a:pt x="149" y="278"/>
                  </a:lnTo>
                  <a:lnTo>
                    <a:pt x="152" y="278"/>
                  </a:lnTo>
                  <a:lnTo>
                    <a:pt x="156" y="278"/>
                  </a:lnTo>
                  <a:lnTo>
                    <a:pt x="160" y="277"/>
                  </a:lnTo>
                  <a:lnTo>
                    <a:pt x="164" y="277"/>
                  </a:lnTo>
                  <a:lnTo>
                    <a:pt x="167" y="277"/>
                  </a:lnTo>
                  <a:lnTo>
                    <a:pt x="171" y="277"/>
                  </a:lnTo>
                  <a:lnTo>
                    <a:pt x="175" y="277"/>
                  </a:lnTo>
                  <a:lnTo>
                    <a:pt x="178" y="276"/>
                  </a:lnTo>
                  <a:lnTo>
                    <a:pt x="182" y="276"/>
                  </a:lnTo>
                  <a:lnTo>
                    <a:pt x="186" y="276"/>
                  </a:lnTo>
                  <a:lnTo>
                    <a:pt x="189" y="276"/>
                  </a:lnTo>
                  <a:lnTo>
                    <a:pt x="193" y="276"/>
                  </a:lnTo>
                  <a:lnTo>
                    <a:pt x="197" y="275"/>
                  </a:lnTo>
                  <a:lnTo>
                    <a:pt x="201" y="275"/>
                  </a:lnTo>
                  <a:lnTo>
                    <a:pt x="204" y="275"/>
                  </a:lnTo>
                  <a:lnTo>
                    <a:pt x="208" y="275"/>
                  </a:lnTo>
                  <a:lnTo>
                    <a:pt x="212" y="275"/>
                  </a:lnTo>
                  <a:lnTo>
                    <a:pt x="215" y="275"/>
                  </a:lnTo>
                  <a:lnTo>
                    <a:pt x="219" y="275"/>
                  </a:lnTo>
                  <a:lnTo>
                    <a:pt x="223" y="275"/>
                  </a:lnTo>
                  <a:lnTo>
                    <a:pt x="226" y="274"/>
                  </a:lnTo>
                  <a:lnTo>
                    <a:pt x="230" y="274"/>
                  </a:lnTo>
                  <a:lnTo>
                    <a:pt x="234" y="274"/>
                  </a:lnTo>
                  <a:lnTo>
                    <a:pt x="238" y="274"/>
                  </a:lnTo>
                  <a:lnTo>
                    <a:pt x="241" y="274"/>
                  </a:lnTo>
                  <a:lnTo>
                    <a:pt x="245" y="274"/>
                  </a:lnTo>
                  <a:lnTo>
                    <a:pt x="249" y="274"/>
                  </a:lnTo>
                  <a:lnTo>
                    <a:pt x="252" y="274"/>
                  </a:lnTo>
                  <a:lnTo>
                    <a:pt x="256" y="274"/>
                  </a:lnTo>
                  <a:lnTo>
                    <a:pt x="260" y="273"/>
                  </a:lnTo>
                  <a:lnTo>
                    <a:pt x="263" y="273"/>
                  </a:lnTo>
                  <a:lnTo>
                    <a:pt x="267" y="273"/>
                  </a:lnTo>
                  <a:lnTo>
                    <a:pt x="271" y="273"/>
                  </a:lnTo>
                  <a:lnTo>
                    <a:pt x="275" y="273"/>
                  </a:lnTo>
                  <a:lnTo>
                    <a:pt x="278" y="273"/>
                  </a:lnTo>
                  <a:lnTo>
                    <a:pt x="282" y="273"/>
                  </a:lnTo>
                  <a:lnTo>
                    <a:pt x="286" y="273"/>
                  </a:lnTo>
                  <a:lnTo>
                    <a:pt x="289" y="273"/>
                  </a:lnTo>
                  <a:lnTo>
                    <a:pt x="293" y="273"/>
                  </a:lnTo>
                  <a:lnTo>
                    <a:pt x="297" y="273"/>
                  </a:lnTo>
                  <a:lnTo>
                    <a:pt x="300" y="273"/>
                  </a:lnTo>
                  <a:lnTo>
                    <a:pt x="304" y="273"/>
                  </a:lnTo>
                  <a:lnTo>
                    <a:pt x="308" y="273"/>
                  </a:lnTo>
                  <a:lnTo>
                    <a:pt x="312" y="273"/>
                  </a:lnTo>
                  <a:lnTo>
                    <a:pt x="315" y="273"/>
                  </a:lnTo>
                  <a:lnTo>
                    <a:pt x="319" y="272"/>
                  </a:lnTo>
                  <a:lnTo>
                    <a:pt x="323" y="272"/>
                  </a:lnTo>
                  <a:lnTo>
                    <a:pt x="326" y="272"/>
                  </a:lnTo>
                  <a:lnTo>
                    <a:pt x="330" y="272"/>
                  </a:lnTo>
                  <a:lnTo>
                    <a:pt x="334" y="272"/>
                  </a:lnTo>
                  <a:lnTo>
                    <a:pt x="337" y="272"/>
                  </a:lnTo>
                  <a:lnTo>
                    <a:pt x="341" y="272"/>
                  </a:lnTo>
                  <a:lnTo>
                    <a:pt x="343" y="272"/>
                  </a:lnTo>
                </a:path>
              </a:pathLst>
            </a:custGeom>
            <a:noFill/>
            <a:ln w="19050">
              <a:solidFill>
                <a:srgbClr val="00FF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714" name="Rectangle 93"/>
            <p:cNvSpPr>
              <a:spLocks noChangeArrowheads="1"/>
            </p:cNvSpPr>
            <p:nvPr/>
          </p:nvSpPr>
          <p:spPr bwMode="auto">
            <a:xfrm>
              <a:off x="2194" y="1673"/>
              <a:ext cx="4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100">
                  <a:solidFill>
                    <a:srgbClr val="000000"/>
                  </a:solidFill>
                  <a:latin typeface="Symbol" pitchFamily="18" charset="2"/>
                  <a:ea typeface="Arial Unicode MS" pitchFamily="50" charset="-128"/>
                  <a:cs typeface="Arial Unicode MS" pitchFamily="50" charset="-128"/>
                </a:rPr>
                <a:t>r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2715" name="Rectangle 94"/>
            <p:cNvSpPr>
              <a:spLocks noChangeArrowheads="1"/>
            </p:cNvSpPr>
            <p:nvPr/>
          </p:nvSpPr>
          <p:spPr bwMode="auto">
            <a:xfrm>
              <a:off x="2234" y="1679"/>
              <a:ext cx="24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1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=5 fm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2716" name="Line 95"/>
            <p:cNvSpPr>
              <a:spLocks noChangeShapeType="1"/>
            </p:cNvSpPr>
            <p:nvPr/>
          </p:nvSpPr>
          <p:spPr bwMode="auto">
            <a:xfrm>
              <a:off x="2509" y="1715"/>
              <a:ext cx="12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717" name="Freeform 96"/>
            <p:cNvSpPr>
              <a:spLocks/>
            </p:cNvSpPr>
            <p:nvPr/>
          </p:nvSpPr>
          <p:spPr bwMode="auto">
            <a:xfrm>
              <a:off x="667" y="917"/>
              <a:ext cx="2106" cy="1632"/>
            </a:xfrm>
            <a:custGeom>
              <a:avLst/>
              <a:gdLst>
                <a:gd name="T0" fmla="*/ 6 w 351"/>
                <a:gd name="T1" fmla="*/ 162 h 272"/>
                <a:gd name="T2" fmla="*/ 54 w 351"/>
                <a:gd name="T3" fmla="*/ 852 h 272"/>
                <a:gd name="T4" fmla="*/ 96 w 351"/>
                <a:gd name="T5" fmla="*/ 1200 h 272"/>
                <a:gd name="T6" fmla="*/ 144 w 351"/>
                <a:gd name="T7" fmla="*/ 1374 h 272"/>
                <a:gd name="T8" fmla="*/ 186 w 351"/>
                <a:gd name="T9" fmla="*/ 1488 h 272"/>
                <a:gd name="T10" fmla="*/ 228 w 351"/>
                <a:gd name="T11" fmla="*/ 1554 h 272"/>
                <a:gd name="T12" fmla="*/ 276 w 351"/>
                <a:gd name="T13" fmla="*/ 1590 h 272"/>
                <a:gd name="T14" fmla="*/ 318 w 351"/>
                <a:gd name="T15" fmla="*/ 1614 h 272"/>
                <a:gd name="T16" fmla="*/ 366 w 351"/>
                <a:gd name="T17" fmla="*/ 1620 h 272"/>
                <a:gd name="T18" fmla="*/ 408 w 351"/>
                <a:gd name="T19" fmla="*/ 1632 h 272"/>
                <a:gd name="T20" fmla="*/ 450 w 351"/>
                <a:gd name="T21" fmla="*/ 1632 h 272"/>
                <a:gd name="T22" fmla="*/ 498 w 351"/>
                <a:gd name="T23" fmla="*/ 1632 h 272"/>
                <a:gd name="T24" fmla="*/ 540 w 351"/>
                <a:gd name="T25" fmla="*/ 1632 h 272"/>
                <a:gd name="T26" fmla="*/ 588 w 351"/>
                <a:gd name="T27" fmla="*/ 1632 h 272"/>
                <a:gd name="T28" fmla="*/ 630 w 351"/>
                <a:gd name="T29" fmla="*/ 1632 h 272"/>
                <a:gd name="T30" fmla="*/ 672 w 351"/>
                <a:gd name="T31" fmla="*/ 1632 h 272"/>
                <a:gd name="T32" fmla="*/ 720 w 351"/>
                <a:gd name="T33" fmla="*/ 1632 h 272"/>
                <a:gd name="T34" fmla="*/ 762 w 351"/>
                <a:gd name="T35" fmla="*/ 1626 h 272"/>
                <a:gd name="T36" fmla="*/ 810 w 351"/>
                <a:gd name="T37" fmla="*/ 1626 h 272"/>
                <a:gd name="T38" fmla="*/ 852 w 351"/>
                <a:gd name="T39" fmla="*/ 1626 h 272"/>
                <a:gd name="T40" fmla="*/ 894 w 351"/>
                <a:gd name="T41" fmla="*/ 1626 h 272"/>
                <a:gd name="T42" fmla="*/ 942 w 351"/>
                <a:gd name="T43" fmla="*/ 1626 h 272"/>
                <a:gd name="T44" fmla="*/ 984 w 351"/>
                <a:gd name="T45" fmla="*/ 1626 h 272"/>
                <a:gd name="T46" fmla="*/ 1032 w 351"/>
                <a:gd name="T47" fmla="*/ 1626 h 272"/>
                <a:gd name="T48" fmla="*/ 1074 w 351"/>
                <a:gd name="T49" fmla="*/ 1626 h 272"/>
                <a:gd name="T50" fmla="*/ 1116 w 351"/>
                <a:gd name="T51" fmla="*/ 1626 h 272"/>
                <a:gd name="T52" fmla="*/ 1164 w 351"/>
                <a:gd name="T53" fmla="*/ 1626 h 272"/>
                <a:gd name="T54" fmla="*/ 1206 w 351"/>
                <a:gd name="T55" fmla="*/ 1626 h 272"/>
                <a:gd name="T56" fmla="*/ 1254 w 351"/>
                <a:gd name="T57" fmla="*/ 1626 h 272"/>
                <a:gd name="T58" fmla="*/ 1296 w 351"/>
                <a:gd name="T59" fmla="*/ 1626 h 272"/>
                <a:gd name="T60" fmla="*/ 1338 w 351"/>
                <a:gd name="T61" fmla="*/ 1626 h 272"/>
                <a:gd name="T62" fmla="*/ 1386 w 351"/>
                <a:gd name="T63" fmla="*/ 1626 h 272"/>
                <a:gd name="T64" fmla="*/ 1428 w 351"/>
                <a:gd name="T65" fmla="*/ 1626 h 272"/>
                <a:gd name="T66" fmla="*/ 1476 w 351"/>
                <a:gd name="T67" fmla="*/ 1620 h 272"/>
                <a:gd name="T68" fmla="*/ 1518 w 351"/>
                <a:gd name="T69" fmla="*/ 1620 h 272"/>
                <a:gd name="T70" fmla="*/ 1560 w 351"/>
                <a:gd name="T71" fmla="*/ 1620 h 272"/>
                <a:gd name="T72" fmla="*/ 1608 w 351"/>
                <a:gd name="T73" fmla="*/ 1620 h 272"/>
                <a:gd name="T74" fmla="*/ 1650 w 351"/>
                <a:gd name="T75" fmla="*/ 1620 h 272"/>
                <a:gd name="T76" fmla="*/ 1698 w 351"/>
                <a:gd name="T77" fmla="*/ 1620 h 272"/>
                <a:gd name="T78" fmla="*/ 1740 w 351"/>
                <a:gd name="T79" fmla="*/ 1620 h 272"/>
                <a:gd name="T80" fmla="*/ 1782 w 351"/>
                <a:gd name="T81" fmla="*/ 1620 h 272"/>
                <a:gd name="T82" fmla="*/ 1830 w 351"/>
                <a:gd name="T83" fmla="*/ 1620 h 272"/>
                <a:gd name="T84" fmla="*/ 1872 w 351"/>
                <a:gd name="T85" fmla="*/ 1620 h 272"/>
                <a:gd name="T86" fmla="*/ 1920 w 351"/>
                <a:gd name="T87" fmla="*/ 1620 h 272"/>
                <a:gd name="T88" fmla="*/ 1962 w 351"/>
                <a:gd name="T89" fmla="*/ 1620 h 272"/>
                <a:gd name="T90" fmla="*/ 2004 w 351"/>
                <a:gd name="T91" fmla="*/ 1620 h 272"/>
                <a:gd name="T92" fmla="*/ 2052 w 351"/>
                <a:gd name="T93" fmla="*/ 1620 h 272"/>
                <a:gd name="T94" fmla="*/ 2094 w 351"/>
                <a:gd name="T95" fmla="*/ 1620 h 27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51" h="272">
                  <a:moveTo>
                    <a:pt x="0" y="0"/>
                  </a:moveTo>
                  <a:lnTo>
                    <a:pt x="1" y="27"/>
                  </a:lnTo>
                  <a:lnTo>
                    <a:pt x="5" y="95"/>
                  </a:lnTo>
                  <a:lnTo>
                    <a:pt x="9" y="142"/>
                  </a:lnTo>
                  <a:lnTo>
                    <a:pt x="12" y="176"/>
                  </a:lnTo>
                  <a:lnTo>
                    <a:pt x="16" y="200"/>
                  </a:lnTo>
                  <a:lnTo>
                    <a:pt x="20" y="215"/>
                  </a:lnTo>
                  <a:lnTo>
                    <a:pt x="24" y="229"/>
                  </a:lnTo>
                  <a:lnTo>
                    <a:pt x="27" y="240"/>
                  </a:lnTo>
                  <a:lnTo>
                    <a:pt x="31" y="248"/>
                  </a:lnTo>
                  <a:lnTo>
                    <a:pt x="35" y="254"/>
                  </a:lnTo>
                  <a:lnTo>
                    <a:pt x="38" y="259"/>
                  </a:lnTo>
                  <a:lnTo>
                    <a:pt x="42" y="263"/>
                  </a:lnTo>
                  <a:lnTo>
                    <a:pt x="46" y="265"/>
                  </a:lnTo>
                  <a:lnTo>
                    <a:pt x="49" y="267"/>
                  </a:lnTo>
                  <a:lnTo>
                    <a:pt x="53" y="269"/>
                  </a:lnTo>
                  <a:lnTo>
                    <a:pt x="57" y="269"/>
                  </a:lnTo>
                  <a:lnTo>
                    <a:pt x="61" y="270"/>
                  </a:lnTo>
                  <a:lnTo>
                    <a:pt x="64" y="271"/>
                  </a:lnTo>
                  <a:lnTo>
                    <a:pt x="68" y="272"/>
                  </a:lnTo>
                  <a:lnTo>
                    <a:pt x="72" y="272"/>
                  </a:lnTo>
                  <a:lnTo>
                    <a:pt x="75" y="272"/>
                  </a:lnTo>
                  <a:lnTo>
                    <a:pt x="79" y="272"/>
                  </a:lnTo>
                  <a:lnTo>
                    <a:pt x="83" y="272"/>
                  </a:lnTo>
                  <a:lnTo>
                    <a:pt x="86" y="272"/>
                  </a:lnTo>
                  <a:lnTo>
                    <a:pt x="90" y="272"/>
                  </a:lnTo>
                  <a:lnTo>
                    <a:pt x="94" y="272"/>
                  </a:lnTo>
                  <a:lnTo>
                    <a:pt x="98" y="272"/>
                  </a:lnTo>
                  <a:lnTo>
                    <a:pt x="101" y="272"/>
                  </a:lnTo>
                  <a:lnTo>
                    <a:pt x="105" y="272"/>
                  </a:lnTo>
                  <a:lnTo>
                    <a:pt x="109" y="272"/>
                  </a:lnTo>
                  <a:lnTo>
                    <a:pt x="112" y="272"/>
                  </a:lnTo>
                  <a:lnTo>
                    <a:pt x="116" y="272"/>
                  </a:lnTo>
                  <a:lnTo>
                    <a:pt x="120" y="272"/>
                  </a:lnTo>
                  <a:lnTo>
                    <a:pt x="123" y="271"/>
                  </a:lnTo>
                  <a:lnTo>
                    <a:pt x="127" y="271"/>
                  </a:lnTo>
                  <a:lnTo>
                    <a:pt x="131" y="271"/>
                  </a:lnTo>
                  <a:lnTo>
                    <a:pt x="135" y="271"/>
                  </a:lnTo>
                  <a:lnTo>
                    <a:pt x="138" y="271"/>
                  </a:lnTo>
                  <a:lnTo>
                    <a:pt x="142" y="271"/>
                  </a:lnTo>
                  <a:lnTo>
                    <a:pt x="146" y="271"/>
                  </a:lnTo>
                  <a:lnTo>
                    <a:pt x="149" y="271"/>
                  </a:lnTo>
                  <a:lnTo>
                    <a:pt x="153" y="271"/>
                  </a:lnTo>
                  <a:lnTo>
                    <a:pt x="157" y="271"/>
                  </a:lnTo>
                  <a:lnTo>
                    <a:pt x="160" y="271"/>
                  </a:lnTo>
                  <a:lnTo>
                    <a:pt x="164" y="271"/>
                  </a:lnTo>
                  <a:lnTo>
                    <a:pt x="168" y="271"/>
                  </a:lnTo>
                  <a:lnTo>
                    <a:pt x="172" y="271"/>
                  </a:lnTo>
                  <a:lnTo>
                    <a:pt x="175" y="271"/>
                  </a:lnTo>
                  <a:lnTo>
                    <a:pt x="179" y="271"/>
                  </a:lnTo>
                  <a:lnTo>
                    <a:pt x="183" y="271"/>
                  </a:lnTo>
                  <a:lnTo>
                    <a:pt x="186" y="271"/>
                  </a:lnTo>
                  <a:lnTo>
                    <a:pt x="190" y="271"/>
                  </a:lnTo>
                  <a:lnTo>
                    <a:pt x="194" y="271"/>
                  </a:lnTo>
                  <a:lnTo>
                    <a:pt x="197" y="271"/>
                  </a:lnTo>
                  <a:lnTo>
                    <a:pt x="201" y="271"/>
                  </a:lnTo>
                  <a:lnTo>
                    <a:pt x="205" y="271"/>
                  </a:lnTo>
                  <a:lnTo>
                    <a:pt x="209" y="271"/>
                  </a:lnTo>
                  <a:lnTo>
                    <a:pt x="212" y="271"/>
                  </a:lnTo>
                  <a:lnTo>
                    <a:pt x="216" y="271"/>
                  </a:lnTo>
                  <a:lnTo>
                    <a:pt x="220" y="271"/>
                  </a:lnTo>
                  <a:lnTo>
                    <a:pt x="223" y="271"/>
                  </a:lnTo>
                  <a:lnTo>
                    <a:pt x="227" y="271"/>
                  </a:lnTo>
                  <a:lnTo>
                    <a:pt x="231" y="271"/>
                  </a:lnTo>
                  <a:lnTo>
                    <a:pt x="234" y="271"/>
                  </a:lnTo>
                  <a:lnTo>
                    <a:pt x="238" y="271"/>
                  </a:lnTo>
                  <a:lnTo>
                    <a:pt x="242" y="270"/>
                  </a:lnTo>
                  <a:lnTo>
                    <a:pt x="246" y="270"/>
                  </a:lnTo>
                  <a:lnTo>
                    <a:pt x="249" y="270"/>
                  </a:lnTo>
                  <a:lnTo>
                    <a:pt x="253" y="270"/>
                  </a:lnTo>
                  <a:lnTo>
                    <a:pt x="257" y="270"/>
                  </a:lnTo>
                  <a:lnTo>
                    <a:pt x="260" y="270"/>
                  </a:lnTo>
                  <a:lnTo>
                    <a:pt x="264" y="270"/>
                  </a:lnTo>
                  <a:lnTo>
                    <a:pt x="268" y="270"/>
                  </a:lnTo>
                  <a:lnTo>
                    <a:pt x="271" y="270"/>
                  </a:lnTo>
                  <a:lnTo>
                    <a:pt x="275" y="270"/>
                  </a:lnTo>
                  <a:lnTo>
                    <a:pt x="279" y="270"/>
                  </a:lnTo>
                  <a:lnTo>
                    <a:pt x="283" y="270"/>
                  </a:lnTo>
                  <a:lnTo>
                    <a:pt x="286" y="270"/>
                  </a:lnTo>
                  <a:lnTo>
                    <a:pt x="290" y="270"/>
                  </a:lnTo>
                  <a:lnTo>
                    <a:pt x="294" y="270"/>
                  </a:lnTo>
                  <a:lnTo>
                    <a:pt x="297" y="270"/>
                  </a:lnTo>
                  <a:lnTo>
                    <a:pt x="301" y="270"/>
                  </a:lnTo>
                  <a:lnTo>
                    <a:pt x="305" y="270"/>
                  </a:lnTo>
                  <a:lnTo>
                    <a:pt x="308" y="270"/>
                  </a:lnTo>
                  <a:lnTo>
                    <a:pt x="312" y="270"/>
                  </a:lnTo>
                  <a:lnTo>
                    <a:pt x="316" y="270"/>
                  </a:lnTo>
                  <a:lnTo>
                    <a:pt x="320" y="270"/>
                  </a:lnTo>
                  <a:lnTo>
                    <a:pt x="323" y="270"/>
                  </a:lnTo>
                  <a:lnTo>
                    <a:pt x="327" y="270"/>
                  </a:lnTo>
                  <a:lnTo>
                    <a:pt x="331" y="270"/>
                  </a:lnTo>
                  <a:lnTo>
                    <a:pt x="334" y="270"/>
                  </a:lnTo>
                  <a:lnTo>
                    <a:pt x="338" y="270"/>
                  </a:lnTo>
                  <a:lnTo>
                    <a:pt x="342" y="270"/>
                  </a:lnTo>
                  <a:lnTo>
                    <a:pt x="345" y="270"/>
                  </a:lnTo>
                  <a:lnTo>
                    <a:pt x="349" y="270"/>
                  </a:lnTo>
                  <a:lnTo>
                    <a:pt x="351" y="27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718" name="Rectangle 97"/>
            <p:cNvSpPr>
              <a:spLocks noChangeArrowheads="1"/>
            </p:cNvSpPr>
            <p:nvPr/>
          </p:nvSpPr>
          <p:spPr bwMode="auto">
            <a:xfrm>
              <a:off x="2194" y="1793"/>
              <a:ext cx="4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100">
                  <a:solidFill>
                    <a:srgbClr val="000000"/>
                  </a:solidFill>
                  <a:latin typeface="Symbol" pitchFamily="18" charset="2"/>
                  <a:ea typeface="Arial Unicode MS" pitchFamily="50" charset="-128"/>
                  <a:cs typeface="Arial Unicode MS" pitchFamily="50" charset="-128"/>
                </a:rPr>
                <a:t>r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2719" name="Rectangle 98"/>
            <p:cNvSpPr>
              <a:spLocks noChangeArrowheads="1"/>
            </p:cNvSpPr>
            <p:nvPr/>
          </p:nvSpPr>
          <p:spPr bwMode="auto">
            <a:xfrm>
              <a:off x="2235" y="1799"/>
              <a:ext cx="24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1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=7 fm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2720" name="Line 99"/>
            <p:cNvSpPr>
              <a:spLocks noChangeShapeType="1"/>
            </p:cNvSpPr>
            <p:nvPr/>
          </p:nvSpPr>
          <p:spPr bwMode="auto">
            <a:xfrm>
              <a:off x="2509" y="1835"/>
              <a:ext cx="12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721" name="Freeform 100"/>
            <p:cNvSpPr>
              <a:spLocks/>
            </p:cNvSpPr>
            <p:nvPr/>
          </p:nvSpPr>
          <p:spPr bwMode="auto">
            <a:xfrm>
              <a:off x="649" y="917"/>
              <a:ext cx="2124" cy="1620"/>
            </a:xfrm>
            <a:custGeom>
              <a:avLst/>
              <a:gdLst>
                <a:gd name="T0" fmla="*/ 6 w 354"/>
                <a:gd name="T1" fmla="*/ 228 h 270"/>
                <a:gd name="T2" fmla="*/ 48 w 354"/>
                <a:gd name="T3" fmla="*/ 978 h 270"/>
                <a:gd name="T4" fmla="*/ 90 w 354"/>
                <a:gd name="T5" fmla="*/ 1296 h 270"/>
                <a:gd name="T6" fmla="*/ 138 w 354"/>
                <a:gd name="T7" fmla="*/ 1440 h 270"/>
                <a:gd name="T8" fmla="*/ 180 w 354"/>
                <a:gd name="T9" fmla="*/ 1518 h 270"/>
                <a:gd name="T10" fmla="*/ 228 w 354"/>
                <a:gd name="T11" fmla="*/ 1560 h 270"/>
                <a:gd name="T12" fmla="*/ 270 w 354"/>
                <a:gd name="T13" fmla="*/ 1584 h 270"/>
                <a:gd name="T14" fmla="*/ 312 w 354"/>
                <a:gd name="T15" fmla="*/ 1596 h 270"/>
                <a:gd name="T16" fmla="*/ 360 w 354"/>
                <a:gd name="T17" fmla="*/ 1602 h 270"/>
                <a:gd name="T18" fmla="*/ 402 w 354"/>
                <a:gd name="T19" fmla="*/ 1608 h 270"/>
                <a:gd name="T20" fmla="*/ 450 w 354"/>
                <a:gd name="T21" fmla="*/ 1608 h 270"/>
                <a:gd name="T22" fmla="*/ 492 w 354"/>
                <a:gd name="T23" fmla="*/ 1608 h 270"/>
                <a:gd name="T24" fmla="*/ 534 w 354"/>
                <a:gd name="T25" fmla="*/ 1614 h 270"/>
                <a:gd name="T26" fmla="*/ 582 w 354"/>
                <a:gd name="T27" fmla="*/ 1614 h 270"/>
                <a:gd name="T28" fmla="*/ 624 w 354"/>
                <a:gd name="T29" fmla="*/ 1614 h 270"/>
                <a:gd name="T30" fmla="*/ 672 w 354"/>
                <a:gd name="T31" fmla="*/ 1614 h 270"/>
                <a:gd name="T32" fmla="*/ 714 w 354"/>
                <a:gd name="T33" fmla="*/ 1614 h 270"/>
                <a:gd name="T34" fmla="*/ 756 w 354"/>
                <a:gd name="T35" fmla="*/ 1614 h 270"/>
                <a:gd name="T36" fmla="*/ 804 w 354"/>
                <a:gd name="T37" fmla="*/ 1614 h 270"/>
                <a:gd name="T38" fmla="*/ 846 w 354"/>
                <a:gd name="T39" fmla="*/ 1614 h 270"/>
                <a:gd name="T40" fmla="*/ 894 w 354"/>
                <a:gd name="T41" fmla="*/ 1614 h 270"/>
                <a:gd name="T42" fmla="*/ 936 w 354"/>
                <a:gd name="T43" fmla="*/ 1620 h 270"/>
                <a:gd name="T44" fmla="*/ 978 w 354"/>
                <a:gd name="T45" fmla="*/ 1620 h 270"/>
                <a:gd name="T46" fmla="*/ 1026 w 354"/>
                <a:gd name="T47" fmla="*/ 1620 h 270"/>
                <a:gd name="T48" fmla="*/ 1068 w 354"/>
                <a:gd name="T49" fmla="*/ 1620 h 270"/>
                <a:gd name="T50" fmla="*/ 1116 w 354"/>
                <a:gd name="T51" fmla="*/ 1620 h 270"/>
                <a:gd name="T52" fmla="*/ 1158 w 354"/>
                <a:gd name="T53" fmla="*/ 1620 h 270"/>
                <a:gd name="T54" fmla="*/ 1200 w 354"/>
                <a:gd name="T55" fmla="*/ 1620 h 270"/>
                <a:gd name="T56" fmla="*/ 1248 w 354"/>
                <a:gd name="T57" fmla="*/ 1620 h 270"/>
                <a:gd name="T58" fmla="*/ 1290 w 354"/>
                <a:gd name="T59" fmla="*/ 1620 h 270"/>
                <a:gd name="T60" fmla="*/ 1338 w 354"/>
                <a:gd name="T61" fmla="*/ 1620 h 270"/>
                <a:gd name="T62" fmla="*/ 1380 w 354"/>
                <a:gd name="T63" fmla="*/ 1620 h 270"/>
                <a:gd name="T64" fmla="*/ 1422 w 354"/>
                <a:gd name="T65" fmla="*/ 1620 h 270"/>
                <a:gd name="T66" fmla="*/ 1470 w 354"/>
                <a:gd name="T67" fmla="*/ 1620 h 270"/>
                <a:gd name="T68" fmla="*/ 1512 w 354"/>
                <a:gd name="T69" fmla="*/ 1620 h 270"/>
                <a:gd name="T70" fmla="*/ 1560 w 354"/>
                <a:gd name="T71" fmla="*/ 1620 h 270"/>
                <a:gd name="T72" fmla="*/ 1602 w 354"/>
                <a:gd name="T73" fmla="*/ 1620 h 270"/>
                <a:gd name="T74" fmla="*/ 1644 w 354"/>
                <a:gd name="T75" fmla="*/ 1620 h 270"/>
                <a:gd name="T76" fmla="*/ 1692 w 354"/>
                <a:gd name="T77" fmla="*/ 1620 h 270"/>
                <a:gd name="T78" fmla="*/ 1734 w 354"/>
                <a:gd name="T79" fmla="*/ 1620 h 270"/>
                <a:gd name="T80" fmla="*/ 1782 w 354"/>
                <a:gd name="T81" fmla="*/ 1620 h 270"/>
                <a:gd name="T82" fmla="*/ 1824 w 354"/>
                <a:gd name="T83" fmla="*/ 1620 h 270"/>
                <a:gd name="T84" fmla="*/ 1866 w 354"/>
                <a:gd name="T85" fmla="*/ 1620 h 270"/>
                <a:gd name="T86" fmla="*/ 1914 w 354"/>
                <a:gd name="T87" fmla="*/ 1620 h 270"/>
                <a:gd name="T88" fmla="*/ 1956 w 354"/>
                <a:gd name="T89" fmla="*/ 1620 h 270"/>
                <a:gd name="T90" fmla="*/ 2004 w 354"/>
                <a:gd name="T91" fmla="*/ 1620 h 270"/>
                <a:gd name="T92" fmla="*/ 2046 w 354"/>
                <a:gd name="T93" fmla="*/ 1620 h 270"/>
                <a:gd name="T94" fmla="*/ 2088 w 354"/>
                <a:gd name="T95" fmla="*/ 1620 h 270"/>
                <a:gd name="T96" fmla="*/ 2124 w 354"/>
                <a:gd name="T97" fmla="*/ 1620 h 27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54" h="270">
                  <a:moveTo>
                    <a:pt x="0" y="0"/>
                  </a:moveTo>
                  <a:lnTo>
                    <a:pt x="1" y="38"/>
                  </a:lnTo>
                  <a:lnTo>
                    <a:pt x="4" y="114"/>
                  </a:lnTo>
                  <a:lnTo>
                    <a:pt x="8" y="163"/>
                  </a:lnTo>
                  <a:lnTo>
                    <a:pt x="12" y="195"/>
                  </a:lnTo>
                  <a:lnTo>
                    <a:pt x="15" y="216"/>
                  </a:lnTo>
                  <a:lnTo>
                    <a:pt x="19" y="231"/>
                  </a:lnTo>
                  <a:lnTo>
                    <a:pt x="23" y="240"/>
                  </a:lnTo>
                  <a:lnTo>
                    <a:pt x="27" y="248"/>
                  </a:lnTo>
                  <a:lnTo>
                    <a:pt x="30" y="253"/>
                  </a:lnTo>
                  <a:lnTo>
                    <a:pt x="34" y="257"/>
                  </a:lnTo>
                  <a:lnTo>
                    <a:pt x="38" y="260"/>
                  </a:lnTo>
                  <a:lnTo>
                    <a:pt x="41" y="262"/>
                  </a:lnTo>
                  <a:lnTo>
                    <a:pt x="45" y="264"/>
                  </a:lnTo>
                  <a:lnTo>
                    <a:pt x="49" y="265"/>
                  </a:lnTo>
                  <a:lnTo>
                    <a:pt x="52" y="266"/>
                  </a:lnTo>
                  <a:lnTo>
                    <a:pt x="56" y="266"/>
                  </a:lnTo>
                  <a:lnTo>
                    <a:pt x="60" y="267"/>
                  </a:lnTo>
                  <a:lnTo>
                    <a:pt x="64" y="267"/>
                  </a:lnTo>
                  <a:lnTo>
                    <a:pt x="67" y="268"/>
                  </a:lnTo>
                  <a:lnTo>
                    <a:pt x="71" y="268"/>
                  </a:lnTo>
                  <a:lnTo>
                    <a:pt x="75" y="268"/>
                  </a:lnTo>
                  <a:lnTo>
                    <a:pt x="78" y="268"/>
                  </a:lnTo>
                  <a:lnTo>
                    <a:pt x="82" y="268"/>
                  </a:lnTo>
                  <a:lnTo>
                    <a:pt x="86" y="268"/>
                  </a:lnTo>
                  <a:lnTo>
                    <a:pt x="89" y="269"/>
                  </a:lnTo>
                  <a:lnTo>
                    <a:pt x="93" y="269"/>
                  </a:lnTo>
                  <a:lnTo>
                    <a:pt x="97" y="269"/>
                  </a:lnTo>
                  <a:lnTo>
                    <a:pt x="101" y="269"/>
                  </a:lnTo>
                  <a:lnTo>
                    <a:pt x="104" y="269"/>
                  </a:lnTo>
                  <a:lnTo>
                    <a:pt x="108" y="269"/>
                  </a:lnTo>
                  <a:lnTo>
                    <a:pt x="112" y="269"/>
                  </a:lnTo>
                  <a:lnTo>
                    <a:pt x="115" y="269"/>
                  </a:lnTo>
                  <a:lnTo>
                    <a:pt x="119" y="269"/>
                  </a:lnTo>
                  <a:lnTo>
                    <a:pt x="123" y="269"/>
                  </a:lnTo>
                  <a:lnTo>
                    <a:pt x="126" y="269"/>
                  </a:lnTo>
                  <a:lnTo>
                    <a:pt x="130" y="269"/>
                  </a:lnTo>
                  <a:lnTo>
                    <a:pt x="134" y="269"/>
                  </a:lnTo>
                  <a:lnTo>
                    <a:pt x="138" y="269"/>
                  </a:lnTo>
                  <a:lnTo>
                    <a:pt x="141" y="269"/>
                  </a:lnTo>
                  <a:lnTo>
                    <a:pt x="145" y="269"/>
                  </a:lnTo>
                  <a:lnTo>
                    <a:pt x="149" y="269"/>
                  </a:lnTo>
                  <a:lnTo>
                    <a:pt x="152" y="270"/>
                  </a:lnTo>
                  <a:lnTo>
                    <a:pt x="156" y="270"/>
                  </a:lnTo>
                  <a:lnTo>
                    <a:pt x="160" y="270"/>
                  </a:lnTo>
                  <a:lnTo>
                    <a:pt x="163" y="270"/>
                  </a:lnTo>
                  <a:lnTo>
                    <a:pt x="167" y="270"/>
                  </a:lnTo>
                  <a:lnTo>
                    <a:pt x="171" y="270"/>
                  </a:lnTo>
                  <a:lnTo>
                    <a:pt x="175" y="270"/>
                  </a:lnTo>
                  <a:lnTo>
                    <a:pt x="178" y="270"/>
                  </a:lnTo>
                  <a:lnTo>
                    <a:pt x="182" y="270"/>
                  </a:lnTo>
                  <a:lnTo>
                    <a:pt x="186" y="270"/>
                  </a:lnTo>
                  <a:lnTo>
                    <a:pt x="189" y="270"/>
                  </a:lnTo>
                  <a:lnTo>
                    <a:pt x="193" y="270"/>
                  </a:lnTo>
                  <a:lnTo>
                    <a:pt x="197" y="270"/>
                  </a:lnTo>
                  <a:lnTo>
                    <a:pt x="200" y="270"/>
                  </a:lnTo>
                  <a:lnTo>
                    <a:pt x="204" y="270"/>
                  </a:lnTo>
                  <a:lnTo>
                    <a:pt x="208" y="270"/>
                  </a:lnTo>
                  <a:lnTo>
                    <a:pt x="212" y="270"/>
                  </a:lnTo>
                  <a:lnTo>
                    <a:pt x="215" y="270"/>
                  </a:lnTo>
                  <a:lnTo>
                    <a:pt x="219" y="270"/>
                  </a:lnTo>
                  <a:lnTo>
                    <a:pt x="223" y="270"/>
                  </a:lnTo>
                  <a:lnTo>
                    <a:pt x="226" y="270"/>
                  </a:lnTo>
                  <a:lnTo>
                    <a:pt x="230" y="270"/>
                  </a:lnTo>
                  <a:lnTo>
                    <a:pt x="234" y="270"/>
                  </a:lnTo>
                  <a:lnTo>
                    <a:pt x="237" y="270"/>
                  </a:lnTo>
                  <a:lnTo>
                    <a:pt x="241" y="270"/>
                  </a:lnTo>
                  <a:lnTo>
                    <a:pt x="245" y="270"/>
                  </a:lnTo>
                  <a:lnTo>
                    <a:pt x="249" y="270"/>
                  </a:lnTo>
                  <a:lnTo>
                    <a:pt x="252" y="270"/>
                  </a:lnTo>
                  <a:lnTo>
                    <a:pt x="256" y="270"/>
                  </a:lnTo>
                  <a:lnTo>
                    <a:pt x="260" y="270"/>
                  </a:lnTo>
                  <a:lnTo>
                    <a:pt x="263" y="270"/>
                  </a:lnTo>
                  <a:lnTo>
                    <a:pt x="267" y="270"/>
                  </a:lnTo>
                  <a:lnTo>
                    <a:pt x="271" y="270"/>
                  </a:lnTo>
                  <a:lnTo>
                    <a:pt x="274" y="270"/>
                  </a:lnTo>
                  <a:lnTo>
                    <a:pt x="278" y="270"/>
                  </a:lnTo>
                  <a:lnTo>
                    <a:pt x="282" y="270"/>
                  </a:lnTo>
                  <a:lnTo>
                    <a:pt x="286" y="270"/>
                  </a:lnTo>
                  <a:lnTo>
                    <a:pt x="289" y="270"/>
                  </a:lnTo>
                  <a:lnTo>
                    <a:pt x="293" y="270"/>
                  </a:lnTo>
                  <a:lnTo>
                    <a:pt x="297" y="270"/>
                  </a:lnTo>
                  <a:lnTo>
                    <a:pt x="300" y="270"/>
                  </a:lnTo>
                  <a:lnTo>
                    <a:pt x="304" y="270"/>
                  </a:lnTo>
                  <a:lnTo>
                    <a:pt x="308" y="270"/>
                  </a:lnTo>
                  <a:lnTo>
                    <a:pt x="311" y="270"/>
                  </a:lnTo>
                  <a:lnTo>
                    <a:pt x="315" y="270"/>
                  </a:lnTo>
                  <a:lnTo>
                    <a:pt x="319" y="270"/>
                  </a:lnTo>
                  <a:lnTo>
                    <a:pt x="323" y="270"/>
                  </a:lnTo>
                  <a:lnTo>
                    <a:pt x="326" y="270"/>
                  </a:lnTo>
                  <a:lnTo>
                    <a:pt x="330" y="270"/>
                  </a:lnTo>
                  <a:lnTo>
                    <a:pt x="334" y="270"/>
                  </a:lnTo>
                  <a:lnTo>
                    <a:pt x="337" y="270"/>
                  </a:lnTo>
                  <a:lnTo>
                    <a:pt x="341" y="270"/>
                  </a:lnTo>
                  <a:lnTo>
                    <a:pt x="345" y="270"/>
                  </a:lnTo>
                  <a:lnTo>
                    <a:pt x="348" y="270"/>
                  </a:lnTo>
                  <a:lnTo>
                    <a:pt x="352" y="270"/>
                  </a:lnTo>
                  <a:lnTo>
                    <a:pt x="354" y="27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722" name="Freeform 101"/>
            <p:cNvSpPr>
              <a:spLocks/>
            </p:cNvSpPr>
            <p:nvPr/>
          </p:nvSpPr>
          <p:spPr bwMode="auto">
            <a:xfrm>
              <a:off x="553" y="2537"/>
              <a:ext cx="2220" cy="0"/>
            </a:xfrm>
            <a:custGeom>
              <a:avLst/>
              <a:gdLst>
                <a:gd name="T0" fmla="*/ 24 w 370"/>
                <a:gd name="T1" fmla="*/ 66 w 370"/>
                <a:gd name="T2" fmla="*/ 114 w 370"/>
                <a:gd name="T3" fmla="*/ 156 w 370"/>
                <a:gd name="T4" fmla="*/ 204 w 370"/>
                <a:gd name="T5" fmla="*/ 246 w 370"/>
                <a:gd name="T6" fmla="*/ 294 w 370"/>
                <a:gd name="T7" fmla="*/ 336 w 370"/>
                <a:gd name="T8" fmla="*/ 384 w 370"/>
                <a:gd name="T9" fmla="*/ 426 w 370"/>
                <a:gd name="T10" fmla="*/ 468 w 370"/>
                <a:gd name="T11" fmla="*/ 516 w 370"/>
                <a:gd name="T12" fmla="*/ 558 w 370"/>
                <a:gd name="T13" fmla="*/ 606 w 370"/>
                <a:gd name="T14" fmla="*/ 648 w 370"/>
                <a:gd name="T15" fmla="*/ 696 w 370"/>
                <a:gd name="T16" fmla="*/ 738 w 370"/>
                <a:gd name="T17" fmla="*/ 786 w 370"/>
                <a:gd name="T18" fmla="*/ 828 w 370"/>
                <a:gd name="T19" fmla="*/ 876 w 370"/>
                <a:gd name="T20" fmla="*/ 918 w 370"/>
                <a:gd name="T21" fmla="*/ 966 w 370"/>
                <a:gd name="T22" fmla="*/ 1008 w 370"/>
                <a:gd name="T23" fmla="*/ 1056 w 370"/>
                <a:gd name="T24" fmla="*/ 1098 w 370"/>
                <a:gd name="T25" fmla="*/ 1146 w 370"/>
                <a:gd name="T26" fmla="*/ 1188 w 370"/>
                <a:gd name="T27" fmla="*/ 1236 w 370"/>
                <a:gd name="T28" fmla="*/ 1278 w 370"/>
                <a:gd name="T29" fmla="*/ 1326 w 370"/>
                <a:gd name="T30" fmla="*/ 1368 w 370"/>
                <a:gd name="T31" fmla="*/ 1410 w 370"/>
                <a:gd name="T32" fmla="*/ 1458 w 370"/>
                <a:gd name="T33" fmla="*/ 1500 w 370"/>
                <a:gd name="T34" fmla="*/ 1548 w 370"/>
                <a:gd name="T35" fmla="*/ 1590 w 370"/>
                <a:gd name="T36" fmla="*/ 1638 w 370"/>
                <a:gd name="T37" fmla="*/ 1680 w 370"/>
                <a:gd name="T38" fmla="*/ 1728 w 370"/>
                <a:gd name="T39" fmla="*/ 1770 w 370"/>
                <a:gd name="T40" fmla="*/ 1818 w 370"/>
                <a:gd name="T41" fmla="*/ 1860 w 370"/>
                <a:gd name="T42" fmla="*/ 1908 w 370"/>
                <a:gd name="T43" fmla="*/ 1950 w 370"/>
                <a:gd name="T44" fmla="*/ 1998 w 370"/>
                <a:gd name="T45" fmla="*/ 2040 w 370"/>
                <a:gd name="T46" fmla="*/ 2088 w 370"/>
                <a:gd name="T47" fmla="*/ 2130 w 370"/>
                <a:gd name="T48" fmla="*/ 2178 w 370"/>
                <a:gd name="T49" fmla="*/ 2220 w 3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</a:gdLst>
              <a:ahLst/>
              <a:cxnLst>
                <a:cxn ang="T50">
                  <a:pos x="T0" y="0"/>
                </a:cxn>
                <a:cxn ang="T51">
                  <a:pos x="T1" y="0"/>
                </a:cxn>
                <a:cxn ang="T52">
                  <a:pos x="T2" y="0"/>
                </a:cxn>
                <a:cxn ang="T53">
                  <a:pos x="T3" y="0"/>
                </a:cxn>
                <a:cxn ang="T54">
                  <a:pos x="T4" y="0"/>
                </a:cxn>
                <a:cxn ang="T55">
                  <a:pos x="T5" y="0"/>
                </a:cxn>
                <a:cxn ang="T56">
                  <a:pos x="T6" y="0"/>
                </a:cxn>
                <a:cxn ang="T57">
                  <a:pos x="T7" y="0"/>
                </a:cxn>
                <a:cxn ang="T58">
                  <a:pos x="T8" y="0"/>
                </a:cxn>
                <a:cxn ang="T59">
                  <a:pos x="T9" y="0"/>
                </a:cxn>
                <a:cxn ang="T60">
                  <a:pos x="T10" y="0"/>
                </a:cxn>
                <a:cxn ang="T61">
                  <a:pos x="T11" y="0"/>
                </a:cxn>
                <a:cxn ang="T62">
                  <a:pos x="T12" y="0"/>
                </a:cxn>
                <a:cxn ang="T63">
                  <a:pos x="T13" y="0"/>
                </a:cxn>
                <a:cxn ang="T64">
                  <a:pos x="T14" y="0"/>
                </a:cxn>
                <a:cxn ang="T65">
                  <a:pos x="T15" y="0"/>
                </a:cxn>
                <a:cxn ang="T66">
                  <a:pos x="T16" y="0"/>
                </a:cxn>
                <a:cxn ang="T67">
                  <a:pos x="T17" y="0"/>
                </a:cxn>
                <a:cxn ang="T68">
                  <a:pos x="T18" y="0"/>
                </a:cxn>
                <a:cxn ang="T69">
                  <a:pos x="T19" y="0"/>
                </a:cxn>
                <a:cxn ang="T70">
                  <a:pos x="T20" y="0"/>
                </a:cxn>
                <a:cxn ang="T71">
                  <a:pos x="T21" y="0"/>
                </a:cxn>
                <a:cxn ang="T72">
                  <a:pos x="T22" y="0"/>
                </a:cxn>
                <a:cxn ang="T73">
                  <a:pos x="T23" y="0"/>
                </a:cxn>
                <a:cxn ang="T74">
                  <a:pos x="T24" y="0"/>
                </a:cxn>
                <a:cxn ang="T75">
                  <a:pos x="T25" y="0"/>
                </a:cxn>
                <a:cxn ang="T76">
                  <a:pos x="T26" y="0"/>
                </a:cxn>
                <a:cxn ang="T77">
                  <a:pos x="T27" y="0"/>
                </a:cxn>
                <a:cxn ang="T78">
                  <a:pos x="T28" y="0"/>
                </a:cxn>
                <a:cxn ang="T79">
                  <a:pos x="T29" y="0"/>
                </a:cxn>
                <a:cxn ang="T80">
                  <a:pos x="T30" y="0"/>
                </a:cxn>
                <a:cxn ang="T81">
                  <a:pos x="T31" y="0"/>
                </a:cxn>
                <a:cxn ang="T82">
                  <a:pos x="T32" y="0"/>
                </a:cxn>
                <a:cxn ang="T83">
                  <a:pos x="T33" y="0"/>
                </a:cxn>
                <a:cxn ang="T84">
                  <a:pos x="T34" y="0"/>
                </a:cxn>
                <a:cxn ang="T85">
                  <a:pos x="T35" y="0"/>
                </a:cxn>
                <a:cxn ang="T86">
                  <a:pos x="T36" y="0"/>
                </a:cxn>
                <a:cxn ang="T87">
                  <a:pos x="T37" y="0"/>
                </a:cxn>
                <a:cxn ang="T88">
                  <a:pos x="T38" y="0"/>
                </a:cxn>
                <a:cxn ang="T89">
                  <a:pos x="T39" y="0"/>
                </a:cxn>
                <a:cxn ang="T90">
                  <a:pos x="T40" y="0"/>
                </a:cxn>
                <a:cxn ang="T91">
                  <a:pos x="T41" y="0"/>
                </a:cxn>
                <a:cxn ang="T92">
                  <a:pos x="T42" y="0"/>
                </a:cxn>
                <a:cxn ang="T93">
                  <a:pos x="T43" y="0"/>
                </a:cxn>
                <a:cxn ang="T94">
                  <a:pos x="T44" y="0"/>
                </a:cxn>
                <a:cxn ang="T95">
                  <a:pos x="T45" y="0"/>
                </a:cxn>
                <a:cxn ang="T96">
                  <a:pos x="T46" y="0"/>
                </a:cxn>
                <a:cxn ang="T97">
                  <a:pos x="T47" y="0"/>
                </a:cxn>
                <a:cxn ang="T98">
                  <a:pos x="T48" y="0"/>
                </a:cxn>
                <a:cxn ang="T99">
                  <a:pos x="T49" y="0"/>
                </a:cxn>
              </a:cxnLst>
              <a:rect l="0" t="0" r="r" b="b"/>
              <a:pathLst>
                <a:path w="370">
                  <a:moveTo>
                    <a:pt x="0" y="0"/>
                  </a:moveTo>
                  <a:lnTo>
                    <a:pt x="4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67" y="0"/>
                  </a:lnTo>
                  <a:lnTo>
                    <a:pt x="71" y="0"/>
                  </a:lnTo>
                  <a:lnTo>
                    <a:pt x="75" y="0"/>
                  </a:lnTo>
                  <a:lnTo>
                    <a:pt x="78" y="0"/>
                  </a:lnTo>
                  <a:lnTo>
                    <a:pt x="82" y="0"/>
                  </a:lnTo>
                  <a:lnTo>
                    <a:pt x="86" y="0"/>
                  </a:lnTo>
                  <a:lnTo>
                    <a:pt x="90" y="0"/>
                  </a:lnTo>
                  <a:lnTo>
                    <a:pt x="93" y="0"/>
                  </a:lnTo>
                  <a:lnTo>
                    <a:pt x="97" y="0"/>
                  </a:lnTo>
                  <a:lnTo>
                    <a:pt x="101" y="0"/>
                  </a:lnTo>
                  <a:lnTo>
                    <a:pt x="105" y="0"/>
                  </a:lnTo>
                  <a:lnTo>
                    <a:pt x="108" y="0"/>
                  </a:lnTo>
                  <a:lnTo>
                    <a:pt x="112" y="0"/>
                  </a:lnTo>
                  <a:lnTo>
                    <a:pt x="116" y="0"/>
                  </a:lnTo>
                  <a:lnTo>
                    <a:pt x="120" y="0"/>
                  </a:lnTo>
                  <a:lnTo>
                    <a:pt x="123" y="0"/>
                  </a:lnTo>
                  <a:lnTo>
                    <a:pt x="127" y="0"/>
                  </a:lnTo>
                  <a:lnTo>
                    <a:pt x="131" y="0"/>
                  </a:lnTo>
                  <a:lnTo>
                    <a:pt x="135" y="0"/>
                  </a:lnTo>
                  <a:lnTo>
                    <a:pt x="138" y="0"/>
                  </a:lnTo>
                  <a:lnTo>
                    <a:pt x="142" y="0"/>
                  </a:lnTo>
                  <a:lnTo>
                    <a:pt x="146" y="0"/>
                  </a:lnTo>
                  <a:lnTo>
                    <a:pt x="149" y="0"/>
                  </a:lnTo>
                  <a:lnTo>
                    <a:pt x="153" y="0"/>
                  </a:lnTo>
                  <a:lnTo>
                    <a:pt x="157" y="0"/>
                  </a:lnTo>
                  <a:lnTo>
                    <a:pt x="161" y="0"/>
                  </a:lnTo>
                  <a:lnTo>
                    <a:pt x="164" y="0"/>
                  </a:lnTo>
                  <a:lnTo>
                    <a:pt x="168" y="0"/>
                  </a:lnTo>
                  <a:lnTo>
                    <a:pt x="172" y="0"/>
                  </a:lnTo>
                  <a:lnTo>
                    <a:pt x="176" y="0"/>
                  </a:lnTo>
                  <a:lnTo>
                    <a:pt x="179" y="0"/>
                  </a:lnTo>
                  <a:lnTo>
                    <a:pt x="183" y="0"/>
                  </a:lnTo>
                  <a:lnTo>
                    <a:pt x="187" y="0"/>
                  </a:lnTo>
                  <a:lnTo>
                    <a:pt x="191" y="0"/>
                  </a:lnTo>
                  <a:lnTo>
                    <a:pt x="194" y="0"/>
                  </a:lnTo>
                  <a:lnTo>
                    <a:pt x="198" y="0"/>
                  </a:lnTo>
                  <a:lnTo>
                    <a:pt x="202" y="0"/>
                  </a:lnTo>
                  <a:lnTo>
                    <a:pt x="206" y="0"/>
                  </a:lnTo>
                  <a:lnTo>
                    <a:pt x="209" y="0"/>
                  </a:lnTo>
                  <a:lnTo>
                    <a:pt x="213" y="0"/>
                  </a:lnTo>
                  <a:lnTo>
                    <a:pt x="217" y="0"/>
                  </a:lnTo>
                  <a:lnTo>
                    <a:pt x="221" y="0"/>
                  </a:lnTo>
                  <a:lnTo>
                    <a:pt x="224" y="0"/>
                  </a:lnTo>
                  <a:lnTo>
                    <a:pt x="228" y="0"/>
                  </a:lnTo>
                  <a:lnTo>
                    <a:pt x="232" y="0"/>
                  </a:lnTo>
                  <a:lnTo>
                    <a:pt x="235" y="0"/>
                  </a:lnTo>
                  <a:lnTo>
                    <a:pt x="239" y="0"/>
                  </a:lnTo>
                  <a:lnTo>
                    <a:pt x="243" y="0"/>
                  </a:lnTo>
                  <a:lnTo>
                    <a:pt x="247" y="0"/>
                  </a:lnTo>
                  <a:lnTo>
                    <a:pt x="250" y="0"/>
                  </a:lnTo>
                  <a:lnTo>
                    <a:pt x="254" y="0"/>
                  </a:lnTo>
                  <a:lnTo>
                    <a:pt x="258" y="0"/>
                  </a:lnTo>
                  <a:lnTo>
                    <a:pt x="262" y="0"/>
                  </a:lnTo>
                  <a:lnTo>
                    <a:pt x="265" y="0"/>
                  </a:lnTo>
                  <a:lnTo>
                    <a:pt x="269" y="0"/>
                  </a:lnTo>
                  <a:lnTo>
                    <a:pt x="273" y="0"/>
                  </a:lnTo>
                  <a:lnTo>
                    <a:pt x="277" y="0"/>
                  </a:lnTo>
                  <a:lnTo>
                    <a:pt x="280" y="0"/>
                  </a:lnTo>
                  <a:lnTo>
                    <a:pt x="284" y="0"/>
                  </a:lnTo>
                  <a:lnTo>
                    <a:pt x="288" y="0"/>
                  </a:lnTo>
                  <a:lnTo>
                    <a:pt x="292" y="0"/>
                  </a:lnTo>
                  <a:lnTo>
                    <a:pt x="295" y="0"/>
                  </a:lnTo>
                  <a:lnTo>
                    <a:pt x="299" y="0"/>
                  </a:lnTo>
                  <a:lnTo>
                    <a:pt x="303" y="0"/>
                  </a:lnTo>
                  <a:lnTo>
                    <a:pt x="306" y="0"/>
                  </a:lnTo>
                  <a:lnTo>
                    <a:pt x="310" y="0"/>
                  </a:lnTo>
                  <a:lnTo>
                    <a:pt x="314" y="0"/>
                  </a:lnTo>
                  <a:lnTo>
                    <a:pt x="318" y="0"/>
                  </a:lnTo>
                  <a:lnTo>
                    <a:pt x="321" y="0"/>
                  </a:lnTo>
                  <a:lnTo>
                    <a:pt x="325" y="0"/>
                  </a:lnTo>
                  <a:lnTo>
                    <a:pt x="329" y="0"/>
                  </a:lnTo>
                  <a:lnTo>
                    <a:pt x="333" y="0"/>
                  </a:lnTo>
                  <a:lnTo>
                    <a:pt x="336" y="0"/>
                  </a:lnTo>
                  <a:lnTo>
                    <a:pt x="340" y="0"/>
                  </a:lnTo>
                  <a:lnTo>
                    <a:pt x="344" y="0"/>
                  </a:lnTo>
                  <a:lnTo>
                    <a:pt x="348" y="0"/>
                  </a:lnTo>
                  <a:lnTo>
                    <a:pt x="351" y="0"/>
                  </a:lnTo>
                  <a:lnTo>
                    <a:pt x="355" y="0"/>
                  </a:lnTo>
                  <a:lnTo>
                    <a:pt x="359" y="0"/>
                  </a:lnTo>
                  <a:lnTo>
                    <a:pt x="363" y="0"/>
                  </a:lnTo>
                  <a:lnTo>
                    <a:pt x="366" y="0"/>
                  </a:lnTo>
                  <a:lnTo>
                    <a:pt x="37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723" name="Rectangle 102"/>
            <p:cNvSpPr>
              <a:spLocks noChangeArrowheads="1"/>
            </p:cNvSpPr>
            <p:nvPr/>
          </p:nvSpPr>
          <p:spPr bwMode="auto">
            <a:xfrm>
              <a:off x="148" y="-457"/>
              <a:ext cx="370" cy="32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endParaRPr lang="ja-JP" altLang="en-US">
                <a:ea typeface="Arial Unicode MS" pitchFamily="50" charset="-128"/>
                <a:cs typeface="Arial Unicode MS" pitchFamily="50" charset="-128"/>
              </a:endParaRPr>
            </a:p>
          </p:txBody>
        </p:sp>
      </p:grpSp>
      <p:grpSp>
        <p:nvGrpSpPr>
          <p:cNvPr id="22535" name="Group 105"/>
          <p:cNvGrpSpPr>
            <a:grpSpLocks noChangeAspect="1"/>
          </p:cNvGrpSpPr>
          <p:nvPr/>
        </p:nvGrpSpPr>
        <p:grpSpPr bwMode="auto">
          <a:xfrm>
            <a:off x="234950" y="-725488"/>
            <a:ext cx="8953500" cy="5895976"/>
            <a:chOff x="148" y="-457"/>
            <a:chExt cx="5640" cy="3714"/>
          </a:xfrm>
        </p:grpSpPr>
        <p:sp>
          <p:nvSpPr>
            <p:cNvPr id="22536" name="AutoShape 104"/>
            <p:cNvSpPr>
              <a:spLocks noChangeAspect="1" noChangeArrowheads="1" noTextEdit="1"/>
            </p:cNvSpPr>
            <p:nvPr/>
          </p:nvSpPr>
          <p:spPr bwMode="auto">
            <a:xfrm>
              <a:off x="2840" y="845"/>
              <a:ext cx="2910" cy="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537" name="Line 106"/>
            <p:cNvSpPr>
              <a:spLocks noChangeShapeType="1"/>
            </p:cNvSpPr>
            <p:nvPr/>
          </p:nvSpPr>
          <p:spPr bwMode="auto">
            <a:xfrm>
              <a:off x="3422" y="2861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538" name="Line 107"/>
            <p:cNvSpPr>
              <a:spLocks noChangeShapeType="1"/>
            </p:cNvSpPr>
            <p:nvPr/>
          </p:nvSpPr>
          <p:spPr bwMode="auto">
            <a:xfrm flipH="1">
              <a:off x="5624" y="2861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539" name="Rectangle 108"/>
            <p:cNvSpPr>
              <a:spLocks noChangeArrowheads="1"/>
            </p:cNvSpPr>
            <p:nvPr/>
          </p:nvSpPr>
          <p:spPr bwMode="auto">
            <a:xfrm>
              <a:off x="3181" y="2789"/>
              <a:ext cx="20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0.8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2540" name="Line 109"/>
            <p:cNvSpPr>
              <a:spLocks noChangeShapeType="1"/>
            </p:cNvSpPr>
            <p:nvPr/>
          </p:nvSpPr>
          <p:spPr bwMode="auto">
            <a:xfrm>
              <a:off x="3422" y="2537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541" name="Line 110"/>
            <p:cNvSpPr>
              <a:spLocks noChangeShapeType="1"/>
            </p:cNvSpPr>
            <p:nvPr/>
          </p:nvSpPr>
          <p:spPr bwMode="auto">
            <a:xfrm flipH="1">
              <a:off x="5624" y="2537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542" name="Rectangle 111"/>
            <p:cNvSpPr>
              <a:spLocks noChangeArrowheads="1"/>
            </p:cNvSpPr>
            <p:nvPr/>
          </p:nvSpPr>
          <p:spPr bwMode="auto">
            <a:xfrm>
              <a:off x="3287" y="2465"/>
              <a:ext cx="8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1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2543" name="Line 112"/>
            <p:cNvSpPr>
              <a:spLocks noChangeShapeType="1"/>
            </p:cNvSpPr>
            <p:nvPr/>
          </p:nvSpPr>
          <p:spPr bwMode="auto">
            <a:xfrm>
              <a:off x="3422" y="2213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544" name="Line 113"/>
            <p:cNvSpPr>
              <a:spLocks noChangeShapeType="1"/>
            </p:cNvSpPr>
            <p:nvPr/>
          </p:nvSpPr>
          <p:spPr bwMode="auto">
            <a:xfrm flipH="1">
              <a:off x="5624" y="2213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545" name="Rectangle 114"/>
            <p:cNvSpPr>
              <a:spLocks noChangeArrowheads="1"/>
            </p:cNvSpPr>
            <p:nvPr/>
          </p:nvSpPr>
          <p:spPr bwMode="auto">
            <a:xfrm>
              <a:off x="3191" y="2141"/>
              <a:ext cx="18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1.2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2546" name="Line 115"/>
            <p:cNvSpPr>
              <a:spLocks noChangeShapeType="1"/>
            </p:cNvSpPr>
            <p:nvPr/>
          </p:nvSpPr>
          <p:spPr bwMode="auto">
            <a:xfrm>
              <a:off x="3422" y="1889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547" name="Line 116"/>
            <p:cNvSpPr>
              <a:spLocks noChangeShapeType="1"/>
            </p:cNvSpPr>
            <p:nvPr/>
          </p:nvSpPr>
          <p:spPr bwMode="auto">
            <a:xfrm flipH="1">
              <a:off x="5624" y="1889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548" name="Rectangle 117"/>
            <p:cNvSpPr>
              <a:spLocks noChangeArrowheads="1"/>
            </p:cNvSpPr>
            <p:nvPr/>
          </p:nvSpPr>
          <p:spPr bwMode="auto">
            <a:xfrm>
              <a:off x="3190" y="1817"/>
              <a:ext cx="18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1.4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2549" name="Line 118"/>
            <p:cNvSpPr>
              <a:spLocks noChangeShapeType="1"/>
            </p:cNvSpPr>
            <p:nvPr/>
          </p:nvSpPr>
          <p:spPr bwMode="auto">
            <a:xfrm>
              <a:off x="3422" y="1565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550" name="Line 119"/>
            <p:cNvSpPr>
              <a:spLocks noChangeShapeType="1"/>
            </p:cNvSpPr>
            <p:nvPr/>
          </p:nvSpPr>
          <p:spPr bwMode="auto">
            <a:xfrm flipH="1">
              <a:off x="5624" y="1565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551" name="Rectangle 120"/>
            <p:cNvSpPr>
              <a:spLocks noChangeArrowheads="1"/>
            </p:cNvSpPr>
            <p:nvPr/>
          </p:nvSpPr>
          <p:spPr bwMode="auto">
            <a:xfrm>
              <a:off x="3191" y="1493"/>
              <a:ext cx="18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1.6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2552" name="Line 121"/>
            <p:cNvSpPr>
              <a:spLocks noChangeShapeType="1"/>
            </p:cNvSpPr>
            <p:nvPr/>
          </p:nvSpPr>
          <p:spPr bwMode="auto">
            <a:xfrm>
              <a:off x="3422" y="1241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553" name="Line 122"/>
            <p:cNvSpPr>
              <a:spLocks noChangeShapeType="1"/>
            </p:cNvSpPr>
            <p:nvPr/>
          </p:nvSpPr>
          <p:spPr bwMode="auto">
            <a:xfrm flipH="1">
              <a:off x="5624" y="1241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554" name="Rectangle 123"/>
            <p:cNvSpPr>
              <a:spLocks noChangeArrowheads="1"/>
            </p:cNvSpPr>
            <p:nvPr/>
          </p:nvSpPr>
          <p:spPr bwMode="auto">
            <a:xfrm>
              <a:off x="3191" y="1169"/>
              <a:ext cx="18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1.8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2555" name="Line 124"/>
            <p:cNvSpPr>
              <a:spLocks noChangeShapeType="1"/>
            </p:cNvSpPr>
            <p:nvPr/>
          </p:nvSpPr>
          <p:spPr bwMode="auto">
            <a:xfrm>
              <a:off x="3422" y="917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556" name="Line 125"/>
            <p:cNvSpPr>
              <a:spLocks noChangeShapeType="1"/>
            </p:cNvSpPr>
            <p:nvPr/>
          </p:nvSpPr>
          <p:spPr bwMode="auto">
            <a:xfrm flipH="1">
              <a:off x="5624" y="917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557" name="Rectangle 126"/>
            <p:cNvSpPr>
              <a:spLocks noChangeArrowheads="1"/>
            </p:cNvSpPr>
            <p:nvPr/>
          </p:nvSpPr>
          <p:spPr bwMode="auto">
            <a:xfrm>
              <a:off x="3277" y="845"/>
              <a:ext cx="10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2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2558" name="Line 127"/>
            <p:cNvSpPr>
              <a:spLocks noChangeShapeType="1"/>
            </p:cNvSpPr>
            <p:nvPr/>
          </p:nvSpPr>
          <p:spPr bwMode="auto">
            <a:xfrm flipV="1">
              <a:off x="3422" y="2843"/>
              <a:ext cx="0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559" name="Line 128"/>
            <p:cNvSpPr>
              <a:spLocks noChangeShapeType="1"/>
            </p:cNvSpPr>
            <p:nvPr/>
          </p:nvSpPr>
          <p:spPr bwMode="auto">
            <a:xfrm>
              <a:off x="3422" y="917"/>
              <a:ext cx="0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560" name="Rectangle 129"/>
            <p:cNvSpPr>
              <a:spLocks noChangeArrowheads="1"/>
            </p:cNvSpPr>
            <p:nvPr/>
          </p:nvSpPr>
          <p:spPr bwMode="auto">
            <a:xfrm>
              <a:off x="3403" y="2909"/>
              <a:ext cx="10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0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2561" name="Line 130"/>
            <p:cNvSpPr>
              <a:spLocks noChangeShapeType="1"/>
            </p:cNvSpPr>
            <p:nvPr/>
          </p:nvSpPr>
          <p:spPr bwMode="auto">
            <a:xfrm flipV="1">
              <a:off x="3980" y="2843"/>
              <a:ext cx="0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562" name="Line 131"/>
            <p:cNvSpPr>
              <a:spLocks noChangeShapeType="1"/>
            </p:cNvSpPr>
            <p:nvPr/>
          </p:nvSpPr>
          <p:spPr bwMode="auto">
            <a:xfrm>
              <a:off x="3980" y="917"/>
              <a:ext cx="0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563" name="Rectangle 132"/>
            <p:cNvSpPr>
              <a:spLocks noChangeArrowheads="1"/>
            </p:cNvSpPr>
            <p:nvPr/>
          </p:nvSpPr>
          <p:spPr bwMode="auto">
            <a:xfrm>
              <a:off x="3924" y="2909"/>
              <a:ext cx="17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50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2564" name="Line 133"/>
            <p:cNvSpPr>
              <a:spLocks noChangeShapeType="1"/>
            </p:cNvSpPr>
            <p:nvPr/>
          </p:nvSpPr>
          <p:spPr bwMode="auto">
            <a:xfrm flipV="1">
              <a:off x="4532" y="2843"/>
              <a:ext cx="0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565" name="Line 134"/>
            <p:cNvSpPr>
              <a:spLocks noChangeShapeType="1"/>
            </p:cNvSpPr>
            <p:nvPr/>
          </p:nvSpPr>
          <p:spPr bwMode="auto">
            <a:xfrm>
              <a:off x="4532" y="917"/>
              <a:ext cx="0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566" name="Rectangle 135"/>
            <p:cNvSpPr>
              <a:spLocks noChangeArrowheads="1"/>
            </p:cNvSpPr>
            <p:nvPr/>
          </p:nvSpPr>
          <p:spPr bwMode="auto">
            <a:xfrm>
              <a:off x="4455" y="2909"/>
              <a:ext cx="21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100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2567" name="Line 136"/>
            <p:cNvSpPr>
              <a:spLocks noChangeShapeType="1"/>
            </p:cNvSpPr>
            <p:nvPr/>
          </p:nvSpPr>
          <p:spPr bwMode="auto">
            <a:xfrm flipV="1">
              <a:off x="5084" y="2843"/>
              <a:ext cx="0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568" name="Line 137"/>
            <p:cNvSpPr>
              <a:spLocks noChangeShapeType="1"/>
            </p:cNvSpPr>
            <p:nvPr/>
          </p:nvSpPr>
          <p:spPr bwMode="auto">
            <a:xfrm>
              <a:off x="5084" y="917"/>
              <a:ext cx="0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569" name="Rectangle 138"/>
            <p:cNvSpPr>
              <a:spLocks noChangeArrowheads="1"/>
            </p:cNvSpPr>
            <p:nvPr/>
          </p:nvSpPr>
          <p:spPr bwMode="auto">
            <a:xfrm>
              <a:off x="5007" y="2909"/>
              <a:ext cx="21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150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2570" name="Line 139"/>
            <p:cNvSpPr>
              <a:spLocks noChangeShapeType="1"/>
            </p:cNvSpPr>
            <p:nvPr/>
          </p:nvSpPr>
          <p:spPr bwMode="auto">
            <a:xfrm flipV="1">
              <a:off x="5642" y="2843"/>
              <a:ext cx="0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571" name="Line 140"/>
            <p:cNvSpPr>
              <a:spLocks noChangeShapeType="1"/>
            </p:cNvSpPr>
            <p:nvPr/>
          </p:nvSpPr>
          <p:spPr bwMode="auto">
            <a:xfrm>
              <a:off x="5642" y="917"/>
              <a:ext cx="0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572" name="Rectangle 141"/>
            <p:cNvSpPr>
              <a:spLocks noChangeArrowheads="1"/>
            </p:cNvSpPr>
            <p:nvPr/>
          </p:nvSpPr>
          <p:spPr bwMode="auto">
            <a:xfrm>
              <a:off x="5549" y="2909"/>
              <a:ext cx="23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 200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2573" name="Rectangle 142"/>
            <p:cNvSpPr>
              <a:spLocks noChangeArrowheads="1"/>
            </p:cNvSpPr>
            <p:nvPr/>
          </p:nvSpPr>
          <p:spPr bwMode="auto">
            <a:xfrm>
              <a:off x="3422" y="917"/>
              <a:ext cx="2220" cy="194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endParaRPr lang="ja-JP" altLang="en-US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2574" name="Rectangle 143"/>
            <p:cNvSpPr>
              <a:spLocks noChangeArrowheads="1"/>
            </p:cNvSpPr>
            <p:nvPr/>
          </p:nvSpPr>
          <p:spPr bwMode="auto">
            <a:xfrm>
              <a:off x="4776" y="1721"/>
              <a:ext cx="24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V=V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2575" name="Rectangle 144"/>
            <p:cNvSpPr>
              <a:spLocks noChangeArrowheads="1"/>
            </p:cNvSpPr>
            <p:nvPr/>
          </p:nvSpPr>
          <p:spPr bwMode="auto">
            <a:xfrm>
              <a:off x="5012" y="1781"/>
              <a:ext cx="21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2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nobs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2576" name="Rectangle 145"/>
            <p:cNvSpPr>
              <a:spLocks noChangeArrowheads="1"/>
            </p:cNvSpPr>
            <p:nvPr/>
          </p:nvSpPr>
          <p:spPr bwMode="auto">
            <a:xfrm>
              <a:off x="5239" y="1721"/>
              <a:ext cx="16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+V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2577" name="Rectangle 146"/>
            <p:cNvSpPr>
              <a:spLocks noChangeArrowheads="1"/>
            </p:cNvSpPr>
            <p:nvPr/>
          </p:nvSpPr>
          <p:spPr bwMode="auto">
            <a:xfrm>
              <a:off x="5397" y="1781"/>
              <a:ext cx="18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2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coul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2578" name="Rectangle 147"/>
            <p:cNvSpPr>
              <a:spLocks noChangeArrowheads="1"/>
            </p:cNvSpPr>
            <p:nvPr/>
          </p:nvSpPr>
          <p:spPr bwMode="auto">
            <a:xfrm>
              <a:off x="4790" y="1895"/>
              <a:ext cx="67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5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(Not Bound)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2579" name="Rectangle 148"/>
            <p:cNvSpPr>
              <a:spLocks noChangeArrowheads="1"/>
            </p:cNvSpPr>
            <p:nvPr/>
          </p:nvSpPr>
          <p:spPr bwMode="auto">
            <a:xfrm rot="-5400000">
              <a:off x="2620" y="1927"/>
              <a:ext cx="62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6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C(Q)/C(Q)|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2580" name="Rectangle 149"/>
            <p:cNvSpPr>
              <a:spLocks noChangeArrowheads="1"/>
            </p:cNvSpPr>
            <p:nvPr/>
          </p:nvSpPr>
          <p:spPr bwMode="auto">
            <a:xfrm rot="-5400000">
              <a:off x="2940" y="1606"/>
              <a:ext cx="5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300">
                  <a:solidFill>
                    <a:srgbClr val="000000"/>
                  </a:solidFill>
                  <a:latin typeface="Symbol" pitchFamily="18" charset="2"/>
                  <a:ea typeface="Arial Unicode MS" pitchFamily="50" charset="-128"/>
                  <a:cs typeface="Arial Unicode MS" pitchFamily="50" charset="-128"/>
                </a:rPr>
                <a:t>r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2581" name="Rectangle 150"/>
            <p:cNvSpPr>
              <a:spLocks noChangeArrowheads="1"/>
            </p:cNvSpPr>
            <p:nvPr/>
          </p:nvSpPr>
          <p:spPr bwMode="auto">
            <a:xfrm rot="-5400000">
              <a:off x="2844" y="1465"/>
              <a:ext cx="25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3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=7fm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2582" name="Rectangle 151"/>
            <p:cNvSpPr>
              <a:spLocks noChangeArrowheads="1"/>
            </p:cNvSpPr>
            <p:nvPr/>
          </p:nvSpPr>
          <p:spPr bwMode="auto">
            <a:xfrm>
              <a:off x="3847" y="3077"/>
              <a:ext cx="34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6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Q=|m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2583" name="Rectangle 152"/>
            <p:cNvSpPr>
              <a:spLocks noChangeArrowheads="1"/>
            </p:cNvSpPr>
            <p:nvPr/>
          </p:nvSpPr>
          <p:spPr bwMode="auto">
            <a:xfrm>
              <a:off x="4170" y="3131"/>
              <a:ext cx="6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3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p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2584" name="Rectangle 153"/>
            <p:cNvSpPr>
              <a:spLocks noChangeArrowheads="1"/>
            </p:cNvSpPr>
            <p:nvPr/>
          </p:nvSpPr>
          <p:spPr bwMode="auto">
            <a:xfrm>
              <a:off x="4243" y="3077"/>
              <a:ext cx="6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6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k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2585" name="Rectangle 154"/>
            <p:cNvSpPr>
              <a:spLocks noChangeArrowheads="1"/>
            </p:cNvSpPr>
            <p:nvPr/>
          </p:nvSpPr>
          <p:spPr bwMode="auto">
            <a:xfrm>
              <a:off x="4309" y="3125"/>
              <a:ext cx="8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300">
                  <a:solidFill>
                    <a:srgbClr val="000000"/>
                  </a:solidFill>
                  <a:latin typeface="Symbol" pitchFamily="18" charset="2"/>
                  <a:ea typeface="Arial Unicode MS" pitchFamily="50" charset="-128"/>
                  <a:cs typeface="Arial Unicode MS" pitchFamily="50" charset="-128"/>
                </a:rPr>
                <a:t>W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2586" name="Rectangle 155"/>
            <p:cNvSpPr>
              <a:spLocks noChangeArrowheads="1"/>
            </p:cNvSpPr>
            <p:nvPr/>
          </p:nvSpPr>
          <p:spPr bwMode="auto">
            <a:xfrm>
              <a:off x="4381" y="3077"/>
              <a:ext cx="17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6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-m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2587" name="Rectangle 156"/>
            <p:cNvSpPr>
              <a:spLocks noChangeArrowheads="1"/>
            </p:cNvSpPr>
            <p:nvPr/>
          </p:nvSpPr>
          <p:spPr bwMode="auto">
            <a:xfrm>
              <a:off x="4537" y="3125"/>
              <a:ext cx="8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300">
                  <a:solidFill>
                    <a:srgbClr val="000000"/>
                  </a:solidFill>
                  <a:latin typeface="Symbol" pitchFamily="18" charset="2"/>
                  <a:ea typeface="Arial Unicode MS" pitchFamily="50" charset="-128"/>
                  <a:cs typeface="Arial Unicode MS" pitchFamily="50" charset="-128"/>
                </a:rPr>
                <a:t>W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2588" name="Rectangle 157"/>
            <p:cNvSpPr>
              <a:spLocks noChangeArrowheads="1"/>
            </p:cNvSpPr>
            <p:nvPr/>
          </p:nvSpPr>
          <p:spPr bwMode="auto">
            <a:xfrm>
              <a:off x="4621" y="3077"/>
              <a:ext cx="6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6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k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2589" name="Rectangle 158"/>
            <p:cNvSpPr>
              <a:spLocks noChangeArrowheads="1"/>
            </p:cNvSpPr>
            <p:nvPr/>
          </p:nvSpPr>
          <p:spPr bwMode="auto">
            <a:xfrm>
              <a:off x="4680" y="3131"/>
              <a:ext cx="6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3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p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2590" name="Rectangle 159"/>
            <p:cNvSpPr>
              <a:spLocks noChangeArrowheads="1"/>
            </p:cNvSpPr>
            <p:nvPr/>
          </p:nvSpPr>
          <p:spPr bwMode="auto">
            <a:xfrm>
              <a:off x="4726" y="3077"/>
              <a:ext cx="70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6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|/M [MeV/c]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2591" name="Rectangle 160"/>
            <p:cNvSpPr>
              <a:spLocks noChangeArrowheads="1"/>
            </p:cNvSpPr>
            <p:nvPr/>
          </p:nvSpPr>
          <p:spPr bwMode="auto">
            <a:xfrm>
              <a:off x="4645" y="941"/>
              <a:ext cx="21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2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Free 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2592" name="Rectangle 161"/>
            <p:cNvSpPr>
              <a:spLocks noChangeArrowheads="1"/>
            </p:cNvSpPr>
            <p:nvPr/>
          </p:nvSpPr>
          <p:spPr bwMode="auto">
            <a:xfrm>
              <a:off x="4855" y="947"/>
              <a:ext cx="31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7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3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2593" name="Rectangle 162"/>
            <p:cNvSpPr>
              <a:spLocks noChangeArrowheads="1"/>
            </p:cNvSpPr>
            <p:nvPr/>
          </p:nvSpPr>
          <p:spPr bwMode="auto">
            <a:xfrm>
              <a:off x="4898" y="971"/>
              <a:ext cx="35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8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S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2594" name="Rectangle 163"/>
            <p:cNvSpPr>
              <a:spLocks noChangeArrowheads="1"/>
            </p:cNvSpPr>
            <p:nvPr/>
          </p:nvSpPr>
          <p:spPr bwMode="auto">
            <a:xfrm>
              <a:off x="4932" y="1001"/>
              <a:ext cx="22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7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1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2595" name="Rectangle 164"/>
            <p:cNvSpPr>
              <a:spLocks noChangeArrowheads="1"/>
            </p:cNvSpPr>
            <p:nvPr/>
          </p:nvSpPr>
          <p:spPr bwMode="auto">
            <a:xfrm>
              <a:off x="4971" y="941"/>
              <a:ext cx="5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2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, 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2596" name="Rectangle 165"/>
            <p:cNvSpPr>
              <a:spLocks noChangeArrowheads="1"/>
            </p:cNvSpPr>
            <p:nvPr/>
          </p:nvSpPr>
          <p:spPr bwMode="auto">
            <a:xfrm>
              <a:off x="5030" y="935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200">
                  <a:solidFill>
                    <a:srgbClr val="000000"/>
                  </a:solidFill>
                  <a:latin typeface="Symbol" pitchFamily="18" charset="2"/>
                  <a:ea typeface="Arial Unicode MS" pitchFamily="50" charset="-128"/>
                  <a:cs typeface="Arial Unicode MS" pitchFamily="50" charset="-128"/>
                </a:rPr>
                <a:t>r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2597" name="Rectangle 166"/>
            <p:cNvSpPr>
              <a:spLocks noChangeArrowheads="1"/>
            </p:cNvSpPr>
            <p:nvPr/>
          </p:nvSpPr>
          <p:spPr bwMode="auto">
            <a:xfrm>
              <a:off x="5079" y="941"/>
              <a:ext cx="25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2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=1 fm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2598" name="Line 167"/>
            <p:cNvSpPr>
              <a:spLocks noChangeShapeType="1"/>
            </p:cNvSpPr>
            <p:nvPr/>
          </p:nvSpPr>
          <p:spPr bwMode="auto">
            <a:xfrm>
              <a:off x="5378" y="995"/>
              <a:ext cx="12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599" name="Freeform 168"/>
            <p:cNvSpPr>
              <a:spLocks/>
            </p:cNvSpPr>
            <p:nvPr/>
          </p:nvSpPr>
          <p:spPr bwMode="auto">
            <a:xfrm>
              <a:off x="3434" y="1181"/>
              <a:ext cx="2208" cy="1260"/>
            </a:xfrm>
            <a:custGeom>
              <a:avLst/>
              <a:gdLst>
                <a:gd name="T0" fmla="*/ 24 w 368"/>
                <a:gd name="T1" fmla="*/ 6 h 210"/>
                <a:gd name="T2" fmla="*/ 66 w 368"/>
                <a:gd name="T3" fmla="*/ 36 h 210"/>
                <a:gd name="T4" fmla="*/ 114 w 368"/>
                <a:gd name="T5" fmla="*/ 84 h 210"/>
                <a:gd name="T6" fmla="*/ 156 w 368"/>
                <a:gd name="T7" fmla="*/ 138 h 210"/>
                <a:gd name="T8" fmla="*/ 204 w 368"/>
                <a:gd name="T9" fmla="*/ 198 h 210"/>
                <a:gd name="T10" fmla="*/ 246 w 368"/>
                <a:gd name="T11" fmla="*/ 264 h 210"/>
                <a:gd name="T12" fmla="*/ 288 w 368"/>
                <a:gd name="T13" fmla="*/ 330 h 210"/>
                <a:gd name="T14" fmla="*/ 336 w 368"/>
                <a:gd name="T15" fmla="*/ 396 h 210"/>
                <a:gd name="T16" fmla="*/ 378 w 368"/>
                <a:gd name="T17" fmla="*/ 456 h 210"/>
                <a:gd name="T18" fmla="*/ 426 w 368"/>
                <a:gd name="T19" fmla="*/ 516 h 210"/>
                <a:gd name="T20" fmla="*/ 468 w 368"/>
                <a:gd name="T21" fmla="*/ 570 h 210"/>
                <a:gd name="T22" fmla="*/ 516 w 368"/>
                <a:gd name="T23" fmla="*/ 618 h 210"/>
                <a:gd name="T24" fmla="*/ 558 w 368"/>
                <a:gd name="T25" fmla="*/ 660 h 210"/>
                <a:gd name="T26" fmla="*/ 606 w 368"/>
                <a:gd name="T27" fmla="*/ 702 h 210"/>
                <a:gd name="T28" fmla="*/ 648 w 368"/>
                <a:gd name="T29" fmla="*/ 738 h 210"/>
                <a:gd name="T30" fmla="*/ 696 w 368"/>
                <a:gd name="T31" fmla="*/ 768 h 210"/>
                <a:gd name="T32" fmla="*/ 738 w 368"/>
                <a:gd name="T33" fmla="*/ 798 h 210"/>
                <a:gd name="T34" fmla="*/ 786 w 368"/>
                <a:gd name="T35" fmla="*/ 828 h 210"/>
                <a:gd name="T36" fmla="*/ 828 w 368"/>
                <a:gd name="T37" fmla="*/ 852 h 210"/>
                <a:gd name="T38" fmla="*/ 876 w 368"/>
                <a:gd name="T39" fmla="*/ 882 h 210"/>
                <a:gd name="T40" fmla="*/ 918 w 368"/>
                <a:gd name="T41" fmla="*/ 900 h 210"/>
                <a:gd name="T42" fmla="*/ 966 w 368"/>
                <a:gd name="T43" fmla="*/ 924 h 210"/>
                <a:gd name="T44" fmla="*/ 1008 w 368"/>
                <a:gd name="T45" fmla="*/ 948 h 210"/>
                <a:gd name="T46" fmla="*/ 1056 w 368"/>
                <a:gd name="T47" fmla="*/ 966 h 210"/>
                <a:gd name="T48" fmla="*/ 1098 w 368"/>
                <a:gd name="T49" fmla="*/ 984 h 210"/>
                <a:gd name="T50" fmla="*/ 1140 w 368"/>
                <a:gd name="T51" fmla="*/ 1002 h 210"/>
                <a:gd name="T52" fmla="*/ 1188 w 368"/>
                <a:gd name="T53" fmla="*/ 1020 h 210"/>
                <a:gd name="T54" fmla="*/ 1230 w 368"/>
                <a:gd name="T55" fmla="*/ 1038 h 210"/>
                <a:gd name="T56" fmla="*/ 1278 w 368"/>
                <a:gd name="T57" fmla="*/ 1050 h 210"/>
                <a:gd name="T58" fmla="*/ 1320 w 368"/>
                <a:gd name="T59" fmla="*/ 1068 h 210"/>
                <a:gd name="T60" fmla="*/ 1368 w 368"/>
                <a:gd name="T61" fmla="*/ 1080 h 210"/>
                <a:gd name="T62" fmla="*/ 1410 w 368"/>
                <a:gd name="T63" fmla="*/ 1098 h 210"/>
                <a:gd name="T64" fmla="*/ 1458 w 368"/>
                <a:gd name="T65" fmla="*/ 1110 h 210"/>
                <a:gd name="T66" fmla="*/ 1500 w 368"/>
                <a:gd name="T67" fmla="*/ 1122 h 210"/>
                <a:gd name="T68" fmla="*/ 1548 w 368"/>
                <a:gd name="T69" fmla="*/ 1134 h 210"/>
                <a:gd name="T70" fmla="*/ 1590 w 368"/>
                <a:gd name="T71" fmla="*/ 1146 h 210"/>
                <a:gd name="T72" fmla="*/ 1638 w 368"/>
                <a:gd name="T73" fmla="*/ 1158 h 210"/>
                <a:gd name="T74" fmla="*/ 1680 w 368"/>
                <a:gd name="T75" fmla="*/ 1170 h 210"/>
                <a:gd name="T76" fmla="*/ 1728 w 368"/>
                <a:gd name="T77" fmla="*/ 1176 h 210"/>
                <a:gd name="T78" fmla="*/ 1770 w 368"/>
                <a:gd name="T79" fmla="*/ 1188 h 210"/>
                <a:gd name="T80" fmla="*/ 1818 w 368"/>
                <a:gd name="T81" fmla="*/ 1194 h 210"/>
                <a:gd name="T82" fmla="*/ 1860 w 368"/>
                <a:gd name="T83" fmla="*/ 1206 h 210"/>
                <a:gd name="T84" fmla="*/ 1908 w 368"/>
                <a:gd name="T85" fmla="*/ 1212 h 210"/>
                <a:gd name="T86" fmla="*/ 1950 w 368"/>
                <a:gd name="T87" fmla="*/ 1224 h 210"/>
                <a:gd name="T88" fmla="*/ 1992 w 368"/>
                <a:gd name="T89" fmla="*/ 1230 h 210"/>
                <a:gd name="T90" fmla="*/ 2040 w 368"/>
                <a:gd name="T91" fmla="*/ 1236 h 210"/>
                <a:gd name="T92" fmla="*/ 2082 w 368"/>
                <a:gd name="T93" fmla="*/ 1242 h 210"/>
                <a:gd name="T94" fmla="*/ 2130 w 368"/>
                <a:gd name="T95" fmla="*/ 1248 h 210"/>
                <a:gd name="T96" fmla="*/ 2172 w 368"/>
                <a:gd name="T97" fmla="*/ 1254 h 210"/>
                <a:gd name="T98" fmla="*/ 2208 w 368"/>
                <a:gd name="T99" fmla="*/ 1260 h 21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68" h="210">
                  <a:moveTo>
                    <a:pt x="0" y="0"/>
                  </a:moveTo>
                  <a:lnTo>
                    <a:pt x="4" y="1"/>
                  </a:lnTo>
                  <a:lnTo>
                    <a:pt x="7" y="3"/>
                  </a:lnTo>
                  <a:lnTo>
                    <a:pt x="11" y="6"/>
                  </a:lnTo>
                  <a:lnTo>
                    <a:pt x="15" y="10"/>
                  </a:lnTo>
                  <a:lnTo>
                    <a:pt x="19" y="14"/>
                  </a:lnTo>
                  <a:lnTo>
                    <a:pt x="22" y="18"/>
                  </a:lnTo>
                  <a:lnTo>
                    <a:pt x="26" y="23"/>
                  </a:lnTo>
                  <a:lnTo>
                    <a:pt x="30" y="28"/>
                  </a:lnTo>
                  <a:lnTo>
                    <a:pt x="34" y="33"/>
                  </a:lnTo>
                  <a:lnTo>
                    <a:pt x="37" y="38"/>
                  </a:lnTo>
                  <a:lnTo>
                    <a:pt x="41" y="44"/>
                  </a:lnTo>
                  <a:lnTo>
                    <a:pt x="45" y="49"/>
                  </a:lnTo>
                  <a:lnTo>
                    <a:pt x="48" y="55"/>
                  </a:lnTo>
                  <a:lnTo>
                    <a:pt x="52" y="60"/>
                  </a:lnTo>
                  <a:lnTo>
                    <a:pt x="56" y="66"/>
                  </a:lnTo>
                  <a:lnTo>
                    <a:pt x="60" y="71"/>
                  </a:lnTo>
                  <a:lnTo>
                    <a:pt x="63" y="76"/>
                  </a:lnTo>
                  <a:lnTo>
                    <a:pt x="67" y="81"/>
                  </a:lnTo>
                  <a:lnTo>
                    <a:pt x="71" y="86"/>
                  </a:lnTo>
                  <a:lnTo>
                    <a:pt x="75" y="90"/>
                  </a:lnTo>
                  <a:lnTo>
                    <a:pt x="78" y="95"/>
                  </a:lnTo>
                  <a:lnTo>
                    <a:pt x="82" y="99"/>
                  </a:lnTo>
                  <a:lnTo>
                    <a:pt x="86" y="103"/>
                  </a:lnTo>
                  <a:lnTo>
                    <a:pt x="90" y="106"/>
                  </a:lnTo>
                  <a:lnTo>
                    <a:pt x="93" y="110"/>
                  </a:lnTo>
                  <a:lnTo>
                    <a:pt x="97" y="113"/>
                  </a:lnTo>
                  <a:lnTo>
                    <a:pt x="101" y="117"/>
                  </a:lnTo>
                  <a:lnTo>
                    <a:pt x="105" y="120"/>
                  </a:lnTo>
                  <a:lnTo>
                    <a:pt x="108" y="123"/>
                  </a:lnTo>
                  <a:lnTo>
                    <a:pt x="112" y="125"/>
                  </a:lnTo>
                  <a:lnTo>
                    <a:pt x="116" y="128"/>
                  </a:lnTo>
                  <a:lnTo>
                    <a:pt x="119" y="131"/>
                  </a:lnTo>
                  <a:lnTo>
                    <a:pt x="123" y="133"/>
                  </a:lnTo>
                  <a:lnTo>
                    <a:pt x="127" y="136"/>
                  </a:lnTo>
                  <a:lnTo>
                    <a:pt x="131" y="138"/>
                  </a:lnTo>
                  <a:lnTo>
                    <a:pt x="134" y="140"/>
                  </a:lnTo>
                  <a:lnTo>
                    <a:pt x="138" y="142"/>
                  </a:lnTo>
                  <a:lnTo>
                    <a:pt x="142" y="145"/>
                  </a:lnTo>
                  <a:lnTo>
                    <a:pt x="146" y="147"/>
                  </a:lnTo>
                  <a:lnTo>
                    <a:pt x="149" y="149"/>
                  </a:lnTo>
                  <a:lnTo>
                    <a:pt x="153" y="150"/>
                  </a:lnTo>
                  <a:lnTo>
                    <a:pt x="157" y="152"/>
                  </a:lnTo>
                  <a:lnTo>
                    <a:pt x="161" y="154"/>
                  </a:lnTo>
                  <a:lnTo>
                    <a:pt x="164" y="156"/>
                  </a:lnTo>
                  <a:lnTo>
                    <a:pt x="168" y="158"/>
                  </a:lnTo>
                  <a:lnTo>
                    <a:pt x="172" y="159"/>
                  </a:lnTo>
                  <a:lnTo>
                    <a:pt x="176" y="161"/>
                  </a:lnTo>
                  <a:lnTo>
                    <a:pt x="179" y="163"/>
                  </a:lnTo>
                  <a:lnTo>
                    <a:pt x="183" y="164"/>
                  </a:lnTo>
                  <a:lnTo>
                    <a:pt x="187" y="166"/>
                  </a:lnTo>
                  <a:lnTo>
                    <a:pt x="190" y="167"/>
                  </a:lnTo>
                  <a:lnTo>
                    <a:pt x="194" y="169"/>
                  </a:lnTo>
                  <a:lnTo>
                    <a:pt x="198" y="170"/>
                  </a:lnTo>
                  <a:lnTo>
                    <a:pt x="202" y="171"/>
                  </a:lnTo>
                  <a:lnTo>
                    <a:pt x="205" y="173"/>
                  </a:lnTo>
                  <a:lnTo>
                    <a:pt x="209" y="174"/>
                  </a:lnTo>
                  <a:lnTo>
                    <a:pt x="213" y="175"/>
                  </a:lnTo>
                  <a:lnTo>
                    <a:pt x="217" y="177"/>
                  </a:lnTo>
                  <a:lnTo>
                    <a:pt x="220" y="178"/>
                  </a:lnTo>
                  <a:lnTo>
                    <a:pt x="224" y="179"/>
                  </a:lnTo>
                  <a:lnTo>
                    <a:pt x="228" y="180"/>
                  </a:lnTo>
                  <a:lnTo>
                    <a:pt x="232" y="182"/>
                  </a:lnTo>
                  <a:lnTo>
                    <a:pt x="235" y="183"/>
                  </a:lnTo>
                  <a:lnTo>
                    <a:pt x="239" y="184"/>
                  </a:lnTo>
                  <a:lnTo>
                    <a:pt x="243" y="185"/>
                  </a:lnTo>
                  <a:lnTo>
                    <a:pt x="247" y="186"/>
                  </a:lnTo>
                  <a:lnTo>
                    <a:pt x="250" y="187"/>
                  </a:lnTo>
                  <a:lnTo>
                    <a:pt x="254" y="188"/>
                  </a:lnTo>
                  <a:lnTo>
                    <a:pt x="258" y="189"/>
                  </a:lnTo>
                  <a:lnTo>
                    <a:pt x="261" y="190"/>
                  </a:lnTo>
                  <a:lnTo>
                    <a:pt x="265" y="191"/>
                  </a:lnTo>
                  <a:lnTo>
                    <a:pt x="269" y="192"/>
                  </a:lnTo>
                  <a:lnTo>
                    <a:pt x="273" y="193"/>
                  </a:lnTo>
                  <a:lnTo>
                    <a:pt x="276" y="194"/>
                  </a:lnTo>
                  <a:lnTo>
                    <a:pt x="280" y="195"/>
                  </a:lnTo>
                  <a:lnTo>
                    <a:pt x="284" y="195"/>
                  </a:lnTo>
                  <a:lnTo>
                    <a:pt x="288" y="196"/>
                  </a:lnTo>
                  <a:lnTo>
                    <a:pt x="291" y="197"/>
                  </a:lnTo>
                  <a:lnTo>
                    <a:pt x="295" y="198"/>
                  </a:lnTo>
                  <a:lnTo>
                    <a:pt x="299" y="199"/>
                  </a:lnTo>
                  <a:lnTo>
                    <a:pt x="303" y="199"/>
                  </a:lnTo>
                  <a:lnTo>
                    <a:pt x="306" y="200"/>
                  </a:lnTo>
                  <a:lnTo>
                    <a:pt x="310" y="201"/>
                  </a:lnTo>
                  <a:lnTo>
                    <a:pt x="314" y="202"/>
                  </a:lnTo>
                  <a:lnTo>
                    <a:pt x="318" y="202"/>
                  </a:lnTo>
                  <a:lnTo>
                    <a:pt x="321" y="203"/>
                  </a:lnTo>
                  <a:lnTo>
                    <a:pt x="325" y="204"/>
                  </a:lnTo>
                  <a:lnTo>
                    <a:pt x="329" y="204"/>
                  </a:lnTo>
                  <a:lnTo>
                    <a:pt x="332" y="205"/>
                  </a:lnTo>
                  <a:lnTo>
                    <a:pt x="336" y="205"/>
                  </a:lnTo>
                  <a:lnTo>
                    <a:pt x="340" y="206"/>
                  </a:lnTo>
                  <a:lnTo>
                    <a:pt x="344" y="207"/>
                  </a:lnTo>
                  <a:lnTo>
                    <a:pt x="347" y="207"/>
                  </a:lnTo>
                  <a:lnTo>
                    <a:pt x="351" y="208"/>
                  </a:lnTo>
                  <a:lnTo>
                    <a:pt x="355" y="208"/>
                  </a:lnTo>
                  <a:lnTo>
                    <a:pt x="359" y="209"/>
                  </a:lnTo>
                  <a:lnTo>
                    <a:pt x="362" y="209"/>
                  </a:lnTo>
                  <a:lnTo>
                    <a:pt x="366" y="210"/>
                  </a:lnTo>
                  <a:lnTo>
                    <a:pt x="368" y="21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600" name="Rectangle 169"/>
            <p:cNvSpPr>
              <a:spLocks noChangeArrowheads="1"/>
            </p:cNvSpPr>
            <p:nvPr/>
          </p:nvSpPr>
          <p:spPr bwMode="auto">
            <a:xfrm>
              <a:off x="5030" y="1061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200">
                  <a:solidFill>
                    <a:srgbClr val="000000"/>
                  </a:solidFill>
                  <a:latin typeface="Symbol" pitchFamily="18" charset="2"/>
                  <a:ea typeface="Arial Unicode MS" pitchFamily="50" charset="-128"/>
                  <a:cs typeface="Arial Unicode MS" pitchFamily="50" charset="-128"/>
                </a:rPr>
                <a:t>r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2601" name="Rectangle 170"/>
            <p:cNvSpPr>
              <a:spLocks noChangeArrowheads="1"/>
            </p:cNvSpPr>
            <p:nvPr/>
          </p:nvSpPr>
          <p:spPr bwMode="auto">
            <a:xfrm>
              <a:off x="5070" y="1067"/>
              <a:ext cx="26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2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=3 fm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2602" name="Line 171"/>
            <p:cNvSpPr>
              <a:spLocks noChangeShapeType="1"/>
            </p:cNvSpPr>
            <p:nvPr/>
          </p:nvSpPr>
          <p:spPr bwMode="auto">
            <a:xfrm>
              <a:off x="5378" y="1115"/>
              <a:ext cx="120" cy="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603" name="Freeform 172"/>
            <p:cNvSpPr>
              <a:spLocks/>
            </p:cNvSpPr>
            <p:nvPr/>
          </p:nvSpPr>
          <p:spPr bwMode="auto">
            <a:xfrm>
              <a:off x="3434" y="1931"/>
              <a:ext cx="2208" cy="600"/>
            </a:xfrm>
            <a:custGeom>
              <a:avLst/>
              <a:gdLst>
                <a:gd name="T0" fmla="*/ 24 w 368"/>
                <a:gd name="T1" fmla="*/ 6 h 100"/>
                <a:gd name="T2" fmla="*/ 66 w 368"/>
                <a:gd name="T3" fmla="*/ 24 h 100"/>
                <a:gd name="T4" fmla="*/ 108 w 368"/>
                <a:gd name="T5" fmla="*/ 54 h 100"/>
                <a:gd name="T6" fmla="*/ 156 w 368"/>
                <a:gd name="T7" fmla="*/ 96 h 100"/>
                <a:gd name="T8" fmla="*/ 198 w 368"/>
                <a:gd name="T9" fmla="*/ 144 h 100"/>
                <a:gd name="T10" fmla="*/ 246 w 368"/>
                <a:gd name="T11" fmla="*/ 186 h 100"/>
                <a:gd name="T12" fmla="*/ 288 w 368"/>
                <a:gd name="T13" fmla="*/ 240 h 100"/>
                <a:gd name="T14" fmla="*/ 330 w 368"/>
                <a:gd name="T15" fmla="*/ 288 h 100"/>
                <a:gd name="T16" fmla="*/ 378 w 368"/>
                <a:gd name="T17" fmla="*/ 330 h 100"/>
                <a:gd name="T18" fmla="*/ 420 w 368"/>
                <a:gd name="T19" fmla="*/ 366 h 100"/>
                <a:gd name="T20" fmla="*/ 468 w 368"/>
                <a:gd name="T21" fmla="*/ 396 h 100"/>
                <a:gd name="T22" fmla="*/ 510 w 368"/>
                <a:gd name="T23" fmla="*/ 432 h 100"/>
                <a:gd name="T24" fmla="*/ 552 w 368"/>
                <a:gd name="T25" fmla="*/ 456 h 100"/>
                <a:gd name="T26" fmla="*/ 600 w 368"/>
                <a:gd name="T27" fmla="*/ 474 h 100"/>
                <a:gd name="T28" fmla="*/ 642 w 368"/>
                <a:gd name="T29" fmla="*/ 492 h 100"/>
                <a:gd name="T30" fmla="*/ 690 w 368"/>
                <a:gd name="T31" fmla="*/ 504 h 100"/>
                <a:gd name="T32" fmla="*/ 732 w 368"/>
                <a:gd name="T33" fmla="*/ 516 h 100"/>
                <a:gd name="T34" fmla="*/ 774 w 368"/>
                <a:gd name="T35" fmla="*/ 528 h 100"/>
                <a:gd name="T36" fmla="*/ 822 w 368"/>
                <a:gd name="T37" fmla="*/ 540 h 100"/>
                <a:gd name="T38" fmla="*/ 864 w 368"/>
                <a:gd name="T39" fmla="*/ 546 h 100"/>
                <a:gd name="T40" fmla="*/ 912 w 368"/>
                <a:gd name="T41" fmla="*/ 552 h 100"/>
                <a:gd name="T42" fmla="*/ 954 w 368"/>
                <a:gd name="T43" fmla="*/ 558 h 100"/>
                <a:gd name="T44" fmla="*/ 996 w 368"/>
                <a:gd name="T45" fmla="*/ 564 h 100"/>
                <a:gd name="T46" fmla="*/ 1044 w 368"/>
                <a:gd name="T47" fmla="*/ 570 h 100"/>
                <a:gd name="T48" fmla="*/ 1086 w 368"/>
                <a:gd name="T49" fmla="*/ 570 h 100"/>
                <a:gd name="T50" fmla="*/ 1134 w 368"/>
                <a:gd name="T51" fmla="*/ 576 h 100"/>
                <a:gd name="T52" fmla="*/ 1176 w 368"/>
                <a:gd name="T53" fmla="*/ 576 h 100"/>
                <a:gd name="T54" fmla="*/ 1218 w 368"/>
                <a:gd name="T55" fmla="*/ 582 h 100"/>
                <a:gd name="T56" fmla="*/ 1266 w 368"/>
                <a:gd name="T57" fmla="*/ 582 h 100"/>
                <a:gd name="T58" fmla="*/ 1308 w 368"/>
                <a:gd name="T59" fmla="*/ 582 h 100"/>
                <a:gd name="T60" fmla="*/ 1356 w 368"/>
                <a:gd name="T61" fmla="*/ 588 h 100"/>
                <a:gd name="T62" fmla="*/ 1398 w 368"/>
                <a:gd name="T63" fmla="*/ 588 h 100"/>
                <a:gd name="T64" fmla="*/ 1440 w 368"/>
                <a:gd name="T65" fmla="*/ 588 h 100"/>
                <a:gd name="T66" fmla="*/ 1488 w 368"/>
                <a:gd name="T67" fmla="*/ 588 h 100"/>
                <a:gd name="T68" fmla="*/ 1530 w 368"/>
                <a:gd name="T69" fmla="*/ 588 h 100"/>
                <a:gd name="T70" fmla="*/ 1578 w 368"/>
                <a:gd name="T71" fmla="*/ 588 h 100"/>
                <a:gd name="T72" fmla="*/ 1620 w 368"/>
                <a:gd name="T73" fmla="*/ 594 h 100"/>
                <a:gd name="T74" fmla="*/ 1662 w 368"/>
                <a:gd name="T75" fmla="*/ 594 h 100"/>
                <a:gd name="T76" fmla="*/ 1710 w 368"/>
                <a:gd name="T77" fmla="*/ 594 h 100"/>
                <a:gd name="T78" fmla="*/ 1752 w 368"/>
                <a:gd name="T79" fmla="*/ 594 h 100"/>
                <a:gd name="T80" fmla="*/ 1800 w 368"/>
                <a:gd name="T81" fmla="*/ 594 h 100"/>
                <a:gd name="T82" fmla="*/ 1842 w 368"/>
                <a:gd name="T83" fmla="*/ 594 h 100"/>
                <a:gd name="T84" fmla="*/ 1884 w 368"/>
                <a:gd name="T85" fmla="*/ 594 h 100"/>
                <a:gd name="T86" fmla="*/ 1932 w 368"/>
                <a:gd name="T87" fmla="*/ 594 h 100"/>
                <a:gd name="T88" fmla="*/ 1974 w 368"/>
                <a:gd name="T89" fmla="*/ 594 h 100"/>
                <a:gd name="T90" fmla="*/ 2022 w 368"/>
                <a:gd name="T91" fmla="*/ 600 h 100"/>
                <a:gd name="T92" fmla="*/ 2064 w 368"/>
                <a:gd name="T93" fmla="*/ 600 h 100"/>
                <a:gd name="T94" fmla="*/ 2106 w 368"/>
                <a:gd name="T95" fmla="*/ 600 h 100"/>
                <a:gd name="T96" fmla="*/ 2154 w 368"/>
                <a:gd name="T97" fmla="*/ 600 h 100"/>
                <a:gd name="T98" fmla="*/ 2196 w 368"/>
                <a:gd name="T99" fmla="*/ 600 h 10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68" h="100">
                  <a:moveTo>
                    <a:pt x="0" y="0"/>
                  </a:moveTo>
                  <a:lnTo>
                    <a:pt x="4" y="1"/>
                  </a:lnTo>
                  <a:lnTo>
                    <a:pt x="7" y="2"/>
                  </a:lnTo>
                  <a:lnTo>
                    <a:pt x="11" y="4"/>
                  </a:lnTo>
                  <a:lnTo>
                    <a:pt x="15" y="6"/>
                  </a:lnTo>
                  <a:lnTo>
                    <a:pt x="18" y="9"/>
                  </a:lnTo>
                  <a:lnTo>
                    <a:pt x="22" y="12"/>
                  </a:lnTo>
                  <a:lnTo>
                    <a:pt x="26" y="16"/>
                  </a:lnTo>
                  <a:lnTo>
                    <a:pt x="29" y="20"/>
                  </a:lnTo>
                  <a:lnTo>
                    <a:pt x="33" y="24"/>
                  </a:lnTo>
                  <a:lnTo>
                    <a:pt x="37" y="27"/>
                  </a:lnTo>
                  <a:lnTo>
                    <a:pt x="41" y="31"/>
                  </a:lnTo>
                  <a:lnTo>
                    <a:pt x="44" y="35"/>
                  </a:lnTo>
                  <a:lnTo>
                    <a:pt x="48" y="40"/>
                  </a:lnTo>
                  <a:lnTo>
                    <a:pt x="52" y="44"/>
                  </a:lnTo>
                  <a:lnTo>
                    <a:pt x="55" y="48"/>
                  </a:lnTo>
                  <a:lnTo>
                    <a:pt x="59" y="51"/>
                  </a:lnTo>
                  <a:lnTo>
                    <a:pt x="63" y="55"/>
                  </a:lnTo>
                  <a:lnTo>
                    <a:pt x="66" y="58"/>
                  </a:lnTo>
                  <a:lnTo>
                    <a:pt x="70" y="61"/>
                  </a:lnTo>
                  <a:lnTo>
                    <a:pt x="74" y="63"/>
                  </a:lnTo>
                  <a:lnTo>
                    <a:pt x="78" y="66"/>
                  </a:lnTo>
                  <a:lnTo>
                    <a:pt x="81" y="69"/>
                  </a:lnTo>
                  <a:lnTo>
                    <a:pt x="85" y="72"/>
                  </a:lnTo>
                  <a:lnTo>
                    <a:pt x="89" y="74"/>
                  </a:lnTo>
                  <a:lnTo>
                    <a:pt x="92" y="76"/>
                  </a:lnTo>
                  <a:lnTo>
                    <a:pt x="96" y="77"/>
                  </a:lnTo>
                  <a:lnTo>
                    <a:pt x="100" y="79"/>
                  </a:lnTo>
                  <a:lnTo>
                    <a:pt x="103" y="80"/>
                  </a:lnTo>
                  <a:lnTo>
                    <a:pt x="107" y="82"/>
                  </a:lnTo>
                  <a:lnTo>
                    <a:pt x="111" y="83"/>
                  </a:lnTo>
                  <a:lnTo>
                    <a:pt x="115" y="84"/>
                  </a:lnTo>
                  <a:lnTo>
                    <a:pt x="118" y="85"/>
                  </a:lnTo>
                  <a:lnTo>
                    <a:pt x="122" y="86"/>
                  </a:lnTo>
                  <a:lnTo>
                    <a:pt x="126" y="87"/>
                  </a:lnTo>
                  <a:lnTo>
                    <a:pt x="129" y="88"/>
                  </a:lnTo>
                  <a:lnTo>
                    <a:pt x="133" y="89"/>
                  </a:lnTo>
                  <a:lnTo>
                    <a:pt x="137" y="90"/>
                  </a:lnTo>
                  <a:lnTo>
                    <a:pt x="140" y="90"/>
                  </a:lnTo>
                  <a:lnTo>
                    <a:pt x="144" y="91"/>
                  </a:lnTo>
                  <a:lnTo>
                    <a:pt x="148" y="92"/>
                  </a:lnTo>
                  <a:lnTo>
                    <a:pt x="152" y="92"/>
                  </a:lnTo>
                  <a:lnTo>
                    <a:pt x="155" y="93"/>
                  </a:lnTo>
                  <a:lnTo>
                    <a:pt x="159" y="93"/>
                  </a:lnTo>
                  <a:lnTo>
                    <a:pt x="163" y="94"/>
                  </a:lnTo>
                  <a:lnTo>
                    <a:pt x="166" y="94"/>
                  </a:lnTo>
                  <a:lnTo>
                    <a:pt x="170" y="94"/>
                  </a:lnTo>
                  <a:lnTo>
                    <a:pt x="174" y="95"/>
                  </a:lnTo>
                  <a:lnTo>
                    <a:pt x="177" y="95"/>
                  </a:lnTo>
                  <a:lnTo>
                    <a:pt x="181" y="95"/>
                  </a:lnTo>
                  <a:lnTo>
                    <a:pt x="185" y="95"/>
                  </a:lnTo>
                  <a:lnTo>
                    <a:pt x="189" y="96"/>
                  </a:lnTo>
                  <a:lnTo>
                    <a:pt x="192" y="96"/>
                  </a:lnTo>
                  <a:lnTo>
                    <a:pt x="196" y="96"/>
                  </a:lnTo>
                  <a:lnTo>
                    <a:pt x="200" y="96"/>
                  </a:lnTo>
                  <a:lnTo>
                    <a:pt x="203" y="97"/>
                  </a:lnTo>
                  <a:lnTo>
                    <a:pt x="207" y="97"/>
                  </a:lnTo>
                  <a:lnTo>
                    <a:pt x="211" y="97"/>
                  </a:lnTo>
                  <a:lnTo>
                    <a:pt x="214" y="97"/>
                  </a:lnTo>
                  <a:lnTo>
                    <a:pt x="218" y="97"/>
                  </a:lnTo>
                  <a:lnTo>
                    <a:pt x="222" y="97"/>
                  </a:lnTo>
                  <a:lnTo>
                    <a:pt x="226" y="98"/>
                  </a:lnTo>
                  <a:lnTo>
                    <a:pt x="229" y="98"/>
                  </a:lnTo>
                  <a:lnTo>
                    <a:pt x="233" y="98"/>
                  </a:lnTo>
                  <a:lnTo>
                    <a:pt x="237" y="98"/>
                  </a:lnTo>
                  <a:lnTo>
                    <a:pt x="240" y="98"/>
                  </a:lnTo>
                  <a:lnTo>
                    <a:pt x="244" y="98"/>
                  </a:lnTo>
                  <a:lnTo>
                    <a:pt x="248" y="98"/>
                  </a:lnTo>
                  <a:lnTo>
                    <a:pt x="251" y="98"/>
                  </a:lnTo>
                  <a:lnTo>
                    <a:pt x="255" y="98"/>
                  </a:lnTo>
                  <a:lnTo>
                    <a:pt x="259" y="98"/>
                  </a:lnTo>
                  <a:lnTo>
                    <a:pt x="263" y="98"/>
                  </a:lnTo>
                  <a:lnTo>
                    <a:pt x="266" y="99"/>
                  </a:lnTo>
                  <a:lnTo>
                    <a:pt x="270" y="99"/>
                  </a:lnTo>
                  <a:lnTo>
                    <a:pt x="274" y="99"/>
                  </a:lnTo>
                  <a:lnTo>
                    <a:pt x="277" y="99"/>
                  </a:lnTo>
                  <a:lnTo>
                    <a:pt x="281" y="99"/>
                  </a:lnTo>
                  <a:lnTo>
                    <a:pt x="285" y="99"/>
                  </a:lnTo>
                  <a:lnTo>
                    <a:pt x="288" y="99"/>
                  </a:lnTo>
                  <a:lnTo>
                    <a:pt x="292" y="99"/>
                  </a:lnTo>
                  <a:lnTo>
                    <a:pt x="296" y="99"/>
                  </a:lnTo>
                  <a:lnTo>
                    <a:pt x="300" y="99"/>
                  </a:lnTo>
                  <a:lnTo>
                    <a:pt x="303" y="99"/>
                  </a:lnTo>
                  <a:lnTo>
                    <a:pt x="307" y="99"/>
                  </a:lnTo>
                  <a:lnTo>
                    <a:pt x="311" y="99"/>
                  </a:lnTo>
                  <a:lnTo>
                    <a:pt x="314" y="99"/>
                  </a:lnTo>
                  <a:lnTo>
                    <a:pt x="318" y="99"/>
                  </a:lnTo>
                  <a:lnTo>
                    <a:pt x="322" y="99"/>
                  </a:lnTo>
                  <a:lnTo>
                    <a:pt x="325" y="99"/>
                  </a:lnTo>
                  <a:lnTo>
                    <a:pt x="329" y="99"/>
                  </a:lnTo>
                  <a:lnTo>
                    <a:pt x="333" y="100"/>
                  </a:lnTo>
                  <a:lnTo>
                    <a:pt x="337" y="100"/>
                  </a:lnTo>
                  <a:lnTo>
                    <a:pt x="340" y="100"/>
                  </a:lnTo>
                  <a:lnTo>
                    <a:pt x="344" y="100"/>
                  </a:lnTo>
                  <a:lnTo>
                    <a:pt x="348" y="100"/>
                  </a:lnTo>
                  <a:lnTo>
                    <a:pt x="351" y="100"/>
                  </a:lnTo>
                  <a:lnTo>
                    <a:pt x="355" y="100"/>
                  </a:lnTo>
                  <a:lnTo>
                    <a:pt x="359" y="100"/>
                  </a:lnTo>
                  <a:lnTo>
                    <a:pt x="362" y="100"/>
                  </a:lnTo>
                  <a:lnTo>
                    <a:pt x="366" y="100"/>
                  </a:lnTo>
                  <a:lnTo>
                    <a:pt x="368" y="100"/>
                  </a:lnTo>
                </a:path>
              </a:pathLst>
            </a:custGeom>
            <a:noFill/>
            <a:ln w="1905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604" name="Rectangle 173"/>
            <p:cNvSpPr>
              <a:spLocks noChangeArrowheads="1"/>
            </p:cNvSpPr>
            <p:nvPr/>
          </p:nvSpPr>
          <p:spPr bwMode="auto">
            <a:xfrm>
              <a:off x="5030" y="1181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200">
                  <a:solidFill>
                    <a:srgbClr val="000000"/>
                  </a:solidFill>
                  <a:latin typeface="Symbol" pitchFamily="18" charset="2"/>
                  <a:ea typeface="Arial Unicode MS" pitchFamily="50" charset="-128"/>
                  <a:cs typeface="Arial Unicode MS" pitchFamily="50" charset="-128"/>
                </a:rPr>
                <a:t>r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2605" name="Rectangle 174"/>
            <p:cNvSpPr>
              <a:spLocks noChangeArrowheads="1"/>
            </p:cNvSpPr>
            <p:nvPr/>
          </p:nvSpPr>
          <p:spPr bwMode="auto">
            <a:xfrm>
              <a:off x="5070" y="1187"/>
              <a:ext cx="26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2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=5 fm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2606" name="Line 175"/>
            <p:cNvSpPr>
              <a:spLocks noChangeShapeType="1"/>
            </p:cNvSpPr>
            <p:nvPr/>
          </p:nvSpPr>
          <p:spPr bwMode="auto">
            <a:xfrm>
              <a:off x="5378" y="1235"/>
              <a:ext cx="12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607" name="Freeform 176"/>
            <p:cNvSpPr>
              <a:spLocks/>
            </p:cNvSpPr>
            <p:nvPr/>
          </p:nvSpPr>
          <p:spPr bwMode="auto">
            <a:xfrm>
              <a:off x="3434" y="2279"/>
              <a:ext cx="2208" cy="258"/>
            </a:xfrm>
            <a:custGeom>
              <a:avLst/>
              <a:gdLst>
                <a:gd name="T0" fmla="*/ 24 w 368"/>
                <a:gd name="T1" fmla="*/ 6 h 43"/>
                <a:gd name="T2" fmla="*/ 66 w 368"/>
                <a:gd name="T3" fmla="*/ 18 h 43"/>
                <a:gd name="T4" fmla="*/ 108 w 368"/>
                <a:gd name="T5" fmla="*/ 36 h 43"/>
                <a:gd name="T6" fmla="*/ 156 w 368"/>
                <a:gd name="T7" fmla="*/ 60 h 43"/>
                <a:gd name="T8" fmla="*/ 198 w 368"/>
                <a:gd name="T9" fmla="*/ 84 h 43"/>
                <a:gd name="T10" fmla="*/ 246 w 368"/>
                <a:gd name="T11" fmla="*/ 108 h 43"/>
                <a:gd name="T12" fmla="*/ 288 w 368"/>
                <a:gd name="T13" fmla="*/ 138 h 43"/>
                <a:gd name="T14" fmla="*/ 330 w 368"/>
                <a:gd name="T15" fmla="*/ 162 h 43"/>
                <a:gd name="T16" fmla="*/ 378 w 368"/>
                <a:gd name="T17" fmla="*/ 180 h 43"/>
                <a:gd name="T18" fmla="*/ 420 w 368"/>
                <a:gd name="T19" fmla="*/ 192 h 43"/>
                <a:gd name="T20" fmla="*/ 468 w 368"/>
                <a:gd name="T21" fmla="*/ 204 h 43"/>
                <a:gd name="T22" fmla="*/ 510 w 368"/>
                <a:gd name="T23" fmla="*/ 216 h 43"/>
                <a:gd name="T24" fmla="*/ 552 w 368"/>
                <a:gd name="T25" fmla="*/ 222 h 43"/>
                <a:gd name="T26" fmla="*/ 600 w 368"/>
                <a:gd name="T27" fmla="*/ 228 h 43"/>
                <a:gd name="T28" fmla="*/ 642 w 368"/>
                <a:gd name="T29" fmla="*/ 234 h 43"/>
                <a:gd name="T30" fmla="*/ 690 w 368"/>
                <a:gd name="T31" fmla="*/ 234 h 43"/>
                <a:gd name="T32" fmla="*/ 732 w 368"/>
                <a:gd name="T33" fmla="*/ 240 h 43"/>
                <a:gd name="T34" fmla="*/ 774 w 368"/>
                <a:gd name="T35" fmla="*/ 240 h 43"/>
                <a:gd name="T36" fmla="*/ 822 w 368"/>
                <a:gd name="T37" fmla="*/ 246 h 43"/>
                <a:gd name="T38" fmla="*/ 864 w 368"/>
                <a:gd name="T39" fmla="*/ 246 h 43"/>
                <a:gd name="T40" fmla="*/ 912 w 368"/>
                <a:gd name="T41" fmla="*/ 246 h 43"/>
                <a:gd name="T42" fmla="*/ 954 w 368"/>
                <a:gd name="T43" fmla="*/ 246 h 43"/>
                <a:gd name="T44" fmla="*/ 996 w 368"/>
                <a:gd name="T45" fmla="*/ 246 h 43"/>
                <a:gd name="T46" fmla="*/ 1044 w 368"/>
                <a:gd name="T47" fmla="*/ 252 h 43"/>
                <a:gd name="T48" fmla="*/ 1086 w 368"/>
                <a:gd name="T49" fmla="*/ 252 h 43"/>
                <a:gd name="T50" fmla="*/ 1134 w 368"/>
                <a:gd name="T51" fmla="*/ 252 h 43"/>
                <a:gd name="T52" fmla="*/ 1176 w 368"/>
                <a:gd name="T53" fmla="*/ 252 h 43"/>
                <a:gd name="T54" fmla="*/ 1218 w 368"/>
                <a:gd name="T55" fmla="*/ 252 h 43"/>
                <a:gd name="T56" fmla="*/ 1266 w 368"/>
                <a:gd name="T57" fmla="*/ 252 h 43"/>
                <a:gd name="T58" fmla="*/ 1308 w 368"/>
                <a:gd name="T59" fmla="*/ 252 h 43"/>
                <a:gd name="T60" fmla="*/ 1356 w 368"/>
                <a:gd name="T61" fmla="*/ 252 h 43"/>
                <a:gd name="T62" fmla="*/ 1398 w 368"/>
                <a:gd name="T63" fmla="*/ 252 h 43"/>
                <a:gd name="T64" fmla="*/ 1440 w 368"/>
                <a:gd name="T65" fmla="*/ 252 h 43"/>
                <a:gd name="T66" fmla="*/ 1488 w 368"/>
                <a:gd name="T67" fmla="*/ 252 h 43"/>
                <a:gd name="T68" fmla="*/ 1530 w 368"/>
                <a:gd name="T69" fmla="*/ 252 h 43"/>
                <a:gd name="T70" fmla="*/ 1578 w 368"/>
                <a:gd name="T71" fmla="*/ 252 h 43"/>
                <a:gd name="T72" fmla="*/ 1620 w 368"/>
                <a:gd name="T73" fmla="*/ 252 h 43"/>
                <a:gd name="T74" fmla="*/ 1662 w 368"/>
                <a:gd name="T75" fmla="*/ 252 h 43"/>
                <a:gd name="T76" fmla="*/ 1710 w 368"/>
                <a:gd name="T77" fmla="*/ 252 h 43"/>
                <a:gd name="T78" fmla="*/ 1752 w 368"/>
                <a:gd name="T79" fmla="*/ 252 h 43"/>
                <a:gd name="T80" fmla="*/ 1800 w 368"/>
                <a:gd name="T81" fmla="*/ 258 h 43"/>
                <a:gd name="T82" fmla="*/ 1842 w 368"/>
                <a:gd name="T83" fmla="*/ 258 h 43"/>
                <a:gd name="T84" fmla="*/ 1884 w 368"/>
                <a:gd name="T85" fmla="*/ 258 h 43"/>
                <a:gd name="T86" fmla="*/ 1932 w 368"/>
                <a:gd name="T87" fmla="*/ 258 h 43"/>
                <a:gd name="T88" fmla="*/ 1974 w 368"/>
                <a:gd name="T89" fmla="*/ 258 h 43"/>
                <a:gd name="T90" fmla="*/ 2022 w 368"/>
                <a:gd name="T91" fmla="*/ 258 h 43"/>
                <a:gd name="T92" fmla="*/ 2064 w 368"/>
                <a:gd name="T93" fmla="*/ 258 h 43"/>
                <a:gd name="T94" fmla="*/ 2106 w 368"/>
                <a:gd name="T95" fmla="*/ 258 h 43"/>
                <a:gd name="T96" fmla="*/ 2154 w 368"/>
                <a:gd name="T97" fmla="*/ 258 h 43"/>
                <a:gd name="T98" fmla="*/ 2196 w 368"/>
                <a:gd name="T99" fmla="*/ 258 h 4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68" h="43">
                  <a:moveTo>
                    <a:pt x="0" y="0"/>
                  </a:moveTo>
                  <a:lnTo>
                    <a:pt x="4" y="1"/>
                  </a:lnTo>
                  <a:lnTo>
                    <a:pt x="7" y="1"/>
                  </a:lnTo>
                  <a:lnTo>
                    <a:pt x="11" y="3"/>
                  </a:lnTo>
                  <a:lnTo>
                    <a:pt x="15" y="4"/>
                  </a:lnTo>
                  <a:lnTo>
                    <a:pt x="18" y="6"/>
                  </a:lnTo>
                  <a:lnTo>
                    <a:pt x="22" y="8"/>
                  </a:lnTo>
                  <a:lnTo>
                    <a:pt x="26" y="10"/>
                  </a:lnTo>
                  <a:lnTo>
                    <a:pt x="29" y="12"/>
                  </a:lnTo>
                  <a:lnTo>
                    <a:pt x="33" y="14"/>
                  </a:lnTo>
                  <a:lnTo>
                    <a:pt x="37" y="16"/>
                  </a:lnTo>
                  <a:lnTo>
                    <a:pt x="41" y="18"/>
                  </a:lnTo>
                  <a:lnTo>
                    <a:pt x="44" y="21"/>
                  </a:lnTo>
                  <a:lnTo>
                    <a:pt x="48" y="23"/>
                  </a:lnTo>
                  <a:lnTo>
                    <a:pt x="52" y="25"/>
                  </a:lnTo>
                  <a:lnTo>
                    <a:pt x="55" y="27"/>
                  </a:lnTo>
                  <a:lnTo>
                    <a:pt x="59" y="28"/>
                  </a:lnTo>
                  <a:lnTo>
                    <a:pt x="63" y="30"/>
                  </a:lnTo>
                  <a:lnTo>
                    <a:pt x="66" y="31"/>
                  </a:lnTo>
                  <a:lnTo>
                    <a:pt x="70" y="32"/>
                  </a:lnTo>
                  <a:lnTo>
                    <a:pt x="74" y="33"/>
                  </a:lnTo>
                  <a:lnTo>
                    <a:pt x="78" y="34"/>
                  </a:lnTo>
                  <a:lnTo>
                    <a:pt x="81" y="35"/>
                  </a:lnTo>
                  <a:lnTo>
                    <a:pt x="85" y="36"/>
                  </a:lnTo>
                  <a:lnTo>
                    <a:pt x="89" y="37"/>
                  </a:lnTo>
                  <a:lnTo>
                    <a:pt x="92" y="37"/>
                  </a:lnTo>
                  <a:lnTo>
                    <a:pt x="96" y="38"/>
                  </a:lnTo>
                  <a:lnTo>
                    <a:pt x="100" y="38"/>
                  </a:lnTo>
                  <a:lnTo>
                    <a:pt x="103" y="39"/>
                  </a:lnTo>
                  <a:lnTo>
                    <a:pt x="107" y="39"/>
                  </a:lnTo>
                  <a:lnTo>
                    <a:pt x="111" y="39"/>
                  </a:lnTo>
                  <a:lnTo>
                    <a:pt x="115" y="39"/>
                  </a:lnTo>
                  <a:lnTo>
                    <a:pt x="118" y="40"/>
                  </a:lnTo>
                  <a:lnTo>
                    <a:pt x="122" y="40"/>
                  </a:lnTo>
                  <a:lnTo>
                    <a:pt x="126" y="40"/>
                  </a:lnTo>
                  <a:lnTo>
                    <a:pt x="129" y="40"/>
                  </a:lnTo>
                  <a:lnTo>
                    <a:pt x="133" y="40"/>
                  </a:lnTo>
                  <a:lnTo>
                    <a:pt x="137" y="41"/>
                  </a:lnTo>
                  <a:lnTo>
                    <a:pt x="140" y="41"/>
                  </a:lnTo>
                  <a:lnTo>
                    <a:pt x="144" y="41"/>
                  </a:lnTo>
                  <a:lnTo>
                    <a:pt x="148" y="41"/>
                  </a:lnTo>
                  <a:lnTo>
                    <a:pt x="152" y="41"/>
                  </a:lnTo>
                  <a:lnTo>
                    <a:pt x="155" y="41"/>
                  </a:lnTo>
                  <a:lnTo>
                    <a:pt x="159" y="41"/>
                  </a:lnTo>
                  <a:lnTo>
                    <a:pt x="163" y="41"/>
                  </a:lnTo>
                  <a:lnTo>
                    <a:pt x="166" y="41"/>
                  </a:lnTo>
                  <a:lnTo>
                    <a:pt x="170" y="41"/>
                  </a:lnTo>
                  <a:lnTo>
                    <a:pt x="174" y="42"/>
                  </a:lnTo>
                  <a:lnTo>
                    <a:pt x="177" y="42"/>
                  </a:lnTo>
                  <a:lnTo>
                    <a:pt x="181" y="42"/>
                  </a:lnTo>
                  <a:lnTo>
                    <a:pt x="185" y="42"/>
                  </a:lnTo>
                  <a:lnTo>
                    <a:pt x="189" y="42"/>
                  </a:lnTo>
                  <a:lnTo>
                    <a:pt x="192" y="42"/>
                  </a:lnTo>
                  <a:lnTo>
                    <a:pt x="196" y="42"/>
                  </a:lnTo>
                  <a:lnTo>
                    <a:pt x="200" y="42"/>
                  </a:lnTo>
                  <a:lnTo>
                    <a:pt x="203" y="42"/>
                  </a:lnTo>
                  <a:lnTo>
                    <a:pt x="207" y="42"/>
                  </a:lnTo>
                  <a:lnTo>
                    <a:pt x="211" y="42"/>
                  </a:lnTo>
                  <a:lnTo>
                    <a:pt x="214" y="42"/>
                  </a:lnTo>
                  <a:lnTo>
                    <a:pt x="218" y="42"/>
                  </a:lnTo>
                  <a:lnTo>
                    <a:pt x="222" y="42"/>
                  </a:lnTo>
                  <a:lnTo>
                    <a:pt x="226" y="42"/>
                  </a:lnTo>
                  <a:lnTo>
                    <a:pt x="229" y="42"/>
                  </a:lnTo>
                  <a:lnTo>
                    <a:pt x="233" y="42"/>
                  </a:lnTo>
                  <a:lnTo>
                    <a:pt x="237" y="42"/>
                  </a:lnTo>
                  <a:lnTo>
                    <a:pt x="240" y="42"/>
                  </a:lnTo>
                  <a:lnTo>
                    <a:pt x="244" y="42"/>
                  </a:lnTo>
                  <a:lnTo>
                    <a:pt x="248" y="42"/>
                  </a:lnTo>
                  <a:lnTo>
                    <a:pt x="251" y="42"/>
                  </a:lnTo>
                  <a:lnTo>
                    <a:pt x="255" y="42"/>
                  </a:lnTo>
                  <a:lnTo>
                    <a:pt x="259" y="42"/>
                  </a:lnTo>
                  <a:lnTo>
                    <a:pt x="263" y="42"/>
                  </a:lnTo>
                  <a:lnTo>
                    <a:pt x="266" y="42"/>
                  </a:lnTo>
                  <a:lnTo>
                    <a:pt x="270" y="42"/>
                  </a:lnTo>
                  <a:lnTo>
                    <a:pt x="274" y="42"/>
                  </a:lnTo>
                  <a:lnTo>
                    <a:pt x="277" y="42"/>
                  </a:lnTo>
                  <a:lnTo>
                    <a:pt x="281" y="42"/>
                  </a:lnTo>
                  <a:lnTo>
                    <a:pt x="285" y="42"/>
                  </a:lnTo>
                  <a:lnTo>
                    <a:pt x="288" y="42"/>
                  </a:lnTo>
                  <a:lnTo>
                    <a:pt x="292" y="42"/>
                  </a:lnTo>
                  <a:lnTo>
                    <a:pt x="296" y="43"/>
                  </a:lnTo>
                  <a:lnTo>
                    <a:pt x="300" y="43"/>
                  </a:lnTo>
                  <a:lnTo>
                    <a:pt x="303" y="43"/>
                  </a:lnTo>
                  <a:lnTo>
                    <a:pt x="307" y="43"/>
                  </a:lnTo>
                  <a:lnTo>
                    <a:pt x="311" y="43"/>
                  </a:lnTo>
                  <a:lnTo>
                    <a:pt x="314" y="43"/>
                  </a:lnTo>
                  <a:lnTo>
                    <a:pt x="318" y="43"/>
                  </a:lnTo>
                  <a:lnTo>
                    <a:pt x="322" y="43"/>
                  </a:lnTo>
                  <a:lnTo>
                    <a:pt x="325" y="43"/>
                  </a:lnTo>
                  <a:lnTo>
                    <a:pt x="329" y="43"/>
                  </a:lnTo>
                  <a:lnTo>
                    <a:pt x="333" y="43"/>
                  </a:lnTo>
                  <a:lnTo>
                    <a:pt x="337" y="43"/>
                  </a:lnTo>
                  <a:lnTo>
                    <a:pt x="340" y="43"/>
                  </a:lnTo>
                  <a:lnTo>
                    <a:pt x="344" y="43"/>
                  </a:lnTo>
                  <a:lnTo>
                    <a:pt x="348" y="43"/>
                  </a:lnTo>
                  <a:lnTo>
                    <a:pt x="351" y="43"/>
                  </a:lnTo>
                  <a:lnTo>
                    <a:pt x="355" y="43"/>
                  </a:lnTo>
                  <a:lnTo>
                    <a:pt x="359" y="43"/>
                  </a:lnTo>
                  <a:lnTo>
                    <a:pt x="362" y="43"/>
                  </a:lnTo>
                  <a:lnTo>
                    <a:pt x="366" y="43"/>
                  </a:lnTo>
                  <a:lnTo>
                    <a:pt x="368" y="43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608" name="Rectangle 177"/>
            <p:cNvSpPr>
              <a:spLocks noChangeArrowheads="1"/>
            </p:cNvSpPr>
            <p:nvPr/>
          </p:nvSpPr>
          <p:spPr bwMode="auto">
            <a:xfrm>
              <a:off x="4402" y="1301"/>
              <a:ext cx="45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2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Absorbed 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2609" name="Rectangle 178"/>
            <p:cNvSpPr>
              <a:spLocks noChangeArrowheads="1"/>
            </p:cNvSpPr>
            <p:nvPr/>
          </p:nvSpPr>
          <p:spPr bwMode="auto">
            <a:xfrm>
              <a:off x="4855" y="1307"/>
              <a:ext cx="31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7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3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2610" name="Rectangle 179"/>
            <p:cNvSpPr>
              <a:spLocks noChangeArrowheads="1"/>
            </p:cNvSpPr>
            <p:nvPr/>
          </p:nvSpPr>
          <p:spPr bwMode="auto">
            <a:xfrm>
              <a:off x="4898" y="1331"/>
              <a:ext cx="35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8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S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2611" name="Rectangle 180"/>
            <p:cNvSpPr>
              <a:spLocks noChangeArrowheads="1"/>
            </p:cNvSpPr>
            <p:nvPr/>
          </p:nvSpPr>
          <p:spPr bwMode="auto">
            <a:xfrm>
              <a:off x="4932" y="1361"/>
              <a:ext cx="22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7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1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2612" name="Rectangle 181"/>
            <p:cNvSpPr>
              <a:spLocks noChangeArrowheads="1"/>
            </p:cNvSpPr>
            <p:nvPr/>
          </p:nvSpPr>
          <p:spPr bwMode="auto">
            <a:xfrm>
              <a:off x="4971" y="1301"/>
              <a:ext cx="5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2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, 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2613" name="Rectangle 182"/>
            <p:cNvSpPr>
              <a:spLocks noChangeArrowheads="1"/>
            </p:cNvSpPr>
            <p:nvPr/>
          </p:nvSpPr>
          <p:spPr bwMode="auto">
            <a:xfrm>
              <a:off x="5030" y="1295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200">
                  <a:solidFill>
                    <a:srgbClr val="000000"/>
                  </a:solidFill>
                  <a:latin typeface="Symbol" pitchFamily="18" charset="2"/>
                  <a:ea typeface="Arial Unicode MS" pitchFamily="50" charset="-128"/>
                  <a:cs typeface="Arial Unicode MS" pitchFamily="50" charset="-128"/>
                </a:rPr>
                <a:t>r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2614" name="Rectangle 183"/>
            <p:cNvSpPr>
              <a:spLocks noChangeArrowheads="1"/>
            </p:cNvSpPr>
            <p:nvPr/>
          </p:nvSpPr>
          <p:spPr bwMode="auto">
            <a:xfrm>
              <a:off x="5079" y="1301"/>
              <a:ext cx="25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2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=1 fm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2615" name="Line 184"/>
            <p:cNvSpPr>
              <a:spLocks noChangeShapeType="1"/>
            </p:cNvSpPr>
            <p:nvPr/>
          </p:nvSpPr>
          <p:spPr bwMode="auto">
            <a:xfrm>
              <a:off x="5378" y="1355"/>
              <a:ext cx="12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616" name="Freeform 185"/>
            <p:cNvSpPr>
              <a:spLocks/>
            </p:cNvSpPr>
            <p:nvPr/>
          </p:nvSpPr>
          <p:spPr bwMode="auto">
            <a:xfrm>
              <a:off x="3500" y="917"/>
              <a:ext cx="2142" cy="1782"/>
            </a:xfrm>
            <a:custGeom>
              <a:avLst/>
              <a:gdLst>
                <a:gd name="T0" fmla="*/ 0 w 357"/>
                <a:gd name="T1" fmla="*/ 0 h 297"/>
                <a:gd name="T2" fmla="*/ 42 w 357"/>
                <a:gd name="T3" fmla="*/ 132 h 297"/>
                <a:gd name="T4" fmla="*/ 90 w 357"/>
                <a:gd name="T5" fmla="*/ 324 h 297"/>
                <a:gd name="T6" fmla="*/ 132 w 357"/>
                <a:gd name="T7" fmla="*/ 528 h 297"/>
                <a:gd name="T8" fmla="*/ 180 w 357"/>
                <a:gd name="T9" fmla="*/ 708 h 297"/>
                <a:gd name="T10" fmla="*/ 222 w 357"/>
                <a:gd name="T11" fmla="*/ 882 h 297"/>
                <a:gd name="T12" fmla="*/ 264 w 357"/>
                <a:gd name="T13" fmla="*/ 1026 h 297"/>
                <a:gd name="T14" fmla="*/ 312 w 357"/>
                <a:gd name="T15" fmla="*/ 1140 h 297"/>
                <a:gd name="T16" fmla="*/ 354 w 357"/>
                <a:gd name="T17" fmla="*/ 1236 h 297"/>
                <a:gd name="T18" fmla="*/ 402 w 357"/>
                <a:gd name="T19" fmla="*/ 1314 h 297"/>
                <a:gd name="T20" fmla="*/ 444 w 357"/>
                <a:gd name="T21" fmla="*/ 1392 h 297"/>
                <a:gd name="T22" fmla="*/ 486 w 357"/>
                <a:gd name="T23" fmla="*/ 1440 h 297"/>
                <a:gd name="T24" fmla="*/ 534 w 357"/>
                <a:gd name="T25" fmla="*/ 1476 h 297"/>
                <a:gd name="T26" fmla="*/ 576 w 357"/>
                <a:gd name="T27" fmla="*/ 1524 h 297"/>
                <a:gd name="T28" fmla="*/ 624 w 357"/>
                <a:gd name="T29" fmla="*/ 1554 h 297"/>
                <a:gd name="T30" fmla="*/ 666 w 357"/>
                <a:gd name="T31" fmla="*/ 1578 h 297"/>
                <a:gd name="T32" fmla="*/ 708 w 357"/>
                <a:gd name="T33" fmla="*/ 1608 h 297"/>
                <a:gd name="T34" fmla="*/ 756 w 357"/>
                <a:gd name="T35" fmla="*/ 1626 h 297"/>
                <a:gd name="T36" fmla="*/ 798 w 357"/>
                <a:gd name="T37" fmla="*/ 1644 h 297"/>
                <a:gd name="T38" fmla="*/ 846 w 357"/>
                <a:gd name="T39" fmla="*/ 1662 h 297"/>
                <a:gd name="T40" fmla="*/ 888 w 357"/>
                <a:gd name="T41" fmla="*/ 1680 h 297"/>
                <a:gd name="T42" fmla="*/ 930 w 357"/>
                <a:gd name="T43" fmla="*/ 1686 h 297"/>
                <a:gd name="T44" fmla="*/ 978 w 357"/>
                <a:gd name="T45" fmla="*/ 1704 h 297"/>
                <a:gd name="T46" fmla="*/ 1020 w 357"/>
                <a:gd name="T47" fmla="*/ 1716 h 297"/>
                <a:gd name="T48" fmla="*/ 1068 w 357"/>
                <a:gd name="T49" fmla="*/ 1722 h 297"/>
                <a:gd name="T50" fmla="*/ 1110 w 357"/>
                <a:gd name="T51" fmla="*/ 1728 h 297"/>
                <a:gd name="T52" fmla="*/ 1152 w 357"/>
                <a:gd name="T53" fmla="*/ 1740 h 297"/>
                <a:gd name="T54" fmla="*/ 1200 w 357"/>
                <a:gd name="T55" fmla="*/ 1746 h 297"/>
                <a:gd name="T56" fmla="*/ 1242 w 357"/>
                <a:gd name="T57" fmla="*/ 1752 h 297"/>
                <a:gd name="T58" fmla="*/ 1290 w 357"/>
                <a:gd name="T59" fmla="*/ 1758 h 297"/>
                <a:gd name="T60" fmla="*/ 1332 w 357"/>
                <a:gd name="T61" fmla="*/ 1758 h 297"/>
                <a:gd name="T62" fmla="*/ 1374 w 357"/>
                <a:gd name="T63" fmla="*/ 1764 h 297"/>
                <a:gd name="T64" fmla="*/ 1422 w 357"/>
                <a:gd name="T65" fmla="*/ 1770 h 297"/>
                <a:gd name="T66" fmla="*/ 1464 w 357"/>
                <a:gd name="T67" fmla="*/ 1770 h 297"/>
                <a:gd name="T68" fmla="*/ 1512 w 357"/>
                <a:gd name="T69" fmla="*/ 1770 h 297"/>
                <a:gd name="T70" fmla="*/ 1554 w 357"/>
                <a:gd name="T71" fmla="*/ 1776 h 297"/>
                <a:gd name="T72" fmla="*/ 1596 w 357"/>
                <a:gd name="T73" fmla="*/ 1776 h 297"/>
                <a:gd name="T74" fmla="*/ 1644 w 357"/>
                <a:gd name="T75" fmla="*/ 1776 h 297"/>
                <a:gd name="T76" fmla="*/ 1686 w 357"/>
                <a:gd name="T77" fmla="*/ 1776 h 297"/>
                <a:gd name="T78" fmla="*/ 1734 w 357"/>
                <a:gd name="T79" fmla="*/ 1782 h 297"/>
                <a:gd name="T80" fmla="*/ 1776 w 357"/>
                <a:gd name="T81" fmla="*/ 1776 h 297"/>
                <a:gd name="T82" fmla="*/ 1818 w 357"/>
                <a:gd name="T83" fmla="*/ 1782 h 297"/>
                <a:gd name="T84" fmla="*/ 1866 w 357"/>
                <a:gd name="T85" fmla="*/ 1776 h 297"/>
                <a:gd name="T86" fmla="*/ 1908 w 357"/>
                <a:gd name="T87" fmla="*/ 1776 h 297"/>
                <a:gd name="T88" fmla="*/ 1956 w 357"/>
                <a:gd name="T89" fmla="*/ 1776 h 297"/>
                <a:gd name="T90" fmla="*/ 1998 w 357"/>
                <a:gd name="T91" fmla="*/ 1776 h 297"/>
                <a:gd name="T92" fmla="*/ 2040 w 357"/>
                <a:gd name="T93" fmla="*/ 1776 h 297"/>
                <a:gd name="T94" fmla="*/ 2088 w 357"/>
                <a:gd name="T95" fmla="*/ 1776 h 297"/>
                <a:gd name="T96" fmla="*/ 2130 w 357"/>
                <a:gd name="T97" fmla="*/ 1776 h 2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57" h="297">
                  <a:moveTo>
                    <a:pt x="0" y="0"/>
                  </a:moveTo>
                  <a:lnTo>
                    <a:pt x="0" y="0"/>
                  </a:lnTo>
                  <a:lnTo>
                    <a:pt x="4" y="10"/>
                  </a:lnTo>
                  <a:lnTo>
                    <a:pt x="7" y="22"/>
                  </a:lnTo>
                  <a:lnTo>
                    <a:pt x="11" y="37"/>
                  </a:lnTo>
                  <a:lnTo>
                    <a:pt x="15" y="54"/>
                  </a:lnTo>
                  <a:lnTo>
                    <a:pt x="18" y="71"/>
                  </a:lnTo>
                  <a:lnTo>
                    <a:pt x="22" y="88"/>
                  </a:lnTo>
                  <a:lnTo>
                    <a:pt x="26" y="102"/>
                  </a:lnTo>
                  <a:lnTo>
                    <a:pt x="30" y="118"/>
                  </a:lnTo>
                  <a:lnTo>
                    <a:pt x="33" y="133"/>
                  </a:lnTo>
                  <a:lnTo>
                    <a:pt x="37" y="147"/>
                  </a:lnTo>
                  <a:lnTo>
                    <a:pt x="41" y="159"/>
                  </a:lnTo>
                  <a:lnTo>
                    <a:pt x="44" y="171"/>
                  </a:lnTo>
                  <a:lnTo>
                    <a:pt x="48" y="181"/>
                  </a:lnTo>
                  <a:lnTo>
                    <a:pt x="52" y="190"/>
                  </a:lnTo>
                  <a:lnTo>
                    <a:pt x="55" y="199"/>
                  </a:lnTo>
                  <a:lnTo>
                    <a:pt x="59" y="206"/>
                  </a:lnTo>
                  <a:lnTo>
                    <a:pt x="63" y="212"/>
                  </a:lnTo>
                  <a:lnTo>
                    <a:pt x="67" y="219"/>
                  </a:lnTo>
                  <a:lnTo>
                    <a:pt x="70" y="226"/>
                  </a:lnTo>
                  <a:lnTo>
                    <a:pt x="74" y="232"/>
                  </a:lnTo>
                  <a:lnTo>
                    <a:pt x="78" y="237"/>
                  </a:lnTo>
                  <a:lnTo>
                    <a:pt x="81" y="240"/>
                  </a:lnTo>
                  <a:lnTo>
                    <a:pt x="85" y="242"/>
                  </a:lnTo>
                  <a:lnTo>
                    <a:pt x="89" y="246"/>
                  </a:lnTo>
                  <a:lnTo>
                    <a:pt x="92" y="250"/>
                  </a:lnTo>
                  <a:lnTo>
                    <a:pt x="96" y="254"/>
                  </a:lnTo>
                  <a:lnTo>
                    <a:pt x="100" y="257"/>
                  </a:lnTo>
                  <a:lnTo>
                    <a:pt x="104" y="259"/>
                  </a:lnTo>
                  <a:lnTo>
                    <a:pt x="107" y="261"/>
                  </a:lnTo>
                  <a:lnTo>
                    <a:pt x="111" y="263"/>
                  </a:lnTo>
                  <a:lnTo>
                    <a:pt x="115" y="265"/>
                  </a:lnTo>
                  <a:lnTo>
                    <a:pt x="118" y="268"/>
                  </a:lnTo>
                  <a:lnTo>
                    <a:pt x="122" y="270"/>
                  </a:lnTo>
                  <a:lnTo>
                    <a:pt x="126" y="271"/>
                  </a:lnTo>
                  <a:lnTo>
                    <a:pt x="129" y="272"/>
                  </a:lnTo>
                  <a:lnTo>
                    <a:pt x="133" y="274"/>
                  </a:lnTo>
                  <a:lnTo>
                    <a:pt x="137" y="275"/>
                  </a:lnTo>
                  <a:lnTo>
                    <a:pt x="141" y="277"/>
                  </a:lnTo>
                  <a:lnTo>
                    <a:pt x="144" y="279"/>
                  </a:lnTo>
                  <a:lnTo>
                    <a:pt x="148" y="280"/>
                  </a:lnTo>
                  <a:lnTo>
                    <a:pt x="152" y="280"/>
                  </a:lnTo>
                  <a:lnTo>
                    <a:pt x="155" y="281"/>
                  </a:lnTo>
                  <a:lnTo>
                    <a:pt x="159" y="282"/>
                  </a:lnTo>
                  <a:lnTo>
                    <a:pt x="163" y="284"/>
                  </a:lnTo>
                  <a:lnTo>
                    <a:pt x="166" y="285"/>
                  </a:lnTo>
                  <a:lnTo>
                    <a:pt x="170" y="286"/>
                  </a:lnTo>
                  <a:lnTo>
                    <a:pt x="174" y="286"/>
                  </a:lnTo>
                  <a:lnTo>
                    <a:pt x="178" y="287"/>
                  </a:lnTo>
                  <a:lnTo>
                    <a:pt x="181" y="287"/>
                  </a:lnTo>
                  <a:lnTo>
                    <a:pt x="185" y="288"/>
                  </a:lnTo>
                  <a:lnTo>
                    <a:pt x="189" y="289"/>
                  </a:lnTo>
                  <a:lnTo>
                    <a:pt x="192" y="290"/>
                  </a:lnTo>
                  <a:lnTo>
                    <a:pt x="196" y="290"/>
                  </a:lnTo>
                  <a:lnTo>
                    <a:pt x="200" y="291"/>
                  </a:lnTo>
                  <a:lnTo>
                    <a:pt x="203" y="291"/>
                  </a:lnTo>
                  <a:lnTo>
                    <a:pt x="207" y="292"/>
                  </a:lnTo>
                  <a:lnTo>
                    <a:pt x="211" y="292"/>
                  </a:lnTo>
                  <a:lnTo>
                    <a:pt x="215" y="293"/>
                  </a:lnTo>
                  <a:lnTo>
                    <a:pt x="218" y="293"/>
                  </a:lnTo>
                  <a:lnTo>
                    <a:pt x="222" y="293"/>
                  </a:lnTo>
                  <a:lnTo>
                    <a:pt x="226" y="294"/>
                  </a:lnTo>
                  <a:lnTo>
                    <a:pt x="229" y="294"/>
                  </a:lnTo>
                  <a:lnTo>
                    <a:pt x="233" y="294"/>
                  </a:lnTo>
                  <a:lnTo>
                    <a:pt x="237" y="295"/>
                  </a:lnTo>
                  <a:lnTo>
                    <a:pt x="240" y="295"/>
                  </a:lnTo>
                  <a:lnTo>
                    <a:pt x="244" y="295"/>
                  </a:lnTo>
                  <a:lnTo>
                    <a:pt x="248" y="295"/>
                  </a:lnTo>
                  <a:lnTo>
                    <a:pt x="252" y="295"/>
                  </a:lnTo>
                  <a:lnTo>
                    <a:pt x="255" y="296"/>
                  </a:lnTo>
                  <a:lnTo>
                    <a:pt x="259" y="296"/>
                  </a:lnTo>
                  <a:lnTo>
                    <a:pt x="263" y="296"/>
                  </a:lnTo>
                  <a:lnTo>
                    <a:pt x="266" y="296"/>
                  </a:lnTo>
                  <a:lnTo>
                    <a:pt x="270" y="296"/>
                  </a:lnTo>
                  <a:lnTo>
                    <a:pt x="274" y="296"/>
                  </a:lnTo>
                  <a:lnTo>
                    <a:pt x="277" y="296"/>
                  </a:lnTo>
                  <a:lnTo>
                    <a:pt x="281" y="296"/>
                  </a:lnTo>
                  <a:lnTo>
                    <a:pt x="285" y="297"/>
                  </a:lnTo>
                  <a:lnTo>
                    <a:pt x="289" y="297"/>
                  </a:lnTo>
                  <a:lnTo>
                    <a:pt x="292" y="296"/>
                  </a:lnTo>
                  <a:lnTo>
                    <a:pt x="296" y="296"/>
                  </a:lnTo>
                  <a:lnTo>
                    <a:pt x="300" y="297"/>
                  </a:lnTo>
                  <a:lnTo>
                    <a:pt x="303" y="297"/>
                  </a:lnTo>
                  <a:lnTo>
                    <a:pt x="307" y="297"/>
                  </a:lnTo>
                  <a:lnTo>
                    <a:pt x="311" y="296"/>
                  </a:lnTo>
                  <a:lnTo>
                    <a:pt x="314" y="296"/>
                  </a:lnTo>
                  <a:lnTo>
                    <a:pt x="318" y="296"/>
                  </a:lnTo>
                  <a:lnTo>
                    <a:pt x="322" y="296"/>
                  </a:lnTo>
                  <a:lnTo>
                    <a:pt x="326" y="296"/>
                  </a:lnTo>
                  <a:lnTo>
                    <a:pt x="329" y="296"/>
                  </a:lnTo>
                  <a:lnTo>
                    <a:pt x="333" y="296"/>
                  </a:lnTo>
                  <a:lnTo>
                    <a:pt x="337" y="296"/>
                  </a:lnTo>
                  <a:lnTo>
                    <a:pt x="340" y="296"/>
                  </a:lnTo>
                  <a:lnTo>
                    <a:pt x="344" y="296"/>
                  </a:lnTo>
                  <a:lnTo>
                    <a:pt x="348" y="296"/>
                  </a:lnTo>
                  <a:lnTo>
                    <a:pt x="351" y="296"/>
                  </a:lnTo>
                  <a:lnTo>
                    <a:pt x="355" y="296"/>
                  </a:lnTo>
                  <a:lnTo>
                    <a:pt x="357" y="295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617" name="Rectangle 186"/>
            <p:cNvSpPr>
              <a:spLocks noChangeArrowheads="1"/>
            </p:cNvSpPr>
            <p:nvPr/>
          </p:nvSpPr>
          <p:spPr bwMode="auto">
            <a:xfrm>
              <a:off x="5030" y="1421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200">
                  <a:solidFill>
                    <a:srgbClr val="000000"/>
                  </a:solidFill>
                  <a:latin typeface="Symbol" pitchFamily="18" charset="2"/>
                  <a:ea typeface="Arial Unicode MS" pitchFamily="50" charset="-128"/>
                  <a:cs typeface="Arial Unicode MS" pitchFamily="50" charset="-128"/>
                </a:rPr>
                <a:t>r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2618" name="Rectangle 187"/>
            <p:cNvSpPr>
              <a:spLocks noChangeArrowheads="1"/>
            </p:cNvSpPr>
            <p:nvPr/>
          </p:nvSpPr>
          <p:spPr bwMode="auto">
            <a:xfrm>
              <a:off x="5070" y="1427"/>
              <a:ext cx="26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2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=3 fm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2619" name="Line 188"/>
            <p:cNvSpPr>
              <a:spLocks noChangeShapeType="1"/>
            </p:cNvSpPr>
            <p:nvPr/>
          </p:nvSpPr>
          <p:spPr bwMode="auto">
            <a:xfrm>
              <a:off x="5378" y="1475"/>
              <a:ext cx="120" cy="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620" name="Freeform 189"/>
            <p:cNvSpPr>
              <a:spLocks/>
            </p:cNvSpPr>
            <p:nvPr/>
          </p:nvSpPr>
          <p:spPr bwMode="auto">
            <a:xfrm>
              <a:off x="3434" y="1211"/>
              <a:ext cx="2208" cy="1392"/>
            </a:xfrm>
            <a:custGeom>
              <a:avLst/>
              <a:gdLst>
                <a:gd name="T0" fmla="*/ 24 w 368"/>
                <a:gd name="T1" fmla="*/ 12 h 232"/>
                <a:gd name="T2" fmla="*/ 66 w 368"/>
                <a:gd name="T3" fmla="*/ 102 h 232"/>
                <a:gd name="T4" fmla="*/ 108 w 368"/>
                <a:gd name="T5" fmla="*/ 288 h 232"/>
                <a:gd name="T6" fmla="*/ 156 w 368"/>
                <a:gd name="T7" fmla="*/ 510 h 232"/>
                <a:gd name="T8" fmla="*/ 198 w 368"/>
                <a:gd name="T9" fmla="*/ 720 h 232"/>
                <a:gd name="T10" fmla="*/ 246 w 368"/>
                <a:gd name="T11" fmla="*/ 888 h 232"/>
                <a:gd name="T12" fmla="*/ 288 w 368"/>
                <a:gd name="T13" fmla="*/ 1026 h 232"/>
                <a:gd name="T14" fmla="*/ 330 w 368"/>
                <a:gd name="T15" fmla="*/ 1134 h 232"/>
                <a:gd name="T16" fmla="*/ 378 w 368"/>
                <a:gd name="T17" fmla="*/ 1218 h 232"/>
                <a:gd name="T18" fmla="*/ 420 w 368"/>
                <a:gd name="T19" fmla="*/ 1278 h 232"/>
                <a:gd name="T20" fmla="*/ 468 w 368"/>
                <a:gd name="T21" fmla="*/ 1314 h 232"/>
                <a:gd name="T22" fmla="*/ 510 w 368"/>
                <a:gd name="T23" fmla="*/ 1356 h 232"/>
                <a:gd name="T24" fmla="*/ 552 w 368"/>
                <a:gd name="T25" fmla="*/ 1368 h 232"/>
                <a:gd name="T26" fmla="*/ 600 w 368"/>
                <a:gd name="T27" fmla="*/ 1380 h 232"/>
                <a:gd name="T28" fmla="*/ 642 w 368"/>
                <a:gd name="T29" fmla="*/ 1392 h 232"/>
                <a:gd name="T30" fmla="*/ 690 w 368"/>
                <a:gd name="T31" fmla="*/ 1392 h 232"/>
                <a:gd name="T32" fmla="*/ 732 w 368"/>
                <a:gd name="T33" fmla="*/ 1392 h 232"/>
                <a:gd name="T34" fmla="*/ 774 w 368"/>
                <a:gd name="T35" fmla="*/ 1392 h 232"/>
                <a:gd name="T36" fmla="*/ 822 w 368"/>
                <a:gd name="T37" fmla="*/ 1392 h 232"/>
                <a:gd name="T38" fmla="*/ 864 w 368"/>
                <a:gd name="T39" fmla="*/ 1386 h 232"/>
                <a:gd name="T40" fmla="*/ 912 w 368"/>
                <a:gd name="T41" fmla="*/ 1386 h 232"/>
                <a:gd name="T42" fmla="*/ 954 w 368"/>
                <a:gd name="T43" fmla="*/ 1386 h 232"/>
                <a:gd name="T44" fmla="*/ 996 w 368"/>
                <a:gd name="T45" fmla="*/ 1380 h 232"/>
                <a:gd name="T46" fmla="*/ 1044 w 368"/>
                <a:gd name="T47" fmla="*/ 1374 h 232"/>
                <a:gd name="T48" fmla="*/ 1086 w 368"/>
                <a:gd name="T49" fmla="*/ 1374 h 232"/>
                <a:gd name="T50" fmla="*/ 1134 w 368"/>
                <a:gd name="T51" fmla="*/ 1368 h 232"/>
                <a:gd name="T52" fmla="*/ 1176 w 368"/>
                <a:gd name="T53" fmla="*/ 1368 h 232"/>
                <a:gd name="T54" fmla="*/ 1218 w 368"/>
                <a:gd name="T55" fmla="*/ 1368 h 232"/>
                <a:gd name="T56" fmla="*/ 1266 w 368"/>
                <a:gd name="T57" fmla="*/ 1362 h 232"/>
                <a:gd name="T58" fmla="*/ 1308 w 368"/>
                <a:gd name="T59" fmla="*/ 1362 h 232"/>
                <a:gd name="T60" fmla="*/ 1356 w 368"/>
                <a:gd name="T61" fmla="*/ 1362 h 232"/>
                <a:gd name="T62" fmla="*/ 1398 w 368"/>
                <a:gd name="T63" fmla="*/ 1356 h 232"/>
                <a:gd name="T64" fmla="*/ 1440 w 368"/>
                <a:gd name="T65" fmla="*/ 1356 h 232"/>
                <a:gd name="T66" fmla="*/ 1488 w 368"/>
                <a:gd name="T67" fmla="*/ 1356 h 232"/>
                <a:gd name="T68" fmla="*/ 1530 w 368"/>
                <a:gd name="T69" fmla="*/ 1350 h 232"/>
                <a:gd name="T70" fmla="*/ 1578 w 368"/>
                <a:gd name="T71" fmla="*/ 1350 h 232"/>
                <a:gd name="T72" fmla="*/ 1620 w 368"/>
                <a:gd name="T73" fmla="*/ 1350 h 232"/>
                <a:gd name="T74" fmla="*/ 1662 w 368"/>
                <a:gd name="T75" fmla="*/ 1350 h 232"/>
                <a:gd name="T76" fmla="*/ 1710 w 368"/>
                <a:gd name="T77" fmla="*/ 1350 h 232"/>
                <a:gd name="T78" fmla="*/ 1752 w 368"/>
                <a:gd name="T79" fmla="*/ 1344 h 232"/>
                <a:gd name="T80" fmla="*/ 1800 w 368"/>
                <a:gd name="T81" fmla="*/ 1344 h 232"/>
                <a:gd name="T82" fmla="*/ 1842 w 368"/>
                <a:gd name="T83" fmla="*/ 1344 h 232"/>
                <a:gd name="T84" fmla="*/ 1884 w 368"/>
                <a:gd name="T85" fmla="*/ 1344 h 232"/>
                <a:gd name="T86" fmla="*/ 1932 w 368"/>
                <a:gd name="T87" fmla="*/ 1344 h 232"/>
                <a:gd name="T88" fmla="*/ 1974 w 368"/>
                <a:gd name="T89" fmla="*/ 1344 h 232"/>
                <a:gd name="T90" fmla="*/ 2022 w 368"/>
                <a:gd name="T91" fmla="*/ 1344 h 232"/>
                <a:gd name="T92" fmla="*/ 2064 w 368"/>
                <a:gd name="T93" fmla="*/ 1344 h 232"/>
                <a:gd name="T94" fmla="*/ 2106 w 368"/>
                <a:gd name="T95" fmla="*/ 1338 h 232"/>
                <a:gd name="T96" fmla="*/ 2154 w 368"/>
                <a:gd name="T97" fmla="*/ 1338 h 232"/>
                <a:gd name="T98" fmla="*/ 2196 w 368"/>
                <a:gd name="T99" fmla="*/ 1338 h 23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68" h="232">
                  <a:moveTo>
                    <a:pt x="0" y="0"/>
                  </a:moveTo>
                  <a:lnTo>
                    <a:pt x="4" y="2"/>
                  </a:lnTo>
                  <a:lnTo>
                    <a:pt x="7" y="7"/>
                  </a:lnTo>
                  <a:lnTo>
                    <a:pt x="11" y="17"/>
                  </a:lnTo>
                  <a:lnTo>
                    <a:pt x="15" y="31"/>
                  </a:lnTo>
                  <a:lnTo>
                    <a:pt x="18" y="48"/>
                  </a:lnTo>
                  <a:lnTo>
                    <a:pt x="22" y="66"/>
                  </a:lnTo>
                  <a:lnTo>
                    <a:pt x="26" y="85"/>
                  </a:lnTo>
                  <a:lnTo>
                    <a:pt x="29" y="103"/>
                  </a:lnTo>
                  <a:lnTo>
                    <a:pt x="33" y="120"/>
                  </a:lnTo>
                  <a:lnTo>
                    <a:pt x="37" y="133"/>
                  </a:lnTo>
                  <a:lnTo>
                    <a:pt x="41" y="148"/>
                  </a:lnTo>
                  <a:lnTo>
                    <a:pt x="44" y="160"/>
                  </a:lnTo>
                  <a:lnTo>
                    <a:pt x="48" y="171"/>
                  </a:lnTo>
                  <a:lnTo>
                    <a:pt x="52" y="181"/>
                  </a:lnTo>
                  <a:lnTo>
                    <a:pt x="55" y="189"/>
                  </a:lnTo>
                  <a:lnTo>
                    <a:pt x="59" y="197"/>
                  </a:lnTo>
                  <a:lnTo>
                    <a:pt x="63" y="203"/>
                  </a:lnTo>
                  <a:lnTo>
                    <a:pt x="66" y="208"/>
                  </a:lnTo>
                  <a:lnTo>
                    <a:pt x="70" y="213"/>
                  </a:lnTo>
                  <a:lnTo>
                    <a:pt x="74" y="216"/>
                  </a:lnTo>
                  <a:lnTo>
                    <a:pt x="78" y="219"/>
                  </a:lnTo>
                  <a:lnTo>
                    <a:pt x="81" y="223"/>
                  </a:lnTo>
                  <a:lnTo>
                    <a:pt x="85" y="226"/>
                  </a:lnTo>
                  <a:lnTo>
                    <a:pt x="89" y="227"/>
                  </a:lnTo>
                  <a:lnTo>
                    <a:pt x="92" y="228"/>
                  </a:lnTo>
                  <a:lnTo>
                    <a:pt x="96" y="229"/>
                  </a:lnTo>
                  <a:lnTo>
                    <a:pt x="100" y="230"/>
                  </a:lnTo>
                  <a:lnTo>
                    <a:pt x="103" y="231"/>
                  </a:lnTo>
                  <a:lnTo>
                    <a:pt x="107" y="232"/>
                  </a:lnTo>
                  <a:lnTo>
                    <a:pt x="111" y="232"/>
                  </a:lnTo>
                  <a:lnTo>
                    <a:pt x="115" y="232"/>
                  </a:lnTo>
                  <a:lnTo>
                    <a:pt x="118" y="232"/>
                  </a:lnTo>
                  <a:lnTo>
                    <a:pt x="122" y="232"/>
                  </a:lnTo>
                  <a:lnTo>
                    <a:pt x="126" y="232"/>
                  </a:lnTo>
                  <a:lnTo>
                    <a:pt x="129" y="232"/>
                  </a:lnTo>
                  <a:lnTo>
                    <a:pt x="133" y="232"/>
                  </a:lnTo>
                  <a:lnTo>
                    <a:pt x="137" y="232"/>
                  </a:lnTo>
                  <a:lnTo>
                    <a:pt x="140" y="232"/>
                  </a:lnTo>
                  <a:lnTo>
                    <a:pt x="144" y="231"/>
                  </a:lnTo>
                  <a:lnTo>
                    <a:pt x="148" y="231"/>
                  </a:lnTo>
                  <a:lnTo>
                    <a:pt x="152" y="231"/>
                  </a:lnTo>
                  <a:lnTo>
                    <a:pt x="155" y="231"/>
                  </a:lnTo>
                  <a:lnTo>
                    <a:pt x="159" y="231"/>
                  </a:lnTo>
                  <a:lnTo>
                    <a:pt x="163" y="230"/>
                  </a:lnTo>
                  <a:lnTo>
                    <a:pt x="166" y="230"/>
                  </a:lnTo>
                  <a:lnTo>
                    <a:pt x="170" y="230"/>
                  </a:lnTo>
                  <a:lnTo>
                    <a:pt x="174" y="229"/>
                  </a:lnTo>
                  <a:lnTo>
                    <a:pt x="177" y="229"/>
                  </a:lnTo>
                  <a:lnTo>
                    <a:pt x="181" y="229"/>
                  </a:lnTo>
                  <a:lnTo>
                    <a:pt x="185" y="229"/>
                  </a:lnTo>
                  <a:lnTo>
                    <a:pt x="189" y="228"/>
                  </a:lnTo>
                  <a:lnTo>
                    <a:pt x="192" y="228"/>
                  </a:lnTo>
                  <a:lnTo>
                    <a:pt x="196" y="228"/>
                  </a:lnTo>
                  <a:lnTo>
                    <a:pt x="200" y="228"/>
                  </a:lnTo>
                  <a:lnTo>
                    <a:pt x="203" y="228"/>
                  </a:lnTo>
                  <a:lnTo>
                    <a:pt x="207" y="227"/>
                  </a:lnTo>
                  <a:lnTo>
                    <a:pt x="211" y="227"/>
                  </a:lnTo>
                  <a:lnTo>
                    <a:pt x="214" y="227"/>
                  </a:lnTo>
                  <a:lnTo>
                    <a:pt x="218" y="227"/>
                  </a:lnTo>
                  <a:lnTo>
                    <a:pt x="222" y="227"/>
                  </a:lnTo>
                  <a:lnTo>
                    <a:pt x="226" y="227"/>
                  </a:lnTo>
                  <a:lnTo>
                    <a:pt x="229" y="226"/>
                  </a:lnTo>
                  <a:lnTo>
                    <a:pt x="233" y="226"/>
                  </a:lnTo>
                  <a:lnTo>
                    <a:pt x="237" y="226"/>
                  </a:lnTo>
                  <a:lnTo>
                    <a:pt x="240" y="226"/>
                  </a:lnTo>
                  <a:lnTo>
                    <a:pt x="244" y="226"/>
                  </a:lnTo>
                  <a:lnTo>
                    <a:pt x="248" y="226"/>
                  </a:lnTo>
                  <a:lnTo>
                    <a:pt x="251" y="226"/>
                  </a:lnTo>
                  <a:lnTo>
                    <a:pt x="255" y="225"/>
                  </a:lnTo>
                  <a:lnTo>
                    <a:pt x="259" y="225"/>
                  </a:lnTo>
                  <a:lnTo>
                    <a:pt x="263" y="225"/>
                  </a:lnTo>
                  <a:lnTo>
                    <a:pt x="266" y="225"/>
                  </a:lnTo>
                  <a:lnTo>
                    <a:pt x="270" y="225"/>
                  </a:lnTo>
                  <a:lnTo>
                    <a:pt x="274" y="225"/>
                  </a:lnTo>
                  <a:lnTo>
                    <a:pt x="277" y="225"/>
                  </a:lnTo>
                  <a:lnTo>
                    <a:pt x="281" y="225"/>
                  </a:lnTo>
                  <a:lnTo>
                    <a:pt x="285" y="225"/>
                  </a:lnTo>
                  <a:lnTo>
                    <a:pt x="288" y="225"/>
                  </a:lnTo>
                  <a:lnTo>
                    <a:pt x="292" y="224"/>
                  </a:lnTo>
                  <a:lnTo>
                    <a:pt x="296" y="224"/>
                  </a:lnTo>
                  <a:lnTo>
                    <a:pt x="300" y="224"/>
                  </a:lnTo>
                  <a:lnTo>
                    <a:pt x="303" y="224"/>
                  </a:lnTo>
                  <a:lnTo>
                    <a:pt x="307" y="224"/>
                  </a:lnTo>
                  <a:lnTo>
                    <a:pt x="311" y="224"/>
                  </a:lnTo>
                  <a:lnTo>
                    <a:pt x="314" y="224"/>
                  </a:lnTo>
                  <a:lnTo>
                    <a:pt x="318" y="224"/>
                  </a:lnTo>
                  <a:lnTo>
                    <a:pt x="322" y="224"/>
                  </a:lnTo>
                  <a:lnTo>
                    <a:pt x="325" y="224"/>
                  </a:lnTo>
                  <a:lnTo>
                    <a:pt x="329" y="224"/>
                  </a:lnTo>
                  <a:lnTo>
                    <a:pt x="333" y="224"/>
                  </a:lnTo>
                  <a:lnTo>
                    <a:pt x="337" y="224"/>
                  </a:lnTo>
                  <a:lnTo>
                    <a:pt x="340" y="224"/>
                  </a:lnTo>
                  <a:lnTo>
                    <a:pt x="344" y="224"/>
                  </a:lnTo>
                  <a:lnTo>
                    <a:pt x="348" y="224"/>
                  </a:lnTo>
                  <a:lnTo>
                    <a:pt x="351" y="223"/>
                  </a:lnTo>
                  <a:lnTo>
                    <a:pt x="355" y="223"/>
                  </a:lnTo>
                  <a:lnTo>
                    <a:pt x="359" y="223"/>
                  </a:lnTo>
                  <a:lnTo>
                    <a:pt x="362" y="223"/>
                  </a:lnTo>
                  <a:lnTo>
                    <a:pt x="366" y="223"/>
                  </a:lnTo>
                  <a:lnTo>
                    <a:pt x="368" y="223"/>
                  </a:lnTo>
                </a:path>
              </a:pathLst>
            </a:custGeom>
            <a:noFill/>
            <a:ln w="19050">
              <a:solidFill>
                <a:srgbClr val="00FF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621" name="Rectangle 190"/>
            <p:cNvSpPr>
              <a:spLocks noChangeArrowheads="1"/>
            </p:cNvSpPr>
            <p:nvPr/>
          </p:nvSpPr>
          <p:spPr bwMode="auto">
            <a:xfrm>
              <a:off x="5030" y="1541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200">
                  <a:solidFill>
                    <a:srgbClr val="000000"/>
                  </a:solidFill>
                  <a:latin typeface="Symbol" pitchFamily="18" charset="2"/>
                  <a:ea typeface="Arial Unicode MS" pitchFamily="50" charset="-128"/>
                  <a:cs typeface="Arial Unicode MS" pitchFamily="50" charset="-128"/>
                </a:rPr>
                <a:t>r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2622" name="Rectangle 191"/>
            <p:cNvSpPr>
              <a:spLocks noChangeArrowheads="1"/>
            </p:cNvSpPr>
            <p:nvPr/>
          </p:nvSpPr>
          <p:spPr bwMode="auto">
            <a:xfrm>
              <a:off x="5070" y="1547"/>
              <a:ext cx="26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ja-JP" altLang="ja-JP" sz="1200" b="1">
                  <a:solidFill>
                    <a:srgbClr val="000000"/>
                  </a:solidFill>
                  <a:latin typeface="Helvetica-Bold" charset="0"/>
                  <a:ea typeface="Arial Unicode MS" pitchFamily="50" charset="-128"/>
                  <a:cs typeface="Arial Unicode MS" pitchFamily="50" charset="-128"/>
                </a:rPr>
                <a:t>=5 fm</a:t>
              </a:r>
              <a:endParaRPr lang="ja-JP" altLang="ja-JP"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2623" name="Line 192"/>
            <p:cNvSpPr>
              <a:spLocks noChangeShapeType="1"/>
            </p:cNvSpPr>
            <p:nvPr/>
          </p:nvSpPr>
          <p:spPr bwMode="auto">
            <a:xfrm>
              <a:off x="5378" y="1595"/>
              <a:ext cx="12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624" name="Freeform 193"/>
            <p:cNvSpPr>
              <a:spLocks/>
            </p:cNvSpPr>
            <p:nvPr/>
          </p:nvSpPr>
          <p:spPr bwMode="auto">
            <a:xfrm>
              <a:off x="3434" y="2081"/>
              <a:ext cx="2208" cy="480"/>
            </a:xfrm>
            <a:custGeom>
              <a:avLst/>
              <a:gdLst>
                <a:gd name="T0" fmla="*/ 24 w 368"/>
                <a:gd name="T1" fmla="*/ 6 h 80"/>
                <a:gd name="T2" fmla="*/ 66 w 368"/>
                <a:gd name="T3" fmla="*/ 48 h 80"/>
                <a:gd name="T4" fmla="*/ 108 w 368"/>
                <a:gd name="T5" fmla="*/ 126 h 80"/>
                <a:gd name="T6" fmla="*/ 156 w 368"/>
                <a:gd name="T7" fmla="*/ 210 h 80"/>
                <a:gd name="T8" fmla="*/ 198 w 368"/>
                <a:gd name="T9" fmla="*/ 294 h 80"/>
                <a:gd name="T10" fmla="*/ 246 w 368"/>
                <a:gd name="T11" fmla="*/ 354 h 80"/>
                <a:gd name="T12" fmla="*/ 288 w 368"/>
                <a:gd name="T13" fmla="*/ 402 h 80"/>
                <a:gd name="T14" fmla="*/ 330 w 368"/>
                <a:gd name="T15" fmla="*/ 438 h 80"/>
                <a:gd name="T16" fmla="*/ 378 w 368"/>
                <a:gd name="T17" fmla="*/ 456 h 80"/>
                <a:gd name="T18" fmla="*/ 420 w 368"/>
                <a:gd name="T19" fmla="*/ 468 h 80"/>
                <a:gd name="T20" fmla="*/ 468 w 368"/>
                <a:gd name="T21" fmla="*/ 474 h 80"/>
                <a:gd name="T22" fmla="*/ 510 w 368"/>
                <a:gd name="T23" fmla="*/ 480 h 80"/>
                <a:gd name="T24" fmla="*/ 552 w 368"/>
                <a:gd name="T25" fmla="*/ 480 h 80"/>
                <a:gd name="T26" fmla="*/ 600 w 368"/>
                <a:gd name="T27" fmla="*/ 474 h 80"/>
                <a:gd name="T28" fmla="*/ 642 w 368"/>
                <a:gd name="T29" fmla="*/ 474 h 80"/>
                <a:gd name="T30" fmla="*/ 690 w 368"/>
                <a:gd name="T31" fmla="*/ 474 h 80"/>
                <a:gd name="T32" fmla="*/ 732 w 368"/>
                <a:gd name="T33" fmla="*/ 474 h 80"/>
                <a:gd name="T34" fmla="*/ 774 w 368"/>
                <a:gd name="T35" fmla="*/ 468 h 80"/>
                <a:gd name="T36" fmla="*/ 822 w 368"/>
                <a:gd name="T37" fmla="*/ 468 h 80"/>
                <a:gd name="T38" fmla="*/ 864 w 368"/>
                <a:gd name="T39" fmla="*/ 468 h 80"/>
                <a:gd name="T40" fmla="*/ 912 w 368"/>
                <a:gd name="T41" fmla="*/ 468 h 80"/>
                <a:gd name="T42" fmla="*/ 954 w 368"/>
                <a:gd name="T43" fmla="*/ 468 h 80"/>
                <a:gd name="T44" fmla="*/ 996 w 368"/>
                <a:gd name="T45" fmla="*/ 468 h 80"/>
                <a:gd name="T46" fmla="*/ 1044 w 368"/>
                <a:gd name="T47" fmla="*/ 462 h 80"/>
                <a:gd name="T48" fmla="*/ 1086 w 368"/>
                <a:gd name="T49" fmla="*/ 462 h 80"/>
                <a:gd name="T50" fmla="*/ 1134 w 368"/>
                <a:gd name="T51" fmla="*/ 462 h 80"/>
                <a:gd name="T52" fmla="*/ 1176 w 368"/>
                <a:gd name="T53" fmla="*/ 462 h 80"/>
                <a:gd name="T54" fmla="*/ 1218 w 368"/>
                <a:gd name="T55" fmla="*/ 462 h 80"/>
                <a:gd name="T56" fmla="*/ 1266 w 368"/>
                <a:gd name="T57" fmla="*/ 462 h 80"/>
                <a:gd name="T58" fmla="*/ 1308 w 368"/>
                <a:gd name="T59" fmla="*/ 462 h 80"/>
                <a:gd name="T60" fmla="*/ 1356 w 368"/>
                <a:gd name="T61" fmla="*/ 462 h 80"/>
                <a:gd name="T62" fmla="*/ 1398 w 368"/>
                <a:gd name="T63" fmla="*/ 462 h 80"/>
                <a:gd name="T64" fmla="*/ 1440 w 368"/>
                <a:gd name="T65" fmla="*/ 462 h 80"/>
                <a:gd name="T66" fmla="*/ 1488 w 368"/>
                <a:gd name="T67" fmla="*/ 462 h 80"/>
                <a:gd name="T68" fmla="*/ 1530 w 368"/>
                <a:gd name="T69" fmla="*/ 462 h 80"/>
                <a:gd name="T70" fmla="*/ 1578 w 368"/>
                <a:gd name="T71" fmla="*/ 462 h 80"/>
                <a:gd name="T72" fmla="*/ 1620 w 368"/>
                <a:gd name="T73" fmla="*/ 462 h 80"/>
                <a:gd name="T74" fmla="*/ 1662 w 368"/>
                <a:gd name="T75" fmla="*/ 462 h 80"/>
                <a:gd name="T76" fmla="*/ 1710 w 368"/>
                <a:gd name="T77" fmla="*/ 462 h 80"/>
                <a:gd name="T78" fmla="*/ 1752 w 368"/>
                <a:gd name="T79" fmla="*/ 462 h 80"/>
                <a:gd name="T80" fmla="*/ 1800 w 368"/>
                <a:gd name="T81" fmla="*/ 462 h 80"/>
                <a:gd name="T82" fmla="*/ 1842 w 368"/>
                <a:gd name="T83" fmla="*/ 456 h 80"/>
                <a:gd name="T84" fmla="*/ 1884 w 368"/>
                <a:gd name="T85" fmla="*/ 456 h 80"/>
                <a:gd name="T86" fmla="*/ 1932 w 368"/>
                <a:gd name="T87" fmla="*/ 456 h 80"/>
                <a:gd name="T88" fmla="*/ 1974 w 368"/>
                <a:gd name="T89" fmla="*/ 456 h 80"/>
                <a:gd name="T90" fmla="*/ 2022 w 368"/>
                <a:gd name="T91" fmla="*/ 456 h 80"/>
                <a:gd name="T92" fmla="*/ 2064 w 368"/>
                <a:gd name="T93" fmla="*/ 456 h 80"/>
                <a:gd name="T94" fmla="*/ 2106 w 368"/>
                <a:gd name="T95" fmla="*/ 456 h 80"/>
                <a:gd name="T96" fmla="*/ 2154 w 368"/>
                <a:gd name="T97" fmla="*/ 456 h 80"/>
                <a:gd name="T98" fmla="*/ 2196 w 368"/>
                <a:gd name="T99" fmla="*/ 456 h 8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68" h="80">
                  <a:moveTo>
                    <a:pt x="0" y="0"/>
                  </a:moveTo>
                  <a:lnTo>
                    <a:pt x="4" y="1"/>
                  </a:lnTo>
                  <a:lnTo>
                    <a:pt x="7" y="4"/>
                  </a:lnTo>
                  <a:lnTo>
                    <a:pt x="11" y="8"/>
                  </a:lnTo>
                  <a:lnTo>
                    <a:pt x="15" y="14"/>
                  </a:lnTo>
                  <a:lnTo>
                    <a:pt x="18" y="21"/>
                  </a:lnTo>
                  <a:lnTo>
                    <a:pt x="22" y="28"/>
                  </a:lnTo>
                  <a:lnTo>
                    <a:pt x="26" y="35"/>
                  </a:lnTo>
                  <a:lnTo>
                    <a:pt x="29" y="42"/>
                  </a:lnTo>
                  <a:lnTo>
                    <a:pt x="33" y="49"/>
                  </a:lnTo>
                  <a:lnTo>
                    <a:pt x="37" y="54"/>
                  </a:lnTo>
                  <a:lnTo>
                    <a:pt x="41" y="59"/>
                  </a:lnTo>
                  <a:lnTo>
                    <a:pt x="44" y="63"/>
                  </a:lnTo>
                  <a:lnTo>
                    <a:pt x="48" y="67"/>
                  </a:lnTo>
                  <a:lnTo>
                    <a:pt x="52" y="70"/>
                  </a:lnTo>
                  <a:lnTo>
                    <a:pt x="55" y="73"/>
                  </a:lnTo>
                  <a:lnTo>
                    <a:pt x="59" y="75"/>
                  </a:lnTo>
                  <a:lnTo>
                    <a:pt x="63" y="76"/>
                  </a:lnTo>
                  <a:lnTo>
                    <a:pt x="66" y="77"/>
                  </a:lnTo>
                  <a:lnTo>
                    <a:pt x="70" y="78"/>
                  </a:lnTo>
                  <a:lnTo>
                    <a:pt x="74" y="79"/>
                  </a:lnTo>
                  <a:lnTo>
                    <a:pt x="78" y="79"/>
                  </a:lnTo>
                  <a:lnTo>
                    <a:pt x="81" y="80"/>
                  </a:lnTo>
                  <a:lnTo>
                    <a:pt x="85" y="80"/>
                  </a:lnTo>
                  <a:lnTo>
                    <a:pt x="89" y="80"/>
                  </a:lnTo>
                  <a:lnTo>
                    <a:pt x="92" y="80"/>
                  </a:lnTo>
                  <a:lnTo>
                    <a:pt x="96" y="80"/>
                  </a:lnTo>
                  <a:lnTo>
                    <a:pt x="100" y="79"/>
                  </a:lnTo>
                  <a:lnTo>
                    <a:pt x="103" y="79"/>
                  </a:lnTo>
                  <a:lnTo>
                    <a:pt x="107" y="79"/>
                  </a:lnTo>
                  <a:lnTo>
                    <a:pt x="111" y="79"/>
                  </a:lnTo>
                  <a:lnTo>
                    <a:pt x="115" y="79"/>
                  </a:lnTo>
                  <a:lnTo>
                    <a:pt x="118" y="79"/>
                  </a:lnTo>
                  <a:lnTo>
                    <a:pt x="122" y="79"/>
                  </a:lnTo>
                  <a:lnTo>
                    <a:pt x="126" y="79"/>
                  </a:lnTo>
                  <a:lnTo>
                    <a:pt x="129" y="78"/>
                  </a:lnTo>
                  <a:lnTo>
                    <a:pt x="133" y="78"/>
                  </a:lnTo>
                  <a:lnTo>
                    <a:pt x="137" y="78"/>
                  </a:lnTo>
                  <a:lnTo>
                    <a:pt x="140" y="78"/>
                  </a:lnTo>
                  <a:lnTo>
                    <a:pt x="144" y="78"/>
                  </a:lnTo>
                  <a:lnTo>
                    <a:pt x="148" y="78"/>
                  </a:lnTo>
                  <a:lnTo>
                    <a:pt x="152" y="78"/>
                  </a:lnTo>
                  <a:lnTo>
                    <a:pt x="155" y="78"/>
                  </a:lnTo>
                  <a:lnTo>
                    <a:pt x="159" y="78"/>
                  </a:lnTo>
                  <a:lnTo>
                    <a:pt x="163" y="78"/>
                  </a:lnTo>
                  <a:lnTo>
                    <a:pt x="166" y="78"/>
                  </a:lnTo>
                  <a:lnTo>
                    <a:pt x="170" y="78"/>
                  </a:lnTo>
                  <a:lnTo>
                    <a:pt x="174" y="77"/>
                  </a:lnTo>
                  <a:lnTo>
                    <a:pt x="177" y="77"/>
                  </a:lnTo>
                  <a:lnTo>
                    <a:pt x="181" y="77"/>
                  </a:lnTo>
                  <a:lnTo>
                    <a:pt x="185" y="77"/>
                  </a:lnTo>
                  <a:lnTo>
                    <a:pt x="189" y="77"/>
                  </a:lnTo>
                  <a:lnTo>
                    <a:pt x="192" y="77"/>
                  </a:lnTo>
                  <a:lnTo>
                    <a:pt x="196" y="77"/>
                  </a:lnTo>
                  <a:lnTo>
                    <a:pt x="200" y="77"/>
                  </a:lnTo>
                  <a:lnTo>
                    <a:pt x="203" y="77"/>
                  </a:lnTo>
                  <a:lnTo>
                    <a:pt x="207" y="77"/>
                  </a:lnTo>
                  <a:lnTo>
                    <a:pt x="211" y="77"/>
                  </a:lnTo>
                  <a:lnTo>
                    <a:pt x="214" y="77"/>
                  </a:lnTo>
                  <a:lnTo>
                    <a:pt x="218" y="77"/>
                  </a:lnTo>
                  <a:lnTo>
                    <a:pt x="222" y="77"/>
                  </a:lnTo>
                  <a:lnTo>
                    <a:pt x="226" y="77"/>
                  </a:lnTo>
                  <a:lnTo>
                    <a:pt x="229" y="77"/>
                  </a:lnTo>
                  <a:lnTo>
                    <a:pt x="233" y="77"/>
                  </a:lnTo>
                  <a:lnTo>
                    <a:pt x="237" y="77"/>
                  </a:lnTo>
                  <a:lnTo>
                    <a:pt x="240" y="77"/>
                  </a:lnTo>
                  <a:lnTo>
                    <a:pt x="244" y="77"/>
                  </a:lnTo>
                  <a:lnTo>
                    <a:pt x="248" y="77"/>
                  </a:lnTo>
                  <a:lnTo>
                    <a:pt x="251" y="77"/>
                  </a:lnTo>
                  <a:lnTo>
                    <a:pt x="255" y="77"/>
                  </a:lnTo>
                  <a:lnTo>
                    <a:pt x="259" y="77"/>
                  </a:lnTo>
                  <a:lnTo>
                    <a:pt x="263" y="77"/>
                  </a:lnTo>
                  <a:lnTo>
                    <a:pt x="266" y="77"/>
                  </a:lnTo>
                  <a:lnTo>
                    <a:pt x="270" y="77"/>
                  </a:lnTo>
                  <a:lnTo>
                    <a:pt x="274" y="77"/>
                  </a:lnTo>
                  <a:lnTo>
                    <a:pt x="277" y="77"/>
                  </a:lnTo>
                  <a:lnTo>
                    <a:pt x="281" y="77"/>
                  </a:lnTo>
                  <a:lnTo>
                    <a:pt x="285" y="77"/>
                  </a:lnTo>
                  <a:lnTo>
                    <a:pt x="288" y="77"/>
                  </a:lnTo>
                  <a:lnTo>
                    <a:pt x="292" y="77"/>
                  </a:lnTo>
                  <a:lnTo>
                    <a:pt x="296" y="77"/>
                  </a:lnTo>
                  <a:lnTo>
                    <a:pt x="300" y="77"/>
                  </a:lnTo>
                  <a:lnTo>
                    <a:pt x="303" y="76"/>
                  </a:lnTo>
                  <a:lnTo>
                    <a:pt x="307" y="76"/>
                  </a:lnTo>
                  <a:lnTo>
                    <a:pt x="311" y="76"/>
                  </a:lnTo>
                  <a:lnTo>
                    <a:pt x="314" y="76"/>
                  </a:lnTo>
                  <a:lnTo>
                    <a:pt x="318" y="76"/>
                  </a:lnTo>
                  <a:lnTo>
                    <a:pt x="322" y="76"/>
                  </a:lnTo>
                  <a:lnTo>
                    <a:pt x="325" y="76"/>
                  </a:lnTo>
                  <a:lnTo>
                    <a:pt x="329" y="76"/>
                  </a:lnTo>
                  <a:lnTo>
                    <a:pt x="333" y="76"/>
                  </a:lnTo>
                  <a:lnTo>
                    <a:pt x="337" y="76"/>
                  </a:lnTo>
                  <a:lnTo>
                    <a:pt x="340" y="76"/>
                  </a:lnTo>
                  <a:lnTo>
                    <a:pt x="344" y="76"/>
                  </a:lnTo>
                  <a:lnTo>
                    <a:pt x="348" y="76"/>
                  </a:lnTo>
                  <a:lnTo>
                    <a:pt x="351" y="76"/>
                  </a:lnTo>
                  <a:lnTo>
                    <a:pt x="355" y="76"/>
                  </a:lnTo>
                  <a:lnTo>
                    <a:pt x="359" y="76"/>
                  </a:lnTo>
                  <a:lnTo>
                    <a:pt x="362" y="76"/>
                  </a:lnTo>
                  <a:lnTo>
                    <a:pt x="366" y="76"/>
                  </a:lnTo>
                  <a:lnTo>
                    <a:pt x="368" y="76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625" name="Freeform 194"/>
            <p:cNvSpPr>
              <a:spLocks/>
            </p:cNvSpPr>
            <p:nvPr/>
          </p:nvSpPr>
          <p:spPr bwMode="auto">
            <a:xfrm>
              <a:off x="3422" y="2537"/>
              <a:ext cx="2220" cy="0"/>
            </a:xfrm>
            <a:custGeom>
              <a:avLst/>
              <a:gdLst>
                <a:gd name="T0" fmla="*/ 24 w 370"/>
                <a:gd name="T1" fmla="*/ 66 w 370"/>
                <a:gd name="T2" fmla="*/ 114 w 370"/>
                <a:gd name="T3" fmla="*/ 156 w 370"/>
                <a:gd name="T4" fmla="*/ 204 w 370"/>
                <a:gd name="T5" fmla="*/ 246 w 370"/>
                <a:gd name="T6" fmla="*/ 294 w 370"/>
                <a:gd name="T7" fmla="*/ 336 w 370"/>
                <a:gd name="T8" fmla="*/ 384 w 370"/>
                <a:gd name="T9" fmla="*/ 426 w 370"/>
                <a:gd name="T10" fmla="*/ 468 w 370"/>
                <a:gd name="T11" fmla="*/ 516 w 370"/>
                <a:gd name="T12" fmla="*/ 558 w 370"/>
                <a:gd name="T13" fmla="*/ 606 w 370"/>
                <a:gd name="T14" fmla="*/ 648 w 370"/>
                <a:gd name="T15" fmla="*/ 696 w 370"/>
                <a:gd name="T16" fmla="*/ 738 w 370"/>
                <a:gd name="T17" fmla="*/ 786 w 370"/>
                <a:gd name="T18" fmla="*/ 828 w 370"/>
                <a:gd name="T19" fmla="*/ 876 w 370"/>
                <a:gd name="T20" fmla="*/ 918 w 370"/>
                <a:gd name="T21" fmla="*/ 966 w 370"/>
                <a:gd name="T22" fmla="*/ 1008 w 370"/>
                <a:gd name="T23" fmla="*/ 1056 w 370"/>
                <a:gd name="T24" fmla="*/ 1098 w 370"/>
                <a:gd name="T25" fmla="*/ 1146 w 370"/>
                <a:gd name="T26" fmla="*/ 1188 w 370"/>
                <a:gd name="T27" fmla="*/ 1236 w 370"/>
                <a:gd name="T28" fmla="*/ 1278 w 370"/>
                <a:gd name="T29" fmla="*/ 1326 w 370"/>
                <a:gd name="T30" fmla="*/ 1368 w 370"/>
                <a:gd name="T31" fmla="*/ 1410 w 370"/>
                <a:gd name="T32" fmla="*/ 1458 w 370"/>
                <a:gd name="T33" fmla="*/ 1500 w 370"/>
                <a:gd name="T34" fmla="*/ 1548 w 370"/>
                <a:gd name="T35" fmla="*/ 1590 w 370"/>
                <a:gd name="T36" fmla="*/ 1638 w 370"/>
                <a:gd name="T37" fmla="*/ 1680 w 370"/>
                <a:gd name="T38" fmla="*/ 1728 w 370"/>
                <a:gd name="T39" fmla="*/ 1770 w 370"/>
                <a:gd name="T40" fmla="*/ 1818 w 370"/>
                <a:gd name="T41" fmla="*/ 1860 w 370"/>
                <a:gd name="T42" fmla="*/ 1908 w 370"/>
                <a:gd name="T43" fmla="*/ 1950 w 370"/>
                <a:gd name="T44" fmla="*/ 1998 w 370"/>
                <a:gd name="T45" fmla="*/ 2040 w 370"/>
                <a:gd name="T46" fmla="*/ 2088 w 370"/>
                <a:gd name="T47" fmla="*/ 2130 w 370"/>
                <a:gd name="T48" fmla="*/ 2178 w 370"/>
                <a:gd name="T49" fmla="*/ 2220 w 3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</a:gdLst>
              <a:ahLst/>
              <a:cxnLst>
                <a:cxn ang="T50">
                  <a:pos x="T0" y="0"/>
                </a:cxn>
                <a:cxn ang="T51">
                  <a:pos x="T1" y="0"/>
                </a:cxn>
                <a:cxn ang="T52">
                  <a:pos x="T2" y="0"/>
                </a:cxn>
                <a:cxn ang="T53">
                  <a:pos x="T3" y="0"/>
                </a:cxn>
                <a:cxn ang="T54">
                  <a:pos x="T4" y="0"/>
                </a:cxn>
                <a:cxn ang="T55">
                  <a:pos x="T5" y="0"/>
                </a:cxn>
                <a:cxn ang="T56">
                  <a:pos x="T6" y="0"/>
                </a:cxn>
                <a:cxn ang="T57">
                  <a:pos x="T7" y="0"/>
                </a:cxn>
                <a:cxn ang="T58">
                  <a:pos x="T8" y="0"/>
                </a:cxn>
                <a:cxn ang="T59">
                  <a:pos x="T9" y="0"/>
                </a:cxn>
                <a:cxn ang="T60">
                  <a:pos x="T10" y="0"/>
                </a:cxn>
                <a:cxn ang="T61">
                  <a:pos x="T11" y="0"/>
                </a:cxn>
                <a:cxn ang="T62">
                  <a:pos x="T12" y="0"/>
                </a:cxn>
                <a:cxn ang="T63">
                  <a:pos x="T13" y="0"/>
                </a:cxn>
                <a:cxn ang="T64">
                  <a:pos x="T14" y="0"/>
                </a:cxn>
                <a:cxn ang="T65">
                  <a:pos x="T15" y="0"/>
                </a:cxn>
                <a:cxn ang="T66">
                  <a:pos x="T16" y="0"/>
                </a:cxn>
                <a:cxn ang="T67">
                  <a:pos x="T17" y="0"/>
                </a:cxn>
                <a:cxn ang="T68">
                  <a:pos x="T18" y="0"/>
                </a:cxn>
                <a:cxn ang="T69">
                  <a:pos x="T19" y="0"/>
                </a:cxn>
                <a:cxn ang="T70">
                  <a:pos x="T20" y="0"/>
                </a:cxn>
                <a:cxn ang="T71">
                  <a:pos x="T21" y="0"/>
                </a:cxn>
                <a:cxn ang="T72">
                  <a:pos x="T22" y="0"/>
                </a:cxn>
                <a:cxn ang="T73">
                  <a:pos x="T23" y="0"/>
                </a:cxn>
                <a:cxn ang="T74">
                  <a:pos x="T24" y="0"/>
                </a:cxn>
                <a:cxn ang="T75">
                  <a:pos x="T25" y="0"/>
                </a:cxn>
                <a:cxn ang="T76">
                  <a:pos x="T26" y="0"/>
                </a:cxn>
                <a:cxn ang="T77">
                  <a:pos x="T27" y="0"/>
                </a:cxn>
                <a:cxn ang="T78">
                  <a:pos x="T28" y="0"/>
                </a:cxn>
                <a:cxn ang="T79">
                  <a:pos x="T29" y="0"/>
                </a:cxn>
                <a:cxn ang="T80">
                  <a:pos x="T30" y="0"/>
                </a:cxn>
                <a:cxn ang="T81">
                  <a:pos x="T31" y="0"/>
                </a:cxn>
                <a:cxn ang="T82">
                  <a:pos x="T32" y="0"/>
                </a:cxn>
                <a:cxn ang="T83">
                  <a:pos x="T33" y="0"/>
                </a:cxn>
                <a:cxn ang="T84">
                  <a:pos x="T34" y="0"/>
                </a:cxn>
                <a:cxn ang="T85">
                  <a:pos x="T35" y="0"/>
                </a:cxn>
                <a:cxn ang="T86">
                  <a:pos x="T36" y="0"/>
                </a:cxn>
                <a:cxn ang="T87">
                  <a:pos x="T37" y="0"/>
                </a:cxn>
                <a:cxn ang="T88">
                  <a:pos x="T38" y="0"/>
                </a:cxn>
                <a:cxn ang="T89">
                  <a:pos x="T39" y="0"/>
                </a:cxn>
                <a:cxn ang="T90">
                  <a:pos x="T40" y="0"/>
                </a:cxn>
                <a:cxn ang="T91">
                  <a:pos x="T41" y="0"/>
                </a:cxn>
                <a:cxn ang="T92">
                  <a:pos x="T42" y="0"/>
                </a:cxn>
                <a:cxn ang="T93">
                  <a:pos x="T43" y="0"/>
                </a:cxn>
                <a:cxn ang="T94">
                  <a:pos x="T44" y="0"/>
                </a:cxn>
                <a:cxn ang="T95">
                  <a:pos x="T45" y="0"/>
                </a:cxn>
                <a:cxn ang="T96">
                  <a:pos x="T46" y="0"/>
                </a:cxn>
                <a:cxn ang="T97">
                  <a:pos x="T47" y="0"/>
                </a:cxn>
                <a:cxn ang="T98">
                  <a:pos x="T48" y="0"/>
                </a:cxn>
                <a:cxn ang="T99">
                  <a:pos x="T49" y="0"/>
                </a:cxn>
              </a:cxnLst>
              <a:rect l="0" t="0" r="r" b="b"/>
              <a:pathLst>
                <a:path w="370">
                  <a:moveTo>
                    <a:pt x="0" y="0"/>
                  </a:moveTo>
                  <a:lnTo>
                    <a:pt x="4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67" y="0"/>
                  </a:lnTo>
                  <a:lnTo>
                    <a:pt x="71" y="0"/>
                  </a:lnTo>
                  <a:lnTo>
                    <a:pt x="75" y="0"/>
                  </a:lnTo>
                  <a:lnTo>
                    <a:pt x="78" y="0"/>
                  </a:lnTo>
                  <a:lnTo>
                    <a:pt x="82" y="0"/>
                  </a:lnTo>
                  <a:lnTo>
                    <a:pt x="86" y="0"/>
                  </a:lnTo>
                  <a:lnTo>
                    <a:pt x="90" y="0"/>
                  </a:lnTo>
                  <a:lnTo>
                    <a:pt x="93" y="0"/>
                  </a:lnTo>
                  <a:lnTo>
                    <a:pt x="97" y="0"/>
                  </a:lnTo>
                  <a:lnTo>
                    <a:pt x="101" y="0"/>
                  </a:lnTo>
                  <a:lnTo>
                    <a:pt x="105" y="0"/>
                  </a:lnTo>
                  <a:lnTo>
                    <a:pt x="108" y="0"/>
                  </a:lnTo>
                  <a:lnTo>
                    <a:pt x="112" y="0"/>
                  </a:lnTo>
                  <a:lnTo>
                    <a:pt x="116" y="0"/>
                  </a:lnTo>
                  <a:lnTo>
                    <a:pt x="120" y="0"/>
                  </a:lnTo>
                  <a:lnTo>
                    <a:pt x="123" y="0"/>
                  </a:lnTo>
                  <a:lnTo>
                    <a:pt x="127" y="0"/>
                  </a:lnTo>
                  <a:lnTo>
                    <a:pt x="131" y="0"/>
                  </a:lnTo>
                  <a:lnTo>
                    <a:pt x="135" y="0"/>
                  </a:lnTo>
                  <a:lnTo>
                    <a:pt x="138" y="0"/>
                  </a:lnTo>
                  <a:lnTo>
                    <a:pt x="142" y="0"/>
                  </a:lnTo>
                  <a:lnTo>
                    <a:pt x="146" y="0"/>
                  </a:lnTo>
                  <a:lnTo>
                    <a:pt x="149" y="0"/>
                  </a:lnTo>
                  <a:lnTo>
                    <a:pt x="153" y="0"/>
                  </a:lnTo>
                  <a:lnTo>
                    <a:pt x="157" y="0"/>
                  </a:lnTo>
                  <a:lnTo>
                    <a:pt x="161" y="0"/>
                  </a:lnTo>
                  <a:lnTo>
                    <a:pt x="164" y="0"/>
                  </a:lnTo>
                  <a:lnTo>
                    <a:pt x="168" y="0"/>
                  </a:lnTo>
                  <a:lnTo>
                    <a:pt x="172" y="0"/>
                  </a:lnTo>
                  <a:lnTo>
                    <a:pt x="176" y="0"/>
                  </a:lnTo>
                  <a:lnTo>
                    <a:pt x="179" y="0"/>
                  </a:lnTo>
                  <a:lnTo>
                    <a:pt x="183" y="0"/>
                  </a:lnTo>
                  <a:lnTo>
                    <a:pt x="187" y="0"/>
                  </a:lnTo>
                  <a:lnTo>
                    <a:pt x="191" y="0"/>
                  </a:lnTo>
                  <a:lnTo>
                    <a:pt x="194" y="0"/>
                  </a:lnTo>
                  <a:lnTo>
                    <a:pt x="198" y="0"/>
                  </a:lnTo>
                  <a:lnTo>
                    <a:pt x="202" y="0"/>
                  </a:lnTo>
                  <a:lnTo>
                    <a:pt x="206" y="0"/>
                  </a:lnTo>
                  <a:lnTo>
                    <a:pt x="209" y="0"/>
                  </a:lnTo>
                  <a:lnTo>
                    <a:pt x="213" y="0"/>
                  </a:lnTo>
                  <a:lnTo>
                    <a:pt x="217" y="0"/>
                  </a:lnTo>
                  <a:lnTo>
                    <a:pt x="221" y="0"/>
                  </a:lnTo>
                  <a:lnTo>
                    <a:pt x="224" y="0"/>
                  </a:lnTo>
                  <a:lnTo>
                    <a:pt x="228" y="0"/>
                  </a:lnTo>
                  <a:lnTo>
                    <a:pt x="232" y="0"/>
                  </a:lnTo>
                  <a:lnTo>
                    <a:pt x="235" y="0"/>
                  </a:lnTo>
                  <a:lnTo>
                    <a:pt x="239" y="0"/>
                  </a:lnTo>
                  <a:lnTo>
                    <a:pt x="243" y="0"/>
                  </a:lnTo>
                  <a:lnTo>
                    <a:pt x="247" y="0"/>
                  </a:lnTo>
                  <a:lnTo>
                    <a:pt x="250" y="0"/>
                  </a:lnTo>
                  <a:lnTo>
                    <a:pt x="254" y="0"/>
                  </a:lnTo>
                  <a:lnTo>
                    <a:pt x="258" y="0"/>
                  </a:lnTo>
                  <a:lnTo>
                    <a:pt x="262" y="0"/>
                  </a:lnTo>
                  <a:lnTo>
                    <a:pt x="265" y="0"/>
                  </a:lnTo>
                  <a:lnTo>
                    <a:pt x="269" y="0"/>
                  </a:lnTo>
                  <a:lnTo>
                    <a:pt x="273" y="0"/>
                  </a:lnTo>
                  <a:lnTo>
                    <a:pt x="277" y="0"/>
                  </a:lnTo>
                  <a:lnTo>
                    <a:pt x="280" y="0"/>
                  </a:lnTo>
                  <a:lnTo>
                    <a:pt x="284" y="0"/>
                  </a:lnTo>
                  <a:lnTo>
                    <a:pt x="288" y="0"/>
                  </a:lnTo>
                  <a:lnTo>
                    <a:pt x="292" y="0"/>
                  </a:lnTo>
                  <a:lnTo>
                    <a:pt x="295" y="0"/>
                  </a:lnTo>
                  <a:lnTo>
                    <a:pt x="299" y="0"/>
                  </a:lnTo>
                  <a:lnTo>
                    <a:pt x="303" y="0"/>
                  </a:lnTo>
                  <a:lnTo>
                    <a:pt x="306" y="0"/>
                  </a:lnTo>
                  <a:lnTo>
                    <a:pt x="310" y="0"/>
                  </a:lnTo>
                  <a:lnTo>
                    <a:pt x="314" y="0"/>
                  </a:lnTo>
                  <a:lnTo>
                    <a:pt x="318" y="0"/>
                  </a:lnTo>
                  <a:lnTo>
                    <a:pt x="321" y="0"/>
                  </a:lnTo>
                  <a:lnTo>
                    <a:pt x="325" y="0"/>
                  </a:lnTo>
                  <a:lnTo>
                    <a:pt x="329" y="0"/>
                  </a:lnTo>
                  <a:lnTo>
                    <a:pt x="333" y="0"/>
                  </a:lnTo>
                  <a:lnTo>
                    <a:pt x="336" y="0"/>
                  </a:lnTo>
                  <a:lnTo>
                    <a:pt x="340" y="0"/>
                  </a:lnTo>
                  <a:lnTo>
                    <a:pt x="344" y="0"/>
                  </a:lnTo>
                  <a:lnTo>
                    <a:pt x="348" y="0"/>
                  </a:lnTo>
                  <a:lnTo>
                    <a:pt x="351" y="0"/>
                  </a:lnTo>
                  <a:lnTo>
                    <a:pt x="355" y="0"/>
                  </a:lnTo>
                  <a:lnTo>
                    <a:pt x="359" y="0"/>
                  </a:lnTo>
                  <a:lnTo>
                    <a:pt x="363" y="0"/>
                  </a:lnTo>
                  <a:lnTo>
                    <a:pt x="366" y="0"/>
                  </a:lnTo>
                  <a:lnTo>
                    <a:pt x="37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626" name="Rectangle 195"/>
            <p:cNvSpPr>
              <a:spLocks noChangeArrowheads="1"/>
            </p:cNvSpPr>
            <p:nvPr/>
          </p:nvSpPr>
          <p:spPr bwMode="auto">
            <a:xfrm>
              <a:off x="148" y="-457"/>
              <a:ext cx="370" cy="32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endParaRPr lang="ja-JP" altLang="en-US">
                <a:ea typeface="Arial Unicode MS" pitchFamily="50" charset="-128"/>
                <a:cs typeface="Arial Unicode MS" pitchFamily="50" charset="-128"/>
              </a:endParaRPr>
            </a:p>
          </p:txBody>
        </p:sp>
      </p:grpSp>
      <p:sp>
        <p:nvSpPr>
          <p:cNvPr id="7" name="スライド番号プレースホルダー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DA0E730-3696-468F-8869-A76F10D26BD4}" type="slidenum">
              <a:rPr lang="ja-JP" altLang="en-US" smtClean="0"/>
              <a:pPr>
                <a:defRPr/>
              </a:pPr>
              <a:t>21</a:t>
            </a:fld>
            <a:r>
              <a:rPr lang="en-US" altLang="ja-JP" smtClean="0"/>
              <a:t>/16</a:t>
            </a:r>
            <a:endParaRPr lang="ja-JP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ja-JP" i="1" dirty="0" smtClean="0"/>
              <a:t>N</a:t>
            </a:r>
            <a:r>
              <a:rPr lang="en-US" altLang="ja-JP" dirty="0" smtClean="0">
                <a:latin typeface="Mathematica1" panose="05000502060100000001" pitchFamily="2" charset="2"/>
              </a:rPr>
              <a:t>W</a:t>
            </a:r>
            <a:r>
              <a:rPr lang="en-US" altLang="ja-JP" dirty="0" smtClean="0"/>
              <a:t> channel : </a:t>
            </a:r>
            <a:r>
              <a:rPr lang="en-US" altLang="ja-JP" dirty="0" err="1" smtClean="0"/>
              <a:t>Dibaryon</a:t>
            </a:r>
            <a:r>
              <a:rPr lang="en-US" altLang="ja-JP" dirty="0"/>
              <a:t> </a:t>
            </a:r>
            <a:r>
              <a:rPr lang="en-US" altLang="ja-JP" dirty="0" smtClean="0"/>
              <a:t>Candidate?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1000" y="1165225"/>
            <a:ext cx="8943975" cy="463550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/>
              <a:t> </a:t>
            </a:r>
            <a:r>
              <a:rPr lang="en-US" altLang="ja-JP" dirty="0" smtClean="0">
                <a:latin typeface="Candara" pitchFamily="34" charset="0"/>
              </a:rPr>
              <a:t>No Pauli Blocking in</a:t>
            </a:r>
            <a:r>
              <a:rPr lang="ja-JP" altLang="en-US" dirty="0" smtClean="0"/>
              <a:t> </a:t>
            </a:r>
            <a:r>
              <a:rPr lang="en-US" altLang="ja-JP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ja-JP" dirty="0" smtClean="0">
                <a:latin typeface="Mathematica1" pitchFamily="2" charset="2"/>
              </a:rPr>
              <a:t>W</a:t>
            </a:r>
            <a:r>
              <a:rPr lang="en-US" altLang="ja-JP" dirty="0" smtClean="0"/>
              <a:t> 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ja-JP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ja-JP" dirty="0" smtClean="0">
                <a:latin typeface="Mathematica1" pitchFamily="2" charset="2"/>
                <a:cs typeface="Times New Roman" pitchFamily="18" charset="0"/>
              </a:rPr>
              <a:t>-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3, </a:t>
            </a:r>
            <a:r>
              <a:rPr lang="en-US" altLang="ja-JP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ja-JP" i="1" baseline="30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=2</a:t>
            </a:r>
            <a:r>
              <a:rPr lang="en-US" altLang="ja-JP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ja-JP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=1/2)</a:t>
            </a:r>
          </a:p>
          <a:p>
            <a:pPr>
              <a:defRPr/>
            </a:pPr>
            <a:endParaRPr lang="en-US" altLang="ja-JP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altLang="ja-JP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altLang="ja-JP" dirty="0" smtClean="0">
                <a:latin typeface="Times New Roman" pitchFamily="18" charset="0"/>
              </a:rPr>
              <a:t> </a:t>
            </a:r>
            <a:r>
              <a:rPr lang="en-US" altLang="ja-JP" dirty="0" smtClean="0">
                <a:latin typeface="Candara" pitchFamily="34" charset="0"/>
              </a:rPr>
              <a:t>S-wave (J=2) state may be stable</a:t>
            </a:r>
          </a:p>
          <a:p>
            <a:pPr lvl="1">
              <a:defRPr/>
            </a:pPr>
            <a:endParaRPr lang="en-US" altLang="ja-JP" dirty="0" smtClean="0"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</a:endParaRPr>
          </a:p>
          <a:p>
            <a:pPr lvl="1">
              <a:buFont typeface="Wingdings" pitchFamily="2" charset="2"/>
              <a:buNone/>
              <a:defRPr/>
            </a:pPr>
            <a:endParaRPr lang="en-US" altLang="ja-JP" dirty="0" smtClean="0"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</a:endParaRPr>
          </a:p>
          <a:p>
            <a:pPr>
              <a:defRPr/>
            </a:pPr>
            <a:r>
              <a:rPr lang="en-US" altLang="ja-JP" dirty="0" smtClean="0">
                <a:latin typeface="Candara" pitchFamily="34" charset="0"/>
              </a:rPr>
              <a:t> Lattice QCD : bound state in  </a:t>
            </a:r>
            <a:r>
              <a:rPr lang="en-US" altLang="ja-JP" i="1" baseline="30000" dirty="0" smtClean="0">
                <a:latin typeface="Times New Roman" pitchFamily="18" charset="0"/>
              </a:rPr>
              <a:t>5</a:t>
            </a:r>
            <a:r>
              <a:rPr lang="en-US" altLang="ja-JP" i="1" dirty="0" smtClean="0">
                <a:latin typeface="Times New Roman" pitchFamily="18" charset="0"/>
              </a:rPr>
              <a:t>S</a:t>
            </a:r>
            <a:r>
              <a:rPr lang="en-US" altLang="ja-JP" i="1" baseline="-25000" dirty="0" smtClean="0">
                <a:latin typeface="Times New Roman" pitchFamily="18" charset="0"/>
              </a:rPr>
              <a:t>2</a:t>
            </a:r>
            <a:r>
              <a:rPr lang="en-US" altLang="ja-JP" dirty="0" smtClean="0">
                <a:latin typeface="Candara" pitchFamily="34" charset="0"/>
              </a:rPr>
              <a:t> channel</a:t>
            </a:r>
          </a:p>
          <a:p>
            <a:pPr marL="457200" lvl="1" indent="0">
              <a:buFont typeface="Wingdings" pitchFamily="2" charset="2"/>
              <a:buNone/>
              <a:defRPr/>
            </a:pPr>
            <a:r>
              <a:rPr lang="en-US" altLang="ja-JP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(HAL QCD Coll., ’14, Single channel calc.)</a:t>
            </a:r>
            <a:endParaRPr lang="en-US" altLang="ja-JP" dirty="0"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</a:endParaRPr>
          </a:p>
        </p:txBody>
      </p:sp>
      <p:sp>
        <p:nvSpPr>
          <p:cNvPr id="5124" name="テキスト ボックス 3"/>
          <p:cNvSpPr txBox="1">
            <a:spLocks noChangeArrowheads="1"/>
          </p:cNvSpPr>
          <p:nvPr/>
        </p:nvSpPr>
        <p:spPr bwMode="auto">
          <a:xfrm>
            <a:off x="7019925" y="765175"/>
            <a:ext cx="2376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ndara" pitchFamily="34" charset="0"/>
                <a:ea typeface="メイリオ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ndara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ndara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rPr>
              <a:t>Goldman et al ‘87</a:t>
            </a:r>
            <a:endParaRPr lang="ja-JP" altLang="en-US" sz="2000" b="0">
              <a:latin typeface="Calibri" pitchFamily="34" charset="0"/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5125" name="Picture 12" descr="C:\HOME\Work\Research\Workshop\2015\0907_HYP2015\equation.e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791" y="3573463"/>
            <a:ext cx="601662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テキスト ボックス 6"/>
          <p:cNvSpPr txBox="1">
            <a:spLocks noChangeArrowheads="1"/>
          </p:cNvSpPr>
          <p:nvPr/>
        </p:nvSpPr>
        <p:spPr bwMode="auto">
          <a:xfrm>
            <a:off x="971550" y="3703638"/>
            <a:ext cx="4608513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ndara" pitchFamily="34" charset="0"/>
                <a:ea typeface="メイリオ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ndara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ndara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ja-JP" sz="2000" b="0" dirty="0" smtClean="0">
                <a:latin typeface="Calibri" pitchFamily="34" charset="0"/>
                <a:ea typeface="Arial Unicode MS" pitchFamily="50" charset="-128"/>
                <a:cs typeface="Arial Unicode MS" pitchFamily="50" charset="-128"/>
              </a:rPr>
              <a:t>8</a:t>
            </a:r>
            <a:r>
              <a:rPr lang="en-US" altLang="ja-JP" sz="2000" b="0" baseline="-25000" dirty="0" smtClean="0">
                <a:latin typeface="Calibri" pitchFamily="34" charset="0"/>
                <a:ea typeface="Arial Unicode MS" pitchFamily="50" charset="-128"/>
                <a:cs typeface="Arial Unicode MS" pitchFamily="50" charset="-128"/>
              </a:rPr>
              <a:t>f</a:t>
            </a:r>
            <a:r>
              <a:rPr lang="en-US" altLang="ja-JP" sz="2000" b="0" dirty="0" smtClean="0">
                <a:latin typeface="Calibri" pitchFamily="34" charset="0"/>
                <a:ea typeface="Arial Unicode MS" pitchFamily="50" charset="-128"/>
                <a:cs typeface="Arial Unicode MS" pitchFamily="50" charset="-128"/>
              </a:rPr>
              <a:t>,</a:t>
            </a:r>
            <a:r>
              <a:rPr lang="en-US" altLang="ja-JP" sz="2000" b="0" baseline="-25000" dirty="0" smtClean="0">
                <a:latin typeface="Calibri" pitchFamily="34" charset="0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 sz="2000" b="0" dirty="0" smtClean="0">
                <a:latin typeface="Calibri" pitchFamily="34" charset="0"/>
                <a:ea typeface="Arial Unicode MS" pitchFamily="50" charset="-128"/>
                <a:cs typeface="Arial Unicode MS" pitchFamily="50" charset="-128"/>
              </a:rPr>
              <a:t>10</a:t>
            </a:r>
            <a:r>
              <a:rPr lang="en-US" altLang="ja-JP" sz="2000" b="0" baseline="-25000" dirty="0" smtClean="0">
                <a:latin typeface="Calibri" pitchFamily="34" charset="0"/>
                <a:ea typeface="Arial Unicode MS" pitchFamily="50" charset="-128"/>
                <a:cs typeface="Arial Unicode MS" pitchFamily="50" charset="-128"/>
              </a:rPr>
              <a:t>f</a:t>
            </a:r>
            <a:r>
              <a:rPr lang="en-US" altLang="ja-JP" sz="2000" b="0" dirty="0" smtClean="0">
                <a:latin typeface="Calibri" pitchFamily="34" charset="0"/>
                <a:ea typeface="Arial Unicode MS" pitchFamily="50" charset="-128"/>
                <a:cs typeface="Arial Unicode MS" pitchFamily="50" charset="-128"/>
              </a:rPr>
              <a:t>-10</a:t>
            </a:r>
            <a:r>
              <a:rPr lang="en-US" altLang="ja-JP" sz="2000" b="0" baseline="-25000" dirty="0" smtClean="0">
                <a:latin typeface="Calibri" pitchFamily="34" charset="0"/>
                <a:ea typeface="Arial Unicode MS" pitchFamily="50" charset="-128"/>
                <a:cs typeface="Arial Unicode MS" pitchFamily="50" charset="-128"/>
              </a:rPr>
              <a:t>f</a:t>
            </a:r>
            <a:r>
              <a:rPr lang="en-US" altLang="ja-JP" sz="2000" b="0" dirty="0" smtClean="0">
                <a:latin typeface="Calibri" pitchFamily="34" charset="0"/>
                <a:ea typeface="Arial Unicode MS" pitchFamily="50" charset="-128"/>
                <a:cs typeface="Arial Unicode MS" pitchFamily="50" charset="-128"/>
              </a:rPr>
              <a:t>:</a:t>
            </a:r>
            <a:endParaRPr lang="en-US" altLang="ja-JP" sz="2000" b="0" dirty="0">
              <a:latin typeface="Calibri" pitchFamily="34" charset="0"/>
              <a:ea typeface="Arial Unicode MS" pitchFamily="50" charset="-128"/>
              <a:cs typeface="Arial Unicode MS" pitchFamily="50" charset="-128"/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ja-JP" sz="2000" b="0" dirty="0">
                <a:latin typeface="Calibri" pitchFamily="34" charset="0"/>
                <a:ea typeface="Arial Unicode MS" pitchFamily="50" charset="-128"/>
                <a:cs typeface="Arial Unicode MS" pitchFamily="50" charset="-128"/>
              </a:rPr>
              <a:t>8</a:t>
            </a:r>
            <a:r>
              <a:rPr lang="en-US" altLang="ja-JP" sz="2000" b="0" baseline="-25000" dirty="0">
                <a:latin typeface="Calibri" pitchFamily="34" charset="0"/>
                <a:ea typeface="Arial Unicode MS" pitchFamily="50" charset="-128"/>
                <a:cs typeface="Arial Unicode MS" pitchFamily="50" charset="-128"/>
              </a:rPr>
              <a:t>f</a:t>
            </a:r>
            <a:r>
              <a:rPr lang="en-US" altLang="ja-JP" sz="2000" b="0" dirty="0">
                <a:latin typeface="Calibri" pitchFamily="34" charset="0"/>
                <a:ea typeface="Arial Unicode MS" pitchFamily="50" charset="-128"/>
                <a:cs typeface="Arial Unicode MS" pitchFamily="50" charset="-128"/>
              </a:rPr>
              <a:t>-8</a:t>
            </a:r>
            <a:r>
              <a:rPr lang="en-US" altLang="ja-JP" sz="2000" b="0" baseline="-25000" dirty="0">
                <a:latin typeface="Calibri" pitchFamily="34" charset="0"/>
                <a:ea typeface="Arial Unicode MS" pitchFamily="50" charset="-128"/>
                <a:cs typeface="Arial Unicode MS" pitchFamily="50" charset="-128"/>
              </a:rPr>
              <a:t>f</a:t>
            </a:r>
            <a:r>
              <a:rPr lang="en-US" altLang="ja-JP" sz="2000" b="0" dirty="0">
                <a:latin typeface="Calibri" pitchFamily="34" charset="0"/>
                <a:ea typeface="Arial Unicode MS" pitchFamily="50" charset="-128"/>
                <a:cs typeface="Arial Unicode MS" pitchFamily="50" charset="-128"/>
              </a:rPr>
              <a:t> :   D-wave – decay will be suppressed</a:t>
            </a:r>
            <a:endParaRPr lang="ja-JP" altLang="en-US" sz="2000" b="0" dirty="0">
              <a:latin typeface="Calibri" pitchFamily="34" charset="0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11188" y="5805488"/>
            <a:ext cx="8281987" cy="584200"/>
          </a:xfrm>
          <a:prstGeom prst="rect">
            <a:avLst/>
          </a:prstGeom>
          <a:solidFill>
            <a:srgbClr val="FFFF00">
              <a:alpha val="33000"/>
            </a:srgb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kumimoji="1" lang="en-US" altLang="ja-JP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50" charset="-128"/>
              </a:rPr>
              <a:t>How to prove </a:t>
            </a:r>
            <a:r>
              <a:rPr kumimoji="1" lang="en-US" altLang="ja-JP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50" charset="-128"/>
              </a:rPr>
              <a:t>N</a:t>
            </a:r>
            <a:r>
              <a:rPr kumimoji="1" lang="en-US" altLang="ja-JP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50" charset="-128"/>
              </a:rPr>
              <a:t>-</a:t>
            </a:r>
            <a:r>
              <a:rPr kumimoji="1" lang="en-US" altLang="ja-JP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hematica1" panose="05000502060100000001" pitchFamily="2" charset="2"/>
                <a:ea typeface="Arial Unicode MS" panose="020B0604020202020204" pitchFamily="50" charset="-128"/>
              </a:rPr>
              <a:t>W</a:t>
            </a:r>
            <a:r>
              <a:rPr kumimoji="1" lang="en-US" altLang="ja-JP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50" charset="-128"/>
              </a:rPr>
              <a:t> interaction experimentally?</a:t>
            </a:r>
            <a:endParaRPr kumimoji="1" lang="ja-JP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anose="020B0604020202020204" pitchFamily="50" charset="-128"/>
            </a:endParaRPr>
          </a:p>
        </p:txBody>
      </p:sp>
      <p:sp>
        <p:nvSpPr>
          <p:cNvPr id="9217" name="日付プレースホルダー 921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March 24, 2016</a:t>
            </a:r>
            <a:endParaRPr lang="en-US" altLang="ja-JP"/>
          </a:p>
        </p:txBody>
      </p:sp>
      <p:sp>
        <p:nvSpPr>
          <p:cNvPr id="9218" name="フッター プレースホルダー 92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ExHIC2016@YITP</a:t>
            </a:r>
            <a:endParaRPr lang="en-US" altLang="ja-JP"/>
          </a:p>
        </p:txBody>
      </p:sp>
      <p:grpSp>
        <p:nvGrpSpPr>
          <p:cNvPr id="53" name="グループ化 55"/>
          <p:cNvGrpSpPr>
            <a:grpSpLocks/>
          </p:cNvGrpSpPr>
          <p:nvPr/>
        </p:nvGrpSpPr>
        <p:grpSpPr bwMode="auto">
          <a:xfrm>
            <a:off x="2807469" y="1772816"/>
            <a:ext cx="1260475" cy="1252537"/>
            <a:chOff x="3538042" y="1605291"/>
            <a:chExt cx="1546015" cy="1500841"/>
          </a:xfrm>
        </p:grpSpPr>
        <p:grpSp>
          <p:nvGrpSpPr>
            <p:cNvPr id="54" name="グループ化 56"/>
            <p:cNvGrpSpPr>
              <a:grpSpLocks/>
            </p:cNvGrpSpPr>
            <p:nvPr/>
          </p:nvGrpSpPr>
          <p:grpSpPr bwMode="auto">
            <a:xfrm>
              <a:off x="4023749" y="1664975"/>
              <a:ext cx="576064" cy="623423"/>
              <a:chOff x="1403648" y="4197408"/>
              <a:chExt cx="576064" cy="623423"/>
            </a:xfrm>
          </p:grpSpPr>
          <p:sp>
            <p:nvSpPr>
              <p:cNvPr id="70" name="円/楕円 69"/>
              <p:cNvSpPr/>
              <p:nvPr/>
            </p:nvSpPr>
            <p:spPr bwMode="auto">
              <a:xfrm>
                <a:off x="1497630" y="4644743"/>
                <a:ext cx="388100" cy="176088"/>
              </a:xfrm>
              <a:prstGeom prst="ellipse">
                <a:avLst/>
              </a:prstGeom>
              <a:gradFill>
                <a:gsLst>
                  <a:gs pos="0">
                    <a:schemeClr val="tx1">
                      <a:alpha val="38000"/>
                    </a:schemeClr>
                  </a:gs>
                  <a:gs pos="77000">
                    <a:schemeClr val="bg2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71" name="円/楕円 70"/>
              <p:cNvSpPr/>
              <p:nvPr/>
            </p:nvSpPr>
            <p:spPr bwMode="auto">
              <a:xfrm>
                <a:off x="1403648" y="4197408"/>
                <a:ext cx="576064" cy="551415"/>
              </a:xfrm>
              <a:prstGeom prst="ellipse">
                <a:avLst/>
              </a:prstGeom>
              <a:gradFill>
                <a:gsLst>
                  <a:gs pos="76000">
                    <a:srgbClr val="00B050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72" name="円/楕円 71"/>
              <p:cNvSpPr/>
              <p:nvPr/>
            </p:nvSpPr>
            <p:spPr bwMode="auto">
              <a:xfrm>
                <a:off x="1623020" y="4229229"/>
                <a:ext cx="284684" cy="30357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8000">
                    <a:srgbClr val="00B050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grpSp>
          <p:nvGrpSpPr>
            <p:cNvPr id="55" name="グループ化 57"/>
            <p:cNvGrpSpPr>
              <a:grpSpLocks/>
            </p:cNvGrpSpPr>
            <p:nvPr/>
          </p:nvGrpSpPr>
          <p:grpSpPr bwMode="auto">
            <a:xfrm>
              <a:off x="4399980" y="2322401"/>
              <a:ext cx="576064" cy="623423"/>
              <a:chOff x="2123728" y="4806254"/>
              <a:chExt cx="576064" cy="623423"/>
            </a:xfrm>
          </p:grpSpPr>
          <p:sp>
            <p:nvSpPr>
              <p:cNvPr id="67" name="円/楕円 66"/>
              <p:cNvSpPr/>
              <p:nvPr/>
            </p:nvSpPr>
            <p:spPr bwMode="auto">
              <a:xfrm>
                <a:off x="2217710" y="5253589"/>
                <a:ext cx="388100" cy="176088"/>
              </a:xfrm>
              <a:prstGeom prst="ellipse">
                <a:avLst/>
              </a:prstGeom>
              <a:gradFill>
                <a:gsLst>
                  <a:gs pos="0">
                    <a:schemeClr val="tx1">
                      <a:alpha val="38000"/>
                    </a:schemeClr>
                  </a:gs>
                  <a:gs pos="77000">
                    <a:schemeClr val="bg2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68" name="円/楕円 67"/>
              <p:cNvSpPr/>
              <p:nvPr/>
            </p:nvSpPr>
            <p:spPr bwMode="auto">
              <a:xfrm>
                <a:off x="2123728" y="4806254"/>
                <a:ext cx="576064" cy="551415"/>
              </a:xfrm>
              <a:prstGeom prst="ellipse">
                <a:avLst/>
              </a:prstGeom>
              <a:gradFill>
                <a:gsLst>
                  <a:gs pos="76000">
                    <a:srgbClr val="0033CC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69" name="円/楕円 68"/>
              <p:cNvSpPr/>
              <p:nvPr/>
            </p:nvSpPr>
            <p:spPr bwMode="auto">
              <a:xfrm>
                <a:off x="2343100" y="4838075"/>
                <a:ext cx="284684" cy="30357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8000">
                    <a:srgbClr val="0033CC">
                      <a:alpha val="67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grpSp>
          <p:nvGrpSpPr>
            <p:cNvPr id="56" name="グループ化 58"/>
            <p:cNvGrpSpPr>
              <a:grpSpLocks/>
            </p:cNvGrpSpPr>
            <p:nvPr/>
          </p:nvGrpSpPr>
          <p:grpSpPr bwMode="auto">
            <a:xfrm>
              <a:off x="3667057" y="2322401"/>
              <a:ext cx="576064" cy="623423"/>
              <a:chOff x="1115616" y="5109833"/>
              <a:chExt cx="576064" cy="623423"/>
            </a:xfrm>
          </p:grpSpPr>
          <p:sp>
            <p:nvSpPr>
              <p:cNvPr id="64" name="円/楕円 63"/>
              <p:cNvSpPr/>
              <p:nvPr/>
            </p:nvSpPr>
            <p:spPr bwMode="auto">
              <a:xfrm>
                <a:off x="1209598" y="5557168"/>
                <a:ext cx="388100" cy="176088"/>
              </a:xfrm>
              <a:prstGeom prst="ellipse">
                <a:avLst/>
              </a:prstGeom>
              <a:gradFill>
                <a:gsLst>
                  <a:gs pos="0">
                    <a:schemeClr val="tx1">
                      <a:alpha val="38000"/>
                    </a:schemeClr>
                  </a:gs>
                  <a:gs pos="77000">
                    <a:schemeClr val="bg2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65" name="円/楕円 64"/>
              <p:cNvSpPr/>
              <p:nvPr/>
            </p:nvSpPr>
            <p:spPr bwMode="auto">
              <a:xfrm>
                <a:off x="1115616" y="5109833"/>
                <a:ext cx="576064" cy="551415"/>
              </a:xfrm>
              <a:prstGeom prst="ellipse">
                <a:avLst/>
              </a:prstGeom>
              <a:gradFill>
                <a:gsLst>
                  <a:gs pos="63000">
                    <a:srgbClr val="FF0000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66" name="円/楕円 65"/>
              <p:cNvSpPr/>
              <p:nvPr/>
            </p:nvSpPr>
            <p:spPr bwMode="auto">
              <a:xfrm>
                <a:off x="1334988" y="5141654"/>
                <a:ext cx="284684" cy="30357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81000">
                    <a:srgbClr val="FF0000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pic>
          <p:nvPicPr>
            <p:cNvPr id="57" name="Picture 6" descr="gluon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649349">
              <a:off x="3910157" y="2183475"/>
              <a:ext cx="394692" cy="195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6" descr="gluon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2784" y="2548681"/>
              <a:ext cx="394692" cy="195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6" descr="gluon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159996">
              <a:off x="4327879" y="2225886"/>
              <a:ext cx="394692" cy="195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円/楕円 59"/>
            <p:cNvSpPr/>
            <p:nvPr/>
          </p:nvSpPr>
          <p:spPr bwMode="auto">
            <a:xfrm>
              <a:off x="3538042" y="1605291"/>
              <a:ext cx="1546015" cy="1500841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0000">
                  <a:schemeClr val="bg2">
                    <a:alpha val="3200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1" name="テキスト ボックス 60"/>
            <p:cNvSpPr txBox="1"/>
            <p:nvPr/>
          </p:nvSpPr>
          <p:spPr>
            <a:xfrm>
              <a:off x="4083236" y="1614801"/>
              <a:ext cx="490675" cy="58588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kumimoji="1" lang="en-US" altLang="ja-JP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mmi12" panose="020B0500000000000000" pitchFamily="34" charset="0"/>
                </a:rPr>
                <a:t>u</a:t>
              </a:r>
              <a:endParaRPr kumimoji="1"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mi12" panose="020B0500000000000000" pitchFamily="34" charset="0"/>
              </a:endParaRPr>
            </a:p>
          </p:txBody>
        </p:sp>
        <p:sp>
          <p:nvSpPr>
            <p:cNvPr id="62" name="テキスト ボックス 61"/>
            <p:cNvSpPr txBox="1"/>
            <p:nvPr/>
          </p:nvSpPr>
          <p:spPr>
            <a:xfrm>
              <a:off x="3682129" y="2290085"/>
              <a:ext cx="490675" cy="7007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kumimoji="1" lang="en-US" altLang="ja-JP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mmi12" panose="020B0500000000000000" pitchFamily="34" charset="0"/>
                </a:rPr>
                <a:t>u</a:t>
              </a:r>
              <a:endParaRPr kumimoji="1"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mi12" panose="020B0500000000000000" pitchFamily="34" charset="0"/>
              </a:endParaRPr>
            </a:p>
          </p:txBody>
        </p:sp>
        <p:sp>
          <p:nvSpPr>
            <p:cNvPr id="63" name="テキスト ボックス 62"/>
            <p:cNvSpPr txBox="1"/>
            <p:nvPr/>
          </p:nvSpPr>
          <p:spPr>
            <a:xfrm>
              <a:off x="4443454" y="2305303"/>
              <a:ext cx="488727" cy="58588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kumimoji="1" lang="en-US" altLang="ja-JP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mmi12" panose="020B0500000000000000" pitchFamily="34" charset="0"/>
                </a:rPr>
                <a:t>d</a:t>
              </a:r>
              <a:endParaRPr kumimoji="1"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mi12" panose="020B0500000000000000" pitchFamily="34" charset="0"/>
              </a:endParaRPr>
            </a:p>
          </p:txBody>
        </p:sp>
      </p:grpSp>
      <p:grpSp>
        <p:nvGrpSpPr>
          <p:cNvPr id="73" name="グループ化 55"/>
          <p:cNvGrpSpPr>
            <a:grpSpLocks/>
          </p:cNvGrpSpPr>
          <p:nvPr/>
        </p:nvGrpSpPr>
        <p:grpSpPr bwMode="auto">
          <a:xfrm>
            <a:off x="4572000" y="1772816"/>
            <a:ext cx="1260475" cy="1252537"/>
            <a:chOff x="3538042" y="1605291"/>
            <a:chExt cx="1546015" cy="1500841"/>
          </a:xfrm>
        </p:grpSpPr>
        <p:grpSp>
          <p:nvGrpSpPr>
            <p:cNvPr id="74" name="グループ化 56"/>
            <p:cNvGrpSpPr>
              <a:grpSpLocks/>
            </p:cNvGrpSpPr>
            <p:nvPr/>
          </p:nvGrpSpPr>
          <p:grpSpPr bwMode="auto">
            <a:xfrm>
              <a:off x="4023749" y="1664975"/>
              <a:ext cx="576064" cy="623423"/>
              <a:chOff x="1403648" y="4197408"/>
              <a:chExt cx="576064" cy="623423"/>
            </a:xfrm>
          </p:grpSpPr>
          <p:sp>
            <p:nvSpPr>
              <p:cNvPr id="90" name="円/楕円 89"/>
              <p:cNvSpPr/>
              <p:nvPr/>
            </p:nvSpPr>
            <p:spPr bwMode="auto">
              <a:xfrm>
                <a:off x="1497630" y="4644743"/>
                <a:ext cx="388100" cy="176088"/>
              </a:xfrm>
              <a:prstGeom prst="ellipse">
                <a:avLst/>
              </a:prstGeom>
              <a:gradFill>
                <a:gsLst>
                  <a:gs pos="0">
                    <a:schemeClr val="tx1">
                      <a:alpha val="38000"/>
                    </a:schemeClr>
                  </a:gs>
                  <a:gs pos="77000">
                    <a:schemeClr val="bg2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91" name="円/楕円 90"/>
              <p:cNvSpPr/>
              <p:nvPr/>
            </p:nvSpPr>
            <p:spPr bwMode="auto">
              <a:xfrm>
                <a:off x="1403648" y="4197408"/>
                <a:ext cx="576064" cy="551415"/>
              </a:xfrm>
              <a:prstGeom prst="ellipse">
                <a:avLst/>
              </a:prstGeom>
              <a:gradFill>
                <a:gsLst>
                  <a:gs pos="76000">
                    <a:srgbClr val="00B050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92" name="円/楕円 91"/>
              <p:cNvSpPr/>
              <p:nvPr/>
            </p:nvSpPr>
            <p:spPr bwMode="auto">
              <a:xfrm>
                <a:off x="1623020" y="4229229"/>
                <a:ext cx="284684" cy="30357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8000">
                    <a:srgbClr val="00B050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grpSp>
          <p:nvGrpSpPr>
            <p:cNvPr id="75" name="グループ化 57"/>
            <p:cNvGrpSpPr>
              <a:grpSpLocks/>
            </p:cNvGrpSpPr>
            <p:nvPr/>
          </p:nvGrpSpPr>
          <p:grpSpPr bwMode="auto">
            <a:xfrm>
              <a:off x="4399980" y="2322401"/>
              <a:ext cx="576064" cy="623423"/>
              <a:chOff x="2123728" y="4806254"/>
              <a:chExt cx="576064" cy="623423"/>
            </a:xfrm>
          </p:grpSpPr>
          <p:sp>
            <p:nvSpPr>
              <p:cNvPr id="87" name="円/楕円 86"/>
              <p:cNvSpPr/>
              <p:nvPr/>
            </p:nvSpPr>
            <p:spPr bwMode="auto">
              <a:xfrm>
                <a:off x="2217710" y="5253589"/>
                <a:ext cx="388100" cy="176088"/>
              </a:xfrm>
              <a:prstGeom prst="ellipse">
                <a:avLst/>
              </a:prstGeom>
              <a:gradFill>
                <a:gsLst>
                  <a:gs pos="0">
                    <a:schemeClr val="tx1">
                      <a:alpha val="38000"/>
                    </a:schemeClr>
                  </a:gs>
                  <a:gs pos="77000">
                    <a:schemeClr val="bg2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88" name="円/楕円 87"/>
              <p:cNvSpPr/>
              <p:nvPr/>
            </p:nvSpPr>
            <p:spPr bwMode="auto">
              <a:xfrm>
                <a:off x="2123728" y="4806254"/>
                <a:ext cx="576064" cy="551415"/>
              </a:xfrm>
              <a:prstGeom prst="ellipse">
                <a:avLst/>
              </a:prstGeom>
              <a:gradFill>
                <a:gsLst>
                  <a:gs pos="76000">
                    <a:srgbClr val="0033CC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89" name="円/楕円 88"/>
              <p:cNvSpPr/>
              <p:nvPr/>
            </p:nvSpPr>
            <p:spPr bwMode="auto">
              <a:xfrm>
                <a:off x="2343100" y="4838075"/>
                <a:ext cx="284684" cy="30357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8000">
                    <a:srgbClr val="0033CC">
                      <a:alpha val="67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grpSp>
          <p:nvGrpSpPr>
            <p:cNvPr id="76" name="グループ化 58"/>
            <p:cNvGrpSpPr>
              <a:grpSpLocks/>
            </p:cNvGrpSpPr>
            <p:nvPr/>
          </p:nvGrpSpPr>
          <p:grpSpPr bwMode="auto">
            <a:xfrm>
              <a:off x="3667057" y="2322401"/>
              <a:ext cx="576064" cy="623423"/>
              <a:chOff x="1115616" y="5109833"/>
              <a:chExt cx="576064" cy="623423"/>
            </a:xfrm>
          </p:grpSpPr>
          <p:sp>
            <p:nvSpPr>
              <p:cNvPr id="84" name="円/楕円 83"/>
              <p:cNvSpPr/>
              <p:nvPr/>
            </p:nvSpPr>
            <p:spPr bwMode="auto">
              <a:xfrm>
                <a:off x="1209598" y="5557168"/>
                <a:ext cx="388100" cy="176088"/>
              </a:xfrm>
              <a:prstGeom prst="ellipse">
                <a:avLst/>
              </a:prstGeom>
              <a:gradFill>
                <a:gsLst>
                  <a:gs pos="0">
                    <a:schemeClr val="tx1">
                      <a:alpha val="38000"/>
                    </a:schemeClr>
                  </a:gs>
                  <a:gs pos="77000">
                    <a:schemeClr val="bg2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85" name="円/楕円 84"/>
              <p:cNvSpPr/>
              <p:nvPr/>
            </p:nvSpPr>
            <p:spPr bwMode="auto">
              <a:xfrm>
                <a:off x="1115616" y="5109833"/>
                <a:ext cx="576064" cy="551415"/>
              </a:xfrm>
              <a:prstGeom prst="ellipse">
                <a:avLst/>
              </a:prstGeom>
              <a:gradFill>
                <a:gsLst>
                  <a:gs pos="63000">
                    <a:srgbClr val="FF0000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86" name="円/楕円 85"/>
              <p:cNvSpPr/>
              <p:nvPr/>
            </p:nvSpPr>
            <p:spPr bwMode="auto">
              <a:xfrm>
                <a:off x="1334988" y="5141654"/>
                <a:ext cx="284684" cy="30357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81000">
                    <a:srgbClr val="FF0000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pic>
          <p:nvPicPr>
            <p:cNvPr id="77" name="Picture 6" descr="gluon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649349">
              <a:off x="3910157" y="2183475"/>
              <a:ext cx="394692" cy="195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" name="Picture 6" descr="gluon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2784" y="2548681"/>
              <a:ext cx="394692" cy="195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9" name="Picture 6" descr="gluon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159996">
              <a:off x="4327879" y="2225886"/>
              <a:ext cx="394692" cy="195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" name="円/楕円 79"/>
            <p:cNvSpPr/>
            <p:nvPr/>
          </p:nvSpPr>
          <p:spPr bwMode="auto">
            <a:xfrm>
              <a:off x="3538042" y="1605291"/>
              <a:ext cx="1546015" cy="1500841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0000">
                  <a:schemeClr val="bg2">
                    <a:alpha val="3200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1" name="テキスト ボックス 80"/>
            <p:cNvSpPr txBox="1"/>
            <p:nvPr/>
          </p:nvSpPr>
          <p:spPr>
            <a:xfrm>
              <a:off x="4083236" y="1614801"/>
              <a:ext cx="490675" cy="7000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kumimoji="1" lang="en-US" altLang="ja-JP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mmi12" panose="020B0500000000000000" pitchFamily="34" charset="0"/>
                </a:rPr>
                <a:t>s</a:t>
              </a:r>
              <a:endParaRPr kumimoji="1"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mi12" panose="020B0500000000000000" pitchFamily="34" charset="0"/>
              </a:endParaRPr>
            </a:p>
          </p:txBody>
        </p:sp>
        <p:sp>
          <p:nvSpPr>
            <p:cNvPr id="82" name="テキスト ボックス 81"/>
            <p:cNvSpPr txBox="1"/>
            <p:nvPr/>
          </p:nvSpPr>
          <p:spPr>
            <a:xfrm>
              <a:off x="3682129" y="2290086"/>
              <a:ext cx="490675" cy="7000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kumimoji="1" lang="en-US" altLang="ja-JP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mmi12" panose="020B0500000000000000" pitchFamily="34" charset="0"/>
                </a:rPr>
                <a:t>s</a:t>
              </a:r>
              <a:endParaRPr kumimoji="1"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mi12" panose="020B0500000000000000" pitchFamily="34" charset="0"/>
              </a:endParaRPr>
            </a:p>
          </p:txBody>
        </p:sp>
        <p:sp>
          <p:nvSpPr>
            <p:cNvPr id="83" name="テキスト ボックス 82"/>
            <p:cNvSpPr txBox="1"/>
            <p:nvPr/>
          </p:nvSpPr>
          <p:spPr>
            <a:xfrm>
              <a:off x="4443453" y="2305303"/>
              <a:ext cx="488728" cy="7000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kumimoji="1" lang="en-US" altLang="ja-JP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mmi12" panose="020B0500000000000000" pitchFamily="34" charset="0"/>
                </a:rPr>
                <a:t>s</a:t>
              </a:r>
              <a:endParaRPr kumimoji="1"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mi12" panose="020B0500000000000000" pitchFamily="34" charset="0"/>
              </a:endParaRPr>
            </a:p>
          </p:txBody>
        </p:sp>
      </p:grpSp>
      <p:sp>
        <p:nvSpPr>
          <p:cNvPr id="6" name="スライド番号プレースホルダー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F2EE9F-CCCD-413F-BBB2-665575F148AF}" type="slidenum">
              <a:rPr lang="ja-JP" altLang="en-US" smtClean="0"/>
              <a:pPr>
                <a:defRPr/>
              </a:pPr>
              <a:t>3</a:t>
            </a:fld>
            <a:r>
              <a:rPr lang="en-US" altLang="ja-JP" smtClean="0"/>
              <a:t>/16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156176" y="2102528"/>
            <a:ext cx="2736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+mn-lt"/>
              </a:rPr>
              <a:t>May form a compact bound state</a:t>
            </a:r>
            <a:endParaRPr kumimoji="1" lang="ja-JP" altLang="en-US" dirty="0">
              <a:latin typeface="+mn-lt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graph_heavy_ion_evol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922338"/>
            <a:ext cx="4681537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245" name="直線矢印コネクタ 7"/>
          <p:cNvCxnSpPr>
            <a:cxnSpLocks noChangeShapeType="1"/>
          </p:cNvCxnSpPr>
          <p:nvPr/>
        </p:nvCxnSpPr>
        <p:spPr bwMode="auto">
          <a:xfrm>
            <a:off x="179388" y="6551613"/>
            <a:ext cx="4752975" cy="952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46" name="テキスト ボックス 8"/>
          <p:cNvSpPr txBox="1">
            <a:spLocks noChangeArrowheads="1"/>
          </p:cNvSpPr>
          <p:nvPr/>
        </p:nvSpPr>
        <p:spPr bwMode="auto">
          <a:xfrm>
            <a:off x="4810125" y="6303963"/>
            <a:ext cx="792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ndara" pitchFamily="34" charset="0"/>
                <a:ea typeface="メイリオ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ndara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ndara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rPr>
              <a:t>time</a:t>
            </a:r>
            <a:endParaRPr lang="ja-JP" altLang="en-US" sz="2000" b="0">
              <a:latin typeface="Calibri" pitchFamily="34" charset="0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6262" name="テキスト ボックス 25"/>
          <p:cNvSpPr txBox="1">
            <a:spLocks noChangeArrowheads="1"/>
          </p:cNvSpPr>
          <p:nvPr/>
        </p:nvSpPr>
        <p:spPr bwMode="auto">
          <a:xfrm>
            <a:off x="5724525" y="2668588"/>
            <a:ext cx="129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ndara" pitchFamily="34" charset="0"/>
                <a:ea typeface="メイリオ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ndara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ndara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rPr>
              <a:t>(60-80%)</a:t>
            </a:r>
            <a:endParaRPr lang="ja-JP" altLang="en-US" sz="2000" b="0">
              <a:latin typeface="Calibri" pitchFamily="34" charset="0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6263" name="テキスト ボックス 99"/>
          <p:cNvSpPr txBox="1">
            <a:spLocks noChangeArrowheads="1"/>
          </p:cNvSpPr>
          <p:nvPr/>
        </p:nvSpPr>
        <p:spPr bwMode="auto">
          <a:xfrm>
            <a:off x="6804025" y="2674938"/>
            <a:ext cx="129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ndara" pitchFamily="34" charset="0"/>
                <a:ea typeface="メイリオ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ndara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ndara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rPr>
              <a:t>(0-5%)</a:t>
            </a:r>
            <a:endParaRPr lang="ja-JP" altLang="en-US" sz="2000" b="0">
              <a:latin typeface="Calibri" pitchFamily="34" charset="0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6264" name="テキスト ボックス 26"/>
          <p:cNvSpPr txBox="1">
            <a:spLocks noChangeArrowheads="1"/>
          </p:cNvSpPr>
          <p:nvPr/>
        </p:nvSpPr>
        <p:spPr bwMode="auto">
          <a:xfrm>
            <a:off x="7507288" y="981075"/>
            <a:ext cx="1873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ndara" pitchFamily="34" charset="0"/>
                <a:ea typeface="メイリオ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ndara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ndara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rPr>
              <a:t>×10</a:t>
            </a:r>
            <a:r>
              <a:rPr lang="en-US" altLang="ja-JP" sz="2000" b="0" baseline="30000">
                <a:latin typeface="Calibri" pitchFamily="34" charset="0"/>
                <a:ea typeface="Arial Unicode MS" pitchFamily="50" charset="-128"/>
                <a:cs typeface="Arial Unicode MS" pitchFamily="50" charset="-128"/>
              </a:rPr>
              <a:t>7</a:t>
            </a:r>
            <a:r>
              <a:rPr lang="en-US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rPr>
              <a:t> events</a:t>
            </a:r>
            <a:endParaRPr lang="ja-JP" altLang="en-US" sz="2000" b="0">
              <a:latin typeface="Calibri" pitchFamily="34" charset="0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6265" name="テキスト ボックス 2"/>
          <p:cNvSpPr txBox="1">
            <a:spLocks noChangeArrowheads="1"/>
          </p:cNvSpPr>
          <p:nvPr/>
        </p:nvSpPr>
        <p:spPr bwMode="auto">
          <a:xfrm>
            <a:off x="4797425" y="981075"/>
            <a:ext cx="2654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ndara" pitchFamily="34" charset="0"/>
                <a:ea typeface="メイリオ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ndara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ndara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rPr>
              <a:t>Pb+Pb </a:t>
            </a:r>
            <a:r>
              <a:rPr lang="en-US" altLang="ja-JP" sz="2000">
                <a:latin typeface="Calibri" pitchFamily="34" charset="0"/>
                <a:ea typeface="Arial Unicode MS" pitchFamily="50" charset="-128"/>
                <a:cs typeface="Arial Unicode MS" pitchFamily="50" charset="-128"/>
              </a:rPr>
              <a:t>2.76ATeV@LHC</a:t>
            </a:r>
            <a:endParaRPr lang="ja-JP" altLang="en-US" sz="2000">
              <a:latin typeface="Calibri" pitchFamily="34" charset="0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48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7630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3200" dirty="0" smtClean="0"/>
              <a:t>HIC as a Hyperon Factory</a:t>
            </a:r>
            <a:endParaRPr lang="ja-JP" altLang="en-US" sz="3200" dirty="0" smtClean="0"/>
          </a:p>
        </p:txBody>
      </p:sp>
      <p:sp>
        <p:nvSpPr>
          <p:cNvPr id="4" name="円/楕円 3"/>
          <p:cNvSpPr/>
          <p:nvPr/>
        </p:nvSpPr>
        <p:spPr bwMode="auto">
          <a:xfrm>
            <a:off x="5940425" y="3113088"/>
            <a:ext cx="503238" cy="561975"/>
          </a:xfrm>
          <a:prstGeom prst="ellipse">
            <a:avLst/>
          </a:prstGeom>
          <a:solidFill>
            <a:schemeClr val="bg1">
              <a:lumMod val="85000"/>
              <a:alpha val="48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 dirty="0">
              <a:ea typeface="Arial Unicode MS" panose="020B0604020202020204" pitchFamily="50" charset="-128"/>
            </a:endParaRPr>
          </a:p>
        </p:txBody>
      </p:sp>
      <p:sp>
        <p:nvSpPr>
          <p:cNvPr id="6269" name="円/楕円 98"/>
          <p:cNvSpPr>
            <a:spLocks noChangeArrowheads="1"/>
          </p:cNvSpPr>
          <p:nvPr/>
        </p:nvSpPr>
        <p:spPr bwMode="auto">
          <a:xfrm>
            <a:off x="6300788" y="3111500"/>
            <a:ext cx="503237" cy="561975"/>
          </a:xfrm>
          <a:prstGeom prst="ellipse">
            <a:avLst/>
          </a:prstGeom>
          <a:solidFill>
            <a:schemeClr val="accent1">
              <a:alpha val="49019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ndara" pitchFamily="34" charset="0"/>
                <a:ea typeface="メイリオ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ndara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ndara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>
              <a:latin typeface="Calibri" pitchFamily="34" charset="0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00" name="円/楕円 99"/>
          <p:cNvSpPr/>
          <p:nvPr/>
        </p:nvSpPr>
        <p:spPr bwMode="auto">
          <a:xfrm>
            <a:off x="7092950" y="3113088"/>
            <a:ext cx="503238" cy="561975"/>
          </a:xfrm>
          <a:prstGeom prst="ellipse">
            <a:avLst/>
          </a:prstGeom>
          <a:solidFill>
            <a:schemeClr val="bg1">
              <a:lumMod val="85000"/>
              <a:alpha val="48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 dirty="0">
              <a:ea typeface="Arial Unicode MS" panose="020B0604020202020204" pitchFamily="50" charset="-128"/>
            </a:endParaRPr>
          </a:p>
        </p:txBody>
      </p:sp>
      <p:sp>
        <p:nvSpPr>
          <p:cNvPr id="6271" name="円/楕円 100"/>
          <p:cNvSpPr>
            <a:spLocks noChangeArrowheads="1"/>
          </p:cNvSpPr>
          <p:nvPr/>
        </p:nvSpPr>
        <p:spPr bwMode="auto">
          <a:xfrm>
            <a:off x="7164388" y="3111500"/>
            <a:ext cx="503237" cy="561975"/>
          </a:xfrm>
          <a:prstGeom prst="ellipse">
            <a:avLst/>
          </a:prstGeom>
          <a:solidFill>
            <a:schemeClr val="accent1">
              <a:alpha val="49019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ndara" pitchFamily="34" charset="0"/>
                <a:ea typeface="メイリオ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ndara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ndara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>
              <a:latin typeface="Calibri" pitchFamily="34" charset="0"/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6272" name="Picture 145" descr="C:\HOME\Work\Research\Workshop\2015\1124_KEK\equation.e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25" y="1406525"/>
            <a:ext cx="4264025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273" name="直線矢印コネクタ 5"/>
          <p:cNvCxnSpPr>
            <a:cxnSpLocks noChangeShapeType="1"/>
          </p:cNvCxnSpPr>
          <p:nvPr/>
        </p:nvCxnSpPr>
        <p:spPr bwMode="auto">
          <a:xfrm>
            <a:off x="2911475" y="3425825"/>
            <a:ext cx="2165350" cy="71437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テキスト ボックス 6"/>
          <p:cNvSpPr txBox="1"/>
          <p:nvPr/>
        </p:nvSpPr>
        <p:spPr>
          <a:xfrm>
            <a:off x="4932363" y="3933825"/>
            <a:ext cx="3979862" cy="11695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kumimoji="1"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</a:rPr>
              <a:t>Enhanced pair creation of </a:t>
            </a:r>
            <a:r>
              <a:rPr kumimoji="1" lang="en-US" altLang="ja-JP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</a:rPr>
              <a:t>ssbar</a:t>
            </a:r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</a:rPr>
              <a:t>:</a:t>
            </a:r>
          </a:p>
          <a:p>
            <a:pPr>
              <a:defRPr/>
            </a:pPr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</a:rPr>
              <a:t>Particularly useful for </a:t>
            </a:r>
            <a:r>
              <a:rPr kumimoji="1" lang="en-US" altLang="ja-JP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</a:rPr>
              <a:t>multistrangeness</a:t>
            </a:r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</a:rPr>
              <a:t> particles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</a:endParaRPr>
          </a:p>
        </p:txBody>
      </p:sp>
      <p:sp>
        <p:nvSpPr>
          <p:cNvPr id="107" name="テキスト ボックス 106"/>
          <p:cNvSpPr txBox="1"/>
          <p:nvPr/>
        </p:nvSpPr>
        <p:spPr>
          <a:xfrm>
            <a:off x="4932040" y="5231284"/>
            <a:ext cx="3511550" cy="862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kumimoji="1"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</a:rPr>
              <a:t>Particle yields : equilibrium</a:t>
            </a:r>
          </a:p>
          <a:p>
            <a:pPr>
              <a:defRPr/>
            </a:pPr>
            <a:r>
              <a:rPr kumimoji="1"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</a:rPr>
              <a:t>Rare particles also produced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</a:endParaRPr>
          </a:p>
        </p:txBody>
      </p:sp>
      <p:cxnSp>
        <p:nvCxnSpPr>
          <p:cNvPr id="6276" name="直線矢印コネクタ 9"/>
          <p:cNvCxnSpPr>
            <a:cxnSpLocks noChangeShapeType="1"/>
          </p:cNvCxnSpPr>
          <p:nvPr/>
        </p:nvCxnSpPr>
        <p:spPr bwMode="auto">
          <a:xfrm flipV="1">
            <a:off x="4356100" y="5611813"/>
            <a:ext cx="720725" cy="4445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77" name="テキスト ボックス 10"/>
          <p:cNvSpPr txBox="1">
            <a:spLocks noChangeArrowheads="1"/>
          </p:cNvSpPr>
          <p:nvPr/>
        </p:nvSpPr>
        <p:spPr bwMode="auto">
          <a:xfrm>
            <a:off x="5436096" y="6093296"/>
            <a:ext cx="3409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ndara" pitchFamily="34" charset="0"/>
                <a:ea typeface="メイリオ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ndara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ndara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ja-JP" sz="2000" b="0" dirty="0">
                <a:latin typeface="Calibri" pitchFamily="34" charset="0"/>
                <a:ea typeface="Arial Unicode MS" pitchFamily="50" charset="-128"/>
                <a:cs typeface="Arial Unicode MS" pitchFamily="50" charset="-128"/>
              </a:rPr>
              <a:t>(ex. </a:t>
            </a:r>
            <a:r>
              <a:rPr lang="en-US" altLang="ja-JP" sz="2000" b="0" dirty="0" err="1">
                <a:latin typeface="Calibri" pitchFamily="34" charset="0"/>
                <a:ea typeface="Arial Unicode MS" pitchFamily="50" charset="-128"/>
                <a:cs typeface="Arial Unicode MS" pitchFamily="50" charset="-128"/>
              </a:rPr>
              <a:t>antihypertriton@ALICE</a:t>
            </a:r>
            <a:r>
              <a:rPr lang="en-US" altLang="ja-JP" sz="2000" b="0" dirty="0">
                <a:latin typeface="Calibri" pitchFamily="34" charset="0"/>
                <a:ea typeface="Arial Unicode MS" pitchFamily="50" charset="-128"/>
                <a:cs typeface="Arial Unicode MS" pitchFamily="50" charset="-128"/>
              </a:rPr>
              <a:t>)</a:t>
            </a:r>
            <a:endParaRPr lang="ja-JP" altLang="en-US" sz="2000" b="0" dirty="0">
              <a:latin typeface="Calibri" pitchFamily="34" charset="0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4" name="日付プレースホルダー 1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March 24, 2016</a:t>
            </a:r>
            <a:endParaRPr lang="en-US" altLang="ja-JP"/>
          </a:p>
        </p:txBody>
      </p:sp>
      <p:sp>
        <p:nvSpPr>
          <p:cNvPr id="16" name="フッター プレースホルダー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ExHIC2016@YITP</a:t>
            </a:r>
            <a:endParaRPr lang="en-US" altLang="ja-JP"/>
          </a:p>
        </p:txBody>
      </p:sp>
      <p:sp>
        <p:nvSpPr>
          <p:cNvPr id="89" name="片側の 2 つの角を丸めた四角形 88"/>
          <p:cNvSpPr/>
          <p:nvPr/>
        </p:nvSpPr>
        <p:spPr bwMode="auto">
          <a:xfrm rot="16200000">
            <a:off x="90488" y="2943225"/>
            <a:ext cx="3995738" cy="3240087"/>
          </a:xfrm>
          <a:prstGeom prst="round2Same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1"/>
            <a:tileRect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90" name="円/楕円 2"/>
          <p:cNvSpPr>
            <a:spLocks noChangeAspect="1"/>
          </p:cNvSpPr>
          <p:nvPr/>
        </p:nvSpPr>
        <p:spPr bwMode="auto">
          <a:xfrm>
            <a:off x="755650" y="3068638"/>
            <a:ext cx="201613" cy="201612"/>
          </a:xfrm>
          <a:prstGeom prst="ellipse">
            <a:avLst/>
          </a:prstGeom>
          <a:solidFill>
            <a:srgbClr val="0066FF">
              <a:alpha val="6509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/>
          </a:p>
        </p:txBody>
      </p:sp>
      <p:sp>
        <p:nvSpPr>
          <p:cNvPr id="91" name="円/楕円 18"/>
          <p:cNvSpPr>
            <a:spLocks noChangeAspect="1"/>
          </p:cNvSpPr>
          <p:nvPr/>
        </p:nvSpPr>
        <p:spPr bwMode="auto">
          <a:xfrm>
            <a:off x="1177925" y="2811463"/>
            <a:ext cx="201613" cy="201612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/>
          </a:p>
        </p:txBody>
      </p:sp>
      <p:sp>
        <p:nvSpPr>
          <p:cNvPr id="92" name="円/楕円 19"/>
          <p:cNvSpPr>
            <a:spLocks noChangeAspect="1"/>
          </p:cNvSpPr>
          <p:nvPr/>
        </p:nvSpPr>
        <p:spPr bwMode="auto">
          <a:xfrm>
            <a:off x="1282700" y="3373438"/>
            <a:ext cx="201613" cy="201612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/>
          </a:p>
        </p:txBody>
      </p:sp>
      <p:sp>
        <p:nvSpPr>
          <p:cNvPr id="93" name="円/楕円 92"/>
          <p:cNvSpPr>
            <a:spLocks noChangeAspect="1"/>
          </p:cNvSpPr>
          <p:nvPr/>
        </p:nvSpPr>
        <p:spPr bwMode="auto">
          <a:xfrm>
            <a:off x="553959" y="3425354"/>
            <a:ext cx="201622" cy="201622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94" name="円/楕円 93"/>
          <p:cNvSpPr>
            <a:spLocks noChangeAspect="1"/>
          </p:cNvSpPr>
          <p:nvPr/>
        </p:nvSpPr>
        <p:spPr bwMode="auto">
          <a:xfrm>
            <a:off x="464777" y="4288165"/>
            <a:ext cx="201622" cy="201622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95" name="円/楕円 94"/>
          <p:cNvSpPr>
            <a:spLocks noChangeAspect="1"/>
          </p:cNvSpPr>
          <p:nvPr/>
        </p:nvSpPr>
        <p:spPr bwMode="auto">
          <a:xfrm>
            <a:off x="959570" y="4391343"/>
            <a:ext cx="201622" cy="201622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96" name="円/楕円 95"/>
          <p:cNvSpPr>
            <a:spLocks noChangeAspect="1"/>
          </p:cNvSpPr>
          <p:nvPr/>
        </p:nvSpPr>
        <p:spPr bwMode="auto">
          <a:xfrm>
            <a:off x="1691680" y="5027578"/>
            <a:ext cx="201622" cy="201622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97" name="円/楕円 96"/>
          <p:cNvSpPr>
            <a:spLocks noChangeAspect="1"/>
          </p:cNvSpPr>
          <p:nvPr/>
        </p:nvSpPr>
        <p:spPr bwMode="auto">
          <a:xfrm>
            <a:off x="2354154" y="3429000"/>
            <a:ext cx="201622" cy="201622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98" name="円/楕円 25"/>
          <p:cNvSpPr>
            <a:spLocks noChangeAspect="1"/>
          </p:cNvSpPr>
          <p:nvPr/>
        </p:nvSpPr>
        <p:spPr bwMode="auto">
          <a:xfrm>
            <a:off x="2346325" y="3733800"/>
            <a:ext cx="201613" cy="201613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/>
          </a:p>
        </p:txBody>
      </p:sp>
      <p:sp>
        <p:nvSpPr>
          <p:cNvPr id="99" name="円/楕円 26"/>
          <p:cNvSpPr>
            <a:spLocks noChangeAspect="1"/>
          </p:cNvSpPr>
          <p:nvPr/>
        </p:nvSpPr>
        <p:spPr bwMode="auto">
          <a:xfrm>
            <a:off x="1922463" y="5805488"/>
            <a:ext cx="201612" cy="201612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/>
          </a:p>
        </p:txBody>
      </p:sp>
      <p:sp>
        <p:nvSpPr>
          <p:cNvPr id="101" name="円/楕円 27"/>
          <p:cNvSpPr>
            <a:spLocks noChangeAspect="1"/>
          </p:cNvSpPr>
          <p:nvPr/>
        </p:nvSpPr>
        <p:spPr bwMode="auto">
          <a:xfrm>
            <a:off x="1484313" y="3795713"/>
            <a:ext cx="201612" cy="201612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/>
          </a:p>
        </p:txBody>
      </p:sp>
      <p:sp>
        <p:nvSpPr>
          <p:cNvPr id="102" name="円/楕円 28"/>
          <p:cNvSpPr>
            <a:spLocks noChangeAspect="1"/>
          </p:cNvSpPr>
          <p:nvPr/>
        </p:nvSpPr>
        <p:spPr bwMode="auto">
          <a:xfrm>
            <a:off x="2447925" y="5805488"/>
            <a:ext cx="201613" cy="201612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/>
          </a:p>
        </p:txBody>
      </p:sp>
      <p:sp>
        <p:nvSpPr>
          <p:cNvPr id="103" name="円/楕円 102"/>
          <p:cNvSpPr>
            <a:spLocks noChangeAspect="1"/>
          </p:cNvSpPr>
          <p:nvPr/>
        </p:nvSpPr>
        <p:spPr bwMode="auto">
          <a:xfrm>
            <a:off x="879174" y="3786986"/>
            <a:ext cx="201622" cy="201622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104" name="円/楕円 103"/>
          <p:cNvSpPr>
            <a:spLocks noChangeAspect="1"/>
          </p:cNvSpPr>
          <p:nvPr/>
        </p:nvSpPr>
        <p:spPr bwMode="auto">
          <a:xfrm>
            <a:off x="2195736" y="5877272"/>
            <a:ext cx="201622" cy="201622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105" name="円/楕円 104"/>
          <p:cNvSpPr>
            <a:spLocks noChangeAspect="1"/>
          </p:cNvSpPr>
          <p:nvPr/>
        </p:nvSpPr>
        <p:spPr bwMode="auto">
          <a:xfrm>
            <a:off x="1590869" y="2968154"/>
            <a:ext cx="201622" cy="201622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106" name="円/楕円 105"/>
          <p:cNvSpPr>
            <a:spLocks noChangeAspect="1"/>
          </p:cNvSpPr>
          <p:nvPr/>
        </p:nvSpPr>
        <p:spPr bwMode="auto">
          <a:xfrm>
            <a:off x="1362319" y="4486881"/>
            <a:ext cx="201622" cy="201622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108" name="円/楕円 107"/>
          <p:cNvSpPr>
            <a:spLocks noChangeAspect="1"/>
          </p:cNvSpPr>
          <p:nvPr/>
        </p:nvSpPr>
        <p:spPr bwMode="auto">
          <a:xfrm>
            <a:off x="1161192" y="5497388"/>
            <a:ext cx="201622" cy="201622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109" name="円/楕円 108"/>
          <p:cNvSpPr>
            <a:spLocks noChangeAspect="1"/>
          </p:cNvSpPr>
          <p:nvPr/>
        </p:nvSpPr>
        <p:spPr bwMode="auto">
          <a:xfrm>
            <a:off x="1076713" y="5859676"/>
            <a:ext cx="201622" cy="201622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110" name="円/楕円 109"/>
          <p:cNvSpPr>
            <a:spLocks noChangeAspect="1"/>
          </p:cNvSpPr>
          <p:nvPr/>
        </p:nvSpPr>
        <p:spPr bwMode="auto">
          <a:xfrm>
            <a:off x="1254582" y="3733984"/>
            <a:ext cx="201622" cy="201622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111" name="円/楕円 110"/>
          <p:cNvSpPr>
            <a:spLocks noChangeAspect="1"/>
          </p:cNvSpPr>
          <p:nvPr/>
        </p:nvSpPr>
        <p:spPr bwMode="auto">
          <a:xfrm>
            <a:off x="1174186" y="5101754"/>
            <a:ext cx="201622" cy="201622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112" name="円/楕円 111"/>
          <p:cNvSpPr>
            <a:spLocks noChangeAspect="1"/>
          </p:cNvSpPr>
          <p:nvPr/>
        </p:nvSpPr>
        <p:spPr bwMode="auto">
          <a:xfrm>
            <a:off x="2075097" y="5343391"/>
            <a:ext cx="201622" cy="201622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113" name="円/楕円 112"/>
          <p:cNvSpPr>
            <a:spLocks noChangeAspect="1"/>
          </p:cNvSpPr>
          <p:nvPr/>
        </p:nvSpPr>
        <p:spPr bwMode="auto">
          <a:xfrm>
            <a:off x="2556173" y="4361504"/>
            <a:ext cx="201622" cy="201622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114" name="円/楕円 39"/>
          <p:cNvSpPr>
            <a:spLocks noChangeAspect="1"/>
          </p:cNvSpPr>
          <p:nvPr/>
        </p:nvSpPr>
        <p:spPr bwMode="auto">
          <a:xfrm>
            <a:off x="2354263" y="5013325"/>
            <a:ext cx="201612" cy="201613"/>
          </a:xfrm>
          <a:prstGeom prst="ellipse">
            <a:avLst/>
          </a:prstGeom>
          <a:solidFill>
            <a:srgbClr val="0066FF">
              <a:alpha val="6509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/>
          </a:p>
        </p:txBody>
      </p:sp>
      <p:sp>
        <p:nvSpPr>
          <p:cNvPr id="115" name="円/楕円 40"/>
          <p:cNvSpPr>
            <a:spLocks noChangeAspect="1"/>
          </p:cNvSpPr>
          <p:nvPr/>
        </p:nvSpPr>
        <p:spPr bwMode="auto">
          <a:xfrm>
            <a:off x="2208213" y="4106863"/>
            <a:ext cx="201612" cy="201612"/>
          </a:xfrm>
          <a:prstGeom prst="ellipse">
            <a:avLst/>
          </a:prstGeom>
          <a:solidFill>
            <a:srgbClr val="0066FF">
              <a:alpha val="6509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/>
          </a:p>
        </p:txBody>
      </p:sp>
      <p:sp>
        <p:nvSpPr>
          <p:cNvPr id="116" name="円/楕円 41"/>
          <p:cNvSpPr>
            <a:spLocks noChangeAspect="1"/>
          </p:cNvSpPr>
          <p:nvPr/>
        </p:nvSpPr>
        <p:spPr bwMode="auto">
          <a:xfrm>
            <a:off x="755650" y="5403850"/>
            <a:ext cx="201613" cy="201613"/>
          </a:xfrm>
          <a:prstGeom prst="ellipse">
            <a:avLst/>
          </a:prstGeom>
          <a:solidFill>
            <a:srgbClr val="0066FF">
              <a:alpha val="6509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/>
          </a:p>
        </p:txBody>
      </p:sp>
      <p:sp>
        <p:nvSpPr>
          <p:cNvPr id="117" name="円/楕円 42"/>
          <p:cNvSpPr>
            <a:spLocks noChangeAspect="1"/>
          </p:cNvSpPr>
          <p:nvPr/>
        </p:nvSpPr>
        <p:spPr bwMode="auto">
          <a:xfrm>
            <a:off x="757238" y="4687888"/>
            <a:ext cx="201612" cy="201612"/>
          </a:xfrm>
          <a:prstGeom prst="ellipse">
            <a:avLst/>
          </a:prstGeom>
          <a:solidFill>
            <a:srgbClr val="0066FF">
              <a:alpha val="6509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/>
          </a:p>
        </p:txBody>
      </p:sp>
      <p:sp>
        <p:nvSpPr>
          <p:cNvPr id="118" name="円/楕円 43"/>
          <p:cNvSpPr>
            <a:spLocks noChangeAspect="1"/>
          </p:cNvSpPr>
          <p:nvPr/>
        </p:nvSpPr>
        <p:spPr bwMode="auto">
          <a:xfrm>
            <a:off x="1060450" y="4826000"/>
            <a:ext cx="201613" cy="201613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/>
          </a:p>
        </p:txBody>
      </p:sp>
      <p:sp>
        <p:nvSpPr>
          <p:cNvPr id="119" name="円/楕円 44"/>
          <p:cNvSpPr>
            <a:spLocks noChangeAspect="1"/>
          </p:cNvSpPr>
          <p:nvPr/>
        </p:nvSpPr>
        <p:spPr bwMode="auto">
          <a:xfrm>
            <a:off x="2208213" y="4562475"/>
            <a:ext cx="201612" cy="201613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/>
          </a:p>
        </p:txBody>
      </p:sp>
      <p:sp>
        <p:nvSpPr>
          <p:cNvPr id="120" name="円/楕円 119"/>
          <p:cNvSpPr>
            <a:spLocks noChangeAspect="1"/>
          </p:cNvSpPr>
          <p:nvPr/>
        </p:nvSpPr>
        <p:spPr bwMode="auto">
          <a:xfrm>
            <a:off x="2909680" y="4464230"/>
            <a:ext cx="201622" cy="201622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121" name="円/楕円 120"/>
          <p:cNvSpPr>
            <a:spLocks noChangeAspect="1"/>
          </p:cNvSpPr>
          <p:nvPr/>
        </p:nvSpPr>
        <p:spPr bwMode="auto">
          <a:xfrm>
            <a:off x="1873475" y="3425354"/>
            <a:ext cx="201622" cy="201622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122" name="円/楕円 121"/>
          <p:cNvSpPr>
            <a:spLocks noChangeAspect="1"/>
          </p:cNvSpPr>
          <p:nvPr/>
        </p:nvSpPr>
        <p:spPr bwMode="auto">
          <a:xfrm>
            <a:off x="2811354" y="3886200"/>
            <a:ext cx="201622" cy="201622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123" name="円/楕円 122"/>
          <p:cNvSpPr>
            <a:spLocks noChangeAspect="1"/>
          </p:cNvSpPr>
          <p:nvPr/>
        </p:nvSpPr>
        <p:spPr bwMode="auto">
          <a:xfrm>
            <a:off x="2645840" y="5343391"/>
            <a:ext cx="201622" cy="201622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124" name="円/楕円 123"/>
          <p:cNvSpPr>
            <a:spLocks noChangeAspect="1"/>
          </p:cNvSpPr>
          <p:nvPr/>
        </p:nvSpPr>
        <p:spPr bwMode="auto">
          <a:xfrm>
            <a:off x="2744563" y="3169776"/>
            <a:ext cx="201622" cy="201622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125" name="円/楕円 124"/>
          <p:cNvSpPr>
            <a:spLocks noChangeAspect="1"/>
          </p:cNvSpPr>
          <p:nvPr/>
        </p:nvSpPr>
        <p:spPr bwMode="auto">
          <a:xfrm>
            <a:off x="2643752" y="2766532"/>
            <a:ext cx="201622" cy="201622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126" name="円/楕円 125"/>
          <p:cNvSpPr>
            <a:spLocks noChangeAspect="1"/>
          </p:cNvSpPr>
          <p:nvPr/>
        </p:nvSpPr>
        <p:spPr bwMode="auto">
          <a:xfrm>
            <a:off x="1718632" y="3786986"/>
            <a:ext cx="201622" cy="201622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127" name="円/楕円 126"/>
          <p:cNvSpPr>
            <a:spLocks noChangeAspect="1"/>
          </p:cNvSpPr>
          <p:nvPr/>
        </p:nvSpPr>
        <p:spPr bwMode="auto">
          <a:xfrm>
            <a:off x="1844080" y="4517083"/>
            <a:ext cx="201622" cy="201622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128" name="円/楕円 127"/>
          <p:cNvSpPr>
            <a:spLocks noChangeAspect="1"/>
          </p:cNvSpPr>
          <p:nvPr/>
        </p:nvSpPr>
        <p:spPr bwMode="auto">
          <a:xfrm>
            <a:off x="3012976" y="2968154"/>
            <a:ext cx="201622" cy="201622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129" name="円/楕円 54"/>
          <p:cNvSpPr>
            <a:spLocks noChangeAspect="1"/>
          </p:cNvSpPr>
          <p:nvPr/>
        </p:nvSpPr>
        <p:spPr bwMode="auto">
          <a:xfrm>
            <a:off x="2103438" y="2867025"/>
            <a:ext cx="201612" cy="201613"/>
          </a:xfrm>
          <a:prstGeom prst="ellipse">
            <a:avLst/>
          </a:prstGeom>
          <a:solidFill>
            <a:srgbClr val="0066FF">
              <a:alpha val="6509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/>
          </a:p>
        </p:txBody>
      </p:sp>
      <p:sp>
        <p:nvSpPr>
          <p:cNvPr id="130" name="円/楕円 55"/>
          <p:cNvSpPr>
            <a:spLocks noChangeAspect="1"/>
          </p:cNvSpPr>
          <p:nvPr/>
        </p:nvSpPr>
        <p:spPr bwMode="auto">
          <a:xfrm>
            <a:off x="2860675" y="4867275"/>
            <a:ext cx="201613" cy="201613"/>
          </a:xfrm>
          <a:prstGeom prst="ellipse">
            <a:avLst/>
          </a:prstGeom>
          <a:solidFill>
            <a:srgbClr val="0066FF">
              <a:alpha val="6509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/>
          </a:p>
        </p:txBody>
      </p:sp>
      <p:sp>
        <p:nvSpPr>
          <p:cNvPr id="131" name="円/楕円 56"/>
          <p:cNvSpPr>
            <a:spLocks noChangeAspect="1"/>
          </p:cNvSpPr>
          <p:nvPr/>
        </p:nvSpPr>
        <p:spPr bwMode="auto">
          <a:xfrm>
            <a:off x="2860675" y="5905500"/>
            <a:ext cx="201613" cy="201613"/>
          </a:xfrm>
          <a:prstGeom prst="ellipse">
            <a:avLst/>
          </a:prstGeom>
          <a:solidFill>
            <a:srgbClr val="0066FF">
              <a:alpha val="6509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/>
          </a:p>
        </p:txBody>
      </p:sp>
      <p:sp>
        <p:nvSpPr>
          <p:cNvPr id="132" name="円/楕円 59"/>
          <p:cNvSpPr>
            <a:spLocks/>
          </p:cNvSpPr>
          <p:nvPr/>
        </p:nvSpPr>
        <p:spPr bwMode="auto">
          <a:xfrm>
            <a:off x="3527425" y="2687638"/>
            <a:ext cx="360363" cy="360362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ja-JP" sz="1600" b="0"/>
              <a:t>N</a:t>
            </a:r>
            <a:endParaRPr kumimoji="0" lang="ja-JP" altLang="en-US" sz="1600" b="0"/>
          </a:p>
        </p:txBody>
      </p:sp>
      <p:sp>
        <p:nvSpPr>
          <p:cNvPr id="133" name="円/楕円 61"/>
          <p:cNvSpPr>
            <a:spLocks/>
          </p:cNvSpPr>
          <p:nvPr/>
        </p:nvSpPr>
        <p:spPr bwMode="auto">
          <a:xfrm>
            <a:off x="3203575" y="4019550"/>
            <a:ext cx="360363" cy="358775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ja-JP" sz="1600" b="0">
                <a:latin typeface="Mathematica1" pitchFamily="2" charset="2"/>
              </a:rPr>
              <a:t>X</a:t>
            </a:r>
            <a:endParaRPr kumimoji="0" lang="ja-JP" altLang="en-US" sz="1600" b="0">
              <a:latin typeface="Mathematica1" pitchFamily="2" charset="2"/>
            </a:endParaRPr>
          </a:p>
        </p:txBody>
      </p:sp>
      <p:sp>
        <p:nvSpPr>
          <p:cNvPr id="134" name="円/楕円 62"/>
          <p:cNvSpPr>
            <a:spLocks/>
          </p:cNvSpPr>
          <p:nvPr/>
        </p:nvSpPr>
        <p:spPr bwMode="auto">
          <a:xfrm>
            <a:off x="3563938" y="4724400"/>
            <a:ext cx="360362" cy="360363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ja-JP" sz="1600" b="0"/>
              <a:t>N</a:t>
            </a:r>
            <a:endParaRPr kumimoji="0" lang="ja-JP" altLang="en-US" sz="1600" b="0"/>
          </a:p>
        </p:txBody>
      </p:sp>
      <p:sp>
        <p:nvSpPr>
          <p:cNvPr id="135" name="円/楕円 63"/>
          <p:cNvSpPr>
            <a:spLocks/>
          </p:cNvSpPr>
          <p:nvPr/>
        </p:nvSpPr>
        <p:spPr bwMode="auto">
          <a:xfrm>
            <a:off x="3240088" y="2582863"/>
            <a:ext cx="287337" cy="287337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ja-JP" sz="1600" b="0">
                <a:latin typeface="Mathematica1" pitchFamily="2" charset="2"/>
              </a:rPr>
              <a:t>p</a:t>
            </a:r>
            <a:endParaRPr kumimoji="0" lang="ja-JP" altLang="en-US" sz="1600" b="0">
              <a:latin typeface="Mathematica1" pitchFamily="2" charset="2"/>
            </a:endParaRPr>
          </a:p>
        </p:txBody>
      </p:sp>
      <p:sp>
        <p:nvSpPr>
          <p:cNvPr id="136" name="円/楕円 64"/>
          <p:cNvSpPr>
            <a:spLocks/>
          </p:cNvSpPr>
          <p:nvPr/>
        </p:nvSpPr>
        <p:spPr bwMode="auto">
          <a:xfrm>
            <a:off x="3317875" y="3070225"/>
            <a:ext cx="288925" cy="287338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ja-JP" sz="1600" b="0">
                <a:latin typeface="Mathematica1" pitchFamily="2" charset="2"/>
              </a:rPr>
              <a:t>p</a:t>
            </a:r>
            <a:endParaRPr kumimoji="0" lang="ja-JP" altLang="en-US" sz="1600" b="0">
              <a:latin typeface="Mathematica1" pitchFamily="2" charset="2"/>
            </a:endParaRPr>
          </a:p>
        </p:txBody>
      </p:sp>
      <p:sp>
        <p:nvSpPr>
          <p:cNvPr id="137" name="円/楕円 65"/>
          <p:cNvSpPr>
            <a:spLocks/>
          </p:cNvSpPr>
          <p:nvPr/>
        </p:nvSpPr>
        <p:spPr bwMode="auto">
          <a:xfrm>
            <a:off x="3203575" y="5519738"/>
            <a:ext cx="288925" cy="287337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ja-JP" sz="1600" b="0">
                <a:latin typeface="Mathematica1" pitchFamily="2" charset="2"/>
              </a:rPr>
              <a:t>p</a:t>
            </a:r>
            <a:endParaRPr kumimoji="0" lang="ja-JP" altLang="en-US" sz="1600" b="0">
              <a:latin typeface="Mathematica1" pitchFamily="2" charset="2"/>
            </a:endParaRPr>
          </a:p>
        </p:txBody>
      </p:sp>
      <p:sp>
        <p:nvSpPr>
          <p:cNvPr id="138" name="円/楕円 66"/>
          <p:cNvSpPr>
            <a:spLocks/>
          </p:cNvSpPr>
          <p:nvPr/>
        </p:nvSpPr>
        <p:spPr bwMode="auto">
          <a:xfrm>
            <a:off x="3471863" y="5762625"/>
            <a:ext cx="288925" cy="288925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ja-JP" sz="1600" b="0">
                <a:latin typeface="Mathematica1" pitchFamily="2" charset="2"/>
              </a:rPr>
              <a:t>p</a:t>
            </a:r>
            <a:endParaRPr kumimoji="0" lang="ja-JP" altLang="en-US" sz="1600" b="0">
              <a:latin typeface="Mathematica1" pitchFamily="2" charset="2"/>
            </a:endParaRPr>
          </a:p>
        </p:txBody>
      </p:sp>
      <p:sp>
        <p:nvSpPr>
          <p:cNvPr id="139" name="円/楕円 67"/>
          <p:cNvSpPr>
            <a:spLocks/>
          </p:cNvSpPr>
          <p:nvPr/>
        </p:nvSpPr>
        <p:spPr bwMode="auto">
          <a:xfrm>
            <a:off x="3586163" y="4246563"/>
            <a:ext cx="288925" cy="288925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ja-JP" sz="1600" b="0">
                <a:latin typeface="Mathematica1" pitchFamily="2" charset="2"/>
              </a:rPr>
              <a:t>p</a:t>
            </a:r>
            <a:endParaRPr kumimoji="0" lang="ja-JP" altLang="en-US" sz="1600" b="0">
              <a:latin typeface="Mathematica1" pitchFamily="2" charset="2"/>
            </a:endParaRPr>
          </a:p>
        </p:txBody>
      </p:sp>
      <p:sp>
        <p:nvSpPr>
          <p:cNvPr id="140" name="円/楕円 63"/>
          <p:cNvSpPr>
            <a:spLocks/>
          </p:cNvSpPr>
          <p:nvPr/>
        </p:nvSpPr>
        <p:spPr bwMode="auto">
          <a:xfrm>
            <a:off x="3205163" y="4941888"/>
            <a:ext cx="287337" cy="287337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ja-JP" sz="1600" b="0">
                <a:latin typeface="Mathematica1" pitchFamily="2" charset="2"/>
              </a:rPr>
              <a:t>p</a:t>
            </a:r>
            <a:endParaRPr kumimoji="0" lang="ja-JP" altLang="en-US" sz="1600" b="0">
              <a:latin typeface="Mathematica1" pitchFamily="2" charset="2"/>
            </a:endParaRPr>
          </a:p>
        </p:txBody>
      </p:sp>
      <p:sp>
        <p:nvSpPr>
          <p:cNvPr id="141" name="円/楕円 63"/>
          <p:cNvSpPr>
            <a:spLocks/>
          </p:cNvSpPr>
          <p:nvPr/>
        </p:nvSpPr>
        <p:spPr bwMode="auto">
          <a:xfrm>
            <a:off x="3316288" y="3481388"/>
            <a:ext cx="287337" cy="287337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ja-JP" sz="1600" b="0">
                <a:latin typeface="Mathematica1" pitchFamily="2" charset="2"/>
              </a:rPr>
              <a:t>p</a:t>
            </a:r>
            <a:endParaRPr kumimoji="0" lang="ja-JP" altLang="en-US" sz="1600" b="0">
              <a:latin typeface="Mathematica1" pitchFamily="2" charset="2"/>
            </a:endParaRPr>
          </a:p>
        </p:txBody>
      </p:sp>
      <p:sp>
        <p:nvSpPr>
          <p:cNvPr id="142" name="円/楕円 63"/>
          <p:cNvSpPr>
            <a:spLocks/>
          </p:cNvSpPr>
          <p:nvPr/>
        </p:nvSpPr>
        <p:spPr bwMode="auto">
          <a:xfrm>
            <a:off x="3298825" y="4621213"/>
            <a:ext cx="287338" cy="285750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ja-JP" sz="1600" b="0">
                <a:latin typeface="Mathematica1" pitchFamily="2" charset="2"/>
              </a:rPr>
              <a:t>p</a:t>
            </a:r>
            <a:endParaRPr kumimoji="0" lang="ja-JP" altLang="en-US" sz="1600" b="0">
              <a:latin typeface="Mathematica1" pitchFamily="2" charset="2"/>
            </a:endParaRPr>
          </a:p>
        </p:txBody>
      </p:sp>
      <p:sp>
        <p:nvSpPr>
          <p:cNvPr id="143" name="円/楕円 59"/>
          <p:cNvSpPr>
            <a:spLocks/>
          </p:cNvSpPr>
          <p:nvPr/>
        </p:nvSpPr>
        <p:spPr bwMode="auto">
          <a:xfrm>
            <a:off x="3563938" y="3155950"/>
            <a:ext cx="360362" cy="358775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ja-JP" sz="1600" b="0">
                <a:latin typeface="Mathematica1" pitchFamily="2" charset="2"/>
              </a:rPr>
              <a:t>L</a:t>
            </a:r>
            <a:endParaRPr kumimoji="0" lang="ja-JP" altLang="en-US" sz="1600" b="0">
              <a:latin typeface="Mathematica1" pitchFamily="2" charset="2"/>
            </a:endParaRPr>
          </a:p>
        </p:txBody>
      </p:sp>
      <p:sp>
        <p:nvSpPr>
          <p:cNvPr id="144" name="円/楕円 59"/>
          <p:cNvSpPr>
            <a:spLocks/>
          </p:cNvSpPr>
          <p:nvPr/>
        </p:nvSpPr>
        <p:spPr bwMode="auto">
          <a:xfrm>
            <a:off x="3471863" y="5087938"/>
            <a:ext cx="360362" cy="358775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49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  <a:defRPr/>
            </a:pPr>
            <a:r>
              <a:rPr kumimoji="0" lang="en-US" altLang="ja-JP" sz="1600" b="0" dirty="0" smtClean="0">
                <a:latin typeface="+mn-lt"/>
              </a:rPr>
              <a:t>p</a:t>
            </a:r>
            <a:endParaRPr kumimoji="0" lang="ja-JP" altLang="en-US" sz="1600" b="0" dirty="0" smtClean="0">
              <a:latin typeface="+mn-lt"/>
            </a:endParaRPr>
          </a:p>
        </p:txBody>
      </p:sp>
      <p:sp>
        <p:nvSpPr>
          <p:cNvPr id="145" name="円/楕円 59"/>
          <p:cNvSpPr>
            <a:spLocks/>
          </p:cNvSpPr>
          <p:nvPr/>
        </p:nvSpPr>
        <p:spPr bwMode="auto">
          <a:xfrm>
            <a:off x="3492500" y="3659188"/>
            <a:ext cx="360363" cy="358775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ja-JP" sz="1600" b="0">
                <a:latin typeface="Mathematica1" pitchFamily="2" charset="2"/>
              </a:rPr>
              <a:t>W</a:t>
            </a:r>
            <a:endParaRPr kumimoji="0" lang="ja-JP" altLang="en-US" sz="1600" b="0">
              <a:latin typeface="Mathematica1" pitchFamily="2" charset="2"/>
            </a:endParaRPr>
          </a:p>
        </p:txBody>
      </p:sp>
      <p:sp>
        <p:nvSpPr>
          <p:cNvPr id="146" name="円/楕円 2"/>
          <p:cNvSpPr>
            <a:spLocks noChangeArrowheads="1"/>
          </p:cNvSpPr>
          <p:nvPr/>
        </p:nvSpPr>
        <p:spPr bwMode="auto">
          <a:xfrm>
            <a:off x="1936750" y="4562475"/>
            <a:ext cx="720725" cy="717550"/>
          </a:xfrm>
          <a:prstGeom prst="ellips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/>
          </a:p>
        </p:txBody>
      </p:sp>
      <p:sp>
        <p:nvSpPr>
          <p:cNvPr id="147" name="円/楕円 18"/>
          <p:cNvSpPr>
            <a:spLocks noChangeAspect="1"/>
          </p:cNvSpPr>
          <p:nvPr/>
        </p:nvSpPr>
        <p:spPr bwMode="auto">
          <a:xfrm>
            <a:off x="1233488" y="4008438"/>
            <a:ext cx="201612" cy="201612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/>
          </a:p>
        </p:txBody>
      </p:sp>
      <p:sp>
        <p:nvSpPr>
          <p:cNvPr id="148" name="円/楕円 18"/>
          <p:cNvSpPr>
            <a:spLocks noChangeAspect="1"/>
          </p:cNvSpPr>
          <p:nvPr/>
        </p:nvSpPr>
        <p:spPr bwMode="auto">
          <a:xfrm>
            <a:off x="879475" y="3536950"/>
            <a:ext cx="201613" cy="201613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/>
          </a:p>
        </p:txBody>
      </p:sp>
      <p:sp>
        <p:nvSpPr>
          <p:cNvPr id="149" name="円/楕円 18"/>
          <p:cNvSpPr>
            <a:spLocks noChangeAspect="1"/>
          </p:cNvSpPr>
          <p:nvPr/>
        </p:nvSpPr>
        <p:spPr bwMode="auto">
          <a:xfrm>
            <a:off x="2465388" y="3048000"/>
            <a:ext cx="201612" cy="201613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/>
          </a:p>
        </p:txBody>
      </p:sp>
      <p:sp>
        <p:nvSpPr>
          <p:cNvPr id="150" name="円/楕円 18"/>
          <p:cNvSpPr>
            <a:spLocks noChangeAspect="1"/>
          </p:cNvSpPr>
          <p:nvPr/>
        </p:nvSpPr>
        <p:spPr bwMode="auto">
          <a:xfrm>
            <a:off x="1436688" y="5662613"/>
            <a:ext cx="200025" cy="201612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/>
          </a:p>
        </p:txBody>
      </p:sp>
      <p:sp>
        <p:nvSpPr>
          <p:cNvPr id="151" name="円/楕円 18"/>
          <p:cNvSpPr>
            <a:spLocks noChangeAspect="1"/>
          </p:cNvSpPr>
          <p:nvPr/>
        </p:nvSpPr>
        <p:spPr bwMode="auto">
          <a:xfrm>
            <a:off x="1843088" y="3730625"/>
            <a:ext cx="201612" cy="201613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/>
          </a:p>
        </p:txBody>
      </p:sp>
      <p:sp>
        <p:nvSpPr>
          <p:cNvPr id="152" name="円/楕円 18"/>
          <p:cNvSpPr>
            <a:spLocks noChangeAspect="1"/>
          </p:cNvSpPr>
          <p:nvPr/>
        </p:nvSpPr>
        <p:spPr bwMode="auto">
          <a:xfrm>
            <a:off x="2003425" y="4883150"/>
            <a:ext cx="201613" cy="201613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/>
          </a:p>
        </p:txBody>
      </p:sp>
      <p:cxnSp>
        <p:nvCxnSpPr>
          <p:cNvPr id="153" name="直線矢印コネクタ 4"/>
          <p:cNvCxnSpPr>
            <a:cxnSpLocks noChangeShapeType="1"/>
          </p:cNvCxnSpPr>
          <p:nvPr/>
        </p:nvCxnSpPr>
        <p:spPr bwMode="auto">
          <a:xfrm>
            <a:off x="2643188" y="5068888"/>
            <a:ext cx="800100" cy="255587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4" name="角丸四角形 153"/>
          <p:cNvSpPr/>
          <p:nvPr/>
        </p:nvSpPr>
        <p:spPr bwMode="auto">
          <a:xfrm>
            <a:off x="631825" y="2568575"/>
            <a:ext cx="2314575" cy="1327150"/>
          </a:xfrm>
          <a:prstGeom prst="roundRect">
            <a:avLst/>
          </a:prstGeom>
          <a:solidFill>
            <a:srgbClr val="FFFF4B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altLang="ja-JP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QGP : </a:t>
            </a:r>
            <a:r>
              <a:rPr lang="en-US" altLang="ja-JP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u,d,s</a:t>
            </a:r>
            <a:endParaRPr lang="en-US" altLang="ja-JP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altLang="ja-JP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Deconfined</a:t>
            </a:r>
            <a:endParaRPr lang="en-US" altLang="ja-JP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  <a:p>
            <a:pPr>
              <a:defRPr/>
            </a:pPr>
            <a:r>
              <a:rPr lang="en-US" altLang="ja-JP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hematica1" panose="05000502060100000001" pitchFamily="2" charset="2"/>
                <a:ea typeface="+mj-ea"/>
              </a:rPr>
              <a:t>c</a:t>
            </a:r>
            <a:r>
              <a:rPr lang="en-US" altLang="ja-JP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r>
              <a:rPr lang="en-US" altLang="ja-JP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symmetric</a:t>
            </a:r>
            <a:endParaRPr lang="ja-JP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</p:txBody>
      </p:sp>
      <p:sp>
        <p:nvSpPr>
          <p:cNvPr id="9341" name="テキスト ボックス 10"/>
          <p:cNvSpPr txBox="1">
            <a:spLocks noChangeArrowheads="1"/>
          </p:cNvSpPr>
          <p:nvPr/>
        </p:nvSpPr>
        <p:spPr bwMode="auto">
          <a:xfrm>
            <a:off x="2338388" y="6013450"/>
            <a:ext cx="29876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  <a:defRPr/>
            </a:pPr>
            <a:r>
              <a:rPr lang="en-US" altLang="ja-JP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</a:rPr>
              <a:t>Hadronization</a:t>
            </a:r>
            <a:endParaRPr lang="ja-JP" alt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</a:endParaRPr>
          </a:p>
        </p:txBody>
      </p:sp>
      <p:sp>
        <p:nvSpPr>
          <p:cNvPr id="6236" name="テキスト ボックス 4"/>
          <p:cNvSpPr txBox="1">
            <a:spLocks noChangeArrowheads="1"/>
          </p:cNvSpPr>
          <p:nvPr/>
        </p:nvSpPr>
        <p:spPr bwMode="auto">
          <a:xfrm>
            <a:off x="2354263" y="6237288"/>
            <a:ext cx="2578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ndara" pitchFamily="34" charset="0"/>
                <a:ea typeface="メイリオ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ndara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ndara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ja-JP" sz="1800" b="0" dirty="0">
                <a:latin typeface="Calibri" pitchFamily="34" charset="0"/>
                <a:ea typeface="Arial Unicode MS" pitchFamily="50" charset="-128"/>
                <a:cs typeface="Arial Unicode MS" pitchFamily="50" charset="-128"/>
              </a:rPr>
              <a:t>~5-10 </a:t>
            </a:r>
            <a:r>
              <a:rPr lang="en-US" altLang="ja-JP" sz="1800" b="0" dirty="0" err="1">
                <a:latin typeface="Calibri" pitchFamily="34" charset="0"/>
                <a:ea typeface="Arial Unicode MS" pitchFamily="50" charset="-128"/>
                <a:cs typeface="Arial Unicode MS" pitchFamily="50" charset="-128"/>
              </a:rPr>
              <a:t>fm</a:t>
            </a:r>
            <a:r>
              <a:rPr lang="en-US" altLang="ja-JP" sz="1800" b="0" dirty="0">
                <a:latin typeface="Calibri" pitchFamily="34" charset="0"/>
                <a:ea typeface="Arial Unicode MS" pitchFamily="50" charset="-128"/>
                <a:cs typeface="Arial Unicode MS" pitchFamily="50" charset="-128"/>
              </a:rPr>
              <a:t>/c, ~160MeV</a:t>
            </a:r>
            <a:endParaRPr lang="ja-JP" altLang="en-US" sz="1800" b="0" dirty="0">
              <a:latin typeface="Calibri" pitchFamily="34" charset="0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DA0E730-3696-468F-8869-A76F10D26BD4}" type="slidenum">
              <a:rPr lang="ja-JP" altLang="en-US" smtClean="0"/>
              <a:pPr>
                <a:defRPr/>
              </a:pPr>
              <a:t>4</a:t>
            </a:fld>
            <a:r>
              <a:rPr lang="en-US" altLang="ja-JP" smtClean="0"/>
              <a:t>/16</a:t>
            </a:r>
            <a:endParaRPr lang="ja-JP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graph_heavy_ion_evol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922338"/>
            <a:ext cx="4681537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" name="テキスト ボックス 8"/>
          <p:cNvSpPr txBox="1">
            <a:spLocks noChangeArrowheads="1"/>
          </p:cNvSpPr>
          <p:nvPr/>
        </p:nvSpPr>
        <p:spPr bwMode="auto">
          <a:xfrm>
            <a:off x="5021263" y="6259513"/>
            <a:ext cx="7921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ndara" pitchFamily="34" charset="0"/>
                <a:ea typeface="メイリオ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ndara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ndara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rPr>
              <a:t>time</a:t>
            </a:r>
            <a:endParaRPr lang="ja-JP" altLang="en-US" sz="2000" b="0">
              <a:latin typeface="Calibri" pitchFamily="34" charset="0"/>
              <a:ea typeface="Arial Unicode MS" pitchFamily="50" charset="-128"/>
              <a:cs typeface="Arial Unicode MS" pitchFamily="50" charset="-128"/>
            </a:endParaRPr>
          </a:p>
        </p:txBody>
      </p:sp>
      <p:cxnSp>
        <p:nvCxnSpPr>
          <p:cNvPr id="7285" name="直線矢印コネクタ 8"/>
          <p:cNvCxnSpPr>
            <a:cxnSpLocks noChangeShapeType="1"/>
          </p:cNvCxnSpPr>
          <p:nvPr/>
        </p:nvCxnSpPr>
        <p:spPr bwMode="auto">
          <a:xfrm flipV="1">
            <a:off x="3852863" y="3357563"/>
            <a:ext cx="2303462" cy="481012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86" name="直線矢印コネクタ 79"/>
          <p:cNvCxnSpPr>
            <a:cxnSpLocks noChangeShapeType="1"/>
            <a:endCxn id="7296" idx="2"/>
          </p:cNvCxnSpPr>
          <p:nvPr/>
        </p:nvCxnSpPr>
        <p:spPr bwMode="auto">
          <a:xfrm>
            <a:off x="3808413" y="5337175"/>
            <a:ext cx="4651375" cy="80645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87" name="円/楕円 59"/>
          <p:cNvSpPr>
            <a:spLocks noChangeAspect="1"/>
          </p:cNvSpPr>
          <p:nvPr/>
        </p:nvSpPr>
        <p:spPr bwMode="auto">
          <a:xfrm rot="-240000">
            <a:off x="7340600" y="3252788"/>
            <a:ext cx="358775" cy="474662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ndara" pitchFamily="34" charset="0"/>
                <a:ea typeface="メイリオ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ndara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ndara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ja-JP" sz="1600" b="0" i="1">
                <a:latin typeface="Times New Roman" pitchFamily="18" charset="0"/>
                <a:ea typeface="Arial Unicode MS" pitchFamily="50" charset="-128"/>
                <a:cs typeface="Arial Unicode MS" pitchFamily="50" charset="-128"/>
              </a:rPr>
              <a:t>D</a:t>
            </a:r>
            <a:endParaRPr kumimoji="0" lang="ja-JP" altLang="en-US" sz="1600" b="0" i="1">
              <a:latin typeface="Times New Roman" pitchFamily="18" charset="0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7288" name="円/楕円 63"/>
          <p:cNvSpPr>
            <a:spLocks noChangeAspect="1"/>
          </p:cNvSpPr>
          <p:nvPr/>
        </p:nvSpPr>
        <p:spPr bwMode="auto">
          <a:xfrm>
            <a:off x="8639175" y="2419350"/>
            <a:ext cx="360363" cy="474663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ndara" pitchFamily="34" charset="0"/>
                <a:ea typeface="メイリオ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ndara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ndara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ja-JP" sz="1600" b="0" i="1">
                <a:latin typeface="Times New Roman" pitchFamily="18" charset="0"/>
                <a:ea typeface="Arial Unicode MS" pitchFamily="50" charset="-128"/>
                <a:cs typeface="Arial Unicode MS" pitchFamily="50" charset="-128"/>
              </a:rPr>
              <a:t>C</a:t>
            </a:r>
            <a:endParaRPr kumimoji="0" lang="ja-JP" altLang="en-US" sz="1600" b="0" i="1">
              <a:latin typeface="Times New Roman" pitchFamily="18" charset="0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9341" name="テキスト ボックス 10"/>
          <p:cNvSpPr txBox="1">
            <a:spLocks noChangeArrowheads="1"/>
          </p:cNvSpPr>
          <p:nvPr/>
        </p:nvSpPr>
        <p:spPr bwMode="auto">
          <a:xfrm>
            <a:off x="2338388" y="6013450"/>
            <a:ext cx="29876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  <a:defRPr/>
            </a:pPr>
            <a:r>
              <a:rPr lang="en-US" altLang="ja-JP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</a:rPr>
              <a:t>Hadronization</a:t>
            </a:r>
            <a:endParaRPr lang="ja-JP" alt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</a:endParaRPr>
          </a:p>
        </p:txBody>
      </p:sp>
      <p:cxnSp>
        <p:nvCxnSpPr>
          <p:cNvPr id="7290" name="直線矢印コネクタ 12"/>
          <p:cNvCxnSpPr>
            <a:cxnSpLocks noChangeShapeType="1"/>
            <a:endCxn id="7288" idx="2"/>
          </p:cNvCxnSpPr>
          <p:nvPr/>
        </p:nvCxnSpPr>
        <p:spPr bwMode="auto">
          <a:xfrm flipV="1">
            <a:off x="6156325" y="2657475"/>
            <a:ext cx="2482850" cy="71437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91" name="直線矢印コネクタ 88"/>
          <p:cNvCxnSpPr>
            <a:cxnSpLocks noChangeShapeType="1"/>
            <a:endCxn id="7287" idx="2"/>
          </p:cNvCxnSpPr>
          <p:nvPr/>
        </p:nvCxnSpPr>
        <p:spPr bwMode="auto">
          <a:xfrm>
            <a:off x="6156325" y="3392488"/>
            <a:ext cx="1184275" cy="10953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93" name="テキスト ボックス 5157"/>
          <p:cNvSpPr txBox="1">
            <a:spLocks noChangeArrowheads="1"/>
          </p:cNvSpPr>
          <p:nvPr/>
        </p:nvSpPr>
        <p:spPr bwMode="auto">
          <a:xfrm>
            <a:off x="5068888" y="2968625"/>
            <a:ext cx="744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ndara" pitchFamily="34" charset="0"/>
                <a:ea typeface="メイリオ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ndara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ndara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ja-JP" sz="2800">
                <a:latin typeface="cmmi12" pitchFamily="34" charset="0"/>
                <a:ea typeface="Arial Unicode MS" pitchFamily="50" charset="-128"/>
                <a:cs typeface="Arial Unicode MS" pitchFamily="50" charset="-128"/>
              </a:rPr>
              <a:t>k</a:t>
            </a:r>
            <a:r>
              <a:rPr lang="en-US" altLang="ja-JP" sz="2800" baseline="-25000">
                <a:latin typeface="cmmi12" pitchFamily="34" charset="0"/>
                <a:ea typeface="Arial Unicode MS" pitchFamily="50" charset="-128"/>
                <a:cs typeface="Arial Unicode MS" pitchFamily="50" charset="-128"/>
              </a:rPr>
              <a:t>A</a:t>
            </a:r>
            <a:endParaRPr lang="ja-JP" altLang="en-US" sz="2800" baseline="-25000">
              <a:latin typeface="Mathematica1" pitchFamily="2" charset="2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7294" name="テキスト ボックス 111"/>
          <p:cNvSpPr txBox="1">
            <a:spLocks noChangeArrowheads="1"/>
          </p:cNvSpPr>
          <p:nvPr/>
        </p:nvSpPr>
        <p:spPr bwMode="auto">
          <a:xfrm>
            <a:off x="5076825" y="5568950"/>
            <a:ext cx="744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ndara" pitchFamily="34" charset="0"/>
                <a:ea typeface="メイリオ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ndara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ndara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ja-JP" sz="2800">
                <a:latin typeface="cmmi12" pitchFamily="34" charset="0"/>
                <a:ea typeface="Arial Unicode MS" pitchFamily="50" charset="-128"/>
                <a:cs typeface="Arial Unicode MS" pitchFamily="50" charset="-128"/>
              </a:rPr>
              <a:t>k</a:t>
            </a:r>
            <a:r>
              <a:rPr lang="en-US" altLang="ja-JP" sz="2800" baseline="-12000">
                <a:latin typeface="cmmi12" pitchFamily="34" charset="0"/>
                <a:ea typeface="Arial Unicode MS" pitchFamily="50" charset="-128"/>
                <a:cs typeface="Arial Unicode MS" pitchFamily="50" charset="-128"/>
              </a:rPr>
              <a:t>B</a:t>
            </a:r>
            <a:endParaRPr lang="ja-JP" altLang="en-US" sz="2800" baseline="-12000">
              <a:latin typeface="Calibri" pitchFamily="34" charset="0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48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7630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3200" dirty="0" smtClean="0"/>
              <a:t>Particle Correlation in HIC</a:t>
            </a:r>
            <a:endParaRPr lang="ja-JP" altLang="en-US" sz="3200" dirty="0" smtClean="0"/>
          </a:p>
        </p:txBody>
      </p:sp>
      <p:sp>
        <p:nvSpPr>
          <p:cNvPr id="7296" name="円/楕円 59"/>
          <p:cNvSpPr>
            <a:spLocks noChangeAspect="1"/>
          </p:cNvSpPr>
          <p:nvPr/>
        </p:nvSpPr>
        <p:spPr bwMode="auto">
          <a:xfrm>
            <a:off x="8459788" y="5905500"/>
            <a:ext cx="360362" cy="474663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ndara" pitchFamily="34" charset="0"/>
                <a:ea typeface="メイリオ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ndara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ndara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ja-JP" sz="1600" b="0" i="1">
                <a:latin typeface="Times New Roman" pitchFamily="18" charset="0"/>
                <a:ea typeface="Arial Unicode MS" pitchFamily="50" charset="-128"/>
                <a:cs typeface="Arial Unicode MS" pitchFamily="50" charset="-128"/>
              </a:rPr>
              <a:t>B</a:t>
            </a:r>
            <a:endParaRPr kumimoji="0" lang="ja-JP" altLang="en-US" sz="1600" b="0" i="1">
              <a:latin typeface="Times New Roman" pitchFamily="18" charset="0"/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25602" name="Picture 2" descr="C:\HOME\Work\Research\Workshop\2015\1124_KEK\equation.e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60925" y="1125538"/>
            <a:ext cx="4114800" cy="11509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4695825" y="2001838"/>
            <a:ext cx="17399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kumimoji="1"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</a:rPr>
              <a:t>(Relative momentum)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</a:endParaRPr>
          </a:p>
        </p:txBody>
      </p:sp>
      <p:pic>
        <p:nvPicPr>
          <p:cNvPr id="25603" name="Picture 3" descr="C:\HOME\Work\Research\Workshop\2015\1124_KEK\equation.e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83125" y="3917950"/>
            <a:ext cx="2808288" cy="11938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7164388" y="3987800"/>
            <a:ext cx="18351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kumimoji="1"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</a:rPr>
              <a:t>Uncorrelated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</a:endParaRPr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7235825" y="4533900"/>
            <a:ext cx="2198688" cy="1236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1600"/>
              </a:lnSpc>
              <a:defRPr/>
            </a:pPr>
            <a:r>
              <a:rPr kumimoji="1" lang="en-US" altLang="ja-JP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</a:rPr>
              <a:t>Interaction</a:t>
            </a:r>
          </a:p>
          <a:p>
            <a:pPr>
              <a:lnSpc>
                <a:spcPts val="1600"/>
              </a:lnSpc>
              <a:defRPr/>
            </a:pPr>
            <a:r>
              <a:rPr kumimoji="1" lang="en-US" altLang="ja-JP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</a:rPr>
              <a:t>Interference (HBT)</a:t>
            </a:r>
          </a:p>
          <a:p>
            <a:pPr>
              <a:lnSpc>
                <a:spcPts val="1600"/>
              </a:lnSpc>
              <a:defRPr/>
            </a:pPr>
            <a:r>
              <a:rPr kumimoji="1" lang="en-US" altLang="ja-JP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</a:rPr>
              <a:t>etc</a:t>
            </a:r>
            <a:endParaRPr kumimoji="1" lang="en-US" altLang="ja-JP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</a:endParaRPr>
          </a:p>
        </p:txBody>
      </p:sp>
      <p:sp>
        <p:nvSpPr>
          <p:cNvPr id="14" name="日付プレースホルダー 1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March 24, 2016</a:t>
            </a:r>
            <a:endParaRPr lang="en-US" altLang="ja-JP"/>
          </a:p>
        </p:txBody>
      </p:sp>
      <p:sp>
        <p:nvSpPr>
          <p:cNvPr id="15" name="フッター プレースホルダー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ExHIC2016@YITP</a:t>
            </a:r>
            <a:endParaRPr lang="en-US" altLang="ja-JP"/>
          </a:p>
        </p:txBody>
      </p:sp>
      <p:cxnSp>
        <p:nvCxnSpPr>
          <p:cNvPr id="89" name="直線矢印コネクタ 7"/>
          <p:cNvCxnSpPr>
            <a:cxnSpLocks noChangeShapeType="1"/>
          </p:cNvCxnSpPr>
          <p:nvPr/>
        </p:nvCxnSpPr>
        <p:spPr bwMode="auto">
          <a:xfrm>
            <a:off x="179388" y="6551613"/>
            <a:ext cx="4752975" cy="952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" name="片側の 2 つの角を丸めた四角形 91"/>
          <p:cNvSpPr/>
          <p:nvPr/>
        </p:nvSpPr>
        <p:spPr bwMode="auto">
          <a:xfrm rot="16200000">
            <a:off x="90488" y="2943225"/>
            <a:ext cx="3995738" cy="3240087"/>
          </a:xfrm>
          <a:prstGeom prst="round2Same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1"/>
            <a:tileRect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93" name="円/楕円 2"/>
          <p:cNvSpPr>
            <a:spLocks noChangeAspect="1"/>
          </p:cNvSpPr>
          <p:nvPr/>
        </p:nvSpPr>
        <p:spPr bwMode="auto">
          <a:xfrm>
            <a:off x="755650" y="3068638"/>
            <a:ext cx="201613" cy="201612"/>
          </a:xfrm>
          <a:prstGeom prst="ellipse">
            <a:avLst/>
          </a:prstGeom>
          <a:solidFill>
            <a:srgbClr val="0066FF">
              <a:alpha val="6509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/>
          </a:p>
        </p:txBody>
      </p:sp>
      <p:sp>
        <p:nvSpPr>
          <p:cNvPr id="94" name="円/楕円 18"/>
          <p:cNvSpPr>
            <a:spLocks noChangeAspect="1"/>
          </p:cNvSpPr>
          <p:nvPr/>
        </p:nvSpPr>
        <p:spPr bwMode="auto">
          <a:xfrm>
            <a:off x="1177925" y="2811463"/>
            <a:ext cx="201613" cy="201612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/>
          </a:p>
        </p:txBody>
      </p:sp>
      <p:sp>
        <p:nvSpPr>
          <p:cNvPr id="95" name="円/楕円 19"/>
          <p:cNvSpPr>
            <a:spLocks noChangeAspect="1"/>
          </p:cNvSpPr>
          <p:nvPr/>
        </p:nvSpPr>
        <p:spPr bwMode="auto">
          <a:xfrm>
            <a:off x="1282700" y="3373438"/>
            <a:ext cx="201613" cy="201612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/>
          </a:p>
        </p:txBody>
      </p:sp>
      <p:sp>
        <p:nvSpPr>
          <p:cNvPr id="96" name="円/楕円 95"/>
          <p:cNvSpPr>
            <a:spLocks noChangeAspect="1"/>
          </p:cNvSpPr>
          <p:nvPr/>
        </p:nvSpPr>
        <p:spPr bwMode="auto">
          <a:xfrm>
            <a:off x="553959" y="3425354"/>
            <a:ext cx="201622" cy="201622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97" name="円/楕円 96"/>
          <p:cNvSpPr>
            <a:spLocks noChangeAspect="1"/>
          </p:cNvSpPr>
          <p:nvPr/>
        </p:nvSpPr>
        <p:spPr bwMode="auto">
          <a:xfrm>
            <a:off x="464777" y="4288165"/>
            <a:ext cx="201622" cy="201622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99" name="円/楕円 98"/>
          <p:cNvSpPr>
            <a:spLocks noChangeAspect="1"/>
          </p:cNvSpPr>
          <p:nvPr/>
        </p:nvSpPr>
        <p:spPr bwMode="auto">
          <a:xfrm>
            <a:off x="959570" y="4391343"/>
            <a:ext cx="201622" cy="201622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100" name="円/楕円 99"/>
          <p:cNvSpPr>
            <a:spLocks noChangeAspect="1"/>
          </p:cNvSpPr>
          <p:nvPr/>
        </p:nvSpPr>
        <p:spPr bwMode="auto">
          <a:xfrm>
            <a:off x="1691680" y="5027578"/>
            <a:ext cx="201622" cy="201622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101" name="円/楕円 100"/>
          <p:cNvSpPr>
            <a:spLocks noChangeAspect="1"/>
          </p:cNvSpPr>
          <p:nvPr/>
        </p:nvSpPr>
        <p:spPr bwMode="auto">
          <a:xfrm>
            <a:off x="2354154" y="3429000"/>
            <a:ext cx="201622" cy="201622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102" name="円/楕円 25"/>
          <p:cNvSpPr>
            <a:spLocks noChangeAspect="1"/>
          </p:cNvSpPr>
          <p:nvPr/>
        </p:nvSpPr>
        <p:spPr bwMode="auto">
          <a:xfrm>
            <a:off x="2346325" y="3733800"/>
            <a:ext cx="201613" cy="201613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/>
          </a:p>
        </p:txBody>
      </p:sp>
      <p:sp>
        <p:nvSpPr>
          <p:cNvPr id="103" name="円/楕円 26"/>
          <p:cNvSpPr>
            <a:spLocks noChangeAspect="1"/>
          </p:cNvSpPr>
          <p:nvPr/>
        </p:nvSpPr>
        <p:spPr bwMode="auto">
          <a:xfrm>
            <a:off x="1922463" y="5805488"/>
            <a:ext cx="201612" cy="201612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/>
          </a:p>
        </p:txBody>
      </p:sp>
      <p:sp>
        <p:nvSpPr>
          <p:cNvPr id="104" name="円/楕円 27"/>
          <p:cNvSpPr>
            <a:spLocks noChangeAspect="1"/>
          </p:cNvSpPr>
          <p:nvPr/>
        </p:nvSpPr>
        <p:spPr bwMode="auto">
          <a:xfrm>
            <a:off x="1484313" y="3795713"/>
            <a:ext cx="201612" cy="201612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/>
          </a:p>
        </p:txBody>
      </p:sp>
      <p:sp>
        <p:nvSpPr>
          <p:cNvPr id="105" name="円/楕円 28"/>
          <p:cNvSpPr>
            <a:spLocks noChangeAspect="1"/>
          </p:cNvSpPr>
          <p:nvPr/>
        </p:nvSpPr>
        <p:spPr bwMode="auto">
          <a:xfrm>
            <a:off x="2447925" y="5805488"/>
            <a:ext cx="201613" cy="201612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/>
          </a:p>
        </p:txBody>
      </p:sp>
      <p:sp>
        <p:nvSpPr>
          <p:cNvPr id="106" name="円/楕円 105"/>
          <p:cNvSpPr>
            <a:spLocks noChangeAspect="1"/>
          </p:cNvSpPr>
          <p:nvPr/>
        </p:nvSpPr>
        <p:spPr bwMode="auto">
          <a:xfrm>
            <a:off x="879174" y="3786986"/>
            <a:ext cx="201622" cy="201622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107" name="円/楕円 106"/>
          <p:cNvSpPr>
            <a:spLocks noChangeAspect="1"/>
          </p:cNvSpPr>
          <p:nvPr/>
        </p:nvSpPr>
        <p:spPr bwMode="auto">
          <a:xfrm>
            <a:off x="2195736" y="5877272"/>
            <a:ext cx="201622" cy="201622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108" name="円/楕円 107"/>
          <p:cNvSpPr>
            <a:spLocks noChangeAspect="1"/>
          </p:cNvSpPr>
          <p:nvPr/>
        </p:nvSpPr>
        <p:spPr bwMode="auto">
          <a:xfrm>
            <a:off x="1590869" y="2968154"/>
            <a:ext cx="201622" cy="201622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109" name="円/楕円 108"/>
          <p:cNvSpPr>
            <a:spLocks noChangeAspect="1"/>
          </p:cNvSpPr>
          <p:nvPr/>
        </p:nvSpPr>
        <p:spPr bwMode="auto">
          <a:xfrm>
            <a:off x="1362319" y="4486881"/>
            <a:ext cx="201622" cy="201622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110" name="円/楕円 109"/>
          <p:cNvSpPr>
            <a:spLocks noChangeAspect="1"/>
          </p:cNvSpPr>
          <p:nvPr/>
        </p:nvSpPr>
        <p:spPr bwMode="auto">
          <a:xfrm>
            <a:off x="1161192" y="5497388"/>
            <a:ext cx="201622" cy="201622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111" name="円/楕円 110"/>
          <p:cNvSpPr>
            <a:spLocks noChangeAspect="1"/>
          </p:cNvSpPr>
          <p:nvPr/>
        </p:nvSpPr>
        <p:spPr bwMode="auto">
          <a:xfrm>
            <a:off x="1076713" y="5859676"/>
            <a:ext cx="201622" cy="201622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112" name="円/楕円 111"/>
          <p:cNvSpPr>
            <a:spLocks noChangeAspect="1"/>
          </p:cNvSpPr>
          <p:nvPr/>
        </p:nvSpPr>
        <p:spPr bwMode="auto">
          <a:xfrm>
            <a:off x="1254582" y="3733984"/>
            <a:ext cx="201622" cy="201622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113" name="円/楕円 112"/>
          <p:cNvSpPr>
            <a:spLocks noChangeAspect="1"/>
          </p:cNvSpPr>
          <p:nvPr/>
        </p:nvSpPr>
        <p:spPr bwMode="auto">
          <a:xfrm>
            <a:off x="1174186" y="5101754"/>
            <a:ext cx="201622" cy="201622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114" name="円/楕円 113"/>
          <p:cNvSpPr>
            <a:spLocks noChangeAspect="1"/>
          </p:cNvSpPr>
          <p:nvPr/>
        </p:nvSpPr>
        <p:spPr bwMode="auto">
          <a:xfrm>
            <a:off x="2075097" y="5343391"/>
            <a:ext cx="201622" cy="201622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115" name="円/楕円 114"/>
          <p:cNvSpPr>
            <a:spLocks noChangeAspect="1"/>
          </p:cNvSpPr>
          <p:nvPr/>
        </p:nvSpPr>
        <p:spPr bwMode="auto">
          <a:xfrm>
            <a:off x="2556173" y="4361504"/>
            <a:ext cx="201622" cy="201622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116" name="円/楕円 39"/>
          <p:cNvSpPr>
            <a:spLocks noChangeAspect="1"/>
          </p:cNvSpPr>
          <p:nvPr/>
        </p:nvSpPr>
        <p:spPr bwMode="auto">
          <a:xfrm>
            <a:off x="2354263" y="5013325"/>
            <a:ext cx="201612" cy="201613"/>
          </a:xfrm>
          <a:prstGeom prst="ellipse">
            <a:avLst/>
          </a:prstGeom>
          <a:solidFill>
            <a:srgbClr val="0066FF">
              <a:alpha val="6509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/>
          </a:p>
        </p:txBody>
      </p:sp>
      <p:sp>
        <p:nvSpPr>
          <p:cNvPr id="117" name="円/楕円 40"/>
          <p:cNvSpPr>
            <a:spLocks noChangeAspect="1"/>
          </p:cNvSpPr>
          <p:nvPr/>
        </p:nvSpPr>
        <p:spPr bwMode="auto">
          <a:xfrm>
            <a:off x="2208213" y="4106863"/>
            <a:ext cx="201612" cy="201612"/>
          </a:xfrm>
          <a:prstGeom prst="ellipse">
            <a:avLst/>
          </a:prstGeom>
          <a:solidFill>
            <a:srgbClr val="0066FF">
              <a:alpha val="6509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/>
          </a:p>
        </p:txBody>
      </p:sp>
      <p:sp>
        <p:nvSpPr>
          <p:cNvPr id="118" name="円/楕円 41"/>
          <p:cNvSpPr>
            <a:spLocks noChangeAspect="1"/>
          </p:cNvSpPr>
          <p:nvPr/>
        </p:nvSpPr>
        <p:spPr bwMode="auto">
          <a:xfrm>
            <a:off x="755650" y="5403850"/>
            <a:ext cx="201613" cy="201613"/>
          </a:xfrm>
          <a:prstGeom prst="ellipse">
            <a:avLst/>
          </a:prstGeom>
          <a:solidFill>
            <a:srgbClr val="0066FF">
              <a:alpha val="6509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/>
          </a:p>
        </p:txBody>
      </p:sp>
      <p:sp>
        <p:nvSpPr>
          <p:cNvPr id="119" name="円/楕円 42"/>
          <p:cNvSpPr>
            <a:spLocks noChangeAspect="1"/>
          </p:cNvSpPr>
          <p:nvPr/>
        </p:nvSpPr>
        <p:spPr bwMode="auto">
          <a:xfrm>
            <a:off x="757238" y="4687888"/>
            <a:ext cx="201612" cy="201612"/>
          </a:xfrm>
          <a:prstGeom prst="ellipse">
            <a:avLst/>
          </a:prstGeom>
          <a:solidFill>
            <a:srgbClr val="0066FF">
              <a:alpha val="6509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/>
          </a:p>
        </p:txBody>
      </p:sp>
      <p:sp>
        <p:nvSpPr>
          <p:cNvPr id="120" name="円/楕円 43"/>
          <p:cNvSpPr>
            <a:spLocks noChangeAspect="1"/>
          </p:cNvSpPr>
          <p:nvPr/>
        </p:nvSpPr>
        <p:spPr bwMode="auto">
          <a:xfrm>
            <a:off x="1060450" y="4826000"/>
            <a:ext cx="201613" cy="201613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/>
          </a:p>
        </p:txBody>
      </p:sp>
      <p:sp>
        <p:nvSpPr>
          <p:cNvPr id="121" name="円/楕円 44"/>
          <p:cNvSpPr>
            <a:spLocks noChangeAspect="1"/>
          </p:cNvSpPr>
          <p:nvPr/>
        </p:nvSpPr>
        <p:spPr bwMode="auto">
          <a:xfrm>
            <a:off x="2208213" y="4562475"/>
            <a:ext cx="201612" cy="201613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/>
          </a:p>
        </p:txBody>
      </p:sp>
      <p:sp>
        <p:nvSpPr>
          <p:cNvPr id="122" name="円/楕円 121"/>
          <p:cNvSpPr>
            <a:spLocks noChangeAspect="1"/>
          </p:cNvSpPr>
          <p:nvPr/>
        </p:nvSpPr>
        <p:spPr bwMode="auto">
          <a:xfrm>
            <a:off x="2909680" y="4464230"/>
            <a:ext cx="201622" cy="201622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123" name="円/楕円 122"/>
          <p:cNvSpPr>
            <a:spLocks noChangeAspect="1"/>
          </p:cNvSpPr>
          <p:nvPr/>
        </p:nvSpPr>
        <p:spPr bwMode="auto">
          <a:xfrm>
            <a:off x="1873475" y="3425354"/>
            <a:ext cx="201622" cy="201622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124" name="円/楕円 123"/>
          <p:cNvSpPr>
            <a:spLocks noChangeAspect="1"/>
          </p:cNvSpPr>
          <p:nvPr/>
        </p:nvSpPr>
        <p:spPr bwMode="auto">
          <a:xfrm>
            <a:off x="2811354" y="3886200"/>
            <a:ext cx="201622" cy="201622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125" name="円/楕円 124"/>
          <p:cNvSpPr>
            <a:spLocks noChangeAspect="1"/>
          </p:cNvSpPr>
          <p:nvPr/>
        </p:nvSpPr>
        <p:spPr bwMode="auto">
          <a:xfrm>
            <a:off x="2645840" y="5343391"/>
            <a:ext cx="201622" cy="201622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126" name="円/楕円 125"/>
          <p:cNvSpPr>
            <a:spLocks noChangeAspect="1"/>
          </p:cNvSpPr>
          <p:nvPr/>
        </p:nvSpPr>
        <p:spPr bwMode="auto">
          <a:xfrm>
            <a:off x="2744563" y="3169776"/>
            <a:ext cx="201622" cy="201622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127" name="円/楕円 126"/>
          <p:cNvSpPr>
            <a:spLocks noChangeAspect="1"/>
          </p:cNvSpPr>
          <p:nvPr/>
        </p:nvSpPr>
        <p:spPr bwMode="auto">
          <a:xfrm>
            <a:off x="2643752" y="2766532"/>
            <a:ext cx="201622" cy="201622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128" name="円/楕円 127"/>
          <p:cNvSpPr>
            <a:spLocks noChangeAspect="1"/>
          </p:cNvSpPr>
          <p:nvPr/>
        </p:nvSpPr>
        <p:spPr bwMode="auto">
          <a:xfrm>
            <a:off x="1718632" y="3786986"/>
            <a:ext cx="201622" cy="201622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129" name="円/楕円 128"/>
          <p:cNvSpPr>
            <a:spLocks noChangeAspect="1"/>
          </p:cNvSpPr>
          <p:nvPr/>
        </p:nvSpPr>
        <p:spPr bwMode="auto">
          <a:xfrm>
            <a:off x="1844080" y="4517083"/>
            <a:ext cx="201622" cy="201622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130" name="円/楕円 129"/>
          <p:cNvSpPr>
            <a:spLocks noChangeAspect="1"/>
          </p:cNvSpPr>
          <p:nvPr/>
        </p:nvSpPr>
        <p:spPr bwMode="auto">
          <a:xfrm>
            <a:off x="3012976" y="2968154"/>
            <a:ext cx="201622" cy="201622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131" name="円/楕円 54"/>
          <p:cNvSpPr>
            <a:spLocks noChangeAspect="1"/>
          </p:cNvSpPr>
          <p:nvPr/>
        </p:nvSpPr>
        <p:spPr bwMode="auto">
          <a:xfrm>
            <a:off x="2103438" y="2867025"/>
            <a:ext cx="201612" cy="201613"/>
          </a:xfrm>
          <a:prstGeom prst="ellipse">
            <a:avLst/>
          </a:prstGeom>
          <a:solidFill>
            <a:srgbClr val="0066FF">
              <a:alpha val="6509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/>
          </a:p>
        </p:txBody>
      </p:sp>
      <p:sp>
        <p:nvSpPr>
          <p:cNvPr id="132" name="円/楕円 55"/>
          <p:cNvSpPr>
            <a:spLocks noChangeAspect="1"/>
          </p:cNvSpPr>
          <p:nvPr/>
        </p:nvSpPr>
        <p:spPr bwMode="auto">
          <a:xfrm>
            <a:off x="2860675" y="4867275"/>
            <a:ext cx="201613" cy="201613"/>
          </a:xfrm>
          <a:prstGeom prst="ellipse">
            <a:avLst/>
          </a:prstGeom>
          <a:solidFill>
            <a:srgbClr val="0066FF">
              <a:alpha val="6509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/>
          </a:p>
        </p:txBody>
      </p:sp>
      <p:sp>
        <p:nvSpPr>
          <p:cNvPr id="133" name="円/楕円 56"/>
          <p:cNvSpPr>
            <a:spLocks noChangeAspect="1"/>
          </p:cNvSpPr>
          <p:nvPr/>
        </p:nvSpPr>
        <p:spPr bwMode="auto">
          <a:xfrm>
            <a:off x="2860675" y="5905500"/>
            <a:ext cx="201613" cy="201613"/>
          </a:xfrm>
          <a:prstGeom prst="ellipse">
            <a:avLst/>
          </a:prstGeom>
          <a:solidFill>
            <a:srgbClr val="0066FF">
              <a:alpha val="6509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/>
          </a:p>
        </p:txBody>
      </p:sp>
      <p:sp>
        <p:nvSpPr>
          <p:cNvPr id="134" name="円/楕円 59"/>
          <p:cNvSpPr>
            <a:spLocks/>
          </p:cNvSpPr>
          <p:nvPr/>
        </p:nvSpPr>
        <p:spPr bwMode="auto">
          <a:xfrm>
            <a:off x="3527425" y="2687638"/>
            <a:ext cx="360363" cy="360362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ja-JP" sz="1600" b="0"/>
              <a:t>N</a:t>
            </a:r>
            <a:endParaRPr kumimoji="0" lang="ja-JP" altLang="en-US" sz="1600" b="0"/>
          </a:p>
        </p:txBody>
      </p:sp>
      <p:sp>
        <p:nvSpPr>
          <p:cNvPr id="135" name="円/楕円 61"/>
          <p:cNvSpPr>
            <a:spLocks/>
          </p:cNvSpPr>
          <p:nvPr/>
        </p:nvSpPr>
        <p:spPr bwMode="auto">
          <a:xfrm>
            <a:off x="3203575" y="4019550"/>
            <a:ext cx="360363" cy="358775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ja-JP" sz="1600" b="0">
                <a:latin typeface="Mathematica1" pitchFamily="2" charset="2"/>
              </a:rPr>
              <a:t>X</a:t>
            </a:r>
            <a:endParaRPr kumimoji="0" lang="ja-JP" altLang="en-US" sz="1600" b="0">
              <a:latin typeface="Mathematica1" pitchFamily="2" charset="2"/>
            </a:endParaRPr>
          </a:p>
        </p:txBody>
      </p:sp>
      <p:sp>
        <p:nvSpPr>
          <p:cNvPr id="136" name="円/楕円 62"/>
          <p:cNvSpPr>
            <a:spLocks/>
          </p:cNvSpPr>
          <p:nvPr/>
        </p:nvSpPr>
        <p:spPr bwMode="auto">
          <a:xfrm>
            <a:off x="3563938" y="4724400"/>
            <a:ext cx="360362" cy="360363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ja-JP" sz="1600" b="0"/>
              <a:t>N</a:t>
            </a:r>
            <a:endParaRPr kumimoji="0" lang="ja-JP" altLang="en-US" sz="1600" b="0"/>
          </a:p>
        </p:txBody>
      </p:sp>
      <p:sp>
        <p:nvSpPr>
          <p:cNvPr id="137" name="円/楕円 63"/>
          <p:cNvSpPr>
            <a:spLocks/>
          </p:cNvSpPr>
          <p:nvPr/>
        </p:nvSpPr>
        <p:spPr bwMode="auto">
          <a:xfrm>
            <a:off x="3240088" y="2582863"/>
            <a:ext cx="287337" cy="287337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ja-JP" sz="1600" b="0">
                <a:latin typeface="Mathematica1" pitchFamily="2" charset="2"/>
              </a:rPr>
              <a:t>p</a:t>
            </a:r>
            <a:endParaRPr kumimoji="0" lang="ja-JP" altLang="en-US" sz="1600" b="0">
              <a:latin typeface="Mathematica1" pitchFamily="2" charset="2"/>
            </a:endParaRPr>
          </a:p>
        </p:txBody>
      </p:sp>
      <p:sp>
        <p:nvSpPr>
          <p:cNvPr id="138" name="円/楕円 64"/>
          <p:cNvSpPr>
            <a:spLocks/>
          </p:cNvSpPr>
          <p:nvPr/>
        </p:nvSpPr>
        <p:spPr bwMode="auto">
          <a:xfrm>
            <a:off x="3317875" y="3070225"/>
            <a:ext cx="288925" cy="287338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ja-JP" sz="1600" b="0">
                <a:latin typeface="Mathematica1" pitchFamily="2" charset="2"/>
              </a:rPr>
              <a:t>p</a:t>
            </a:r>
            <a:endParaRPr kumimoji="0" lang="ja-JP" altLang="en-US" sz="1600" b="0">
              <a:latin typeface="Mathematica1" pitchFamily="2" charset="2"/>
            </a:endParaRPr>
          </a:p>
        </p:txBody>
      </p:sp>
      <p:sp>
        <p:nvSpPr>
          <p:cNvPr id="139" name="円/楕円 65"/>
          <p:cNvSpPr>
            <a:spLocks/>
          </p:cNvSpPr>
          <p:nvPr/>
        </p:nvSpPr>
        <p:spPr bwMode="auto">
          <a:xfrm>
            <a:off x="3203575" y="5519738"/>
            <a:ext cx="288925" cy="287337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ja-JP" sz="1600" b="0">
                <a:latin typeface="Mathematica1" pitchFamily="2" charset="2"/>
              </a:rPr>
              <a:t>p</a:t>
            </a:r>
            <a:endParaRPr kumimoji="0" lang="ja-JP" altLang="en-US" sz="1600" b="0">
              <a:latin typeface="Mathematica1" pitchFamily="2" charset="2"/>
            </a:endParaRPr>
          </a:p>
        </p:txBody>
      </p:sp>
      <p:sp>
        <p:nvSpPr>
          <p:cNvPr id="140" name="円/楕円 66"/>
          <p:cNvSpPr>
            <a:spLocks/>
          </p:cNvSpPr>
          <p:nvPr/>
        </p:nvSpPr>
        <p:spPr bwMode="auto">
          <a:xfrm>
            <a:off x="3471863" y="5762625"/>
            <a:ext cx="288925" cy="288925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ja-JP" sz="1600" b="0">
                <a:latin typeface="Mathematica1" pitchFamily="2" charset="2"/>
              </a:rPr>
              <a:t>p</a:t>
            </a:r>
            <a:endParaRPr kumimoji="0" lang="ja-JP" altLang="en-US" sz="1600" b="0">
              <a:latin typeface="Mathematica1" pitchFamily="2" charset="2"/>
            </a:endParaRPr>
          </a:p>
        </p:txBody>
      </p:sp>
      <p:sp>
        <p:nvSpPr>
          <p:cNvPr id="141" name="円/楕円 67"/>
          <p:cNvSpPr>
            <a:spLocks/>
          </p:cNvSpPr>
          <p:nvPr/>
        </p:nvSpPr>
        <p:spPr bwMode="auto">
          <a:xfrm>
            <a:off x="3586163" y="4246563"/>
            <a:ext cx="288925" cy="288925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ja-JP" sz="1600" b="0">
                <a:latin typeface="Mathematica1" pitchFamily="2" charset="2"/>
              </a:rPr>
              <a:t>p</a:t>
            </a:r>
            <a:endParaRPr kumimoji="0" lang="ja-JP" altLang="en-US" sz="1600" b="0">
              <a:latin typeface="Mathematica1" pitchFamily="2" charset="2"/>
            </a:endParaRPr>
          </a:p>
        </p:txBody>
      </p:sp>
      <p:sp>
        <p:nvSpPr>
          <p:cNvPr id="142" name="円/楕円 63"/>
          <p:cNvSpPr>
            <a:spLocks/>
          </p:cNvSpPr>
          <p:nvPr/>
        </p:nvSpPr>
        <p:spPr bwMode="auto">
          <a:xfrm>
            <a:off x="3205163" y="4941888"/>
            <a:ext cx="287337" cy="287337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ja-JP" sz="1600" b="0">
                <a:latin typeface="Mathematica1" pitchFamily="2" charset="2"/>
              </a:rPr>
              <a:t>p</a:t>
            </a:r>
            <a:endParaRPr kumimoji="0" lang="ja-JP" altLang="en-US" sz="1600" b="0">
              <a:latin typeface="Mathematica1" pitchFamily="2" charset="2"/>
            </a:endParaRPr>
          </a:p>
        </p:txBody>
      </p:sp>
      <p:sp>
        <p:nvSpPr>
          <p:cNvPr id="143" name="円/楕円 63"/>
          <p:cNvSpPr>
            <a:spLocks/>
          </p:cNvSpPr>
          <p:nvPr/>
        </p:nvSpPr>
        <p:spPr bwMode="auto">
          <a:xfrm>
            <a:off x="3316288" y="3481388"/>
            <a:ext cx="287337" cy="287337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ja-JP" sz="1600" b="0">
                <a:latin typeface="Mathematica1" pitchFamily="2" charset="2"/>
              </a:rPr>
              <a:t>p</a:t>
            </a:r>
            <a:endParaRPr kumimoji="0" lang="ja-JP" altLang="en-US" sz="1600" b="0">
              <a:latin typeface="Mathematica1" pitchFamily="2" charset="2"/>
            </a:endParaRPr>
          </a:p>
        </p:txBody>
      </p:sp>
      <p:sp>
        <p:nvSpPr>
          <p:cNvPr id="144" name="円/楕円 63"/>
          <p:cNvSpPr>
            <a:spLocks/>
          </p:cNvSpPr>
          <p:nvPr/>
        </p:nvSpPr>
        <p:spPr bwMode="auto">
          <a:xfrm>
            <a:off x="3298825" y="4621213"/>
            <a:ext cx="287338" cy="285750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ja-JP" sz="1600" b="0">
                <a:latin typeface="Mathematica1" pitchFamily="2" charset="2"/>
              </a:rPr>
              <a:t>p</a:t>
            </a:r>
            <a:endParaRPr kumimoji="0" lang="ja-JP" altLang="en-US" sz="1600" b="0">
              <a:latin typeface="Mathematica1" pitchFamily="2" charset="2"/>
            </a:endParaRPr>
          </a:p>
        </p:txBody>
      </p:sp>
      <p:sp>
        <p:nvSpPr>
          <p:cNvPr id="145" name="円/楕円 59"/>
          <p:cNvSpPr>
            <a:spLocks/>
          </p:cNvSpPr>
          <p:nvPr/>
        </p:nvSpPr>
        <p:spPr bwMode="auto">
          <a:xfrm>
            <a:off x="3563938" y="3155950"/>
            <a:ext cx="360362" cy="358775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ja-JP" sz="1600" b="0">
                <a:latin typeface="Mathematica1" pitchFamily="2" charset="2"/>
              </a:rPr>
              <a:t>L</a:t>
            </a:r>
            <a:endParaRPr kumimoji="0" lang="ja-JP" altLang="en-US" sz="1600" b="0">
              <a:latin typeface="Mathematica1" pitchFamily="2" charset="2"/>
            </a:endParaRPr>
          </a:p>
        </p:txBody>
      </p:sp>
      <p:sp>
        <p:nvSpPr>
          <p:cNvPr id="146" name="円/楕円 59"/>
          <p:cNvSpPr>
            <a:spLocks/>
          </p:cNvSpPr>
          <p:nvPr/>
        </p:nvSpPr>
        <p:spPr bwMode="auto">
          <a:xfrm>
            <a:off x="3471863" y="5087938"/>
            <a:ext cx="360362" cy="358775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49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  <a:defRPr/>
            </a:pPr>
            <a:r>
              <a:rPr kumimoji="0" lang="en-US" altLang="ja-JP" sz="1600" b="0" dirty="0" smtClean="0">
                <a:latin typeface="+mn-lt"/>
              </a:rPr>
              <a:t>p</a:t>
            </a:r>
            <a:endParaRPr kumimoji="0" lang="ja-JP" altLang="en-US" sz="1600" b="0" dirty="0" smtClean="0">
              <a:latin typeface="+mn-lt"/>
            </a:endParaRPr>
          </a:p>
        </p:txBody>
      </p:sp>
      <p:sp>
        <p:nvSpPr>
          <p:cNvPr id="147" name="円/楕円 59"/>
          <p:cNvSpPr>
            <a:spLocks/>
          </p:cNvSpPr>
          <p:nvPr/>
        </p:nvSpPr>
        <p:spPr bwMode="auto">
          <a:xfrm>
            <a:off x="3492500" y="3659188"/>
            <a:ext cx="360363" cy="358775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ja-JP" sz="1600" b="0">
                <a:latin typeface="Mathematica1" pitchFamily="2" charset="2"/>
              </a:rPr>
              <a:t>W</a:t>
            </a:r>
            <a:endParaRPr kumimoji="0" lang="ja-JP" altLang="en-US" sz="1600" b="0">
              <a:latin typeface="Mathematica1" pitchFamily="2" charset="2"/>
            </a:endParaRPr>
          </a:p>
        </p:txBody>
      </p:sp>
      <p:sp>
        <p:nvSpPr>
          <p:cNvPr id="148" name="円/楕円 2"/>
          <p:cNvSpPr>
            <a:spLocks noChangeArrowheads="1"/>
          </p:cNvSpPr>
          <p:nvPr/>
        </p:nvSpPr>
        <p:spPr bwMode="auto">
          <a:xfrm>
            <a:off x="1936750" y="4562475"/>
            <a:ext cx="720725" cy="717550"/>
          </a:xfrm>
          <a:prstGeom prst="ellips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/>
          </a:p>
        </p:txBody>
      </p:sp>
      <p:sp>
        <p:nvSpPr>
          <p:cNvPr id="149" name="円/楕円 18"/>
          <p:cNvSpPr>
            <a:spLocks noChangeAspect="1"/>
          </p:cNvSpPr>
          <p:nvPr/>
        </p:nvSpPr>
        <p:spPr bwMode="auto">
          <a:xfrm>
            <a:off x="1233488" y="4008438"/>
            <a:ext cx="201612" cy="201612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/>
          </a:p>
        </p:txBody>
      </p:sp>
      <p:sp>
        <p:nvSpPr>
          <p:cNvPr id="150" name="円/楕円 18"/>
          <p:cNvSpPr>
            <a:spLocks noChangeAspect="1"/>
          </p:cNvSpPr>
          <p:nvPr/>
        </p:nvSpPr>
        <p:spPr bwMode="auto">
          <a:xfrm>
            <a:off x="879475" y="3536950"/>
            <a:ext cx="201613" cy="201613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/>
          </a:p>
        </p:txBody>
      </p:sp>
      <p:sp>
        <p:nvSpPr>
          <p:cNvPr id="151" name="円/楕円 18"/>
          <p:cNvSpPr>
            <a:spLocks noChangeAspect="1"/>
          </p:cNvSpPr>
          <p:nvPr/>
        </p:nvSpPr>
        <p:spPr bwMode="auto">
          <a:xfrm>
            <a:off x="2465388" y="3048000"/>
            <a:ext cx="201612" cy="201613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/>
          </a:p>
        </p:txBody>
      </p:sp>
      <p:sp>
        <p:nvSpPr>
          <p:cNvPr id="152" name="円/楕円 18"/>
          <p:cNvSpPr>
            <a:spLocks noChangeAspect="1"/>
          </p:cNvSpPr>
          <p:nvPr/>
        </p:nvSpPr>
        <p:spPr bwMode="auto">
          <a:xfrm>
            <a:off x="1436688" y="5662613"/>
            <a:ext cx="200025" cy="201612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/>
          </a:p>
        </p:txBody>
      </p:sp>
      <p:sp>
        <p:nvSpPr>
          <p:cNvPr id="153" name="円/楕円 18"/>
          <p:cNvSpPr>
            <a:spLocks noChangeAspect="1"/>
          </p:cNvSpPr>
          <p:nvPr/>
        </p:nvSpPr>
        <p:spPr bwMode="auto">
          <a:xfrm>
            <a:off x="1843088" y="3730625"/>
            <a:ext cx="201612" cy="201613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/>
          </a:p>
        </p:txBody>
      </p:sp>
      <p:sp>
        <p:nvSpPr>
          <p:cNvPr id="154" name="円/楕円 18"/>
          <p:cNvSpPr>
            <a:spLocks noChangeAspect="1"/>
          </p:cNvSpPr>
          <p:nvPr/>
        </p:nvSpPr>
        <p:spPr bwMode="auto">
          <a:xfrm>
            <a:off x="2003425" y="4883150"/>
            <a:ext cx="201613" cy="201613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/>
          </a:p>
        </p:txBody>
      </p:sp>
      <p:cxnSp>
        <p:nvCxnSpPr>
          <p:cNvPr id="155" name="直線矢印コネクタ 4"/>
          <p:cNvCxnSpPr>
            <a:cxnSpLocks noChangeShapeType="1"/>
          </p:cNvCxnSpPr>
          <p:nvPr/>
        </p:nvCxnSpPr>
        <p:spPr bwMode="auto">
          <a:xfrm>
            <a:off x="2643188" y="5068888"/>
            <a:ext cx="800100" cy="255587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7" name="テキスト ボックス 10"/>
          <p:cNvSpPr txBox="1">
            <a:spLocks noChangeArrowheads="1"/>
          </p:cNvSpPr>
          <p:nvPr/>
        </p:nvSpPr>
        <p:spPr bwMode="auto">
          <a:xfrm>
            <a:off x="2338388" y="6013450"/>
            <a:ext cx="29876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  <a:defRPr/>
            </a:pPr>
            <a:r>
              <a:rPr lang="en-US" altLang="ja-JP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</a:rPr>
              <a:t>Hadronization</a:t>
            </a:r>
            <a:endParaRPr lang="ja-JP" alt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</a:endParaRPr>
          </a:p>
        </p:txBody>
      </p:sp>
      <p:sp>
        <p:nvSpPr>
          <p:cNvPr id="158" name="テキスト ボックス 4"/>
          <p:cNvSpPr txBox="1">
            <a:spLocks noChangeArrowheads="1"/>
          </p:cNvSpPr>
          <p:nvPr/>
        </p:nvSpPr>
        <p:spPr bwMode="auto">
          <a:xfrm>
            <a:off x="2354263" y="6237288"/>
            <a:ext cx="2578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ndara" pitchFamily="34" charset="0"/>
                <a:ea typeface="メイリオ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ndara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ndara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ja-JP" sz="1800" b="0" dirty="0">
                <a:latin typeface="Calibri" pitchFamily="34" charset="0"/>
                <a:ea typeface="Arial Unicode MS" pitchFamily="50" charset="-128"/>
                <a:cs typeface="Arial Unicode MS" pitchFamily="50" charset="-128"/>
              </a:rPr>
              <a:t>~5-10 </a:t>
            </a:r>
            <a:r>
              <a:rPr lang="en-US" altLang="ja-JP" sz="1800" b="0" dirty="0" err="1">
                <a:latin typeface="Calibri" pitchFamily="34" charset="0"/>
                <a:ea typeface="Arial Unicode MS" pitchFamily="50" charset="-128"/>
                <a:cs typeface="Arial Unicode MS" pitchFamily="50" charset="-128"/>
              </a:rPr>
              <a:t>fm</a:t>
            </a:r>
            <a:r>
              <a:rPr lang="en-US" altLang="ja-JP" sz="1800" b="0" dirty="0">
                <a:latin typeface="Calibri" pitchFamily="34" charset="0"/>
                <a:ea typeface="Arial Unicode MS" pitchFamily="50" charset="-128"/>
                <a:cs typeface="Arial Unicode MS" pitchFamily="50" charset="-128"/>
              </a:rPr>
              <a:t>/c, ~160MeV</a:t>
            </a:r>
            <a:endParaRPr lang="ja-JP" altLang="en-US" sz="1800" b="0" dirty="0">
              <a:latin typeface="Calibri" pitchFamily="34" charset="0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59" name="フリーフォーム 5155"/>
          <p:cNvSpPr>
            <a:spLocks/>
          </p:cNvSpPr>
          <p:nvPr/>
        </p:nvSpPr>
        <p:spPr bwMode="auto">
          <a:xfrm>
            <a:off x="3997325" y="3789363"/>
            <a:ext cx="382588" cy="1619250"/>
          </a:xfrm>
          <a:custGeom>
            <a:avLst/>
            <a:gdLst>
              <a:gd name="T0" fmla="*/ 230766 w 383073"/>
              <a:gd name="T1" fmla="*/ 0 h 1619250"/>
              <a:gd name="T2" fmla="*/ 1823 w 383073"/>
              <a:gd name="T3" fmla="*/ 323850 h 1619250"/>
              <a:gd name="T4" fmla="*/ 340666 w 383073"/>
              <a:gd name="T5" fmla="*/ 647700 h 1619250"/>
              <a:gd name="T6" fmla="*/ 38446 w 383073"/>
              <a:gd name="T7" fmla="*/ 971550 h 1619250"/>
              <a:gd name="T8" fmla="*/ 368140 w 383073"/>
              <a:gd name="T9" fmla="*/ 1228725 h 1619250"/>
              <a:gd name="T10" fmla="*/ 75078 w 383073"/>
              <a:gd name="T11" fmla="*/ 1619250 h 16192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83073" h="1619250">
                <a:moveTo>
                  <a:pt x="240010" y="0"/>
                </a:moveTo>
                <a:cubicBezTo>
                  <a:pt x="111422" y="107950"/>
                  <a:pt x="-17165" y="215900"/>
                  <a:pt x="1885" y="323850"/>
                </a:cubicBezTo>
                <a:cubicBezTo>
                  <a:pt x="20935" y="431800"/>
                  <a:pt x="347960" y="539750"/>
                  <a:pt x="354310" y="647700"/>
                </a:cubicBezTo>
                <a:cubicBezTo>
                  <a:pt x="360660" y="755650"/>
                  <a:pt x="35222" y="874712"/>
                  <a:pt x="39985" y="971550"/>
                </a:cubicBezTo>
                <a:cubicBezTo>
                  <a:pt x="44748" y="1068388"/>
                  <a:pt x="376535" y="1120775"/>
                  <a:pt x="382885" y="1228725"/>
                </a:cubicBezTo>
                <a:cubicBezTo>
                  <a:pt x="389235" y="1336675"/>
                  <a:pt x="233660" y="1477962"/>
                  <a:pt x="78085" y="1619250"/>
                </a:cubicBezTo>
              </a:path>
            </a:pathLst>
          </a:custGeom>
          <a:noFill/>
          <a:ln w="168275" cap="flat" cmpd="tri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DA0E730-3696-468F-8869-A76F10D26BD4}" type="slidenum">
              <a:rPr lang="ja-JP" altLang="en-US" smtClean="0"/>
              <a:pPr>
                <a:defRPr/>
              </a:pPr>
              <a:t>5</a:t>
            </a:fld>
            <a:r>
              <a:rPr lang="en-US" altLang="ja-JP" smtClean="0"/>
              <a:t>/16</a:t>
            </a:r>
            <a:endParaRPr lang="ja-JP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439150" cy="533400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/>
              <a:t>Formulation</a:t>
            </a:r>
            <a:endParaRPr lang="ja-JP" altLang="en-US" baseline="-12000" dirty="0">
              <a:latin typeface="Mathematica1" panose="05000502060100000001" pitchFamily="2" charset="2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1000" y="981075"/>
            <a:ext cx="8382000" cy="5419725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>
                <a:latin typeface="+mn-lt"/>
              </a:rPr>
              <a:t>Formula </a:t>
            </a:r>
            <a:r>
              <a:rPr lang="en-US" altLang="ja-JP" sz="1800" dirty="0" smtClean="0">
                <a:latin typeface="+mn-lt"/>
              </a:rPr>
              <a:t>(Gong et al., ‘91)</a:t>
            </a:r>
            <a:endParaRPr lang="ja-JP" altLang="en-US" sz="1800" dirty="0">
              <a:latin typeface="+mn-lt"/>
            </a:endParaRPr>
          </a:p>
        </p:txBody>
      </p:sp>
      <p:sp>
        <p:nvSpPr>
          <p:cNvPr id="10246" name="テキスト ボックス 5"/>
          <p:cNvSpPr txBox="1">
            <a:spLocks noChangeArrowheads="1"/>
          </p:cNvSpPr>
          <p:nvPr/>
        </p:nvSpPr>
        <p:spPr bwMode="auto">
          <a:xfrm>
            <a:off x="395288" y="3040063"/>
            <a:ext cx="8569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2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3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  <a:defRPr/>
            </a:pPr>
            <a:r>
              <a:rPr lang="en-US" altLang="ja-JP" sz="24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</a:rPr>
              <a:t>Source function (phase space distribution) </a:t>
            </a:r>
            <a:endParaRPr lang="en-US" altLang="ja-JP" sz="1800" b="0" dirty="0" smtClean="0">
              <a:solidFill>
                <a:srgbClr val="3333FF"/>
              </a:solidFill>
              <a:latin typeface="+mj-ea"/>
              <a:ea typeface="+mj-ea"/>
            </a:endParaRPr>
          </a:p>
        </p:txBody>
      </p:sp>
      <p:sp>
        <p:nvSpPr>
          <p:cNvPr id="10247" name="テキスト ボックス 9"/>
          <p:cNvSpPr txBox="1">
            <a:spLocks noChangeArrowheads="1"/>
          </p:cNvSpPr>
          <p:nvPr/>
        </p:nvSpPr>
        <p:spPr bwMode="auto">
          <a:xfrm>
            <a:off x="5813425" y="1095375"/>
            <a:ext cx="3151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2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3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  <a:defRPr/>
            </a:pPr>
            <a:r>
              <a:rPr lang="en-US" altLang="ja-JP" sz="24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</a:rPr>
              <a:t>Relative Wave </a:t>
            </a:r>
            <a:r>
              <a:rPr lang="en-US" altLang="ja-JP" sz="2400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</a:rPr>
              <a:t>Func</a:t>
            </a:r>
            <a:r>
              <a:rPr lang="en-US" altLang="ja-JP" sz="24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</a:rPr>
              <a:t>.</a:t>
            </a:r>
          </a:p>
        </p:txBody>
      </p:sp>
      <p:sp>
        <p:nvSpPr>
          <p:cNvPr id="10255" name="テキスト ボックス 3"/>
          <p:cNvSpPr txBox="1">
            <a:spLocks noChangeArrowheads="1"/>
          </p:cNvSpPr>
          <p:nvPr/>
        </p:nvSpPr>
        <p:spPr bwMode="auto">
          <a:xfrm>
            <a:off x="3743325" y="3573463"/>
            <a:ext cx="52927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2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3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  <a:defRPr/>
            </a:pPr>
            <a:r>
              <a:rPr lang="en-US" altLang="ja-JP" sz="2200" b="0" dirty="0" smtClean="0">
                <a:ea typeface="Arial Unicode MS" panose="020B0604020202020204" pitchFamily="50" charset="-128"/>
              </a:rPr>
              <a:t>|S| &gt; 1 : </a:t>
            </a:r>
            <a:r>
              <a:rPr lang="en-US" altLang="ja-JP" sz="2200" dirty="0" smtClean="0">
                <a:latin typeface="+mn-lt"/>
                <a:ea typeface="+mj-ea"/>
              </a:rPr>
              <a:t>Mostly from phase boundary</a:t>
            </a:r>
            <a:endParaRPr lang="ja-JP" altLang="en-US" sz="2200" dirty="0" smtClean="0">
              <a:latin typeface="+mn-lt"/>
              <a:ea typeface="+mj-ea"/>
            </a:endParaRPr>
          </a:p>
        </p:txBody>
      </p:sp>
      <p:sp>
        <p:nvSpPr>
          <p:cNvPr id="10264" name="テキスト ボックス 48"/>
          <p:cNvSpPr txBox="1">
            <a:spLocks noChangeArrowheads="1"/>
          </p:cNvSpPr>
          <p:nvPr/>
        </p:nvSpPr>
        <p:spPr bwMode="auto">
          <a:xfrm>
            <a:off x="4537075" y="4295775"/>
            <a:ext cx="298767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2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3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  <a:defRPr/>
            </a:pPr>
            <a:r>
              <a:rPr lang="en-US" altLang="ja-JP" sz="2000" dirty="0" smtClean="0">
                <a:latin typeface="+mn-lt"/>
                <a:ea typeface="+mj-ea"/>
              </a:rPr>
              <a:t>Thermal freeze-out</a:t>
            </a:r>
          </a:p>
          <a:p>
            <a:pPr>
              <a:spcBef>
                <a:spcPct val="50000"/>
              </a:spcBef>
              <a:buClrTx/>
              <a:buFontTx/>
              <a:buNone/>
              <a:defRPr/>
            </a:pPr>
            <a:r>
              <a:rPr lang="en-US" altLang="ja-JP" sz="2000" dirty="0" smtClean="0">
                <a:solidFill>
                  <a:srgbClr val="FFC000"/>
                </a:solidFill>
                <a:latin typeface="+mn-lt"/>
                <a:ea typeface="+mj-ea"/>
              </a:rPr>
              <a:t>Decay contribution</a:t>
            </a:r>
            <a:endParaRPr lang="ja-JP" altLang="en-US" sz="2000" dirty="0" smtClean="0">
              <a:solidFill>
                <a:srgbClr val="FFC000"/>
              </a:solidFill>
              <a:latin typeface="+mn-lt"/>
              <a:ea typeface="+mj-ea"/>
            </a:endParaRPr>
          </a:p>
        </p:txBody>
      </p:sp>
      <p:sp>
        <p:nvSpPr>
          <p:cNvPr id="8217" name="テキスト ボックス 44"/>
          <p:cNvSpPr txBox="1">
            <a:spLocks noChangeArrowheads="1"/>
          </p:cNvSpPr>
          <p:nvPr/>
        </p:nvSpPr>
        <p:spPr bwMode="auto">
          <a:xfrm>
            <a:off x="5651500" y="3954463"/>
            <a:ext cx="41767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2"/>
              </a:buBlip>
              <a:defRPr kumimoji="1" sz="3200" b="1">
                <a:solidFill>
                  <a:schemeClr val="tx1"/>
                </a:solidFill>
                <a:latin typeface="Candara" pitchFamily="34" charset="0"/>
                <a:ea typeface="メイリオ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3"/>
              </a:buBlip>
              <a:defRPr kumimoji="1" sz="2800" b="1">
                <a:solidFill>
                  <a:schemeClr val="tx1"/>
                </a:solidFill>
                <a:latin typeface="Candara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Candara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ja-JP" sz="1600" b="0">
                <a:latin typeface="Calibri" pitchFamily="34" charset="0"/>
                <a:ea typeface="Arial Unicode MS" pitchFamily="50" charset="-128"/>
                <a:cs typeface="Arial Unicode MS" pitchFamily="50" charset="-128"/>
              </a:rPr>
              <a:t>Zhu et al., Takeuchi et al., ‘15</a:t>
            </a:r>
            <a:endParaRPr lang="ja-JP" altLang="en-US" sz="1600" b="0">
              <a:latin typeface="Calibri" pitchFamily="34" charset="0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0270" name="テキスト ボックス 46"/>
          <p:cNvSpPr txBox="1">
            <a:spLocks noChangeArrowheads="1"/>
          </p:cNvSpPr>
          <p:nvPr/>
        </p:nvSpPr>
        <p:spPr bwMode="auto">
          <a:xfrm>
            <a:off x="5148263" y="5516563"/>
            <a:ext cx="4373562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2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3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  <a:defRPr/>
            </a:pPr>
            <a:r>
              <a:rPr lang="en-US" altLang="ja-JP" sz="2000" dirty="0" smtClean="0">
                <a:solidFill>
                  <a:srgbClr val="00B0F0"/>
                </a:solidFill>
                <a:latin typeface="+mn-lt"/>
                <a:ea typeface="+mj-ea"/>
              </a:rPr>
              <a:t>EM decay (not subtracted)</a:t>
            </a:r>
          </a:p>
          <a:p>
            <a:pPr>
              <a:spcBef>
                <a:spcPct val="50000"/>
              </a:spcBef>
              <a:buClrTx/>
              <a:buFontTx/>
              <a:buNone/>
              <a:defRPr/>
            </a:pPr>
            <a:r>
              <a:rPr lang="en-US" altLang="ja-JP" sz="2000" dirty="0" smtClean="0">
                <a:solidFill>
                  <a:srgbClr val="00B050"/>
                </a:solidFill>
                <a:latin typeface="+mn-lt"/>
                <a:ea typeface="+mj-ea"/>
              </a:rPr>
              <a:t>Weak decay (can be subtracted)</a:t>
            </a:r>
            <a:endParaRPr lang="ja-JP" altLang="en-US" sz="2000" dirty="0" smtClean="0">
              <a:solidFill>
                <a:srgbClr val="00B050"/>
              </a:solidFill>
              <a:latin typeface="+mn-lt"/>
              <a:ea typeface="+mj-ea"/>
            </a:endParaRPr>
          </a:p>
        </p:txBody>
      </p:sp>
      <p:pic>
        <p:nvPicPr>
          <p:cNvPr id="10283" name="Picture 43" descr="C:\HOME\Work\Research\Workshop\2015\1124_KEK\equation.e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988" y="1557338"/>
            <a:ext cx="8256587" cy="12652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日付プレースホルダー 1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March 24, 2016</a:t>
            </a:r>
            <a:endParaRPr lang="en-US" altLang="ja-JP"/>
          </a:p>
        </p:txBody>
      </p:sp>
      <p:sp>
        <p:nvSpPr>
          <p:cNvPr id="14" name="フッター プレースホルダー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ExHIC2016@YITP</a:t>
            </a:r>
            <a:endParaRPr lang="en-US" altLang="ja-JP"/>
          </a:p>
        </p:txBody>
      </p:sp>
      <p:sp>
        <p:nvSpPr>
          <p:cNvPr id="37" name="円/楕円 59"/>
          <p:cNvSpPr>
            <a:spLocks/>
          </p:cNvSpPr>
          <p:nvPr/>
        </p:nvSpPr>
        <p:spPr bwMode="auto">
          <a:xfrm>
            <a:off x="3671888" y="3651250"/>
            <a:ext cx="360362" cy="360363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2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3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ja-JP" sz="1600" b="0">
                <a:latin typeface="Mathematica1" pitchFamily="2" charset="2"/>
              </a:rPr>
              <a:t>W</a:t>
            </a:r>
            <a:endParaRPr kumimoji="0" lang="ja-JP" altLang="en-US" sz="1600" b="0">
              <a:latin typeface="Mathematica1" pitchFamily="2" charset="2"/>
            </a:endParaRPr>
          </a:p>
        </p:txBody>
      </p:sp>
      <p:sp>
        <p:nvSpPr>
          <p:cNvPr id="38" name="円/楕円 59"/>
          <p:cNvSpPr>
            <a:spLocks/>
          </p:cNvSpPr>
          <p:nvPr/>
        </p:nvSpPr>
        <p:spPr bwMode="auto">
          <a:xfrm>
            <a:off x="4078288" y="4271963"/>
            <a:ext cx="360362" cy="360362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2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3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ja-JP" sz="1600" b="0">
                <a:latin typeface="Mathematica1" pitchFamily="2" charset="2"/>
              </a:rPr>
              <a:t>N</a:t>
            </a:r>
            <a:endParaRPr kumimoji="0" lang="ja-JP" altLang="en-US" sz="1600" b="0">
              <a:latin typeface="Mathematica1" pitchFamily="2" charset="2"/>
            </a:endParaRPr>
          </a:p>
        </p:txBody>
      </p:sp>
      <p:cxnSp>
        <p:nvCxnSpPr>
          <p:cNvPr id="39" name="直線矢印コネクタ 8"/>
          <p:cNvCxnSpPr>
            <a:cxnSpLocks noChangeShapeType="1"/>
          </p:cNvCxnSpPr>
          <p:nvPr/>
        </p:nvCxnSpPr>
        <p:spPr bwMode="auto">
          <a:xfrm flipV="1">
            <a:off x="4244975" y="5321300"/>
            <a:ext cx="1406525" cy="4079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片側の 2 つの角を丸めた四角形 39"/>
          <p:cNvSpPr/>
          <p:nvPr/>
        </p:nvSpPr>
        <p:spPr bwMode="auto">
          <a:xfrm rot="16200000">
            <a:off x="242095" y="3844131"/>
            <a:ext cx="2646362" cy="2555875"/>
          </a:xfrm>
          <a:prstGeom prst="round2SameRect">
            <a:avLst/>
          </a:prstGeom>
          <a:gradFill flip="none" rotWithShape="1">
            <a:gsLst>
              <a:gs pos="56000">
                <a:srgbClr val="FFF865"/>
              </a:gs>
              <a:gs pos="720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16200000" scaled="1"/>
            <a:tileRect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41" name="円/楕円 59"/>
          <p:cNvSpPr>
            <a:spLocks/>
          </p:cNvSpPr>
          <p:nvPr/>
        </p:nvSpPr>
        <p:spPr bwMode="auto">
          <a:xfrm>
            <a:off x="2209800" y="5321300"/>
            <a:ext cx="360363" cy="360363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2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3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ja-JP" sz="1600" b="0">
                <a:latin typeface="Mathematica1" pitchFamily="2" charset="2"/>
              </a:rPr>
              <a:t>L</a:t>
            </a:r>
            <a:endParaRPr kumimoji="0" lang="ja-JP" altLang="en-US" sz="1600" b="0">
              <a:latin typeface="Mathematica1" pitchFamily="2" charset="2"/>
            </a:endParaRPr>
          </a:p>
        </p:txBody>
      </p:sp>
      <p:cxnSp>
        <p:nvCxnSpPr>
          <p:cNvPr id="42" name="直線矢印コネクタ 8"/>
          <p:cNvCxnSpPr>
            <a:cxnSpLocks noChangeShapeType="1"/>
          </p:cNvCxnSpPr>
          <p:nvPr/>
        </p:nvCxnSpPr>
        <p:spPr bwMode="auto">
          <a:xfrm>
            <a:off x="4240213" y="5764213"/>
            <a:ext cx="542925" cy="61912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prstDash val="sysDash"/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線矢印コネクタ 8"/>
          <p:cNvCxnSpPr>
            <a:cxnSpLocks noChangeShapeType="1"/>
            <a:endCxn id="37" idx="2"/>
          </p:cNvCxnSpPr>
          <p:nvPr/>
        </p:nvCxnSpPr>
        <p:spPr bwMode="auto">
          <a:xfrm flipV="1">
            <a:off x="1338263" y="3830638"/>
            <a:ext cx="2333625" cy="112712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テキスト ボックス 4"/>
          <p:cNvSpPr txBox="1">
            <a:spLocks noChangeArrowheads="1"/>
          </p:cNvSpPr>
          <p:nvPr/>
        </p:nvSpPr>
        <p:spPr bwMode="auto">
          <a:xfrm>
            <a:off x="911225" y="5972175"/>
            <a:ext cx="8556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2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3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ja-JP" sz="2400" b="0">
                <a:latin typeface="cmmi12" pitchFamily="34" charset="0"/>
              </a:rPr>
              <a:t>T</a:t>
            </a:r>
            <a:r>
              <a:rPr lang="en-US" altLang="ja-JP" sz="2400" b="0" baseline="-12000">
                <a:latin typeface="cmmi12" pitchFamily="34" charset="0"/>
              </a:rPr>
              <a:t>c</a:t>
            </a:r>
            <a:endParaRPr lang="ja-JP" altLang="en-US" sz="2400" b="0" baseline="-12000">
              <a:latin typeface="cmmi12" pitchFamily="34" charset="0"/>
            </a:endParaRPr>
          </a:p>
        </p:txBody>
      </p:sp>
      <p:cxnSp>
        <p:nvCxnSpPr>
          <p:cNvPr id="45" name="直線矢印コネクタ 8"/>
          <p:cNvCxnSpPr>
            <a:cxnSpLocks noChangeShapeType="1"/>
          </p:cNvCxnSpPr>
          <p:nvPr/>
        </p:nvCxnSpPr>
        <p:spPr bwMode="auto">
          <a:xfrm>
            <a:off x="2809875" y="4437063"/>
            <a:ext cx="1268413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円/楕円 59"/>
          <p:cNvSpPr>
            <a:spLocks/>
          </p:cNvSpPr>
          <p:nvPr/>
        </p:nvSpPr>
        <p:spPr bwMode="auto">
          <a:xfrm>
            <a:off x="1476375" y="4019550"/>
            <a:ext cx="360363" cy="358775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2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3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ja-JP" sz="1600" b="0">
                <a:latin typeface="Mathematica1" pitchFamily="2" charset="2"/>
              </a:rPr>
              <a:t>p</a:t>
            </a:r>
            <a:endParaRPr kumimoji="0" lang="ja-JP" altLang="en-US" sz="1600" b="0">
              <a:latin typeface="Mathematica1" pitchFamily="2" charset="2"/>
            </a:endParaRPr>
          </a:p>
        </p:txBody>
      </p:sp>
      <p:sp>
        <p:nvSpPr>
          <p:cNvPr id="47" name="円/楕円 59"/>
          <p:cNvSpPr>
            <a:spLocks/>
          </p:cNvSpPr>
          <p:nvPr/>
        </p:nvSpPr>
        <p:spPr bwMode="auto">
          <a:xfrm>
            <a:off x="1822450" y="4687888"/>
            <a:ext cx="360363" cy="360362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2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3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ja-JP" sz="1600" b="0">
                <a:latin typeface="Mathematica1" pitchFamily="2" charset="2"/>
              </a:rPr>
              <a:t>N</a:t>
            </a:r>
            <a:endParaRPr kumimoji="0" lang="ja-JP" altLang="en-US" sz="1600" b="0">
              <a:latin typeface="Mathematica1" pitchFamily="2" charset="2"/>
            </a:endParaRPr>
          </a:p>
        </p:txBody>
      </p:sp>
      <p:sp>
        <p:nvSpPr>
          <p:cNvPr id="48" name="円/楕円 59"/>
          <p:cNvSpPr>
            <a:spLocks/>
          </p:cNvSpPr>
          <p:nvPr/>
        </p:nvSpPr>
        <p:spPr bwMode="auto">
          <a:xfrm>
            <a:off x="2482850" y="4076700"/>
            <a:ext cx="360363" cy="360363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2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3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ja-JP" sz="1600" b="0">
                <a:latin typeface="Mathematica1" pitchFamily="2" charset="2"/>
              </a:rPr>
              <a:t>p</a:t>
            </a:r>
            <a:endParaRPr kumimoji="0" lang="ja-JP" altLang="en-US" sz="1600" b="0">
              <a:latin typeface="Mathematica1" pitchFamily="2" charset="2"/>
            </a:endParaRPr>
          </a:p>
        </p:txBody>
      </p:sp>
      <p:cxnSp>
        <p:nvCxnSpPr>
          <p:cNvPr id="49" name="直線矢印コネクタ 11"/>
          <p:cNvCxnSpPr>
            <a:cxnSpLocks noChangeShapeType="1"/>
          </p:cNvCxnSpPr>
          <p:nvPr/>
        </p:nvCxnSpPr>
        <p:spPr bwMode="auto">
          <a:xfrm flipV="1">
            <a:off x="1338263" y="4378325"/>
            <a:ext cx="317500" cy="13017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直線矢印コネクタ 28"/>
          <p:cNvCxnSpPr>
            <a:cxnSpLocks noChangeShapeType="1"/>
            <a:stCxn id="46" idx="4"/>
          </p:cNvCxnSpPr>
          <p:nvPr/>
        </p:nvCxnSpPr>
        <p:spPr bwMode="auto">
          <a:xfrm>
            <a:off x="1655763" y="4378325"/>
            <a:ext cx="333375" cy="34607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直線矢印コネクタ 30"/>
          <p:cNvCxnSpPr>
            <a:cxnSpLocks noChangeShapeType="1"/>
          </p:cNvCxnSpPr>
          <p:nvPr/>
        </p:nvCxnSpPr>
        <p:spPr bwMode="auto">
          <a:xfrm flipV="1">
            <a:off x="1989138" y="4437063"/>
            <a:ext cx="820737" cy="28733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直線矢印コネクタ 8"/>
          <p:cNvCxnSpPr>
            <a:cxnSpLocks noChangeShapeType="1"/>
          </p:cNvCxnSpPr>
          <p:nvPr/>
        </p:nvCxnSpPr>
        <p:spPr bwMode="auto">
          <a:xfrm>
            <a:off x="1331913" y="5746750"/>
            <a:ext cx="2868612" cy="0"/>
          </a:xfrm>
          <a:prstGeom prst="straightConnector1">
            <a:avLst/>
          </a:prstGeom>
          <a:noFill/>
          <a:ln w="25400" algn="ctr">
            <a:solidFill>
              <a:srgbClr val="00B050"/>
            </a:solidFill>
            <a:prstDash val="sysDash"/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" name="円/楕円 59"/>
          <p:cNvSpPr>
            <a:spLocks/>
          </p:cNvSpPr>
          <p:nvPr/>
        </p:nvSpPr>
        <p:spPr bwMode="auto">
          <a:xfrm>
            <a:off x="5688013" y="5062538"/>
            <a:ext cx="360362" cy="360362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2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3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ja-JP" sz="1600" b="0">
                <a:latin typeface="Mathematica1" pitchFamily="2" charset="2"/>
              </a:rPr>
              <a:t>N</a:t>
            </a:r>
            <a:endParaRPr kumimoji="0" lang="ja-JP" altLang="en-US" sz="1600" b="0">
              <a:latin typeface="Mathematica1" pitchFamily="2" charset="2"/>
            </a:endParaRPr>
          </a:p>
        </p:txBody>
      </p:sp>
      <p:sp>
        <p:nvSpPr>
          <p:cNvPr id="54" name="円/楕円 59"/>
          <p:cNvSpPr>
            <a:spLocks/>
          </p:cNvSpPr>
          <p:nvPr/>
        </p:nvSpPr>
        <p:spPr bwMode="auto">
          <a:xfrm>
            <a:off x="1763713" y="5300663"/>
            <a:ext cx="360362" cy="360362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2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3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ja-JP" sz="1600" b="0">
                <a:latin typeface="Mathematica1" pitchFamily="2" charset="2"/>
              </a:rPr>
              <a:t>S</a:t>
            </a:r>
            <a:endParaRPr kumimoji="0" lang="ja-JP" altLang="en-US" sz="1600" b="0">
              <a:latin typeface="Mathematica1" pitchFamily="2" charset="2"/>
            </a:endParaRPr>
          </a:p>
        </p:txBody>
      </p:sp>
      <p:sp>
        <p:nvSpPr>
          <p:cNvPr id="55" name="円/楕円 59"/>
          <p:cNvSpPr>
            <a:spLocks/>
          </p:cNvSpPr>
          <p:nvPr/>
        </p:nvSpPr>
        <p:spPr bwMode="auto">
          <a:xfrm>
            <a:off x="4787900" y="6237288"/>
            <a:ext cx="360363" cy="360362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2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3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ja-JP" sz="1600" b="0">
                <a:latin typeface="Mathematica1" pitchFamily="2" charset="2"/>
              </a:rPr>
              <a:t>p</a:t>
            </a:r>
            <a:endParaRPr kumimoji="0" lang="ja-JP" altLang="en-US" sz="1600" b="0">
              <a:latin typeface="Mathematica1" pitchFamily="2" charset="2"/>
            </a:endParaRPr>
          </a:p>
        </p:txBody>
      </p:sp>
      <p:cxnSp>
        <p:nvCxnSpPr>
          <p:cNvPr id="56" name="直線矢印コネクタ 68"/>
          <p:cNvCxnSpPr>
            <a:cxnSpLocks noChangeShapeType="1"/>
          </p:cNvCxnSpPr>
          <p:nvPr/>
        </p:nvCxnSpPr>
        <p:spPr bwMode="auto">
          <a:xfrm flipV="1">
            <a:off x="2778125" y="5114925"/>
            <a:ext cx="361950" cy="0"/>
          </a:xfrm>
          <a:prstGeom prst="straightConnector1">
            <a:avLst/>
          </a:prstGeom>
          <a:noFill/>
          <a:ln w="25400" algn="ctr">
            <a:solidFill>
              <a:srgbClr val="FFC00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直線矢印コネクタ 8"/>
          <p:cNvCxnSpPr>
            <a:cxnSpLocks noChangeShapeType="1"/>
          </p:cNvCxnSpPr>
          <p:nvPr/>
        </p:nvCxnSpPr>
        <p:spPr bwMode="auto">
          <a:xfrm flipV="1">
            <a:off x="3160713" y="4687888"/>
            <a:ext cx="1039812" cy="39687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直線矢印コネクタ 8"/>
          <p:cNvCxnSpPr>
            <a:cxnSpLocks noChangeShapeType="1"/>
          </p:cNvCxnSpPr>
          <p:nvPr/>
        </p:nvCxnSpPr>
        <p:spPr bwMode="auto">
          <a:xfrm>
            <a:off x="3203575" y="5113338"/>
            <a:ext cx="792163" cy="207962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prstDash val="sysDash"/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直線矢印コネクタ 53"/>
          <p:cNvCxnSpPr>
            <a:cxnSpLocks noChangeShapeType="1"/>
          </p:cNvCxnSpPr>
          <p:nvPr/>
        </p:nvCxnSpPr>
        <p:spPr bwMode="auto">
          <a:xfrm>
            <a:off x="1338263" y="5229225"/>
            <a:ext cx="1822450" cy="0"/>
          </a:xfrm>
          <a:prstGeom prst="straightConnector1">
            <a:avLst/>
          </a:prstGeom>
          <a:noFill/>
          <a:ln w="25400" algn="ctr">
            <a:solidFill>
              <a:srgbClr val="00B0F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F2EE9F-CCCD-413F-BBB2-665575F148AF}" type="slidenum">
              <a:rPr lang="ja-JP" altLang="en-US" smtClean="0"/>
              <a:pPr>
                <a:defRPr/>
              </a:pPr>
              <a:t>6</a:t>
            </a:fld>
            <a:r>
              <a:rPr lang="en-US" altLang="ja-JP" smtClean="0"/>
              <a:t>/16</a:t>
            </a:r>
            <a:endParaRPr lang="ja-JP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ja-JP" i="1" dirty="0" smtClean="0"/>
              <a:t>N</a:t>
            </a:r>
            <a:r>
              <a:rPr lang="en-US" altLang="ja-JP" dirty="0" smtClean="0">
                <a:latin typeface="Mathematica1" panose="05000502060100000001" pitchFamily="2" charset="2"/>
              </a:rPr>
              <a:t>W</a:t>
            </a:r>
            <a:r>
              <a:rPr lang="ja-JP" altLang="en-US" dirty="0"/>
              <a:t> </a:t>
            </a:r>
            <a:r>
              <a:rPr lang="en-US" altLang="ja-JP" dirty="0" smtClean="0"/>
              <a:t>Interaction (</a:t>
            </a:r>
            <a:r>
              <a:rPr lang="en-US" altLang="ja-JP" baseline="30000" dirty="0" smtClean="0"/>
              <a:t>5</a:t>
            </a:r>
            <a:r>
              <a:rPr lang="en-US" altLang="ja-JP" dirty="0" smtClean="0"/>
              <a:t>S</a:t>
            </a:r>
            <a:r>
              <a:rPr lang="en-US" altLang="ja-JP" baseline="-25000" dirty="0" smtClean="0"/>
              <a:t>2</a:t>
            </a:r>
            <a:r>
              <a:rPr lang="en-US" altLang="ja-JP" dirty="0" smtClean="0"/>
              <a:t>) Potential</a:t>
            </a:r>
            <a:endParaRPr lang="ja-JP" altLang="en-US" baseline="-12000" dirty="0"/>
          </a:p>
        </p:txBody>
      </p:sp>
      <p:pic>
        <p:nvPicPr>
          <p:cNvPr id="10243" name="Picture 7" descr="C:\HOME\Work\Research\Workshop\2015\0907_HYP2015\equation.e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011238"/>
            <a:ext cx="7316787" cy="612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21" name="テキスト ボックス 20620"/>
          <p:cNvSpPr txBox="1"/>
          <p:nvPr/>
        </p:nvSpPr>
        <p:spPr>
          <a:xfrm>
            <a:off x="5891213" y="2228850"/>
            <a:ext cx="3252787" cy="3375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kumimoji="1" lang="en-US" altLang="ja-JP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Arial Unicode MS" panose="020B0604020202020204" pitchFamily="50" charset="-128"/>
              </a:rPr>
              <a:t>“Loosely bound”</a:t>
            </a:r>
          </a:p>
          <a:p>
            <a:pPr>
              <a:defRPr/>
            </a:pPr>
            <a:endParaRPr kumimoji="1" lang="en-US" altLang="ja-JP" dirty="0">
              <a:ea typeface="Arial Unicode MS" panose="020B0604020202020204" pitchFamily="50" charset="-128"/>
            </a:endParaRPr>
          </a:p>
          <a:p>
            <a:pPr algn="l">
              <a:defRPr/>
            </a:pPr>
            <a:r>
              <a:rPr kumimoji="1" lang="en-US" altLang="ja-JP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Arial Unicode MS" panose="020B0604020202020204" pitchFamily="50" charset="-128"/>
              </a:rPr>
              <a:t>    </a:t>
            </a:r>
            <a:endParaRPr kumimoji="1" lang="en-US" altLang="ja-JP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Arial Unicode MS" panose="020B0604020202020204" pitchFamily="50" charset="-128"/>
            </a:endParaRPr>
          </a:p>
          <a:p>
            <a:pPr algn="l">
              <a:defRPr/>
            </a:pPr>
            <a:r>
              <a:rPr kumimoji="1" lang="en-US" altLang="ja-JP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Arial Unicode MS" panose="020B0604020202020204" pitchFamily="50" charset="-128"/>
              </a:rPr>
              <a:t>“Tightly bound” (Fix </a:t>
            </a:r>
            <a:r>
              <a:rPr kumimoji="1" lang="en-US" altLang="ja-JP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a</a:t>
            </a:r>
            <a:r>
              <a:rPr kumimoji="1" lang="en-US" altLang="ja-JP" baseline="-25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0</a:t>
            </a:r>
            <a:r>
              <a:rPr kumimoji="1" lang="en-US" altLang="ja-JP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Arial Unicode MS" panose="020B0604020202020204" pitchFamily="50" charset="-128"/>
              </a:rPr>
              <a:t> , </a:t>
            </a:r>
            <a:r>
              <a:rPr kumimoji="1" lang="en-US" altLang="ja-JP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 Unicode MS" panose="020B0604020202020204" pitchFamily="50" charset="-128"/>
              </a:rPr>
              <a:t>r</a:t>
            </a:r>
            <a:r>
              <a:rPr kumimoji="1" lang="en-US" altLang="ja-JP" baseline="-25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 Unicode MS" panose="020B0604020202020204" pitchFamily="50" charset="-128"/>
              </a:rPr>
              <a:t>eff</a:t>
            </a:r>
            <a:r>
              <a:rPr kumimoji="1" lang="en-US" altLang="ja-JP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Arial Unicode MS" panose="020B0604020202020204" pitchFamily="50" charset="-128"/>
              </a:rPr>
              <a:t>)</a:t>
            </a:r>
            <a:endParaRPr kumimoji="1" lang="en-US" altLang="ja-JP" baseline="-12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mr10" panose="020B0500000000000000" pitchFamily="34" charset="0"/>
              <a:ea typeface="Arial Unicode MS" panose="020B0604020202020204" pitchFamily="50" charset="-128"/>
            </a:endParaRPr>
          </a:p>
          <a:p>
            <a:pPr algn="l">
              <a:defRPr/>
            </a:pPr>
            <a:endParaRPr kumimoji="1" lang="en-US" altLang="ja-JP" dirty="0">
              <a:ea typeface="Arial Unicode MS" panose="020B0604020202020204" pitchFamily="50" charset="-128"/>
            </a:endParaRPr>
          </a:p>
          <a:p>
            <a:pPr algn="l">
              <a:spcBef>
                <a:spcPts val="0"/>
              </a:spcBef>
              <a:defRPr/>
            </a:pPr>
            <a:endParaRPr kumimoji="1" lang="en-US" altLang="ja-JP" baseline="-12000" dirty="0">
              <a:solidFill>
                <a:srgbClr val="3333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</a:endParaRPr>
          </a:p>
          <a:p>
            <a:pPr algn="l">
              <a:defRPr/>
            </a:pPr>
            <a:endParaRPr kumimoji="1" lang="en-US" altLang="ja-JP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anose="020B0604020202020204" pitchFamily="50" charset="-128"/>
            </a:endParaRPr>
          </a:p>
          <a:p>
            <a:pPr algn="l">
              <a:defRPr/>
            </a:pPr>
            <a:r>
              <a:rPr kumimoji="1"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50" charset="-128"/>
              </a:rPr>
              <a:t>“Not bound”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anose="020B0604020202020204" pitchFamily="50" charset="-128"/>
            </a:endParaRPr>
          </a:p>
        </p:txBody>
      </p:sp>
      <p:pic>
        <p:nvPicPr>
          <p:cNvPr id="9222" name="Picture 176" descr="C:\HOME\Work\Research\Workshop\2015\0907_HYP2015\equation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0" y="2709863"/>
            <a:ext cx="3078163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77" descr="C:\HOME\Work\Research\Workshop\2015\0907_HYP2015\equation.e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159250"/>
            <a:ext cx="2808288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78" descr="C:\HOME\Work\Research\Workshop\2015\0907_HYP2015\equation.emf"/>
          <p:cNvPicPr>
            <a:picLocks noChangeAspect="1" noChangeArrowheads="1"/>
          </p:cNvPicPr>
          <p:nvPr/>
        </p:nvPicPr>
        <p:blipFill>
          <a:blip r:embed="rId5">
            <a:lum bright="-2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5605463"/>
            <a:ext cx="2914650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9" name="テキスト ボックス 4"/>
          <p:cNvSpPr txBox="1">
            <a:spLocks noChangeArrowheads="1"/>
          </p:cNvSpPr>
          <p:nvPr/>
        </p:nvSpPr>
        <p:spPr bwMode="auto">
          <a:xfrm>
            <a:off x="611188" y="1673225"/>
            <a:ext cx="86407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6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7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8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  <a:defRPr/>
            </a:pPr>
            <a:r>
              <a:rPr lang="en-US" altLang="ja-JP" sz="2400" dirty="0" smtClean="0">
                <a:latin typeface="+mn-lt"/>
                <a:ea typeface="Arial Unicode MS" panose="020B0604020202020204" pitchFamily="50" charset="-128"/>
              </a:rPr>
              <a:t>Lattice data (HAL QCD ‘14): heavy </a:t>
            </a:r>
            <a:r>
              <a:rPr lang="en-US" altLang="ja-JP" sz="2400" i="1" dirty="0" smtClean="0">
                <a:latin typeface="+mn-lt"/>
                <a:ea typeface="Arial Unicode MS" panose="020B0604020202020204" pitchFamily="50" charset="-128"/>
              </a:rPr>
              <a:t>N</a:t>
            </a:r>
            <a:r>
              <a:rPr lang="en-US" altLang="ja-JP" sz="2400" dirty="0" smtClean="0">
                <a:latin typeface="+mn-lt"/>
                <a:ea typeface="Arial Unicode MS" panose="020B0604020202020204" pitchFamily="50" charset="-128"/>
              </a:rPr>
              <a:t>, </a:t>
            </a:r>
            <a:r>
              <a:rPr lang="en-US" altLang="ja-JP" sz="2400" dirty="0" smtClean="0">
                <a:latin typeface="Mathematica1" panose="05000502060100000001" pitchFamily="2" charset="2"/>
                <a:ea typeface="Arial Unicode MS" panose="020B0604020202020204" pitchFamily="50" charset="-128"/>
              </a:rPr>
              <a:t>W</a:t>
            </a:r>
            <a:r>
              <a:rPr lang="en-US" altLang="ja-JP" sz="2400" dirty="0" smtClean="0">
                <a:latin typeface="+mn-lt"/>
                <a:ea typeface="Arial Unicode MS" panose="020B0604020202020204" pitchFamily="50" charset="-128"/>
              </a:rPr>
              <a:t> – extrapolation to m</a:t>
            </a:r>
            <a:r>
              <a:rPr lang="en-US" altLang="ja-JP" sz="2400" baseline="-25000" dirty="0" smtClean="0">
                <a:latin typeface="+mn-lt"/>
                <a:ea typeface="Arial Unicode MS" panose="020B0604020202020204" pitchFamily="50" charset="-128"/>
              </a:rPr>
              <a:t>phys</a:t>
            </a:r>
            <a:r>
              <a:rPr lang="en-US" altLang="ja-JP" sz="2400" dirty="0" smtClean="0">
                <a:latin typeface="+mn-lt"/>
                <a:ea typeface="Arial Unicode MS" panose="020B0604020202020204" pitchFamily="50" charset="-128"/>
              </a:rPr>
              <a:t>  </a:t>
            </a:r>
            <a:endParaRPr lang="ja-JP" altLang="en-US" sz="2400" dirty="0" smtClean="0">
              <a:latin typeface="+mn-lt"/>
              <a:ea typeface="+mj-ea"/>
            </a:endParaRPr>
          </a:p>
        </p:txBody>
      </p:sp>
      <p:sp>
        <p:nvSpPr>
          <p:cNvPr id="9227" name="テキスト ボックス 2"/>
          <p:cNvSpPr txBox="1">
            <a:spLocks noChangeArrowheads="1"/>
          </p:cNvSpPr>
          <p:nvPr/>
        </p:nvSpPr>
        <p:spPr bwMode="auto">
          <a:xfrm>
            <a:off x="611188" y="1673225"/>
            <a:ext cx="3562350" cy="400050"/>
          </a:xfrm>
          <a:prstGeom prst="rect">
            <a:avLst/>
          </a:prstGeom>
          <a:solidFill>
            <a:srgbClr val="FFFF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6"/>
              </a:buBlip>
              <a:defRPr kumimoji="1" sz="3200" b="1">
                <a:solidFill>
                  <a:schemeClr val="tx1"/>
                </a:solidFill>
                <a:latin typeface="Candara" pitchFamily="34" charset="0"/>
                <a:ea typeface="メイリオ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7"/>
              </a:buBlip>
              <a:defRPr kumimoji="1" sz="2800" b="1">
                <a:solidFill>
                  <a:schemeClr val="tx1"/>
                </a:solidFill>
                <a:latin typeface="Candara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8"/>
              </a:buBlip>
              <a:defRPr kumimoji="1" sz="2400">
                <a:solidFill>
                  <a:schemeClr val="tx1"/>
                </a:solidFill>
                <a:latin typeface="Candara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lang="ja-JP" altLang="en-US" sz="2000" b="0">
              <a:latin typeface="Calibri" pitchFamily="34" charset="0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9229" name="テキスト ボックス 94"/>
          <p:cNvSpPr txBox="1">
            <a:spLocks noChangeArrowheads="1"/>
          </p:cNvSpPr>
          <p:nvPr/>
        </p:nvSpPr>
        <p:spPr bwMode="auto">
          <a:xfrm>
            <a:off x="5940425" y="4046538"/>
            <a:ext cx="3024188" cy="400050"/>
          </a:xfrm>
          <a:prstGeom prst="rect">
            <a:avLst/>
          </a:prstGeom>
          <a:solidFill>
            <a:srgbClr val="FFFF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6"/>
              </a:buBlip>
              <a:defRPr kumimoji="1" sz="3200" b="1">
                <a:solidFill>
                  <a:schemeClr val="tx1"/>
                </a:solidFill>
                <a:latin typeface="Candara" pitchFamily="34" charset="0"/>
                <a:ea typeface="メイリオ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7"/>
              </a:buBlip>
              <a:defRPr kumimoji="1" sz="2800" b="1">
                <a:solidFill>
                  <a:schemeClr val="tx1"/>
                </a:solidFill>
                <a:latin typeface="Candara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8"/>
              </a:buBlip>
              <a:defRPr kumimoji="1" sz="2400">
                <a:solidFill>
                  <a:schemeClr val="tx1"/>
                </a:solidFill>
                <a:latin typeface="Candara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lang="ja-JP" altLang="en-US" sz="2000" b="0">
              <a:latin typeface="Calibri" pitchFamily="34" charset="0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0" name="日付プレースホルダー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March 24, 2016</a:t>
            </a:r>
            <a:endParaRPr lang="en-US" altLang="ja-JP"/>
          </a:p>
        </p:txBody>
      </p:sp>
      <p:sp>
        <p:nvSpPr>
          <p:cNvPr id="11" name="フッター プレースホルダー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ExHIC2016@YITP</a:t>
            </a:r>
            <a:endParaRPr lang="en-US" altLang="ja-JP"/>
          </a:p>
        </p:txBody>
      </p:sp>
      <p:pic>
        <p:nvPicPr>
          <p:cNvPr id="2050" name="Picture 2" descr="C:\HOME\Work\Research\Workshop\2016\0219_Wuhan\equation.em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093296"/>
            <a:ext cx="1883968" cy="48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0" name="大かっこ 9219"/>
          <p:cNvSpPr/>
          <p:nvPr/>
        </p:nvSpPr>
        <p:spPr bwMode="auto">
          <a:xfrm>
            <a:off x="6372200" y="6059487"/>
            <a:ext cx="1955976" cy="463551"/>
          </a:xfrm>
          <a:prstGeom prst="bracketPair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9228" name="スライド番号プレースホルダー 922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DA0E730-3696-468F-8869-A76F10D26BD4}" type="slidenum">
              <a:rPr lang="ja-JP" altLang="en-US" smtClean="0"/>
              <a:pPr>
                <a:defRPr/>
              </a:pPr>
              <a:t>7</a:t>
            </a:fld>
            <a:r>
              <a:rPr lang="en-US" altLang="ja-JP" smtClean="0"/>
              <a:t>/16</a:t>
            </a:r>
            <a:endParaRPr lang="ja-JP" altLang="en-US" dirty="0"/>
          </a:p>
        </p:txBody>
      </p:sp>
      <p:grpSp>
        <p:nvGrpSpPr>
          <p:cNvPr id="20842" name="Group 369"/>
          <p:cNvGrpSpPr>
            <a:grpSpLocks noChangeAspect="1"/>
          </p:cNvGrpSpPr>
          <p:nvPr/>
        </p:nvGrpSpPr>
        <p:grpSpPr bwMode="auto">
          <a:xfrm>
            <a:off x="-26691" y="2349500"/>
            <a:ext cx="6038851" cy="3959225"/>
            <a:chOff x="-41" y="1480"/>
            <a:chExt cx="3804" cy="2494"/>
          </a:xfrm>
        </p:grpSpPr>
        <p:sp>
          <p:nvSpPr>
            <p:cNvPr id="20843" name="AutoShape 368"/>
            <p:cNvSpPr>
              <a:spLocks noChangeAspect="1" noChangeArrowheads="1" noTextEdit="1"/>
            </p:cNvSpPr>
            <p:nvPr/>
          </p:nvSpPr>
          <p:spPr bwMode="auto">
            <a:xfrm>
              <a:off x="-40" y="1480"/>
              <a:ext cx="3731" cy="2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grpSp>
          <p:nvGrpSpPr>
            <p:cNvPr id="20844" name="Group 570"/>
            <p:cNvGrpSpPr>
              <a:grpSpLocks/>
            </p:cNvGrpSpPr>
            <p:nvPr/>
          </p:nvGrpSpPr>
          <p:grpSpPr bwMode="auto">
            <a:xfrm>
              <a:off x="-41" y="1480"/>
              <a:ext cx="3804" cy="2523"/>
              <a:chOff x="-41" y="1480"/>
              <a:chExt cx="3804" cy="2523"/>
            </a:xfrm>
          </p:grpSpPr>
          <p:sp>
            <p:nvSpPr>
              <p:cNvPr id="21005" name="Line 370"/>
              <p:cNvSpPr>
                <a:spLocks noChangeShapeType="1"/>
              </p:cNvSpPr>
              <p:nvPr/>
            </p:nvSpPr>
            <p:spPr bwMode="auto">
              <a:xfrm>
                <a:off x="553" y="3533"/>
                <a:ext cx="2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06" name="Line 371"/>
              <p:cNvSpPr>
                <a:spLocks noChangeShapeType="1"/>
              </p:cNvSpPr>
              <p:nvPr/>
            </p:nvSpPr>
            <p:spPr bwMode="auto">
              <a:xfrm flipH="1">
                <a:off x="3554" y="3533"/>
                <a:ext cx="2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07" name="Rectangle 372"/>
              <p:cNvSpPr>
                <a:spLocks noChangeArrowheads="1"/>
              </p:cNvSpPr>
              <p:nvPr/>
            </p:nvSpPr>
            <p:spPr bwMode="auto">
              <a:xfrm>
                <a:off x="177" y="3447"/>
                <a:ext cx="362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1pPr>
                <a:lvl2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2pPr>
                <a:lvl3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3pPr>
                <a:lvl4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4pPr>
                <a:lvl5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-Bold" charset="0"/>
                    <a:ea typeface="ＭＳ Ｐゴシック" pitchFamily="50" charset="-128"/>
                    <a:cs typeface="ＭＳ Ｐゴシック" pitchFamily="50" charset="-128"/>
                  </a:rPr>
                  <a:t>-800</a:t>
                </a:r>
                <a:endParaRPr kumimoji="1" lang="ja-JP" altLang="ja-JP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endParaRPr>
              </a:p>
            </p:txBody>
          </p:sp>
          <p:sp>
            <p:nvSpPr>
              <p:cNvPr id="21008" name="Line 373"/>
              <p:cNvSpPr>
                <a:spLocks noChangeShapeType="1"/>
              </p:cNvSpPr>
              <p:nvPr/>
            </p:nvSpPr>
            <p:spPr bwMode="auto">
              <a:xfrm>
                <a:off x="553" y="3316"/>
                <a:ext cx="2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09" name="Line 374"/>
              <p:cNvSpPr>
                <a:spLocks noChangeShapeType="1"/>
              </p:cNvSpPr>
              <p:nvPr/>
            </p:nvSpPr>
            <p:spPr bwMode="auto">
              <a:xfrm flipH="1">
                <a:off x="3554" y="3316"/>
                <a:ext cx="2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10" name="Rectangle 375"/>
              <p:cNvSpPr>
                <a:spLocks noChangeArrowheads="1"/>
              </p:cNvSpPr>
              <p:nvPr/>
            </p:nvSpPr>
            <p:spPr bwMode="auto">
              <a:xfrm>
                <a:off x="177" y="3222"/>
                <a:ext cx="362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1pPr>
                <a:lvl2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2pPr>
                <a:lvl3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3pPr>
                <a:lvl4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4pPr>
                <a:lvl5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-Bold" charset="0"/>
                    <a:ea typeface="ＭＳ Ｐゴシック" pitchFamily="50" charset="-128"/>
                    <a:cs typeface="ＭＳ Ｐゴシック" pitchFamily="50" charset="-128"/>
                  </a:rPr>
                  <a:t>-700</a:t>
                </a:r>
                <a:endParaRPr kumimoji="1" lang="ja-JP" altLang="ja-JP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endParaRPr>
              </a:p>
            </p:txBody>
          </p:sp>
          <p:sp>
            <p:nvSpPr>
              <p:cNvPr id="21011" name="Line 376"/>
              <p:cNvSpPr>
                <a:spLocks noChangeShapeType="1"/>
              </p:cNvSpPr>
              <p:nvPr/>
            </p:nvSpPr>
            <p:spPr bwMode="auto">
              <a:xfrm>
                <a:off x="553" y="3099"/>
                <a:ext cx="2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12" name="Line 377"/>
              <p:cNvSpPr>
                <a:spLocks noChangeShapeType="1"/>
              </p:cNvSpPr>
              <p:nvPr/>
            </p:nvSpPr>
            <p:spPr bwMode="auto">
              <a:xfrm flipH="1">
                <a:off x="3554" y="3099"/>
                <a:ext cx="2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13" name="Rectangle 378"/>
              <p:cNvSpPr>
                <a:spLocks noChangeArrowheads="1"/>
              </p:cNvSpPr>
              <p:nvPr/>
            </p:nvSpPr>
            <p:spPr bwMode="auto">
              <a:xfrm>
                <a:off x="177" y="3006"/>
                <a:ext cx="362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1pPr>
                <a:lvl2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2pPr>
                <a:lvl3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3pPr>
                <a:lvl4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4pPr>
                <a:lvl5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-Bold" charset="0"/>
                    <a:ea typeface="ＭＳ Ｐゴシック" pitchFamily="50" charset="-128"/>
                    <a:cs typeface="ＭＳ Ｐゴシック" pitchFamily="50" charset="-128"/>
                  </a:rPr>
                  <a:t>-600</a:t>
                </a:r>
                <a:endParaRPr kumimoji="1" lang="ja-JP" altLang="ja-JP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endParaRPr>
              </a:p>
            </p:txBody>
          </p:sp>
          <p:sp>
            <p:nvSpPr>
              <p:cNvPr id="21014" name="Line 379"/>
              <p:cNvSpPr>
                <a:spLocks noChangeShapeType="1"/>
              </p:cNvSpPr>
              <p:nvPr/>
            </p:nvSpPr>
            <p:spPr bwMode="auto">
              <a:xfrm>
                <a:off x="553" y="2875"/>
                <a:ext cx="2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15" name="Line 380"/>
              <p:cNvSpPr>
                <a:spLocks noChangeShapeType="1"/>
              </p:cNvSpPr>
              <p:nvPr/>
            </p:nvSpPr>
            <p:spPr bwMode="auto">
              <a:xfrm flipH="1">
                <a:off x="3554" y="2875"/>
                <a:ext cx="2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16" name="Rectangle 381"/>
              <p:cNvSpPr>
                <a:spLocks noChangeArrowheads="1"/>
              </p:cNvSpPr>
              <p:nvPr/>
            </p:nvSpPr>
            <p:spPr bwMode="auto">
              <a:xfrm>
                <a:off x="177" y="2789"/>
                <a:ext cx="362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1pPr>
                <a:lvl2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2pPr>
                <a:lvl3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3pPr>
                <a:lvl4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4pPr>
                <a:lvl5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-Bold" charset="0"/>
                    <a:ea typeface="ＭＳ Ｐゴシック" pitchFamily="50" charset="-128"/>
                    <a:cs typeface="ＭＳ Ｐゴシック" pitchFamily="50" charset="-128"/>
                  </a:rPr>
                  <a:t>-500</a:t>
                </a:r>
                <a:endParaRPr kumimoji="1" lang="ja-JP" altLang="ja-JP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endParaRPr>
              </a:p>
            </p:txBody>
          </p:sp>
          <p:sp>
            <p:nvSpPr>
              <p:cNvPr id="21017" name="Line 382"/>
              <p:cNvSpPr>
                <a:spLocks noChangeShapeType="1"/>
              </p:cNvSpPr>
              <p:nvPr/>
            </p:nvSpPr>
            <p:spPr bwMode="auto">
              <a:xfrm>
                <a:off x="553" y="2658"/>
                <a:ext cx="2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18" name="Line 383"/>
              <p:cNvSpPr>
                <a:spLocks noChangeShapeType="1"/>
              </p:cNvSpPr>
              <p:nvPr/>
            </p:nvSpPr>
            <p:spPr bwMode="auto">
              <a:xfrm flipH="1">
                <a:off x="3554" y="2658"/>
                <a:ext cx="2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19" name="Rectangle 384"/>
              <p:cNvSpPr>
                <a:spLocks noChangeArrowheads="1"/>
              </p:cNvSpPr>
              <p:nvPr/>
            </p:nvSpPr>
            <p:spPr bwMode="auto">
              <a:xfrm>
                <a:off x="177" y="2572"/>
                <a:ext cx="362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1pPr>
                <a:lvl2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2pPr>
                <a:lvl3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3pPr>
                <a:lvl4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4pPr>
                <a:lvl5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-Bold" charset="0"/>
                    <a:ea typeface="ＭＳ Ｐゴシック" pitchFamily="50" charset="-128"/>
                    <a:cs typeface="ＭＳ Ｐゴシック" pitchFamily="50" charset="-128"/>
                  </a:rPr>
                  <a:t>-400</a:t>
                </a:r>
                <a:endParaRPr kumimoji="1" lang="ja-JP" altLang="ja-JP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endParaRPr>
              </a:p>
            </p:txBody>
          </p:sp>
          <p:sp>
            <p:nvSpPr>
              <p:cNvPr id="21020" name="Line 385"/>
              <p:cNvSpPr>
                <a:spLocks noChangeShapeType="1"/>
              </p:cNvSpPr>
              <p:nvPr/>
            </p:nvSpPr>
            <p:spPr bwMode="auto">
              <a:xfrm>
                <a:off x="553" y="2441"/>
                <a:ext cx="2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21" name="Line 386"/>
              <p:cNvSpPr>
                <a:spLocks noChangeShapeType="1"/>
              </p:cNvSpPr>
              <p:nvPr/>
            </p:nvSpPr>
            <p:spPr bwMode="auto">
              <a:xfrm flipH="1">
                <a:off x="3554" y="2441"/>
                <a:ext cx="2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22" name="Rectangle 387"/>
              <p:cNvSpPr>
                <a:spLocks noChangeArrowheads="1"/>
              </p:cNvSpPr>
              <p:nvPr/>
            </p:nvSpPr>
            <p:spPr bwMode="auto">
              <a:xfrm>
                <a:off x="177" y="2355"/>
                <a:ext cx="362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1pPr>
                <a:lvl2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2pPr>
                <a:lvl3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3pPr>
                <a:lvl4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4pPr>
                <a:lvl5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-Bold" charset="0"/>
                    <a:ea typeface="ＭＳ Ｐゴシック" pitchFamily="50" charset="-128"/>
                    <a:cs typeface="ＭＳ Ｐゴシック" pitchFamily="50" charset="-128"/>
                  </a:rPr>
                  <a:t>-300</a:t>
                </a:r>
                <a:endParaRPr kumimoji="1" lang="ja-JP" altLang="ja-JP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endParaRPr>
              </a:p>
            </p:txBody>
          </p:sp>
          <p:sp>
            <p:nvSpPr>
              <p:cNvPr id="21023" name="Line 388"/>
              <p:cNvSpPr>
                <a:spLocks noChangeShapeType="1"/>
              </p:cNvSpPr>
              <p:nvPr/>
            </p:nvSpPr>
            <p:spPr bwMode="auto">
              <a:xfrm>
                <a:off x="553" y="2225"/>
                <a:ext cx="2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24" name="Line 389"/>
              <p:cNvSpPr>
                <a:spLocks noChangeShapeType="1"/>
              </p:cNvSpPr>
              <p:nvPr/>
            </p:nvSpPr>
            <p:spPr bwMode="auto">
              <a:xfrm flipH="1">
                <a:off x="3554" y="2225"/>
                <a:ext cx="2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25" name="Rectangle 390"/>
              <p:cNvSpPr>
                <a:spLocks noChangeArrowheads="1"/>
              </p:cNvSpPr>
              <p:nvPr/>
            </p:nvSpPr>
            <p:spPr bwMode="auto">
              <a:xfrm>
                <a:off x="177" y="2131"/>
                <a:ext cx="362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1pPr>
                <a:lvl2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2pPr>
                <a:lvl3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3pPr>
                <a:lvl4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4pPr>
                <a:lvl5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-Bold" charset="0"/>
                    <a:ea typeface="ＭＳ Ｐゴシック" pitchFamily="50" charset="-128"/>
                    <a:cs typeface="ＭＳ Ｐゴシック" pitchFamily="50" charset="-128"/>
                  </a:rPr>
                  <a:t>-200</a:t>
                </a:r>
                <a:endParaRPr kumimoji="1" lang="ja-JP" altLang="ja-JP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endParaRPr>
              </a:p>
            </p:txBody>
          </p:sp>
          <p:sp>
            <p:nvSpPr>
              <p:cNvPr id="21026" name="Line 391"/>
              <p:cNvSpPr>
                <a:spLocks noChangeShapeType="1"/>
              </p:cNvSpPr>
              <p:nvPr/>
            </p:nvSpPr>
            <p:spPr bwMode="auto">
              <a:xfrm>
                <a:off x="553" y="2000"/>
                <a:ext cx="2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27" name="Line 392"/>
              <p:cNvSpPr>
                <a:spLocks noChangeShapeType="1"/>
              </p:cNvSpPr>
              <p:nvPr/>
            </p:nvSpPr>
            <p:spPr bwMode="auto">
              <a:xfrm flipH="1">
                <a:off x="3554" y="2000"/>
                <a:ext cx="2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28" name="Rectangle 393"/>
              <p:cNvSpPr>
                <a:spLocks noChangeArrowheads="1"/>
              </p:cNvSpPr>
              <p:nvPr/>
            </p:nvSpPr>
            <p:spPr bwMode="auto">
              <a:xfrm>
                <a:off x="177" y="1914"/>
                <a:ext cx="362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1pPr>
                <a:lvl2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2pPr>
                <a:lvl3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3pPr>
                <a:lvl4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4pPr>
                <a:lvl5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-Bold" charset="0"/>
                    <a:ea typeface="ＭＳ Ｐゴシック" pitchFamily="50" charset="-128"/>
                    <a:cs typeface="ＭＳ Ｐゴシック" pitchFamily="50" charset="-128"/>
                  </a:rPr>
                  <a:t>-100</a:t>
                </a:r>
                <a:endParaRPr kumimoji="1" lang="ja-JP" altLang="ja-JP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endParaRPr>
              </a:p>
            </p:txBody>
          </p:sp>
          <p:sp>
            <p:nvSpPr>
              <p:cNvPr id="21029" name="Line 394"/>
              <p:cNvSpPr>
                <a:spLocks noChangeShapeType="1"/>
              </p:cNvSpPr>
              <p:nvPr/>
            </p:nvSpPr>
            <p:spPr bwMode="auto">
              <a:xfrm>
                <a:off x="553" y="1784"/>
                <a:ext cx="2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30" name="Line 395"/>
              <p:cNvSpPr>
                <a:spLocks noChangeShapeType="1"/>
              </p:cNvSpPr>
              <p:nvPr/>
            </p:nvSpPr>
            <p:spPr bwMode="auto">
              <a:xfrm flipH="1">
                <a:off x="3554" y="1784"/>
                <a:ext cx="2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31" name="Rectangle 396"/>
              <p:cNvSpPr>
                <a:spLocks noChangeArrowheads="1"/>
              </p:cNvSpPr>
              <p:nvPr/>
            </p:nvSpPr>
            <p:spPr bwMode="auto">
              <a:xfrm>
                <a:off x="343" y="1697"/>
                <a:ext cx="196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1pPr>
                <a:lvl2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2pPr>
                <a:lvl3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3pPr>
                <a:lvl4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4pPr>
                <a:lvl5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-Bold" charset="0"/>
                    <a:ea typeface="ＭＳ Ｐゴシック" pitchFamily="50" charset="-128"/>
                    <a:cs typeface="ＭＳ Ｐゴシック" pitchFamily="50" charset="-128"/>
                  </a:rPr>
                  <a:t> 0</a:t>
                </a:r>
                <a:endParaRPr kumimoji="1" lang="ja-JP" altLang="ja-JP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endParaRPr>
              </a:p>
            </p:txBody>
          </p:sp>
          <p:sp>
            <p:nvSpPr>
              <p:cNvPr id="21032" name="Line 397"/>
              <p:cNvSpPr>
                <a:spLocks noChangeShapeType="1"/>
              </p:cNvSpPr>
              <p:nvPr/>
            </p:nvSpPr>
            <p:spPr bwMode="auto">
              <a:xfrm>
                <a:off x="553" y="1567"/>
                <a:ext cx="2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33" name="Line 398"/>
              <p:cNvSpPr>
                <a:spLocks noChangeShapeType="1"/>
              </p:cNvSpPr>
              <p:nvPr/>
            </p:nvSpPr>
            <p:spPr bwMode="auto">
              <a:xfrm flipH="1">
                <a:off x="3554" y="1567"/>
                <a:ext cx="2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34" name="Rectangle 399"/>
              <p:cNvSpPr>
                <a:spLocks noChangeArrowheads="1"/>
              </p:cNvSpPr>
              <p:nvPr/>
            </p:nvSpPr>
            <p:spPr bwMode="auto">
              <a:xfrm>
                <a:off x="184" y="1480"/>
                <a:ext cx="355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1pPr>
                <a:lvl2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2pPr>
                <a:lvl3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3pPr>
                <a:lvl4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4pPr>
                <a:lvl5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-Bold" charset="0"/>
                    <a:ea typeface="ＭＳ Ｐゴシック" pitchFamily="50" charset="-128"/>
                    <a:cs typeface="ＭＳ Ｐゴシック" pitchFamily="50" charset="-128"/>
                  </a:rPr>
                  <a:t> 100</a:t>
                </a:r>
                <a:endParaRPr kumimoji="1" lang="ja-JP" altLang="ja-JP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endParaRPr>
              </a:p>
            </p:txBody>
          </p:sp>
          <p:sp>
            <p:nvSpPr>
              <p:cNvPr id="21035" name="Line 400"/>
              <p:cNvSpPr>
                <a:spLocks noChangeShapeType="1"/>
              </p:cNvSpPr>
              <p:nvPr/>
            </p:nvSpPr>
            <p:spPr bwMode="auto">
              <a:xfrm flipV="1">
                <a:off x="553" y="3511"/>
                <a:ext cx="0" cy="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36" name="Line 401"/>
              <p:cNvSpPr>
                <a:spLocks noChangeShapeType="1"/>
              </p:cNvSpPr>
              <p:nvPr/>
            </p:nvSpPr>
            <p:spPr bwMode="auto">
              <a:xfrm>
                <a:off x="553" y="1567"/>
                <a:ext cx="0" cy="2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37" name="Rectangle 402"/>
              <p:cNvSpPr>
                <a:spLocks noChangeArrowheads="1"/>
              </p:cNvSpPr>
              <p:nvPr/>
            </p:nvSpPr>
            <p:spPr bwMode="auto">
              <a:xfrm>
                <a:off x="495" y="3591"/>
                <a:ext cx="196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1pPr>
                <a:lvl2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2pPr>
                <a:lvl3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3pPr>
                <a:lvl4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4pPr>
                <a:lvl5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-Bold" charset="0"/>
                    <a:ea typeface="ＭＳ Ｐゴシック" pitchFamily="50" charset="-128"/>
                    <a:cs typeface="ＭＳ Ｐゴシック" pitchFamily="50" charset="-128"/>
                  </a:rPr>
                  <a:t> 0</a:t>
                </a:r>
                <a:endParaRPr kumimoji="1" lang="ja-JP" altLang="ja-JP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endParaRPr>
              </a:p>
            </p:txBody>
          </p:sp>
          <p:sp>
            <p:nvSpPr>
              <p:cNvPr id="21038" name="Line 403"/>
              <p:cNvSpPr>
                <a:spLocks noChangeShapeType="1"/>
              </p:cNvSpPr>
              <p:nvPr/>
            </p:nvSpPr>
            <p:spPr bwMode="auto">
              <a:xfrm flipV="1">
                <a:off x="929" y="3511"/>
                <a:ext cx="0" cy="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39" name="Line 404"/>
              <p:cNvSpPr>
                <a:spLocks noChangeShapeType="1"/>
              </p:cNvSpPr>
              <p:nvPr/>
            </p:nvSpPr>
            <p:spPr bwMode="auto">
              <a:xfrm>
                <a:off x="929" y="1567"/>
                <a:ext cx="0" cy="2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40" name="Rectangle 405"/>
              <p:cNvSpPr>
                <a:spLocks noChangeArrowheads="1"/>
              </p:cNvSpPr>
              <p:nvPr/>
            </p:nvSpPr>
            <p:spPr bwMode="auto">
              <a:xfrm>
                <a:off x="813" y="3591"/>
                <a:ext cx="311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1pPr>
                <a:lvl2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2pPr>
                <a:lvl3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3pPr>
                <a:lvl4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4pPr>
                <a:lvl5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-Bold" charset="0"/>
                    <a:ea typeface="ＭＳ Ｐゴシック" pitchFamily="50" charset="-128"/>
                    <a:cs typeface="ＭＳ Ｐゴシック" pitchFamily="50" charset="-128"/>
                  </a:rPr>
                  <a:t> 0.2</a:t>
                </a:r>
                <a:endParaRPr kumimoji="1" lang="ja-JP" altLang="ja-JP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endParaRPr>
              </a:p>
            </p:txBody>
          </p:sp>
          <p:sp>
            <p:nvSpPr>
              <p:cNvPr id="21041" name="Line 406"/>
              <p:cNvSpPr>
                <a:spLocks noChangeShapeType="1"/>
              </p:cNvSpPr>
              <p:nvPr/>
            </p:nvSpPr>
            <p:spPr bwMode="auto">
              <a:xfrm flipV="1">
                <a:off x="1312" y="3511"/>
                <a:ext cx="0" cy="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42" name="Line 407"/>
              <p:cNvSpPr>
                <a:spLocks noChangeShapeType="1"/>
              </p:cNvSpPr>
              <p:nvPr/>
            </p:nvSpPr>
            <p:spPr bwMode="auto">
              <a:xfrm>
                <a:off x="1312" y="1567"/>
                <a:ext cx="0" cy="2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43" name="Rectangle 408"/>
              <p:cNvSpPr>
                <a:spLocks noChangeArrowheads="1"/>
              </p:cNvSpPr>
              <p:nvPr/>
            </p:nvSpPr>
            <p:spPr bwMode="auto">
              <a:xfrm>
                <a:off x="1189" y="3591"/>
                <a:ext cx="311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1pPr>
                <a:lvl2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2pPr>
                <a:lvl3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3pPr>
                <a:lvl4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4pPr>
                <a:lvl5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-Bold" charset="0"/>
                    <a:ea typeface="ＭＳ Ｐゴシック" pitchFamily="50" charset="-128"/>
                    <a:cs typeface="ＭＳ Ｐゴシック" pitchFamily="50" charset="-128"/>
                  </a:rPr>
                  <a:t> 0.4</a:t>
                </a:r>
                <a:endParaRPr kumimoji="1" lang="ja-JP" altLang="ja-JP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endParaRPr>
              </a:p>
            </p:txBody>
          </p:sp>
          <p:sp>
            <p:nvSpPr>
              <p:cNvPr id="21044" name="Line 409"/>
              <p:cNvSpPr>
                <a:spLocks noChangeShapeType="1"/>
              </p:cNvSpPr>
              <p:nvPr/>
            </p:nvSpPr>
            <p:spPr bwMode="auto">
              <a:xfrm flipV="1">
                <a:off x="1688" y="3511"/>
                <a:ext cx="0" cy="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45" name="Line 410"/>
              <p:cNvSpPr>
                <a:spLocks noChangeShapeType="1"/>
              </p:cNvSpPr>
              <p:nvPr/>
            </p:nvSpPr>
            <p:spPr bwMode="auto">
              <a:xfrm>
                <a:off x="1688" y="1567"/>
                <a:ext cx="0" cy="2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46" name="Rectangle 411"/>
              <p:cNvSpPr>
                <a:spLocks noChangeArrowheads="1"/>
              </p:cNvSpPr>
              <p:nvPr/>
            </p:nvSpPr>
            <p:spPr bwMode="auto">
              <a:xfrm>
                <a:off x="1565" y="3591"/>
                <a:ext cx="311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1pPr>
                <a:lvl2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2pPr>
                <a:lvl3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3pPr>
                <a:lvl4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4pPr>
                <a:lvl5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-Bold" charset="0"/>
                    <a:ea typeface="ＭＳ Ｐゴシック" pitchFamily="50" charset="-128"/>
                    <a:cs typeface="ＭＳ Ｐゴシック" pitchFamily="50" charset="-128"/>
                  </a:rPr>
                  <a:t> 0.6</a:t>
                </a:r>
                <a:endParaRPr kumimoji="1" lang="ja-JP" altLang="ja-JP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endParaRPr>
              </a:p>
            </p:txBody>
          </p:sp>
          <p:sp>
            <p:nvSpPr>
              <p:cNvPr id="21047" name="Line 412"/>
              <p:cNvSpPr>
                <a:spLocks noChangeShapeType="1"/>
              </p:cNvSpPr>
              <p:nvPr/>
            </p:nvSpPr>
            <p:spPr bwMode="auto">
              <a:xfrm flipV="1">
                <a:off x="2064" y="3511"/>
                <a:ext cx="0" cy="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48" name="Line 413"/>
              <p:cNvSpPr>
                <a:spLocks noChangeShapeType="1"/>
              </p:cNvSpPr>
              <p:nvPr/>
            </p:nvSpPr>
            <p:spPr bwMode="auto">
              <a:xfrm>
                <a:off x="2064" y="1567"/>
                <a:ext cx="0" cy="2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49" name="Rectangle 414"/>
              <p:cNvSpPr>
                <a:spLocks noChangeArrowheads="1"/>
              </p:cNvSpPr>
              <p:nvPr/>
            </p:nvSpPr>
            <p:spPr bwMode="auto">
              <a:xfrm>
                <a:off x="1941" y="3591"/>
                <a:ext cx="311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1pPr>
                <a:lvl2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2pPr>
                <a:lvl3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3pPr>
                <a:lvl4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4pPr>
                <a:lvl5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-Bold" charset="0"/>
                    <a:ea typeface="ＭＳ Ｐゴシック" pitchFamily="50" charset="-128"/>
                    <a:cs typeface="ＭＳ Ｐゴシック" pitchFamily="50" charset="-128"/>
                  </a:rPr>
                  <a:t> 0.8</a:t>
                </a:r>
                <a:endParaRPr kumimoji="1" lang="ja-JP" altLang="ja-JP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endParaRPr>
              </a:p>
            </p:txBody>
          </p:sp>
          <p:sp>
            <p:nvSpPr>
              <p:cNvPr id="21050" name="Line 415"/>
              <p:cNvSpPr>
                <a:spLocks noChangeShapeType="1"/>
              </p:cNvSpPr>
              <p:nvPr/>
            </p:nvSpPr>
            <p:spPr bwMode="auto">
              <a:xfrm flipV="1">
                <a:off x="2440" y="3511"/>
                <a:ext cx="0" cy="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51" name="Line 416"/>
              <p:cNvSpPr>
                <a:spLocks noChangeShapeType="1"/>
              </p:cNvSpPr>
              <p:nvPr/>
            </p:nvSpPr>
            <p:spPr bwMode="auto">
              <a:xfrm>
                <a:off x="2440" y="1567"/>
                <a:ext cx="0" cy="2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52" name="Rectangle 417"/>
              <p:cNvSpPr>
                <a:spLocks noChangeArrowheads="1"/>
              </p:cNvSpPr>
              <p:nvPr/>
            </p:nvSpPr>
            <p:spPr bwMode="auto">
              <a:xfrm>
                <a:off x="2382" y="3591"/>
                <a:ext cx="196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1pPr>
                <a:lvl2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2pPr>
                <a:lvl3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3pPr>
                <a:lvl4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4pPr>
                <a:lvl5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-Bold" charset="0"/>
                    <a:ea typeface="ＭＳ Ｐゴシック" pitchFamily="50" charset="-128"/>
                    <a:cs typeface="ＭＳ Ｐゴシック" pitchFamily="50" charset="-128"/>
                  </a:rPr>
                  <a:t> 1</a:t>
                </a:r>
                <a:endParaRPr kumimoji="1" lang="ja-JP" altLang="ja-JP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endParaRPr>
              </a:p>
            </p:txBody>
          </p:sp>
          <p:sp>
            <p:nvSpPr>
              <p:cNvPr id="21053" name="Line 418"/>
              <p:cNvSpPr>
                <a:spLocks noChangeShapeType="1"/>
              </p:cNvSpPr>
              <p:nvPr/>
            </p:nvSpPr>
            <p:spPr bwMode="auto">
              <a:xfrm flipV="1">
                <a:off x="2816" y="3511"/>
                <a:ext cx="0" cy="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54" name="Line 419"/>
              <p:cNvSpPr>
                <a:spLocks noChangeShapeType="1"/>
              </p:cNvSpPr>
              <p:nvPr/>
            </p:nvSpPr>
            <p:spPr bwMode="auto">
              <a:xfrm>
                <a:off x="2816" y="1567"/>
                <a:ext cx="0" cy="2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55" name="Rectangle 420"/>
              <p:cNvSpPr>
                <a:spLocks noChangeArrowheads="1"/>
              </p:cNvSpPr>
              <p:nvPr/>
            </p:nvSpPr>
            <p:spPr bwMode="auto">
              <a:xfrm>
                <a:off x="2700" y="3591"/>
                <a:ext cx="311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1pPr>
                <a:lvl2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2pPr>
                <a:lvl3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3pPr>
                <a:lvl4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4pPr>
                <a:lvl5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-Bold" charset="0"/>
                    <a:ea typeface="ＭＳ Ｐゴシック" pitchFamily="50" charset="-128"/>
                    <a:cs typeface="ＭＳ Ｐゴシック" pitchFamily="50" charset="-128"/>
                  </a:rPr>
                  <a:t> 1.2</a:t>
                </a:r>
                <a:endParaRPr kumimoji="1" lang="ja-JP" altLang="ja-JP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endParaRPr>
              </a:p>
            </p:txBody>
          </p:sp>
          <p:sp>
            <p:nvSpPr>
              <p:cNvPr id="21056" name="Line 421"/>
              <p:cNvSpPr>
                <a:spLocks noChangeShapeType="1"/>
              </p:cNvSpPr>
              <p:nvPr/>
            </p:nvSpPr>
            <p:spPr bwMode="auto">
              <a:xfrm flipV="1">
                <a:off x="3199" y="3511"/>
                <a:ext cx="0" cy="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57" name="Line 422"/>
              <p:cNvSpPr>
                <a:spLocks noChangeShapeType="1"/>
              </p:cNvSpPr>
              <p:nvPr/>
            </p:nvSpPr>
            <p:spPr bwMode="auto">
              <a:xfrm>
                <a:off x="3199" y="1567"/>
                <a:ext cx="0" cy="2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58" name="Rectangle 423"/>
              <p:cNvSpPr>
                <a:spLocks noChangeArrowheads="1"/>
              </p:cNvSpPr>
              <p:nvPr/>
            </p:nvSpPr>
            <p:spPr bwMode="auto">
              <a:xfrm>
                <a:off x="3076" y="3591"/>
                <a:ext cx="311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1pPr>
                <a:lvl2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2pPr>
                <a:lvl3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3pPr>
                <a:lvl4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4pPr>
                <a:lvl5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-Bold" charset="0"/>
                    <a:ea typeface="ＭＳ Ｐゴシック" pitchFamily="50" charset="-128"/>
                    <a:cs typeface="ＭＳ Ｐゴシック" pitchFamily="50" charset="-128"/>
                  </a:rPr>
                  <a:t> 1.4</a:t>
                </a:r>
                <a:endParaRPr kumimoji="1" lang="ja-JP" altLang="ja-JP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endParaRPr>
              </a:p>
            </p:txBody>
          </p:sp>
          <p:sp>
            <p:nvSpPr>
              <p:cNvPr id="21059" name="Line 424"/>
              <p:cNvSpPr>
                <a:spLocks noChangeShapeType="1"/>
              </p:cNvSpPr>
              <p:nvPr/>
            </p:nvSpPr>
            <p:spPr bwMode="auto">
              <a:xfrm flipV="1">
                <a:off x="3575" y="3511"/>
                <a:ext cx="0" cy="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60" name="Line 425"/>
              <p:cNvSpPr>
                <a:spLocks noChangeShapeType="1"/>
              </p:cNvSpPr>
              <p:nvPr/>
            </p:nvSpPr>
            <p:spPr bwMode="auto">
              <a:xfrm>
                <a:off x="3575" y="1567"/>
                <a:ext cx="0" cy="2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61" name="Rectangle 426"/>
              <p:cNvSpPr>
                <a:spLocks noChangeArrowheads="1"/>
              </p:cNvSpPr>
              <p:nvPr/>
            </p:nvSpPr>
            <p:spPr bwMode="auto">
              <a:xfrm>
                <a:off x="3452" y="3591"/>
                <a:ext cx="311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1pPr>
                <a:lvl2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2pPr>
                <a:lvl3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3pPr>
                <a:lvl4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4pPr>
                <a:lvl5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-Bold" charset="0"/>
                    <a:ea typeface="ＭＳ Ｐゴシック" pitchFamily="50" charset="-128"/>
                    <a:cs typeface="ＭＳ Ｐゴシック" pitchFamily="50" charset="-128"/>
                  </a:rPr>
                  <a:t> 1.6</a:t>
                </a:r>
                <a:endParaRPr kumimoji="1" lang="ja-JP" altLang="ja-JP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endParaRPr>
              </a:p>
            </p:txBody>
          </p:sp>
          <p:sp>
            <p:nvSpPr>
              <p:cNvPr id="21062" name="Rectangle 427"/>
              <p:cNvSpPr>
                <a:spLocks noChangeArrowheads="1"/>
              </p:cNvSpPr>
              <p:nvPr/>
            </p:nvSpPr>
            <p:spPr bwMode="auto">
              <a:xfrm>
                <a:off x="553" y="1567"/>
                <a:ext cx="3022" cy="1966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63" name="Rectangle 428"/>
              <p:cNvSpPr>
                <a:spLocks noChangeArrowheads="1"/>
              </p:cNvSpPr>
              <p:nvPr/>
            </p:nvSpPr>
            <p:spPr bwMode="auto">
              <a:xfrm rot="16200000">
                <a:off x="-323" y="2412"/>
                <a:ext cx="760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1pPr>
                <a:lvl2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2pPr>
                <a:lvl3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3pPr>
                <a:lvl4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4pPr>
                <a:lvl5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-Bold" charset="0"/>
                    <a:ea typeface="ＭＳ Ｐゴシック" pitchFamily="50" charset="-128"/>
                    <a:cs typeface="ＭＳ Ｐゴシック" pitchFamily="50" charset="-128"/>
                  </a:rPr>
                  <a:t>V(r) [MeV]</a:t>
                </a:r>
                <a:endParaRPr kumimoji="1" lang="ja-JP" altLang="ja-JP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endParaRPr>
              </a:p>
            </p:txBody>
          </p:sp>
          <p:sp>
            <p:nvSpPr>
              <p:cNvPr id="21064" name="Rectangle 429"/>
              <p:cNvSpPr>
                <a:spLocks noChangeArrowheads="1"/>
              </p:cNvSpPr>
              <p:nvPr/>
            </p:nvSpPr>
            <p:spPr bwMode="auto">
              <a:xfrm>
                <a:off x="1876" y="3808"/>
                <a:ext cx="442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1pPr>
                <a:lvl2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2pPr>
                <a:lvl3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3pPr>
                <a:lvl4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4pPr>
                <a:lvl5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-Bold" charset="0"/>
                    <a:ea typeface="ＭＳ Ｐゴシック" pitchFamily="50" charset="-128"/>
                    <a:cs typeface="ＭＳ Ｐゴシック" pitchFamily="50" charset="-128"/>
                  </a:rPr>
                  <a:t>r [fm]</a:t>
                </a:r>
                <a:endParaRPr kumimoji="1" lang="ja-JP" altLang="ja-JP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endParaRPr>
              </a:p>
            </p:txBody>
          </p:sp>
          <p:sp>
            <p:nvSpPr>
              <p:cNvPr id="21065" name="Rectangle 430"/>
              <p:cNvSpPr>
                <a:spLocks noChangeArrowheads="1"/>
              </p:cNvSpPr>
              <p:nvPr/>
            </p:nvSpPr>
            <p:spPr bwMode="auto">
              <a:xfrm>
                <a:off x="2136" y="2254"/>
                <a:ext cx="1071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1pPr>
                <a:lvl2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2pPr>
                <a:lvl3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3pPr>
                <a:lvl4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4pPr>
                <a:lvl5pPr algn="l">
                  <a:spcBef>
                    <a:spcPct val="0"/>
                  </a:spcBef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1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-Bold" charset="0"/>
                    <a:ea typeface="ＭＳ Ｐゴシック" pitchFamily="50" charset="-128"/>
                    <a:cs typeface="ＭＳ Ｐゴシック" pitchFamily="50" charset="-128"/>
                  </a:rPr>
                  <a:t>HAL QCD data</a:t>
                </a:r>
                <a:endParaRPr kumimoji="1" lang="ja-JP" altLang="ja-JP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endParaRPr>
              </a:p>
            </p:txBody>
          </p:sp>
          <p:sp>
            <p:nvSpPr>
              <p:cNvPr id="21066" name="Line 431"/>
              <p:cNvSpPr>
                <a:spLocks noChangeShapeType="1"/>
              </p:cNvSpPr>
              <p:nvPr/>
            </p:nvSpPr>
            <p:spPr bwMode="auto">
              <a:xfrm>
                <a:off x="3221" y="2340"/>
                <a:ext cx="18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67" name="Line 432"/>
              <p:cNvSpPr>
                <a:spLocks noChangeShapeType="1"/>
              </p:cNvSpPr>
              <p:nvPr/>
            </p:nvSpPr>
            <p:spPr bwMode="auto">
              <a:xfrm>
                <a:off x="3221" y="2326"/>
                <a:ext cx="0" cy="2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68" name="Line 433"/>
              <p:cNvSpPr>
                <a:spLocks noChangeShapeType="1"/>
              </p:cNvSpPr>
              <p:nvPr/>
            </p:nvSpPr>
            <p:spPr bwMode="auto">
              <a:xfrm>
                <a:off x="3402" y="2326"/>
                <a:ext cx="0" cy="2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69" name="Line 434"/>
              <p:cNvSpPr>
                <a:spLocks noChangeShapeType="1"/>
              </p:cNvSpPr>
              <p:nvPr/>
            </p:nvSpPr>
            <p:spPr bwMode="auto">
              <a:xfrm flipV="1">
                <a:off x="553" y="3294"/>
                <a:ext cx="0" cy="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70" name="Line 435"/>
              <p:cNvSpPr>
                <a:spLocks noChangeShapeType="1"/>
              </p:cNvSpPr>
              <p:nvPr/>
            </p:nvSpPr>
            <p:spPr bwMode="auto">
              <a:xfrm>
                <a:off x="553" y="3359"/>
                <a:ext cx="1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71" name="Line 436"/>
              <p:cNvSpPr>
                <a:spLocks noChangeShapeType="1"/>
              </p:cNvSpPr>
              <p:nvPr/>
            </p:nvSpPr>
            <p:spPr bwMode="auto">
              <a:xfrm>
                <a:off x="553" y="3294"/>
                <a:ext cx="1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72" name="Line 437"/>
              <p:cNvSpPr>
                <a:spLocks noChangeShapeType="1"/>
              </p:cNvSpPr>
              <p:nvPr/>
            </p:nvSpPr>
            <p:spPr bwMode="auto">
              <a:xfrm flipV="1">
                <a:off x="777" y="2593"/>
                <a:ext cx="0" cy="5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73" name="Line 438"/>
              <p:cNvSpPr>
                <a:spLocks noChangeShapeType="1"/>
              </p:cNvSpPr>
              <p:nvPr/>
            </p:nvSpPr>
            <p:spPr bwMode="auto">
              <a:xfrm>
                <a:off x="770" y="2651"/>
                <a:ext cx="2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74" name="Line 439"/>
              <p:cNvSpPr>
                <a:spLocks noChangeShapeType="1"/>
              </p:cNvSpPr>
              <p:nvPr/>
            </p:nvSpPr>
            <p:spPr bwMode="auto">
              <a:xfrm>
                <a:off x="770" y="2593"/>
                <a:ext cx="2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75" name="Line 440"/>
              <p:cNvSpPr>
                <a:spLocks noChangeShapeType="1"/>
              </p:cNvSpPr>
              <p:nvPr/>
            </p:nvSpPr>
            <p:spPr bwMode="auto">
              <a:xfrm flipV="1">
                <a:off x="878" y="2384"/>
                <a:ext cx="0" cy="4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76" name="Line 441"/>
              <p:cNvSpPr>
                <a:spLocks noChangeShapeType="1"/>
              </p:cNvSpPr>
              <p:nvPr/>
            </p:nvSpPr>
            <p:spPr bwMode="auto">
              <a:xfrm>
                <a:off x="864" y="2427"/>
                <a:ext cx="2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77" name="Line 442"/>
              <p:cNvSpPr>
                <a:spLocks noChangeShapeType="1"/>
              </p:cNvSpPr>
              <p:nvPr/>
            </p:nvSpPr>
            <p:spPr bwMode="auto">
              <a:xfrm>
                <a:off x="864" y="2384"/>
                <a:ext cx="2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78" name="Line 443"/>
              <p:cNvSpPr>
                <a:spLocks noChangeShapeType="1"/>
              </p:cNvSpPr>
              <p:nvPr/>
            </p:nvSpPr>
            <p:spPr bwMode="auto">
              <a:xfrm flipV="1">
                <a:off x="943" y="2290"/>
                <a:ext cx="0" cy="4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79" name="Line 444"/>
              <p:cNvSpPr>
                <a:spLocks noChangeShapeType="1"/>
              </p:cNvSpPr>
              <p:nvPr/>
            </p:nvSpPr>
            <p:spPr bwMode="auto">
              <a:xfrm>
                <a:off x="936" y="2333"/>
                <a:ext cx="2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80" name="Line 445"/>
              <p:cNvSpPr>
                <a:spLocks noChangeShapeType="1"/>
              </p:cNvSpPr>
              <p:nvPr/>
            </p:nvSpPr>
            <p:spPr bwMode="auto">
              <a:xfrm>
                <a:off x="936" y="2290"/>
                <a:ext cx="2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81" name="Line 446"/>
              <p:cNvSpPr>
                <a:spLocks noChangeShapeType="1"/>
              </p:cNvSpPr>
              <p:nvPr/>
            </p:nvSpPr>
            <p:spPr bwMode="auto">
              <a:xfrm flipV="1">
                <a:off x="1001" y="2326"/>
                <a:ext cx="0" cy="4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82" name="Line 447"/>
              <p:cNvSpPr>
                <a:spLocks noChangeShapeType="1"/>
              </p:cNvSpPr>
              <p:nvPr/>
            </p:nvSpPr>
            <p:spPr bwMode="auto">
              <a:xfrm>
                <a:off x="994" y="2369"/>
                <a:ext cx="2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83" name="Line 448"/>
              <p:cNvSpPr>
                <a:spLocks noChangeShapeType="1"/>
              </p:cNvSpPr>
              <p:nvPr/>
            </p:nvSpPr>
            <p:spPr bwMode="auto">
              <a:xfrm>
                <a:off x="994" y="2326"/>
                <a:ext cx="2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84" name="Line 449"/>
              <p:cNvSpPr>
                <a:spLocks noChangeShapeType="1"/>
              </p:cNvSpPr>
              <p:nvPr/>
            </p:nvSpPr>
            <p:spPr bwMode="auto">
              <a:xfrm flipV="1">
                <a:off x="1066" y="2253"/>
                <a:ext cx="0" cy="3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85" name="Line 450"/>
              <p:cNvSpPr>
                <a:spLocks noChangeShapeType="1"/>
              </p:cNvSpPr>
              <p:nvPr/>
            </p:nvSpPr>
            <p:spPr bwMode="auto">
              <a:xfrm>
                <a:off x="1059" y="2290"/>
                <a:ext cx="2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86" name="Line 451"/>
              <p:cNvSpPr>
                <a:spLocks noChangeShapeType="1"/>
              </p:cNvSpPr>
              <p:nvPr/>
            </p:nvSpPr>
            <p:spPr bwMode="auto">
              <a:xfrm>
                <a:off x="1059" y="2253"/>
                <a:ext cx="2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87" name="Line 452"/>
              <p:cNvSpPr>
                <a:spLocks noChangeShapeType="1"/>
              </p:cNvSpPr>
              <p:nvPr/>
            </p:nvSpPr>
            <p:spPr bwMode="auto">
              <a:xfrm flipV="1">
                <a:off x="1110" y="2210"/>
                <a:ext cx="0" cy="2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88" name="Line 453"/>
              <p:cNvSpPr>
                <a:spLocks noChangeShapeType="1"/>
              </p:cNvSpPr>
              <p:nvPr/>
            </p:nvSpPr>
            <p:spPr bwMode="auto">
              <a:xfrm>
                <a:off x="1102" y="2239"/>
                <a:ext cx="2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89" name="Line 454"/>
              <p:cNvSpPr>
                <a:spLocks noChangeShapeType="1"/>
              </p:cNvSpPr>
              <p:nvPr/>
            </p:nvSpPr>
            <p:spPr bwMode="auto">
              <a:xfrm>
                <a:off x="1102" y="2210"/>
                <a:ext cx="2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90" name="Line 455"/>
              <p:cNvSpPr>
                <a:spLocks noChangeShapeType="1"/>
              </p:cNvSpPr>
              <p:nvPr/>
            </p:nvSpPr>
            <p:spPr bwMode="auto">
              <a:xfrm flipV="1">
                <a:off x="1196" y="2174"/>
                <a:ext cx="0" cy="3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91" name="Line 456"/>
              <p:cNvSpPr>
                <a:spLocks noChangeShapeType="1"/>
              </p:cNvSpPr>
              <p:nvPr/>
            </p:nvSpPr>
            <p:spPr bwMode="auto">
              <a:xfrm>
                <a:off x="1189" y="2210"/>
                <a:ext cx="2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92" name="Line 457"/>
              <p:cNvSpPr>
                <a:spLocks noChangeShapeType="1"/>
              </p:cNvSpPr>
              <p:nvPr/>
            </p:nvSpPr>
            <p:spPr bwMode="auto">
              <a:xfrm>
                <a:off x="1189" y="2174"/>
                <a:ext cx="2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93" name="Line 458"/>
              <p:cNvSpPr>
                <a:spLocks noChangeShapeType="1"/>
              </p:cNvSpPr>
              <p:nvPr/>
            </p:nvSpPr>
            <p:spPr bwMode="auto">
              <a:xfrm flipV="1">
                <a:off x="1240" y="2131"/>
                <a:ext cx="0" cy="7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94" name="Line 459"/>
              <p:cNvSpPr>
                <a:spLocks noChangeShapeType="1"/>
              </p:cNvSpPr>
              <p:nvPr/>
            </p:nvSpPr>
            <p:spPr bwMode="auto">
              <a:xfrm>
                <a:off x="1233" y="2210"/>
                <a:ext cx="2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95" name="Line 460"/>
              <p:cNvSpPr>
                <a:spLocks noChangeShapeType="1"/>
              </p:cNvSpPr>
              <p:nvPr/>
            </p:nvSpPr>
            <p:spPr bwMode="auto">
              <a:xfrm>
                <a:off x="1233" y="2131"/>
                <a:ext cx="2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96" name="Line 461"/>
              <p:cNvSpPr>
                <a:spLocks noChangeShapeType="1"/>
              </p:cNvSpPr>
              <p:nvPr/>
            </p:nvSpPr>
            <p:spPr bwMode="auto">
              <a:xfrm flipV="1">
                <a:off x="1276" y="2138"/>
                <a:ext cx="0" cy="4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97" name="Line 462"/>
              <p:cNvSpPr>
                <a:spLocks noChangeShapeType="1"/>
              </p:cNvSpPr>
              <p:nvPr/>
            </p:nvSpPr>
            <p:spPr bwMode="auto">
              <a:xfrm>
                <a:off x="1261" y="2181"/>
                <a:ext cx="2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98" name="Line 463"/>
              <p:cNvSpPr>
                <a:spLocks noChangeShapeType="1"/>
              </p:cNvSpPr>
              <p:nvPr/>
            </p:nvSpPr>
            <p:spPr bwMode="auto">
              <a:xfrm>
                <a:off x="1261" y="2138"/>
                <a:ext cx="2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99" name="Line 464"/>
              <p:cNvSpPr>
                <a:spLocks noChangeShapeType="1"/>
              </p:cNvSpPr>
              <p:nvPr/>
            </p:nvSpPr>
            <p:spPr bwMode="auto">
              <a:xfrm flipV="1">
                <a:off x="1312" y="2116"/>
                <a:ext cx="0" cy="4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00" name="Line 465"/>
              <p:cNvSpPr>
                <a:spLocks noChangeShapeType="1"/>
              </p:cNvSpPr>
              <p:nvPr/>
            </p:nvSpPr>
            <p:spPr bwMode="auto">
              <a:xfrm>
                <a:off x="1298" y="2159"/>
                <a:ext cx="2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01" name="Line 466"/>
              <p:cNvSpPr>
                <a:spLocks noChangeShapeType="1"/>
              </p:cNvSpPr>
              <p:nvPr/>
            </p:nvSpPr>
            <p:spPr bwMode="auto">
              <a:xfrm>
                <a:off x="1298" y="2116"/>
                <a:ext cx="2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02" name="Line 467"/>
              <p:cNvSpPr>
                <a:spLocks noChangeShapeType="1"/>
              </p:cNvSpPr>
              <p:nvPr/>
            </p:nvSpPr>
            <p:spPr bwMode="auto">
              <a:xfrm flipV="1">
                <a:off x="1341" y="2080"/>
                <a:ext cx="0" cy="3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03" name="Line 468"/>
              <p:cNvSpPr>
                <a:spLocks noChangeShapeType="1"/>
              </p:cNvSpPr>
              <p:nvPr/>
            </p:nvSpPr>
            <p:spPr bwMode="auto">
              <a:xfrm>
                <a:off x="1334" y="2116"/>
                <a:ext cx="2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04" name="Line 469"/>
              <p:cNvSpPr>
                <a:spLocks noChangeShapeType="1"/>
              </p:cNvSpPr>
              <p:nvPr/>
            </p:nvSpPr>
            <p:spPr bwMode="auto">
              <a:xfrm>
                <a:off x="1334" y="2080"/>
                <a:ext cx="2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05" name="Line 470"/>
              <p:cNvSpPr>
                <a:spLocks noChangeShapeType="1"/>
              </p:cNvSpPr>
              <p:nvPr/>
            </p:nvSpPr>
            <p:spPr bwMode="auto">
              <a:xfrm flipV="1">
                <a:off x="1377" y="2080"/>
                <a:ext cx="0" cy="3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06" name="Line 471"/>
              <p:cNvSpPr>
                <a:spLocks noChangeShapeType="1"/>
              </p:cNvSpPr>
              <p:nvPr/>
            </p:nvSpPr>
            <p:spPr bwMode="auto">
              <a:xfrm>
                <a:off x="1370" y="2116"/>
                <a:ext cx="2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07" name="Line 472"/>
              <p:cNvSpPr>
                <a:spLocks noChangeShapeType="1"/>
              </p:cNvSpPr>
              <p:nvPr/>
            </p:nvSpPr>
            <p:spPr bwMode="auto">
              <a:xfrm>
                <a:off x="1370" y="2080"/>
                <a:ext cx="2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08" name="Line 473"/>
              <p:cNvSpPr>
                <a:spLocks noChangeShapeType="1"/>
              </p:cNvSpPr>
              <p:nvPr/>
            </p:nvSpPr>
            <p:spPr bwMode="auto">
              <a:xfrm flipV="1">
                <a:off x="1406" y="2058"/>
                <a:ext cx="0" cy="4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09" name="Line 474"/>
              <p:cNvSpPr>
                <a:spLocks noChangeShapeType="1"/>
              </p:cNvSpPr>
              <p:nvPr/>
            </p:nvSpPr>
            <p:spPr bwMode="auto">
              <a:xfrm>
                <a:off x="1399" y="2102"/>
                <a:ext cx="2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10" name="Line 475"/>
              <p:cNvSpPr>
                <a:spLocks noChangeShapeType="1"/>
              </p:cNvSpPr>
              <p:nvPr/>
            </p:nvSpPr>
            <p:spPr bwMode="auto">
              <a:xfrm>
                <a:off x="1399" y="2058"/>
                <a:ext cx="2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11" name="Line 476"/>
              <p:cNvSpPr>
                <a:spLocks noChangeShapeType="1"/>
              </p:cNvSpPr>
              <p:nvPr/>
            </p:nvSpPr>
            <p:spPr bwMode="auto">
              <a:xfrm flipV="1">
                <a:off x="1464" y="2058"/>
                <a:ext cx="0" cy="3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12" name="Line 477"/>
              <p:cNvSpPr>
                <a:spLocks noChangeShapeType="1"/>
              </p:cNvSpPr>
              <p:nvPr/>
            </p:nvSpPr>
            <p:spPr bwMode="auto">
              <a:xfrm>
                <a:off x="1457" y="2094"/>
                <a:ext cx="2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13" name="Line 478"/>
              <p:cNvSpPr>
                <a:spLocks noChangeShapeType="1"/>
              </p:cNvSpPr>
              <p:nvPr/>
            </p:nvSpPr>
            <p:spPr bwMode="auto">
              <a:xfrm>
                <a:off x="1457" y="2058"/>
                <a:ext cx="2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14" name="Line 479"/>
              <p:cNvSpPr>
                <a:spLocks noChangeShapeType="1"/>
              </p:cNvSpPr>
              <p:nvPr/>
            </p:nvSpPr>
            <p:spPr bwMode="auto">
              <a:xfrm flipV="1">
                <a:off x="1500" y="2008"/>
                <a:ext cx="0" cy="5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15" name="Line 480"/>
              <p:cNvSpPr>
                <a:spLocks noChangeShapeType="1"/>
              </p:cNvSpPr>
              <p:nvPr/>
            </p:nvSpPr>
            <p:spPr bwMode="auto">
              <a:xfrm>
                <a:off x="1493" y="2065"/>
                <a:ext cx="2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16" name="Line 481"/>
              <p:cNvSpPr>
                <a:spLocks noChangeShapeType="1"/>
              </p:cNvSpPr>
              <p:nvPr/>
            </p:nvSpPr>
            <p:spPr bwMode="auto">
              <a:xfrm>
                <a:off x="1493" y="2008"/>
                <a:ext cx="2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17" name="Line 482"/>
              <p:cNvSpPr>
                <a:spLocks noChangeShapeType="1"/>
              </p:cNvSpPr>
              <p:nvPr/>
            </p:nvSpPr>
            <p:spPr bwMode="auto">
              <a:xfrm flipV="1">
                <a:off x="1522" y="2015"/>
                <a:ext cx="0" cy="3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18" name="Line 483"/>
              <p:cNvSpPr>
                <a:spLocks noChangeShapeType="1"/>
              </p:cNvSpPr>
              <p:nvPr/>
            </p:nvSpPr>
            <p:spPr bwMode="auto">
              <a:xfrm>
                <a:off x="1515" y="2051"/>
                <a:ext cx="2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19" name="Line 484"/>
              <p:cNvSpPr>
                <a:spLocks noChangeShapeType="1"/>
              </p:cNvSpPr>
              <p:nvPr/>
            </p:nvSpPr>
            <p:spPr bwMode="auto">
              <a:xfrm>
                <a:off x="1515" y="2015"/>
                <a:ext cx="2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20" name="Line 485"/>
              <p:cNvSpPr>
                <a:spLocks noChangeShapeType="1"/>
              </p:cNvSpPr>
              <p:nvPr/>
            </p:nvSpPr>
            <p:spPr bwMode="auto">
              <a:xfrm flipV="1">
                <a:off x="1551" y="1993"/>
                <a:ext cx="0" cy="2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21" name="Line 486"/>
              <p:cNvSpPr>
                <a:spLocks noChangeShapeType="1"/>
              </p:cNvSpPr>
              <p:nvPr/>
            </p:nvSpPr>
            <p:spPr bwMode="auto">
              <a:xfrm>
                <a:off x="1543" y="2022"/>
                <a:ext cx="2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22" name="Line 487"/>
              <p:cNvSpPr>
                <a:spLocks noChangeShapeType="1"/>
              </p:cNvSpPr>
              <p:nvPr/>
            </p:nvSpPr>
            <p:spPr bwMode="auto">
              <a:xfrm>
                <a:off x="1543" y="1993"/>
                <a:ext cx="2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23" name="Line 488"/>
              <p:cNvSpPr>
                <a:spLocks noChangeShapeType="1"/>
              </p:cNvSpPr>
              <p:nvPr/>
            </p:nvSpPr>
            <p:spPr bwMode="auto">
              <a:xfrm flipV="1">
                <a:off x="1572" y="1986"/>
                <a:ext cx="0" cy="5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24" name="Line 489"/>
              <p:cNvSpPr>
                <a:spLocks noChangeShapeType="1"/>
              </p:cNvSpPr>
              <p:nvPr/>
            </p:nvSpPr>
            <p:spPr bwMode="auto">
              <a:xfrm>
                <a:off x="1558" y="2037"/>
                <a:ext cx="2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25" name="Line 490"/>
              <p:cNvSpPr>
                <a:spLocks noChangeShapeType="1"/>
              </p:cNvSpPr>
              <p:nvPr/>
            </p:nvSpPr>
            <p:spPr bwMode="auto">
              <a:xfrm>
                <a:off x="1558" y="1986"/>
                <a:ext cx="2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26" name="Line 491"/>
              <p:cNvSpPr>
                <a:spLocks noChangeShapeType="1"/>
              </p:cNvSpPr>
              <p:nvPr/>
            </p:nvSpPr>
            <p:spPr bwMode="auto">
              <a:xfrm flipV="1">
                <a:off x="1594" y="1979"/>
                <a:ext cx="0" cy="3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27" name="Line 492"/>
              <p:cNvSpPr>
                <a:spLocks noChangeShapeType="1"/>
              </p:cNvSpPr>
              <p:nvPr/>
            </p:nvSpPr>
            <p:spPr bwMode="auto">
              <a:xfrm>
                <a:off x="1587" y="2015"/>
                <a:ext cx="2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28" name="Line 493"/>
              <p:cNvSpPr>
                <a:spLocks noChangeShapeType="1"/>
              </p:cNvSpPr>
              <p:nvPr/>
            </p:nvSpPr>
            <p:spPr bwMode="auto">
              <a:xfrm>
                <a:off x="1587" y="1979"/>
                <a:ext cx="2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29" name="Line 494"/>
              <p:cNvSpPr>
                <a:spLocks noChangeShapeType="1"/>
              </p:cNvSpPr>
              <p:nvPr/>
            </p:nvSpPr>
            <p:spPr bwMode="auto">
              <a:xfrm flipV="1">
                <a:off x="1623" y="1943"/>
                <a:ext cx="0" cy="4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30" name="Line 495"/>
              <p:cNvSpPr>
                <a:spLocks noChangeShapeType="1"/>
              </p:cNvSpPr>
              <p:nvPr/>
            </p:nvSpPr>
            <p:spPr bwMode="auto">
              <a:xfrm>
                <a:off x="1616" y="1986"/>
                <a:ext cx="2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31" name="Line 496"/>
              <p:cNvSpPr>
                <a:spLocks noChangeShapeType="1"/>
              </p:cNvSpPr>
              <p:nvPr/>
            </p:nvSpPr>
            <p:spPr bwMode="auto">
              <a:xfrm>
                <a:off x="1616" y="1943"/>
                <a:ext cx="2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32" name="Line 497"/>
              <p:cNvSpPr>
                <a:spLocks noChangeShapeType="1"/>
              </p:cNvSpPr>
              <p:nvPr/>
            </p:nvSpPr>
            <p:spPr bwMode="auto">
              <a:xfrm flipV="1">
                <a:off x="1695" y="1935"/>
                <a:ext cx="0" cy="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33" name="Line 498"/>
              <p:cNvSpPr>
                <a:spLocks noChangeShapeType="1"/>
              </p:cNvSpPr>
              <p:nvPr/>
            </p:nvSpPr>
            <p:spPr bwMode="auto">
              <a:xfrm>
                <a:off x="1688" y="2000"/>
                <a:ext cx="2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34" name="Line 499"/>
              <p:cNvSpPr>
                <a:spLocks noChangeShapeType="1"/>
              </p:cNvSpPr>
              <p:nvPr/>
            </p:nvSpPr>
            <p:spPr bwMode="auto">
              <a:xfrm>
                <a:off x="1688" y="1935"/>
                <a:ext cx="2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35" name="Line 500"/>
              <p:cNvSpPr>
                <a:spLocks noChangeShapeType="1"/>
              </p:cNvSpPr>
              <p:nvPr/>
            </p:nvSpPr>
            <p:spPr bwMode="auto">
              <a:xfrm flipV="1">
                <a:off x="1717" y="1928"/>
                <a:ext cx="0" cy="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36" name="Line 501"/>
              <p:cNvSpPr>
                <a:spLocks noChangeShapeType="1"/>
              </p:cNvSpPr>
              <p:nvPr/>
            </p:nvSpPr>
            <p:spPr bwMode="auto">
              <a:xfrm>
                <a:off x="1710" y="1993"/>
                <a:ext cx="2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37" name="Line 502"/>
              <p:cNvSpPr>
                <a:spLocks noChangeShapeType="1"/>
              </p:cNvSpPr>
              <p:nvPr/>
            </p:nvSpPr>
            <p:spPr bwMode="auto">
              <a:xfrm>
                <a:off x="1710" y="1928"/>
                <a:ext cx="2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38" name="Line 503"/>
              <p:cNvSpPr>
                <a:spLocks noChangeShapeType="1"/>
              </p:cNvSpPr>
              <p:nvPr/>
            </p:nvSpPr>
            <p:spPr bwMode="auto">
              <a:xfrm flipV="1">
                <a:off x="1746" y="1906"/>
                <a:ext cx="0" cy="8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39" name="Line 504"/>
              <p:cNvSpPr>
                <a:spLocks noChangeShapeType="1"/>
              </p:cNvSpPr>
              <p:nvPr/>
            </p:nvSpPr>
            <p:spPr bwMode="auto">
              <a:xfrm>
                <a:off x="1731" y="1986"/>
                <a:ext cx="29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40" name="Line 505"/>
              <p:cNvSpPr>
                <a:spLocks noChangeShapeType="1"/>
              </p:cNvSpPr>
              <p:nvPr/>
            </p:nvSpPr>
            <p:spPr bwMode="auto">
              <a:xfrm>
                <a:off x="1731" y="1906"/>
                <a:ext cx="29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41" name="Line 506"/>
              <p:cNvSpPr>
                <a:spLocks noChangeShapeType="1"/>
              </p:cNvSpPr>
              <p:nvPr/>
            </p:nvSpPr>
            <p:spPr bwMode="auto">
              <a:xfrm flipV="1">
                <a:off x="1782" y="1914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42" name="Line 507"/>
              <p:cNvSpPr>
                <a:spLocks noChangeShapeType="1"/>
              </p:cNvSpPr>
              <p:nvPr/>
            </p:nvSpPr>
            <p:spPr bwMode="auto">
              <a:xfrm>
                <a:off x="1775" y="1964"/>
                <a:ext cx="2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43" name="Line 508"/>
              <p:cNvSpPr>
                <a:spLocks noChangeShapeType="1"/>
              </p:cNvSpPr>
              <p:nvPr/>
            </p:nvSpPr>
            <p:spPr bwMode="auto">
              <a:xfrm>
                <a:off x="1775" y="1914"/>
                <a:ext cx="2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44" name="Line 509"/>
              <p:cNvSpPr>
                <a:spLocks noChangeShapeType="1"/>
              </p:cNvSpPr>
              <p:nvPr/>
            </p:nvSpPr>
            <p:spPr bwMode="auto">
              <a:xfrm flipV="1">
                <a:off x="1847" y="1885"/>
                <a:ext cx="0" cy="4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45" name="Line 510"/>
              <p:cNvSpPr>
                <a:spLocks noChangeShapeType="1"/>
              </p:cNvSpPr>
              <p:nvPr/>
            </p:nvSpPr>
            <p:spPr bwMode="auto">
              <a:xfrm>
                <a:off x="1833" y="1928"/>
                <a:ext cx="29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46" name="Line 511"/>
              <p:cNvSpPr>
                <a:spLocks noChangeShapeType="1"/>
              </p:cNvSpPr>
              <p:nvPr/>
            </p:nvSpPr>
            <p:spPr bwMode="auto">
              <a:xfrm>
                <a:off x="1833" y="1885"/>
                <a:ext cx="29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47" name="Line 512"/>
              <p:cNvSpPr>
                <a:spLocks noChangeShapeType="1"/>
              </p:cNvSpPr>
              <p:nvPr/>
            </p:nvSpPr>
            <p:spPr bwMode="auto">
              <a:xfrm flipV="1">
                <a:off x="1891" y="1878"/>
                <a:ext cx="0" cy="4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48" name="Line 513"/>
              <p:cNvSpPr>
                <a:spLocks noChangeShapeType="1"/>
              </p:cNvSpPr>
              <p:nvPr/>
            </p:nvSpPr>
            <p:spPr bwMode="auto">
              <a:xfrm>
                <a:off x="1876" y="1921"/>
                <a:ext cx="2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49" name="Line 514"/>
              <p:cNvSpPr>
                <a:spLocks noChangeShapeType="1"/>
              </p:cNvSpPr>
              <p:nvPr/>
            </p:nvSpPr>
            <p:spPr bwMode="auto">
              <a:xfrm>
                <a:off x="1876" y="1878"/>
                <a:ext cx="2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50" name="Line 515"/>
              <p:cNvSpPr>
                <a:spLocks noChangeShapeType="1"/>
              </p:cNvSpPr>
              <p:nvPr/>
            </p:nvSpPr>
            <p:spPr bwMode="auto">
              <a:xfrm flipV="1">
                <a:off x="1927" y="1870"/>
                <a:ext cx="0" cy="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51" name="Line 516"/>
              <p:cNvSpPr>
                <a:spLocks noChangeShapeType="1"/>
              </p:cNvSpPr>
              <p:nvPr/>
            </p:nvSpPr>
            <p:spPr bwMode="auto">
              <a:xfrm>
                <a:off x="1912" y="1935"/>
                <a:ext cx="29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52" name="Line 517"/>
              <p:cNvSpPr>
                <a:spLocks noChangeShapeType="1"/>
              </p:cNvSpPr>
              <p:nvPr/>
            </p:nvSpPr>
            <p:spPr bwMode="auto">
              <a:xfrm>
                <a:off x="1912" y="1870"/>
                <a:ext cx="29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53" name="Line 518"/>
              <p:cNvSpPr>
                <a:spLocks noChangeShapeType="1"/>
              </p:cNvSpPr>
              <p:nvPr/>
            </p:nvSpPr>
            <p:spPr bwMode="auto">
              <a:xfrm flipV="1">
                <a:off x="1956" y="1863"/>
                <a:ext cx="0" cy="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54" name="Line 519"/>
              <p:cNvSpPr>
                <a:spLocks noChangeShapeType="1"/>
              </p:cNvSpPr>
              <p:nvPr/>
            </p:nvSpPr>
            <p:spPr bwMode="auto">
              <a:xfrm>
                <a:off x="1941" y="1928"/>
                <a:ext cx="2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55" name="Line 520"/>
              <p:cNvSpPr>
                <a:spLocks noChangeShapeType="1"/>
              </p:cNvSpPr>
              <p:nvPr/>
            </p:nvSpPr>
            <p:spPr bwMode="auto">
              <a:xfrm>
                <a:off x="1941" y="1863"/>
                <a:ext cx="2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56" name="Line 521"/>
              <p:cNvSpPr>
                <a:spLocks noChangeShapeType="1"/>
              </p:cNvSpPr>
              <p:nvPr/>
            </p:nvSpPr>
            <p:spPr bwMode="auto">
              <a:xfrm flipV="1">
                <a:off x="1999" y="1870"/>
                <a:ext cx="0" cy="5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57" name="Line 522"/>
              <p:cNvSpPr>
                <a:spLocks noChangeShapeType="1"/>
              </p:cNvSpPr>
              <p:nvPr/>
            </p:nvSpPr>
            <p:spPr bwMode="auto">
              <a:xfrm>
                <a:off x="1992" y="1921"/>
                <a:ext cx="2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58" name="Line 523"/>
              <p:cNvSpPr>
                <a:spLocks noChangeShapeType="1"/>
              </p:cNvSpPr>
              <p:nvPr/>
            </p:nvSpPr>
            <p:spPr bwMode="auto">
              <a:xfrm>
                <a:off x="1992" y="1870"/>
                <a:ext cx="2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59" name="Line 524"/>
              <p:cNvSpPr>
                <a:spLocks noChangeShapeType="1"/>
              </p:cNvSpPr>
              <p:nvPr/>
            </p:nvSpPr>
            <p:spPr bwMode="auto">
              <a:xfrm flipV="1">
                <a:off x="2028" y="1849"/>
                <a:ext cx="0" cy="5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60" name="Line 525"/>
              <p:cNvSpPr>
                <a:spLocks noChangeShapeType="1"/>
              </p:cNvSpPr>
              <p:nvPr/>
            </p:nvSpPr>
            <p:spPr bwMode="auto">
              <a:xfrm>
                <a:off x="2013" y="1906"/>
                <a:ext cx="2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61" name="Line 526"/>
              <p:cNvSpPr>
                <a:spLocks noChangeShapeType="1"/>
              </p:cNvSpPr>
              <p:nvPr/>
            </p:nvSpPr>
            <p:spPr bwMode="auto">
              <a:xfrm>
                <a:off x="2013" y="1849"/>
                <a:ext cx="2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62" name="Line 527"/>
              <p:cNvSpPr>
                <a:spLocks noChangeShapeType="1"/>
              </p:cNvSpPr>
              <p:nvPr/>
            </p:nvSpPr>
            <p:spPr bwMode="auto">
              <a:xfrm flipV="1">
                <a:off x="2071" y="1841"/>
                <a:ext cx="0" cy="5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63" name="Line 528"/>
              <p:cNvSpPr>
                <a:spLocks noChangeShapeType="1"/>
              </p:cNvSpPr>
              <p:nvPr/>
            </p:nvSpPr>
            <p:spPr bwMode="auto">
              <a:xfrm>
                <a:off x="2064" y="1892"/>
                <a:ext cx="2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64" name="Line 529"/>
              <p:cNvSpPr>
                <a:spLocks noChangeShapeType="1"/>
              </p:cNvSpPr>
              <p:nvPr/>
            </p:nvSpPr>
            <p:spPr bwMode="auto">
              <a:xfrm>
                <a:off x="2064" y="1841"/>
                <a:ext cx="2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65" name="Line 530"/>
              <p:cNvSpPr>
                <a:spLocks noChangeShapeType="1"/>
              </p:cNvSpPr>
              <p:nvPr/>
            </p:nvSpPr>
            <p:spPr bwMode="auto">
              <a:xfrm flipV="1">
                <a:off x="2158" y="1827"/>
                <a:ext cx="0" cy="7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66" name="Line 531"/>
              <p:cNvSpPr>
                <a:spLocks noChangeShapeType="1"/>
              </p:cNvSpPr>
              <p:nvPr/>
            </p:nvSpPr>
            <p:spPr bwMode="auto">
              <a:xfrm>
                <a:off x="2151" y="1899"/>
                <a:ext cx="2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67" name="Line 532"/>
              <p:cNvSpPr>
                <a:spLocks noChangeShapeType="1"/>
              </p:cNvSpPr>
              <p:nvPr/>
            </p:nvSpPr>
            <p:spPr bwMode="auto">
              <a:xfrm>
                <a:off x="2151" y="1827"/>
                <a:ext cx="2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68" name="Line 533"/>
              <p:cNvSpPr>
                <a:spLocks noChangeShapeType="1"/>
              </p:cNvSpPr>
              <p:nvPr/>
            </p:nvSpPr>
            <p:spPr bwMode="auto">
              <a:xfrm flipV="1">
                <a:off x="2187" y="1820"/>
                <a:ext cx="0" cy="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69" name="Line 534"/>
              <p:cNvSpPr>
                <a:spLocks noChangeShapeType="1"/>
              </p:cNvSpPr>
              <p:nvPr/>
            </p:nvSpPr>
            <p:spPr bwMode="auto">
              <a:xfrm>
                <a:off x="2180" y="1885"/>
                <a:ext cx="2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70" name="Line 535"/>
              <p:cNvSpPr>
                <a:spLocks noChangeShapeType="1"/>
              </p:cNvSpPr>
              <p:nvPr/>
            </p:nvSpPr>
            <p:spPr bwMode="auto">
              <a:xfrm>
                <a:off x="2180" y="1820"/>
                <a:ext cx="2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71" name="Line 536"/>
              <p:cNvSpPr>
                <a:spLocks noChangeShapeType="1"/>
              </p:cNvSpPr>
              <p:nvPr/>
            </p:nvSpPr>
            <p:spPr bwMode="auto">
              <a:xfrm flipV="1">
                <a:off x="2216" y="1820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72" name="Line 537"/>
              <p:cNvSpPr>
                <a:spLocks noChangeShapeType="1"/>
              </p:cNvSpPr>
              <p:nvPr/>
            </p:nvSpPr>
            <p:spPr bwMode="auto">
              <a:xfrm>
                <a:off x="2209" y="1870"/>
                <a:ext cx="2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73" name="Line 538"/>
              <p:cNvSpPr>
                <a:spLocks noChangeShapeType="1"/>
              </p:cNvSpPr>
              <p:nvPr/>
            </p:nvSpPr>
            <p:spPr bwMode="auto">
              <a:xfrm>
                <a:off x="2209" y="1820"/>
                <a:ext cx="2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74" name="Line 539"/>
              <p:cNvSpPr>
                <a:spLocks noChangeShapeType="1"/>
              </p:cNvSpPr>
              <p:nvPr/>
            </p:nvSpPr>
            <p:spPr bwMode="auto">
              <a:xfrm flipV="1">
                <a:off x="2238" y="1812"/>
                <a:ext cx="0" cy="6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75" name="Line 540"/>
              <p:cNvSpPr>
                <a:spLocks noChangeShapeType="1"/>
              </p:cNvSpPr>
              <p:nvPr/>
            </p:nvSpPr>
            <p:spPr bwMode="auto">
              <a:xfrm>
                <a:off x="2230" y="1878"/>
                <a:ext cx="2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76" name="Line 541"/>
              <p:cNvSpPr>
                <a:spLocks noChangeShapeType="1"/>
              </p:cNvSpPr>
              <p:nvPr/>
            </p:nvSpPr>
            <p:spPr bwMode="auto">
              <a:xfrm>
                <a:off x="2230" y="1812"/>
                <a:ext cx="2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77" name="Line 542"/>
              <p:cNvSpPr>
                <a:spLocks noChangeShapeType="1"/>
              </p:cNvSpPr>
              <p:nvPr/>
            </p:nvSpPr>
            <p:spPr bwMode="auto">
              <a:xfrm flipV="1">
                <a:off x="2281" y="1798"/>
                <a:ext cx="0" cy="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78" name="Line 543"/>
              <p:cNvSpPr>
                <a:spLocks noChangeShapeType="1"/>
              </p:cNvSpPr>
              <p:nvPr/>
            </p:nvSpPr>
            <p:spPr bwMode="auto">
              <a:xfrm>
                <a:off x="2274" y="1863"/>
                <a:ext cx="2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79" name="Line 544"/>
              <p:cNvSpPr>
                <a:spLocks noChangeShapeType="1"/>
              </p:cNvSpPr>
              <p:nvPr/>
            </p:nvSpPr>
            <p:spPr bwMode="auto">
              <a:xfrm>
                <a:off x="2274" y="1798"/>
                <a:ext cx="2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80" name="Line 545"/>
              <p:cNvSpPr>
                <a:spLocks noChangeShapeType="1"/>
              </p:cNvSpPr>
              <p:nvPr/>
            </p:nvSpPr>
            <p:spPr bwMode="auto">
              <a:xfrm flipV="1">
                <a:off x="2310" y="1805"/>
                <a:ext cx="0" cy="5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81" name="Line 546"/>
              <p:cNvSpPr>
                <a:spLocks noChangeShapeType="1"/>
              </p:cNvSpPr>
              <p:nvPr/>
            </p:nvSpPr>
            <p:spPr bwMode="auto">
              <a:xfrm>
                <a:off x="2295" y="1856"/>
                <a:ext cx="2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82" name="Line 547"/>
              <p:cNvSpPr>
                <a:spLocks noChangeShapeType="1"/>
              </p:cNvSpPr>
              <p:nvPr/>
            </p:nvSpPr>
            <p:spPr bwMode="auto">
              <a:xfrm>
                <a:off x="2295" y="1805"/>
                <a:ext cx="2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83" name="Line 548"/>
              <p:cNvSpPr>
                <a:spLocks noChangeShapeType="1"/>
              </p:cNvSpPr>
              <p:nvPr/>
            </p:nvSpPr>
            <p:spPr bwMode="auto">
              <a:xfrm flipV="1">
                <a:off x="2339" y="1798"/>
                <a:ext cx="0" cy="5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84" name="Line 549"/>
              <p:cNvSpPr>
                <a:spLocks noChangeShapeType="1"/>
              </p:cNvSpPr>
              <p:nvPr/>
            </p:nvSpPr>
            <p:spPr bwMode="auto">
              <a:xfrm>
                <a:off x="2332" y="1856"/>
                <a:ext cx="2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85" name="Line 550"/>
              <p:cNvSpPr>
                <a:spLocks noChangeShapeType="1"/>
              </p:cNvSpPr>
              <p:nvPr/>
            </p:nvSpPr>
            <p:spPr bwMode="auto">
              <a:xfrm>
                <a:off x="2332" y="1798"/>
                <a:ext cx="2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86" name="Line 551"/>
              <p:cNvSpPr>
                <a:spLocks noChangeShapeType="1"/>
              </p:cNvSpPr>
              <p:nvPr/>
            </p:nvSpPr>
            <p:spPr bwMode="auto">
              <a:xfrm flipV="1">
                <a:off x="2404" y="1798"/>
                <a:ext cx="0" cy="5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87" name="Line 552"/>
              <p:cNvSpPr>
                <a:spLocks noChangeShapeType="1"/>
              </p:cNvSpPr>
              <p:nvPr/>
            </p:nvSpPr>
            <p:spPr bwMode="auto">
              <a:xfrm>
                <a:off x="2389" y="1849"/>
                <a:ext cx="2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88" name="Line 553"/>
              <p:cNvSpPr>
                <a:spLocks noChangeShapeType="1"/>
              </p:cNvSpPr>
              <p:nvPr/>
            </p:nvSpPr>
            <p:spPr bwMode="auto">
              <a:xfrm>
                <a:off x="2389" y="1798"/>
                <a:ext cx="2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89" name="Line 554"/>
              <p:cNvSpPr>
                <a:spLocks noChangeShapeType="1"/>
              </p:cNvSpPr>
              <p:nvPr/>
            </p:nvSpPr>
            <p:spPr bwMode="auto">
              <a:xfrm flipV="1">
                <a:off x="2440" y="1791"/>
                <a:ext cx="0" cy="4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90" name="Line 555"/>
              <p:cNvSpPr>
                <a:spLocks noChangeShapeType="1"/>
              </p:cNvSpPr>
              <p:nvPr/>
            </p:nvSpPr>
            <p:spPr bwMode="auto">
              <a:xfrm>
                <a:off x="2433" y="1834"/>
                <a:ext cx="2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91" name="Line 556"/>
              <p:cNvSpPr>
                <a:spLocks noChangeShapeType="1"/>
              </p:cNvSpPr>
              <p:nvPr/>
            </p:nvSpPr>
            <p:spPr bwMode="auto">
              <a:xfrm>
                <a:off x="2433" y="1791"/>
                <a:ext cx="2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92" name="Line 557"/>
              <p:cNvSpPr>
                <a:spLocks noChangeShapeType="1"/>
              </p:cNvSpPr>
              <p:nvPr/>
            </p:nvSpPr>
            <p:spPr bwMode="auto">
              <a:xfrm flipV="1">
                <a:off x="2491" y="1791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93" name="Line 558"/>
              <p:cNvSpPr>
                <a:spLocks noChangeShapeType="1"/>
              </p:cNvSpPr>
              <p:nvPr/>
            </p:nvSpPr>
            <p:spPr bwMode="auto">
              <a:xfrm>
                <a:off x="2476" y="1841"/>
                <a:ext cx="2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94" name="Line 559"/>
              <p:cNvSpPr>
                <a:spLocks noChangeShapeType="1"/>
              </p:cNvSpPr>
              <p:nvPr/>
            </p:nvSpPr>
            <p:spPr bwMode="auto">
              <a:xfrm>
                <a:off x="2476" y="1791"/>
                <a:ext cx="2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95" name="Line 560"/>
              <p:cNvSpPr>
                <a:spLocks noChangeShapeType="1"/>
              </p:cNvSpPr>
              <p:nvPr/>
            </p:nvSpPr>
            <p:spPr bwMode="auto">
              <a:xfrm flipV="1">
                <a:off x="2534" y="1784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96" name="Line 561"/>
              <p:cNvSpPr>
                <a:spLocks noChangeShapeType="1"/>
              </p:cNvSpPr>
              <p:nvPr/>
            </p:nvSpPr>
            <p:spPr bwMode="auto">
              <a:xfrm>
                <a:off x="2520" y="1834"/>
                <a:ext cx="2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97" name="Line 562"/>
              <p:cNvSpPr>
                <a:spLocks noChangeShapeType="1"/>
              </p:cNvSpPr>
              <p:nvPr/>
            </p:nvSpPr>
            <p:spPr bwMode="auto">
              <a:xfrm>
                <a:off x="2520" y="1784"/>
                <a:ext cx="2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98" name="Line 563"/>
              <p:cNvSpPr>
                <a:spLocks noChangeShapeType="1"/>
              </p:cNvSpPr>
              <p:nvPr/>
            </p:nvSpPr>
            <p:spPr bwMode="auto">
              <a:xfrm flipV="1">
                <a:off x="2606" y="1791"/>
                <a:ext cx="0" cy="3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99" name="Line 564"/>
              <p:cNvSpPr>
                <a:spLocks noChangeShapeType="1"/>
              </p:cNvSpPr>
              <p:nvPr/>
            </p:nvSpPr>
            <p:spPr bwMode="auto">
              <a:xfrm>
                <a:off x="2599" y="1827"/>
                <a:ext cx="2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200" name="Line 565"/>
              <p:cNvSpPr>
                <a:spLocks noChangeShapeType="1"/>
              </p:cNvSpPr>
              <p:nvPr/>
            </p:nvSpPr>
            <p:spPr bwMode="auto">
              <a:xfrm>
                <a:off x="2599" y="1791"/>
                <a:ext cx="2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201" name="Line 566"/>
              <p:cNvSpPr>
                <a:spLocks noChangeShapeType="1"/>
              </p:cNvSpPr>
              <p:nvPr/>
            </p:nvSpPr>
            <p:spPr bwMode="auto">
              <a:xfrm flipV="1">
                <a:off x="2671" y="1776"/>
                <a:ext cx="0" cy="4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202" name="Line 567"/>
              <p:cNvSpPr>
                <a:spLocks noChangeShapeType="1"/>
              </p:cNvSpPr>
              <p:nvPr/>
            </p:nvSpPr>
            <p:spPr bwMode="auto">
              <a:xfrm>
                <a:off x="2657" y="1820"/>
                <a:ext cx="2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203" name="Line 568"/>
              <p:cNvSpPr>
                <a:spLocks noChangeShapeType="1"/>
              </p:cNvSpPr>
              <p:nvPr/>
            </p:nvSpPr>
            <p:spPr bwMode="auto">
              <a:xfrm>
                <a:off x="2657" y="1776"/>
                <a:ext cx="2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204" name="Line 569"/>
              <p:cNvSpPr>
                <a:spLocks noChangeShapeType="1"/>
              </p:cNvSpPr>
              <p:nvPr/>
            </p:nvSpPr>
            <p:spPr bwMode="auto">
              <a:xfrm flipV="1">
                <a:off x="2700" y="1776"/>
                <a:ext cx="0" cy="4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20845" name="Line 571"/>
            <p:cNvSpPr>
              <a:spLocks noChangeShapeType="1"/>
            </p:cNvSpPr>
            <p:nvPr/>
          </p:nvSpPr>
          <p:spPr bwMode="auto">
            <a:xfrm>
              <a:off x="2693" y="1820"/>
              <a:ext cx="2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46" name="Line 572"/>
            <p:cNvSpPr>
              <a:spLocks noChangeShapeType="1"/>
            </p:cNvSpPr>
            <p:nvPr/>
          </p:nvSpPr>
          <p:spPr bwMode="auto">
            <a:xfrm>
              <a:off x="2693" y="1776"/>
              <a:ext cx="2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47" name="Line 573"/>
            <p:cNvSpPr>
              <a:spLocks noChangeShapeType="1"/>
            </p:cNvSpPr>
            <p:nvPr/>
          </p:nvSpPr>
          <p:spPr bwMode="auto">
            <a:xfrm flipV="1">
              <a:off x="2773" y="1776"/>
              <a:ext cx="0" cy="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48" name="Line 574"/>
            <p:cNvSpPr>
              <a:spLocks noChangeShapeType="1"/>
            </p:cNvSpPr>
            <p:nvPr/>
          </p:nvSpPr>
          <p:spPr bwMode="auto">
            <a:xfrm>
              <a:off x="2765" y="1805"/>
              <a:ext cx="2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49" name="Line 575"/>
            <p:cNvSpPr>
              <a:spLocks noChangeShapeType="1"/>
            </p:cNvSpPr>
            <p:nvPr/>
          </p:nvSpPr>
          <p:spPr bwMode="auto">
            <a:xfrm>
              <a:off x="2765" y="1776"/>
              <a:ext cx="2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50" name="Line 576"/>
            <p:cNvSpPr>
              <a:spLocks noChangeShapeType="1"/>
            </p:cNvSpPr>
            <p:nvPr/>
          </p:nvSpPr>
          <p:spPr bwMode="auto">
            <a:xfrm flipV="1">
              <a:off x="2816" y="1769"/>
              <a:ext cx="0" cy="5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51" name="Line 577"/>
            <p:cNvSpPr>
              <a:spLocks noChangeShapeType="1"/>
            </p:cNvSpPr>
            <p:nvPr/>
          </p:nvSpPr>
          <p:spPr bwMode="auto">
            <a:xfrm>
              <a:off x="2802" y="1820"/>
              <a:ext cx="2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52" name="Line 578"/>
            <p:cNvSpPr>
              <a:spLocks noChangeShapeType="1"/>
            </p:cNvSpPr>
            <p:nvPr/>
          </p:nvSpPr>
          <p:spPr bwMode="auto">
            <a:xfrm>
              <a:off x="2802" y="1769"/>
              <a:ext cx="2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53" name="Line 579"/>
            <p:cNvSpPr>
              <a:spLocks noChangeShapeType="1"/>
            </p:cNvSpPr>
            <p:nvPr/>
          </p:nvSpPr>
          <p:spPr bwMode="auto">
            <a:xfrm flipV="1">
              <a:off x="2852" y="1769"/>
              <a:ext cx="0" cy="5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54" name="Line 580"/>
            <p:cNvSpPr>
              <a:spLocks noChangeShapeType="1"/>
            </p:cNvSpPr>
            <p:nvPr/>
          </p:nvSpPr>
          <p:spPr bwMode="auto">
            <a:xfrm>
              <a:off x="2838" y="1820"/>
              <a:ext cx="2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55" name="Line 581"/>
            <p:cNvSpPr>
              <a:spLocks noChangeShapeType="1"/>
            </p:cNvSpPr>
            <p:nvPr/>
          </p:nvSpPr>
          <p:spPr bwMode="auto">
            <a:xfrm>
              <a:off x="2838" y="1769"/>
              <a:ext cx="2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56" name="Line 582"/>
            <p:cNvSpPr>
              <a:spLocks noChangeShapeType="1"/>
            </p:cNvSpPr>
            <p:nvPr/>
          </p:nvSpPr>
          <p:spPr bwMode="auto">
            <a:xfrm flipV="1">
              <a:off x="2910" y="1769"/>
              <a:ext cx="0" cy="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57" name="Line 583"/>
            <p:cNvSpPr>
              <a:spLocks noChangeShapeType="1"/>
            </p:cNvSpPr>
            <p:nvPr/>
          </p:nvSpPr>
          <p:spPr bwMode="auto">
            <a:xfrm>
              <a:off x="2896" y="1798"/>
              <a:ext cx="2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58" name="Line 584"/>
            <p:cNvSpPr>
              <a:spLocks noChangeShapeType="1"/>
            </p:cNvSpPr>
            <p:nvPr/>
          </p:nvSpPr>
          <p:spPr bwMode="auto">
            <a:xfrm>
              <a:off x="2896" y="1769"/>
              <a:ext cx="2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59" name="Line 585"/>
            <p:cNvSpPr>
              <a:spLocks noChangeShapeType="1"/>
            </p:cNvSpPr>
            <p:nvPr/>
          </p:nvSpPr>
          <p:spPr bwMode="auto">
            <a:xfrm flipV="1">
              <a:off x="2953" y="1769"/>
              <a:ext cx="0" cy="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60" name="Line 586"/>
            <p:cNvSpPr>
              <a:spLocks noChangeShapeType="1"/>
            </p:cNvSpPr>
            <p:nvPr/>
          </p:nvSpPr>
          <p:spPr bwMode="auto">
            <a:xfrm>
              <a:off x="2939" y="1798"/>
              <a:ext cx="2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61" name="Line 587"/>
            <p:cNvSpPr>
              <a:spLocks noChangeShapeType="1"/>
            </p:cNvSpPr>
            <p:nvPr/>
          </p:nvSpPr>
          <p:spPr bwMode="auto">
            <a:xfrm>
              <a:off x="2939" y="1769"/>
              <a:ext cx="2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62" name="Line 588"/>
            <p:cNvSpPr>
              <a:spLocks noChangeShapeType="1"/>
            </p:cNvSpPr>
            <p:nvPr/>
          </p:nvSpPr>
          <p:spPr bwMode="auto">
            <a:xfrm flipV="1">
              <a:off x="2997" y="1769"/>
              <a:ext cx="0" cy="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63" name="Line 589"/>
            <p:cNvSpPr>
              <a:spLocks noChangeShapeType="1"/>
            </p:cNvSpPr>
            <p:nvPr/>
          </p:nvSpPr>
          <p:spPr bwMode="auto">
            <a:xfrm>
              <a:off x="2982" y="1791"/>
              <a:ext cx="2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64" name="Line 590"/>
            <p:cNvSpPr>
              <a:spLocks noChangeShapeType="1"/>
            </p:cNvSpPr>
            <p:nvPr/>
          </p:nvSpPr>
          <p:spPr bwMode="auto">
            <a:xfrm>
              <a:off x="2982" y="1769"/>
              <a:ext cx="2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65" name="Line 591"/>
            <p:cNvSpPr>
              <a:spLocks noChangeShapeType="1"/>
            </p:cNvSpPr>
            <p:nvPr/>
          </p:nvSpPr>
          <p:spPr bwMode="auto">
            <a:xfrm flipV="1">
              <a:off x="3062" y="1769"/>
              <a:ext cx="0" cy="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66" name="Line 592"/>
            <p:cNvSpPr>
              <a:spLocks noChangeShapeType="1"/>
            </p:cNvSpPr>
            <p:nvPr/>
          </p:nvSpPr>
          <p:spPr bwMode="auto">
            <a:xfrm>
              <a:off x="3055" y="1791"/>
              <a:ext cx="2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67" name="Line 593"/>
            <p:cNvSpPr>
              <a:spLocks noChangeShapeType="1"/>
            </p:cNvSpPr>
            <p:nvPr/>
          </p:nvSpPr>
          <p:spPr bwMode="auto">
            <a:xfrm>
              <a:off x="3055" y="1769"/>
              <a:ext cx="2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68" name="Line 594"/>
            <p:cNvSpPr>
              <a:spLocks noChangeShapeType="1"/>
            </p:cNvSpPr>
            <p:nvPr/>
          </p:nvSpPr>
          <p:spPr bwMode="auto">
            <a:xfrm flipV="1">
              <a:off x="3199" y="1769"/>
              <a:ext cx="0" cy="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69" name="Line 595"/>
            <p:cNvSpPr>
              <a:spLocks noChangeShapeType="1"/>
            </p:cNvSpPr>
            <p:nvPr/>
          </p:nvSpPr>
          <p:spPr bwMode="auto">
            <a:xfrm>
              <a:off x="3185" y="1798"/>
              <a:ext cx="2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70" name="Line 596"/>
            <p:cNvSpPr>
              <a:spLocks noChangeShapeType="1"/>
            </p:cNvSpPr>
            <p:nvPr/>
          </p:nvSpPr>
          <p:spPr bwMode="auto">
            <a:xfrm>
              <a:off x="3185" y="1769"/>
              <a:ext cx="2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71" name="Line 597"/>
            <p:cNvSpPr>
              <a:spLocks noChangeShapeType="1"/>
            </p:cNvSpPr>
            <p:nvPr/>
          </p:nvSpPr>
          <p:spPr bwMode="auto">
            <a:xfrm flipV="1">
              <a:off x="3322" y="1755"/>
              <a:ext cx="0" cy="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72" name="Line 598"/>
            <p:cNvSpPr>
              <a:spLocks noChangeShapeType="1"/>
            </p:cNvSpPr>
            <p:nvPr/>
          </p:nvSpPr>
          <p:spPr bwMode="auto">
            <a:xfrm>
              <a:off x="3315" y="1784"/>
              <a:ext cx="2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73" name="Line 599"/>
            <p:cNvSpPr>
              <a:spLocks noChangeShapeType="1"/>
            </p:cNvSpPr>
            <p:nvPr/>
          </p:nvSpPr>
          <p:spPr bwMode="auto">
            <a:xfrm>
              <a:off x="3315" y="1755"/>
              <a:ext cx="2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74" name="Freeform 600"/>
            <p:cNvSpPr>
              <a:spLocks/>
            </p:cNvSpPr>
            <p:nvPr/>
          </p:nvSpPr>
          <p:spPr bwMode="auto">
            <a:xfrm>
              <a:off x="538" y="3316"/>
              <a:ext cx="29" cy="22"/>
            </a:xfrm>
            <a:custGeom>
              <a:avLst/>
              <a:gdLst>
                <a:gd name="T0" fmla="*/ 4 w 4"/>
                <a:gd name="T1" fmla="*/ 2 h 3"/>
                <a:gd name="T2" fmla="*/ 3 w 4"/>
                <a:gd name="T3" fmla="*/ 0 h 3"/>
                <a:gd name="T4" fmla="*/ 2 w 4"/>
                <a:gd name="T5" fmla="*/ 0 h 3"/>
                <a:gd name="T6" fmla="*/ 1 w 4"/>
                <a:gd name="T7" fmla="*/ 0 h 3"/>
                <a:gd name="T8" fmla="*/ 0 w 4"/>
                <a:gd name="T9" fmla="*/ 2 h 3"/>
                <a:gd name="T10" fmla="*/ 1 w 4"/>
                <a:gd name="T11" fmla="*/ 3 h 3"/>
                <a:gd name="T12" fmla="*/ 2 w 4"/>
                <a:gd name="T13" fmla="*/ 3 h 3"/>
                <a:gd name="T14" fmla="*/ 3 w 4"/>
                <a:gd name="T15" fmla="*/ 3 h 3"/>
                <a:gd name="T16" fmla="*/ 4 w 4"/>
                <a:gd name="T1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4" y="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75" name="Line 601"/>
            <p:cNvSpPr>
              <a:spLocks noChangeShapeType="1"/>
            </p:cNvSpPr>
            <p:nvPr/>
          </p:nvSpPr>
          <p:spPr bwMode="auto">
            <a:xfrm>
              <a:off x="553" y="3331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76" name="Freeform 602"/>
            <p:cNvSpPr>
              <a:spLocks/>
            </p:cNvSpPr>
            <p:nvPr/>
          </p:nvSpPr>
          <p:spPr bwMode="auto">
            <a:xfrm>
              <a:off x="770" y="2615"/>
              <a:ext cx="21" cy="22"/>
            </a:xfrm>
            <a:custGeom>
              <a:avLst/>
              <a:gdLst>
                <a:gd name="T0" fmla="*/ 3 w 3"/>
                <a:gd name="T1" fmla="*/ 1 h 3"/>
                <a:gd name="T2" fmla="*/ 2 w 3"/>
                <a:gd name="T3" fmla="*/ 0 h 3"/>
                <a:gd name="T4" fmla="*/ 1 w 3"/>
                <a:gd name="T5" fmla="*/ 0 h 3"/>
                <a:gd name="T6" fmla="*/ 0 w 3"/>
                <a:gd name="T7" fmla="*/ 0 h 3"/>
                <a:gd name="T8" fmla="*/ 0 w 3"/>
                <a:gd name="T9" fmla="*/ 1 h 3"/>
                <a:gd name="T10" fmla="*/ 0 w 3"/>
                <a:gd name="T11" fmla="*/ 2 h 3"/>
                <a:gd name="T12" fmla="*/ 1 w 3"/>
                <a:gd name="T13" fmla="*/ 3 h 3"/>
                <a:gd name="T14" fmla="*/ 2 w 3"/>
                <a:gd name="T15" fmla="*/ 2 h 3"/>
                <a:gd name="T16" fmla="*/ 3 w 3"/>
                <a:gd name="T1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77" name="Line 603"/>
            <p:cNvSpPr>
              <a:spLocks noChangeShapeType="1"/>
            </p:cNvSpPr>
            <p:nvPr/>
          </p:nvSpPr>
          <p:spPr bwMode="auto">
            <a:xfrm>
              <a:off x="777" y="2622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78" name="Freeform 604"/>
            <p:cNvSpPr>
              <a:spLocks/>
            </p:cNvSpPr>
            <p:nvPr/>
          </p:nvSpPr>
          <p:spPr bwMode="auto">
            <a:xfrm>
              <a:off x="864" y="2391"/>
              <a:ext cx="21" cy="29"/>
            </a:xfrm>
            <a:custGeom>
              <a:avLst/>
              <a:gdLst>
                <a:gd name="T0" fmla="*/ 3 w 3"/>
                <a:gd name="T1" fmla="*/ 2 h 4"/>
                <a:gd name="T2" fmla="*/ 3 w 3"/>
                <a:gd name="T3" fmla="*/ 1 h 4"/>
                <a:gd name="T4" fmla="*/ 2 w 3"/>
                <a:gd name="T5" fmla="*/ 0 h 4"/>
                <a:gd name="T6" fmla="*/ 0 w 3"/>
                <a:gd name="T7" fmla="*/ 1 h 4"/>
                <a:gd name="T8" fmla="*/ 0 w 3"/>
                <a:gd name="T9" fmla="*/ 2 h 4"/>
                <a:gd name="T10" fmla="*/ 0 w 3"/>
                <a:gd name="T11" fmla="*/ 3 h 4"/>
                <a:gd name="T12" fmla="*/ 2 w 3"/>
                <a:gd name="T13" fmla="*/ 4 h 4"/>
                <a:gd name="T14" fmla="*/ 3 w 3"/>
                <a:gd name="T15" fmla="*/ 3 h 4"/>
                <a:gd name="T16" fmla="*/ 3 w 3"/>
                <a:gd name="T1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lnTo>
                    <a:pt x="3" y="1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79" name="Line 605"/>
            <p:cNvSpPr>
              <a:spLocks noChangeShapeType="1"/>
            </p:cNvSpPr>
            <p:nvPr/>
          </p:nvSpPr>
          <p:spPr bwMode="auto">
            <a:xfrm>
              <a:off x="878" y="2405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80" name="Freeform 606"/>
            <p:cNvSpPr>
              <a:spLocks/>
            </p:cNvSpPr>
            <p:nvPr/>
          </p:nvSpPr>
          <p:spPr bwMode="auto">
            <a:xfrm>
              <a:off x="936" y="2297"/>
              <a:ext cx="22" cy="22"/>
            </a:xfrm>
            <a:custGeom>
              <a:avLst/>
              <a:gdLst>
                <a:gd name="T0" fmla="*/ 3 w 3"/>
                <a:gd name="T1" fmla="*/ 2 h 3"/>
                <a:gd name="T2" fmla="*/ 2 w 3"/>
                <a:gd name="T3" fmla="*/ 1 h 3"/>
                <a:gd name="T4" fmla="*/ 1 w 3"/>
                <a:gd name="T5" fmla="*/ 0 h 3"/>
                <a:gd name="T6" fmla="*/ 0 w 3"/>
                <a:gd name="T7" fmla="*/ 1 h 3"/>
                <a:gd name="T8" fmla="*/ 0 w 3"/>
                <a:gd name="T9" fmla="*/ 2 h 3"/>
                <a:gd name="T10" fmla="*/ 0 w 3"/>
                <a:gd name="T11" fmla="*/ 3 h 3"/>
                <a:gd name="T12" fmla="*/ 1 w 3"/>
                <a:gd name="T13" fmla="*/ 3 h 3"/>
                <a:gd name="T14" fmla="*/ 2 w 3"/>
                <a:gd name="T15" fmla="*/ 3 h 3"/>
                <a:gd name="T16" fmla="*/ 3 w 3"/>
                <a:gd name="T1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2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81" name="Line 607"/>
            <p:cNvSpPr>
              <a:spLocks noChangeShapeType="1"/>
            </p:cNvSpPr>
            <p:nvPr/>
          </p:nvSpPr>
          <p:spPr bwMode="auto">
            <a:xfrm>
              <a:off x="943" y="2311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82" name="Freeform 608"/>
            <p:cNvSpPr>
              <a:spLocks/>
            </p:cNvSpPr>
            <p:nvPr/>
          </p:nvSpPr>
          <p:spPr bwMode="auto">
            <a:xfrm>
              <a:off x="994" y="2333"/>
              <a:ext cx="22" cy="22"/>
            </a:xfrm>
            <a:custGeom>
              <a:avLst/>
              <a:gdLst>
                <a:gd name="T0" fmla="*/ 3 w 3"/>
                <a:gd name="T1" fmla="*/ 2 h 3"/>
                <a:gd name="T2" fmla="*/ 2 w 3"/>
                <a:gd name="T3" fmla="*/ 1 h 3"/>
                <a:gd name="T4" fmla="*/ 1 w 3"/>
                <a:gd name="T5" fmla="*/ 0 h 3"/>
                <a:gd name="T6" fmla="*/ 0 w 3"/>
                <a:gd name="T7" fmla="*/ 1 h 3"/>
                <a:gd name="T8" fmla="*/ 0 w 3"/>
                <a:gd name="T9" fmla="*/ 2 h 3"/>
                <a:gd name="T10" fmla="*/ 0 w 3"/>
                <a:gd name="T11" fmla="*/ 3 h 3"/>
                <a:gd name="T12" fmla="*/ 1 w 3"/>
                <a:gd name="T13" fmla="*/ 3 h 3"/>
                <a:gd name="T14" fmla="*/ 2 w 3"/>
                <a:gd name="T15" fmla="*/ 3 h 3"/>
                <a:gd name="T16" fmla="*/ 3 w 3"/>
                <a:gd name="T1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2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83" name="Line 609"/>
            <p:cNvSpPr>
              <a:spLocks noChangeShapeType="1"/>
            </p:cNvSpPr>
            <p:nvPr/>
          </p:nvSpPr>
          <p:spPr bwMode="auto">
            <a:xfrm>
              <a:off x="1001" y="2347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84" name="Freeform 610"/>
            <p:cNvSpPr>
              <a:spLocks/>
            </p:cNvSpPr>
            <p:nvPr/>
          </p:nvSpPr>
          <p:spPr bwMode="auto">
            <a:xfrm>
              <a:off x="1059" y="2261"/>
              <a:ext cx="22" cy="21"/>
            </a:xfrm>
            <a:custGeom>
              <a:avLst/>
              <a:gdLst>
                <a:gd name="T0" fmla="*/ 3 w 3"/>
                <a:gd name="T1" fmla="*/ 1 h 3"/>
                <a:gd name="T2" fmla="*/ 2 w 3"/>
                <a:gd name="T3" fmla="*/ 0 h 3"/>
                <a:gd name="T4" fmla="*/ 1 w 3"/>
                <a:gd name="T5" fmla="*/ 0 h 3"/>
                <a:gd name="T6" fmla="*/ 0 w 3"/>
                <a:gd name="T7" fmla="*/ 0 h 3"/>
                <a:gd name="T8" fmla="*/ 0 w 3"/>
                <a:gd name="T9" fmla="*/ 1 h 3"/>
                <a:gd name="T10" fmla="*/ 0 w 3"/>
                <a:gd name="T11" fmla="*/ 3 h 3"/>
                <a:gd name="T12" fmla="*/ 1 w 3"/>
                <a:gd name="T13" fmla="*/ 3 h 3"/>
                <a:gd name="T14" fmla="*/ 2 w 3"/>
                <a:gd name="T15" fmla="*/ 3 h 3"/>
                <a:gd name="T16" fmla="*/ 3 w 3"/>
                <a:gd name="T1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85" name="Line 611"/>
            <p:cNvSpPr>
              <a:spLocks noChangeShapeType="1"/>
            </p:cNvSpPr>
            <p:nvPr/>
          </p:nvSpPr>
          <p:spPr bwMode="auto">
            <a:xfrm>
              <a:off x="1066" y="2268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86" name="Freeform 612"/>
            <p:cNvSpPr>
              <a:spLocks/>
            </p:cNvSpPr>
            <p:nvPr/>
          </p:nvSpPr>
          <p:spPr bwMode="auto">
            <a:xfrm>
              <a:off x="1102" y="2217"/>
              <a:ext cx="22" cy="22"/>
            </a:xfrm>
            <a:custGeom>
              <a:avLst/>
              <a:gdLst>
                <a:gd name="T0" fmla="*/ 3 w 3"/>
                <a:gd name="T1" fmla="*/ 1 h 3"/>
                <a:gd name="T2" fmla="*/ 2 w 3"/>
                <a:gd name="T3" fmla="*/ 0 h 3"/>
                <a:gd name="T4" fmla="*/ 1 w 3"/>
                <a:gd name="T5" fmla="*/ 0 h 3"/>
                <a:gd name="T6" fmla="*/ 0 w 3"/>
                <a:gd name="T7" fmla="*/ 0 h 3"/>
                <a:gd name="T8" fmla="*/ 0 w 3"/>
                <a:gd name="T9" fmla="*/ 1 h 3"/>
                <a:gd name="T10" fmla="*/ 0 w 3"/>
                <a:gd name="T11" fmla="*/ 2 h 3"/>
                <a:gd name="T12" fmla="*/ 1 w 3"/>
                <a:gd name="T13" fmla="*/ 3 h 3"/>
                <a:gd name="T14" fmla="*/ 2 w 3"/>
                <a:gd name="T15" fmla="*/ 2 h 3"/>
                <a:gd name="T16" fmla="*/ 3 w 3"/>
                <a:gd name="T1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87" name="Line 613"/>
            <p:cNvSpPr>
              <a:spLocks noChangeShapeType="1"/>
            </p:cNvSpPr>
            <p:nvPr/>
          </p:nvSpPr>
          <p:spPr bwMode="auto">
            <a:xfrm>
              <a:off x="1110" y="2225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88" name="Freeform 614"/>
            <p:cNvSpPr>
              <a:spLocks/>
            </p:cNvSpPr>
            <p:nvPr/>
          </p:nvSpPr>
          <p:spPr bwMode="auto">
            <a:xfrm>
              <a:off x="1189" y="2181"/>
              <a:ext cx="22" cy="22"/>
            </a:xfrm>
            <a:custGeom>
              <a:avLst/>
              <a:gdLst>
                <a:gd name="T0" fmla="*/ 3 w 3"/>
                <a:gd name="T1" fmla="*/ 2 h 3"/>
                <a:gd name="T2" fmla="*/ 2 w 3"/>
                <a:gd name="T3" fmla="*/ 1 h 3"/>
                <a:gd name="T4" fmla="*/ 1 w 3"/>
                <a:gd name="T5" fmla="*/ 0 h 3"/>
                <a:gd name="T6" fmla="*/ 0 w 3"/>
                <a:gd name="T7" fmla="*/ 1 h 3"/>
                <a:gd name="T8" fmla="*/ 0 w 3"/>
                <a:gd name="T9" fmla="*/ 2 h 3"/>
                <a:gd name="T10" fmla="*/ 0 w 3"/>
                <a:gd name="T11" fmla="*/ 3 h 3"/>
                <a:gd name="T12" fmla="*/ 1 w 3"/>
                <a:gd name="T13" fmla="*/ 3 h 3"/>
                <a:gd name="T14" fmla="*/ 2 w 3"/>
                <a:gd name="T15" fmla="*/ 3 h 3"/>
                <a:gd name="T16" fmla="*/ 3 w 3"/>
                <a:gd name="T1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2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89" name="Line 615"/>
            <p:cNvSpPr>
              <a:spLocks noChangeShapeType="1"/>
            </p:cNvSpPr>
            <p:nvPr/>
          </p:nvSpPr>
          <p:spPr bwMode="auto">
            <a:xfrm>
              <a:off x="1196" y="2196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90" name="Freeform 616"/>
            <p:cNvSpPr>
              <a:spLocks/>
            </p:cNvSpPr>
            <p:nvPr/>
          </p:nvSpPr>
          <p:spPr bwMode="auto">
            <a:xfrm>
              <a:off x="1233" y="2159"/>
              <a:ext cx="21" cy="22"/>
            </a:xfrm>
            <a:custGeom>
              <a:avLst/>
              <a:gdLst>
                <a:gd name="T0" fmla="*/ 3 w 3"/>
                <a:gd name="T1" fmla="*/ 1 h 3"/>
                <a:gd name="T2" fmla="*/ 2 w 3"/>
                <a:gd name="T3" fmla="*/ 0 h 3"/>
                <a:gd name="T4" fmla="*/ 1 w 3"/>
                <a:gd name="T5" fmla="*/ 0 h 3"/>
                <a:gd name="T6" fmla="*/ 0 w 3"/>
                <a:gd name="T7" fmla="*/ 0 h 3"/>
                <a:gd name="T8" fmla="*/ 0 w 3"/>
                <a:gd name="T9" fmla="*/ 1 h 3"/>
                <a:gd name="T10" fmla="*/ 0 w 3"/>
                <a:gd name="T11" fmla="*/ 3 h 3"/>
                <a:gd name="T12" fmla="*/ 1 w 3"/>
                <a:gd name="T13" fmla="*/ 3 h 3"/>
                <a:gd name="T14" fmla="*/ 2 w 3"/>
                <a:gd name="T15" fmla="*/ 3 h 3"/>
                <a:gd name="T16" fmla="*/ 3 w 3"/>
                <a:gd name="T1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91" name="Line 617"/>
            <p:cNvSpPr>
              <a:spLocks noChangeShapeType="1"/>
            </p:cNvSpPr>
            <p:nvPr/>
          </p:nvSpPr>
          <p:spPr bwMode="auto">
            <a:xfrm>
              <a:off x="1240" y="2167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92" name="Freeform 618"/>
            <p:cNvSpPr>
              <a:spLocks/>
            </p:cNvSpPr>
            <p:nvPr/>
          </p:nvSpPr>
          <p:spPr bwMode="auto">
            <a:xfrm>
              <a:off x="1261" y="2152"/>
              <a:ext cx="22" cy="22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0 h 3"/>
                <a:gd name="T4" fmla="*/ 2 w 3"/>
                <a:gd name="T5" fmla="*/ 0 h 3"/>
                <a:gd name="T6" fmla="*/ 1 w 3"/>
                <a:gd name="T7" fmla="*/ 0 h 3"/>
                <a:gd name="T8" fmla="*/ 0 w 3"/>
                <a:gd name="T9" fmla="*/ 1 h 3"/>
                <a:gd name="T10" fmla="*/ 1 w 3"/>
                <a:gd name="T11" fmla="*/ 2 h 3"/>
                <a:gd name="T12" fmla="*/ 2 w 3"/>
                <a:gd name="T13" fmla="*/ 3 h 3"/>
                <a:gd name="T14" fmla="*/ 3 w 3"/>
                <a:gd name="T15" fmla="*/ 2 h 3"/>
                <a:gd name="T16" fmla="*/ 3 w 3"/>
                <a:gd name="T1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3" y="2"/>
                  </a:lnTo>
                  <a:lnTo>
                    <a:pt x="3" y="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93" name="Line 619"/>
            <p:cNvSpPr>
              <a:spLocks noChangeShapeType="1"/>
            </p:cNvSpPr>
            <p:nvPr/>
          </p:nvSpPr>
          <p:spPr bwMode="auto">
            <a:xfrm>
              <a:off x="1276" y="2159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94" name="Freeform 620"/>
            <p:cNvSpPr>
              <a:spLocks/>
            </p:cNvSpPr>
            <p:nvPr/>
          </p:nvSpPr>
          <p:spPr bwMode="auto">
            <a:xfrm>
              <a:off x="1298" y="2123"/>
              <a:ext cx="21" cy="29"/>
            </a:xfrm>
            <a:custGeom>
              <a:avLst/>
              <a:gdLst>
                <a:gd name="T0" fmla="*/ 3 w 3"/>
                <a:gd name="T1" fmla="*/ 2 h 4"/>
                <a:gd name="T2" fmla="*/ 3 w 3"/>
                <a:gd name="T3" fmla="*/ 1 h 4"/>
                <a:gd name="T4" fmla="*/ 2 w 3"/>
                <a:gd name="T5" fmla="*/ 0 h 4"/>
                <a:gd name="T6" fmla="*/ 1 w 3"/>
                <a:gd name="T7" fmla="*/ 1 h 4"/>
                <a:gd name="T8" fmla="*/ 0 w 3"/>
                <a:gd name="T9" fmla="*/ 2 h 4"/>
                <a:gd name="T10" fmla="*/ 1 w 3"/>
                <a:gd name="T11" fmla="*/ 3 h 4"/>
                <a:gd name="T12" fmla="*/ 2 w 3"/>
                <a:gd name="T13" fmla="*/ 4 h 4"/>
                <a:gd name="T14" fmla="*/ 3 w 3"/>
                <a:gd name="T15" fmla="*/ 3 h 4"/>
                <a:gd name="T16" fmla="*/ 3 w 3"/>
                <a:gd name="T1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lnTo>
                    <a:pt x="3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95" name="Line 621"/>
            <p:cNvSpPr>
              <a:spLocks noChangeShapeType="1"/>
            </p:cNvSpPr>
            <p:nvPr/>
          </p:nvSpPr>
          <p:spPr bwMode="auto">
            <a:xfrm>
              <a:off x="1312" y="2138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96" name="Freeform 622"/>
            <p:cNvSpPr>
              <a:spLocks/>
            </p:cNvSpPr>
            <p:nvPr/>
          </p:nvSpPr>
          <p:spPr bwMode="auto">
            <a:xfrm>
              <a:off x="1334" y="2087"/>
              <a:ext cx="21" cy="22"/>
            </a:xfrm>
            <a:custGeom>
              <a:avLst/>
              <a:gdLst>
                <a:gd name="T0" fmla="*/ 3 w 3"/>
                <a:gd name="T1" fmla="*/ 1 h 3"/>
                <a:gd name="T2" fmla="*/ 2 w 3"/>
                <a:gd name="T3" fmla="*/ 0 h 3"/>
                <a:gd name="T4" fmla="*/ 1 w 3"/>
                <a:gd name="T5" fmla="*/ 0 h 3"/>
                <a:gd name="T6" fmla="*/ 0 w 3"/>
                <a:gd name="T7" fmla="*/ 0 h 3"/>
                <a:gd name="T8" fmla="*/ 0 w 3"/>
                <a:gd name="T9" fmla="*/ 1 h 3"/>
                <a:gd name="T10" fmla="*/ 0 w 3"/>
                <a:gd name="T11" fmla="*/ 2 h 3"/>
                <a:gd name="T12" fmla="*/ 1 w 3"/>
                <a:gd name="T13" fmla="*/ 3 h 3"/>
                <a:gd name="T14" fmla="*/ 2 w 3"/>
                <a:gd name="T15" fmla="*/ 2 h 3"/>
                <a:gd name="T16" fmla="*/ 3 w 3"/>
                <a:gd name="T1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97" name="Line 623"/>
            <p:cNvSpPr>
              <a:spLocks noChangeShapeType="1"/>
            </p:cNvSpPr>
            <p:nvPr/>
          </p:nvSpPr>
          <p:spPr bwMode="auto">
            <a:xfrm>
              <a:off x="1341" y="2094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98" name="Freeform 624"/>
            <p:cNvSpPr>
              <a:spLocks/>
            </p:cNvSpPr>
            <p:nvPr/>
          </p:nvSpPr>
          <p:spPr bwMode="auto">
            <a:xfrm>
              <a:off x="1370" y="2087"/>
              <a:ext cx="22" cy="22"/>
            </a:xfrm>
            <a:custGeom>
              <a:avLst/>
              <a:gdLst>
                <a:gd name="T0" fmla="*/ 3 w 3"/>
                <a:gd name="T1" fmla="*/ 2 h 3"/>
                <a:gd name="T2" fmla="*/ 2 w 3"/>
                <a:gd name="T3" fmla="*/ 0 h 3"/>
                <a:gd name="T4" fmla="*/ 1 w 3"/>
                <a:gd name="T5" fmla="*/ 0 h 3"/>
                <a:gd name="T6" fmla="*/ 0 w 3"/>
                <a:gd name="T7" fmla="*/ 0 h 3"/>
                <a:gd name="T8" fmla="*/ 0 w 3"/>
                <a:gd name="T9" fmla="*/ 2 h 3"/>
                <a:gd name="T10" fmla="*/ 0 w 3"/>
                <a:gd name="T11" fmla="*/ 3 h 3"/>
                <a:gd name="T12" fmla="*/ 1 w 3"/>
                <a:gd name="T13" fmla="*/ 3 h 3"/>
                <a:gd name="T14" fmla="*/ 2 w 3"/>
                <a:gd name="T15" fmla="*/ 3 h 3"/>
                <a:gd name="T16" fmla="*/ 3 w 3"/>
                <a:gd name="T1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99" name="Line 625"/>
            <p:cNvSpPr>
              <a:spLocks noChangeShapeType="1"/>
            </p:cNvSpPr>
            <p:nvPr/>
          </p:nvSpPr>
          <p:spPr bwMode="auto">
            <a:xfrm>
              <a:off x="1377" y="2102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00" name="Freeform 626"/>
            <p:cNvSpPr>
              <a:spLocks/>
            </p:cNvSpPr>
            <p:nvPr/>
          </p:nvSpPr>
          <p:spPr bwMode="auto">
            <a:xfrm>
              <a:off x="1399" y="2065"/>
              <a:ext cx="22" cy="22"/>
            </a:xfrm>
            <a:custGeom>
              <a:avLst/>
              <a:gdLst>
                <a:gd name="T0" fmla="*/ 3 w 3"/>
                <a:gd name="T1" fmla="*/ 2 h 3"/>
                <a:gd name="T2" fmla="*/ 2 w 3"/>
                <a:gd name="T3" fmla="*/ 1 h 3"/>
                <a:gd name="T4" fmla="*/ 1 w 3"/>
                <a:gd name="T5" fmla="*/ 0 h 3"/>
                <a:gd name="T6" fmla="*/ 0 w 3"/>
                <a:gd name="T7" fmla="*/ 1 h 3"/>
                <a:gd name="T8" fmla="*/ 0 w 3"/>
                <a:gd name="T9" fmla="*/ 2 h 3"/>
                <a:gd name="T10" fmla="*/ 0 w 3"/>
                <a:gd name="T11" fmla="*/ 3 h 3"/>
                <a:gd name="T12" fmla="*/ 1 w 3"/>
                <a:gd name="T13" fmla="*/ 3 h 3"/>
                <a:gd name="T14" fmla="*/ 2 w 3"/>
                <a:gd name="T15" fmla="*/ 3 h 3"/>
                <a:gd name="T16" fmla="*/ 3 w 3"/>
                <a:gd name="T1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2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01" name="Line 627"/>
            <p:cNvSpPr>
              <a:spLocks noChangeShapeType="1"/>
            </p:cNvSpPr>
            <p:nvPr/>
          </p:nvSpPr>
          <p:spPr bwMode="auto">
            <a:xfrm>
              <a:off x="1406" y="2080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02" name="Freeform 628"/>
            <p:cNvSpPr>
              <a:spLocks/>
            </p:cNvSpPr>
            <p:nvPr/>
          </p:nvSpPr>
          <p:spPr bwMode="auto">
            <a:xfrm>
              <a:off x="1457" y="2065"/>
              <a:ext cx="21" cy="22"/>
            </a:xfrm>
            <a:custGeom>
              <a:avLst/>
              <a:gdLst>
                <a:gd name="T0" fmla="*/ 3 w 3"/>
                <a:gd name="T1" fmla="*/ 2 h 3"/>
                <a:gd name="T2" fmla="*/ 2 w 3"/>
                <a:gd name="T3" fmla="*/ 1 h 3"/>
                <a:gd name="T4" fmla="*/ 1 w 3"/>
                <a:gd name="T5" fmla="*/ 0 h 3"/>
                <a:gd name="T6" fmla="*/ 0 w 3"/>
                <a:gd name="T7" fmla="*/ 1 h 3"/>
                <a:gd name="T8" fmla="*/ 0 w 3"/>
                <a:gd name="T9" fmla="*/ 2 h 3"/>
                <a:gd name="T10" fmla="*/ 0 w 3"/>
                <a:gd name="T11" fmla="*/ 3 h 3"/>
                <a:gd name="T12" fmla="*/ 1 w 3"/>
                <a:gd name="T13" fmla="*/ 3 h 3"/>
                <a:gd name="T14" fmla="*/ 2 w 3"/>
                <a:gd name="T15" fmla="*/ 3 h 3"/>
                <a:gd name="T16" fmla="*/ 3 w 3"/>
                <a:gd name="T1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2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03" name="Line 629"/>
            <p:cNvSpPr>
              <a:spLocks noChangeShapeType="1"/>
            </p:cNvSpPr>
            <p:nvPr/>
          </p:nvSpPr>
          <p:spPr bwMode="auto">
            <a:xfrm>
              <a:off x="1464" y="2080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04" name="Freeform 630"/>
            <p:cNvSpPr>
              <a:spLocks/>
            </p:cNvSpPr>
            <p:nvPr/>
          </p:nvSpPr>
          <p:spPr bwMode="auto">
            <a:xfrm>
              <a:off x="1493" y="2022"/>
              <a:ext cx="22" cy="29"/>
            </a:xfrm>
            <a:custGeom>
              <a:avLst/>
              <a:gdLst>
                <a:gd name="T0" fmla="*/ 3 w 3"/>
                <a:gd name="T1" fmla="*/ 2 h 4"/>
                <a:gd name="T2" fmla="*/ 2 w 3"/>
                <a:gd name="T3" fmla="*/ 1 h 4"/>
                <a:gd name="T4" fmla="*/ 1 w 3"/>
                <a:gd name="T5" fmla="*/ 0 h 4"/>
                <a:gd name="T6" fmla="*/ 0 w 3"/>
                <a:gd name="T7" fmla="*/ 1 h 4"/>
                <a:gd name="T8" fmla="*/ 0 w 3"/>
                <a:gd name="T9" fmla="*/ 2 h 4"/>
                <a:gd name="T10" fmla="*/ 0 w 3"/>
                <a:gd name="T11" fmla="*/ 3 h 4"/>
                <a:gd name="T12" fmla="*/ 1 w 3"/>
                <a:gd name="T13" fmla="*/ 4 h 4"/>
                <a:gd name="T14" fmla="*/ 2 w 3"/>
                <a:gd name="T15" fmla="*/ 3 h 4"/>
                <a:gd name="T16" fmla="*/ 3 w 3"/>
                <a:gd name="T1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lnTo>
                    <a:pt x="2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05" name="Line 631"/>
            <p:cNvSpPr>
              <a:spLocks noChangeShapeType="1"/>
            </p:cNvSpPr>
            <p:nvPr/>
          </p:nvSpPr>
          <p:spPr bwMode="auto">
            <a:xfrm>
              <a:off x="1500" y="2037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06" name="Freeform 632"/>
            <p:cNvSpPr>
              <a:spLocks/>
            </p:cNvSpPr>
            <p:nvPr/>
          </p:nvSpPr>
          <p:spPr bwMode="auto">
            <a:xfrm>
              <a:off x="1515" y="2022"/>
              <a:ext cx="21" cy="22"/>
            </a:xfrm>
            <a:custGeom>
              <a:avLst/>
              <a:gdLst>
                <a:gd name="T0" fmla="*/ 3 w 3"/>
                <a:gd name="T1" fmla="*/ 2 h 3"/>
                <a:gd name="T2" fmla="*/ 2 w 3"/>
                <a:gd name="T3" fmla="*/ 0 h 3"/>
                <a:gd name="T4" fmla="*/ 1 w 3"/>
                <a:gd name="T5" fmla="*/ 0 h 3"/>
                <a:gd name="T6" fmla="*/ 0 w 3"/>
                <a:gd name="T7" fmla="*/ 0 h 3"/>
                <a:gd name="T8" fmla="*/ 0 w 3"/>
                <a:gd name="T9" fmla="*/ 2 h 3"/>
                <a:gd name="T10" fmla="*/ 0 w 3"/>
                <a:gd name="T11" fmla="*/ 3 h 3"/>
                <a:gd name="T12" fmla="*/ 1 w 3"/>
                <a:gd name="T13" fmla="*/ 3 h 3"/>
                <a:gd name="T14" fmla="*/ 2 w 3"/>
                <a:gd name="T15" fmla="*/ 3 h 3"/>
                <a:gd name="T16" fmla="*/ 3 w 3"/>
                <a:gd name="T1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07" name="Line 633"/>
            <p:cNvSpPr>
              <a:spLocks noChangeShapeType="1"/>
            </p:cNvSpPr>
            <p:nvPr/>
          </p:nvSpPr>
          <p:spPr bwMode="auto">
            <a:xfrm>
              <a:off x="1522" y="2037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08" name="Freeform 634"/>
            <p:cNvSpPr>
              <a:spLocks/>
            </p:cNvSpPr>
            <p:nvPr/>
          </p:nvSpPr>
          <p:spPr bwMode="auto">
            <a:xfrm>
              <a:off x="1543" y="1993"/>
              <a:ext cx="22" cy="29"/>
            </a:xfrm>
            <a:custGeom>
              <a:avLst/>
              <a:gdLst>
                <a:gd name="T0" fmla="*/ 3 w 3"/>
                <a:gd name="T1" fmla="*/ 2 h 4"/>
                <a:gd name="T2" fmla="*/ 3 w 3"/>
                <a:gd name="T3" fmla="*/ 1 h 4"/>
                <a:gd name="T4" fmla="*/ 1 w 3"/>
                <a:gd name="T5" fmla="*/ 0 h 4"/>
                <a:gd name="T6" fmla="*/ 0 w 3"/>
                <a:gd name="T7" fmla="*/ 1 h 4"/>
                <a:gd name="T8" fmla="*/ 0 w 3"/>
                <a:gd name="T9" fmla="*/ 2 h 4"/>
                <a:gd name="T10" fmla="*/ 0 w 3"/>
                <a:gd name="T11" fmla="*/ 3 h 4"/>
                <a:gd name="T12" fmla="*/ 1 w 3"/>
                <a:gd name="T13" fmla="*/ 4 h 4"/>
                <a:gd name="T14" fmla="*/ 3 w 3"/>
                <a:gd name="T15" fmla="*/ 3 h 4"/>
                <a:gd name="T16" fmla="*/ 3 w 3"/>
                <a:gd name="T1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lnTo>
                    <a:pt x="3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3" y="3"/>
                  </a:lnTo>
                  <a:lnTo>
                    <a:pt x="3" y="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09" name="Line 635"/>
            <p:cNvSpPr>
              <a:spLocks noChangeShapeType="1"/>
            </p:cNvSpPr>
            <p:nvPr/>
          </p:nvSpPr>
          <p:spPr bwMode="auto">
            <a:xfrm>
              <a:off x="1551" y="2008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10" name="Freeform 636"/>
            <p:cNvSpPr>
              <a:spLocks/>
            </p:cNvSpPr>
            <p:nvPr/>
          </p:nvSpPr>
          <p:spPr bwMode="auto">
            <a:xfrm>
              <a:off x="1558" y="2000"/>
              <a:ext cx="22" cy="22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0 h 3"/>
                <a:gd name="T4" fmla="*/ 2 w 3"/>
                <a:gd name="T5" fmla="*/ 0 h 3"/>
                <a:gd name="T6" fmla="*/ 1 w 3"/>
                <a:gd name="T7" fmla="*/ 0 h 3"/>
                <a:gd name="T8" fmla="*/ 0 w 3"/>
                <a:gd name="T9" fmla="*/ 1 h 3"/>
                <a:gd name="T10" fmla="*/ 1 w 3"/>
                <a:gd name="T11" fmla="*/ 3 h 3"/>
                <a:gd name="T12" fmla="*/ 2 w 3"/>
                <a:gd name="T13" fmla="*/ 3 h 3"/>
                <a:gd name="T14" fmla="*/ 3 w 3"/>
                <a:gd name="T15" fmla="*/ 3 h 3"/>
                <a:gd name="T16" fmla="*/ 3 w 3"/>
                <a:gd name="T1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11" name="Line 637"/>
            <p:cNvSpPr>
              <a:spLocks noChangeShapeType="1"/>
            </p:cNvSpPr>
            <p:nvPr/>
          </p:nvSpPr>
          <p:spPr bwMode="auto">
            <a:xfrm>
              <a:off x="1572" y="2008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12" name="Freeform 638"/>
            <p:cNvSpPr>
              <a:spLocks/>
            </p:cNvSpPr>
            <p:nvPr/>
          </p:nvSpPr>
          <p:spPr bwMode="auto">
            <a:xfrm>
              <a:off x="1587" y="1986"/>
              <a:ext cx="22" cy="22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0 h 3"/>
                <a:gd name="T4" fmla="*/ 1 w 3"/>
                <a:gd name="T5" fmla="*/ 0 h 3"/>
                <a:gd name="T6" fmla="*/ 0 w 3"/>
                <a:gd name="T7" fmla="*/ 0 h 3"/>
                <a:gd name="T8" fmla="*/ 0 w 3"/>
                <a:gd name="T9" fmla="*/ 2 h 3"/>
                <a:gd name="T10" fmla="*/ 0 w 3"/>
                <a:gd name="T11" fmla="*/ 3 h 3"/>
                <a:gd name="T12" fmla="*/ 1 w 3"/>
                <a:gd name="T13" fmla="*/ 3 h 3"/>
                <a:gd name="T14" fmla="*/ 3 w 3"/>
                <a:gd name="T15" fmla="*/ 3 h 3"/>
                <a:gd name="T16" fmla="*/ 3 w 3"/>
                <a:gd name="T1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13" name="Line 639"/>
            <p:cNvSpPr>
              <a:spLocks noChangeShapeType="1"/>
            </p:cNvSpPr>
            <p:nvPr/>
          </p:nvSpPr>
          <p:spPr bwMode="auto">
            <a:xfrm>
              <a:off x="1594" y="2000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14" name="Freeform 640"/>
            <p:cNvSpPr>
              <a:spLocks/>
            </p:cNvSpPr>
            <p:nvPr/>
          </p:nvSpPr>
          <p:spPr bwMode="auto">
            <a:xfrm>
              <a:off x="1616" y="1950"/>
              <a:ext cx="21" cy="29"/>
            </a:xfrm>
            <a:custGeom>
              <a:avLst/>
              <a:gdLst>
                <a:gd name="T0" fmla="*/ 3 w 3"/>
                <a:gd name="T1" fmla="*/ 2 h 4"/>
                <a:gd name="T2" fmla="*/ 3 w 3"/>
                <a:gd name="T3" fmla="*/ 1 h 4"/>
                <a:gd name="T4" fmla="*/ 1 w 3"/>
                <a:gd name="T5" fmla="*/ 0 h 4"/>
                <a:gd name="T6" fmla="*/ 0 w 3"/>
                <a:gd name="T7" fmla="*/ 1 h 4"/>
                <a:gd name="T8" fmla="*/ 0 w 3"/>
                <a:gd name="T9" fmla="*/ 2 h 4"/>
                <a:gd name="T10" fmla="*/ 0 w 3"/>
                <a:gd name="T11" fmla="*/ 3 h 4"/>
                <a:gd name="T12" fmla="*/ 1 w 3"/>
                <a:gd name="T13" fmla="*/ 4 h 4"/>
                <a:gd name="T14" fmla="*/ 3 w 3"/>
                <a:gd name="T15" fmla="*/ 3 h 4"/>
                <a:gd name="T16" fmla="*/ 3 w 3"/>
                <a:gd name="T1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lnTo>
                    <a:pt x="3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3" y="3"/>
                  </a:lnTo>
                  <a:lnTo>
                    <a:pt x="3" y="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15" name="Line 641"/>
            <p:cNvSpPr>
              <a:spLocks noChangeShapeType="1"/>
            </p:cNvSpPr>
            <p:nvPr/>
          </p:nvSpPr>
          <p:spPr bwMode="auto">
            <a:xfrm>
              <a:off x="1623" y="1964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16" name="Freeform 642"/>
            <p:cNvSpPr>
              <a:spLocks/>
            </p:cNvSpPr>
            <p:nvPr/>
          </p:nvSpPr>
          <p:spPr bwMode="auto">
            <a:xfrm>
              <a:off x="1688" y="1957"/>
              <a:ext cx="22" cy="22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0 h 3"/>
                <a:gd name="T4" fmla="*/ 1 w 3"/>
                <a:gd name="T5" fmla="*/ 0 h 3"/>
                <a:gd name="T6" fmla="*/ 0 w 3"/>
                <a:gd name="T7" fmla="*/ 0 h 3"/>
                <a:gd name="T8" fmla="*/ 0 w 3"/>
                <a:gd name="T9" fmla="*/ 1 h 3"/>
                <a:gd name="T10" fmla="*/ 0 w 3"/>
                <a:gd name="T11" fmla="*/ 3 h 3"/>
                <a:gd name="T12" fmla="*/ 1 w 3"/>
                <a:gd name="T13" fmla="*/ 3 h 3"/>
                <a:gd name="T14" fmla="*/ 3 w 3"/>
                <a:gd name="T15" fmla="*/ 3 h 3"/>
                <a:gd name="T16" fmla="*/ 3 w 3"/>
                <a:gd name="T1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17" name="Line 643"/>
            <p:cNvSpPr>
              <a:spLocks noChangeShapeType="1"/>
            </p:cNvSpPr>
            <p:nvPr/>
          </p:nvSpPr>
          <p:spPr bwMode="auto">
            <a:xfrm>
              <a:off x="1695" y="1964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18" name="Freeform 644"/>
            <p:cNvSpPr>
              <a:spLocks/>
            </p:cNvSpPr>
            <p:nvPr/>
          </p:nvSpPr>
          <p:spPr bwMode="auto">
            <a:xfrm>
              <a:off x="1710" y="1950"/>
              <a:ext cx="21" cy="22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0 h 3"/>
                <a:gd name="T4" fmla="*/ 1 w 3"/>
                <a:gd name="T5" fmla="*/ 0 h 3"/>
                <a:gd name="T6" fmla="*/ 0 w 3"/>
                <a:gd name="T7" fmla="*/ 0 h 3"/>
                <a:gd name="T8" fmla="*/ 0 w 3"/>
                <a:gd name="T9" fmla="*/ 2 h 3"/>
                <a:gd name="T10" fmla="*/ 0 w 3"/>
                <a:gd name="T11" fmla="*/ 3 h 3"/>
                <a:gd name="T12" fmla="*/ 1 w 3"/>
                <a:gd name="T13" fmla="*/ 3 h 3"/>
                <a:gd name="T14" fmla="*/ 3 w 3"/>
                <a:gd name="T15" fmla="*/ 3 h 3"/>
                <a:gd name="T16" fmla="*/ 3 w 3"/>
                <a:gd name="T1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19" name="Line 645"/>
            <p:cNvSpPr>
              <a:spLocks noChangeShapeType="1"/>
            </p:cNvSpPr>
            <p:nvPr/>
          </p:nvSpPr>
          <p:spPr bwMode="auto">
            <a:xfrm>
              <a:off x="1717" y="1964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20" name="Freeform 646"/>
            <p:cNvSpPr>
              <a:spLocks/>
            </p:cNvSpPr>
            <p:nvPr/>
          </p:nvSpPr>
          <p:spPr bwMode="auto">
            <a:xfrm>
              <a:off x="1731" y="1935"/>
              <a:ext cx="29" cy="22"/>
            </a:xfrm>
            <a:custGeom>
              <a:avLst/>
              <a:gdLst>
                <a:gd name="T0" fmla="*/ 4 w 4"/>
                <a:gd name="T1" fmla="*/ 1 h 3"/>
                <a:gd name="T2" fmla="*/ 3 w 4"/>
                <a:gd name="T3" fmla="*/ 0 h 3"/>
                <a:gd name="T4" fmla="*/ 2 w 4"/>
                <a:gd name="T5" fmla="*/ 0 h 3"/>
                <a:gd name="T6" fmla="*/ 1 w 4"/>
                <a:gd name="T7" fmla="*/ 0 h 3"/>
                <a:gd name="T8" fmla="*/ 0 w 4"/>
                <a:gd name="T9" fmla="*/ 1 h 3"/>
                <a:gd name="T10" fmla="*/ 1 w 4"/>
                <a:gd name="T11" fmla="*/ 2 h 3"/>
                <a:gd name="T12" fmla="*/ 2 w 4"/>
                <a:gd name="T13" fmla="*/ 3 h 3"/>
                <a:gd name="T14" fmla="*/ 3 w 4"/>
                <a:gd name="T15" fmla="*/ 2 h 3"/>
                <a:gd name="T16" fmla="*/ 4 w 4"/>
                <a:gd name="T1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3" y="2"/>
                  </a:lnTo>
                  <a:lnTo>
                    <a:pt x="4" y="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21" name="Line 647"/>
            <p:cNvSpPr>
              <a:spLocks noChangeShapeType="1"/>
            </p:cNvSpPr>
            <p:nvPr/>
          </p:nvSpPr>
          <p:spPr bwMode="auto">
            <a:xfrm>
              <a:off x="1746" y="1943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22" name="Freeform 648"/>
            <p:cNvSpPr>
              <a:spLocks/>
            </p:cNvSpPr>
            <p:nvPr/>
          </p:nvSpPr>
          <p:spPr bwMode="auto">
            <a:xfrm>
              <a:off x="1775" y="1928"/>
              <a:ext cx="22" cy="22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0 h 3"/>
                <a:gd name="T4" fmla="*/ 1 w 3"/>
                <a:gd name="T5" fmla="*/ 0 h 3"/>
                <a:gd name="T6" fmla="*/ 0 w 3"/>
                <a:gd name="T7" fmla="*/ 0 h 3"/>
                <a:gd name="T8" fmla="*/ 0 w 3"/>
                <a:gd name="T9" fmla="*/ 1 h 3"/>
                <a:gd name="T10" fmla="*/ 0 w 3"/>
                <a:gd name="T11" fmla="*/ 3 h 3"/>
                <a:gd name="T12" fmla="*/ 1 w 3"/>
                <a:gd name="T13" fmla="*/ 3 h 3"/>
                <a:gd name="T14" fmla="*/ 3 w 3"/>
                <a:gd name="T15" fmla="*/ 3 h 3"/>
                <a:gd name="T16" fmla="*/ 3 w 3"/>
                <a:gd name="T1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23" name="Line 649"/>
            <p:cNvSpPr>
              <a:spLocks noChangeShapeType="1"/>
            </p:cNvSpPr>
            <p:nvPr/>
          </p:nvSpPr>
          <p:spPr bwMode="auto">
            <a:xfrm>
              <a:off x="1782" y="1935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24" name="Freeform 650"/>
            <p:cNvSpPr>
              <a:spLocks/>
            </p:cNvSpPr>
            <p:nvPr/>
          </p:nvSpPr>
          <p:spPr bwMode="auto">
            <a:xfrm>
              <a:off x="1833" y="1892"/>
              <a:ext cx="29" cy="29"/>
            </a:xfrm>
            <a:custGeom>
              <a:avLst/>
              <a:gdLst>
                <a:gd name="T0" fmla="*/ 4 w 4"/>
                <a:gd name="T1" fmla="*/ 2 h 4"/>
                <a:gd name="T2" fmla="*/ 3 w 4"/>
                <a:gd name="T3" fmla="*/ 1 h 4"/>
                <a:gd name="T4" fmla="*/ 2 w 4"/>
                <a:gd name="T5" fmla="*/ 0 h 4"/>
                <a:gd name="T6" fmla="*/ 1 w 4"/>
                <a:gd name="T7" fmla="*/ 1 h 4"/>
                <a:gd name="T8" fmla="*/ 0 w 4"/>
                <a:gd name="T9" fmla="*/ 2 h 4"/>
                <a:gd name="T10" fmla="*/ 1 w 4"/>
                <a:gd name="T11" fmla="*/ 3 h 4"/>
                <a:gd name="T12" fmla="*/ 2 w 4"/>
                <a:gd name="T13" fmla="*/ 4 h 4"/>
                <a:gd name="T14" fmla="*/ 3 w 4"/>
                <a:gd name="T15" fmla="*/ 3 h 4"/>
                <a:gd name="T16" fmla="*/ 4 w 4"/>
                <a:gd name="T1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3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3"/>
                  </a:lnTo>
                  <a:lnTo>
                    <a:pt x="4" y="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25" name="Line 651"/>
            <p:cNvSpPr>
              <a:spLocks noChangeShapeType="1"/>
            </p:cNvSpPr>
            <p:nvPr/>
          </p:nvSpPr>
          <p:spPr bwMode="auto">
            <a:xfrm>
              <a:off x="1847" y="1906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26" name="Freeform 652"/>
            <p:cNvSpPr>
              <a:spLocks/>
            </p:cNvSpPr>
            <p:nvPr/>
          </p:nvSpPr>
          <p:spPr bwMode="auto">
            <a:xfrm>
              <a:off x="1876" y="1885"/>
              <a:ext cx="22" cy="29"/>
            </a:xfrm>
            <a:custGeom>
              <a:avLst/>
              <a:gdLst>
                <a:gd name="T0" fmla="*/ 3 w 3"/>
                <a:gd name="T1" fmla="*/ 2 h 4"/>
                <a:gd name="T2" fmla="*/ 3 w 3"/>
                <a:gd name="T3" fmla="*/ 1 h 4"/>
                <a:gd name="T4" fmla="*/ 2 w 3"/>
                <a:gd name="T5" fmla="*/ 0 h 4"/>
                <a:gd name="T6" fmla="*/ 0 w 3"/>
                <a:gd name="T7" fmla="*/ 1 h 4"/>
                <a:gd name="T8" fmla="*/ 0 w 3"/>
                <a:gd name="T9" fmla="*/ 2 h 4"/>
                <a:gd name="T10" fmla="*/ 0 w 3"/>
                <a:gd name="T11" fmla="*/ 3 h 4"/>
                <a:gd name="T12" fmla="*/ 2 w 3"/>
                <a:gd name="T13" fmla="*/ 4 h 4"/>
                <a:gd name="T14" fmla="*/ 3 w 3"/>
                <a:gd name="T15" fmla="*/ 3 h 4"/>
                <a:gd name="T16" fmla="*/ 3 w 3"/>
                <a:gd name="T1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lnTo>
                    <a:pt x="3" y="1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27" name="Line 653"/>
            <p:cNvSpPr>
              <a:spLocks noChangeShapeType="1"/>
            </p:cNvSpPr>
            <p:nvPr/>
          </p:nvSpPr>
          <p:spPr bwMode="auto">
            <a:xfrm>
              <a:off x="1891" y="1899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28" name="Freeform 654"/>
            <p:cNvSpPr>
              <a:spLocks/>
            </p:cNvSpPr>
            <p:nvPr/>
          </p:nvSpPr>
          <p:spPr bwMode="auto">
            <a:xfrm>
              <a:off x="1912" y="1892"/>
              <a:ext cx="29" cy="22"/>
            </a:xfrm>
            <a:custGeom>
              <a:avLst/>
              <a:gdLst>
                <a:gd name="T0" fmla="*/ 4 w 4"/>
                <a:gd name="T1" fmla="*/ 1 h 3"/>
                <a:gd name="T2" fmla="*/ 3 w 4"/>
                <a:gd name="T3" fmla="*/ 0 h 3"/>
                <a:gd name="T4" fmla="*/ 2 w 4"/>
                <a:gd name="T5" fmla="*/ 0 h 3"/>
                <a:gd name="T6" fmla="*/ 1 w 4"/>
                <a:gd name="T7" fmla="*/ 0 h 3"/>
                <a:gd name="T8" fmla="*/ 0 w 4"/>
                <a:gd name="T9" fmla="*/ 1 h 3"/>
                <a:gd name="T10" fmla="*/ 1 w 4"/>
                <a:gd name="T11" fmla="*/ 3 h 3"/>
                <a:gd name="T12" fmla="*/ 2 w 4"/>
                <a:gd name="T13" fmla="*/ 3 h 3"/>
                <a:gd name="T14" fmla="*/ 3 w 4"/>
                <a:gd name="T15" fmla="*/ 3 h 3"/>
                <a:gd name="T16" fmla="*/ 4 w 4"/>
                <a:gd name="T1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4" y="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29" name="Line 655"/>
            <p:cNvSpPr>
              <a:spLocks noChangeShapeType="1"/>
            </p:cNvSpPr>
            <p:nvPr/>
          </p:nvSpPr>
          <p:spPr bwMode="auto">
            <a:xfrm>
              <a:off x="1927" y="1899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30" name="Freeform 656"/>
            <p:cNvSpPr>
              <a:spLocks/>
            </p:cNvSpPr>
            <p:nvPr/>
          </p:nvSpPr>
          <p:spPr bwMode="auto">
            <a:xfrm>
              <a:off x="1941" y="1885"/>
              <a:ext cx="22" cy="21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0 h 3"/>
                <a:gd name="T4" fmla="*/ 2 w 3"/>
                <a:gd name="T5" fmla="*/ 0 h 3"/>
                <a:gd name="T6" fmla="*/ 0 w 3"/>
                <a:gd name="T7" fmla="*/ 0 h 3"/>
                <a:gd name="T8" fmla="*/ 0 w 3"/>
                <a:gd name="T9" fmla="*/ 2 h 3"/>
                <a:gd name="T10" fmla="*/ 0 w 3"/>
                <a:gd name="T11" fmla="*/ 3 h 3"/>
                <a:gd name="T12" fmla="*/ 2 w 3"/>
                <a:gd name="T13" fmla="*/ 3 h 3"/>
                <a:gd name="T14" fmla="*/ 3 w 3"/>
                <a:gd name="T15" fmla="*/ 3 h 3"/>
                <a:gd name="T16" fmla="*/ 3 w 3"/>
                <a:gd name="T1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31" name="Line 657"/>
            <p:cNvSpPr>
              <a:spLocks noChangeShapeType="1"/>
            </p:cNvSpPr>
            <p:nvPr/>
          </p:nvSpPr>
          <p:spPr bwMode="auto">
            <a:xfrm>
              <a:off x="1956" y="1899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32" name="Freeform 658"/>
            <p:cNvSpPr>
              <a:spLocks/>
            </p:cNvSpPr>
            <p:nvPr/>
          </p:nvSpPr>
          <p:spPr bwMode="auto">
            <a:xfrm>
              <a:off x="1985" y="1885"/>
              <a:ext cx="28" cy="21"/>
            </a:xfrm>
            <a:custGeom>
              <a:avLst/>
              <a:gdLst>
                <a:gd name="T0" fmla="*/ 4 w 4"/>
                <a:gd name="T1" fmla="*/ 2 h 3"/>
                <a:gd name="T2" fmla="*/ 3 w 4"/>
                <a:gd name="T3" fmla="*/ 0 h 3"/>
                <a:gd name="T4" fmla="*/ 2 w 4"/>
                <a:gd name="T5" fmla="*/ 0 h 3"/>
                <a:gd name="T6" fmla="*/ 1 w 4"/>
                <a:gd name="T7" fmla="*/ 0 h 3"/>
                <a:gd name="T8" fmla="*/ 0 w 4"/>
                <a:gd name="T9" fmla="*/ 2 h 3"/>
                <a:gd name="T10" fmla="*/ 1 w 4"/>
                <a:gd name="T11" fmla="*/ 3 h 3"/>
                <a:gd name="T12" fmla="*/ 2 w 4"/>
                <a:gd name="T13" fmla="*/ 3 h 3"/>
                <a:gd name="T14" fmla="*/ 3 w 4"/>
                <a:gd name="T15" fmla="*/ 3 h 3"/>
                <a:gd name="T16" fmla="*/ 4 w 4"/>
                <a:gd name="T1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4" y="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33" name="Line 659"/>
            <p:cNvSpPr>
              <a:spLocks noChangeShapeType="1"/>
            </p:cNvSpPr>
            <p:nvPr/>
          </p:nvSpPr>
          <p:spPr bwMode="auto">
            <a:xfrm>
              <a:off x="1999" y="1899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34" name="Freeform 660"/>
            <p:cNvSpPr>
              <a:spLocks/>
            </p:cNvSpPr>
            <p:nvPr/>
          </p:nvSpPr>
          <p:spPr bwMode="auto">
            <a:xfrm>
              <a:off x="2013" y="1863"/>
              <a:ext cx="22" cy="22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1 h 3"/>
                <a:gd name="T4" fmla="*/ 2 w 3"/>
                <a:gd name="T5" fmla="*/ 0 h 3"/>
                <a:gd name="T6" fmla="*/ 0 w 3"/>
                <a:gd name="T7" fmla="*/ 1 h 3"/>
                <a:gd name="T8" fmla="*/ 0 w 3"/>
                <a:gd name="T9" fmla="*/ 2 h 3"/>
                <a:gd name="T10" fmla="*/ 0 w 3"/>
                <a:gd name="T11" fmla="*/ 3 h 3"/>
                <a:gd name="T12" fmla="*/ 2 w 3"/>
                <a:gd name="T13" fmla="*/ 3 h 3"/>
                <a:gd name="T14" fmla="*/ 3 w 3"/>
                <a:gd name="T15" fmla="*/ 3 h 3"/>
                <a:gd name="T16" fmla="*/ 3 w 3"/>
                <a:gd name="T1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1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35" name="Line 661"/>
            <p:cNvSpPr>
              <a:spLocks noChangeShapeType="1"/>
            </p:cNvSpPr>
            <p:nvPr/>
          </p:nvSpPr>
          <p:spPr bwMode="auto">
            <a:xfrm>
              <a:off x="2028" y="1878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36" name="Freeform 662"/>
            <p:cNvSpPr>
              <a:spLocks/>
            </p:cNvSpPr>
            <p:nvPr/>
          </p:nvSpPr>
          <p:spPr bwMode="auto">
            <a:xfrm>
              <a:off x="2064" y="1856"/>
              <a:ext cx="22" cy="22"/>
            </a:xfrm>
            <a:custGeom>
              <a:avLst/>
              <a:gdLst>
                <a:gd name="T0" fmla="*/ 3 w 3"/>
                <a:gd name="T1" fmla="*/ 2 h 3"/>
                <a:gd name="T2" fmla="*/ 2 w 3"/>
                <a:gd name="T3" fmla="*/ 0 h 3"/>
                <a:gd name="T4" fmla="*/ 1 w 3"/>
                <a:gd name="T5" fmla="*/ 0 h 3"/>
                <a:gd name="T6" fmla="*/ 0 w 3"/>
                <a:gd name="T7" fmla="*/ 0 h 3"/>
                <a:gd name="T8" fmla="*/ 0 w 3"/>
                <a:gd name="T9" fmla="*/ 2 h 3"/>
                <a:gd name="T10" fmla="*/ 0 w 3"/>
                <a:gd name="T11" fmla="*/ 3 h 3"/>
                <a:gd name="T12" fmla="*/ 1 w 3"/>
                <a:gd name="T13" fmla="*/ 3 h 3"/>
                <a:gd name="T14" fmla="*/ 2 w 3"/>
                <a:gd name="T15" fmla="*/ 3 h 3"/>
                <a:gd name="T16" fmla="*/ 3 w 3"/>
                <a:gd name="T1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37" name="Line 663"/>
            <p:cNvSpPr>
              <a:spLocks noChangeShapeType="1"/>
            </p:cNvSpPr>
            <p:nvPr/>
          </p:nvSpPr>
          <p:spPr bwMode="auto">
            <a:xfrm>
              <a:off x="2071" y="1870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38" name="Freeform 664"/>
            <p:cNvSpPr>
              <a:spLocks/>
            </p:cNvSpPr>
            <p:nvPr/>
          </p:nvSpPr>
          <p:spPr bwMode="auto">
            <a:xfrm>
              <a:off x="2151" y="1856"/>
              <a:ext cx="22" cy="22"/>
            </a:xfrm>
            <a:custGeom>
              <a:avLst/>
              <a:gdLst>
                <a:gd name="T0" fmla="*/ 3 w 3"/>
                <a:gd name="T1" fmla="*/ 1 h 3"/>
                <a:gd name="T2" fmla="*/ 2 w 3"/>
                <a:gd name="T3" fmla="*/ 0 h 3"/>
                <a:gd name="T4" fmla="*/ 1 w 3"/>
                <a:gd name="T5" fmla="*/ 0 h 3"/>
                <a:gd name="T6" fmla="*/ 0 w 3"/>
                <a:gd name="T7" fmla="*/ 0 h 3"/>
                <a:gd name="T8" fmla="*/ 0 w 3"/>
                <a:gd name="T9" fmla="*/ 1 h 3"/>
                <a:gd name="T10" fmla="*/ 0 w 3"/>
                <a:gd name="T11" fmla="*/ 2 h 3"/>
                <a:gd name="T12" fmla="*/ 1 w 3"/>
                <a:gd name="T13" fmla="*/ 3 h 3"/>
                <a:gd name="T14" fmla="*/ 2 w 3"/>
                <a:gd name="T15" fmla="*/ 2 h 3"/>
                <a:gd name="T16" fmla="*/ 3 w 3"/>
                <a:gd name="T1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39" name="Line 665"/>
            <p:cNvSpPr>
              <a:spLocks noChangeShapeType="1"/>
            </p:cNvSpPr>
            <p:nvPr/>
          </p:nvSpPr>
          <p:spPr bwMode="auto">
            <a:xfrm>
              <a:off x="2158" y="1863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40" name="Freeform 666"/>
            <p:cNvSpPr>
              <a:spLocks/>
            </p:cNvSpPr>
            <p:nvPr/>
          </p:nvSpPr>
          <p:spPr bwMode="auto">
            <a:xfrm>
              <a:off x="2180" y="1841"/>
              <a:ext cx="21" cy="22"/>
            </a:xfrm>
            <a:custGeom>
              <a:avLst/>
              <a:gdLst>
                <a:gd name="T0" fmla="*/ 3 w 3"/>
                <a:gd name="T1" fmla="*/ 2 h 3"/>
                <a:gd name="T2" fmla="*/ 2 w 3"/>
                <a:gd name="T3" fmla="*/ 1 h 3"/>
                <a:gd name="T4" fmla="*/ 1 w 3"/>
                <a:gd name="T5" fmla="*/ 0 h 3"/>
                <a:gd name="T6" fmla="*/ 0 w 3"/>
                <a:gd name="T7" fmla="*/ 1 h 3"/>
                <a:gd name="T8" fmla="*/ 0 w 3"/>
                <a:gd name="T9" fmla="*/ 2 h 3"/>
                <a:gd name="T10" fmla="*/ 0 w 3"/>
                <a:gd name="T11" fmla="*/ 3 h 3"/>
                <a:gd name="T12" fmla="*/ 1 w 3"/>
                <a:gd name="T13" fmla="*/ 3 h 3"/>
                <a:gd name="T14" fmla="*/ 2 w 3"/>
                <a:gd name="T15" fmla="*/ 3 h 3"/>
                <a:gd name="T16" fmla="*/ 3 w 3"/>
                <a:gd name="T1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2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41" name="Line 667"/>
            <p:cNvSpPr>
              <a:spLocks noChangeShapeType="1"/>
            </p:cNvSpPr>
            <p:nvPr/>
          </p:nvSpPr>
          <p:spPr bwMode="auto">
            <a:xfrm>
              <a:off x="2187" y="1856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42" name="Freeform 668"/>
            <p:cNvSpPr>
              <a:spLocks/>
            </p:cNvSpPr>
            <p:nvPr/>
          </p:nvSpPr>
          <p:spPr bwMode="auto">
            <a:xfrm>
              <a:off x="2209" y="1834"/>
              <a:ext cx="21" cy="22"/>
            </a:xfrm>
            <a:custGeom>
              <a:avLst/>
              <a:gdLst>
                <a:gd name="T0" fmla="*/ 3 w 3"/>
                <a:gd name="T1" fmla="*/ 1 h 3"/>
                <a:gd name="T2" fmla="*/ 2 w 3"/>
                <a:gd name="T3" fmla="*/ 0 h 3"/>
                <a:gd name="T4" fmla="*/ 1 w 3"/>
                <a:gd name="T5" fmla="*/ 0 h 3"/>
                <a:gd name="T6" fmla="*/ 0 w 3"/>
                <a:gd name="T7" fmla="*/ 0 h 3"/>
                <a:gd name="T8" fmla="*/ 0 w 3"/>
                <a:gd name="T9" fmla="*/ 1 h 3"/>
                <a:gd name="T10" fmla="*/ 0 w 3"/>
                <a:gd name="T11" fmla="*/ 3 h 3"/>
                <a:gd name="T12" fmla="*/ 1 w 3"/>
                <a:gd name="T13" fmla="*/ 3 h 3"/>
                <a:gd name="T14" fmla="*/ 2 w 3"/>
                <a:gd name="T15" fmla="*/ 3 h 3"/>
                <a:gd name="T16" fmla="*/ 3 w 3"/>
                <a:gd name="T1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43" name="Line 669"/>
            <p:cNvSpPr>
              <a:spLocks noChangeShapeType="1"/>
            </p:cNvSpPr>
            <p:nvPr/>
          </p:nvSpPr>
          <p:spPr bwMode="auto">
            <a:xfrm>
              <a:off x="2216" y="1841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44" name="Freeform 670"/>
            <p:cNvSpPr>
              <a:spLocks/>
            </p:cNvSpPr>
            <p:nvPr/>
          </p:nvSpPr>
          <p:spPr bwMode="auto">
            <a:xfrm>
              <a:off x="2230" y="1834"/>
              <a:ext cx="22" cy="22"/>
            </a:xfrm>
            <a:custGeom>
              <a:avLst/>
              <a:gdLst>
                <a:gd name="T0" fmla="*/ 3 w 3"/>
                <a:gd name="T1" fmla="*/ 2 h 3"/>
                <a:gd name="T2" fmla="*/ 2 w 3"/>
                <a:gd name="T3" fmla="*/ 1 h 3"/>
                <a:gd name="T4" fmla="*/ 1 w 3"/>
                <a:gd name="T5" fmla="*/ 0 h 3"/>
                <a:gd name="T6" fmla="*/ 0 w 3"/>
                <a:gd name="T7" fmla="*/ 1 h 3"/>
                <a:gd name="T8" fmla="*/ 0 w 3"/>
                <a:gd name="T9" fmla="*/ 2 h 3"/>
                <a:gd name="T10" fmla="*/ 0 w 3"/>
                <a:gd name="T11" fmla="*/ 3 h 3"/>
                <a:gd name="T12" fmla="*/ 1 w 3"/>
                <a:gd name="T13" fmla="*/ 3 h 3"/>
                <a:gd name="T14" fmla="*/ 2 w 3"/>
                <a:gd name="T15" fmla="*/ 3 h 3"/>
                <a:gd name="T16" fmla="*/ 3 w 3"/>
                <a:gd name="T1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2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45" name="Line 671"/>
            <p:cNvSpPr>
              <a:spLocks noChangeShapeType="1"/>
            </p:cNvSpPr>
            <p:nvPr/>
          </p:nvSpPr>
          <p:spPr bwMode="auto">
            <a:xfrm>
              <a:off x="2238" y="1849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46" name="Freeform 672"/>
            <p:cNvSpPr>
              <a:spLocks/>
            </p:cNvSpPr>
            <p:nvPr/>
          </p:nvSpPr>
          <p:spPr bwMode="auto">
            <a:xfrm>
              <a:off x="2274" y="1820"/>
              <a:ext cx="21" cy="21"/>
            </a:xfrm>
            <a:custGeom>
              <a:avLst/>
              <a:gdLst>
                <a:gd name="T0" fmla="*/ 3 w 3"/>
                <a:gd name="T1" fmla="*/ 2 h 3"/>
                <a:gd name="T2" fmla="*/ 2 w 3"/>
                <a:gd name="T3" fmla="*/ 0 h 3"/>
                <a:gd name="T4" fmla="*/ 1 w 3"/>
                <a:gd name="T5" fmla="*/ 0 h 3"/>
                <a:gd name="T6" fmla="*/ 0 w 3"/>
                <a:gd name="T7" fmla="*/ 0 h 3"/>
                <a:gd name="T8" fmla="*/ 0 w 3"/>
                <a:gd name="T9" fmla="*/ 2 h 3"/>
                <a:gd name="T10" fmla="*/ 0 w 3"/>
                <a:gd name="T11" fmla="*/ 3 h 3"/>
                <a:gd name="T12" fmla="*/ 1 w 3"/>
                <a:gd name="T13" fmla="*/ 3 h 3"/>
                <a:gd name="T14" fmla="*/ 2 w 3"/>
                <a:gd name="T15" fmla="*/ 3 h 3"/>
                <a:gd name="T16" fmla="*/ 3 w 3"/>
                <a:gd name="T1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47" name="Line 673"/>
            <p:cNvSpPr>
              <a:spLocks noChangeShapeType="1"/>
            </p:cNvSpPr>
            <p:nvPr/>
          </p:nvSpPr>
          <p:spPr bwMode="auto">
            <a:xfrm>
              <a:off x="2281" y="1834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48" name="Freeform 674"/>
            <p:cNvSpPr>
              <a:spLocks/>
            </p:cNvSpPr>
            <p:nvPr/>
          </p:nvSpPr>
          <p:spPr bwMode="auto">
            <a:xfrm>
              <a:off x="2295" y="1820"/>
              <a:ext cx="22" cy="21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0 h 3"/>
                <a:gd name="T4" fmla="*/ 2 w 3"/>
                <a:gd name="T5" fmla="*/ 0 h 3"/>
                <a:gd name="T6" fmla="*/ 1 w 3"/>
                <a:gd name="T7" fmla="*/ 0 h 3"/>
                <a:gd name="T8" fmla="*/ 0 w 3"/>
                <a:gd name="T9" fmla="*/ 2 h 3"/>
                <a:gd name="T10" fmla="*/ 1 w 3"/>
                <a:gd name="T11" fmla="*/ 3 h 3"/>
                <a:gd name="T12" fmla="*/ 2 w 3"/>
                <a:gd name="T13" fmla="*/ 3 h 3"/>
                <a:gd name="T14" fmla="*/ 3 w 3"/>
                <a:gd name="T15" fmla="*/ 3 h 3"/>
                <a:gd name="T16" fmla="*/ 3 w 3"/>
                <a:gd name="T1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49" name="Line 675"/>
            <p:cNvSpPr>
              <a:spLocks noChangeShapeType="1"/>
            </p:cNvSpPr>
            <p:nvPr/>
          </p:nvSpPr>
          <p:spPr bwMode="auto">
            <a:xfrm>
              <a:off x="2310" y="1834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50" name="Freeform 676"/>
            <p:cNvSpPr>
              <a:spLocks/>
            </p:cNvSpPr>
            <p:nvPr/>
          </p:nvSpPr>
          <p:spPr bwMode="auto">
            <a:xfrm>
              <a:off x="2332" y="1820"/>
              <a:ext cx="21" cy="21"/>
            </a:xfrm>
            <a:custGeom>
              <a:avLst/>
              <a:gdLst>
                <a:gd name="T0" fmla="*/ 3 w 3"/>
                <a:gd name="T1" fmla="*/ 1 h 3"/>
                <a:gd name="T2" fmla="*/ 2 w 3"/>
                <a:gd name="T3" fmla="*/ 0 h 3"/>
                <a:gd name="T4" fmla="*/ 1 w 3"/>
                <a:gd name="T5" fmla="*/ 0 h 3"/>
                <a:gd name="T6" fmla="*/ 0 w 3"/>
                <a:gd name="T7" fmla="*/ 0 h 3"/>
                <a:gd name="T8" fmla="*/ 0 w 3"/>
                <a:gd name="T9" fmla="*/ 1 h 3"/>
                <a:gd name="T10" fmla="*/ 0 w 3"/>
                <a:gd name="T11" fmla="*/ 2 h 3"/>
                <a:gd name="T12" fmla="*/ 1 w 3"/>
                <a:gd name="T13" fmla="*/ 3 h 3"/>
                <a:gd name="T14" fmla="*/ 2 w 3"/>
                <a:gd name="T15" fmla="*/ 2 h 3"/>
                <a:gd name="T16" fmla="*/ 3 w 3"/>
                <a:gd name="T1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51" name="Line 677"/>
            <p:cNvSpPr>
              <a:spLocks noChangeShapeType="1"/>
            </p:cNvSpPr>
            <p:nvPr/>
          </p:nvSpPr>
          <p:spPr bwMode="auto">
            <a:xfrm>
              <a:off x="2339" y="1827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52" name="Freeform 678"/>
            <p:cNvSpPr>
              <a:spLocks/>
            </p:cNvSpPr>
            <p:nvPr/>
          </p:nvSpPr>
          <p:spPr bwMode="auto">
            <a:xfrm>
              <a:off x="2389" y="1812"/>
              <a:ext cx="22" cy="22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1 h 3"/>
                <a:gd name="T4" fmla="*/ 2 w 3"/>
                <a:gd name="T5" fmla="*/ 0 h 3"/>
                <a:gd name="T6" fmla="*/ 1 w 3"/>
                <a:gd name="T7" fmla="*/ 1 h 3"/>
                <a:gd name="T8" fmla="*/ 0 w 3"/>
                <a:gd name="T9" fmla="*/ 2 h 3"/>
                <a:gd name="T10" fmla="*/ 1 w 3"/>
                <a:gd name="T11" fmla="*/ 3 h 3"/>
                <a:gd name="T12" fmla="*/ 2 w 3"/>
                <a:gd name="T13" fmla="*/ 3 h 3"/>
                <a:gd name="T14" fmla="*/ 3 w 3"/>
                <a:gd name="T15" fmla="*/ 3 h 3"/>
                <a:gd name="T16" fmla="*/ 3 w 3"/>
                <a:gd name="T1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53" name="Line 679"/>
            <p:cNvSpPr>
              <a:spLocks noChangeShapeType="1"/>
            </p:cNvSpPr>
            <p:nvPr/>
          </p:nvSpPr>
          <p:spPr bwMode="auto">
            <a:xfrm>
              <a:off x="2404" y="1827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54" name="Freeform 680"/>
            <p:cNvSpPr>
              <a:spLocks/>
            </p:cNvSpPr>
            <p:nvPr/>
          </p:nvSpPr>
          <p:spPr bwMode="auto">
            <a:xfrm>
              <a:off x="2433" y="1798"/>
              <a:ext cx="22" cy="22"/>
            </a:xfrm>
            <a:custGeom>
              <a:avLst/>
              <a:gdLst>
                <a:gd name="T0" fmla="*/ 3 w 3"/>
                <a:gd name="T1" fmla="*/ 2 h 3"/>
                <a:gd name="T2" fmla="*/ 2 w 3"/>
                <a:gd name="T3" fmla="*/ 1 h 3"/>
                <a:gd name="T4" fmla="*/ 1 w 3"/>
                <a:gd name="T5" fmla="*/ 0 h 3"/>
                <a:gd name="T6" fmla="*/ 0 w 3"/>
                <a:gd name="T7" fmla="*/ 1 h 3"/>
                <a:gd name="T8" fmla="*/ 0 w 3"/>
                <a:gd name="T9" fmla="*/ 2 h 3"/>
                <a:gd name="T10" fmla="*/ 0 w 3"/>
                <a:gd name="T11" fmla="*/ 3 h 3"/>
                <a:gd name="T12" fmla="*/ 1 w 3"/>
                <a:gd name="T13" fmla="*/ 3 h 3"/>
                <a:gd name="T14" fmla="*/ 2 w 3"/>
                <a:gd name="T15" fmla="*/ 3 h 3"/>
                <a:gd name="T16" fmla="*/ 3 w 3"/>
                <a:gd name="T1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2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55" name="Line 681"/>
            <p:cNvSpPr>
              <a:spLocks noChangeShapeType="1"/>
            </p:cNvSpPr>
            <p:nvPr/>
          </p:nvSpPr>
          <p:spPr bwMode="auto">
            <a:xfrm>
              <a:off x="2440" y="1812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56" name="Freeform 682"/>
            <p:cNvSpPr>
              <a:spLocks/>
            </p:cNvSpPr>
            <p:nvPr/>
          </p:nvSpPr>
          <p:spPr bwMode="auto">
            <a:xfrm>
              <a:off x="2476" y="1805"/>
              <a:ext cx="22" cy="22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0 h 3"/>
                <a:gd name="T4" fmla="*/ 2 w 3"/>
                <a:gd name="T5" fmla="*/ 0 h 3"/>
                <a:gd name="T6" fmla="*/ 1 w 3"/>
                <a:gd name="T7" fmla="*/ 0 h 3"/>
                <a:gd name="T8" fmla="*/ 0 w 3"/>
                <a:gd name="T9" fmla="*/ 1 h 3"/>
                <a:gd name="T10" fmla="*/ 1 w 3"/>
                <a:gd name="T11" fmla="*/ 2 h 3"/>
                <a:gd name="T12" fmla="*/ 2 w 3"/>
                <a:gd name="T13" fmla="*/ 3 h 3"/>
                <a:gd name="T14" fmla="*/ 3 w 3"/>
                <a:gd name="T15" fmla="*/ 2 h 3"/>
                <a:gd name="T16" fmla="*/ 3 w 3"/>
                <a:gd name="T1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3" y="2"/>
                  </a:lnTo>
                  <a:lnTo>
                    <a:pt x="3" y="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57" name="Line 683"/>
            <p:cNvSpPr>
              <a:spLocks noChangeShapeType="1"/>
            </p:cNvSpPr>
            <p:nvPr/>
          </p:nvSpPr>
          <p:spPr bwMode="auto">
            <a:xfrm>
              <a:off x="2491" y="1812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58" name="Freeform 684"/>
            <p:cNvSpPr>
              <a:spLocks/>
            </p:cNvSpPr>
            <p:nvPr/>
          </p:nvSpPr>
          <p:spPr bwMode="auto">
            <a:xfrm>
              <a:off x="2520" y="1798"/>
              <a:ext cx="21" cy="22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0 h 3"/>
                <a:gd name="T4" fmla="*/ 2 w 3"/>
                <a:gd name="T5" fmla="*/ 0 h 3"/>
                <a:gd name="T6" fmla="*/ 1 w 3"/>
                <a:gd name="T7" fmla="*/ 0 h 3"/>
                <a:gd name="T8" fmla="*/ 0 w 3"/>
                <a:gd name="T9" fmla="*/ 1 h 3"/>
                <a:gd name="T10" fmla="*/ 1 w 3"/>
                <a:gd name="T11" fmla="*/ 3 h 3"/>
                <a:gd name="T12" fmla="*/ 2 w 3"/>
                <a:gd name="T13" fmla="*/ 3 h 3"/>
                <a:gd name="T14" fmla="*/ 3 w 3"/>
                <a:gd name="T15" fmla="*/ 3 h 3"/>
                <a:gd name="T16" fmla="*/ 3 w 3"/>
                <a:gd name="T1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59" name="Line 685"/>
            <p:cNvSpPr>
              <a:spLocks noChangeShapeType="1"/>
            </p:cNvSpPr>
            <p:nvPr/>
          </p:nvSpPr>
          <p:spPr bwMode="auto">
            <a:xfrm>
              <a:off x="2534" y="1805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60" name="Freeform 686"/>
            <p:cNvSpPr>
              <a:spLocks/>
            </p:cNvSpPr>
            <p:nvPr/>
          </p:nvSpPr>
          <p:spPr bwMode="auto">
            <a:xfrm>
              <a:off x="2599" y="1798"/>
              <a:ext cx="22" cy="22"/>
            </a:xfrm>
            <a:custGeom>
              <a:avLst/>
              <a:gdLst>
                <a:gd name="T0" fmla="*/ 3 w 3"/>
                <a:gd name="T1" fmla="*/ 1 h 3"/>
                <a:gd name="T2" fmla="*/ 2 w 3"/>
                <a:gd name="T3" fmla="*/ 0 h 3"/>
                <a:gd name="T4" fmla="*/ 1 w 3"/>
                <a:gd name="T5" fmla="*/ 0 h 3"/>
                <a:gd name="T6" fmla="*/ 0 w 3"/>
                <a:gd name="T7" fmla="*/ 0 h 3"/>
                <a:gd name="T8" fmla="*/ 0 w 3"/>
                <a:gd name="T9" fmla="*/ 1 h 3"/>
                <a:gd name="T10" fmla="*/ 0 w 3"/>
                <a:gd name="T11" fmla="*/ 3 h 3"/>
                <a:gd name="T12" fmla="*/ 1 w 3"/>
                <a:gd name="T13" fmla="*/ 3 h 3"/>
                <a:gd name="T14" fmla="*/ 2 w 3"/>
                <a:gd name="T15" fmla="*/ 3 h 3"/>
                <a:gd name="T16" fmla="*/ 3 w 3"/>
                <a:gd name="T1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61" name="Line 687"/>
            <p:cNvSpPr>
              <a:spLocks noChangeShapeType="1"/>
            </p:cNvSpPr>
            <p:nvPr/>
          </p:nvSpPr>
          <p:spPr bwMode="auto">
            <a:xfrm>
              <a:off x="2606" y="1805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62" name="Freeform 688"/>
            <p:cNvSpPr>
              <a:spLocks/>
            </p:cNvSpPr>
            <p:nvPr/>
          </p:nvSpPr>
          <p:spPr bwMode="auto">
            <a:xfrm>
              <a:off x="2657" y="1784"/>
              <a:ext cx="22" cy="28"/>
            </a:xfrm>
            <a:custGeom>
              <a:avLst/>
              <a:gdLst>
                <a:gd name="T0" fmla="*/ 3 w 3"/>
                <a:gd name="T1" fmla="*/ 2 h 4"/>
                <a:gd name="T2" fmla="*/ 3 w 3"/>
                <a:gd name="T3" fmla="*/ 1 h 4"/>
                <a:gd name="T4" fmla="*/ 2 w 3"/>
                <a:gd name="T5" fmla="*/ 0 h 4"/>
                <a:gd name="T6" fmla="*/ 1 w 3"/>
                <a:gd name="T7" fmla="*/ 1 h 4"/>
                <a:gd name="T8" fmla="*/ 0 w 3"/>
                <a:gd name="T9" fmla="*/ 2 h 4"/>
                <a:gd name="T10" fmla="*/ 1 w 3"/>
                <a:gd name="T11" fmla="*/ 3 h 4"/>
                <a:gd name="T12" fmla="*/ 2 w 3"/>
                <a:gd name="T13" fmla="*/ 4 h 4"/>
                <a:gd name="T14" fmla="*/ 3 w 3"/>
                <a:gd name="T15" fmla="*/ 3 h 4"/>
                <a:gd name="T16" fmla="*/ 3 w 3"/>
                <a:gd name="T1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lnTo>
                    <a:pt x="3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63" name="Line 689"/>
            <p:cNvSpPr>
              <a:spLocks noChangeShapeType="1"/>
            </p:cNvSpPr>
            <p:nvPr/>
          </p:nvSpPr>
          <p:spPr bwMode="auto">
            <a:xfrm>
              <a:off x="2671" y="1798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64" name="Freeform 690"/>
            <p:cNvSpPr>
              <a:spLocks/>
            </p:cNvSpPr>
            <p:nvPr/>
          </p:nvSpPr>
          <p:spPr bwMode="auto">
            <a:xfrm>
              <a:off x="2693" y="1784"/>
              <a:ext cx="22" cy="28"/>
            </a:xfrm>
            <a:custGeom>
              <a:avLst/>
              <a:gdLst>
                <a:gd name="T0" fmla="*/ 3 w 3"/>
                <a:gd name="T1" fmla="*/ 2 h 4"/>
                <a:gd name="T2" fmla="*/ 2 w 3"/>
                <a:gd name="T3" fmla="*/ 1 h 4"/>
                <a:gd name="T4" fmla="*/ 1 w 3"/>
                <a:gd name="T5" fmla="*/ 0 h 4"/>
                <a:gd name="T6" fmla="*/ 0 w 3"/>
                <a:gd name="T7" fmla="*/ 1 h 4"/>
                <a:gd name="T8" fmla="*/ 0 w 3"/>
                <a:gd name="T9" fmla="*/ 2 h 4"/>
                <a:gd name="T10" fmla="*/ 0 w 3"/>
                <a:gd name="T11" fmla="*/ 3 h 4"/>
                <a:gd name="T12" fmla="*/ 1 w 3"/>
                <a:gd name="T13" fmla="*/ 4 h 4"/>
                <a:gd name="T14" fmla="*/ 2 w 3"/>
                <a:gd name="T15" fmla="*/ 3 h 4"/>
                <a:gd name="T16" fmla="*/ 3 w 3"/>
                <a:gd name="T1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lnTo>
                    <a:pt x="2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65" name="Line 691"/>
            <p:cNvSpPr>
              <a:spLocks noChangeShapeType="1"/>
            </p:cNvSpPr>
            <p:nvPr/>
          </p:nvSpPr>
          <p:spPr bwMode="auto">
            <a:xfrm>
              <a:off x="2700" y="1798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66" name="Freeform 692"/>
            <p:cNvSpPr>
              <a:spLocks/>
            </p:cNvSpPr>
            <p:nvPr/>
          </p:nvSpPr>
          <p:spPr bwMode="auto">
            <a:xfrm>
              <a:off x="2765" y="1784"/>
              <a:ext cx="22" cy="21"/>
            </a:xfrm>
            <a:custGeom>
              <a:avLst/>
              <a:gdLst>
                <a:gd name="T0" fmla="*/ 3 w 3"/>
                <a:gd name="T1" fmla="*/ 1 h 3"/>
                <a:gd name="T2" fmla="*/ 2 w 3"/>
                <a:gd name="T3" fmla="*/ 0 h 3"/>
                <a:gd name="T4" fmla="*/ 1 w 3"/>
                <a:gd name="T5" fmla="*/ 0 h 3"/>
                <a:gd name="T6" fmla="*/ 0 w 3"/>
                <a:gd name="T7" fmla="*/ 0 h 3"/>
                <a:gd name="T8" fmla="*/ 0 w 3"/>
                <a:gd name="T9" fmla="*/ 1 h 3"/>
                <a:gd name="T10" fmla="*/ 0 w 3"/>
                <a:gd name="T11" fmla="*/ 2 h 3"/>
                <a:gd name="T12" fmla="*/ 1 w 3"/>
                <a:gd name="T13" fmla="*/ 3 h 3"/>
                <a:gd name="T14" fmla="*/ 2 w 3"/>
                <a:gd name="T15" fmla="*/ 2 h 3"/>
                <a:gd name="T16" fmla="*/ 3 w 3"/>
                <a:gd name="T1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67" name="Line 693"/>
            <p:cNvSpPr>
              <a:spLocks noChangeShapeType="1"/>
            </p:cNvSpPr>
            <p:nvPr/>
          </p:nvSpPr>
          <p:spPr bwMode="auto">
            <a:xfrm>
              <a:off x="2773" y="1791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68" name="Freeform 694"/>
            <p:cNvSpPr>
              <a:spLocks/>
            </p:cNvSpPr>
            <p:nvPr/>
          </p:nvSpPr>
          <p:spPr bwMode="auto">
            <a:xfrm>
              <a:off x="2802" y="1784"/>
              <a:ext cx="21" cy="21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0 h 3"/>
                <a:gd name="T4" fmla="*/ 2 w 3"/>
                <a:gd name="T5" fmla="*/ 0 h 3"/>
                <a:gd name="T6" fmla="*/ 1 w 3"/>
                <a:gd name="T7" fmla="*/ 0 h 3"/>
                <a:gd name="T8" fmla="*/ 0 w 3"/>
                <a:gd name="T9" fmla="*/ 1 h 3"/>
                <a:gd name="T10" fmla="*/ 1 w 3"/>
                <a:gd name="T11" fmla="*/ 2 h 3"/>
                <a:gd name="T12" fmla="*/ 2 w 3"/>
                <a:gd name="T13" fmla="*/ 3 h 3"/>
                <a:gd name="T14" fmla="*/ 3 w 3"/>
                <a:gd name="T15" fmla="*/ 2 h 3"/>
                <a:gd name="T16" fmla="*/ 3 w 3"/>
                <a:gd name="T1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3" y="2"/>
                  </a:lnTo>
                  <a:lnTo>
                    <a:pt x="3" y="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69" name="Line 695"/>
            <p:cNvSpPr>
              <a:spLocks noChangeShapeType="1"/>
            </p:cNvSpPr>
            <p:nvPr/>
          </p:nvSpPr>
          <p:spPr bwMode="auto">
            <a:xfrm>
              <a:off x="2816" y="1791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70" name="Freeform 696"/>
            <p:cNvSpPr>
              <a:spLocks/>
            </p:cNvSpPr>
            <p:nvPr/>
          </p:nvSpPr>
          <p:spPr bwMode="auto">
            <a:xfrm>
              <a:off x="2838" y="1784"/>
              <a:ext cx="21" cy="21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0 h 3"/>
                <a:gd name="T4" fmla="*/ 2 w 3"/>
                <a:gd name="T5" fmla="*/ 0 h 3"/>
                <a:gd name="T6" fmla="*/ 1 w 3"/>
                <a:gd name="T7" fmla="*/ 0 h 3"/>
                <a:gd name="T8" fmla="*/ 0 w 3"/>
                <a:gd name="T9" fmla="*/ 2 h 3"/>
                <a:gd name="T10" fmla="*/ 1 w 3"/>
                <a:gd name="T11" fmla="*/ 3 h 3"/>
                <a:gd name="T12" fmla="*/ 2 w 3"/>
                <a:gd name="T13" fmla="*/ 3 h 3"/>
                <a:gd name="T14" fmla="*/ 3 w 3"/>
                <a:gd name="T15" fmla="*/ 3 h 3"/>
                <a:gd name="T16" fmla="*/ 3 w 3"/>
                <a:gd name="T1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71" name="Line 697"/>
            <p:cNvSpPr>
              <a:spLocks noChangeShapeType="1"/>
            </p:cNvSpPr>
            <p:nvPr/>
          </p:nvSpPr>
          <p:spPr bwMode="auto">
            <a:xfrm>
              <a:off x="2852" y="1798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72" name="Freeform 698"/>
            <p:cNvSpPr>
              <a:spLocks/>
            </p:cNvSpPr>
            <p:nvPr/>
          </p:nvSpPr>
          <p:spPr bwMode="auto">
            <a:xfrm>
              <a:off x="2896" y="1769"/>
              <a:ext cx="21" cy="22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1 h 3"/>
                <a:gd name="T4" fmla="*/ 2 w 3"/>
                <a:gd name="T5" fmla="*/ 0 h 3"/>
                <a:gd name="T6" fmla="*/ 1 w 3"/>
                <a:gd name="T7" fmla="*/ 1 h 3"/>
                <a:gd name="T8" fmla="*/ 0 w 3"/>
                <a:gd name="T9" fmla="*/ 2 h 3"/>
                <a:gd name="T10" fmla="*/ 1 w 3"/>
                <a:gd name="T11" fmla="*/ 3 h 3"/>
                <a:gd name="T12" fmla="*/ 2 w 3"/>
                <a:gd name="T13" fmla="*/ 3 h 3"/>
                <a:gd name="T14" fmla="*/ 3 w 3"/>
                <a:gd name="T15" fmla="*/ 3 h 3"/>
                <a:gd name="T16" fmla="*/ 3 w 3"/>
                <a:gd name="T1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73" name="Line 699"/>
            <p:cNvSpPr>
              <a:spLocks noChangeShapeType="1"/>
            </p:cNvSpPr>
            <p:nvPr/>
          </p:nvSpPr>
          <p:spPr bwMode="auto">
            <a:xfrm>
              <a:off x="2910" y="1784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74" name="Freeform 700"/>
            <p:cNvSpPr>
              <a:spLocks/>
            </p:cNvSpPr>
            <p:nvPr/>
          </p:nvSpPr>
          <p:spPr bwMode="auto">
            <a:xfrm>
              <a:off x="2939" y="1776"/>
              <a:ext cx="22" cy="22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0 h 3"/>
                <a:gd name="T4" fmla="*/ 2 w 3"/>
                <a:gd name="T5" fmla="*/ 0 h 3"/>
                <a:gd name="T6" fmla="*/ 1 w 3"/>
                <a:gd name="T7" fmla="*/ 0 h 3"/>
                <a:gd name="T8" fmla="*/ 0 w 3"/>
                <a:gd name="T9" fmla="*/ 1 h 3"/>
                <a:gd name="T10" fmla="*/ 1 w 3"/>
                <a:gd name="T11" fmla="*/ 2 h 3"/>
                <a:gd name="T12" fmla="*/ 2 w 3"/>
                <a:gd name="T13" fmla="*/ 3 h 3"/>
                <a:gd name="T14" fmla="*/ 3 w 3"/>
                <a:gd name="T15" fmla="*/ 2 h 3"/>
                <a:gd name="T16" fmla="*/ 3 w 3"/>
                <a:gd name="T1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3" y="2"/>
                  </a:lnTo>
                  <a:lnTo>
                    <a:pt x="3" y="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75" name="Line 701"/>
            <p:cNvSpPr>
              <a:spLocks noChangeShapeType="1"/>
            </p:cNvSpPr>
            <p:nvPr/>
          </p:nvSpPr>
          <p:spPr bwMode="auto">
            <a:xfrm>
              <a:off x="2953" y="1784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76" name="Freeform 702"/>
            <p:cNvSpPr>
              <a:spLocks/>
            </p:cNvSpPr>
            <p:nvPr/>
          </p:nvSpPr>
          <p:spPr bwMode="auto">
            <a:xfrm>
              <a:off x="2982" y="1769"/>
              <a:ext cx="29" cy="22"/>
            </a:xfrm>
            <a:custGeom>
              <a:avLst/>
              <a:gdLst>
                <a:gd name="T0" fmla="*/ 4 w 4"/>
                <a:gd name="T1" fmla="*/ 2 h 3"/>
                <a:gd name="T2" fmla="*/ 3 w 4"/>
                <a:gd name="T3" fmla="*/ 1 h 3"/>
                <a:gd name="T4" fmla="*/ 2 w 4"/>
                <a:gd name="T5" fmla="*/ 0 h 3"/>
                <a:gd name="T6" fmla="*/ 1 w 4"/>
                <a:gd name="T7" fmla="*/ 1 h 3"/>
                <a:gd name="T8" fmla="*/ 0 w 4"/>
                <a:gd name="T9" fmla="*/ 2 h 3"/>
                <a:gd name="T10" fmla="*/ 1 w 4"/>
                <a:gd name="T11" fmla="*/ 3 h 3"/>
                <a:gd name="T12" fmla="*/ 2 w 4"/>
                <a:gd name="T13" fmla="*/ 3 h 3"/>
                <a:gd name="T14" fmla="*/ 3 w 4"/>
                <a:gd name="T15" fmla="*/ 3 h 3"/>
                <a:gd name="T16" fmla="*/ 4 w 4"/>
                <a:gd name="T1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lnTo>
                    <a:pt x="3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4" y="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77" name="Line 703"/>
            <p:cNvSpPr>
              <a:spLocks noChangeShapeType="1"/>
            </p:cNvSpPr>
            <p:nvPr/>
          </p:nvSpPr>
          <p:spPr bwMode="auto">
            <a:xfrm>
              <a:off x="2997" y="1784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78" name="Freeform 704"/>
            <p:cNvSpPr>
              <a:spLocks/>
            </p:cNvSpPr>
            <p:nvPr/>
          </p:nvSpPr>
          <p:spPr bwMode="auto">
            <a:xfrm>
              <a:off x="3055" y="1769"/>
              <a:ext cx="21" cy="22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0 h 3"/>
                <a:gd name="T4" fmla="*/ 1 w 3"/>
                <a:gd name="T5" fmla="*/ 0 h 3"/>
                <a:gd name="T6" fmla="*/ 0 w 3"/>
                <a:gd name="T7" fmla="*/ 0 h 3"/>
                <a:gd name="T8" fmla="*/ 0 w 3"/>
                <a:gd name="T9" fmla="*/ 1 h 3"/>
                <a:gd name="T10" fmla="*/ 0 w 3"/>
                <a:gd name="T11" fmla="*/ 2 h 3"/>
                <a:gd name="T12" fmla="*/ 1 w 3"/>
                <a:gd name="T13" fmla="*/ 3 h 3"/>
                <a:gd name="T14" fmla="*/ 3 w 3"/>
                <a:gd name="T15" fmla="*/ 2 h 3"/>
                <a:gd name="T16" fmla="*/ 3 w 3"/>
                <a:gd name="T1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3" y="2"/>
                  </a:lnTo>
                  <a:lnTo>
                    <a:pt x="3" y="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79" name="Line 705"/>
            <p:cNvSpPr>
              <a:spLocks noChangeShapeType="1"/>
            </p:cNvSpPr>
            <p:nvPr/>
          </p:nvSpPr>
          <p:spPr bwMode="auto">
            <a:xfrm>
              <a:off x="3062" y="1776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80" name="Freeform 706"/>
            <p:cNvSpPr>
              <a:spLocks/>
            </p:cNvSpPr>
            <p:nvPr/>
          </p:nvSpPr>
          <p:spPr bwMode="auto">
            <a:xfrm>
              <a:off x="3185" y="1769"/>
              <a:ext cx="29" cy="22"/>
            </a:xfrm>
            <a:custGeom>
              <a:avLst/>
              <a:gdLst>
                <a:gd name="T0" fmla="*/ 4 w 4"/>
                <a:gd name="T1" fmla="*/ 2 h 3"/>
                <a:gd name="T2" fmla="*/ 3 w 4"/>
                <a:gd name="T3" fmla="*/ 1 h 3"/>
                <a:gd name="T4" fmla="*/ 2 w 4"/>
                <a:gd name="T5" fmla="*/ 0 h 3"/>
                <a:gd name="T6" fmla="*/ 1 w 4"/>
                <a:gd name="T7" fmla="*/ 1 h 3"/>
                <a:gd name="T8" fmla="*/ 0 w 4"/>
                <a:gd name="T9" fmla="*/ 2 h 3"/>
                <a:gd name="T10" fmla="*/ 1 w 4"/>
                <a:gd name="T11" fmla="*/ 3 h 3"/>
                <a:gd name="T12" fmla="*/ 2 w 4"/>
                <a:gd name="T13" fmla="*/ 3 h 3"/>
                <a:gd name="T14" fmla="*/ 3 w 4"/>
                <a:gd name="T15" fmla="*/ 3 h 3"/>
                <a:gd name="T16" fmla="*/ 4 w 4"/>
                <a:gd name="T1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lnTo>
                    <a:pt x="3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4" y="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81" name="Line 707"/>
            <p:cNvSpPr>
              <a:spLocks noChangeShapeType="1"/>
            </p:cNvSpPr>
            <p:nvPr/>
          </p:nvSpPr>
          <p:spPr bwMode="auto">
            <a:xfrm>
              <a:off x="3199" y="1784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82" name="Freeform 708"/>
            <p:cNvSpPr>
              <a:spLocks/>
            </p:cNvSpPr>
            <p:nvPr/>
          </p:nvSpPr>
          <p:spPr bwMode="auto">
            <a:xfrm>
              <a:off x="3308" y="1755"/>
              <a:ext cx="29" cy="29"/>
            </a:xfrm>
            <a:custGeom>
              <a:avLst/>
              <a:gdLst>
                <a:gd name="T0" fmla="*/ 4 w 4"/>
                <a:gd name="T1" fmla="*/ 2 h 4"/>
                <a:gd name="T2" fmla="*/ 3 w 4"/>
                <a:gd name="T3" fmla="*/ 1 h 4"/>
                <a:gd name="T4" fmla="*/ 2 w 4"/>
                <a:gd name="T5" fmla="*/ 0 h 4"/>
                <a:gd name="T6" fmla="*/ 1 w 4"/>
                <a:gd name="T7" fmla="*/ 1 h 4"/>
                <a:gd name="T8" fmla="*/ 0 w 4"/>
                <a:gd name="T9" fmla="*/ 2 h 4"/>
                <a:gd name="T10" fmla="*/ 1 w 4"/>
                <a:gd name="T11" fmla="*/ 3 h 4"/>
                <a:gd name="T12" fmla="*/ 2 w 4"/>
                <a:gd name="T13" fmla="*/ 4 h 4"/>
                <a:gd name="T14" fmla="*/ 3 w 4"/>
                <a:gd name="T15" fmla="*/ 3 h 4"/>
                <a:gd name="T16" fmla="*/ 4 w 4"/>
                <a:gd name="T1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3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3"/>
                  </a:lnTo>
                  <a:lnTo>
                    <a:pt x="4" y="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83" name="Line 709"/>
            <p:cNvSpPr>
              <a:spLocks noChangeShapeType="1"/>
            </p:cNvSpPr>
            <p:nvPr/>
          </p:nvSpPr>
          <p:spPr bwMode="auto">
            <a:xfrm>
              <a:off x="3322" y="1769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84" name="Freeform 710"/>
            <p:cNvSpPr>
              <a:spLocks/>
            </p:cNvSpPr>
            <p:nvPr/>
          </p:nvSpPr>
          <p:spPr bwMode="auto">
            <a:xfrm>
              <a:off x="3301" y="2326"/>
              <a:ext cx="21" cy="21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1 h 3"/>
                <a:gd name="T4" fmla="*/ 2 w 3"/>
                <a:gd name="T5" fmla="*/ 0 h 3"/>
                <a:gd name="T6" fmla="*/ 0 w 3"/>
                <a:gd name="T7" fmla="*/ 1 h 3"/>
                <a:gd name="T8" fmla="*/ 0 w 3"/>
                <a:gd name="T9" fmla="*/ 2 h 3"/>
                <a:gd name="T10" fmla="*/ 0 w 3"/>
                <a:gd name="T11" fmla="*/ 3 h 3"/>
                <a:gd name="T12" fmla="*/ 2 w 3"/>
                <a:gd name="T13" fmla="*/ 3 h 3"/>
                <a:gd name="T14" fmla="*/ 3 w 3"/>
                <a:gd name="T15" fmla="*/ 3 h 3"/>
                <a:gd name="T16" fmla="*/ 3 w 3"/>
                <a:gd name="T1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1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85" name="Line 711"/>
            <p:cNvSpPr>
              <a:spLocks noChangeShapeType="1"/>
            </p:cNvSpPr>
            <p:nvPr/>
          </p:nvSpPr>
          <p:spPr bwMode="auto">
            <a:xfrm>
              <a:off x="3315" y="2340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86" name="Rectangle 712"/>
            <p:cNvSpPr>
              <a:spLocks noChangeArrowheads="1"/>
            </p:cNvSpPr>
            <p:nvPr/>
          </p:nvSpPr>
          <p:spPr bwMode="auto">
            <a:xfrm>
              <a:off x="1601" y="2500"/>
              <a:ext cx="167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algn="l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algn="l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algn="l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algn="l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  <a:ea typeface="ＭＳ Ｐゴシック" pitchFamily="50" charset="-128"/>
                  <a:cs typeface="ＭＳ Ｐゴシック" pitchFamily="50" charset="-128"/>
                </a:rPr>
                <a:t>V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20987" name="Rectangle 713"/>
            <p:cNvSpPr>
              <a:spLocks noChangeArrowheads="1"/>
            </p:cNvSpPr>
            <p:nvPr/>
          </p:nvSpPr>
          <p:spPr bwMode="auto">
            <a:xfrm>
              <a:off x="1703" y="2572"/>
              <a:ext cx="3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algn="l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algn="l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algn="l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algn="l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  <a:ea typeface="ＭＳ Ｐゴシック" pitchFamily="50" charset="-128"/>
                  <a:cs typeface="ＭＳ Ｐゴシック" pitchFamily="50" charset="-128"/>
                </a:rPr>
                <a:t>HAL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20988" name="Rectangle 714"/>
            <p:cNvSpPr>
              <a:spLocks noChangeArrowheads="1"/>
            </p:cNvSpPr>
            <p:nvPr/>
          </p:nvSpPr>
          <p:spPr bwMode="auto">
            <a:xfrm>
              <a:off x="1941" y="2500"/>
              <a:ext cx="1273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algn="l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algn="l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algn="l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algn="l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  <a:ea typeface="ＭＳ Ｐゴシック" pitchFamily="50" charset="-128"/>
                  <a:cs typeface="ＭＳ Ｐゴシック" pitchFamily="50" charset="-128"/>
                </a:rPr>
                <a:t> "loosely bound" </a:t>
              </a:r>
              <a:endParaRPr kumimoji="1" lang="ja-JP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20989" name="Line 715"/>
            <p:cNvSpPr>
              <a:spLocks noChangeShapeType="1"/>
            </p:cNvSpPr>
            <p:nvPr/>
          </p:nvSpPr>
          <p:spPr bwMode="auto">
            <a:xfrm>
              <a:off x="3221" y="2600"/>
              <a:ext cx="181" cy="0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90" name="Freeform 716"/>
            <p:cNvSpPr>
              <a:spLocks/>
            </p:cNvSpPr>
            <p:nvPr/>
          </p:nvSpPr>
          <p:spPr bwMode="auto">
            <a:xfrm>
              <a:off x="553" y="1791"/>
              <a:ext cx="3022" cy="1540"/>
            </a:xfrm>
            <a:custGeom>
              <a:avLst/>
              <a:gdLst>
                <a:gd name="T0" fmla="*/ 4 w 418"/>
                <a:gd name="T1" fmla="*/ 205 h 213"/>
                <a:gd name="T2" fmla="*/ 13 w 418"/>
                <a:gd name="T3" fmla="*/ 176 h 213"/>
                <a:gd name="T4" fmla="*/ 21 w 418"/>
                <a:gd name="T5" fmla="*/ 142 h 213"/>
                <a:gd name="T6" fmla="*/ 30 w 418"/>
                <a:gd name="T7" fmla="*/ 116 h 213"/>
                <a:gd name="T8" fmla="*/ 38 w 418"/>
                <a:gd name="T9" fmla="*/ 100 h 213"/>
                <a:gd name="T10" fmla="*/ 46 w 418"/>
                <a:gd name="T11" fmla="*/ 89 h 213"/>
                <a:gd name="T12" fmla="*/ 55 w 418"/>
                <a:gd name="T13" fmla="*/ 81 h 213"/>
                <a:gd name="T14" fmla="*/ 63 w 418"/>
                <a:gd name="T15" fmla="*/ 74 h 213"/>
                <a:gd name="T16" fmla="*/ 72 w 418"/>
                <a:gd name="T17" fmla="*/ 67 h 213"/>
                <a:gd name="T18" fmla="*/ 80 w 418"/>
                <a:gd name="T19" fmla="*/ 61 h 213"/>
                <a:gd name="T20" fmla="*/ 89 w 418"/>
                <a:gd name="T21" fmla="*/ 55 h 213"/>
                <a:gd name="T22" fmla="*/ 97 w 418"/>
                <a:gd name="T23" fmla="*/ 50 h 213"/>
                <a:gd name="T24" fmla="*/ 106 w 418"/>
                <a:gd name="T25" fmla="*/ 45 h 213"/>
                <a:gd name="T26" fmla="*/ 114 w 418"/>
                <a:gd name="T27" fmla="*/ 40 h 213"/>
                <a:gd name="T28" fmla="*/ 122 w 418"/>
                <a:gd name="T29" fmla="*/ 36 h 213"/>
                <a:gd name="T30" fmla="*/ 131 w 418"/>
                <a:gd name="T31" fmla="*/ 32 h 213"/>
                <a:gd name="T32" fmla="*/ 139 w 418"/>
                <a:gd name="T33" fmla="*/ 28 h 213"/>
                <a:gd name="T34" fmla="*/ 148 w 418"/>
                <a:gd name="T35" fmla="*/ 25 h 213"/>
                <a:gd name="T36" fmla="*/ 156 w 418"/>
                <a:gd name="T37" fmla="*/ 22 h 213"/>
                <a:gd name="T38" fmla="*/ 165 w 418"/>
                <a:gd name="T39" fmla="*/ 20 h 213"/>
                <a:gd name="T40" fmla="*/ 173 w 418"/>
                <a:gd name="T41" fmla="*/ 17 h 213"/>
                <a:gd name="T42" fmla="*/ 182 w 418"/>
                <a:gd name="T43" fmla="*/ 15 h 213"/>
                <a:gd name="T44" fmla="*/ 190 w 418"/>
                <a:gd name="T45" fmla="*/ 14 h 213"/>
                <a:gd name="T46" fmla="*/ 198 w 418"/>
                <a:gd name="T47" fmla="*/ 12 h 213"/>
                <a:gd name="T48" fmla="*/ 207 w 418"/>
                <a:gd name="T49" fmla="*/ 10 h 213"/>
                <a:gd name="T50" fmla="*/ 215 w 418"/>
                <a:gd name="T51" fmla="*/ 9 h 213"/>
                <a:gd name="T52" fmla="*/ 224 w 418"/>
                <a:gd name="T53" fmla="*/ 8 h 213"/>
                <a:gd name="T54" fmla="*/ 232 w 418"/>
                <a:gd name="T55" fmla="*/ 7 h 213"/>
                <a:gd name="T56" fmla="*/ 241 w 418"/>
                <a:gd name="T57" fmla="*/ 6 h 213"/>
                <a:gd name="T58" fmla="*/ 249 w 418"/>
                <a:gd name="T59" fmla="*/ 5 h 213"/>
                <a:gd name="T60" fmla="*/ 258 w 418"/>
                <a:gd name="T61" fmla="*/ 5 h 213"/>
                <a:gd name="T62" fmla="*/ 266 w 418"/>
                <a:gd name="T63" fmla="*/ 4 h 213"/>
                <a:gd name="T64" fmla="*/ 274 w 418"/>
                <a:gd name="T65" fmla="*/ 3 h 213"/>
                <a:gd name="T66" fmla="*/ 283 w 418"/>
                <a:gd name="T67" fmla="*/ 3 h 213"/>
                <a:gd name="T68" fmla="*/ 291 w 418"/>
                <a:gd name="T69" fmla="*/ 2 h 213"/>
                <a:gd name="T70" fmla="*/ 300 w 418"/>
                <a:gd name="T71" fmla="*/ 2 h 213"/>
                <a:gd name="T72" fmla="*/ 308 w 418"/>
                <a:gd name="T73" fmla="*/ 2 h 213"/>
                <a:gd name="T74" fmla="*/ 317 w 418"/>
                <a:gd name="T75" fmla="*/ 1 h 213"/>
                <a:gd name="T76" fmla="*/ 325 w 418"/>
                <a:gd name="T77" fmla="*/ 1 h 213"/>
                <a:gd name="T78" fmla="*/ 334 w 418"/>
                <a:gd name="T79" fmla="*/ 1 h 213"/>
                <a:gd name="T80" fmla="*/ 342 w 418"/>
                <a:gd name="T81" fmla="*/ 1 h 213"/>
                <a:gd name="T82" fmla="*/ 350 w 418"/>
                <a:gd name="T83" fmla="*/ 1 h 213"/>
                <a:gd name="T84" fmla="*/ 359 w 418"/>
                <a:gd name="T85" fmla="*/ 0 h 213"/>
                <a:gd name="T86" fmla="*/ 367 w 418"/>
                <a:gd name="T87" fmla="*/ 0 h 213"/>
                <a:gd name="T88" fmla="*/ 376 w 418"/>
                <a:gd name="T89" fmla="*/ 0 h 213"/>
                <a:gd name="T90" fmla="*/ 384 w 418"/>
                <a:gd name="T91" fmla="*/ 0 h 213"/>
                <a:gd name="T92" fmla="*/ 393 w 418"/>
                <a:gd name="T93" fmla="*/ 0 h 213"/>
                <a:gd name="T94" fmla="*/ 401 w 418"/>
                <a:gd name="T95" fmla="*/ 0 h 213"/>
                <a:gd name="T96" fmla="*/ 410 w 418"/>
                <a:gd name="T97" fmla="*/ 0 h 213"/>
                <a:gd name="T98" fmla="*/ 418 w 418"/>
                <a:gd name="T99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18" h="213">
                  <a:moveTo>
                    <a:pt x="0" y="213"/>
                  </a:moveTo>
                  <a:lnTo>
                    <a:pt x="4" y="205"/>
                  </a:lnTo>
                  <a:lnTo>
                    <a:pt x="8" y="192"/>
                  </a:lnTo>
                  <a:lnTo>
                    <a:pt x="13" y="176"/>
                  </a:lnTo>
                  <a:lnTo>
                    <a:pt x="17" y="158"/>
                  </a:lnTo>
                  <a:lnTo>
                    <a:pt x="21" y="142"/>
                  </a:lnTo>
                  <a:lnTo>
                    <a:pt x="25" y="128"/>
                  </a:lnTo>
                  <a:lnTo>
                    <a:pt x="30" y="116"/>
                  </a:lnTo>
                  <a:lnTo>
                    <a:pt x="34" y="107"/>
                  </a:lnTo>
                  <a:lnTo>
                    <a:pt x="38" y="100"/>
                  </a:lnTo>
                  <a:lnTo>
                    <a:pt x="42" y="94"/>
                  </a:lnTo>
                  <a:lnTo>
                    <a:pt x="46" y="89"/>
                  </a:lnTo>
                  <a:lnTo>
                    <a:pt x="51" y="85"/>
                  </a:lnTo>
                  <a:lnTo>
                    <a:pt x="55" y="81"/>
                  </a:lnTo>
                  <a:lnTo>
                    <a:pt x="59" y="77"/>
                  </a:lnTo>
                  <a:lnTo>
                    <a:pt x="63" y="74"/>
                  </a:lnTo>
                  <a:lnTo>
                    <a:pt x="68" y="70"/>
                  </a:lnTo>
                  <a:lnTo>
                    <a:pt x="72" y="67"/>
                  </a:lnTo>
                  <a:lnTo>
                    <a:pt x="76" y="64"/>
                  </a:lnTo>
                  <a:lnTo>
                    <a:pt x="80" y="61"/>
                  </a:lnTo>
                  <a:lnTo>
                    <a:pt x="84" y="58"/>
                  </a:lnTo>
                  <a:lnTo>
                    <a:pt x="89" y="55"/>
                  </a:lnTo>
                  <a:lnTo>
                    <a:pt x="93" y="52"/>
                  </a:lnTo>
                  <a:lnTo>
                    <a:pt x="97" y="50"/>
                  </a:lnTo>
                  <a:lnTo>
                    <a:pt x="101" y="47"/>
                  </a:lnTo>
                  <a:lnTo>
                    <a:pt x="106" y="45"/>
                  </a:lnTo>
                  <a:lnTo>
                    <a:pt x="110" y="42"/>
                  </a:lnTo>
                  <a:lnTo>
                    <a:pt x="114" y="40"/>
                  </a:lnTo>
                  <a:lnTo>
                    <a:pt x="118" y="38"/>
                  </a:lnTo>
                  <a:lnTo>
                    <a:pt x="122" y="36"/>
                  </a:lnTo>
                  <a:lnTo>
                    <a:pt x="127" y="34"/>
                  </a:lnTo>
                  <a:lnTo>
                    <a:pt x="131" y="32"/>
                  </a:lnTo>
                  <a:lnTo>
                    <a:pt x="135" y="30"/>
                  </a:lnTo>
                  <a:lnTo>
                    <a:pt x="139" y="28"/>
                  </a:lnTo>
                  <a:lnTo>
                    <a:pt x="144" y="27"/>
                  </a:lnTo>
                  <a:lnTo>
                    <a:pt x="148" y="25"/>
                  </a:lnTo>
                  <a:lnTo>
                    <a:pt x="152" y="24"/>
                  </a:lnTo>
                  <a:lnTo>
                    <a:pt x="156" y="22"/>
                  </a:lnTo>
                  <a:lnTo>
                    <a:pt x="160" y="21"/>
                  </a:lnTo>
                  <a:lnTo>
                    <a:pt x="165" y="20"/>
                  </a:lnTo>
                  <a:lnTo>
                    <a:pt x="169" y="19"/>
                  </a:lnTo>
                  <a:lnTo>
                    <a:pt x="173" y="17"/>
                  </a:lnTo>
                  <a:lnTo>
                    <a:pt x="177" y="16"/>
                  </a:lnTo>
                  <a:lnTo>
                    <a:pt x="182" y="15"/>
                  </a:lnTo>
                  <a:lnTo>
                    <a:pt x="186" y="14"/>
                  </a:lnTo>
                  <a:lnTo>
                    <a:pt x="190" y="14"/>
                  </a:lnTo>
                  <a:lnTo>
                    <a:pt x="194" y="13"/>
                  </a:lnTo>
                  <a:lnTo>
                    <a:pt x="198" y="12"/>
                  </a:lnTo>
                  <a:lnTo>
                    <a:pt x="203" y="11"/>
                  </a:lnTo>
                  <a:lnTo>
                    <a:pt x="207" y="10"/>
                  </a:lnTo>
                  <a:lnTo>
                    <a:pt x="211" y="10"/>
                  </a:lnTo>
                  <a:lnTo>
                    <a:pt x="215" y="9"/>
                  </a:lnTo>
                  <a:lnTo>
                    <a:pt x="220" y="9"/>
                  </a:lnTo>
                  <a:lnTo>
                    <a:pt x="224" y="8"/>
                  </a:lnTo>
                  <a:lnTo>
                    <a:pt x="228" y="7"/>
                  </a:lnTo>
                  <a:lnTo>
                    <a:pt x="232" y="7"/>
                  </a:lnTo>
                  <a:lnTo>
                    <a:pt x="236" y="6"/>
                  </a:lnTo>
                  <a:lnTo>
                    <a:pt x="241" y="6"/>
                  </a:lnTo>
                  <a:lnTo>
                    <a:pt x="245" y="6"/>
                  </a:lnTo>
                  <a:lnTo>
                    <a:pt x="249" y="5"/>
                  </a:lnTo>
                  <a:lnTo>
                    <a:pt x="253" y="5"/>
                  </a:lnTo>
                  <a:lnTo>
                    <a:pt x="258" y="5"/>
                  </a:lnTo>
                  <a:lnTo>
                    <a:pt x="262" y="4"/>
                  </a:lnTo>
                  <a:lnTo>
                    <a:pt x="266" y="4"/>
                  </a:lnTo>
                  <a:lnTo>
                    <a:pt x="270" y="4"/>
                  </a:lnTo>
                  <a:lnTo>
                    <a:pt x="274" y="3"/>
                  </a:lnTo>
                  <a:lnTo>
                    <a:pt x="279" y="3"/>
                  </a:lnTo>
                  <a:lnTo>
                    <a:pt x="283" y="3"/>
                  </a:lnTo>
                  <a:lnTo>
                    <a:pt x="287" y="3"/>
                  </a:lnTo>
                  <a:lnTo>
                    <a:pt x="291" y="2"/>
                  </a:lnTo>
                  <a:lnTo>
                    <a:pt x="296" y="2"/>
                  </a:lnTo>
                  <a:lnTo>
                    <a:pt x="300" y="2"/>
                  </a:lnTo>
                  <a:lnTo>
                    <a:pt x="304" y="2"/>
                  </a:lnTo>
                  <a:lnTo>
                    <a:pt x="308" y="2"/>
                  </a:lnTo>
                  <a:lnTo>
                    <a:pt x="312" y="2"/>
                  </a:lnTo>
                  <a:lnTo>
                    <a:pt x="317" y="1"/>
                  </a:lnTo>
                  <a:lnTo>
                    <a:pt x="321" y="1"/>
                  </a:lnTo>
                  <a:lnTo>
                    <a:pt x="325" y="1"/>
                  </a:lnTo>
                  <a:lnTo>
                    <a:pt x="329" y="1"/>
                  </a:lnTo>
                  <a:lnTo>
                    <a:pt x="334" y="1"/>
                  </a:lnTo>
                  <a:lnTo>
                    <a:pt x="338" y="1"/>
                  </a:lnTo>
                  <a:lnTo>
                    <a:pt x="342" y="1"/>
                  </a:lnTo>
                  <a:lnTo>
                    <a:pt x="346" y="1"/>
                  </a:lnTo>
                  <a:lnTo>
                    <a:pt x="350" y="1"/>
                  </a:lnTo>
                  <a:lnTo>
                    <a:pt x="355" y="1"/>
                  </a:lnTo>
                  <a:lnTo>
                    <a:pt x="359" y="0"/>
                  </a:lnTo>
                  <a:lnTo>
                    <a:pt x="363" y="0"/>
                  </a:lnTo>
                  <a:lnTo>
                    <a:pt x="367" y="0"/>
                  </a:lnTo>
                  <a:lnTo>
                    <a:pt x="372" y="0"/>
                  </a:lnTo>
                  <a:lnTo>
                    <a:pt x="376" y="0"/>
                  </a:lnTo>
                  <a:lnTo>
                    <a:pt x="380" y="0"/>
                  </a:lnTo>
                  <a:lnTo>
                    <a:pt x="384" y="0"/>
                  </a:lnTo>
                  <a:lnTo>
                    <a:pt x="388" y="0"/>
                  </a:lnTo>
                  <a:lnTo>
                    <a:pt x="393" y="0"/>
                  </a:lnTo>
                  <a:lnTo>
                    <a:pt x="397" y="0"/>
                  </a:lnTo>
                  <a:lnTo>
                    <a:pt x="401" y="0"/>
                  </a:lnTo>
                  <a:lnTo>
                    <a:pt x="405" y="0"/>
                  </a:lnTo>
                  <a:lnTo>
                    <a:pt x="410" y="0"/>
                  </a:lnTo>
                  <a:lnTo>
                    <a:pt x="414" y="0"/>
                  </a:lnTo>
                  <a:lnTo>
                    <a:pt x="418" y="0"/>
                  </a:lnTo>
                </a:path>
              </a:pathLst>
            </a:custGeom>
            <a:noFill/>
            <a:ln w="23813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91" name="Rectangle 717"/>
            <p:cNvSpPr>
              <a:spLocks noChangeArrowheads="1"/>
            </p:cNvSpPr>
            <p:nvPr/>
          </p:nvSpPr>
          <p:spPr bwMode="auto">
            <a:xfrm>
              <a:off x="1674" y="2760"/>
              <a:ext cx="167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algn="l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algn="l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algn="l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algn="l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  <a:ea typeface="ＭＳ Ｐゴシック" pitchFamily="50" charset="-128"/>
                  <a:cs typeface="ＭＳ Ｐゴシック" pitchFamily="50" charset="-128"/>
                </a:rPr>
                <a:t>V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20992" name="Rectangle 718"/>
            <p:cNvSpPr>
              <a:spLocks noChangeArrowheads="1"/>
            </p:cNvSpPr>
            <p:nvPr/>
          </p:nvSpPr>
          <p:spPr bwMode="auto">
            <a:xfrm>
              <a:off x="1768" y="2832"/>
              <a:ext cx="22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algn="l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algn="l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algn="l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algn="l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  <a:ea typeface="ＭＳ Ｐゴシック" pitchFamily="50" charset="-128"/>
                  <a:cs typeface="ＭＳ Ｐゴシック" pitchFamily="50" charset="-128"/>
                </a:rPr>
                <a:t>TB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20993" name="Rectangle 719"/>
            <p:cNvSpPr>
              <a:spLocks noChangeArrowheads="1"/>
            </p:cNvSpPr>
            <p:nvPr/>
          </p:nvSpPr>
          <p:spPr bwMode="auto">
            <a:xfrm>
              <a:off x="1919" y="2760"/>
              <a:ext cx="1288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algn="l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algn="l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algn="l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algn="l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  <a:ea typeface="ＭＳ Ｐゴシック" pitchFamily="50" charset="-128"/>
                  <a:cs typeface="ＭＳ Ｐゴシック" pitchFamily="50" charset="-128"/>
                </a:rPr>
                <a:t>,  "tightly bound" 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20994" name="Line 720"/>
            <p:cNvSpPr>
              <a:spLocks noChangeShapeType="1"/>
            </p:cNvSpPr>
            <p:nvPr/>
          </p:nvSpPr>
          <p:spPr bwMode="auto">
            <a:xfrm>
              <a:off x="3221" y="2861"/>
              <a:ext cx="181" cy="0"/>
            </a:xfrm>
            <a:prstGeom prst="line">
              <a:avLst/>
            </a:prstGeom>
            <a:noFill/>
            <a:ln w="23813">
              <a:solidFill>
                <a:srgbClr val="0000F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95" name="Freeform 721"/>
            <p:cNvSpPr>
              <a:spLocks/>
            </p:cNvSpPr>
            <p:nvPr/>
          </p:nvSpPr>
          <p:spPr bwMode="auto">
            <a:xfrm>
              <a:off x="560" y="1791"/>
              <a:ext cx="3015" cy="1742"/>
            </a:xfrm>
            <a:custGeom>
              <a:avLst/>
              <a:gdLst>
                <a:gd name="T0" fmla="*/ 3 w 417"/>
                <a:gd name="T1" fmla="*/ 237 h 241"/>
                <a:gd name="T2" fmla="*/ 12 w 417"/>
                <a:gd name="T3" fmla="*/ 226 h 241"/>
                <a:gd name="T4" fmla="*/ 20 w 417"/>
                <a:gd name="T5" fmla="*/ 213 h 241"/>
                <a:gd name="T6" fmla="*/ 29 w 417"/>
                <a:gd name="T7" fmla="*/ 200 h 241"/>
                <a:gd name="T8" fmla="*/ 37 w 417"/>
                <a:gd name="T9" fmla="*/ 185 h 241"/>
                <a:gd name="T10" fmla="*/ 45 w 417"/>
                <a:gd name="T11" fmla="*/ 170 h 241"/>
                <a:gd name="T12" fmla="*/ 54 w 417"/>
                <a:gd name="T13" fmla="*/ 155 h 241"/>
                <a:gd name="T14" fmla="*/ 62 w 417"/>
                <a:gd name="T15" fmla="*/ 140 h 241"/>
                <a:gd name="T16" fmla="*/ 71 w 417"/>
                <a:gd name="T17" fmla="*/ 125 h 241"/>
                <a:gd name="T18" fmla="*/ 79 w 417"/>
                <a:gd name="T19" fmla="*/ 111 h 241"/>
                <a:gd name="T20" fmla="*/ 88 w 417"/>
                <a:gd name="T21" fmla="*/ 98 h 241"/>
                <a:gd name="T22" fmla="*/ 96 w 417"/>
                <a:gd name="T23" fmla="*/ 86 h 241"/>
                <a:gd name="T24" fmla="*/ 105 w 417"/>
                <a:gd name="T25" fmla="*/ 74 h 241"/>
                <a:gd name="T26" fmla="*/ 113 w 417"/>
                <a:gd name="T27" fmla="*/ 64 h 241"/>
                <a:gd name="T28" fmla="*/ 121 w 417"/>
                <a:gd name="T29" fmla="*/ 55 h 241"/>
                <a:gd name="T30" fmla="*/ 130 w 417"/>
                <a:gd name="T31" fmla="*/ 47 h 241"/>
                <a:gd name="T32" fmla="*/ 138 w 417"/>
                <a:gd name="T33" fmla="*/ 41 h 241"/>
                <a:gd name="T34" fmla="*/ 147 w 417"/>
                <a:gd name="T35" fmla="*/ 35 h 241"/>
                <a:gd name="T36" fmla="*/ 155 w 417"/>
                <a:gd name="T37" fmla="*/ 30 h 241"/>
                <a:gd name="T38" fmla="*/ 164 w 417"/>
                <a:gd name="T39" fmla="*/ 25 h 241"/>
                <a:gd name="T40" fmla="*/ 172 w 417"/>
                <a:gd name="T41" fmla="*/ 22 h 241"/>
                <a:gd name="T42" fmla="*/ 181 w 417"/>
                <a:gd name="T43" fmla="*/ 18 h 241"/>
                <a:gd name="T44" fmla="*/ 189 w 417"/>
                <a:gd name="T45" fmla="*/ 16 h 241"/>
                <a:gd name="T46" fmla="*/ 197 w 417"/>
                <a:gd name="T47" fmla="*/ 14 h 241"/>
                <a:gd name="T48" fmla="*/ 206 w 417"/>
                <a:gd name="T49" fmla="*/ 12 h 241"/>
                <a:gd name="T50" fmla="*/ 214 w 417"/>
                <a:gd name="T51" fmla="*/ 10 h 241"/>
                <a:gd name="T52" fmla="*/ 223 w 417"/>
                <a:gd name="T53" fmla="*/ 9 h 241"/>
                <a:gd name="T54" fmla="*/ 231 w 417"/>
                <a:gd name="T55" fmla="*/ 8 h 241"/>
                <a:gd name="T56" fmla="*/ 240 w 417"/>
                <a:gd name="T57" fmla="*/ 7 h 241"/>
                <a:gd name="T58" fmla="*/ 248 w 417"/>
                <a:gd name="T59" fmla="*/ 6 h 241"/>
                <a:gd name="T60" fmla="*/ 257 w 417"/>
                <a:gd name="T61" fmla="*/ 5 h 241"/>
                <a:gd name="T62" fmla="*/ 265 w 417"/>
                <a:gd name="T63" fmla="*/ 4 h 241"/>
                <a:gd name="T64" fmla="*/ 273 w 417"/>
                <a:gd name="T65" fmla="*/ 4 h 241"/>
                <a:gd name="T66" fmla="*/ 282 w 417"/>
                <a:gd name="T67" fmla="*/ 3 h 241"/>
                <a:gd name="T68" fmla="*/ 290 w 417"/>
                <a:gd name="T69" fmla="*/ 3 h 241"/>
                <a:gd name="T70" fmla="*/ 299 w 417"/>
                <a:gd name="T71" fmla="*/ 2 h 241"/>
                <a:gd name="T72" fmla="*/ 307 w 417"/>
                <a:gd name="T73" fmla="*/ 2 h 241"/>
                <a:gd name="T74" fmla="*/ 316 w 417"/>
                <a:gd name="T75" fmla="*/ 2 h 241"/>
                <a:gd name="T76" fmla="*/ 324 w 417"/>
                <a:gd name="T77" fmla="*/ 1 h 241"/>
                <a:gd name="T78" fmla="*/ 333 w 417"/>
                <a:gd name="T79" fmla="*/ 1 h 241"/>
                <a:gd name="T80" fmla="*/ 341 w 417"/>
                <a:gd name="T81" fmla="*/ 1 h 241"/>
                <a:gd name="T82" fmla="*/ 349 w 417"/>
                <a:gd name="T83" fmla="*/ 1 h 241"/>
                <a:gd name="T84" fmla="*/ 358 w 417"/>
                <a:gd name="T85" fmla="*/ 1 h 241"/>
                <a:gd name="T86" fmla="*/ 366 w 417"/>
                <a:gd name="T87" fmla="*/ 0 h 241"/>
                <a:gd name="T88" fmla="*/ 375 w 417"/>
                <a:gd name="T89" fmla="*/ 0 h 241"/>
                <a:gd name="T90" fmla="*/ 383 w 417"/>
                <a:gd name="T91" fmla="*/ 0 h 241"/>
                <a:gd name="T92" fmla="*/ 392 w 417"/>
                <a:gd name="T93" fmla="*/ 0 h 241"/>
                <a:gd name="T94" fmla="*/ 400 w 417"/>
                <a:gd name="T95" fmla="*/ 0 h 241"/>
                <a:gd name="T96" fmla="*/ 409 w 417"/>
                <a:gd name="T97" fmla="*/ 0 h 241"/>
                <a:gd name="T98" fmla="*/ 417 w 417"/>
                <a:gd name="T9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17" h="241">
                  <a:moveTo>
                    <a:pt x="0" y="241"/>
                  </a:moveTo>
                  <a:lnTo>
                    <a:pt x="3" y="237"/>
                  </a:lnTo>
                  <a:lnTo>
                    <a:pt x="7" y="232"/>
                  </a:lnTo>
                  <a:lnTo>
                    <a:pt x="12" y="226"/>
                  </a:lnTo>
                  <a:lnTo>
                    <a:pt x="16" y="220"/>
                  </a:lnTo>
                  <a:lnTo>
                    <a:pt x="20" y="213"/>
                  </a:lnTo>
                  <a:lnTo>
                    <a:pt x="24" y="207"/>
                  </a:lnTo>
                  <a:lnTo>
                    <a:pt x="29" y="200"/>
                  </a:lnTo>
                  <a:lnTo>
                    <a:pt x="33" y="192"/>
                  </a:lnTo>
                  <a:lnTo>
                    <a:pt x="37" y="185"/>
                  </a:lnTo>
                  <a:lnTo>
                    <a:pt x="41" y="178"/>
                  </a:lnTo>
                  <a:lnTo>
                    <a:pt x="45" y="170"/>
                  </a:lnTo>
                  <a:lnTo>
                    <a:pt x="50" y="163"/>
                  </a:lnTo>
                  <a:lnTo>
                    <a:pt x="54" y="155"/>
                  </a:lnTo>
                  <a:lnTo>
                    <a:pt x="58" y="148"/>
                  </a:lnTo>
                  <a:lnTo>
                    <a:pt x="62" y="140"/>
                  </a:lnTo>
                  <a:lnTo>
                    <a:pt x="67" y="133"/>
                  </a:lnTo>
                  <a:lnTo>
                    <a:pt x="71" y="125"/>
                  </a:lnTo>
                  <a:lnTo>
                    <a:pt x="75" y="118"/>
                  </a:lnTo>
                  <a:lnTo>
                    <a:pt x="79" y="111"/>
                  </a:lnTo>
                  <a:lnTo>
                    <a:pt x="83" y="104"/>
                  </a:lnTo>
                  <a:lnTo>
                    <a:pt x="88" y="98"/>
                  </a:lnTo>
                  <a:lnTo>
                    <a:pt x="92" y="92"/>
                  </a:lnTo>
                  <a:lnTo>
                    <a:pt x="96" y="86"/>
                  </a:lnTo>
                  <a:lnTo>
                    <a:pt x="100" y="80"/>
                  </a:lnTo>
                  <a:lnTo>
                    <a:pt x="105" y="74"/>
                  </a:lnTo>
                  <a:lnTo>
                    <a:pt x="109" y="69"/>
                  </a:lnTo>
                  <a:lnTo>
                    <a:pt x="113" y="64"/>
                  </a:lnTo>
                  <a:lnTo>
                    <a:pt x="117" y="60"/>
                  </a:lnTo>
                  <a:lnTo>
                    <a:pt x="121" y="55"/>
                  </a:lnTo>
                  <a:lnTo>
                    <a:pt x="126" y="51"/>
                  </a:lnTo>
                  <a:lnTo>
                    <a:pt x="130" y="47"/>
                  </a:lnTo>
                  <a:lnTo>
                    <a:pt x="134" y="44"/>
                  </a:lnTo>
                  <a:lnTo>
                    <a:pt x="138" y="41"/>
                  </a:lnTo>
                  <a:lnTo>
                    <a:pt x="143" y="37"/>
                  </a:lnTo>
                  <a:lnTo>
                    <a:pt x="147" y="35"/>
                  </a:lnTo>
                  <a:lnTo>
                    <a:pt x="151" y="32"/>
                  </a:lnTo>
                  <a:lnTo>
                    <a:pt x="155" y="30"/>
                  </a:lnTo>
                  <a:lnTo>
                    <a:pt x="159" y="27"/>
                  </a:lnTo>
                  <a:lnTo>
                    <a:pt x="164" y="25"/>
                  </a:lnTo>
                  <a:lnTo>
                    <a:pt x="168" y="23"/>
                  </a:lnTo>
                  <a:lnTo>
                    <a:pt x="172" y="22"/>
                  </a:lnTo>
                  <a:lnTo>
                    <a:pt x="176" y="20"/>
                  </a:lnTo>
                  <a:lnTo>
                    <a:pt x="181" y="18"/>
                  </a:lnTo>
                  <a:lnTo>
                    <a:pt x="185" y="17"/>
                  </a:lnTo>
                  <a:lnTo>
                    <a:pt x="189" y="16"/>
                  </a:lnTo>
                  <a:lnTo>
                    <a:pt x="193" y="15"/>
                  </a:lnTo>
                  <a:lnTo>
                    <a:pt x="197" y="14"/>
                  </a:lnTo>
                  <a:lnTo>
                    <a:pt x="202" y="13"/>
                  </a:lnTo>
                  <a:lnTo>
                    <a:pt x="206" y="12"/>
                  </a:lnTo>
                  <a:lnTo>
                    <a:pt x="210" y="11"/>
                  </a:lnTo>
                  <a:lnTo>
                    <a:pt x="214" y="10"/>
                  </a:lnTo>
                  <a:lnTo>
                    <a:pt x="219" y="9"/>
                  </a:lnTo>
                  <a:lnTo>
                    <a:pt x="223" y="9"/>
                  </a:lnTo>
                  <a:lnTo>
                    <a:pt x="227" y="8"/>
                  </a:lnTo>
                  <a:lnTo>
                    <a:pt x="231" y="8"/>
                  </a:lnTo>
                  <a:lnTo>
                    <a:pt x="235" y="7"/>
                  </a:lnTo>
                  <a:lnTo>
                    <a:pt x="240" y="7"/>
                  </a:lnTo>
                  <a:lnTo>
                    <a:pt x="244" y="6"/>
                  </a:lnTo>
                  <a:lnTo>
                    <a:pt x="248" y="6"/>
                  </a:lnTo>
                  <a:lnTo>
                    <a:pt x="252" y="5"/>
                  </a:lnTo>
                  <a:lnTo>
                    <a:pt x="257" y="5"/>
                  </a:lnTo>
                  <a:lnTo>
                    <a:pt x="261" y="5"/>
                  </a:lnTo>
                  <a:lnTo>
                    <a:pt x="265" y="4"/>
                  </a:lnTo>
                  <a:lnTo>
                    <a:pt x="269" y="4"/>
                  </a:lnTo>
                  <a:lnTo>
                    <a:pt x="273" y="4"/>
                  </a:lnTo>
                  <a:lnTo>
                    <a:pt x="278" y="3"/>
                  </a:lnTo>
                  <a:lnTo>
                    <a:pt x="282" y="3"/>
                  </a:lnTo>
                  <a:lnTo>
                    <a:pt x="286" y="3"/>
                  </a:lnTo>
                  <a:lnTo>
                    <a:pt x="290" y="3"/>
                  </a:lnTo>
                  <a:lnTo>
                    <a:pt x="295" y="2"/>
                  </a:lnTo>
                  <a:lnTo>
                    <a:pt x="299" y="2"/>
                  </a:lnTo>
                  <a:lnTo>
                    <a:pt x="303" y="2"/>
                  </a:lnTo>
                  <a:lnTo>
                    <a:pt x="307" y="2"/>
                  </a:lnTo>
                  <a:lnTo>
                    <a:pt x="311" y="2"/>
                  </a:lnTo>
                  <a:lnTo>
                    <a:pt x="316" y="2"/>
                  </a:lnTo>
                  <a:lnTo>
                    <a:pt x="320" y="1"/>
                  </a:lnTo>
                  <a:lnTo>
                    <a:pt x="324" y="1"/>
                  </a:lnTo>
                  <a:lnTo>
                    <a:pt x="328" y="1"/>
                  </a:lnTo>
                  <a:lnTo>
                    <a:pt x="333" y="1"/>
                  </a:lnTo>
                  <a:lnTo>
                    <a:pt x="337" y="1"/>
                  </a:lnTo>
                  <a:lnTo>
                    <a:pt x="341" y="1"/>
                  </a:lnTo>
                  <a:lnTo>
                    <a:pt x="345" y="1"/>
                  </a:lnTo>
                  <a:lnTo>
                    <a:pt x="349" y="1"/>
                  </a:lnTo>
                  <a:lnTo>
                    <a:pt x="354" y="1"/>
                  </a:lnTo>
                  <a:lnTo>
                    <a:pt x="358" y="1"/>
                  </a:lnTo>
                  <a:lnTo>
                    <a:pt x="362" y="0"/>
                  </a:lnTo>
                  <a:lnTo>
                    <a:pt x="366" y="0"/>
                  </a:lnTo>
                  <a:lnTo>
                    <a:pt x="371" y="0"/>
                  </a:lnTo>
                  <a:lnTo>
                    <a:pt x="375" y="0"/>
                  </a:lnTo>
                  <a:lnTo>
                    <a:pt x="379" y="0"/>
                  </a:lnTo>
                  <a:lnTo>
                    <a:pt x="383" y="0"/>
                  </a:lnTo>
                  <a:lnTo>
                    <a:pt x="387" y="0"/>
                  </a:lnTo>
                  <a:lnTo>
                    <a:pt x="392" y="0"/>
                  </a:lnTo>
                  <a:lnTo>
                    <a:pt x="396" y="0"/>
                  </a:lnTo>
                  <a:lnTo>
                    <a:pt x="400" y="0"/>
                  </a:lnTo>
                  <a:lnTo>
                    <a:pt x="404" y="0"/>
                  </a:lnTo>
                  <a:lnTo>
                    <a:pt x="409" y="0"/>
                  </a:lnTo>
                  <a:lnTo>
                    <a:pt x="413" y="0"/>
                  </a:lnTo>
                  <a:lnTo>
                    <a:pt x="417" y="0"/>
                  </a:lnTo>
                </a:path>
              </a:pathLst>
            </a:custGeom>
            <a:noFill/>
            <a:ln w="23813">
              <a:solidFill>
                <a:srgbClr val="0000F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96" name="Rectangle 722"/>
            <p:cNvSpPr>
              <a:spLocks noChangeArrowheads="1"/>
            </p:cNvSpPr>
            <p:nvPr/>
          </p:nvSpPr>
          <p:spPr bwMode="auto">
            <a:xfrm>
              <a:off x="1869" y="3020"/>
              <a:ext cx="167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algn="l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algn="l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algn="l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algn="l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  <a:ea typeface="ＭＳ Ｐゴシック" pitchFamily="50" charset="-128"/>
                  <a:cs typeface="ＭＳ Ｐゴシック" pitchFamily="50" charset="-128"/>
                </a:rPr>
                <a:t>V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20997" name="Rectangle 723"/>
            <p:cNvSpPr>
              <a:spLocks noChangeArrowheads="1"/>
            </p:cNvSpPr>
            <p:nvPr/>
          </p:nvSpPr>
          <p:spPr bwMode="auto">
            <a:xfrm>
              <a:off x="1963" y="3092"/>
              <a:ext cx="23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algn="l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algn="l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algn="l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algn="l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  <a:ea typeface="ＭＳ Ｐゴシック" pitchFamily="50" charset="-128"/>
                  <a:cs typeface="ＭＳ Ｐゴシック" pitchFamily="50" charset="-128"/>
                </a:rPr>
                <a:t>NB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20998" name="Rectangle 724"/>
            <p:cNvSpPr>
              <a:spLocks noChangeArrowheads="1"/>
            </p:cNvSpPr>
            <p:nvPr/>
          </p:nvSpPr>
          <p:spPr bwMode="auto">
            <a:xfrm>
              <a:off x="2129" y="3020"/>
              <a:ext cx="1085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algn="l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algn="l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algn="l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algn="l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  <a:ea typeface="ＭＳ Ｐゴシック" pitchFamily="50" charset="-128"/>
                  <a:cs typeface="ＭＳ Ｐゴシック" pitchFamily="50" charset="-128"/>
                </a:rPr>
                <a:t>,  "not bound" 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20999" name="Line 725"/>
            <p:cNvSpPr>
              <a:spLocks noChangeShapeType="1"/>
            </p:cNvSpPr>
            <p:nvPr/>
          </p:nvSpPr>
          <p:spPr bwMode="auto">
            <a:xfrm>
              <a:off x="3221" y="3121"/>
              <a:ext cx="181" cy="0"/>
            </a:xfrm>
            <a:prstGeom prst="line">
              <a:avLst/>
            </a:prstGeom>
            <a:noFill/>
            <a:ln w="23813">
              <a:solidFill>
                <a:srgbClr val="00FF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00" name="Freeform 726"/>
            <p:cNvSpPr>
              <a:spLocks/>
            </p:cNvSpPr>
            <p:nvPr/>
          </p:nvSpPr>
          <p:spPr bwMode="auto">
            <a:xfrm>
              <a:off x="553" y="1784"/>
              <a:ext cx="3022" cy="1200"/>
            </a:xfrm>
            <a:custGeom>
              <a:avLst/>
              <a:gdLst>
                <a:gd name="T0" fmla="*/ 4 w 418"/>
                <a:gd name="T1" fmla="*/ 157 h 166"/>
                <a:gd name="T2" fmla="*/ 13 w 418"/>
                <a:gd name="T3" fmla="*/ 127 h 166"/>
                <a:gd name="T4" fmla="*/ 21 w 418"/>
                <a:gd name="T5" fmla="*/ 92 h 166"/>
                <a:gd name="T6" fmla="*/ 30 w 418"/>
                <a:gd name="T7" fmla="*/ 67 h 166"/>
                <a:gd name="T8" fmla="*/ 38 w 418"/>
                <a:gd name="T9" fmla="*/ 52 h 166"/>
                <a:gd name="T10" fmla="*/ 46 w 418"/>
                <a:gd name="T11" fmla="*/ 43 h 166"/>
                <a:gd name="T12" fmla="*/ 55 w 418"/>
                <a:gd name="T13" fmla="*/ 36 h 166"/>
                <a:gd name="T14" fmla="*/ 63 w 418"/>
                <a:gd name="T15" fmla="*/ 31 h 166"/>
                <a:gd name="T16" fmla="*/ 72 w 418"/>
                <a:gd name="T17" fmla="*/ 27 h 166"/>
                <a:gd name="T18" fmla="*/ 80 w 418"/>
                <a:gd name="T19" fmla="*/ 23 h 166"/>
                <a:gd name="T20" fmla="*/ 89 w 418"/>
                <a:gd name="T21" fmla="*/ 20 h 166"/>
                <a:gd name="T22" fmla="*/ 97 w 418"/>
                <a:gd name="T23" fmla="*/ 17 h 166"/>
                <a:gd name="T24" fmla="*/ 106 w 418"/>
                <a:gd name="T25" fmla="*/ 15 h 166"/>
                <a:gd name="T26" fmla="*/ 114 w 418"/>
                <a:gd name="T27" fmla="*/ 12 h 166"/>
                <a:gd name="T28" fmla="*/ 122 w 418"/>
                <a:gd name="T29" fmla="*/ 11 h 166"/>
                <a:gd name="T30" fmla="*/ 131 w 418"/>
                <a:gd name="T31" fmla="*/ 9 h 166"/>
                <a:gd name="T32" fmla="*/ 139 w 418"/>
                <a:gd name="T33" fmla="*/ 8 h 166"/>
                <a:gd name="T34" fmla="*/ 148 w 418"/>
                <a:gd name="T35" fmla="*/ 7 h 166"/>
                <a:gd name="T36" fmla="*/ 156 w 418"/>
                <a:gd name="T37" fmla="*/ 6 h 166"/>
                <a:gd name="T38" fmla="*/ 165 w 418"/>
                <a:gd name="T39" fmla="*/ 5 h 166"/>
                <a:gd name="T40" fmla="*/ 173 w 418"/>
                <a:gd name="T41" fmla="*/ 4 h 166"/>
                <a:gd name="T42" fmla="*/ 182 w 418"/>
                <a:gd name="T43" fmla="*/ 3 h 166"/>
                <a:gd name="T44" fmla="*/ 190 w 418"/>
                <a:gd name="T45" fmla="*/ 3 h 166"/>
                <a:gd name="T46" fmla="*/ 198 w 418"/>
                <a:gd name="T47" fmla="*/ 3 h 166"/>
                <a:gd name="T48" fmla="*/ 207 w 418"/>
                <a:gd name="T49" fmla="*/ 2 h 166"/>
                <a:gd name="T50" fmla="*/ 215 w 418"/>
                <a:gd name="T51" fmla="*/ 2 h 166"/>
                <a:gd name="T52" fmla="*/ 224 w 418"/>
                <a:gd name="T53" fmla="*/ 2 h 166"/>
                <a:gd name="T54" fmla="*/ 232 w 418"/>
                <a:gd name="T55" fmla="*/ 1 h 166"/>
                <a:gd name="T56" fmla="*/ 241 w 418"/>
                <a:gd name="T57" fmla="*/ 1 h 166"/>
                <a:gd name="T58" fmla="*/ 249 w 418"/>
                <a:gd name="T59" fmla="*/ 1 h 166"/>
                <a:gd name="T60" fmla="*/ 258 w 418"/>
                <a:gd name="T61" fmla="*/ 1 h 166"/>
                <a:gd name="T62" fmla="*/ 266 w 418"/>
                <a:gd name="T63" fmla="*/ 1 h 166"/>
                <a:gd name="T64" fmla="*/ 274 w 418"/>
                <a:gd name="T65" fmla="*/ 1 h 166"/>
                <a:gd name="T66" fmla="*/ 283 w 418"/>
                <a:gd name="T67" fmla="*/ 1 h 166"/>
                <a:gd name="T68" fmla="*/ 291 w 418"/>
                <a:gd name="T69" fmla="*/ 1 h 166"/>
                <a:gd name="T70" fmla="*/ 300 w 418"/>
                <a:gd name="T71" fmla="*/ 1 h 166"/>
                <a:gd name="T72" fmla="*/ 308 w 418"/>
                <a:gd name="T73" fmla="*/ 0 h 166"/>
                <a:gd name="T74" fmla="*/ 317 w 418"/>
                <a:gd name="T75" fmla="*/ 0 h 166"/>
                <a:gd name="T76" fmla="*/ 325 w 418"/>
                <a:gd name="T77" fmla="*/ 0 h 166"/>
                <a:gd name="T78" fmla="*/ 334 w 418"/>
                <a:gd name="T79" fmla="*/ 0 h 166"/>
                <a:gd name="T80" fmla="*/ 342 w 418"/>
                <a:gd name="T81" fmla="*/ 0 h 166"/>
                <a:gd name="T82" fmla="*/ 350 w 418"/>
                <a:gd name="T83" fmla="*/ 0 h 166"/>
                <a:gd name="T84" fmla="*/ 359 w 418"/>
                <a:gd name="T85" fmla="*/ 0 h 166"/>
                <a:gd name="T86" fmla="*/ 367 w 418"/>
                <a:gd name="T87" fmla="*/ 0 h 166"/>
                <a:gd name="T88" fmla="*/ 376 w 418"/>
                <a:gd name="T89" fmla="*/ 0 h 166"/>
                <a:gd name="T90" fmla="*/ 384 w 418"/>
                <a:gd name="T91" fmla="*/ 0 h 166"/>
                <a:gd name="T92" fmla="*/ 393 w 418"/>
                <a:gd name="T93" fmla="*/ 0 h 166"/>
                <a:gd name="T94" fmla="*/ 401 w 418"/>
                <a:gd name="T95" fmla="*/ 0 h 166"/>
                <a:gd name="T96" fmla="*/ 410 w 418"/>
                <a:gd name="T97" fmla="*/ 0 h 166"/>
                <a:gd name="T98" fmla="*/ 418 w 418"/>
                <a:gd name="T9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18" h="166">
                  <a:moveTo>
                    <a:pt x="0" y="166"/>
                  </a:moveTo>
                  <a:lnTo>
                    <a:pt x="4" y="157"/>
                  </a:lnTo>
                  <a:lnTo>
                    <a:pt x="8" y="143"/>
                  </a:lnTo>
                  <a:lnTo>
                    <a:pt x="13" y="127"/>
                  </a:lnTo>
                  <a:lnTo>
                    <a:pt x="17" y="109"/>
                  </a:lnTo>
                  <a:lnTo>
                    <a:pt x="21" y="92"/>
                  </a:lnTo>
                  <a:lnTo>
                    <a:pt x="25" y="78"/>
                  </a:lnTo>
                  <a:lnTo>
                    <a:pt x="30" y="67"/>
                  </a:lnTo>
                  <a:lnTo>
                    <a:pt x="34" y="58"/>
                  </a:lnTo>
                  <a:lnTo>
                    <a:pt x="38" y="52"/>
                  </a:lnTo>
                  <a:lnTo>
                    <a:pt x="42" y="47"/>
                  </a:lnTo>
                  <a:lnTo>
                    <a:pt x="46" y="43"/>
                  </a:lnTo>
                  <a:lnTo>
                    <a:pt x="51" y="39"/>
                  </a:lnTo>
                  <a:lnTo>
                    <a:pt x="55" y="36"/>
                  </a:lnTo>
                  <a:lnTo>
                    <a:pt x="59" y="34"/>
                  </a:lnTo>
                  <a:lnTo>
                    <a:pt x="63" y="31"/>
                  </a:lnTo>
                  <a:lnTo>
                    <a:pt x="68" y="29"/>
                  </a:lnTo>
                  <a:lnTo>
                    <a:pt x="72" y="27"/>
                  </a:lnTo>
                  <a:lnTo>
                    <a:pt x="76" y="25"/>
                  </a:lnTo>
                  <a:lnTo>
                    <a:pt x="80" y="23"/>
                  </a:lnTo>
                  <a:lnTo>
                    <a:pt x="84" y="21"/>
                  </a:lnTo>
                  <a:lnTo>
                    <a:pt x="89" y="20"/>
                  </a:lnTo>
                  <a:lnTo>
                    <a:pt x="93" y="18"/>
                  </a:lnTo>
                  <a:lnTo>
                    <a:pt x="97" y="17"/>
                  </a:lnTo>
                  <a:lnTo>
                    <a:pt x="101" y="16"/>
                  </a:lnTo>
                  <a:lnTo>
                    <a:pt x="106" y="15"/>
                  </a:lnTo>
                  <a:lnTo>
                    <a:pt x="110" y="13"/>
                  </a:lnTo>
                  <a:lnTo>
                    <a:pt x="114" y="12"/>
                  </a:lnTo>
                  <a:lnTo>
                    <a:pt x="118" y="11"/>
                  </a:lnTo>
                  <a:lnTo>
                    <a:pt x="122" y="11"/>
                  </a:lnTo>
                  <a:lnTo>
                    <a:pt x="127" y="10"/>
                  </a:lnTo>
                  <a:lnTo>
                    <a:pt x="131" y="9"/>
                  </a:lnTo>
                  <a:lnTo>
                    <a:pt x="135" y="8"/>
                  </a:lnTo>
                  <a:lnTo>
                    <a:pt x="139" y="8"/>
                  </a:lnTo>
                  <a:lnTo>
                    <a:pt x="144" y="7"/>
                  </a:lnTo>
                  <a:lnTo>
                    <a:pt x="148" y="7"/>
                  </a:lnTo>
                  <a:lnTo>
                    <a:pt x="152" y="6"/>
                  </a:lnTo>
                  <a:lnTo>
                    <a:pt x="156" y="6"/>
                  </a:lnTo>
                  <a:lnTo>
                    <a:pt x="160" y="5"/>
                  </a:lnTo>
                  <a:lnTo>
                    <a:pt x="165" y="5"/>
                  </a:lnTo>
                  <a:lnTo>
                    <a:pt x="169" y="4"/>
                  </a:lnTo>
                  <a:lnTo>
                    <a:pt x="173" y="4"/>
                  </a:lnTo>
                  <a:lnTo>
                    <a:pt x="177" y="4"/>
                  </a:lnTo>
                  <a:lnTo>
                    <a:pt x="182" y="3"/>
                  </a:lnTo>
                  <a:lnTo>
                    <a:pt x="186" y="3"/>
                  </a:lnTo>
                  <a:lnTo>
                    <a:pt x="190" y="3"/>
                  </a:lnTo>
                  <a:lnTo>
                    <a:pt x="194" y="3"/>
                  </a:lnTo>
                  <a:lnTo>
                    <a:pt x="198" y="3"/>
                  </a:lnTo>
                  <a:lnTo>
                    <a:pt x="203" y="2"/>
                  </a:lnTo>
                  <a:lnTo>
                    <a:pt x="207" y="2"/>
                  </a:lnTo>
                  <a:lnTo>
                    <a:pt x="211" y="2"/>
                  </a:lnTo>
                  <a:lnTo>
                    <a:pt x="215" y="2"/>
                  </a:lnTo>
                  <a:lnTo>
                    <a:pt x="220" y="2"/>
                  </a:lnTo>
                  <a:lnTo>
                    <a:pt x="224" y="2"/>
                  </a:lnTo>
                  <a:lnTo>
                    <a:pt x="228" y="1"/>
                  </a:lnTo>
                  <a:lnTo>
                    <a:pt x="232" y="1"/>
                  </a:lnTo>
                  <a:lnTo>
                    <a:pt x="236" y="1"/>
                  </a:lnTo>
                  <a:lnTo>
                    <a:pt x="241" y="1"/>
                  </a:lnTo>
                  <a:lnTo>
                    <a:pt x="245" y="1"/>
                  </a:lnTo>
                  <a:lnTo>
                    <a:pt x="249" y="1"/>
                  </a:lnTo>
                  <a:lnTo>
                    <a:pt x="253" y="1"/>
                  </a:lnTo>
                  <a:lnTo>
                    <a:pt x="258" y="1"/>
                  </a:lnTo>
                  <a:lnTo>
                    <a:pt x="262" y="1"/>
                  </a:lnTo>
                  <a:lnTo>
                    <a:pt x="266" y="1"/>
                  </a:lnTo>
                  <a:lnTo>
                    <a:pt x="270" y="1"/>
                  </a:lnTo>
                  <a:lnTo>
                    <a:pt x="274" y="1"/>
                  </a:lnTo>
                  <a:lnTo>
                    <a:pt x="279" y="1"/>
                  </a:lnTo>
                  <a:lnTo>
                    <a:pt x="283" y="1"/>
                  </a:lnTo>
                  <a:lnTo>
                    <a:pt x="287" y="1"/>
                  </a:lnTo>
                  <a:lnTo>
                    <a:pt x="291" y="1"/>
                  </a:lnTo>
                  <a:lnTo>
                    <a:pt x="296" y="1"/>
                  </a:lnTo>
                  <a:lnTo>
                    <a:pt x="300" y="1"/>
                  </a:lnTo>
                  <a:lnTo>
                    <a:pt x="304" y="0"/>
                  </a:lnTo>
                  <a:lnTo>
                    <a:pt x="308" y="0"/>
                  </a:lnTo>
                  <a:lnTo>
                    <a:pt x="312" y="0"/>
                  </a:lnTo>
                  <a:lnTo>
                    <a:pt x="317" y="0"/>
                  </a:lnTo>
                  <a:lnTo>
                    <a:pt x="321" y="0"/>
                  </a:lnTo>
                  <a:lnTo>
                    <a:pt x="325" y="0"/>
                  </a:lnTo>
                  <a:lnTo>
                    <a:pt x="329" y="0"/>
                  </a:lnTo>
                  <a:lnTo>
                    <a:pt x="334" y="0"/>
                  </a:lnTo>
                  <a:lnTo>
                    <a:pt x="338" y="0"/>
                  </a:lnTo>
                  <a:lnTo>
                    <a:pt x="342" y="0"/>
                  </a:lnTo>
                  <a:lnTo>
                    <a:pt x="346" y="0"/>
                  </a:lnTo>
                  <a:lnTo>
                    <a:pt x="350" y="0"/>
                  </a:lnTo>
                  <a:lnTo>
                    <a:pt x="355" y="0"/>
                  </a:lnTo>
                  <a:lnTo>
                    <a:pt x="359" y="0"/>
                  </a:lnTo>
                  <a:lnTo>
                    <a:pt x="363" y="0"/>
                  </a:lnTo>
                  <a:lnTo>
                    <a:pt x="367" y="0"/>
                  </a:lnTo>
                  <a:lnTo>
                    <a:pt x="372" y="0"/>
                  </a:lnTo>
                  <a:lnTo>
                    <a:pt x="376" y="0"/>
                  </a:lnTo>
                  <a:lnTo>
                    <a:pt x="380" y="0"/>
                  </a:lnTo>
                  <a:lnTo>
                    <a:pt x="384" y="0"/>
                  </a:lnTo>
                  <a:lnTo>
                    <a:pt x="388" y="0"/>
                  </a:lnTo>
                  <a:lnTo>
                    <a:pt x="393" y="0"/>
                  </a:lnTo>
                  <a:lnTo>
                    <a:pt x="397" y="0"/>
                  </a:lnTo>
                  <a:lnTo>
                    <a:pt x="401" y="0"/>
                  </a:lnTo>
                  <a:lnTo>
                    <a:pt x="405" y="0"/>
                  </a:lnTo>
                  <a:lnTo>
                    <a:pt x="410" y="0"/>
                  </a:lnTo>
                  <a:lnTo>
                    <a:pt x="414" y="0"/>
                  </a:lnTo>
                  <a:lnTo>
                    <a:pt x="418" y="0"/>
                  </a:lnTo>
                </a:path>
              </a:pathLst>
            </a:custGeom>
            <a:noFill/>
            <a:ln w="23813">
              <a:solidFill>
                <a:srgbClr val="00FF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01" name="Rectangle 727"/>
            <p:cNvSpPr>
              <a:spLocks noChangeArrowheads="1"/>
            </p:cNvSpPr>
            <p:nvPr/>
          </p:nvSpPr>
          <p:spPr bwMode="auto">
            <a:xfrm>
              <a:off x="2512" y="3295"/>
              <a:ext cx="702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algn="l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algn="l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algn="l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algn="l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  <a:ea typeface="ＭＳ Ｐゴシック" pitchFamily="50" charset="-128"/>
                  <a:cs typeface="ＭＳ Ｐゴシック" pitchFamily="50" charset="-128"/>
                </a:rPr>
                <a:t>Coulomb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21002" name="Line 728"/>
            <p:cNvSpPr>
              <a:spLocks noChangeShapeType="1"/>
            </p:cNvSpPr>
            <p:nvPr/>
          </p:nvSpPr>
          <p:spPr bwMode="auto">
            <a:xfrm>
              <a:off x="3221" y="3381"/>
              <a:ext cx="181" cy="0"/>
            </a:xfrm>
            <a:prstGeom prst="line">
              <a:avLst/>
            </a:prstGeom>
            <a:noFill/>
            <a:ln w="12700">
              <a:solidFill>
                <a:srgbClr val="FF00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03" name="Freeform 729"/>
            <p:cNvSpPr>
              <a:spLocks/>
            </p:cNvSpPr>
            <p:nvPr/>
          </p:nvSpPr>
          <p:spPr bwMode="auto">
            <a:xfrm>
              <a:off x="582" y="1791"/>
              <a:ext cx="2993" cy="188"/>
            </a:xfrm>
            <a:custGeom>
              <a:avLst/>
              <a:gdLst>
                <a:gd name="T0" fmla="*/ 4 w 414"/>
                <a:gd name="T1" fmla="*/ 13 h 26"/>
                <a:gd name="T2" fmla="*/ 13 w 414"/>
                <a:gd name="T3" fmla="*/ 6 h 26"/>
                <a:gd name="T4" fmla="*/ 21 w 414"/>
                <a:gd name="T5" fmla="*/ 4 h 26"/>
                <a:gd name="T6" fmla="*/ 30 w 414"/>
                <a:gd name="T7" fmla="*/ 3 h 26"/>
                <a:gd name="T8" fmla="*/ 38 w 414"/>
                <a:gd name="T9" fmla="*/ 2 h 26"/>
                <a:gd name="T10" fmla="*/ 47 w 414"/>
                <a:gd name="T11" fmla="*/ 1 h 26"/>
                <a:gd name="T12" fmla="*/ 55 w 414"/>
                <a:gd name="T13" fmla="*/ 1 h 26"/>
                <a:gd name="T14" fmla="*/ 64 w 414"/>
                <a:gd name="T15" fmla="*/ 1 h 26"/>
                <a:gd name="T16" fmla="*/ 72 w 414"/>
                <a:gd name="T17" fmla="*/ 1 h 26"/>
                <a:gd name="T18" fmla="*/ 80 w 414"/>
                <a:gd name="T19" fmla="*/ 1 h 26"/>
                <a:gd name="T20" fmla="*/ 89 w 414"/>
                <a:gd name="T21" fmla="*/ 0 h 26"/>
                <a:gd name="T22" fmla="*/ 97 w 414"/>
                <a:gd name="T23" fmla="*/ 0 h 26"/>
                <a:gd name="T24" fmla="*/ 106 w 414"/>
                <a:gd name="T25" fmla="*/ 0 h 26"/>
                <a:gd name="T26" fmla="*/ 114 w 414"/>
                <a:gd name="T27" fmla="*/ 0 h 26"/>
                <a:gd name="T28" fmla="*/ 123 w 414"/>
                <a:gd name="T29" fmla="*/ 0 h 26"/>
                <a:gd name="T30" fmla="*/ 131 w 414"/>
                <a:gd name="T31" fmla="*/ 0 h 26"/>
                <a:gd name="T32" fmla="*/ 140 w 414"/>
                <a:gd name="T33" fmla="*/ 0 h 26"/>
                <a:gd name="T34" fmla="*/ 148 w 414"/>
                <a:gd name="T35" fmla="*/ 0 h 26"/>
                <a:gd name="T36" fmla="*/ 156 w 414"/>
                <a:gd name="T37" fmla="*/ 0 h 26"/>
                <a:gd name="T38" fmla="*/ 165 w 414"/>
                <a:gd name="T39" fmla="*/ 0 h 26"/>
                <a:gd name="T40" fmla="*/ 173 w 414"/>
                <a:gd name="T41" fmla="*/ 0 h 26"/>
                <a:gd name="T42" fmla="*/ 182 w 414"/>
                <a:gd name="T43" fmla="*/ 0 h 26"/>
                <a:gd name="T44" fmla="*/ 190 w 414"/>
                <a:gd name="T45" fmla="*/ 0 h 26"/>
                <a:gd name="T46" fmla="*/ 199 w 414"/>
                <a:gd name="T47" fmla="*/ 0 h 26"/>
                <a:gd name="T48" fmla="*/ 207 w 414"/>
                <a:gd name="T49" fmla="*/ 0 h 26"/>
                <a:gd name="T50" fmla="*/ 216 w 414"/>
                <a:gd name="T51" fmla="*/ 0 h 26"/>
                <a:gd name="T52" fmla="*/ 224 w 414"/>
                <a:gd name="T53" fmla="*/ 0 h 26"/>
                <a:gd name="T54" fmla="*/ 232 w 414"/>
                <a:gd name="T55" fmla="*/ 0 h 26"/>
                <a:gd name="T56" fmla="*/ 241 w 414"/>
                <a:gd name="T57" fmla="*/ 0 h 26"/>
                <a:gd name="T58" fmla="*/ 249 w 414"/>
                <a:gd name="T59" fmla="*/ 0 h 26"/>
                <a:gd name="T60" fmla="*/ 258 w 414"/>
                <a:gd name="T61" fmla="*/ 0 h 26"/>
                <a:gd name="T62" fmla="*/ 266 w 414"/>
                <a:gd name="T63" fmla="*/ 0 h 26"/>
                <a:gd name="T64" fmla="*/ 275 w 414"/>
                <a:gd name="T65" fmla="*/ 0 h 26"/>
                <a:gd name="T66" fmla="*/ 283 w 414"/>
                <a:gd name="T67" fmla="*/ 0 h 26"/>
                <a:gd name="T68" fmla="*/ 292 w 414"/>
                <a:gd name="T69" fmla="*/ 0 h 26"/>
                <a:gd name="T70" fmla="*/ 300 w 414"/>
                <a:gd name="T71" fmla="*/ 0 h 26"/>
                <a:gd name="T72" fmla="*/ 308 w 414"/>
                <a:gd name="T73" fmla="*/ 0 h 26"/>
                <a:gd name="T74" fmla="*/ 317 w 414"/>
                <a:gd name="T75" fmla="*/ 0 h 26"/>
                <a:gd name="T76" fmla="*/ 325 w 414"/>
                <a:gd name="T77" fmla="*/ 0 h 26"/>
                <a:gd name="T78" fmla="*/ 334 w 414"/>
                <a:gd name="T79" fmla="*/ 0 h 26"/>
                <a:gd name="T80" fmla="*/ 342 w 414"/>
                <a:gd name="T81" fmla="*/ 0 h 26"/>
                <a:gd name="T82" fmla="*/ 351 w 414"/>
                <a:gd name="T83" fmla="*/ 0 h 26"/>
                <a:gd name="T84" fmla="*/ 359 w 414"/>
                <a:gd name="T85" fmla="*/ 0 h 26"/>
                <a:gd name="T86" fmla="*/ 368 w 414"/>
                <a:gd name="T87" fmla="*/ 0 h 26"/>
                <a:gd name="T88" fmla="*/ 376 w 414"/>
                <a:gd name="T89" fmla="*/ 0 h 26"/>
                <a:gd name="T90" fmla="*/ 384 w 414"/>
                <a:gd name="T91" fmla="*/ 0 h 26"/>
                <a:gd name="T92" fmla="*/ 393 w 414"/>
                <a:gd name="T93" fmla="*/ 0 h 26"/>
                <a:gd name="T94" fmla="*/ 401 w 414"/>
                <a:gd name="T95" fmla="*/ 0 h 26"/>
                <a:gd name="T96" fmla="*/ 410 w 414"/>
                <a:gd name="T9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14" h="26">
                  <a:moveTo>
                    <a:pt x="0" y="26"/>
                  </a:moveTo>
                  <a:lnTo>
                    <a:pt x="4" y="13"/>
                  </a:lnTo>
                  <a:lnTo>
                    <a:pt x="9" y="8"/>
                  </a:lnTo>
                  <a:lnTo>
                    <a:pt x="13" y="6"/>
                  </a:lnTo>
                  <a:lnTo>
                    <a:pt x="17" y="5"/>
                  </a:lnTo>
                  <a:lnTo>
                    <a:pt x="21" y="4"/>
                  </a:lnTo>
                  <a:lnTo>
                    <a:pt x="26" y="3"/>
                  </a:lnTo>
                  <a:lnTo>
                    <a:pt x="30" y="3"/>
                  </a:lnTo>
                  <a:lnTo>
                    <a:pt x="34" y="2"/>
                  </a:lnTo>
                  <a:lnTo>
                    <a:pt x="38" y="2"/>
                  </a:lnTo>
                  <a:lnTo>
                    <a:pt x="42" y="2"/>
                  </a:lnTo>
                  <a:lnTo>
                    <a:pt x="47" y="1"/>
                  </a:lnTo>
                  <a:lnTo>
                    <a:pt x="51" y="1"/>
                  </a:lnTo>
                  <a:lnTo>
                    <a:pt x="55" y="1"/>
                  </a:lnTo>
                  <a:lnTo>
                    <a:pt x="59" y="1"/>
                  </a:lnTo>
                  <a:lnTo>
                    <a:pt x="64" y="1"/>
                  </a:lnTo>
                  <a:lnTo>
                    <a:pt x="68" y="1"/>
                  </a:lnTo>
                  <a:lnTo>
                    <a:pt x="72" y="1"/>
                  </a:lnTo>
                  <a:lnTo>
                    <a:pt x="76" y="1"/>
                  </a:lnTo>
                  <a:lnTo>
                    <a:pt x="80" y="1"/>
                  </a:lnTo>
                  <a:lnTo>
                    <a:pt x="85" y="1"/>
                  </a:lnTo>
                  <a:lnTo>
                    <a:pt x="89" y="0"/>
                  </a:lnTo>
                  <a:lnTo>
                    <a:pt x="93" y="0"/>
                  </a:lnTo>
                  <a:lnTo>
                    <a:pt x="97" y="0"/>
                  </a:lnTo>
                  <a:lnTo>
                    <a:pt x="102" y="0"/>
                  </a:lnTo>
                  <a:lnTo>
                    <a:pt x="106" y="0"/>
                  </a:lnTo>
                  <a:lnTo>
                    <a:pt x="110" y="0"/>
                  </a:lnTo>
                  <a:lnTo>
                    <a:pt x="114" y="0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27" y="0"/>
                  </a:lnTo>
                  <a:lnTo>
                    <a:pt x="131" y="0"/>
                  </a:lnTo>
                  <a:lnTo>
                    <a:pt x="135" y="0"/>
                  </a:lnTo>
                  <a:lnTo>
                    <a:pt x="140" y="0"/>
                  </a:lnTo>
                  <a:lnTo>
                    <a:pt x="144" y="0"/>
                  </a:lnTo>
                  <a:lnTo>
                    <a:pt x="148" y="0"/>
                  </a:lnTo>
                  <a:lnTo>
                    <a:pt x="152" y="0"/>
                  </a:lnTo>
                  <a:lnTo>
                    <a:pt x="156" y="0"/>
                  </a:lnTo>
                  <a:lnTo>
                    <a:pt x="161" y="0"/>
                  </a:lnTo>
                  <a:lnTo>
                    <a:pt x="165" y="0"/>
                  </a:lnTo>
                  <a:lnTo>
                    <a:pt x="169" y="0"/>
                  </a:lnTo>
                  <a:lnTo>
                    <a:pt x="173" y="0"/>
                  </a:lnTo>
                  <a:lnTo>
                    <a:pt x="178" y="0"/>
                  </a:lnTo>
                  <a:lnTo>
                    <a:pt x="182" y="0"/>
                  </a:lnTo>
                  <a:lnTo>
                    <a:pt x="186" y="0"/>
                  </a:lnTo>
                  <a:lnTo>
                    <a:pt x="190" y="0"/>
                  </a:lnTo>
                  <a:lnTo>
                    <a:pt x="194" y="0"/>
                  </a:lnTo>
                  <a:lnTo>
                    <a:pt x="199" y="0"/>
                  </a:lnTo>
                  <a:lnTo>
                    <a:pt x="203" y="0"/>
                  </a:lnTo>
                  <a:lnTo>
                    <a:pt x="207" y="0"/>
                  </a:lnTo>
                  <a:lnTo>
                    <a:pt x="211" y="0"/>
                  </a:lnTo>
                  <a:lnTo>
                    <a:pt x="216" y="0"/>
                  </a:lnTo>
                  <a:lnTo>
                    <a:pt x="220" y="0"/>
                  </a:lnTo>
                  <a:lnTo>
                    <a:pt x="224" y="0"/>
                  </a:lnTo>
                  <a:lnTo>
                    <a:pt x="228" y="0"/>
                  </a:lnTo>
                  <a:lnTo>
                    <a:pt x="232" y="0"/>
                  </a:lnTo>
                  <a:lnTo>
                    <a:pt x="237" y="0"/>
                  </a:lnTo>
                  <a:lnTo>
                    <a:pt x="241" y="0"/>
                  </a:lnTo>
                  <a:lnTo>
                    <a:pt x="245" y="0"/>
                  </a:lnTo>
                  <a:lnTo>
                    <a:pt x="249" y="0"/>
                  </a:lnTo>
                  <a:lnTo>
                    <a:pt x="254" y="0"/>
                  </a:lnTo>
                  <a:lnTo>
                    <a:pt x="258" y="0"/>
                  </a:lnTo>
                  <a:lnTo>
                    <a:pt x="262" y="0"/>
                  </a:lnTo>
                  <a:lnTo>
                    <a:pt x="266" y="0"/>
                  </a:lnTo>
                  <a:lnTo>
                    <a:pt x="270" y="0"/>
                  </a:lnTo>
                  <a:lnTo>
                    <a:pt x="275" y="0"/>
                  </a:lnTo>
                  <a:lnTo>
                    <a:pt x="279" y="0"/>
                  </a:lnTo>
                  <a:lnTo>
                    <a:pt x="283" y="0"/>
                  </a:lnTo>
                  <a:lnTo>
                    <a:pt x="287" y="0"/>
                  </a:lnTo>
                  <a:lnTo>
                    <a:pt x="292" y="0"/>
                  </a:lnTo>
                  <a:lnTo>
                    <a:pt x="296" y="0"/>
                  </a:lnTo>
                  <a:lnTo>
                    <a:pt x="300" y="0"/>
                  </a:lnTo>
                  <a:lnTo>
                    <a:pt x="304" y="0"/>
                  </a:lnTo>
                  <a:lnTo>
                    <a:pt x="308" y="0"/>
                  </a:lnTo>
                  <a:lnTo>
                    <a:pt x="313" y="0"/>
                  </a:lnTo>
                  <a:lnTo>
                    <a:pt x="317" y="0"/>
                  </a:lnTo>
                  <a:lnTo>
                    <a:pt x="321" y="0"/>
                  </a:lnTo>
                  <a:lnTo>
                    <a:pt x="325" y="0"/>
                  </a:lnTo>
                  <a:lnTo>
                    <a:pt x="330" y="0"/>
                  </a:lnTo>
                  <a:lnTo>
                    <a:pt x="334" y="0"/>
                  </a:lnTo>
                  <a:lnTo>
                    <a:pt x="338" y="0"/>
                  </a:lnTo>
                  <a:lnTo>
                    <a:pt x="342" y="0"/>
                  </a:lnTo>
                  <a:lnTo>
                    <a:pt x="346" y="0"/>
                  </a:lnTo>
                  <a:lnTo>
                    <a:pt x="351" y="0"/>
                  </a:lnTo>
                  <a:lnTo>
                    <a:pt x="355" y="0"/>
                  </a:lnTo>
                  <a:lnTo>
                    <a:pt x="359" y="0"/>
                  </a:lnTo>
                  <a:lnTo>
                    <a:pt x="363" y="0"/>
                  </a:lnTo>
                  <a:lnTo>
                    <a:pt x="368" y="0"/>
                  </a:lnTo>
                  <a:lnTo>
                    <a:pt x="372" y="0"/>
                  </a:lnTo>
                  <a:lnTo>
                    <a:pt x="376" y="0"/>
                  </a:lnTo>
                  <a:lnTo>
                    <a:pt x="380" y="0"/>
                  </a:lnTo>
                  <a:lnTo>
                    <a:pt x="384" y="0"/>
                  </a:lnTo>
                  <a:lnTo>
                    <a:pt x="389" y="0"/>
                  </a:lnTo>
                  <a:lnTo>
                    <a:pt x="393" y="0"/>
                  </a:lnTo>
                  <a:lnTo>
                    <a:pt x="397" y="0"/>
                  </a:lnTo>
                  <a:lnTo>
                    <a:pt x="401" y="0"/>
                  </a:lnTo>
                  <a:lnTo>
                    <a:pt x="406" y="0"/>
                  </a:lnTo>
                  <a:lnTo>
                    <a:pt x="410" y="0"/>
                  </a:lnTo>
                  <a:lnTo>
                    <a:pt x="414" y="0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04" name="Rectangle 730"/>
            <p:cNvSpPr>
              <a:spLocks noChangeArrowheads="1"/>
            </p:cNvSpPr>
            <p:nvPr/>
          </p:nvSpPr>
          <p:spPr bwMode="auto">
            <a:xfrm>
              <a:off x="136" y="-385"/>
              <a:ext cx="418" cy="27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Wave Function</a:t>
            </a:r>
            <a:endParaRPr lang="ja-JP" altLang="en-US" dirty="0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idx="1"/>
          </p:nvPr>
        </p:nvSpPr>
        <p:spPr>
          <a:xfrm>
            <a:off x="381000" y="1125538"/>
            <a:ext cx="8382000" cy="5275262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/>
              <a:t> </a:t>
            </a:r>
            <a:r>
              <a:rPr lang="en-US" altLang="ja-JP" dirty="0" smtClean="0">
                <a:latin typeface="+mj-lt"/>
              </a:rPr>
              <a:t>Assumption : only S-wave is modified </a:t>
            </a:r>
            <a:endParaRPr lang="ja-JP" altLang="en-US" dirty="0">
              <a:latin typeface="+mj-lt"/>
            </a:endParaRPr>
          </a:p>
        </p:txBody>
      </p:sp>
      <p:pic>
        <p:nvPicPr>
          <p:cNvPr id="11278" name="Picture 22" descr="C:\HOME\Work\Research\Workshop\2015\0907_HYP2015\equation.e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700213"/>
            <a:ext cx="5681662" cy="10080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6300788" y="2679700"/>
            <a:ext cx="2519362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kumimoji="1" lang="en-US" altLang="ja-JP" sz="2400" b="1" i="1">
                <a:latin typeface="Times New Roman" pitchFamily="18" charset="0"/>
                <a:ea typeface="Arial Unicode MS" pitchFamily="50" charset="-128"/>
                <a:cs typeface="Arial Unicode MS" pitchFamily="50" charset="-128"/>
              </a:rPr>
              <a:t>V</a:t>
            </a:r>
            <a:r>
              <a:rPr kumimoji="1" lang="en-US" altLang="ja-JP">
                <a:ea typeface="Arial Unicode MS" pitchFamily="50" charset="-128"/>
                <a:cs typeface="Arial Unicode MS" pitchFamily="50" charset="-128"/>
              </a:rPr>
              <a:t> </a:t>
            </a:r>
            <a:r>
              <a:rPr kumimoji="1" lang="en-US" altLang="ja-JP" b="1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  <a:ea typeface="Arial Unicode MS" pitchFamily="50" charset="-128"/>
                <a:cs typeface="Arial Unicode MS" pitchFamily="50" charset="-128"/>
              </a:rPr>
              <a:t>from lattice QCD</a:t>
            </a:r>
            <a:endParaRPr kumimoji="1" lang="ja-JP" altLang="en-US" b="1"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948488" y="3429000"/>
            <a:ext cx="15113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kumimoji="1"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50" charset="-128"/>
              </a:rPr>
              <a:t>w/ Coulomb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anose="020B060402020202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804025" y="4292600"/>
            <a:ext cx="20161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kumimoji="1"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50" charset="-128"/>
              </a:rPr>
              <a:t>w/o  Coulomb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anose="020B0604020202020204" pitchFamily="50" charset="-128"/>
            </a:endParaRPr>
          </a:p>
        </p:txBody>
      </p:sp>
      <p:pic>
        <p:nvPicPr>
          <p:cNvPr id="11287" name="Picture 23" descr="C:\HOME\Work\Research\Workshop\2016\0219_Wuhan\equation.e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284538"/>
            <a:ext cx="5737225" cy="15652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5148263" y="4829175"/>
            <a:ext cx="30241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kumimoji="1" lang="en-US" altLang="ja-JP" dirty="0">
                <a:latin typeface="+mn-lt"/>
                <a:ea typeface="Arial Unicode MS" panose="020B0604020202020204" pitchFamily="50" charset="-128"/>
              </a:rPr>
              <a:t>S-wave scattering w.f.</a:t>
            </a:r>
            <a:endParaRPr kumimoji="1" lang="ja-JP" altLang="en-US" dirty="0">
              <a:latin typeface="+mn-lt"/>
              <a:ea typeface="Arial Unicode MS" panose="020B0604020202020204" pitchFamily="50" charset="-128"/>
            </a:endParaRPr>
          </a:p>
        </p:txBody>
      </p:sp>
      <p:sp>
        <p:nvSpPr>
          <p:cNvPr id="10250" name="下矢印 12"/>
          <p:cNvSpPr>
            <a:spLocks noChangeArrowheads="1"/>
          </p:cNvSpPr>
          <p:nvPr/>
        </p:nvSpPr>
        <p:spPr bwMode="auto">
          <a:xfrm>
            <a:off x="6011863" y="2735263"/>
            <a:ext cx="215900" cy="450850"/>
          </a:xfrm>
          <a:prstGeom prst="downArrow">
            <a:avLst>
              <a:gd name="adj1" fmla="val 50000"/>
              <a:gd name="adj2" fmla="val 50156"/>
            </a:avLst>
          </a:prstGeom>
          <a:solidFill>
            <a:schemeClr val="accent1"/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4"/>
              </a:buBlip>
              <a:defRPr kumimoji="1" sz="3200" b="1">
                <a:solidFill>
                  <a:schemeClr val="tx1"/>
                </a:solidFill>
                <a:latin typeface="Candara" pitchFamily="34" charset="0"/>
                <a:ea typeface="メイリオ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5"/>
              </a:buBlip>
              <a:defRPr kumimoji="1" sz="2800" b="1">
                <a:solidFill>
                  <a:schemeClr val="tx1"/>
                </a:solidFill>
                <a:latin typeface="Candara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6"/>
              </a:buBlip>
              <a:defRPr kumimoji="1" sz="2400">
                <a:solidFill>
                  <a:schemeClr val="tx1"/>
                </a:solidFill>
                <a:latin typeface="Candara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>
              <a:latin typeface="Calibri" pitchFamily="34" charset="0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258888" y="5516563"/>
            <a:ext cx="70580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kumimoji="1" lang="en-US" altLang="ja-JP" sz="2400" dirty="0">
                <a:latin typeface="+mn-lt"/>
                <a:ea typeface="Arial Unicode MS" panose="020B0604020202020204" pitchFamily="50" charset="-128"/>
              </a:rPr>
              <a:t>Coulomb interaction : </a:t>
            </a:r>
            <a:r>
              <a:rPr kumimoji="1" lang="en-US" altLang="ja-JP" sz="2400" i="1" dirty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a</a:t>
            </a:r>
            <a:r>
              <a:rPr kumimoji="1" lang="en-US" altLang="ja-JP" sz="2400" baseline="-25000" dirty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bohr</a:t>
            </a:r>
            <a:r>
              <a:rPr kumimoji="1" lang="en-US" altLang="ja-JP" sz="2400" dirty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 = 45 </a:t>
            </a:r>
            <a:r>
              <a:rPr kumimoji="1" lang="en-US" altLang="ja-JP" sz="2400" dirty="0" err="1">
                <a:latin typeface="+mn-lt"/>
                <a:ea typeface="Arial Unicode MS" panose="020B0604020202020204" pitchFamily="50" charset="-128"/>
              </a:rPr>
              <a:t>fm</a:t>
            </a:r>
            <a:r>
              <a:rPr kumimoji="1" lang="en-US" altLang="ja-JP" sz="2400" dirty="0">
                <a:latin typeface="+mn-lt"/>
                <a:ea typeface="Arial Unicode MS" panose="020B0604020202020204" pitchFamily="50" charset="-128"/>
              </a:rPr>
              <a:t> and </a:t>
            </a:r>
            <a:r>
              <a:rPr kumimoji="1" lang="en-US" altLang="ja-JP" sz="2400" dirty="0">
                <a:latin typeface="Mathematica1" panose="05000502060100000001" pitchFamily="2" charset="2"/>
                <a:ea typeface="Arial Unicode MS" panose="020B0604020202020204" pitchFamily="50" charset="-128"/>
              </a:rPr>
              <a:t>m</a:t>
            </a:r>
            <a:r>
              <a:rPr kumimoji="1" lang="en-US" altLang="ja-JP" sz="2400" dirty="0">
                <a:latin typeface="+mn-lt"/>
                <a:ea typeface="Arial Unicode MS" panose="020B0604020202020204" pitchFamily="50" charset="-128"/>
              </a:rPr>
              <a:t> = </a:t>
            </a:r>
            <a:r>
              <a:rPr kumimoji="1" lang="en-US" altLang="ja-JP" sz="2400" dirty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601</a:t>
            </a:r>
            <a:r>
              <a:rPr kumimoji="1" lang="en-US" altLang="ja-JP" sz="2400" dirty="0">
                <a:latin typeface="+mn-lt"/>
                <a:ea typeface="Arial Unicode MS" panose="020B0604020202020204" pitchFamily="50" charset="-128"/>
              </a:rPr>
              <a:t> MeV</a:t>
            </a:r>
            <a:endParaRPr kumimoji="1" lang="ja-JP" altLang="en-US" sz="2400" dirty="0">
              <a:latin typeface="+mn-lt"/>
              <a:ea typeface="Arial Unicode MS" panose="020B0604020202020204" pitchFamily="50" charset="-128"/>
            </a:endParaRPr>
          </a:p>
        </p:txBody>
      </p:sp>
      <p:sp>
        <p:nvSpPr>
          <p:cNvPr id="21" name="日付プレースホルダー 2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March 24, 2016</a:t>
            </a:r>
            <a:endParaRPr lang="en-US" altLang="ja-JP"/>
          </a:p>
        </p:txBody>
      </p:sp>
      <p:sp>
        <p:nvSpPr>
          <p:cNvPr id="22" name="フッター プレースホルダー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ExHIC2016@YITP</a:t>
            </a:r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F2EE9F-CCCD-413F-BBB2-665575F148AF}" type="slidenum">
              <a:rPr lang="ja-JP" altLang="en-US" smtClean="0"/>
              <a:pPr>
                <a:defRPr/>
              </a:pPr>
              <a:t>8</a:t>
            </a:fld>
            <a:r>
              <a:rPr lang="en-US" altLang="ja-JP" smtClean="0"/>
              <a:t>/16</a:t>
            </a:r>
            <a:endParaRPr lang="ja-JP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Wave Function</a:t>
            </a:r>
            <a:endParaRPr lang="ja-JP" altLang="en-US" dirty="0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idx="1"/>
          </p:nvPr>
        </p:nvSpPr>
        <p:spPr>
          <a:xfrm>
            <a:off x="381000" y="1125538"/>
            <a:ext cx="8382000" cy="5275262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/>
              <a:t> </a:t>
            </a:r>
            <a:r>
              <a:rPr lang="en-US" altLang="ja-JP" dirty="0" smtClean="0">
                <a:latin typeface="+mj-lt"/>
              </a:rPr>
              <a:t>Assumption : only S-wave is modified </a:t>
            </a:r>
            <a:endParaRPr lang="ja-JP" altLang="en-US" dirty="0">
              <a:latin typeface="+mj-lt"/>
            </a:endParaRPr>
          </a:p>
        </p:txBody>
      </p:sp>
      <p:pic>
        <p:nvPicPr>
          <p:cNvPr id="11278" name="Picture 22" descr="C:\HOME\Work\Research\Workshop\2015\0907_HYP2015\equation.e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700213"/>
            <a:ext cx="5681662" cy="10080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3995738" y="2659063"/>
            <a:ext cx="5148262" cy="1016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kumimoji="1"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50" charset="-128"/>
              </a:rPr>
              <a:t>Decay into 8</a:t>
            </a:r>
            <a:r>
              <a:rPr kumimoji="1" lang="en-US" altLang="ja-JP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50" charset="-128"/>
              </a:rPr>
              <a:t>f</a:t>
            </a:r>
            <a:r>
              <a:rPr kumimoji="1"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50" charset="-128"/>
              </a:rPr>
              <a:t>-8</a:t>
            </a:r>
            <a:r>
              <a:rPr kumimoji="1" lang="en-US" altLang="ja-JP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50" charset="-128"/>
              </a:rPr>
              <a:t>f</a:t>
            </a:r>
            <a:r>
              <a:rPr kumimoji="1"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50" charset="-128"/>
              </a:rPr>
              <a:t> S-wave : Coupled channel problem</a:t>
            </a:r>
          </a:p>
          <a:p>
            <a:pPr algn="l">
              <a:lnSpc>
                <a:spcPct val="50000"/>
              </a:lnSpc>
              <a:defRPr/>
            </a:pPr>
            <a:r>
              <a:rPr kumimoji="1"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50" charset="-128"/>
              </a:rPr>
              <a:t>Assuming absorption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anose="020B060402020202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480300" y="3997325"/>
            <a:ext cx="15128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kumimoji="1"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50" charset="-128"/>
              </a:rPr>
              <a:t>w/ Coulomb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anose="020B060402020202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308850" y="4797425"/>
            <a:ext cx="20161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kumimoji="1"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50" charset="-128"/>
              </a:rPr>
              <a:t>w/o  Coulomb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anose="020B060402020202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827463" y="5300663"/>
            <a:ext cx="49212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kumimoji="1" lang="en-US" altLang="ja-JP" dirty="0">
                <a:latin typeface="+mn-lt"/>
                <a:ea typeface="Arial Unicode MS" panose="020B0604020202020204" pitchFamily="50" charset="-128"/>
              </a:rPr>
              <a:t>S-wave scattering w.f. with absorption</a:t>
            </a:r>
          </a:p>
          <a:p>
            <a:pPr algn="l">
              <a:lnSpc>
                <a:spcPct val="50000"/>
              </a:lnSpc>
              <a:defRPr/>
            </a:pPr>
            <a:r>
              <a:rPr kumimoji="1" lang="en-US" altLang="ja-JP" i="1" dirty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r</a:t>
            </a:r>
            <a:r>
              <a:rPr kumimoji="1" lang="en-US" altLang="ja-JP" baseline="-25000" dirty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0</a:t>
            </a:r>
            <a:r>
              <a:rPr kumimoji="1" lang="en-US" altLang="ja-JP" dirty="0">
                <a:latin typeface="+mn-lt"/>
                <a:ea typeface="Arial Unicode MS" panose="020B0604020202020204" pitchFamily="50" charset="-128"/>
              </a:rPr>
              <a:t> is taken to be 2 </a:t>
            </a:r>
            <a:r>
              <a:rPr kumimoji="1" lang="en-US" altLang="ja-JP" dirty="0" err="1">
                <a:latin typeface="+mn-lt"/>
                <a:ea typeface="Arial Unicode MS" panose="020B0604020202020204" pitchFamily="50" charset="-128"/>
              </a:rPr>
              <a:t>fm</a:t>
            </a:r>
            <a:endParaRPr kumimoji="1" lang="ja-JP" altLang="en-US" dirty="0">
              <a:latin typeface="+mn-lt"/>
              <a:ea typeface="Arial Unicode MS" panose="020B060402020202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258888" y="5991225"/>
            <a:ext cx="70580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kumimoji="1" lang="en-US" altLang="ja-JP" sz="2400" dirty="0">
                <a:latin typeface="+mn-lt"/>
                <a:ea typeface="Arial Unicode MS" panose="020B0604020202020204" pitchFamily="50" charset="-128"/>
              </a:rPr>
              <a:t>Coulomb interaction : </a:t>
            </a:r>
            <a:r>
              <a:rPr kumimoji="1" lang="en-US" altLang="ja-JP" sz="2400" i="1" dirty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a</a:t>
            </a:r>
            <a:r>
              <a:rPr kumimoji="1" lang="en-US" altLang="ja-JP" sz="2400" baseline="-25000" dirty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bohr</a:t>
            </a:r>
            <a:r>
              <a:rPr kumimoji="1" lang="en-US" altLang="ja-JP" sz="2400" dirty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 = 45 </a:t>
            </a:r>
            <a:r>
              <a:rPr kumimoji="1" lang="en-US" altLang="ja-JP" sz="2400" dirty="0" err="1">
                <a:latin typeface="+mn-lt"/>
                <a:ea typeface="Arial Unicode MS" panose="020B0604020202020204" pitchFamily="50" charset="-128"/>
              </a:rPr>
              <a:t>fm</a:t>
            </a:r>
            <a:r>
              <a:rPr kumimoji="1" lang="en-US" altLang="ja-JP" sz="2400" dirty="0">
                <a:latin typeface="+mn-lt"/>
                <a:ea typeface="Arial Unicode MS" panose="020B0604020202020204" pitchFamily="50" charset="-128"/>
              </a:rPr>
              <a:t> and </a:t>
            </a:r>
            <a:r>
              <a:rPr kumimoji="1" lang="en-US" altLang="ja-JP" sz="2400" dirty="0">
                <a:latin typeface="Mathematica1" panose="05000502060100000001" pitchFamily="2" charset="2"/>
                <a:ea typeface="Arial Unicode MS" panose="020B0604020202020204" pitchFamily="50" charset="-128"/>
              </a:rPr>
              <a:t>m</a:t>
            </a:r>
            <a:r>
              <a:rPr kumimoji="1" lang="en-US" altLang="ja-JP" sz="2400" dirty="0">
                <a:latin typeface="+mn-lt"/>
                <a:ea typeface="Arial Unicode MS" panose="020B0604020202020204" pitchFamily="50" charset="-128"/>
              </a:rPr>
              <a:t> = </a:t>
            </a:r>
            <a:r>
              <a:rPr kumimoji="1" lang="en-US" altLang="ja-JP" sz="2400" dirty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601</a:t>
            </a:r>
            <a:r>
              <a:rPr kumimoji="1" lang="en-US" altLang="ja-JP" sz="2400" dirty="0">
                <a:latin typeface="+mn-lt"/>
                <a:ea typeface="Arial Unicode MS" panose="020B0604020202020204" pitchFamily="50" charset="-128"/>
              </a:rPr>
              <a:t> MeV</a:t>
            </a:r>
            <a:endParaRPr kumimoji="1" lang="ja-JP" altLang="en-US" sz="2400" dirty="0">
              <a:latin typeface="+mn-lt"/>
              <a:ea typeface="Arial Unicode MS" panose="020B0604020202020204" pitchFamily="50" charset="-128"/>
            </a:endParaRPr>
          </a:p>
        </p:txBody>
      </p:sp>
      <p:sp>
        <p:nvSpPr>
          <p:cNvPr id="11274" name="正方形/長方形 2"/>
          <p:cNvSpPr>
            <a:spLocks noChangeArrowheads="1"/>
          </p:cNvSpPr>
          <p:nvPr/>
        </p:nvSpPr>
        <p:spPr bwMode="auto">
          <a:xfrm>
            <a:off x="3419475" y="1916832"/>
            <a:ext cx="1368425" cy="504000"/>
          </a:xfrm>
          <a:prstGeom prst="rect">
            <a:avLst/>
          </a:prstGeom>
          <a:solidFill>
            <a:srgbClr val="0066FF">
              <a:alpha val="2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ndara" pitchFamily="34" charset="0"/>
                <a:ea typeface="メイリオ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ndara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ndara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>
              <a:latin typeface="Calibri" pitchFamily="34" charset="0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1275" name="下矢印 4"/>
          <p:cNvSpPr>
            <a:spLocks noChangeArrowheads="1"/>
          </p:cNvSpPr>
          <p:nvPr/>
        </p:nvSpPr>
        <p:spPr bwMode="auto">
          <a:xfrm>
            <a:off x="3547835" y="3074987"/>
            <a:ext cx="144463" cy="434975"/>
          </a:xfrm>
          <a:prstGeom prst="downArrow">
            <a:avLst>
              <a:gd name="adj1" fmla="val 50000"/>
              <a:gd name="adj2" fmla="val 49848"/>
            </a:avLst>
          </a:prstGeom>
          <a:solidFill>
            <a:schemeClr val="accent1"/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ndara" pitchFamily="34" charset="0"/>
                <a:ea typeface="メイリオ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ndara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ndara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>
              <a:latin typeface="Calibri" pitchFamily="34" charset="0"/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24578" name="Picture 2" descr="C:\HOME\Work\Research\Workshop\2016\0219_Wuhan\equation.e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7863" y="3895725"/>
            <a:ext cx="6846887" cy="14779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日付プレースホルダー 1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March 24, 2016</a:t>
            </a:r>
            <a:endParaRPr lang="en-US" altLang="ja-JP"/>
          </a:p>
        </p:txBody>
      </p:sp>
      <p:sp>
        <p:nvSpPr>
          <p:cNvPr id="19" name="フッター プレースホルダー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ExHIC2016@YITP</a:t>
            </a:r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F2EE9F-CCCD-413F-BBB2-665575F148AF}" type="slidenum">
              <a:rPr lang="ja-JP" altLang="en-US" smtClean="0"/>
              <a:pPr>
                <a:defRPr/>
              </a:pPr>
              <a:t>9</a:t>
            </a:fld>
            <a:r>
              <a:rPr lang="en-US" altLang="ja-JP" smtClean="0"/>
              <a:t>/16</a:t>
            </a:r>
            <a:endParaRPr lang="ja-JP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True"/>
  <p:tag name="USEBOLDAMS" val="False"/>
  <p:tag name="DEFAULTDISPLAYSOURCE" val="\documentclass{article}&#10;\usepackage{amsmath,amssymb}&#10;\usepackage{mathptmx}&#10;\usepackage[dvips]{color}&#10;\pagestyle{empty}&#10;&#10;\begin{document}&#10;\large&#10;\end{document}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True"/>
  <p:tag name="DEFAULTWORKAROUNDTRANSPARENCYBUG" val="False"/>
  <p:tag name="DEFAULTRESOLUTION" val="1200"/>
  <p:tag name="DEFAULTMAGNIFICATION" val="2"/>
  <p:tag name="DEFAULTFONTSIZE" val="12"/>
  <p:tag name="DEFAULTWIDTH" val="879"/>
  <p:tag name="DEFAULTHEIGHT" val="404"/>
</p:tagLst>
</file>

<file path=ppt/theme/theme1.xml><?xml version="1.0" encoding="utf-8"?>
<a:theme xmlns:a="http://schemas.openxmlformats.org/drawingml/2006/main" name="green">
  <a:themeElements>
    <a:clrScheme name="gre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ユーザー定義 1">
      <a:majorFont>
        <a:latin typeface="Candara"/>
        <a:ea typeface="メイリオ"/>
        <a:cs typeface=""/>
      </a:majorFont>
      <a:minorFont>
        <a:latin typeface="Candara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ja-JP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ja-JP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gre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63462</TotalTime>
  <Words>2163</Words>
  <Application>Microsoft Office PowerPoint</Application>
  <PresentationFormat>画面に合わせる (4:3)</PresentationFormat>
  <Paragraphs>857</Paragraphs>
  <Slides>21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41" baseType="lpstr">
      <vt:lpstr>Arial</vt:lpstr>
      <vt:lpstr>ＭＳ Ｐゴシック</vt:lpstr>
      <vt:lpstr>Mathematica1</vt:lpstr>
      <vt:lpstr>Calibri</vt:lpstr>
      <vt:lpstr>NFモトヤアポロ1</vt:lpstr>
      <vt:lpstr>HG丸ｺﾞｼｯｸM-PRO</vt:lpstr>
      <vt:lpstr>Wingdings</vt:lpstr>
      <vt:lpstr>ＭＳ Ｐ明朝</vt:lpstr>
      <vt:lpstr>Helvetica-Bold</vt:lpstr>
      <vt:lpstr>cmmi12</vt:lpstr>
      <vt:lpstr>Times New Roman</vt:lpstr>
      <vt:lpstr>Tahoma</vt:lpstr>
      <vt:lpstr>NFモトヤシータ゛1</vt:lpstr>
      <vt:lpstr>メイリオ</vt:lpstr>
      <vt:lpstr>Constantia</vt:lpstr>
      <vt:lpstr>Symbol</vt:lpstr>
      <vt:lpstr>cmr10</vt:lpstr>
      <vt:lpstr>Candara</vt:lpstr>
      <vt:lpstr>Arial Unicode MS</vt:lpstr>
      <vt:lpstr>green</vt:lpstr>
      <vt:lpstr>Probing W-Nucleon Interaction in Relativistic Heavy Ion Collisions</vt:lpstr>
      <vt:lpstr>Motivation</vt:lpstr>
      <vt:lpstr>NW channel : Dibaryon Candidate?</vt:lpstr>
      <vt:lpstr>HIC as a Hyperon Factory</vt:lpstr>
      <vt:lpstr>Particle Correlation in HIC</vt:lpstr>
      <vt:lpstr>Formulation</vt:lpstr>
      <vt:lpstr>NW Interaction (5S2) Potential</vt:lpstr>
      <vt:lpstr>Wave Function</vt:lpstr>
      <vt:lpstr>Wave Function</vt:lpstr>
      <vt:lpstr>nW Correlation (w/o Coulomb)</vt:lpstr>
      <vt:lpstr>pW Correlation (w/ Coulomb)</vt:lpstr>
      <vt:lpstr>Looking at Source Size Dependence</vt:lpstr>
      <vt:lpstr>Small-Large Correlation Function Ratio</vt:lpstr>
      <vt:lpstr>Expanding Source </vt:lpstr>
      <vt:lpstr>Concluding Remarks</vt:lpstr>
      <vt:lpstr>PowerPoint プレゼンテーション</vt:lpstr>
      <vt:lpstr>Explanation : wave function</vt:lpstr>
      <vt:lpstr>Explanation : wave function</vt:lpstr>
      <vt:lpstr>Source Size Dependence</vt:lpstr>
      <vt:lpstr>Source Size Dependence</vt:lpstr>
      <vt:lpstr>Source Size Dependence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L-L correlation in relativistic Heavy Ion Collisions</dc:title>
  <dc:creator>Kenji Morita</dc:creator>
  <cp:lastModifiedBy>metropolis38@hotmail.com</cp:lastModifiedBy>
  <cp:revision>541</cp:revision>
  <dcterms:created xsi:type="dcterms:W3CDTF">1601-01-01T00:00:00Z</dcterms:created>
  <dcterms:modified xsi:type="dcterms:W3CDTF">2016-03-23T09:39:09Z</dcterms:modified>
</cp:coreProperties>
</file>