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40"/>
  </p:notesMasterIdLst>
  <p:sldIdLst>
    <p:sldId id="256" r:id="rId2"/>
    <p:sldId id="342" r:id="rId3"/>
    <p:sldId id="258" r:id="rId4"/>
    <p:sldId id="327" r:id="rId5"/>
    <p:sldId id="371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47" r:id="rId14"/>
    <p:sldId id="351" r:id="rId15"/>
    <p:sldId id="381" r:id="rId16"/>
    <p:sldId id="380" r:id="rId17"/>
    <p:sldId id="296" r:id="rId18"/>
    <p:sldId id="334" r:id="rId19"/>
    <p:sldId id="298" r:id="rId20"/>
    <p:sldId id="376" r:id="rId21"/>
    <p:sldId id="358" r:id="rId22"/>
    <p:sldId id="305" r:id="rId23"/>
    <p:sldId id="359" r:id="rId24"/>
    <p:sldId id="379" r:id="rId25"/>
    <p:sldId id="378" r:id="rId26"/>
    <p:sldId id="368" r:id="rId27"/>
    <p:sldId id="367" r:id="rId28"/>
    <p:sldId id="377" r:id="rId29"/>
    <p:sldId id="369" r:id="rId30"/>
    <p:sldId id="370" r:id="rId31"/>
    <p:sldId id="317" r:id="rId32"/>
    <p:sldId id="318" r:id="rId33"/>
    <p:sldId id="315" r:id="rId34"/>
    <p:sldId id="372" r:id="rId35"/>
    <p:sldId id="373" r:id="rId36"/>
    <p:sldId id="374" r:id="rId37"/>
    <p:sldId id="375" r:id="rId38"/>
    <p:sldId id="382" r:id="rId3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FF00"/>
    <a:srgbClr val="0000FF"/>
    <a:srgbClr val="F5C2C2"/>
    <a:srgbClr val="999900"/>
    <a:srgbClr val="72BFC5"/>
    <a:srgbClr val="FF3300"/>
    <a:srgbClr val="000000"/>
    <a:srgbClr val="66FF99"/>
    <a:srgbClr val="F7F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82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112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E6694-A55C-4882-BCBD-2F192C50D31E}" type="datetimeFigureOut">
              <a:rPr kumimoji="1" lang="ja-JP" altLang="en-US" smtClean="0"/>
              <a:t>2017/5/15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384CF-C568-46C7-B656-EEB746BE0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19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384CF-C568-46C7-B656-EEB746BE03C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56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763" y="0"/>
            <a:ext cx="9140825" cy="762000"/>
          </a:xfrm>
          <a:prstGeom prst="rect">
            <a:avLst/>
          </a:prstGeom>
          <a:gradFill rotWithShape="0">
            <a:gsLst>
              <a:gs pos="0">
                <a:srgbClr val="6629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3D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kumimoji="1" lang="ja-JP" altLang="en-US" sz="1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762000"/>
            <a:ext cx="9144000" cy="762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762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1913" y="58738"/>
            <a:ext cx="1349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kumimoji="1" lang="en-US" altLang="ja-JP" sz="1600" b="1" dirty="0">
                <a:solidFill>
                  <a:schemeClr val="bg1"/>
                </a:solidFill>
                <a:latin typeface="+mn-lt"/>
              </a:rPr>
              <a:t>Kenji Morita</a:t>
            </a:r>
          </a:p>
        </p:txBody>
      </p:sp>
      <p:sp>
        <p:nvSpPr>
          <p:cNvPr id="76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3600"/>
            <a:ext cx="7315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267200"/>
            <a:ext cx="73152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6913" y="0"/>
            <a:ext cx="827087" cy="4572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  <a:latin typeface="Britannic Bold" panose="020B0903060703020204" pitchFamily="34" charset="0"/>
              </a:defRPr>
            </a:lvl1pPr>
          </a:lstStyle>
          <a:p>
            <a:fld id="{C66C62C2-008B-4AF1-9B9F-0B16FD02136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762250" y="15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911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334000"/>
          </a:xfrm>
        </p:spPr>
        <p:txBody>
          <a:bodyPr/>
          <a:lstStyle>
            <a:lvl2pPr>
              <a:defRPr>
                <a:latin typeface="+mn-ea"/>
                <a:ea typeface="+mn-ea"/>
              </a:defRPr>
            </a:lvl2pPr>
            <a:lvl3pPr>
              <a:defRPr>
                <a:latin typeface="+mn-ea"/>
                <a:ea typeface="+mn-ea"/>
              </a:defRPr>
            </a:lvl3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06282" y="58737"/>
            <a:ext cx="1495168" cy="279400"/>
          </a:xfrm>
          <a:prstGeom prst="rect">
            <a:avLst/>
          </a:prstGeom>
          <a:ln/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4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762250" y="15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254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761200" y="144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ja-JP"/>
              <a:t>SCHDM2017@YITP</a:t>
            </a:r>
            <a:endParaRPr lang="ja-JP" alt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06282" y="58737"/>
            <a:ext cx="1495168" cy="279400"/>
          </a:xfrm>
          <a:prstGeom prst="rect">
            <a:avLst/>
          </a:prstGeom>
          <a:ln/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ja-JP"/>
              <a:t>May 17, 2017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453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84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66981" name="Rectangle 5"/>
          <p:cNvSpPr>
            <a:spLocks noChangeArrowheads="1"/>
          </p:cNvSpPr>
          <p:nvPr/>
        </p:nvSpPr>
        <p:spPr bwMode="auto">
          <a:xfrm>
            <a:off x="0" y="0"/>
            <a:ext cx="9140825" cy="3810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0000"/>
                  <a:invGamma/>
                </a:schemeClr>
              </a:gs>
              <a:gs pos="100000">
                <a:schemeClr val="hlink">
                  <a:alpha val="99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  <a:defRPr/>
            </a:pPr>
            <a:r>
              <a:rPr kumimoji="1" lang="en-US" altLang="ja-JP" sz="1600" b="1" dirty="0">
                <a:solidFill>
                  <a:schemeClr val="bg1"/>
                </a:solidFill>
                <a:latin typeface="+mn-lt"/>
                <a:ea typeface="ＭＳ Ｐゴシック" pitchFamily="50" charset="-128"/>
              </a:rPr>
              <a:t>Kenji Morita (YITP, Kyoto)</a:t>
            </a:r>
          </a:p>
        </p:txBody>
      </p:sp>
      <p:sp>
        <p:nvSpPr>
          <p:cNvPr id="7669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38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レベル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766983" name="Rectangle 7"/>
          <p:cNvSpPr>
            <a:spLocks noChangeArrowheads="1"/>
          </p:cNvSpPr>
          <p:nvPr/>
        </p:nvSpPr>
        <p:spPr bwMode="auto">
          <a:xfrm>
            <a:off x="0" y="381000"/>
            <a:ext cx="9144000" cy="76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1219200" y="6667500"/>
            <a:ext cx="7924800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11188" y="6597650"/>
            <a:ext cx="8534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2"/>
          </p:nvPr>
        </p:nvSpPr>
        <p:spPr>
          <a:xfrm>
            <a:off x="6724650" y="539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785934" y="2986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ja-JP"/>
              <a:t>SCHDM2017@YITP</a:t>
            </a:r>
            <a:endParaRPr lang="ja-JP" altLang="en-US" dirty="0"/>
          </a:p>
        </p:txBody>
      </p:sp>
      <p:sp>
        <p:nvSpPr>
          <p:cNvPr id="13" name="Rectangle 3"/>
          <p:cNvSpPr txBox="1">
            <a:spLocks noChangeArrowheads="1"/>
          </p:cNvSpPr>
          <p:nvPr userDrawn="1"/>
        </p:nvSpPr>
        <p:spPr>
          <a:xfrm>
            <a:off x="8625016" y="-6866"/>
            <a:ext cx="518984" cy="464065"/>
          </a:xfrm>
          <a:prstGeom prst="rect">
            <a:avLst/>
          </a:prstGeom>
          <a:ln/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6C62C2-008B-4AF1-9B9F-0B16FD02136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048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Blip>
          <a:blip r:embed="rId5"/>
        </a:buBlip>
        <a:defRPr kumimoji="1"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6"/>
        </a:buBlip>
        <a:defRPr kumimoji="1"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NFモトヤアポロ1" pitchFamily="5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FFFF"/>
        </a:buClr>
        <a:buFont typeface="Wingdings" pitchFamily="2" charset="2"/>
        <a:buBlip>
          <a:blip r:embed="rId7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NFモトヤシータ゛1" pitchFamily="5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Tahoma" pitchFamily="34" charset="0"/>
          <a:ea typeface="HG丸ｺﾞｼｯｸM-PRO" pitchFamily="4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png"/><Relationship Id="rId7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6.emf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2.png"/><Relationship Id="rId7" Type="http://schemas.openxmlformats.org/officeDocument/2006/relationships/image" Target="../media/image4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41.emf"/><Relationship Id="rId4" Type="http://schemas.openxmlformats.org/officeDocument/2006/relationships/image" Target="../media/image3.png"/><Relationship Id="rId9" Type="http://schemas.openxmlformats.org/officeDocument/2006/relationships/image" Target="../media/image1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3.emf"/><Relationship Id="rId7" Type="http://schemas.openxmlformats.org/officeDocument/2006/relationships/image" Target="../media/image22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emf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2.png"/><Relationship Id="rId7" Type="http://schemas.openxmlformats.org/officeDocument/2006/relationships/image" Target="../media/image6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10" Type="http://schemas.openxmlformats.org/officeDocument/2006/relationships/image" Target="../media/image65.emf"/><Relationship Id="rId4" Type="http://schemas.openxmlformats.org/officeDocument/2006/relationships/image" Target="../media/image3.png"/><Relationship Id="rId9" Type="http://schemas.openxmlformats.org/officeDocument/2006/relationships/image" Target="../media/image6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4455" y="1577116"/>
            <a:ext cx="7520472" cy="1524778"/>
          </a:xfrm>
        </p:spPr>
        <p:txBody>
          <a:bodyPr/>
          <a:lstStyle/>
          <a:p>
            <a:pPr algn="ctr"/>
            <a:r>
              <a:rPr kumimoji="1"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 and YY Interactions from Heavy Ion Collisions</a:t>
            </a:r>
            <a:endParaRPr kumimoji="1" lang="ja-JP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59727" y="3427163"/>
            <a:ext cx="7315200" cy="609600"/>
          </a:xfrm>
        </p:spPr>
        <p:txBody>
          <a:bodyPr/>
          <a:lstStyle/>
          <a:p>
            <a:r>
              <a:rPr lang="en-US" altLang="ja-JP" dirty="0"/>
              <a:t>Kenji Morita (YITP, Kyoto)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8367" y="4362032"/>
            <a:ext cx="879563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/>
              <a:t>Ref: KM, </a:t>
            </a:r>
            <a:r>
              <a:rPr kumimoji="1" lang="en-US" altLang="ja-JP" dirty="0" err="1"/>
              <a:t>T.Furumoto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A.Ohnishi</a:t>
            </a:r>
            <a:r>
              <a:rPr kumimoji="1" lang="en-US" altLang="ja-JP" dirty="0"/>
              <a:t>, PRC91, 024916 (‘15) 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/>
              <a:t>         KM, </a:t>
            </a:r>
            <a:r>
              <a:rPr kumimoji="1" lang="en-US" altLang="ja-JP" dirty="0" err="1"/>
              <a:t>A.Ohnishi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F.Etminan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T.Hatsuda</a:t>
            </a:r>
            <a:r>
              <a:rPr kumimoji="1" lang="en-US" altLang="ja-JP" dirty="0"/>
              <a:t>, PRC94, 031901(R) (‘16)</a:t>
            </a:r>
          </a:p>
          <a:p>
            <a:pPr>
              <a:lnSpc>
                <a:spcPct val="150000"/>
              </a:lnSpc>
            </a:pPr>
            <a:r>
              <a:rPr lang="en-US" altLang="ja-JP" dirty="0"/>
              <a:t>         A. Ohnishi, KM, </a:t>
            </a:r>
            <a:r>
              <a:rPr lang="en-US" altLang="ja-JP" dirty="0" err="1"/>
              <a:t>K.Miyahara</a:t>
            </a:r>
            <a:r>
              <a:rPr lang="en-US" altLang="ja-JP" dirty="0"/>
              <a:t>, </a:t>
            </a:r>
            <a:r>
              <a:rPr lang="en-US" altLang="ja-JP" dirty="0" err="1"/>
              <a:t>T.Hyodo</a:t>
            </a:r>
            <a:r>
              <a:rPr lang="en-US" altLang="ja-JP" dirty="0"/>
              <a:t>, NPA954, 294 (‘16)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/>
              <a:t>         EXHIC Collaboration, to appear</a:t>
            </a:r>
            <a:r>
              <a:rPr lang="en-US" altLang="ja-JP" dirty="0"/>
              <a:t> in PPNP, arXiv:1702.00486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/>
              <a:t>         </a:t>
            </a:r>
            <a:r>
              <a:rPr lang="en-US" altLang="ja-JP" dirty="0" err="1"/>
              <a:t>T.Hatsuda</a:t>
            </a:r>
            <a:r>
              <a:rPr lang="en-US" altLang="ja-JP" dirty="0"/>
              <a:t>, KM, </a:t>
            </a:r>
            <a:r>
              <a:rPr lang="en-US" altLang="ja-JP" dirty="0" err="1"/>
              <a:t>A.Ohnishi</a:t>
            </a:r>
            <a:r>
              <a:rPr lang="en-US" altLang="ja-JP" dirty="0"/>
              <a:t>, </a:t>
            </a:r>
            <a:r>
              <a:rPr lang="en-US" altLang="ja-JP" dirty="0" err="1"/>
              <a:t>K.Sasaki</a:t>
            </a:r>
            <a:r>
              <a:rPr lang="en-US" altLang="ja-JP" dirty="0"/>
              <a:t>, to appear in NPA (QM’17) / 1704.05225.</a:t>
            </a:r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6C62C2-008B-4AF1-9B9F-0B16FD021360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1353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Counting Correlated Pairs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5" y="1126012"/>
            <a:ext cx="4191295" cy="4987405"/>
          </a:xfrm>
          <a:prstGeom prst="rect">
            <a:avLst/>
          </a:prstGeom>
        </p:spPr>
      </p:pic>
      <p:sp>
        <p:nvSpPr>
          <p:cNvPr id="11" name="矢印: 下 283"/>
          <p:cNvSpPr/>
          <p:nvPr/>
        </p:nvSpPr>
        <p:spPr bwMode="auto">
          <a:xfrm rot="14159053">
            <a:off x="4296117" y="812116"/>
            <a:ext cx="442982" cy="2258327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楕円 6"/>
          <p:cNvSpPr/>
          <p:nvPr/>
        </p:nvSpPr>
        <p:spPr bwMode="auto">
          <a:xfrm>
            <a:off x="3356244" y="2239316"/>
            <a:ext cx="621838" cy="65314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" name="楕円 12"/>
          <p:cNvSpPr/>
          <p:nvPr/>
        </p:nvSpPr>
        <p:spPr bwMode="auto">
          <a:xfrm>
            <a:off x="3542062" y="2635680"/>
            <a:ext cx="621838" cy="65314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矢印: 上下 5"/>
          <p:cNvSpPr/>
          <p:nvPr/>
        </p:nvSpPr>
        <p:spPr bwMode="auto">
          <a:xfrm rot="19854803">
            <a:off x="3665384" y="2520793"/>
            <a:ext cx="177526" cy="475499"/>
          </a:xfrm>
          <a:prstGeom prst="upDown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楕円 13"/>
          <p:cNvSpPr/>
          <p:nvPr/>
        </p:nvSpPr>
        <p:spPr bwMode="auto">
          <a:xfrm>
            <a:off x="3134472" y="4225368"/>
            <a:ext cx="621838" cy="65314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5" name="楕円 14"/>
          <p:cNvSpPr/>
          <p:nvPr/>
        </p:nvSpPr>
        <p:spPr bwMode="auto">
          <a:xfrm>
            <a:off x="3325456" y="3919928"/>
            <a:ext cx="621838" cy="65314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6" name="矢印: 上下 15"/>
          <p:cNvSpPr/>
          <p:nvPr/>
        </p:nvSpPr>
        <p:spPr bwMode="auto">
          <a:xfrm rot="2361276">
            <a:off x="3440229" y="4171324"/>
            <a:ext cx="177526" cy="475499"/>
          </a:xfrm>
          <a:prstGeom prst="upDown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" name="矢印: 下 283"/>
          <p:cNvSpPr/>
          <p:nvPr/>
        </p:nvSpPr>
        <p:spPr bwMode="auto">
          <a:xfrm rot="18528829">
            <a:off x="3843625" y="4196678"/>
            <a:ext cx="285170" cy="1432401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" name="矢印: 下 283"/>
          <p:cNvSpPr/>
          <p:nvPr/>
        </p:nvSpPr>
        <p:spPr bwMode="auto">
          <a:xfrm rot="14899287">
            <a:off x="4721202" y="1144573"/>
            <a:ext cx="465181" cy="2396988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686122" y="2542746"/>
                <a:ext cx="4441371" cy="312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Close and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2BFC5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small Q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 pairs: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C</a:t>
                </a:r>
                <a:r>
                  <a:rPr kumimoji="1" lang="en-US" altLang="ja-JP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orrelated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 through FSI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Distance &lt;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int. range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|</m:t>
                    </m:r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𝜓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𝑄</m:t>
                            </m:r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|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 </a:t>
                </a:r>
                <a:r>
                  <a:rPr lang="en-US" altLang="ja-JP" sz="2400" noProof="0" dirty="0">
                    <a:solidFill>
                      <a:srgbClr val="FFFFFF"/>
                    </a:solidFill>
                    <a:latin typeface="Aller"/>
                    <a:ea typeface="Meiryo UI"/>
                  </a:rPr>
                  <a:t>leads</a:t>
                </a:r>
                <a:r>
                  <a:rPr lang="en-US" altLang="ja-JP" sz="2400" dirty="0">
                    <a:solidFill>
                      <a:srgbClr val="FFFFFF"/>
                    </a:solidFill>
                    <a:latin typeface="Aller"/>
                    <a:ea typeface="Meiryo UI"/>
                  </a:rPr>
                  <a:t> enhance or reduction of # of pairs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122" y="2542746"/>
                <a:ext cx="4441371" cy="3123932"/>
              </a:xfrm>
              <a:prstGeom prst="rect">
                <a:avLst/>
              </a:prstGeom>
              <a:blipFill>
                <a:blip r:embed="rId3"/>
                <a:stretch>
                  <a:fillRect l="-2885" t="-21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矢印: 下 283"/>
          <p:cNvSpPr/>
          <p:nvPr/>
        </p:nvSpPr>
        <p:spPr bwMode="auto">
          <a:xfrm rot="18528829">
            <a:off x="4021944" y="3948521"/>
            <a:ext cx="285170" cy="1432401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" name="日付プレースホルダー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20" name="フッター プレースホルダー 1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021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95" y="1372300"/>
            <a:ext cx="1296815" cy="154313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System Size?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1" y="2665819"/>
            <a:ext cx="2967435" cy="3531081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 bwMode="auto">
          <a:xfrm>
            <a:off x="1575379" y="1440101"/>
            <a:ext cx="621838" cy="65314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" name="楕円 12"/>
          <p:cNvSpPr/>
          <p:nvPr/>
        </p:nvSpPr>
        <p:spPr bwMode="auto">
          <a:xfrm>
            <a:off x="1777142" y="1826114"/>
            <a:ext cx="621838" cy="65314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楕円 13"/>
          <p:cNvSpPr/>
          <p:nvPr/>
        </p:nvSpPr>
        <p:spPr bwMode="auto">
          <a:xfrm>
            <a:off x="2421910" y="4571588"/>
            <a:ext cx="621838" cy="65314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5" name="楕円 14"/>
          <p:cNvSpPr/>
          <p:nvPr/>
        </p:nvSpPr>
        <p:spPr bwMode="auto">
          <a:xfrm>
            <a:off x="2500752" y="3616763"/>
            <a:ext cx="621838" cy="65314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" name="矢印: 下 283"/>
          <p:cNvSpPr/>
          <p:nvPr/>
        </p:nvSpPr>
        <p:spPr bwMode="auto">
          <a:xfrm rot="16016025">
            <a:off x="3468219" y="4090247"/>
            <a:ext cx="285170" cy="1432401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91702" y="976457"/>
            <a:ext cx="4441371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Small System:</a:t>
            </a:r>
          </a:p>
          <a:p>
            <a:pPr lvl="1">
              <a:spcBef>
                <a:spcPts val="600"/>
              </a:spcBef>
            </a:pPr>
            <a:r>
              <a:rPr kumimoji="1" lang="en-US" altLang="ja-JP" sz="24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Most </a:t>
            </a:r>
            <a:r>
              <a:rPr lang="en-US" altLang="ja-JP" sz="2400" dirty="0">
                <a:solidFill>
                  <a:srgbClr val="FFFFFF"/>
                </a:solidFill>
                <a:latin typeface="Aller"/>
                <a:ea typeface="Meiryo UI"/>
              </a:rPr>
              <a:t>of observed pairs with </a:t>
            </a:r>
            <a:r>
              <a:rPr lang="en-US" altLang="ja-JP" sz="2400" dirty="0">
                <a:solidFill>
                  <a:srgbClr val="72BFC5"/>
                </a:solidFill>
                <a:latin typeface="Aller"/>
                <a:ea typeface="Meiryo UI"/>
              </a:rPr>
              <a:t>small Q</a:t>
            </a:r>
            <a:r>
              <a:rPr lang="en-US" altLang="ja-JP" sz="2400" dirty="0">
                <a:solidFill>
                  <a:srgbClr val="FFFFFF"/>
                </a:solidFill>
                <a:latin typeface="Aller"/>
                <a:ea typeface="Meiryo UI"/>
              </a:rPr>
              <a:t> correlated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ler"/>
              <a:ea typeface="Meiryo UI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ler"/>
              <a:ea typeface="Meiryo U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Large System:</a:t>
            </a:r>
          </a:p>
          <a:p>
            <a:pPr lvl="1">
              <a:spcBef>
                <a:spcPts val="600"/>
              </a:spcBef>
            </a:pPr>
            <a:r>
              <a:rPr lang="en-US" altLang="ja-JP" sz="2400" u="sng" dirty="0">
                <a:solidFill>
                  <a:srgbClr val="FFFFFF"/>
                </a:solidFill>
                <a:latin typeface="Aller"/>
                <a:ea typeface="Meiryo UI"/>
              </a:rPr>
              <a:t>Less pairs </a:t>
            </a:r>
            <a:r>
              <a:rPr lang="en-US" altLang="ja-JP" sz="2400" dirty="0">
                <a:solidFill>
                  <a:srgbClr val="FFFFFF"/>
                </a:solidFill>
                <a:latin typeface="Aller"/>
                <a:ea typeface="Meiryo UI"/>
              </a:rPr>
              <a:t>coming from close distance</a:t>
            </a:r>
          </a:p>
          <a:p>
            <a:pPr lvl="1">
              <a:spcBef>
                <a:spcPts val="600"/>
              </a:spcBef>
            </a:pPr>
            <a:endParaRPr lang="en-US" altLang="ja-JP" sz="2400" dirty="0">
              <a:solidFill>
                <a:srgbClr val="FFFFFF"/>
              </a:solidFill>
              <a:latin typeface="Aller"/>
              <a:ea typeface="Meiryo UI"/>
            </a:endParaRPr>
          </a:p>
          <a:p>
            <a:pPr>
              <a:spcBef>
                <a:spcPts val="600"/>
              </a:spcBef>
            </a:pPr>
            <a:r>
              <a:rPr lang="en-US" altLang="ja-JP" sz="2800" dirty="0">
                <a:solidFill>
                  <a:srgbClr val="FFFFFF"/>
                </a:solidFill>
                <a:latin typeface="Aller"/>
                <a:ea typeface="Meiryo UI"/>
              </a:rPr>
              <a:t>Important Remark: </a:t>
            </a:r>
          </a:p>
          <a:p>
            <a:pPr lvl="1">
              <a:spcBef>
                <a:spcPts val="600"/>
              </a:spcBef>
            </a:pPr>
            <a:r>
              <a:rPr lang="en-US" altLang="ja-JP" sz="2400" dirty="0">
                <a:solidFill>
                  <a:srgbClr val="999900"/>
                </a:solidFill>
                <a:latin typeface="Aller"/>
                <a:ea typeface="Meiryo UI"/>
              </a:rPr>
              <a:t>Coulomb FSI </a:t>
            </a:r>
            <a:r>
              <a:rPr lang="en-US" altLang="ja-JP" sz="2400" dirty="0">
                <a:solidFill>
                  <a:srgbClr val="FFFFFF"/>
                </a:solidFill>
                <a:latin typeface="Aller"/>
                <a:ea typeface="Meiryo UI"/>
              </a:rPr>
              <a:t>for charged pairs!</a:t>
            </a:r>
          </a:p>
        </p:txBody>
      </p:sp>
      <p:sp>
        <p:nvSpPr>
          <p:cNvPr id="19" name="矢印: 下 283"/>
          <p:cNvSpPr/>
          <p:nvPr/>
        </p:nvSpPr>
        <p:spPr bwMode="auto">
          <a:xfrm rot="15224672">
            <a:off x="3450120" y="2924535"/>
            <a:ext cx="285170" cy="1432401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4137" y="6110142"/>
            <a:ext cx="869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Conclusion : measure small Q pairs coming from small region!</a:t>
            </a:r>
          </a:p>
        </p:txBody>
      </p:sp>
      <p:sp>
        <p:nvSpPr>
          <p:cNvPr id="21" name="矢印: 下 283"/>
          <p:cNvSpPr/>
          <p:nvPr/>
        </p:nvSpPr>
        <p:spPr bwMode="auto">
          <a:xfrm rot="14817045">
            <a:off x="2458564" y="726931"/>
            <a:ext cx="285170" cy="1432401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2" name="矢印: 下 283"/>
          <p:cNvSpPr/>
          <p:nvPr/>
        </p:nvSpPr>
        <p:spPr bwMode="auto">
          <a:xfrm rot="14817045">
            <a:off x="2608890" y="1102505"/>
            <a:ext cx="285170" cy="1432401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8" name="楕円 27"/>
          <p:cNvSpPr/>
          <p:nvPr/>
        </p:nvSpPr>
        <p:spPr bwMode="auto">
          <a:xfrm>
            <a:off x="2313546" y="3168629"/>
            <a:ext cx="621838" cy="65314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" name="矢印: 下 283"/>
          <p:cNvSpPr/>
          <p:nvPr/>
        </p:nvSpPr>
        <p:spPr bwMode="auto">
          <a:xfrm rot="15224672">
            <a:off x="3157270" y="2452430"/>
            <a:ext cx="285170" cy="1432401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0" name="フリーフォーム: 図形 29"/>
          <p:cNvSpPr/>
          <p:nvPr/>
        </p:nvSpPr>
        <p:spPr bwMode="auto">
          <a:xfrm rot="6465819">
            <a:off x="3127981" y="3968341"/>
            <a:ext cx="988363" cy="552532"/>
          </a:xfrm>
          <a:custGeom>
            <a:avLst/>
            <a:gdLst>
              <a:gd name="connsiteX0" fmla="*/ 28730 w 625889"/>
              <a:gd name="connsiteY0" fmla="*/ 498307 h 498307"/>
              <a:gd name="connsiteX1" fmla="*/ 28730 w 625889"/>
              <a:gd name="connsiteY1" fmla="*/ 283703 h 498307"/>
              <a:gd name="connsiteX2" fmla="*/ 327310 w 625889"/>
              <a:gd name="connsiteY2" fmla="*/ 255711 h 498307"/>
              <a:gd name="connsiteX3" fmla="*/ 401955 w 625889"/>
              <a:gd name="connsiteY3" fmla="*/ 22446 h 498307"/>
              <a:gd name="connsiteX4" fmla="*/ 625889 w 625889"/>
              <a:gd name="connsiteY4" fmla="*/ 22446 h 49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889" h="498307">
                <a:moveTo>
                  <a:pt x="28730" y="498307"/>
                </a:moveTo>
                <a:cubicBezTo>
                  <a:pt x="3848" y="411221"/>
                  <a:pt x="-21033" y="324136"/>
                  <a:pt x="28730" y="283703"/>
                </a:cubicBezTo>
                <a:cubicBezTo>
                  <a:pt x="78493" y="243270"/>
                  <a:pt x="265106" y="299254"/>
                  <a:pt x="327310" y="255711"/>
                </a:cubicBezTo>
                <a:cubicBezTo>
                  <a:pt x="389514" y="212168"/>
                  <a:pt x="352192" y="61323"/>
                  <a:pt x="401955" y="22446"/>
                </a:cubicBezTo>
                <a:cubicBezTo>
                  <a:pt x="451718" y="-16432"/>
                  <a:pt x="538803" y="3007"/>
                  <a:pt x="625889" y="22446"/>
                </a:cubicBezTo>
              </a:path>
            </a:pathLst>
          </a:custGeom>
          <a:noFill/>
          <a:ln w="76200" cap="flat" cmpd="sng" algn="ctr">
            <a:solidFill>
              <a:srgbClr val="FFFF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 bwMode="auto">
          <a:xfrm>
            <a:off x="4645718" y="4389120"/>
            <a:ext cx="3952607" cy="1465596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080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r>
              <a:rPr lang="en-US" altLang="ja-JP" dirty="0">
                <a:solidFill>
                  <a:schemeClr val="bg1"/>
                </a:solidFill>
              </a:rPr>
              <a:t>Effect of Collectivity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5" y="1126012"/>
            <a:ext cx="4191295" cy="4987405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 bwMode="auto">
          <a:xfrm>
            <a:off x="3356244" y="2239316"/>
            <a:ext cx="621838" cy="65314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" name="楕円 12"/>
          <p:cNvSpPr/>
          <p:nvPr/>
        </p:nvSpPr>
        <p:spPr bwMode="auto">
          <a:xfrm>
            <a:off x="3542062" y="2635680"/>
            <a:ext cx="621838" cy="65314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矢印: 上下 5"/>
          <p:cNvSpPr/>
          <p:nvPr/>
        </p:nvSpPr>
        <p:spPr bwMode="auto">
          <a:xfrm rot="19854803">
            <a:off x="3665384" y="2520793"/>
            <a:ext cx="177526" cy="475499"/>
          </a:xfrm>
          <a:prstGeom prst="upDown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楕円 13"/>
          <p:cNvSpPr/>
          <p:nvPr/>
        </p:nvSpPr>
        <p:spPr bwMode="auto">
          <a:xfrm>
            <a:off x="3134472" y="4225368"/>
            <a:ext cx="621838" cy="65314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5" name="楕円 14"/>
          <p:cNvSpPr/>
          <p:nvPr/>
        </p:nvSpPr>
        <p:spPr bwMode="auto">
          <a:xfrm>
            <a:off x="3325456" y="3919928"/>
            <a:ext cx="621838" cy="65314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6" name="矢印: 上下 15"/>
          <p:cNvSpPr/>
          <p:nvPr/>
        </p:nvSpPr>
        <p:spPr bwMode="auto">
          <a:xfrm rot="2361276">
            <a:off x="3440229" y="4171324"/>
            <a:ext cx="177526" cy="475499"/>
          </a:xfrm>
          <a:prstGeom prst="upDown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" name="矢印: 下 283"/>
          <p:cNvSpPr/>
          <p:nvPr/>
        </p:nvSpPr>
        <p:spPr bwMode="auto">
          <a:xfrm rot="18528829">
            <a:off x="4311825" y="3960942"/>
            <a:ext cx="404944" cy="2262489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39473" y="1221562"/>
            <a:ext cx="4441371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Collective Expansion:</a:t>
            </a:r>
          </a:p>
          <a:p>
            <a:pPr lvl="1">
              <a:spcBef>
                <a:spcPts val="600"/>
              </a:spcBef>
            </a:pPr>
            <a:r>
              <a:rPr lang="en-US" altLang="ja-JP" sz="2400" dirty="0">
                <a:solidFill>
                  <a:srgbClr val="FFFFFF"/>
                </a:solidFill>
                <a:latin typeface="Aller"/>
                <a:ea typeface="Meiryo UI"/>
              </a:rPr>
              <a:t>More particles produced along the </a:t>
            </a:r>
            <a:r>
              <a:rPr lang="en-US" altLang="ja-JP" sz="2400" dirty="0">
                <a:solidFill>
                  <a:srgbClr val="FFC000"/>
                </a:solidFill>
                <a:latin typeface="Aller"/>
                <a:ea typeface="Meiryo UI"/>
              </a:rPr>
              <a:t>expanding direction</a:t>
            </a:r>
          </a:p>
          <a:p>
            <a:pPr lvl="1">
              <a:spcBef>
                <a:spcPts val="600"/>
              </a:spcBef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ller"/>
              <a:ea typeface="Meiryo UI"/>
            </a:endParaRPr>
          </a:p>
          <a:p>
            <a:pPr lvl="1">
              <a:spcBef>
                <a:spcPts val="600"/>
              </a:spcBef>
            </a:pPr>
            <a:r>
              <a:rPr lang="en-US" altLang="ja-JP" sz="2400" dirty="0">
                <a:solidFill>
                  <a:srgbClr val="FFC000"/>
                </a:solidFill>
                <a:latin typeface="Aller"/>
                <a:ea typeface="Meiryo UI"/>
              </a:rPr>
              <a:t>Emission region deformed to smaller one </a:t>
            </a:r>
          </a:p>
          <a:p>
            <a:pPr lvl="1">
              <a:spcBef>
                <a:spcPts val="600"/>
              </a:spcBef>
            </a:pPr>
            <a:endParaRPr lang="en-US" altLang="ja-JP" sz="2400" dirty="0">
              <a:solidFill>
                <a:srgbClr val="FFC000"/>
              </a:solidFill>
              <a:latin typeface="Aller"/>
              <a:ea typeface="Meiryo UI"/>
            </a:endParaRPr>
          </a:p>
          <a:p>
            <a:pPr lvl="1">
              <a:spcBef>
                <a:spcPts val="600"/>
              </a:spcBef>
            </a:pPr>
            <a:r>
              <a:rPr lang="en-US" altLang="ja-JP" sz="2400" dirty="0">
                <a:solidFill>
                  <a:srgbClr val="C00000"/>
                </a:solidFill>
                <a:latin typeface="Aller"/>
                <a:ea typeface="Meiryo UI"/>
              </a:rPr>
              <a:t>Faster pairs more concentrated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ller"/>
              <a:ea typeface="Meiryo UI"/>
            </a:endParaRPr>
          </a:p>
        </p:txBody>
      </p:sp>
      <p:sp>
        <p:nvSpPr>
          <p:cNvPr id="20" name="矢印: 下 283"/>
          <p:cNvSpPr/>
          <p:nvPr/>
        </p:nvSpPr>
        <p:spPr bwMode="auto">
          <a:xfrm rot="14484457">
            <a:off x="4086449" y="1790914"/>
            <a:ext cx="377385" cy="1206195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1" name="矢印: 下 283"/>
          <p:cNvSpPr/>
          <p:nvPr/>
        </p:nvSpPr>
        <p:spPr bwMode="auto">
          <a:xfrm rot="20359087">
            <a:off x="3729614" y="4260885"/>
            <a:ext cx="291653" cy="1737873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" name="楕円 17"/>
          <p:cNvSpPr/>
          <p:nvPr/>
        </p:nvSpPr>
        <p:spPr bwMode="auto">
          <a:xfrm rot="7910122">
            <a:off x="1976210" y="3355922"/>
            <a:ext cx="2547257" cy="1580606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50000"/>
                </a:srgbClr>
              </a:gs>
              <a:gs pos="72000">
                <a:srgbClr val="FFC000"/>
              </a:gs>
            </a:gsLst>
            <a:lin ang="18000000" scaled="0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2" name="矢印: 下 283"/>
          <p:cNvSpPr/>
          <p:nvPr/>
        </p:nvSpPr>
        <p:spPr bwMode="auto">
          <a:xfrm rot="18528829">
            <a:off x="4697153" y="3955629"/>
            <a:ext cx="818132" cy="2827607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72000">
                <a:srgbClr val="C00000">
                  <a:alpha val="50000"/>
                </a:srgbClr>
              </a:gs>
            </a:gsLst>
            <a:lin ang="18000000" scaled="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23" name="楕円 22"/>
          <p:cNvSpPr/>
          <p:nvPr/>
        </p:nvSpPr>
        <p:spPr bwMode="auto">
          <a:xfrm rot="7910122">
            <a:off x="2379329" y="3767081"/>
            <a:ext cx="2072738" cy="112347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50000"/>
                </a:srgbClr>
              </a:gs>
              <a:gs pos="72000">
                <a:srgbClr val="C00000"/>
              </a:gs>
            </a:gsLst>
            <a:lin ang="18000000" scaled="0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164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Quantum Statistics (HBT/GGLP)</a:t>
            </a:r>
            <a:endParaRPr lang="ja-JP" altLang="en-US" baseline="-12000" dirty="0">
              <a:latin typeface="Mathematica1" panose="05000502060100000001" pitchFamily="2" charset="2"/>
            </a:endParaRPr>
          </a:p>
        </p:txBody>
      </p:sp>
      <p:sp>
        <p:nvSpPr>
          <p:cNvPr id="10246" name="テキスト ボックス 5"/>
          <p:cNvSpPr txBox="1">
            <a:spLocks noChangeArrowheads="1"/>
          </p:cNvSpPr>
          <p:nvPr/>
        </p:nvSpPr>
        <p:spPr bwMode="auto">
          <a:xfrm>
            <a:off x="3999156" y="959414"/>
            <a:ext cx="5239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ja-JP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Random Emission </a:t>
            </a: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+</a:t>
            </a:r>
            <a:r>
              <a:rPr lang="en-US" altLang="ja-JP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Symmetrization</a:t>
            </a:r>
            <a:r>
              <a:rPr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 </a:t>
            </a:r>
            <a:endParaRPr lang="en-US" altLang="ja-JP" sz="1800" b="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9" y="3641047"/>
            <a:ext cx="4860787" cy="17466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左右矢印 33"/>
          <p:cNvSpPr/>
          <p:nvPr/>
        </p:nvSpPr>
        <p:spPr bwMode="auto">
          <a:xfrm>
            <a:off x="5892478" y="4770079"/>
            <a:ext cx="685800" cy="128588"/>
          </a:xfrm>
          <a:prstGeom prst="left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31" name="左右矢印 38"/>
          <p:cNvSpPr/>
          <p:nvPr/>
        </p:nvSpPr>
        <p:spPr bwMode="auto">
          <a:xfrm>
            <a:off x="5892471" y="5446358"/>
            <a:ext cx="685800" cy="128588"/>
          </a:xfrm>
          <a:prstGeom prst="left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944858" y="4850945"/>
            <a:ext cx="63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~1/</a:t>
            </a:r>
            <a:r>
              <a:rPr kumimoji="1" lang="en-US" altLang="ja-JP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kumimoji="1" lang="ja-JP" altLang="en-US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858002" y="4382029"/>
            <a:ext cx="181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Symmetric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871411" y="5390280"/>
            <a:ext cx="2064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C000"/>
                </a:solidFill>
              </a:rPr>
              <a:t>Anti-symmetric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5427663" y="4204768"/>
            <a:ext cx="3476625" cy="2046287"/>
            <a:chOff x="3419" y="2825"/>
            <a:chExt cx="2190" cy="1289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19" y="2825"/>
              <a:ext cx="2190" cy="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3695" y="3967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583" y="3920"/>
              <a:ext cx="107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3695" y="3696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3518" y="3649"/>
              <a:ext cx="17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0.5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3695" y="3420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3583" y="3373"/>
              <a:ext cx="107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1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3695" y="3148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3518" y="3101"/>
              <a:ext cx="17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1.5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3695" y="2873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3583" y="2825"/>
              <a:ext cx="107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 flipV="1">
              <a:off x="3695" y="3959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Rectangle 16"/>
            <p:cNvSpPr>
              <a:spLocks noChangeArrowheads="1"/>
            </p:cNvSpPr>
            <p:nvPr/>
          </p:nvSpPr>
          <p:spPr bwMode="auto">
            <a:xfrm>
              <a:off x="3660" y="4002"/>
              <a:ext cx="107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 flipV="1">
              <a:off x="3949" y="3959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Rectangle 18"/>
            <p:cNvSpPr>
              <a:spLocks noChangeArrowheads="1"/>
            </p:cNvSpPr>
            <p:nvPr/>
          </p:nvSpPr>
          <p:spPr bwMode="auto">
            <a:xfrm>
              <a:off x="3893" y="4002"/>
              <a:ext cx="15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20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Line 19"/>
            <p:cNvSpPr>
              <a:spLocks noChangeShapeType="1"/>
            </p:cNvSpPr>
            <p:nvPr/>
          </p:nvSpPr>
          <p:spPr bwMode="auto">
            <a:xfrm flipV="1">
              <a:off x="4199" y="3959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Rectangle 20"/>
            <p:cNvSpPr>
              <a:spLocks noChangeArrowheads="1"/>
            </p:cNvSpPr>
            <p:nvPr/>
          </p:nvSpPr>
          <p:spPr bwMode="auto">
            <a:xfrm>
              <a:off x="4148" y="4002"/>
              <a:ext cx="15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40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 flipV="1">
              <a:off x="4454" y="3959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Rectangle 22"/>
            <p:cNvSpPr>
              <a:spLocks noChangeArrowheads="1"/>
            </p:cNvSpPr>
            <p:nvPr/>
          </p:nvSpPr>
          <p:spPr bwMode="auto">
            <a:xfrm>
              <a:off x="4402" y="4002"/>
              <a:ext cx="15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60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Line 23"/>
            <p:cNvSpPr>
              <a:spLocks noChangeShapeType="1"/>
            </p:cNvSpPr>
            <p:nvPr/>
          </p:nvSpPr>
          <p:spPr bwMode="auto">
            <a:xfrm flipV="1">
              <a:off x="4708" y="3959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Rectangle 24"/>
            <p:cNvSpPr>
              <a:spLocks noChangeArrowheads="1"/>
            </p:cNvSpPr>
            <p:nvPr/>
          </p:nvSpPr>
          <p:spPr bwMode="auto">
            <a:xfrm>
              <a:off x="4656" y="4002"/>
              <a:ext cx="15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80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Line 25"/>
            <p:cNvSpPr>
              <a:spLocks noChangeShapeType="1"/>
            </p:cNvSpPr>
            <p:nvPr/>
          </p:nvSpPr>
          <p:spPr bwMode="auto">
            <a:xfrm flipV="1">
              <a:off x="4962" y="3959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Rectangle 26"/>
            <p:cNvSpPr>
              <a:spLocks noChangeArrowheads="1"/>
            </p:cNvSpPr>
            <p:nvPr/>
          </p:nvSpPr>
          <p:spPr bwMode="auto">
            <a:xfrm>
              <a:off x="4885" y="4002"/>
              <a:ext cx="198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100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Line 27"/>
            <p:cNvSpPr>
              <a:spLocks noChangeShapeType="1"/>
            </p:cNvSpPr>
            <p:nvPr/>
          </p:nvSpPr>
          <p:spPr bwMode="auto">
            <a:xfrm flipV="1">
              <a:off x="5217" y="3959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Rectangle 28"/>
            <p:cNvSpPr>
              <a:spLocks noChangeArrowheads="1"/>
            </p:cNvSpPr>
            <p:nvPr/>
          </p:nvSpPr>
          <p:spPr bwMode="auto">
            <a:xfrm>
              <a:off x="5139" y="4002"/>
              <a:ext cx="198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120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Line 29"/>
            <p:cNvSpPr>
              <a:spLocks noChangeShapeType="1"/>
            </p:cNvSpPr>
            <p:nvPr/>
          </p:nvSpPr>
          <p:spPr bwMode="auto">
            <a:xfrm flipV="1">
              <a:off x="5471" y="3959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Rectangle 30"/>
            <p:cNvSpPr>
              <a:spLocks noChangeArrowheads="1"/>
            </p:cNvSpPr>
            <p:nvPr/>
          </p:nvSpPr>
          <p:spPr bwMode="auto">
            <a:xfrm>
              <a:off x="5393" y="4002"/>
              <a:ext cx="198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140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3695" y="2873"/>
              <a:ext cx="1901" cy="1094"/>
            </a:xfrm>
            <a:custGeom>
              <a:avLst/>
              <a:gdLst>
                <a:gd name="T0" fmla="*/ 0 w 441"/>
                <a:gd name="T1" fmla="*/ 0 h 254"/>
                <a:gd name="T2" fmla="*/ 0 w 441"/>
                <a:gd name="T3" fmla="*/ 254 h 254"/>
                <a:gd name="T4" fmla="*/ 441 w 441"/>
                <a:gd name="T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254">
                  <a:moveTo>
                    <a:pt x="0" y="0"/>
                  </a:moveTo>
                  <a:lnTo>
                    <a:pt x="0" y="254"/>
                  </a:lnTo>
                  <a:lnTo>
                    <a:pt x="441" y="25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Rectangle 32"/>
            <p:cNvSpPr>
              <a:spLocks noChangeArrowheads="1"/>
            </p:cNvSpPr>
            <p:nvPr/>
          </p:nvSpPr>
          <p:spPr bwMode="auto">
            <a:xfrm>
              <a:off x="5217" y="3807"/>
              <a:ext cx="36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Q [MeV]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33"/>
            <p:cNvSpPr>
              <a:spLocks noChangeArrowheads="1"/>
            </p:cNvSpPr>
            <p:nvPr/>
          </p:nvSpPr>
          <p:spPr bwMode="auto">
            <a:xfrm>
              <a:off x="4962" y="3256"/>
              <a:ext cx="39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R=5 fm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 rot="16200000">
              <a:off x="3363" y="3337"/>
              <a:ext cx="22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C(Q)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3695" y="2873"/>
              <a:ext cx="1901" cy="547"/>
            </a:xfrm>
            <a:custGeom>
              <a:avLst/>
              <a:gdLst>
                <a:gd name="T0" fmla="*/ 4 w 441"/>
                <a:gd name="T1" fmla="*/ 0 h 127"/>
                <a:gd name="T2" fmla="*/ 13 w 441"/>
                <a:gd name="T3" fmla="*/ 2 h 127"/>
                <a:gd name="T4" fmla="*/ 22 w 441"/>
                <a:gd name="T5" fmla="*/ 5 h 127"/>
                <a:gd name="T6" fmla="*/ 31 w 441"/>
                <a:gd name="T7" fmla="*/ 9 h 127"/>
                <a:gd name="T8" fmla="*/ 40 w 441"/>
                <a:gd name="T9" fmla="*/ 15 h 127"/>
                <a:gd name="T10" fmla="*/ 49 w 441"/>
                <a:gd name="T11" fmla="*/ 21 h 127"/>
                <a:gd name="T12" fmla="*/ 58 w 441"/>
                <a:gd name="T13" fmla="*/ 28 h 127"/>
                <a:gd name="T14" fmla="*/ 67 w 441"/>
                <a:gd name="T15" fmla="*/ 36 h 127"/>
                <a:gd name="T16" fmla="*/ 76 w 441"/>
                <a:gd name="T17" fmla="*/ 44 h 127"/>
                <a:gd name="T18" fmla="*/ 84 w 441"/>
                <a:gd name="T19" fmla="*/ 53 h 127"/>
                <a:gd name="T20" fmla="*/ 93 w 441"/>
                <a:gd name="T21" fmla="*/ 61 h 127"/>
                <a:gd name="T22" fmla="*/ 102 w 441"/>
                <a:gd name="T23" fmla="*/ 69 h 127"/>
                <a:gd name="T24" fmla="*/ 111 w 441"/>
                <a:gd name="T25" fmla="*/ 77 h 127"/>
                <a:gd name="T26" fmla="*/ 120 w 441"/>
                <a:gd name="T27" fmla="*/ 84 h 127"/>
                <a:gd name="T28" fmla="*/ 129 w 441"/>
                <a:gd name="T29" fmla="*/ 91 h 127"/>
                <a:gd name="T30" fmla="*/ 138 w 441"/>
                <a:gd name="T31" fmla="*/ 96 h 127"/>
                <a:gd name="T32" fmla="*/ 147 w 441"/>
                <a:gd name="T33" fmla="*/ 102 h 127"/>
                <a:gd name="T34" fmla="*/ 156 w 441"/>
                <a:gd name="T35" fmla="*/ 106 h 127"/>
                <a:gd name="T36" fmla="*/ 165 w 441"/>
                <a:gd name="T37" fmla="*/ 110 h 127"/>
                <a:gd name="T38" fmla="*/ 174 w 441"/>
                <a:gd name="T39" fmla="*/ 114 h 127"/>
                <a:gd name="T40" fmla="*/ 183 w 441"/>
                <a:gd name="T41" fmla="*/ 117 h 127"/>
                <a:gd name="T42" fmla="*/ 191 w 441"/>
                <a:gd name="T43" fmla="*/ 119 h 127"/>
                <a:gd name="T44" fmla="*/ 200 w 441"/>
                <a:gd name="T45" fmla="*/ 121 h 127"/>
                <a:gd name="T46" fmla="*/ 209 w 441"/>
                <a:gd name="T47" fmla="*/ 122 h 127"/>
                <a:gd name="T48" fmla="*/ 218 w 441"/>
                <a:gd name="T49" fmla="*/ 124 h 127"/>
                <a:gd name="T50" fmla="*/ 227 w 441"/>
                <a:gd name="T51" fmla="*/ 125 h 127"/>
                <a:gd name="T52" fmla="*/ 236 w 441"/>
                <a:gd name="T53" fmla="*/ 125 h 127"/>
                <a:gd name="T54" fmla="*/ 245 w 441"/>
                <a:gd name="T55" fmla="*/ 126 h 127"/>
                <a:gd name="T56" fmla="*/ 254 w 441"/>
                <a:gd name="T57" fmla="*/ 126 h 127"/>
                <a:gd name="T58" fmla="*/ 263 w 441"/>
                <a:gd name="T59" fmla="*/ 127 h 127"/>
                <a:gd name="T60" fmla="*/ 272 w 441"/>
                <a:gd name="T61" fmla="*/ 127 h 127"/>
                <a:gd name="T62" fmla="*/ 281 w 441"/>
                <a:gd name="T63" fmla="*/ 127 h 127"/>
                <a:gd name="T64" fmla="*/ 290 w 441"/>
                <a:gd name="T65" fmla="*/ 127 h 127"/>
                <a:gd name="T66" fmla="*/ 298 w 441"/>
                <a:gd name="T67" fmla="*/ 127 h 127"/>
                <a:gd name="T68" fmla="*/ 307 w 441"/>
                <a:gd name="T69" fmla="*/ 127 h 127"/>
                <a:gd name="T70" fmla="*/ 316 w 441"/>
                <a:gd name="T71" fmla="*/ 127 h 127"/>
                <a:gd name="T72" fmla="*/ 325 w 441"/>
                <a:gd name="T73" fmla="*/ 127 h 127"/>
                <a:gd name="T74" fmla="*/ 334 w 441"/>
                <a:gd name="T75" fmla="*/ 127 h 127"/>
                <a:gd name="T76" fmla="*/ 343 w 441"/>
                <a:gd name="T77" fmla="*/ 127 h 127"/>
                <a:gd name="T78" fmla="*/ 352 w 441"/>
                <a:gd name="T79" fmla="*/ 127 h 127"/>
                <a:gd name="T80" fmla="*/ 361 w 441"/>
                <a:gd name="T81" fmla="*/ 127 h 127"/>
                <a:gd name="T82" fmla="*/ 370 w 441"/>
                <a:gd name="T83" fmla="*/ 127 h 127"/>
                <a:gd name="T84" fmla="*/ 379 w 441"/>
                <a:gd name="T85" fmla="*/ 127 h 127"/>
                <a:gd name="T86" fmla="*/ 388 w 441"/>
                <a:gd name="T87" fmla="*/ 127 h 127"/>
                <a:gd name="T88" fmla="*/ 396 w 441"/>
                <a:gd name="T89" fmla="*/ 127 h 127"/>
                <a:gd name="T90" fmla="*/ 405 w 441"/>
                <a:gd name="T91" fmla="*/ 127 h 127"/>
                <a:gd name="T92" fmla="*/ 414 w 441"/>
                <a:gd name="T93" fmla="*/ 127 h 127"/>
                <a:gd name="T94" fmla="*/ 423 w 441"/>
                <a:gd name="T95" fmla="*/ 127 h 127"/>
                <a:gd name="T96" fmla="*/ 432 w 441"/>
                <a:gd name="T97" fmla="*/ 127 h 127"/>
                <a:gd name="T98" fmla="*/ 441 w 441"/>
                <a:gd name="T9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1" h="127">
                  <a:moveTo>
                    <a:pt x="0" y="0"/>
                  </a:moveTo>
                  <a:lnTo>
                    <a:pt x="4" y="0"/>
                  </a:lnTo>
                  <a:lnTo>
                    <a:pt x="9" y="1"/>
                  </a:lnTo>
                  <a:lnTo>
                    <a:pt x="13" y="2"/>
                  </a:lnTo>
                  <a:lnTo>
                    <a:pt x="18" y="3"/>
                  </a:lnTo>
                  <a:lnTo>
                    <a:pt x="22" y="5"/>
                  </a:lnTo>
                  <a:lnTo>
                    <a:pt x="27" y="7"/>
                  </a:lnTo>
                  <a:lnTo>
                    <a:pt x="31" y="9"/>
                  </a:lnTo>
                  <a:lnTo>
                    <a:pt x="35" y="12"/>
                  </a:lnTo>
                  <a:lnTo>
                    <a:pt x="40" y="15"/>
                  </a:lnTo>
                  <a:lnTo>
                    <a:pt x="44" y="18"/>
                  </a:lnTo>
                  <a:lnTo>
                    <a:pt x="49" y="21"/>
                  </a:lnTo>
                  <a:lnTo>
                    <a:pt x="53" y="25"/>
                  </a:lnTo>
                  <a:lnTo>
                    <a:pt x="58" y="28"/>
                  </a:lnTo>
                  <a:lnTo>
                    <a:pt x="62" y="32"/>
                  </a:lnTo>
                  <a:lnTo>
                    <a:pt x="67" y="36"/>
                  </a:lnTo>
                  <a:lnTo>
                    <a:pt x="71" y="40"/>
                  </a:lnTo>
                  <a:lnTo>
                    <a:pt x="76" y="44"/>
                  </a:lnTo>
                  <a:lnTo>
                    <a:pt x="80" y="49"/>
                  </a:lnTo>
                  <a:lnTo>
                    <a:pt x="84" y="53"/>
                  </a:lnTo>
                  <a:lnTo>
                    <a:pt x="89" y="57"/>
                  </a:lnTo>
                  <a:lnTo>
                    <a:pt x="93" y="61"/>
                  </a:lnTo>
                  <a:lnTo>
                    <a:pt x="98" y="65"/>
                  </a:lnTo>
                  <a:lnTo>
                    <a:pt x="102" y="69"/>
                  </a:lnTo>
                  <a:lnTo>
                    <a:pt x="107" y="73"/>
                  </a:lnTo>
                  <a:lnTo>
                    <a:pt x="111" y="77"/>
                  </a:lnTo>
                  <a:lnTo>
                    <a:pt x="116" y="80"/>
                  </a:lnTo>
                  <a:lnTo>
                    <a:pt x="120" y="84"/>
                  </a:lnTo>
                  <a:lnTo>
                    <a:pt x="125" y="87"/>
                  </a:lnTo>
                  <a:lnTo>
                    <a:pt x="129" y="91"/>
                  </a:lnTo>
                  <a:lnTo>
                    <a:pt x="134" y="94"/>
                  </a:lnTo>
                  <a:lnTo>
                    <a:pt x="138" y="96"/>
                  </a:lnTo>
                  <a:lnTo>
                    <a:pt x="142" y="99"/>
                  </a:lnTo>
                  <a:lnTo>
                    <a:pt x="147" y="102"/>
                  </a:lnTo>
                  <a:lnTo>
                    <a:pt x="151" y="104"/>
                  </a:lnTo>
                  <a:lnTo>
                    <a:pt x="156" y="106"/>
                  </a:lnTo>
                  <a:lnTo>
                    <a:pt x="160" y="109"/>
                  </a:lnTo>
                  <a:lnTo>
                    <a:pt x="165" y="110"/>
                  </a:lnTo>
                  <a:lnTo>
                    <a:pt x="169" y="112"/>
                  </a:lnTo>
                  <a:lnTo>
                    <a:pt x="174" y="114"/>
                  </a:lnTo>
                  <a:lnTo>
                    <a:pt x="178" y="115"/>
                  </a:lnTo>
                  <a:lnTo>
                    <a:pt x="183" y="117"/>
                  </a:lnTo>
                  <a:lnTo>
                    <a:pt x="187" y="118"/>
                  </a:lnTo>
                  <a:lnTo>
                    <a:pt x="191" y="119"/>
                  </a:lnTo>
                  <a:lnTo>
                    <a:pt x="196" y="120"/>
                  </a:lnTo>
                  <a:lnTo>
                    <a:pt x="200" y="121"/>
                  </a:lnTo>
                  <a:lnTo>
                    <a:pt x="205" y="122"/>
                  </a:lnTo>
                  <a:lnTo>
                    <a:pt x="209" y="122"/>
                  </a:lnTo>
                  <a:lnTo>
                    <a:pt x="214" y="123"/>
                  </a:lnTo>
                  <a:lnTo>
                    <a:pt x="218" y="124"/>
                  </a:lnTo>
                  <a:lnTo>
                    <a:pt x="223" y="124"/>
                  </a:lnTo>
                  <a:lnTo>
                    <a:pt x="227" y="125"/>
                  </a:lnTo>
                  <a:lnTo>
                    <a:pt x="232" y="125"/>
                  </a:lnTo>
                  <a:lnTo>
                    <a:pt x="236" y="125"/>
                  </a:lnTo>
                  <a:lnTo>
                    <a:pt x="240" y="126"/>
                  </a:lnTo>
                  <a:lnTo>
                    <a:pt x="245" y="126"/>
                  </a:lnTo>
                  <a:lnTo>
                    <a:pt x="249" y="126"/>
                  </a:lnTo>
                  <a:lnTo>
                    <a:pt x="254" y="126"/>
                  </a:lnTo>
                  <a:lnTo>
                    <a:pt x="258" y="126"/>
                  </a:lnTo>
                  <a:lnTo>
                    <a:pt x="263" y="127"/>
                  </a:lnTo>
                  <a:lnTo>
                    <a:pt x="267" y="127"/>
                  </a:lnTo>
                  <a:lnTo>
                    <a:pt x="272" y="127"/>
                  </a:lnTo>
                  <a:lnTo>
                    <a:pt x="276" y="127"/>
                  </a:lnTo>
                  <a:lnTo>
                    <a:pt x="281" y="127"/>
                  </a:lnTo>
                  <a:lnTo>
                    <a:pt x="285" y="127"/>
                  </a:lnTo>
                  <a:lnTo>
                    <a:pt x="290" y="127"/>
                  </a:lnTo>
                  <a:lnTo>
                    <a:pt x="294" y="127"/>
                  </a:lnTo>
                  <a:lnTo>
                    <a:pt x="298" y="127"/>
                  </a:lnTo>
                  <a:lnTo>
                    <a:pt x="303" y="127"/>
                  </a:lnTo>
                  <a:lnTo>
                    <a:pt x="307" y="127"/>
                  </a:lnTo>
                  <a:lnTo>
                    <a:pt x="312" y="127"/>
                  </a:lnTo>
                  <a:lnTo>
                    <a:pt x="316" y="127"/>
                  </a:lnTo>
                  <a:lnTo>
                    <a:pt x="321" y="127"/>
                  </a:lnTo>
                  <a:lnTo>
                    <a:pt x="325" y="127"/>
                  </a:lnTo>
                  <a:lnTo>
                    <a:pt x="330" y="127"/>
                  </a:lnTo>
                  <a:lnTo>
                    <a:pt x="334" y="127"/>
                  </a:lnTo>
                  <a:lnTo>
                    <a:pt x="339" y="127"/>
                  </a:lnTo>
                  <a:lnTo>
                    <a:pt x="343" y="127"/>
                  </a:lnTo>
                  <a:lnTo>
                    <a:pt x="347" y="127"/>
                  </a:lnTo>
                  <a:lnTo>
                    <a:pt x="352" y="127"/>
                  </a:lnTo>
                  <a:lnTo>
                    <a:pt x="356" y="127"/>
                  </a:lnTo>
                  <a:lnTo>
                    <a:pt x="361" y="127"/>
                  </a:lnTo>
                  <a:lnTo>
                    <a:pt x="365" y="127"/>
                  </a:lnTo>
                  <a:lnTo>
                    <a:pt x="370" y="127"/>
                  </a:lnTo>
                  <a:lnTo>
                    <a:pt x="374" y="127"/>
                  </a:lnTo>
                  <a:lnTo>
                    <a:pt x="379" y="127"/>
                  </a:lnTo>
                  <a:lnTo>
                    <a:pt x="383" y="127"/>
                  </a:lnTo>
                  <a:lnTo>
                    <a:pt x="388" y="127"/>
                  </a:lnTo>
                  <a:lnTo>
                    <a:pt x="392" y="127"/>
                  </a:lnTo>
                  <a:lnTo>
                    <a:pt x="396" y="127"/>
                  </a:lnTo>
                  <a:lnTo>
                    <a:pt x="401" y="127"/>
                  </a:lnTo>
                  <a:lnTo>
                    <a:pt x="405" y="127"/>
                  </a:lnTo>
                  <a:lnTo>
                    <a:pt x="410" y="127"/>
                  </a:lnTo>
                  <a:lnTo>
                    <a:pt x="414" y="127"/>
                  </a:lnTo>
                  <a:lnTo>
                    <a:pt x="419" y="127"/>
                  </a:lnTo>
                  <a:lnTo>
                    <a:pt x="423" y="127"/>
                  </a:lnTo>
                  <a:lnTo>
                    <a:pt x="428" y="127"/>
                  </a:lnTo>
                  <a:lnTo>
                    <a:pt x="432" y="127"/>
                  </a:lnTo>
                  <a:lnTo>
                    <a:pt x="437" y="127"/>
                  </a:lnTo>
                  <a:lnTo>
                    <a:pt x="441" y="127"/>
                  </a:lnTo>
                </a:path>
              </a:pathLst>
            </a:custGeom>
            <a:noFill/>
            <a:ln w="26988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40" name="Freeform 36"/>
            <p:cNvSpPr>
              <a:spLocks/>
            </p:cNvSpPr>
            <p:nvPr/>
          </p:nvSpPr>
          <p:spPr bwMode="auto">
            <a:xfrm>
              <a:off x="3695" y="3420"/>
              <a:ext cx="1901" cy="547"/>
            </a:xfrm>
            <a:custGeom>
              <a:avLst/>
              <a:gdLst>
                <a:gd name="T0" fmla="*/ 4 w 441"/>
                <a:gd name="T1" fmla="*/ 127 h 127"/>
                <a:gd name="T2" fmla="*/ 13 w 441"/>
                <a:gd name="T3" fmla="*/ 126 h 127"/>
                <a:gd name="T4" fmla="*/ 22 w 441"/>
                <a:gd name="T5" fmla="*/ 123 h 127"/>
                <a:gd name="T6" fmla="*/ 31 w 441"/>
                <a:gd name="T7" fmla="*/ 119 h 127"/>
                <a:gd name="T8" fmla="*/ 40 w 441"/>
                <a:gd name="T9" fmla="*/ 113 h 127"/>
                <a:gd name="T10" fmla="*/ 49 w 441"/>
                <a:gd name="T11" fmla="*/ 107 h 127"/>
                <a:gd name="T12" fmla="*/ 58 w 441"/>
                <a:gd name="T13" fmla="*/ 99 h 127"/>
                <a:gd name="T14" fmla="*/ 67 w 441"/>
                <a:gd name="T15" fmla="*/ 92 h 127"/>
                <a:gd name="T16" fmla="*/ 76 w 441"/>
                <a:gd name="T17" fmla="*/ 83 h 127"/>
                <a:gd name="T18" fmla="*/ 84 w 441"/>
                <a:gd name="T19" fmla="*/ 75 h 127"/>
                <a:gd name="T20" fmla="*/ 93 w 441"/>
                <a:gd name="T21" fmla="*/ 67 h 127"/>
                <a:gd name="T22" fmla="*/ 102 w 441"/>
                <a:gd name="T23" fmla="*/ 59 h 127"/>
                <a:gd name="T24" fmla="*/ 111 w 441"/>
                <a:gd name="T25" fmla="*/ 51 h 127"/>
                <a:gd name="T26" fmla="*/ 120 w 441"/>
                <a:gd name="T27" fmla="*/ 44 h 127"/>
                <a:gd name="T28" fmla="*/ 129 w 441"/>
                <a:gd name="T29" fmla="*/ 37 h 127"/>
                <a:gd name="T30" fmla="*/ 138 w 441"/>
                <a:gd name="T31" fmla="*/ 31 h 127"/>
                <a:gd name="T32" fmla="*/ 147 w 441"/>
                <a:gd name="T33" fmla="*/ 26 h 127"/>
                <a:gd name="T34" fmla="*/ 156 w 441"/>
                <a:gd name="T35" fmla="*/ 21 h 127"/>
                <a:gd name="T36" fmla="*/ 165 w 441"/>
                <a:gd name="T37" fmla="*/ 17 h 127"/>
                <a:gd name="T38" fmla="*/ 174 w 441"/>
                <a:gd name="T39" fmla="*/ 14 h 127"/>
                <a:gd name="T40" fmla="*/ 183 w 441"/>
                <a:gd name="T41" fmla="*/ 11 h 127"/>
                <a:gd name="T42" fmla="*/ 191 w 441"/>
                <a:gd name="T43" fmla="*/ 9 h 127"/>
                <a:gd name="T44" fmla="*/ 200 w 441"/>
                <a:gd name="T45" fmla="*/ 7 h 127"/>
                <a:gd name="T46" fmla="*/ 209 w 441"/>
                <a:gd name="T47" fmla="*/ 5 h 127"/>
                <a:gd name="T48" fmla="*/ 218 w 441"/>
                <a:gd name="T49" fmla="*/ 4 h 127"/>
                <a:gd name="T50" fmla="*/ 227 w 441"/>
                <a:gd name="T51" fmla="*/ 3 h 127"/>
                <a:gd name="T52" fmla="*/ 236 w 441"/>
                <a:gd name="T53" fmla="*/ 2 h 127"/>
                <a:gd name="T54" fmla="*/ 245 w 441"/>
                <a:gd name="T55" fmla="*/ 2 h 127"/>
                <a:gd name="T56" fmla="*/ 254 w 441"/>
                <a:gd name="T57" fmla="*/ 1 h 127"/>
                <a:gd name="T58" fmla="*/ 263 w 441"/>
                <a:gd name="T59" fmla="*/ 1 h 127"/>
                <a:gd name="T60" fmla="*/ 272 w 441"/>
                <a:gd name="T61" fmla="*/ 1 h 127"/>
                <a:gd name="T62" fmla="*/ 281 w 441"/>
                <a:gd name="T63" fmla="*/ 1 h 127"/>
                <a:gd name="T64" fmla="*/ 290 w 441"/>
                <a:gd name="T65" fmla="*/ 1 h 127"/>
                <a:gd name="T66" fmla="*/ 298 w 441"/>
                <a:gd name="T67" fmla="*/ 1 h 127"/>
                <a:gd name="T68" fmla="*/ 307 w 441"/>
                <a:gd name="T69" fmla="*/ 0 h 127"/>
                <a:gd name="T70" fmla="*/ 316 w 441"/>
                <a:gd name="T71" fmla="*/ 0 h 127"/>
                <a:gd name="T72" fmla="*/ 325 w 441"/>
                <a:gd name="T73" fmla="*/ 0 h 127"/>
                <a:gd name="T74" fmla="*/ 334 w 441"/>
                <a:gd name="T75" fmla="*/ 0 h 127"/>
                <a:gd name="T76" fmla="*/ 343 w 441"/>
                <a:gd name="T77" fmla="*/ 0 h 127"/>
                <a:gd name="T78" fmla="*/ 352 w 441"/>
                <a:gd name="T79" fmla="*/ 0 h 127"/>
                <a:gd name="T80" fmla="*/ 361 w 441"/>
                <a:gd name="T81" fmla="*/ 0 h 127"/>
                <a:gd name="T82" fmla="*/ 370 w 441"/>
                <a:gd name="T83" fmla="*/ 0 h 127"/>
                <a:gd name="T84" fmla="*/ 379 w 441"/>
                <a:gd name="T85" fmla="*/ 0 h 127"/>
                <a:gd name="T86" fmla="*/ 388 w 441"/>
                <a:gd name="T87" fmla="*/ 0 h 127"/>
                <a:gd name="T88" fmla="*/ 396 w 441"/>
                <a:gd name="T89" fmla="*/ 0 h 127"/>
                <a:gd name="T90" fmla="*/ 405 w 441"/>
                <a:gd name="T91" fmla="*/ 0 h 127"/>
                <a:gd name="T92" fmla="*/ 414 w 441"/>
                <a:gd name="T93" fmla="*/ 0 h 127"/>
                <a:gd name="T94" fmla="*/ 423 w 441"/>
                <a:gd name="T95" fmla="*/ 0 h 127"/>
                <a:gd name="T96" fmla="*/ 432 w 441"/>
                <a:gd name="T97" fmla="*/ 0 h 127"/>
                <a:gd name="T98" fmla="*/ 441 w 441"/>
                <a:gd name="T9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1" h="127">
                  <a:moveTo>
                    <a:pt x="0" y="127"/>
                  </a:moveTo>
                  <a:lnTo>
                    <a:pt x="4" y="127"/>
                  </a:lnTo>
                  <a:lnTo>
                    <a:pt x="9" y="127"/>
                  </a:lnTo>
                  <a:lnTo>
                    <a:pt x="13" y="126"/>
                  </a:lnTo>
                  <a:lnTo>
                    <a:pt x="18" y="124"/>
                  </a:lnTo>
                  <a:lnTo>
                    <a:pt x="22" y="123"/>
                  </a:lnTo>
                  <a:lnTo>
                    <a:pt x="27" y="121"/>
                  </a:lnTo>
                  <a:lnTo>
                    <a:pt x="31" y="119"/>
                  </a:lnTo>
                  <a:lnTo>
                    <a:pt x="35" y="116"/>
                  </a:lnTo>
                  <a:lnTo>
                    <a:pt x="40" y="113"/>
                  </a:lnTo>
                  <a:lnTo>
                    <a:pt x="44" y="110"/>
                  </a:lnTo>
                  <a:lnTo>
                    <a:pt x="49" y="107"/>
                  </a:lnTo>
                  <a:lnTo>
                    <a:pt x="53" y="103"/>
                  </a:lnTo>
                  <a:lnTo>
                    <a:pt x="58" y="99"/>
                  </a:lnTo>
                  <a:lnTo>
                    <a:pt x="62" y="96"/>
                  </a:lnTo>
                  <a:lnTo>
                    <a:pt x="67" y="92"/>
                  </a:lnTo>
                  <a:lnTo>
                    <a:pt x="71" y="87"/>
                  </a:lnTo>
                  <a:lnTo>
                    <a:pt x="76" y="83"/>
                  </a:lnTo>
                  <a:lnTo>
                    <a:pt x="80" y="79"/>
                  </a:lnTo>
                  <a:lnTo>
                    <a:pt x="84" y="75"/>
                  </a:lnTo>
                  <a:lnTo>
                    <a:pt x="89" y="71"/>
                  </a:lnTo>
                  <a:lnTo>
                    <a:pt x="93" y="67"/>
                  </a:lnTo>
                  <a:lnTo>
                    <a:pt x="98" y="63"/>
                  </a:lnTo>
                  <a:lnTo>
                    <a:pt x="102" y="59"/>
                  </a:lnTo>
                  <a:lnTo>
                    <a:pt x="107" y="55"/>
                  </a:lnTo>
                  <a:lnTo>
                    <a:pt x="111" y="51"/>
                  </a:lnTo>
                  <a:lnTo>
                    <a:pt x="116" y="47"/>
                  </a:lnTo>
                  <a:lnTo>
                    <a:pt x="120" y="44"/>
                  </a:lnTo>
                  <a:lnTo>
                    <a:pt x="125" y="40"/>
                  </a:lnTo>
                  <a:lnTo>
                    <a:pt x="129" y="37"/>
                  </a:lnTo>
                  <a:lnTo>
                    <a:pt x="134" y="34"/>
                  </a:lnTo>
                  <a:lnTo>
                    <a:pt x="138" y="31"/>
                  </a:lnTo>
                  <a:lnTo>
                    <a:pt x="142" y="28"/>
                  </a:lnTo>
                  <a:lnTo>
                    <a:pt x="147" y="26"/>
                  </a:lnTo>
                  <a:lnTo>
                    <a:pt x="151" y="23"/>
                  </a:lnTo>
                  <a:lnTo>
                    <a:pt x="156" y="21"/>
                  </a:lnTo>
                  <a:lnTo>
                    <a:pt x="160" y="19"/>
                  </a:lnTo>
                  <a:lnTo>
                    <a:pt x="165" y="17"/>
                  </a:lnTo>
                  <a:lnTo>
                    <a:pt x="169" y="15"/>
                  </a:lnTo>
                  <a:lnTo>
                    <a:pt x="174" y="14"/>
                  </a:lnTo>
                  <a:lnTo>
                    <a:pt x="178" y="12"/>
                  </a:lnTo>
                  <a:lnTo>
                    <a:pt x="183" y="11"/>
                  </a:lnTo>
                  <a:lnTo>
                    <a:pt x="187" y="10"/>
                  </a:lnTo>
                  <a:lnTo>
                    <a:pt x="191" y="9"/>
                  </a:lnTo>
                  <a:lnTo>
                    <a:pt x="196" y="8"/>
                  </a:lnTo>
                  <a:lnTo>
                    <a:pt x="200" y="7"/>
                  </a:lnTo>
                  <a:lnTo>
                    <a:pt x="205" y="6"/>
                  </a:lnTo>
                  <a:lnTo>
                    <a:pt x="209" y="5"/>
                  </a:lnTo>
                  <a:lnTo>
                    <a:pt x="214" y="5"/>
                  </a:lnTo>
                  <a:lnTo>
                    <a:pt x="218" y="4"/>
                  </a:lnTo>
                  <a:lnTo>
                    <a:pt x="223" y="4"/>
                  </a:lnTo>
                  <a:lnTo>
                    <a:pt x="227" y="3"/>
                  </a:lnTo>
                  <a:lnTo>
                    <a:pt x="232" y="3"/>
                  </a:lnTo>
                  <a:lnTo>
                    <a:pt x="236" y="2"/>
                  </a:lnTo>
                  <a:lnTo>
                    <a:pt x="240" y="2"/>
                  </a:lnTo>
                  <a:lnTo>
                    <a:pt x="245" y="2"/>
                  </a:lnTo>
                  <a:lnTo>
                    <a:pt x="249" y="2"/>
                  </a:lnTo>
                  <a:lnTo>
                    <a:pt x="254" y="1"/>
                  </a:lnTo>
                  <a:lnTo>
                    <a:pt x="258" y="1"/>
                  </a:lnTo>
                  <a:lnTo>
                    <a:pt x="263" y="1"/>
                  </a:lnTo>
                  <a:lnTo>
                    <a:pt x="267" y="1"/>
                  </a:lnTo>
                  <a:lnTo>
                    <a:pt x="272" y="1"/>
                  </a:lnTo>
                  <a:lnTo>
                    <a:pt x="276" y="1"/>
                  </a:lnTo>
                  <a:lnTo>
                    <a:pt x="281" y="1"/>
                  </a:lnTo>
                  <a:lnTo>
                    <a:pt x="285" y="1"/>
                  </a:lnTo>
                  <a:lnTo>
                    <a:pt x="290" y="1"/>
                  </a:lnTo>
                  <a:lnTo>
                    <a:pt x="294" y="1"/>
                  </a:lnTo>
                  <a:lnTo>
                    <a:pt x="298" y="1"/>
                  </a:lnTo>
                  <a:lnTo>
                    <a:pt x="303" y="1"/>
                  </a:lnTo>
                  <a:lnTo>
                    <a:pt x="307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21" y="0"/>
                  </a:lnTo>
                  <a:lnTo>
                    <a:pt x="325" y="0"/>
                  </a:lnTo>
                  <a:lnTo>
                    <a:pt x="330" y="0"/>
                  </a:lnTo>
                  <a:lnTo>
                    <a:pt x="334" y="0"/>
                  </a:lnTo>
                  <a:lnTo>
                    <a:pt x="339" y="0"/>
                  </a:lnTo>
                  <a:lnTo>
                    <a:pt x="343" y="0"/>
                  </a:lnTo>
                  <a:lnTo>
                    <a:pt x="347" y="0"/>
                  </a:lnTo>
                  <a:lnTo>
                    <a:pt x="352" y="0"/>
                  </a:lnTo>
                  <a:lnTo>
                    <a:pt x="356" y="0"/>
                  </a:lnTo>
                  <a:lnTo>
                    <a:pt x="361" y="0"/>
                  </a:lnTo>
                  <a:lnTo>
                    <a:pt x="365" y="0"/>
                  </a:lnTo>
                  <a:lnTo>
                    <a:pt x="370" y="0"/>
                  </a:lnTo>
                  <a:lnTo>
                    <a:pt x="374" y="0"/>
                  </a:lnTo>
                  <a:lnTo>
                    <a:pt x="379" y="0"/>
                  </a:lnTo>
                  <a:lnTo>
                    <a:pt x="383" y="0"/>
                  </a:lnTo>
                  <a:lnTo>
                    <a:pt x="388" y="0"/>
                  </a:lnTo>
                  <a:lnTo>
                    <a:pt x="392" y="0"/>
                  </a:lnTo>
                  <a:lnTo>
                    <a:pt x="396" y="0"/>
                  </a:lnTo>
                  <a:lnTo>
                    <a:pt x="401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4" y="0"/>
                  </a:lnTo>
                  <a:lnTo>
                    <a:pt x="419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2" y="0"/>
                  </a:lnTo>
                  <a:lnTo>
                    <a:pt x="437" y="0"/>
                  </a:lnTo>
                  <a:lnTo>
                    <a:pt x="441" y="0"/>
                  </a:lnTo>
                </a:path>
              </a:pathLst>
            </a:custGeom>
            <a:noFill/>
            <a:ln w="26988">
              <a:solidFill>
                <a:srgbClr val="FFC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41" name="Freeform 37"/>
            <p:cNvSpPr>
              <a:spLocks/>
            </p:cNvSpPr>
            <p:nvPr/>
          </p:nvSpPr>
          <p:spPr bwMode="auto">
            <a:xfrm>
              <a:off x="3695" y="3420"/>
              <a:ext cx="1901" cy="0"/>
            </a:xfrm>
            <a:custGeom>
              <a:avLst/>
              <a:gdLst>
                <a:gd name="T0" fmla="*/ 4 w 441"/>
                <a:gd name="T1" fmla="*/ 13 w 441"/>
                <a:gd name="T2" fmla="*/ 22 w 441"/>
                <a:gd name="T3" fmla="*/ 31 w 441"/>
                <a:gd name="T4" fmla="*/ 40 w 441"/>
                <a:gd name="T5" fmla="*/ 49 w 441"/>
                <a:gd name="T6" fmla="*/ 58 w 441"/>
                <a:gd name="T7" fmla="*/ 67 w 441"/>
                <a:gd name="T8" fmla="*/ 76 w 441"/>
                <a:gd name="T9" fmla="*/ 84 w 441"/>
                <a:gd name="T10" fmla="*/ 93 w 441"/>
                <a:gd name="T11" fmla="*/ 102 w 441"/>
                <a:gd name="T12" fmla="*/ 111 w 441"/>
                <a:gd name="T13" fmla="*/ 120 w 441"/>
                <a:gd name="T14" fmla="*/ 129 w 441"/>
                <a:gd name="T15" fmla="*/ 138 w 441"/>
                <a:gd name="T16" fmla="*/ 147 w 441"/>
                <a:gd name="T17" fmla="*/ 156 w 441"/>
                <a:gd name="T18" fmla="*/ 165 w 441"/>
                <a:gd name="T19" fmla="*/ 174 w 441"/>
                <a:gd name="T20" fmla="*/ 183 w 441"/>
                <a:gd name="T21" fmla="*/ 191 w 441"/>
                <a:gd name="T22" fmla="*/ 200 w 441"/>
                <a:gd name="T23" fmla="*/ 209 w 441"/>
                <a:gd name="T24" fmla="*/ 218 w 441"/>
                <a:gd name="T25" fmla="*/ 227 w 441"/>
                <a:gd name="T26" fmla="*/ 236 w 441"/>
                <a:gd name="T27" fmla="*/ 245 w 441"/>
                <a:gd name="T28" fmla="*/ 254 w 441"/>
                <a:gd name="T29" fmla="*/ 263 w 441"/>
                <a:gd name="T30" fmla="*/ 272 w 441"/>
                <a:gd name="T31" fmla="*/ 281 w 441"/>
                <a:gd name="T32" fmla="*/ 290 w 441"/>
                <a:gd name="T33" fmla="*/ 298 w 441"/>
                <a:gd name="T34" fmla="*/ 307 w 441"/>
                <a:gd name="T35" fmla="*/ 316 w 441"/>
                <a:gd name="T36" fmla="*/ 325 w 441"/>
                <a:gd name="T37" fmla="*/ 334 w 441"/>
                <a:gd name="T38" fmla="*/ 343 w 441"/>
                <a:gd name="T39" fmla="*/ 352 w 441"/>
                <a:gd name="T40" fmla="*/ 361 w 441"/>
                <a:gd name="T41" fmla="*/ 370 w 441"/>
                <a:gd name="T42" fmla="*/ 379 w 441"/>
                <a:gd name="T43" fmla="*/ 388 w 441"/>
                <a:gd name="T44" fmla="*/ 396 w 441"/>
                <a:gd name="T45" fmla="*/ 405 w 441"/>
                <a:gd name="T46" fmla="*/ 414 w 441"/>
                <a:gd name="T47" fmla="*/ 423 w 441"/>
                <a:gd name="T48" fmla="*/ 432 w 441"/>
                <a:gd name="T49" fmla="*/ 441 w 44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41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7" y="0"/>
                  </a:lnTo>
                  <a:lnTo>
                    <a:pt x="151" y="0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69" y="0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87" y="0"/>
                  </a:lnTo>
                  <a:lnTo>
                    <a:pt x="191" y="0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23" y="0"/>
                  </a:lnTo>
                  <a:lnTo>
                    <a:pt x="227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0" y="0"/>
                  </a:lnTo>
                  <a:lnTo>
                    <a:pt x="245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8" y="0"/>
                  </a:lnTo>
                  <a:lnTo>
                    <a:pt x="263" y="0"/>
                  </a:lnTo>
                  <a:lnTo>
                    <a:pt x="267" y="0"/>
                  </a:lnTo>
                  <a:lnTo>
                    <a:pt x="272" y="0"/>
                  </a:lnTo>
                  <a:lnTo>
                    <a:pt x="276" y="0"/>
                  </a:lnTo>
                  <a:lnTo>
                    <a:pt x="281" y="0"/>
                  </a:lnTo>
                  <a:lnTo>
                    <a:pt x="285" y="0"/>
                  </a:lnTo>
                  <a:lnTo>
                    <a:pt x="290" y="0"/>
                  </a:lnTo>
                  <a:lnTo>
                    <a:pt x="294" y="0"/>
                  </a:lnTo>
                  <a:lnTo>
                    <a:pt x="298" y="0"/>
                  </a:lnTo>
                  <a:lnTo>
                    <a:pt x="303" y="0"/>
                  </a:lnTo>
                  <a:lnTo>
                    <a:pt x="307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21" y="0"/>
                  </a:lnTo>
                  <a:lnTo>
                    <a:pt x="325" y="0"/>
                  </a:lnTo>
                  <a:lnTo>
                    <a:pt x="330" y="0"/>
                  </a:lnTo>
                  <a:lnTo>
                    <a:pt x="334" y="0"/>
                  </a:lnTo>
                  <a:lnTo>
                    <a:pt x="339" y="0"/>
                  </a:lnTo>
                  <a:lnTo>
                    <a:pt x="343" y="0"/>
                  </a:lnTo>
                  <a:lnTo>
                    <a:pt x="347" y="0"/>
                  </a:lnTo>
                  <a:lnTo>
                    <a:pt x="352" y="0"/>
                  </a:lnTo>
                  <a:lnTo>
                    <a:pt x="356" y="0"/>
                  </a:lnTo>
                  <a:lnTo>
                    <a:pt x="361" y="0"/>
                  </a:lnTo>
                  <a:lnTo>
                    <a:pt x="365" y="0"/>
                  </a:lnTo>
                  <a:lnTo>
                    <a:pt x="370" y="0"/>
                  </a:lnTo>
                  <a:lnTo>
                    <a:pt x="374" y="0"/>
                  </a:lnTo>
                  <a:lnTo>
                    <a:pt x="379" y="0"/>
                  </a:lnTo>
                  <a:lnTo>
                    <a:pt x="383" y="0"/>
                  </a:lnTo>
                  <a:lnTo>
                    <a:pt x="388" y="0"/>
                  </a:lnTo>
                  <a:lnTo>
                    <a:pt x="392" y="0"/>
                  </a:lnTo>
                  <a:lnTo>
                    <a:pt x="396" y="0"/>
                  </a:lnTo>
                  <a:lnTo>
                    <a:pt x="401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4" y="0"/>
                  </a:lnTo>
                  <a:lnTo>
                    <a:pt x="419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2" y="0"/>
                  </a:lnTo>
                  <a:lnTo>
                    <a:pt x="437" y="0"/>
                  </a:lnTo>
                  <a:lnTo>
                    <a:pt x="4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42" name="Freeform 38"/>
            <p:cNvSpPr>
              <a:spLocks/>
            </p:cNvSpPr>
            <p:nvPr/>
          </p:nvSpPr>
          <p:spPr bwMode="auto">
            <a:xfrm>
              <a:off x="3695" y="2873"/>
              <a:ext cx="1901" cy="1094"/>
            </a:xfrm>
            <a:custGeom>
              <a:avLst/>
              <a:gdLst>
                <a:gd name="T0" fmla="*/ 0 w 441"/>
                <a:gd name="T1" fmla="*/ 0 h 254"/>
                <a:gd name="T2" fmla="*/ 0 w 441"/>
                <a:gd name="T3" fmla="*/ 254 h 254"/>
                <a:gd name="T4" fmla="*/ 441 w 441"/>
                <a:gd name="T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254">
                  <a:moveTo>
                    <a:pt x="0" y="0"/>
                  </a:moveTo>
                  <a:lnTo>
                    <a:pt x="0" y="254"/>
                  </a:lnTo>
                  <a:lnTo>
                    <a:pt x="441" y="25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68" name="図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4" y="5592715"/>
            <a:ext cx="5202529" cy="760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43" name="正方形/長方形 10242"/>
          <p:cNvSpPr/>
          <p:nvPr/>
        </p:nvSpPr>
        <p:spPr bwMode="auto">
          <a:xfrm>
            <a:off x="1807788" y="3641047"/>
            <a:ext cx="3619875" cy="652621"/>
          </a:xfrm>
          <a:prstGeom prst="rect">
            <a:avLst/>
          </a:prstGeom>
          <a:solidFill>
            <a:srgbClr val="FF0000">
              <a:alpha val="2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0244" name="正方形/長方形 10243"/>
          <p:cNvSpPr/>
          <p:nvPr/>
        </p:nvSpPr>
        <p:spPr bwMode="auto">
          <a:xfrm>
            <a:off x="2559196" y="4514378"/>
            <a:ext cx="1135726" cy="414289"/>
          </a:xfrm>
          <a:prstGeom prst="rect">
            <a:avLst/>
          </a:prstGeom>
          <a:solidFill>
            <a:srgbClr val="00B050">
              <a:alpha val="21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 bwMode="auto">
          <a:xfrm>
            <a:off x="2571636" y="4937367"/>
            <a:ext cx="1135726" cy="414289"/>
          </a:xfrm>
          <a:prstGeom prst="rect">
            <a:avLst/>
          </a:prstGeom>
          <a:solidFill>
            <a:srgbClr val="FFC000">
              <a:alpha val="21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0245" name="テキスト ボックス 10244"/>
          <p:cNvSpPr txBox="1"/>
          <p:nvPr/>
        </p:nvSpPr>
        <p:spPr>
          <a:xfrm>
            <a:off x="2388637" y="6270914"/>
            <a:ext cx="367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Fourier tr. of th</a:t>
            </a:r>
            <a:r>
              <a:rPr lang="en-US" altLang="ja-JP" dirty="0"/>
              <a:t>e emission </a:t>
            </a:r>
            <a:r>
              <a:rPr lang="en-US" altLang="ja-JP" dirty="0" err="1"/>
              <a:t>func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20" y="1164148"/>
            <a:ext cx="1148354" cy="286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図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01" y="2853612"/>
            <a:ext cx="1148354" cy="286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/>
              <p:cNvSpPr txBox="1"/>
              <p:nvPr/>
            </p:nvSpPr>
            <p:spPr>
              <a:xfrm>
                <a:off x="7110591" y="1261218"/>
                <a:ext cx="634213" cy="55399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</m:sSubSup>
                    </m:oMath>
                  </m:oMathPara>
                </a14:m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69" name="テキスト ボックス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591" y="1261218"/>
                <a:ext cx="634213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/>
              <p:cNvSpPr txBox="1"/>
              <p:nvPr/>
            </p:nvSpPr>
            <p:spPr>
              <a:xfrm>
                <a:off x="5561669" y="2810201"/>
                <a:ext cx="634212" cy="55297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/>
                      </m:sSubSup>
                    </m:oMath>
                  </m:oMathPara>
                </a14:m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70" name="テキスト ボックス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669" y="2810201"/>
                <a:ext cx="634212" cy="5529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グループ化 56"/>
          <p:cNvGrpSpPr>
            <a:grpSpLocks noChangeAspect="1"/>
          </p:cNvGrpSpPr>
          <p:nvPr/>
        </p:nvGrpSpPr>
        <p:grpSpPr bwMode="auto">
          <a:xfrm>
            <a:off x="1136511" y="1734108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7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77" name="グループ化 57"/>
          <p:cNvGrpSpPr>
            <a:grpSpLocks noChangeAspect="1"/>
          </p:cNvGrpSpPr>
          <p:nvPr/>
        </p:nvGrpSpPr>
        <p:grpSpPr bwMode="auto">
          <a:xfrm>
            <a:off x="1321672" y="1765128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7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81" name="グループ化 58"/>
          <p:cNvGrpSpPr>
            <a:grpSpLocks noChangeAspect="1"/>
          </p:cNvGrpSpPr>
          <p:nvPr/>
        </p:nvGrpSpPr>
        <p:grpSpPr bwMode="auto">
          <a:xfrm>
            <a:off x="1524452" y="1669557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82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3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4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85" name="グループ化 56"/>
          <p:cNvGrpSpPr>
            <a:grpSpLocks noChangeAspect="1"/>
          </p:cNvGrpSpPr>
          <p:nvPr/>
        </p:nvGrpSpPr>
        <p:grpSpPr bwMode="auto">
          <a:xfrm>
            <a:off x="1760406" y="1745817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8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89" name="グループ化 56"/>
          <p:cNvGrpSpPr>
            <a:grpSpLocks noChangeAspect="1"/>
          </p:cNvGrpSpPr>
          <p:nvPr/>
        </p:nvGrpSpPr>
        <p:grpSpPr bwMode="auto">
          <a:xfrm>
            <a:off x="1417164" y="1998620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90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1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2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93" name="グループ化 56"/>
          <p:cNvGrpSpPr>
            <a:grpSpLocks noChangeAspect="1"/>
          </p:cNvGrpSpPr>
          <p:nvPr/>
        </p:nvGrpSpPr>
        <p:grpSpPr bwMode="auto">
          <a:xfrm>
            <a:off x="1158527" y="2176537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9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97" name="グループ化 56"/>
          <p:cNvGrpSpPr>
            <a:grpSpLocks noChangeAspect="1"/>
          </p:cNvGrpSpPr>
          <p:nvPr/>
        </p:nvGrpSpPr>
        <p:grpSpPr bwMode="auto">
          <a:xfrm>
            <a:off x="2012166" y="1951303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9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1" name="グループ化 56"/>
          <p:cNvGrpSpPr>
            <a:grpSpLocks noChangeAspect="1"/>
          </p:cNvGrpSpPr>
          <p:nvPr/>
        </p:nvGrpSpPr>
        <p:grpSpPr bwMode="auto">
          <a:xfrm>
            <a:off x="1392442" y="2434323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0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3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4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5" name="グループ化 56"/>
          <p:cNvGrpSpPr>
            <a:grpSpLocks noChangeAspect="1"/>
          </p:cNvGrpSpPr>
          <p:nvPr/>
        </p:nvGrpSpPr>
        <p:grpSpPr bwMode="auto">
          <a:xfrm>
            <a:off x="1698858" y="2037946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0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9" name="グループ化 56"/>
          <p:cNvGrpSpPr>
            <a:grpSpLocks noChangeAspect="1"/>
          </p:cNvGrpSpPr>
          <p:nvPr/>
        </p:nvGrpSpPr>
        <p:grpSpPr bwMode="auto">
          <a:xfrm>
            <a:off x="1477020" y="1942647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10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1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2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13" name="グループ化 56"/>
          <p:cNvGrpSpPr>
            <a:grpSpLocks noChangeAspect="1"/>
          </p:cNvGrpSpPr>
          <p:nvPr/>
        </p:nvGrpSpPr>
        <p:grpSpPr bwMode="auto">
          <a:xfrm>
            <a:off x="1690166" y="1592189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1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17" name="グループ化 58"/>
          <p:cNvGrpSpPr>
            <a:grpSpLocks noChangeAspect="1"/>
          </p:cNvGrpSpPr>
          <p:nvPr/>
        </p:nvGrpSpPr>
        <p:grpSpPr bwMode="auto">
          <a:xfrm>
            <a:off x="1592646" y="1995760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18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9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0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21" name="グループ化 58"/>
          <p:cNvGrpSpPr>
            <a:grpSpLocks noChangeAspect="1"/>
          </p:cNvGrpSpPr>
          <p:nvPr/>
        </p:nvGrpSpPr>
        <p:grpSpPr bwMode="auto">
          <a:xfrm>
            <a:off x="1327012" y="2165390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22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3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4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25" name="グループ化 58"/>
          <p:cNvGrpSpPr>
            <a:grpSpLocks noChangeAspect="1"/>
          </p:cNvGrpSpPr>
          <p:nvPr/>
        </p:nvGrpSpPr>
        <p:grpSpPr bwMode="auto">
          <a:xfrm>
            <a:off x="1531449" y="2547675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26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7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8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29" name="グループ化 58"/>
          <p:cNvGrpSpPr>
            <a:grpSpLocks noChangeAspect="1"/>
          </p:cNvGrpSpPr>
          <p:nvPr/>
        </p:nvGrpSpPr>
        <p:grpSpPr bwMode="auto">
          <a:xfrm>
            <a:off x="1119862" y="1986067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30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1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2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33" name="グループ化 58"/>
          <p:cNvGrpSpPr>
            <a:grpSpLocks noChangeAspect="1"/>
          </p:cNvGrpSpPr>
          <p:nvPr/>
        </p:nvGrpSpPr>
        <p:grpSpPr bwMode="auto">
          <a:xfrm>
            <a:off x="1644858" y="1848560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3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37" name="グループ化 57"/>
          <p:cNvGrpSpPr>
            <a:grpSpLocks noChangeAspect="1"/>
          </p:cNvGrpSpPr>
          <p:nvPr/>
        </p:nvGrpSpPr>
        <p:grpSpPr bwMode="auto">
          <a:xfrm>
            <a:off x="1136511" y="145614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3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41" name="グループ化 57"/>
          <p:cNvGrpSpPr>
            <a:grpSpLocks noChangeAspect="1"/>
          </p:cNvGrpSpPr>
          <p:nvPr/>
        </p:nvGrpSpPr>
        <p:grpSpPr bwMode="auto">
          <a:xfrm>
            <a:off x="875803" y="150214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4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45" name="グループ化 57"/>
          <p:cNvGrpSpPr>
            <a:grpSpLocks noChangeAspect="1"/>
          </p:cNvGrpSpPr>
          <p:nvPr/>
        </p:nvGrpSpPr>
        <p:grpSpPr bwMode="auto">
          <a:xfrm>
            <a:off x="1300098" y="150133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4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49" name="グループ化 57"/>
          <p:cNvGrpSpPr>
            <a:grpSpLocks noChangeAspect="1"/>
          </p:cNvGrpSpPr>
          <p:nvPr/>
        </p:nvGrpSpPr>
        <p:grpSpPr bwMode="auto">
          <a:xfrm>
            <a:off x="1509611" y="2091248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5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53" name="グループ化 57"/>
          <p:cNvGrpSpPr>
            <a:grpSpLocks noChangeAspect="1"/>
          </p:cNvGrpSpPr>
          <p:nvPr/>
        </p:nvGrpSpPr>
        <p:grpSpPr bwMode="auto">
          <a:xfrm>
            <a:off x="1256718" y="2351112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54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5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6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57" name="グループ化 57"/>
          <p:cNvGrpSpPr>
            <a:grpSpLocks noChangeAspect="1"/>
          </p:cNvGrpSpPr>
          <p:nvPr/>
        </p:nvGrpSpPr>
        <p:grpSpPr bwMode="auto">
          <a:xfrm>
            <a:off x="1830828" y="197024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5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61" name="グループ化 57"/>
          <p:cNvGrpSpPr>
            <a:grpSpLocks noChangeAspect="1"/>
          </p:cNvGrpSpPr>
          <p:nvPr/>
        </p:nvGrpSpPr>
        <p:grpSpPr bwMode="auto">
          <a:xfrm>
            <a:off x="1941273" y="1398278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6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65" name="グループ化 57"/>
          <p:cNvGrpSpPr>
            <a:grpSpLocks noChangeAspect="1"/>
          </p:cNvGrpSpPr>
          <p:nvPr/>
        </p:nvGrpSpPr>
        <p:grpSpPr bwMode="auto">
          <a:xfrm>
            <a:off x="1636166" y="2324412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6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69" name="グループ化 57"/>
          <p:cNvGrpSpPr>
            <a:grpSpLocks noChangeAspect="1"/>
          </p:cNvGrpSpPr>
          <p:nvPr/>
        </p:nvGrpSpPr>
        <p:grpSpPr bwMode="auto">
          <a:xfrm>
            <a:off x="1336478" y="200552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7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73" name="グループ化 58"/>
          <p:cNvGrpSpPr>
            <a:grpSpLocks noChangeAspect="1"/>
          </p:cNvGrpSpPr>
          <p:nvPr/>
        </p:nvGrpSpPr>
        <p:grpSpPr bwMode="auto">
          <a:xfrm>
            <a:off x="897218" y="1779237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7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77" name="グループ化 58"/>
          <p:cNvGrpSpPr>
            <a:grpSpLocks noChangeAspect="1"/>
          </p:cNvGrpSpPr>
          <p:nvPr/>
        </p:nvGrpSpPr>
        <p:grpSpPr bwMode="auto">
          <a:xfrm>
            <a:off x="1910267" y="2629310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78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9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0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81" name="グループ化 58"/>
          <p:cNvGrpSpPr>
            <a:grpSpLocks noChangeAspect="1"/>
          </p:cNvGrpSpPr>
          <p:nvPr/>
        </p:nvGrpSpPr>
        <p:grpSpPr bwMode="auto">
          <a:xfrm>
            <a:off x="1744353" y="2250543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82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3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4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85" name="グループ化 57"/>
          <p:cNvGrpSpPr>
            <a:grpSpLocks noChangeAspect="1"/>
          </p:cNvGrpSpPr>
          <p:nvPr/>
        </p:nvGrpSpPr>
        <p:grpSpPr bwMode="auto">
          <a:xfrm>
            <a:off x="1494191" y="2246902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8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89" name="グループ化 57"/>
          <p:cNvGrpSpPr>
            <a:grpSpLocks noChangeAspect="1"/>
          </p:cNvGrpSpPr>
          <p:nvPr/>
        </p:nvGrpSpPr>
        <p:grpSpPr bwMode="auto">
          <a:xfrm>
            <a:off x="1878954" y="248995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9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93" name="グループ化 57"/>
          <p:cNvGrpSpPr>
            <a:grpSpLocks noChangeAspect="1"/>
          </p:cNvGrpSpPr>
          <p:nvPr/>
        </p:nvGrpSpPr>
        <p:grpSpPr bwMode="auto">
          <a:xfrm>
            <a:off x="1019245" y="226197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94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5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6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97" name="グループ化 56"/>
          <p:cNvGrpSpPr>
            <a:grpSpLocks noChangeAspect="1"/>
          </p:cNvGrpSpPr>
          <p:nvPr/>
        </p:nvGrpSpPr>
        <p:grpSpPr bwMode="auto">
          <a:xfrm>
            <a:off x="1764603" y="2163441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9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01" name="グループ化 56"/>
          <p:cNvGrpSpPr>
            <a:grpSpLocks noChangeAspect="1"/>
          </p:cNvGrpSpPr>
          <p:nvPr/>
        </p:nvGrpSpPr>
        <p:grpSpPr bwMode="auto">
          <a:xfrm>
            <a:off x="1630557" y="2713314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0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3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4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05" name="グループ化 56"/>
          <p:cNvGrpSpPr>
            <a:grpSpLocks noChangeAspect="1"/>
          </p:cNvGrpSpPr>
          <p:nvPr/>
        </p:nvGrpSpPr>
        <p:grpSpPr bwMode="auto">
          <a:xfrm>
            <a:off x="852924" y="2102976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0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09" name="グループ化 57"/>
          <p:cNvGrpSpPr>
            <a:grpSpLocks noChangeAspect="1"/>
          </p:cNvGrpSpPr>
          <p:nvPr/>
        </p:nvGrpSpPr>
        <p:grpSpPr bwMode="auto">
          <a:xfrm>
            <a:off x="1380097" y="2779457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1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13" name="グループ化 58"/>
          <p:cNvGrpSpPr>
            <a:grpSpLocks noChangeAspect="1"/>
          </p:cNvGrpSpPr>
          <p:nvPr/>
        </p:nvGrpSpPr>
        <p:grpSpPr bwMode="auto">
          <a:xfrm>
            <a:off x="1950453" y="1549142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1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17" name="グループ化 58"/>
          <p:cNvGrpSpPr>
            <a:grpSpLocks noChangeAspect="1"/>
          </p:cNvGrpSpPr>
          <p:nvPr/>
        </p:nvGrpSpPr>
        <p:grpSpPr bwMode="auto">
          <a:xfrm>
            <a:off x="1997145" y="2153436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18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9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0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21" name="グループ化 56"/>
          <p:cNvGrpSpPr>
            <a:grpSpLocks noChangeAspect="1"/>
          </p:cNvGrpSpPr>
          <p:nvPr/>
        </p:nvGrpSpPr>
        <p:grpSpPr bwMode="auto">
          <a:xfrm>
            <a:off x="2083687" y="2263453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2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3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4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25" name="グループ化 57"/>
          <p:cNvGrpSpPr>
            <a:grpSpLocks noChangeAspect="1"/>
          </p:cNvGrpSpPr>
          <p:nvPr/>
        </p:nvGrpSpPr>
        <p:grpSpPr bwMode="auto">
          <a:xfrm>
            <a:off x="1955703" y="2287735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2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29" name="グループ化 58"/>
          <p:cNvGrpSpPr>
            <a:grpSpLocks noChangeAspect="1"/>
          </p:cNvGrpSpPr>
          <p:nvPr/>
        </p:nvGrpSpPr>
        <p:grpSpPr bwMode="auto">
          <a:xfrm>
            <a:off x="899163" y="2377169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30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1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2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33" name="グループ化 56"/>
          <p:cNvGrpSpPr>
            <a:grpSpLocks noChangeAspect="1"/>
          </p:cNvGrpSpPr>
          <p:nvPr/>
        </p:nvGrpSpPr>
        <p:grpSpPr bwMode="auto">
          <a:xfrm>
            <a:off x="1236373" y="2632079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3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37" name="グループ化 57"/>
          <p:cNvGrpSpPr>
            <a:grpSpLocks noChangeAspect="1"/>
          </p:cNvGrpSpPr>
          <p:nvPr/>
        </p:nvGrpSpPr>
        <p:grpSpPr bwMode="auto">
          <a:xfrm>
            <a:off x="952933" y="257114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3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41" name="楕円 240"/>
          <p:cNvSpPr>
            <a:spLocks noChangeAspect="1"/>
          </p:cNvSpPr>
          <p:nvPr/>
        </p:nvSpPr>
        <p:spPr bwMode="auto">
          <a:xfrm>
            <a:off x="2400353" y="1508437"/>
            <a:ext cx="277015" cy="26481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42" name="矢印: 下 283"/>
          <p:cNvSpPr/>
          <p:nvPr/>
        </p:nvSpPr>
        <p:spPr bwMode="auto">
          <a:xfrm rot="16200000">
            <a:off x="4626787" y="-691383"/>
            <a:ext cx="505598" cy="4462009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43" name="矢印: 下 283"/>
          <p:cNvSpPr/>
          <p:nvPr/>
        </p:nvSpPr>
        <p:spPr bwMode="auto">
          <a:xfrm rot="16743276">
            <a:off x="3752560" y="1329591"/>
            <a:ext cx="505598" cy="3060000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44" name="楕円 243"/>
          <p:cNvSpPr>
            <a:spLocks noChangeAspect="1"/>
          </p:cNvSpPr>
          <p:nvPr/>
        </p:nvSpPr>
        <p:spPr bwMode="auto">
          <a:xfrm>
            <a:off x="2319483" y="2528584"/>
            <a:ext cx="277015" cy="26481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245" name="グループ化 56"/>
          <p:cNvGrpSpPr>
            <a:grpSpLocks noChangeAspect="1"/>
          </p:cNvGrpSpPr>
          <p:nvPr/>
        </p:nvGrpSpPr>
        <p:grpSpPr bwMode="auto">
          <a:xfrm>
            <a:off x="1576902" y="1394364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4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49" name="グループ化 58"/>
          <p:cNvGrpSpPr>
            <a:grpSpLocks noChangeAspect="1"/>
          </p:cNvGrpSpPr>
          <p:nvPr/>
        </p:nvGrpSpPr>
        <p:grpSpPr bwMode="auto">
          <a:xfrm>
            <a:off x="1031542" y="277499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50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1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2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53" name="グループ化 56"/>
          <p:cNvGrpSpPr>
            <a:grpSpLocks noChangeAspect="1"/>
          </p:cNvGrpSpPr>
          <p:nvPr/>
        </p:nvGrpSpPr>
        <p:grpSpPr bwMode="auto">
          <a:xfrm>
            <a:off x="1829079" y="1502506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5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57" name="楕円 256"/>
          <p:cNvSpPr/>
          <p:nvPr/>
        </p:nvSpPr>
        <p:spPr bwMode="auto">
          <a:xfrm>
            <a:off x="1813517" y="1384358"/>
            <a:ext cx="324000" cy="324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258" name="グループ化 56"/>
          <p:cNvGrpSpPr>
            <a:grpSpLocks noChangeAspect="1"/>
          </p:cNvGrpSpPr>
          <p:nvPr/>
        </p:nvGrpSpPr>
        <p:grpSpPr bwMode="auto">
          <a:xfrm>
            <a:off x="1768669" y="2594250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59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0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1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62" name="楕円 261"/>
          <p:cNvSpPr/>
          <p:nvPr/>
        </p:nvSpPr>
        <p:spPr bwMode="auto">
          <a:xfrm>
            <a:off x="1742076" y="2470206"/>
            <a:ext cx="324000" cy="324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63" name="矢印: 右 262"/>
          <p:cNvSpPr/>
          <p:nvPr/>
        </p:nvSpPr>
        <p:spPr bwMode="auto">
          <a:xfrm rot="633278">
            <a:off x="2141350" y="1516346"/>
            <a:ext cx="252895" cy="174249"/>
          </a:xfrm>
          <a:prstGeom prst="rightArrow">
            <a:avLst>
              <a:gd name="adj1" fmla="val 44535"/>
              <a:gd name="adj2" fmla="val 50000"/>
            </a:avLst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64" name="矢印: 右 263"/>
          <p:cNvSpPr/>
          <p:nvPr/>
        </p:nvSpPr>
        <p:spPr bwMode="auto">
          <a:xfrm rot="184909">
            <a:off x="2069460" y="2572958"/>
            <a:ext cx="252895" cy="174249"/>
          </a:xfrm>
          <a:prstGeom prst="rightArrow">
            <a:avLst>
              <a:gd name="adj1" fmla="val 44535"/>
              <a:gd name="adj2" fmla="val 50000"/>
            </a:avLst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65" name="矢印: 下 283"/>
          <p:cNvSpPr/>
          <p:nvPr/>
        </p:nvSpPr>
        <p:spPr bwMode="auto">
          <a:xfrm rot="15581954">
            <a:off x="4479186" y="-110292"/>
            <a:ext cx="543396" cy="4523998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rgbClr val="72BFC5"/>
              </a:gs>
              <a:gs pos="69000">
                <a:schemeClr val="bg1"/>
              </a:gs>
            </a:gsLst>
            <a:path path="circle">
              <a:fillToRect l="100000" b="100000"/>
            </a:path>
          </a:gradFill>
          <a:ln w="25400" cap="flat" cmpd="sng" algn="ctr">
            <a:solidFill>
              <a:srgbClr val="72BF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66" name="矢印: 下 283"/>
          <p:cNvSpPr/>
          <p:nvPr/>
        </p:nvSpPr>
        <p:spPr bwMode="auto">
          <a:xfrm rot="17668256">
            <a:off x="3800531" y="732674"/>
            <a:ext cx="505598" cy="3060000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rgbClr val="72BFC5"/>
              </a:gs>
              <a:gs pos="69000">
                <a:schemeClr val="bg1"/>
              </a:gs>
            </a:gsLst>
            <a:path path="circle">
              <a:fillToRect l="100000" b="100000"/>
            </a:path>
          </a:gradFill>
          <a:ln w="25400" cap="flat" cmpd="sng" algn="ctr">
            <a:solidFill>
              <a:srgbClr val="72BFC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62437" y="2239283"/>
            <a:ext cx="249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Indistinguishable!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3125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ΛΛ: Interacting Identical Fermion</a:t>
            </a:r>
            <a:endParaRPr lang="ja-JP" altLang="en-US" baseline="-12000" dirty="0">
              <a:latin typeface="Mathematica1" panose="05000502060100000001" pitchFamily="2" charset="2"/>
            </a:endParaRPr>
          </a:p>
        </p:txBody>
      </p:sp>
      <p:pic>
        <p:nvPicPr>
          <p:cNvPr id="118" name="図 1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3" y="1196395"/>
            <a:ext cx="7630954" cy="728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9" name="Group 4"/>
          <p:cNvGrpSpPr>
            <a:grpSpLocks noChangeAspect="1"/>
          </p:cNvGrpSpPr>
          <p:nvPr/>
        </p:nvGrpSpPr>
        <p:grpSpPr bwMode="auto">
          <a:xfrm>
            <a:off x="4793021" y="2130771"/>
            <a:ext cx="4350979" cy="3250845"/>
            <a:chOff x="119" y="1509"/>
            <a:chExt cx="3512" cy="2624"/>
          </a:xfrm>
        </p:grpSpPr>
        <p:sp>
          <p:nvSpPr>
            <p:cNvPr id="1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9" y="1509"/>
              <a:ext cx="3441" cy="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>
              <a:off x="640" y="3711"/>
              <a:ext cx="2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Line 6"/>
            <p:cNvSpPr>
              <a:spLocks noChangeShapeType="1"/>
            </p:cNvSpPr>
            <p:nvPr/>
          </p:nvSpPr>
          <p:spPr bwMode="auto">
            <a:xfrm flipH="1">
              <a:off x="3454" y="3711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Rectangle 7"/>
            <p:cNvSpPr>
              <a:spLocks noChangeArrowheads="1"/>
            </p:cNvSpPr>
            <p:nvPr/>
          </p:nvSpPr>
          <p:spPr bwMode="auto">
            <a:xfrm>
              <a:off x="379" y="3633"/>
              <a:ext cx="24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-20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Line 8"/>
            <p:cNvSpPr>
              <a:spLocks noChangeShapeType="1"/>
            </p:cNvSpPr>
            <p:nvPr/>
          </p:nvSpPr>
          <p:spPr bwMode="auto">
            <a:xfrm>
              <a:off x="640" y="3205"/>
              <a:ext cx="2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Line 9"/>
            <p:cNvSpPr>
              <a:spLocks noChangeShapeType="1"/>
            </p:cNvSpPr>
            <p:nvPr/>
          </p:nvSpPr>
          <p:spPr bwMode="auto">
            <a:xfrm flipH="1">
              <a:off x="3454" y="3205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Rectangle 10"/>
            <p:cNvSpPr>
              <a:spLocks noChangeArrowheads="1"/>
            </p:cNvSpPr>
            <p:nvPr/>
          </p:nvSpPr>
          <p:spPr bwMode="auto">
            <a:xfrm>
              <a:off x="457" y="3127"/>
              <a:ext cx="16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Line 11"/>
            <p:cNvSpPr>
              <a:spLocks noChangeShapeType="1"/>
            </p:cNvSpPr>
            <p:nvPr/>
          </p:nvSpPr>
          <p:spPr bwMode="auto">
            <a:xfrm>
              <a:off x="640" y="2698"/>
              <a:ext cx="2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Line 12"/>
            <p:cNvSpPr>
              <a:spLocks noChangeShapeType="1"/>
            </p:cNvSpPr>
            <p:nvPr/>
          </p:nvSpPr>
          <p:spPr bwMode="auto">
            <a:xfrm flipH="1">
              <a:off x="3454" y="2698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Rectangle 13"/>
            <p:cNvSpPr>
              <a:spLocks noChangeArrowheads="1"/>
            </p:cNvSpPr>
            <p:nvPr/>
          </p:nvSpPr>
          <p:spPr bwMode="auto">
            <a:xfrm>
              <a:off x="386" y="2620"/>
              <a:ext cx="24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20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Line 14"/>
            <p:cNvSpPr>
              <a:spLocks noChangeShapeType="1"/>
            </p:cNvSpPr>
            <p:nvPr/>
          </p:nvSpPr>
          <p:spPr bwMode="auto">
            <a:xfrm>
              <a:off x="640" y="2192"/>
              <a:ext cx="2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Line 15"/>
            <p:cNvSpPr>
              <a:spLocks noChangeShapeType="1"/>
            </p:cNvSpPr>
            <p:nvPr/>
          </p:nvSpPr>
          <p:spPr bwMode="auto">
            <a:xfrm flipH="1">
              <a:off x="3454" y="2192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Rectangle 16"/>
            <p:cNvSpPr>
              <a:spLocks noChangeArrowheads="1"/>
            </p:cNvSpPr>
            <p:nvPr/>
          </p:nvSpPr>
          <p:spPr bwMode="auto">
            <a:xfrm>
              <a:off x="386" y="2114"/>
              <a:ext cx="24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40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Line 17"/>
            <p:cNvSpPr>
              <a:spLocks noChangeShapeType="1"/>
            </p:cNvSpPr>
            <p:nvPr/>
          </p:nvSpPr>
          <p:spPr bwMode="auto">
            <a:xfrm>
              <a:off x="640" y="1685"/>
              <a:ext cx="2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Line 18"/>
            <p:cNvSpPr>
              <a:spLocks noChangeShapeType="1"/>
            </p:cNvSpPr>
            <p:nvPr/>
          </p:nvSpPr>
          <p:spPr bwMode="auto">
            <a:xfrm flipH="1">
              <a:off x="3454" y="1685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Rectangle 19"/>
            <p:cNvSpPr>
              <a:spLocks noChangeArrowheads="1"/>
            </p:cNvSpPr>
            <p:nvPr/>
          </p:nvSpPr>
          <p:spPr bwMode="auto">
            <a:xfrm>
              <a:off x="386" y="1607"/>
              <a:ext cx="24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60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Line 20"/>
            <p:cNvSpPr>
              <a:spLocks noChangeShapeType="1"/>
            </p:cNvSpPr>
            <p:nvPr/>
          </p:nvSpPr>
          <p:spPr bwMode="auto">
            <a:xfrm flipV="1">
              <a:off x="640" y="3690"/>
              <a:ext cx="0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Line 21"/>
            <p:cNvSpPr>
              <a:spLocks noChangeShapeType="1"/>
            </p:cNvSpPr>
            <p:nvPr/>
          </p:nvSpPr>
          <p:spPr bwMode="auto">
            <a:xfrm>
              <a:off x="640" y="151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Rectangle 22"/>
            <p:cNvSpPr>
              <a:spLocks noChangeArrowheads="1"/>
            </p:cNvSpPr>
            <p:nvPr/>
          </p:nvSpPr>
          <p:spPr bwMode="auto">
            <a:xfrm>
              <a:off x="591" y="3760"/>
              <a:ext cx="16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Line 23"/>
            <p:cNvSpPr>
              <a:spLocks noChangeShapeType="1"/>
            </p:cNvSpPr>
            <p:nvPr/>
          </p:nvSpPr>
          <p:spPr bwMode="auto">
            <a:xfrm flipV="1">
              <a:off x="1210" y="3690"/>
              <a:ext cx="0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Line 24"/>
            <p:cNvSpPr>
              <a:spLocks noChangeShapeType="1"/>
            </p:cNvSpPr>
            <p:nvPr/>
          </p:nvSpPr>
          <p:spPr bwMode="auto">
            <a:xfrm>
              <a:off x="1210" y="151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Rectangle 25"/>
            <p:cNvSpPr>
              <a:spLocks noChangeArrowheads="1"/>
            </p:cNvSpPr>
            <p:nvPr/>
          </p:nvSpPr>
          <p:spPr bwMode="auto">
            <a:xfrm>
              <a:off x="1153" y="3760"/>
              <a:ext cx="16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Line 26"/>
            <p:cNvSpPr>
              <a:spLocks noChangeShapeType="1"/>
            </p:cNvSpPr>
            <p:nvPr/>
          </p:nvSpPr>
          <p:spPr bwMode="auto">
            <a:xfrm flipV="1">
              <a:off x="1773" y="3690"/>
              <a:ext cx="0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Line 27"/>
            <p:cNvSpPr>
              <a:spLocks noChangeShapeType="1"/>
            </p:cNvSpPr>
            <p:nvPr/>
          </p:nvSpPr>
          <p:spPr bwMode="auto">
            <a:xfrm>
              <a:off x="1773" y="151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Rectangle 28"/>
            <p:cNvSpPr>
              <a:spLocks noChangeArrowheads="1"/>
            </p:cNvSpPr>
            <p:nvPr/>
          </p:nvSpPr>
          <p:spPr bwMode="auto">
            <a:xfrm>
              <a:off x="1723" y="3760"/>
              <a:ext cx="16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4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Line 29"/>
            <p:cNvSpPr>
              <a:spLocks noChangeShapeType="1"/>
            </p:cNvSpPr>
            <p:nvPr/>
          </p:nvSpPr>
          <p:spPr bwMode="auto">
            <a:xfrm flipV="1">
              <a:off x="2343" y="3690"/>
              <a:ext cx="0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Line 30"/>
            <p:cNvSpPr>
              <a:spLocks noChangeShapeType="1"/>
            </p:cNvSpPr>
            <p:nvPr/>
          </p:nvSpPr>
          <p:spPr bwMode="auto">
            <a:xfrm>
              <a:off x="2343" y="151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Rectangle 31"/>
            <p:cNvSpPr>
              <a:spLocks noChangeArrowheads="1"/>
            </p:cNvSpPr>
            <p:nvPr/>
          </p:nvSpPr>
          <p:spPr bwMode="auto">
            <a:xfrm>
              <a:off x="2286" y="3760"/>
              <a:ext cx="16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6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Line 32"/>
            <p:cNvSpPr>
              <a:spLocks noChangeShapeType="1"/>
            </p:cNvSpPr>
            <p:nvPr/>
          </p:nvSpPr>
          <p:spPr bwMode="auto">
            <a:xfrm flipV="1">
              <a:off x="2913" y="3690"/>
              <a:ext cx="0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Line 33"/>
            <p:cNvSpPr>
              <a:spLocks noChangeShapeType="1"/>
            </p:cNvSpPr>
            <p:nvPr/>
          </p:nvSpPr>
          <p:spPr bwMode="auto">
            <a:xfrm>
              <a:off x="2913" y="151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Rectangle 34"/>
            <p:cNvSpPr>
              <a:spLocks noChangeArrowheads="1"/>
            </p:cNvSpPr>
            <p:nvPr/>
          </p:nvSpPr>
          <p:spPr bwMode="auto">
            <a:xfrm>
              <a:off x="2856" y="3760"/>
              <a:ext cx="16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8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Line 35"/>
            <p:cNvSpPr>
              <a:spLocks noChangeShapeType="1"/>
            </p:cNvSpPr>
            <p:nvPr/>
          </p:nvSpPr>
          <p:spPr bwMode="auto">
            <a:xfrm flipV="1">
              <a:off x="3476" y="3690"/>
              <a:ext cx="0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Line 36"/>
            <p:cNvSpPr>
              <a:spLocks noChangeShapeType="1"/>
            </p:cNvSpPr>
            <p:nvPr/>
          </p:nvSpPr>
          <p:spPr bwMode="auto">
            <a:xfrm>
              <a:off x="3476" y="151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Rectangle 37"/>
            <p:cNvSpPr>
              <a:spLocks noChangeArrowheads="1"/>
            </p:cNvSpPr>
            <p:nvPr/>
          </p:nvSpPr>
          <p:spPr bwMode="auto">
            <a:xfrm>
              <a:off x="3391" y="3760"/>
              <a:ext cx="24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10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38"/>
            <p:cNvSpPr>
              <a:spLocks noChangeArrowheads="1"/>
            </p:cNvSpPr>
            <p:nvPr/>
          </p:nvSpPr>
          <p:spPr bwMode="auto">
            <a:xfrm>
              <a:off x="640" y="1516"/>
              <a:ext cx="2836" cy="2195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Rectangle 39"/>
            <p:cNvSpPr>
              <a:spLocks noChangeArrowheads="1"/>
            </p:cNvSpPr>
            <p:nvPr/>
          </p:nvSpPr>
          <p:spPr bwMode="auto">
            <a:xfrm>
              <a:off x="1604" y="2206"/>
              <a:ext cx="98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Q=20MeV</a:t>
              </a:r>
              <a:endPara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6" name="Rectangle 40"/>
            <p:cNvSpPr>
              <a:spLocks noChangeArrowheads="1"/>
            </p:cNvSpPr>
            <p:nvPr/>
          </p:nvSpPr>
          <p:spPr bwMode="auto">
            <a:xfrm rot="16200000">
              <a:off x="231" y="3386"/>
              <a:ext cx="113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r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41"/>
            <p:cNvSpPr>
              <a:spLocks noChangeArrowheads="1"/>
            </p:cNvSpPr>
            <p:nvPr/>
          </p:nvSpPr>
          <p:spPr bwMode="auto">
            <a:xfrm rot="16200000">
              <a:off x="175" y="3352"/>
              <a:ext cx="12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42"/>
            <p:cNvSpPr>
              <a:spLocks noChangeArrowheads="1"/>
            </p:cNvSpPr>
            <p:nvPr/>
          </p:nvSpPr>
          <p:spPr bwMode="auto">
            <a:xfrm rot="16200000">
              <a:off x="217" y="3267"/>
              <a:ext cx="141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e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43"/>
            <p:cNvSpPr>
              <a:spLocks noChangeArrowheads="1"/>
            </p:cNvSpPr>
            <p:nvPr/>
          </p:nvSpPr>
          <p:spPr bwMode="auto">
            <a:xfrm rot="16200000">
              <a:off x="164" y="3207"/>
              <a:ext cx="141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-r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44"/>
            <p:cNvSpPr>
              <a:spLocks noChangeArrowheads="1"/>
            </p:cNvSpPr>
            <p:nvPr/>
          </p:nvSpPr>
          <p:spPr bwMode="auto">
            <a:xfrm rot="16200000">
              <a:off x="144" y="3165"/>
              <a:ext cx="92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45"/>
            <p:cNvSpPr>
              <a:spLocks noChangeArrowheads="1"/>
            </p:cNvSpPr>
            <p:nvPr/>
          </p:nvSpPr>
          <p:spPr bwMode="auto">
            <a:xfrm rot="16200000">
              <a:off x="118" y="3035"/>
              <a:ext cx="23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/4R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46"/>
            <p:cNvSpPr>
              <a:spLocks noChangeArrowheads="1"/>
            </p:cNvSpPr>
            <p:nvPr/>
          </p:nvSpPr>
          <p:spPr bwMode="auto">
            <a:xfrm rot="16200000">
              <a:off x="144" y="2947"/>
              <a:ext cx="92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47"/>
            <p:cNvSpPr>
              <a:spLocks noChangeArrowheads="1"/>
            </p:cNvSpPr>
            <p:nvPr/>
          </p:nvSpPr>
          <p:spPr bwMode="auto">
            <a:xfrm rot="16200000">
              <a:off x="214" y="2849"/>
              <a:ext cx="14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(|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48"/>
            <p:cNvSpPr>
              <a:spLocks noChangeArrowheads="1"/>
            </p:cNvSpPr>
            <p:nvPr/>
          </p:nvSpPr>
          <p:spPr bwMode="auto">
            <a:xfrm rot="16200000">
              <a:off x="206" y="2757"/>
              <a:ext cx="15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c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49"/>
            <p:cNvSpPr>
              <a:spLocks noChangeArrowheads="1"/>
            </p:cNvSpPr>
            <p:nvPr/>
          </p:nvSpPr>
          <p:spPr bwMode="auto">
            <a:xfrm rot="16200000">
              <a:off x="248" y="2687"/>
              <a:ext cx="18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sc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50"/>
            <p:cNvSpPr>
              <a:spLocks noChangeArrowheads="1"/>
            </p:cNvSpPr>
            <p:nvPr/>
          </p:nvSpPr>
          <p:spPr bwMode="auto">
            <a:xfrm rot="16200000">
              <a:off x="168" y="2528"/>
              <a:ext cx="24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(r)|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51"/>
            <p:cNvSpPr>
              <a:spLocks noChangeArrowheads="1"/>
            </p:cNvSpPr>
            <p:nvPr/>
          </p:nvSpPr>
          <p:spPr bwMode="auto">
            <a:xfrm rot="16200000">
              <a:off x="175" y="2423"/>
              <a:ext cx="12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52"/>
            <p:cNvSpPr>
              <a:spLocks noChangeArrowheads="1"/>
            </p:cNvSpPr>
            <p:nvPr/>
          </p:nvSpPr>
          <p:spPr bwMode="auto">
            <a:xfrm rot="16200000">
              <a:off x="196" y="2317"/>
              <a:ext cx="183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-|j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53"/>
            <p:cNvSpPr>
              <a:spLocks noChangeArrowheads="1"/>
            </p:cNvSpPr>
            <p:nvPr/>
          </p:nvSpPr>
          <p:spPr bwMode="auto">
            <a:xfrm rot="16200000">
              <a:off x="280" y="2248"/>
              <a:ext cx="12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54"/>
            <p:cNvSpPr>
              <a:spLocks noChangeArrowheads="1"/>
            </p:cNvSpPr>
            <p:nvPr/>
          </p:nvSpPr>
          <p:spPr bwMode="auto">
            <a:xfrm rot="16200000">
              <a:off x="168" y="2106"/>
              <a:ext cx="24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(r)|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55"/>
            <p:cNvSpPr>
              <a:spLocks noChangeArrowheads="1"/>
            </p:cNvSpPr>
            <p:nvPr/>
          </p:nvSpPr>
          <p:spPr bwMode="auto">
            <a:xfrm rot="16200000">
              <a:off x="175" y="2008"/>
              <a:ext cx="12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56"/>
            <p:cNvSpPr>
              <a:spLocks noChangeArrowheads="1"/>
            </p:cNvSpPr>
            <p:nvPr/>
          </p:nvSpPr>
          <p:spPr bwMode="auto">
            <a:xfrm rot="16200000">
              <a:off x="112" y="1811"/>
              <a:ext cx="35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) [fm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57"/>
            <p:cNvSpPr>
              <a:spLocks noChangeArrowheads="1"/>
            </p:cNvSpPr>
            <p:nvPr/>
          </p:nvSpPr>
          <p:spPr bwMode="auto">
            <a:xfrm rot="16200000">
              <a:off x="175" y="1657"/>
              <a:ext cx="12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58"/>
            <p:cNvSpPr>
              <a:spLocks noChangeArrowheads="1"/>
            </p:cNvSpPr>
            <p:nvPr/>
          </p:nvSpPr>
          <p:spPr bwMode="auto">
            <a:xfrm rot="16200000">
              <a:off x="235" y="1582"/>
              <a:ext cx="10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]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59"/>
            <p:cNvSpPr>
              <a:spLocks noChangeArrowheads="1"/>
            </p:cNvSpPr>
            <p:nvPr/>
          </p:nvSpPr>
          <p:spPr bwMode="auto">
            <a:xfrm>
              <a:off x="1963" y="3950"/>
              <a:ext cx="40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r [fm]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60"/>
            <p:cNvSpPr>
              <a:spLocks noChangeArrowheads="1"/>
            </p:cNvSpPr>
            <p:nvPr/>
          </p:nvSpPr>
          <p:spPr bwMode="auto">
            <a:xfrm>
              <a:off x="2202" y="1509"/>
              <a:ext cx="831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R=2fm, V</a:t>
              </a:r>
              <a:endPara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61"/>
            <p:cNvSpPr>
              <a:spLocks noChangeArrowheads="1"/>
            </p:cNvSpPr>
            <p:nvPr/>
          </p:nvSpPr>
          <p:spPr bwMode="auto">
            <a:xfrm>
              <a:off x="2969" y="1565"/>
              <a:ext cx="8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I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Line 62"/>
            <p:cNvSpPr>
              <a:spLocks noChangeShapeType="1"/>
            </p:cNvSpPr>
            <p:nvPr/>
          </p:nvSpPr>
          <p:spPr bwMode="auto">
            <a:xfrm>
              <a:off x="3074" y="1601"/>
              <a:ext cx="247" cy="0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63"/>
            <p:cNvSpPr>
              <a:spLocks/>
            </p:cNvSpPr>
            <p:nvPr/>
          </p:nvSpPr>
          <p:spPr bwMode="auto">
            <a:xfrm>
              <a:off x="647" y="3134"/>
              <a:ext cx="288" cy="71"/>
            </a:xfrm>
            <a:custGeom>
              <a:avLst/>
              <a:gdLst>
                <a:gd name="T0" fmla="*/ 0 w 41"/>
                <a:gd name="T1" fmla="*/ 10 h 10"/>
                <a:gd name="T2" fmla="*/ 1 w 41"/>
                <a:gd name="T3" fmla="*/ 10 h 10"/>
                <a:gd name="T4" fmla="*/ 2 w 41"/>
                <a:gd name="T5" fmla="*/ 10 h 10"/>
                <a:gd name="T6" fmla="*/ 2 w 41"/>
                <a:gd name="T7" fmla="*/ 10 h 10"/>
                <a:gd name="T8" fmla="*/ 3 w 41"/>
                <a:gd name="T9" fmla="*/ 10 h 10"/>
                <a:gd name="T10" fmla="*/ 4 w 41"/>
                <a:gd name="T11" fmla="*/ 9 h 10"/>
                <a:gd name="T12" fmla="*/ 5 w 41"/>
                <a:gd name="T13" fmla="*/ 9 h 10"/>
                <a:gd name="T14" fmla="*/ 6 w 41"/>
                <a:gd name="T15" fmla="*/ 9 h 10"/>
                <a:gd name="T16" fmla="*/ 6 w 41"/>
                <a:gd name="T17" fmla="*/ 9 h 10"/>
                <a:gd name="T18" fmla="*/ 7 w 41"/>
                <a:gd name="T19" fmla="*/ 9 h 10"/>
                <a:gd name="T20" fmla="*/ 8 w 41"/>
                <a:gd name="T21" fmla="*/ 8 h 10"/>
                <a:gd name="T22" fmla="*/ 9 w 41"/>
                <a:gd name="T23" fmla="*/ 8 h 10"/>
                <a:gd name="T24" fmla="*/ 10 w 41"/>
                <a:gd name="T25" fmla="*/ 8 h 10"/>
                <a:gd name="T26" fmla="*/ 10 w 41"/>
                <a:gd name="T27" fmla="*/ 8 h 10"/>
                <a:gd name="T28" fmla="*/ 11 w 41"/>
                <a:gd name="T29" fmla="*/ 7 h 10"/>
                <a:gd name="T30" fmla="*/ 12 w 41"/>
                <a:gd name="T31" fmla="*/ 7 h 10"/>
                <a:gd name="T32" fmla="*/ 13 w 41"/>
                <a:gd name="T33" fmla="*/ 7 h 10"/>
                <a:gd name="T34" fmla="*/ 14 w 41"/>
                <a:gd name="T35" fmla="*/ 6 h 10"/>
                <a:gd name="T36" fmla="*/ 14 w 41"/>
                <a:gd name="T37" fmla="*/ 6 h 10"/>
                <a:gd name="T38" fmla="*/ 15 w 41"/>
                <a:gd name="T39" fmla="*/ 6 h 10"/>
                <a:gd name="T40" fmla="*/ 16 w 41"/>
                <a:gd name="T41" fmla="*/ 6 h 10"/>
                <a:gd name="T42" fmla="*/ 17 w 41"/>
                <a:gd name="T43" fmla="*/ 5 h 10"/>
                <a:gd name="T44" fmla="*/ 18 w 41"/>
                <a:gd name="T45" fmla="*/ 5 h 10"/>
                <a:gd name="T46" fmla="*/ 19 w 41"/>
                <a:gd name="T47" fmla="*/ 5 h 10"/>
                <a:gd name="T48" fmla="*/ 19 w 41"/>
                <a:gd name="T49" fmla="*/ 5 h 10"/>
                <a:gd name="T50" fmla="*/ 20 w 41"/>
                <a:gd name="T51" fmla="*/ 4 h 10"/>
                <a:gd name="T52" fmla="*/ 21 w 41"/>
                <a:gd name="T53" fmla="*/ 4 h 10"/>
                <a:gd name="T54" fmla="*/ 22 w 41"/>
                <a:gd name="T55" fmla="*/ 4 h 10"/>
                <a:gd name="T56" fmla="*/ 23 w 41"/>
                <a:gd name="T57" fmla="*/ 4 h 10"/>
                <a:gd name="T58" fmla="*/ 23 w 41"/>
                <a:gd name="T59" fmla="*/ 4 h 10"/>
                <a:gd name="T60" fmla="*/ 24 w 41"/>
                <a:gd name="T61" fmla="*/ 3 h 10"/>
                <a:gd name="T62" fmla="*/ 25 w 41"/>
                <a:gd name="T63" fmla="*/ 3 h 10"/>
                <a:gd name="T64" fmla="*/ 26 w 41"/>
                <a:gd name="T65" fmla="*/ 3 h 10"/>
                <a:gd name="T66" fmla="*/ 27 w 41"/>
                <a:gd name="T67" fmla="*/ 3 h 10"/>
                <a:gd name="T68" fmla="*/ 27 w 41"/>
                <a:gd name="T69" fmla="*/ 3 h 10"/>
                <a:gd name="T70" fmla="*/ 28 w 41"/>
                <a:gd name="T71" fmla="*/ 2 h 10"/>
                <a:gd name="T72" fmla="*/ 29 w 41"/>
                <a:gd name="T73" fmla="*/ 2 h 10"/>
                <a:gd name="T74" fmla="*/ 30 w 41"/>
                <a:gd name="T75" fmla="*/ 2 h 10"/>
                <a:gd name="T76" fmla="*/ 31 w 41"/>
                <a:gd name="T77" fmla="*/ 2 h 10"/>
                <a:gd name="T78" fmla="*/ 31 w 41"/>
                <a:gd name="T79" fmla="*/ 2 h 10"/>
                <a:gd name="T80" fmla="*/ 32 w 41"/>
                <a:gd name="T81" fmla="*/ 2 h 10"/>
                <a:gd name="T82" fmla="*/ 33 w 41"/>
                <a:gd name="T83" fmla="*/ 1 h 10"/>
                <a:gd name="T84" fmla="*/ 34 w 41"/>
                <a:gd name="T85" fmla="*/ 1 h 10"/>
                <a:gd name="T86" fmla="*/ 35 w 41"/>
                <a:gd name="T87" fmla="*/ 1 h 10"/>
                <a:gd name="T88" fmla="*/ 35 w 41"/>
                <a:gd name="T89" fmla="*/ 1 h 10"/>
                <a:gd name="T90" fmla="*/ 36 w 41"/>
                <a:gd name="T91" fmla="*/ 1 h 10"/>
                <a:gd name="T92" fmla="*/ 37 w 41"/>
                <a:gd name="T93" fmla="*/ 1 h 10"/>
                <a:gd name="T94" fmla="*/ 38 w 41"/>
                <a:gd name="T95" fmla="*/ 1 h 10"/>
                <a:gd name="T96" fmla="*/ 39 w 41"/>
                <a:gd name="T97" fmla="*/ 0 h 10"/>
                <a:gd name="T98" fmla="*/ 39 w 41"/>
                <a:gd name="T99" fmla="*/ 0 h 10"/>
                <a:gd name="T100" fmla="*/ 40 w 41"/>
                <a:gd name="T10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" h="10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64"/>
            <p:cNvSpPr>
              <a:spLocks/>
            </p:cNvSpPr>
            <p:nvPr/>
          </p:nvSpPr>
          <p:spPr bwMode="auto">
            <a:xfrm>
              <a:off x="935" y="3113"/>
              <a:ext cx="296" cy="21"/>
            </a:xfrm>
            <a:custGeom>
              <a:avLst/>
              <a:gdLst>
                <a:gd name="T0" fmla="*/ 0 w 42"/>
                <a:gd name="T1" fmla="*/ 3 h 3"/>
                <a:gd name="T2" fmla="*/ 1 w 42"/>
                <a:gd name="T3" fmla="*/ 3 h 3"/>
                <a:gd name="T4" fmla="*/ 2 w 42"/>
                <a:gd name="T5" fmla="*/ 3 h 3"/>
                <a:gd name="T6" fmla="*/ 3 w 42"/>
                <a:gd name="T7" fmla="*/ 3 h 3"/>
                <a:gd name="T8" fmla="*/ 3 w 42"/>
                <a:gd name="T9" fmla="*/ 3 h 3"/>
                <a:gd name="T10" fmla="*/ 4 w 42"/>
                <a:gd name="T11" fmla="*/ 3 h 3"/>
                <a:gd name="T12" fmla="*/ 5 w 42"/>
                <a:gd name="T13" fmla="*/ 2 h 3"/>
                <a:gd name="T14" fmla="*/ 6 w 42"/>
                <a:gd name="T15" fmla="*/ 2 h 3"/>
                <a:gd name="T16" fmla="*/ 7 w 42"/>
                <a:gd name="T17" fmla="*/ 2 h 3"/>
                <a:gd name="T18" fmla="*/ 7 w 42"/>
                <a:gd name="T19" fmla="*/ 2 h 3"/>
                <a:gd name="T20" fmla="*/ 8 w 42"/>
                <a:gd name="T21" fmla="*/ 2 h 3"/>
                <a:gd name="T22" fmla="*/ 9 w 42"/>
                <a:gd name="T23" fmla="*/ 2 h 3"/>
                <a:gd name="T24" fmla="*/ 10 w 42"/>
                <a:gd name="T25" fmla="*/ 2 h 3"/>
                <a:gd name="T26" fmla="*/ 11 w 42"/>
                <a:gd name="T27" fmla="*/ 2 h 3"/>
                <a:gd name="T28" fmla="*/ 11 w 42"/>
                <a:gd name="T29" fmla="*/ 2 h 3"/>
                <a:gd name="T30" fmla="*/ 12 w 42"/>
                <a:gd name="T31" fmla="*/ 2 h 3"/>
                <a:gd name="T32" fmla="*/ 13 w 42"/>
                <a:gd name="T33" fmla="*/ 2 h 3"/>
                <a:gd name="T34" fmla="*/ 14 w 42"/>
                <a:gd name="T35" fmla="*/ 1 h 3"/>
                <a:gd name="T36" fmla="*/ 15 w 42"/>
                <a:gd name="T37" fmla="*/ 1 h 3"/>
                <a:gd name="T38" fmla="*/ 15 w 42"/>
                <a:gd name="T39" fmla="*/ 1 h 3"/>
                <a:gd name="T40" fmla="*/ 16 w 42"/>
                <a:gd name="T41" fmla="*/ 1 h 3"/>
                <a:gd name="T42" fmla="*/ 17 w 42"/>
                <a:gd name="T43" fmla="*/ 1 h 3"/>
                <a:gd name="T44" fmla="*/ 18 w 42"/>
                <a:gd name="T45" fmla="*/ 1 h 3"/>
                <a:gd name="T46" fmla="*/ 19 w 42"/>
                <a:gd name="T47" fmla="*/ 1 h 3"/>
                <a:gd name="T48" fmla="*/ 19 w 42"/>
                <a:gd name="T49" fmla="*/ 1 h 3"/>
                <a:gd name="T50" fmla="*/ 20 w 42"/>
                <a:gd name="T51" fmla="*/ 1 h 3"/>
                <a:gd name="T52" fmla="*/ 21 w 42"/>
                <a:gd name="T53" fmla="*/ 1 h 3"/>
                <a:gd name="T54" fmla="*/ 22 w 42"/>
                <a:gd name="T55" fmla="*/ 1 h 3"/>
                <a:gd name="T56" fmla="*/ 23 w 42"/>
                <a:gd name="T57" fmla="*/ 1 h 3"/>
                <a:gd name="T58" fmla="*/ 23 w 42"/>
                <a:gd name="T59" fmla="*/ 1 h 3"/>
                <a:gd name="T60" fmla="*/ 24 w 42"/>
                <a:gd name="T61" fmla="*/ 1 h 3"/>
                <a:gd name="T62" fmla="*/ 25 w 42"/>
                <a:gd name="T63" fmla="*/ 0 h 3"/>
                <a:gd name="T64" fmla="*/ 26 w 42"/>
                <a:gd name="T65" fmla="*/ 0 h 3"/>
                <a:gd name="T66" fmla="*/ 27 w 42"/>
                <a:gd name="T67" fmla="*/ 0 h 3"/>
                <a:gd name="T68" fmla="*/ 27 w 42"/>
                <a:gd name="T69" fmla="*/ 0 h 3"/>
                <a:gd name="T70" fmla="*/ 28 w 42"/>
                <a:gd name="T71" fmla="*/ 0 h 3"/>
                <a:gd name="T72" fmla="*/ 29 w 42"/>
                <a:gd name="T73" fmla="*/ 0 h 3"/>
                <a:gd name="T74" fmla="*/ 30 w 42"/>
                <a:gd name="T75" fmla="*/ 0 h 3"/>
                <a:gd name="T76" fmla="*/ 31 w 42"/>
                <a:gd name="T77" fmla="*/ 0 h 3"/>
                <a:gd name="T78" fmla="*/ 32 w 42"/>
                <a:gd name="T79" fmla="*/ 0 h 3"/>
                <a:gd name="T80" fmla="*/ 32 w 42"/>
                <a:gd name="T81" fmla="*/ 0 h 3"/>
                <a:gd name="T82" fmla="*/ 33 w 42"/>
                <a:gd name="T83" fmla="*/ 0 h 3"/>
                <a:gd name="T84" fmla="*/ 34 w 42"/>
                <a:gd name="T85" fmla="*/ 0 h 3"/>
                <a:gd name="T86" fmla="*/ 35 w 42"/>
                <a:gd name="T87" fmla="*/ 0 h 3"/>
                <a:gd name="T88" fmla="*/ 36 w 42"/>
                <a:gd name="T89" fmla="*/ 0 h 3"/>
                <a:gd name="T90" fmla="*/ 36 w 42"/>
                <a:gd name="T91" fmla="*/ 0 h 3"/>
                <a:gd name="T92" fmla="*/ 37 w 42"/>
                <a:gd name="T93" fmla="*/ 0 h 3"/>
                <a:gd name="T94" fmla="*/ 38 w 42"/>
                <a:gd name="T95" fmla="*/ 0 h 3"/>
                <a:gd name="T96" fmla="*/ 39 w 42"/>
                <a:gd name="T97" fmla="*/ 0 h 3"/>
                <a:gd name="T98" fmla="*/ 40 w 42"/>
                <a:gd name="T99" fmla="*/ 0 h 3"/>
                <a:gd name="T100" fmla="*/ 40 w 42"/>
                <a:gd name="T101" fmla="*/ 0 h 3"/>
                <a:gd name="T102" fmla="*/ 41 w 42"/>
                <a:gd name="T10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65"/>
            <p:cNvSpPr>
              <a:spLocks/>
            </p:cNvSpPr>
            <p:nvPr/>
          </p:nvSpPr>
          <p:spPr bwMode="auto">
            <a:xfrm>
              <a:off x="1231" y="3106"/>
              <a:ext cx="295" cy="7"/>
            </a:xfrm>
            <a:custGeom>
              <a:avLst/>
              <a:gdLst>
                <a:gd name="T0" fmla="*/ 0 w 42"/>
                <a:gd name="T1" fmla="*/ 1 h 1"/>
                <a:gd name="T2" fmla="*/ 1 w 42"/>
                <a:gd name="T3" fmla="*/ 1 h 1"/>
                <a:gd name="T4" fmla="*/ 2 w 42"/>
                <a:gd name="T5" fmla="*/ 1 h 1"/>
                <a:gd name="T6" fmla="*/ 2 w 42"/>
                <a:gd name="T7" fmla="*/ 0 h 1"/>
                <a:gd name="T8" fmla="*/ 3 w 42"/>
                <a:gd name="T9" fmla="*/ 0 h 1"/>
                <a:gd name="T10" fmla="*/ 4 w 42"/>
                <a:gd name="T11" fmla="*/ 0 h 1"/>
                <a:gd name="T12" fmla="*/ 5 w 42"/>
                <a:gd name="T13" fmla="*/ 0 h 1"/>
                <a:gd name="T14" fmla="*/ 6 w 42"/>
                <a:gd name="T15" fmla="*/ 0 h 1"/>
                <a:gd name="T16" fmla="*/ 6 w 42"/>
                <a:gd name="T17" fmla="*/ 0 h 1"/>
                <a:gd name="T18" fmla="*/ 7 w 42"/>
                <a:gd name="T19" fmla="*/ 0 h 1"/>
                <a:gd name="T20" fmla="*/ 8 w 42"/>
                <a:gd name="T21" fmla="*/ 0 h 1"/>
                <a:gd name="T22" fmla="*/ 9 w 42"/>
                <a:gd name="T23" fmla="*/ 0 h 1"/>
                <a:gd name="T24" fmla="*/ 10 w 42"/>
                <a:gd name="T25" fmla="*/ 0 h 1"/>
                <a:gd name="T26" fmla="*/ 11 w 42"/>
                <a:gd name="T27" fmla="*/ 0 h 1"/>
                <a:gd name="T28" fmla="*/ 11 w 42"/>
                <a:gd name="T29" fmla="*/ 0 h 1"/>
                <a:gd name="T30" fmla="*/ 12 w 42"/>
                <a:gd name="T31" fmla="*/ 0 h 1"/>
                <a:gd name="T32" fmla="*/ 13 w 42"/>
                <a:gd name="T33" fmla="*/ 0 h 1"/>
                <a:gd name="T34" fmla="*/ 14 w 42"/>
                <a:gd name="T35" fmla="*/ 0 h 1"/>
                <a:gd name="T36" fmla="*/ 15 w 42"/>
                <a:gd name="T37" fmla="*/ 0 h 1"/>
                <a:gd name="T38" fmla="*/ 15 w 42"/>
                <a:gd name="T39" fmla="*/ 0 h 1"/>
                <a:gd name="T40" fmla="*/ 16 w 42"/>
                <a:gd name="T41" fmla="*/ 0 h 1"/>
                <a:gd name="T42" fmla="*/ 17 w 42"/>
                <a:gd name="T43" fmla="*/ 0 h 1"/>
                <a:gd name="T44" fmla="*/ 18 w 42"/>
                <a:gd name="T45" fmla="*/ 0 h 1"/>
                <a:gd name="T46" fmla="*/ 19 w 42"/>
                <a:gd name="T47" fmla="*/ 0 h 1"/>
                <a:gd name="T48" fmla="*/ 19 w 42"/>
                <a:gd name="T49" fmla="*/ 0 h 1"/>
                <a:gd name="T50" fmla="*/ 20 w 42"/>
                <a:gd name="T51" fmla="*/ 0 h 1"/>
                <a:gd name="T52" fmla="*/ 21 w 42"/>
                <a:gd name="T53" fmla="*/ 0 h 1"/>
                <a:gd name="T54" fmla="*/ 22 w 42"/>
                <a:gd name="T55" fmla="*/ 0 h 1"/>
                <a:gd name="T56" fmla="*/ 23 w 42"/>
                <a:gd name="T57" fmla="*/ 0 h 1"/>
                <a:gd name="T58" fmla="*/ 23 w 42"/>
                <a:gd name="T59" fmla="*/ 0 h 1"/>
                <a:gd name="T60" fmla="*/ 24 w 42"/>
                <a:gd name="T61" fmla="*/ 0 h 1"/>
                <a:gd name="T62" fmla="*/ 25 w 42"/>
                <a:gd name="T63" fmla="*/ 0 h 1"/>
                <a:gd name="T64" fmla="*/ 26 w 42"/>
                <a:gd name="T65" fmla="*/ 1 h 1"/>
                <a:gd name="T66" fmla="*/ 27 w 42"/>
                <a:gd name="T67" fmla="*/ 1 h 1"/>
                <a:gd name="T68" fmla="*/ 27 w 42"/>
                <a:gd name="T69" fmla="*/ 1 h 1"/>
                <a:gd name="T70" fmla="*/ 28 w 42"/>
                <a:gd name="T71" fmla="*/ 1 h 1"/>
                <a:gd name="T72" fmla="*/ 29 w 42"/>
                <a:gd name="T73" fmla="*/ 1 h 1"/>
                <a:gd name="T74" fmla="*/ 30 w 42"/>
                <a:gd name="T75" fmla="*/ 1 h 1"/>
                <a:gd name="T76" fmla="*/ 31 w 42"/>
                <a:gd name="T77" fmla="*/ 1 h 1"/>
                <a:gd name="T78" fmla="*/ 31 w 42"/>
                <a:gd name="T79" fmla="*/ 1 h 1"/>
                <a:gd name="T80" fmla="*/ 32 w 42"/>
                <a:gd name="T81" fmla="*/ 1 h 1"/>
                <a:gd name="T82" fmla="*/ 33 w 42"/>
                <a:gd name="T83" fmla="*/ 1 h 1"/>
                <a:gd name="T84" fmla="*/ 34 w 42"/>
                <a:gd name="T85" fmla="*/ 1 h 1"/>
                <a:gd name="T86" fmla="*/ 35 w 42"/>
                <a:gd name="T87" fmla="*/ 1 h 1"/>
                <a:gd name="T88" fmla="*/ 35 w 42"/>
                <a:gd name="T89" fmla="*/ 1 h 1"/>
                <a:gd name="T90" fmla="*/ 36 w 42"/>
                <a:gd name="T91" fmla="*/ 1 h 1"/>
                <a:gd name="T92" fmla="*/ 37 w 42"/>
                <a:gd name="T93" fmla="*/ 1 h 1"/>
                <a:gd name="T94" fmla="*/ 38 w 42"/>
                <a:gd name="T95" fmla="*/ 1 h 1"/>
                <a:gd name="T96" fmla="*/ 39 w 42"/>
                <a:gd name="T97" fmla="*/ 1 h 1"/>
                <a:gd name="T98" fmla="*/ 40 w 42"/>
                <a:gd name="T99" fmla="*/ 1 h 1"/>
                <a:gd name="T100" fmla="*/ 40 w 42"/>
                <a:gd name="T101" fmla="*/ 1 h 1"/>
                <a:gd name="T102" fmla="*/ 41 w 42"/>
                <a:gd name="T10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66"/>
            <p:cNvSpPr>
              <a:spLocks/>
            </p:cNvSpPr>
            <p:nvPr/>
          </p:nvSpPr>
          <p:spPr bwMode="auto">
            <a:xfrm>
              <a:off x="1526" y="3113"/>
              <a:ext cx="289" cy="21"/>
            </a:xfrm>
            <a:custGeom>
              <a:avLst/>
              <a:gdLst>
                <a:gd name="T0" fmla="*/ 0 w 41"/>
                <a:gd name="T1" fmla="*/ 0 h 3"/>
                <a:gd name="T2" fmla="*/ 1 w 41"/>
                <a:gd name="T3" fmla="*/ 0 h 3"/>
                <a:gd name="T4" fmla="*/ 2 w 41"/>
                <a:gd name="T5" fmla="*/ 0 h 3"/>
                <a:gd name="T6" fmla="*/ 2 w 41"/>
                <a:gd name="T7" fmla="*/ 0 h 3"/>
                <a:gd name="T8" fmla="*/ 3 w 41"/>
                <a:gd name="T9" fmla="*/ 0 h 3"/>
                <a:gd name="T10" fmla="*/ 4 w 41"/>
                <a:gd name="T11" fmla="*/ 0 h 3"/>
                <a:gd name="T12" fmla="*/ 5 w 41"/>
                <a:gd name="T13" fmla="*/ 0 h 3"/>
                <a:gd name="T14" fmla="*/ 6 w 41"/>
                <a:gd name="T15" fmla="*/ 0 h 3"/>
                <a:gd name="T16" fmla="*/ 6 w 41"/>
                <a:gd name="T17" fmla="*/ 1 h 3"/>
                <a:gd name="T18" fmla="*/ 7 w 41"/>
                <a:gd name="T19" fmla="*/ 1 h 3"/>
                <a:gd name="T20" fmla="*/ 8 w 41"/>
                <a:gd name="T21" fmla="*/ 1 h 3"/>
                <a:gd name="T22" fmla="*/ 9 w 41"/>
                <a:gd name="T23" fmla="*/ 1 h 3"/>
                <a:gd name="T24" fmla="*/ 10 w 41"/>
                <a:gd name="T25" fmla="*/ 1 h 3"/>
                <a:gd name="T26" fmla="*/ 10 w 41"/>
                <a:gd name="T27" fmla="*/ 1 h 3"/>
                <a:gd name="T28" fmla="*/ 11 w 41"/>
                <a:gd name="T29" fmla="*/ 1 h 3"/>
                <a:gd name="T30" fmla="*/ 12 w 41"/>
                <a:gd name="T31" fmla="*/ 1 h 3"/>
                <a:gd name="T32" fmla="*/ 13 w 41"/>
                <a:gd name="T33" fmla="*/ 1 h 3"/>
                <a:gd name="T34" fmla="*/ 14 w 41"/>
                <a:gd name="T35" fmla="*/ 1 h 3"/>
                <a:gd name="T36" fmla="*/ 14 w 41"/>
                <a:gd name="T37" fmla="*/ 1 h 3"/>
                <a:gd name="T38" fmla="*/ 15 w 41"/>
                <a:gd name="T39" fmla="*/ 1 h 3"/>
                <a:gd name="T40" fmla="*/ 16 w 41"/>
                <a:gd name="T41" fmla="*/ 1 h 3"/>
                <a:gd name="T42" fmla="*/ 17 w 41"/>
                <a:gd name="T43" fmla="*/ 1 h 3"/>
                <a:gd name="T44" fmla="*/ 18 w 41"/>
                <a:gd name="T45" fmla="*/ 1 h 3"/>
                <a:gd name="T46" fmla="*/ 18 w 41"/>
                <a:gd name="T47" fmla="*/ 1 h 3"/>
                <a:gd name="T48" fmla="*/ 19 w 41"/>
                <a:gd name="T49" fmla="*/ 1 h 3"/>
                <a:gd name="T50" fmla="*/ 20 w 41"/>
                <a:gd name="T51" fmla="*/ 1 h 3"/>
                <a:gd name="T52" fmla="*/ 21 w 41"/>
                <a:gd name="T53" fmla="*/ 2 h 3"/>
                <a:gd name="T54" fmla="*/ 22 w 41"/>
                <a:gd name="T55" fmla="*/ 2 h 3"/>
                <a:gd name="T56" fmla="*/ 22 w 41"/>
                <a:gd name="T57" fmla="*/ 2 h 3"/>
                <a:gd name="T58" fmla="*/ 23 w 41"/>
                <a:gd name="T59" fmla="*/ 2 h 3"/>
                <a:gd name="T60" fmla="*/ 24 w 41"/>
                <a:gd name="T61" fmla="*/ 2 h 3"/>
                <a:gd name="T62" fmla="*/ 25 w 41"/>
                <a:gd name="T63" fmla="*/ 2 h 3"/>
                <a:gd name="T64" fmla="*/ 26 w 41"/>
                <a:gd name="T65" fmla="*/ 2 h 3"/>
                <a:gd name="T66" fmla="*/ 27 w 41"/>
                <a:gd name="T67" fmla="*/ 2 h 3"/>
                <a:gd name="T68" fmla="*/ 27 w 41"/>
                <a:gd name="T69" fmla="*/ 2 h 3"/>
                <a:gd name="T70" fmla="*/ 28 w 41"/>
                <a:gd name="T71" fmla="*/ 2 h 3"/>
                <a:gd name="T72" fmla="*/ 29 w 41"/>
                <a:gd name="T73" fmla="*/ 2 h 3"/>
                <a:gd name="T74" fmla="*/ 30 w 41"/>
                <a:gd name="T75" fmla="*/ 2 h 3"/>
                <a:gd name="T76" fmla="*/ 31 w 41"/>
                <a:gd name="T77" fmla="*/ 2 h 3"/>
                <a:gd name="T78" fmla="*/ 31 w 41"/>
                <a:gd name="T79" fmla="*/ 2 h 3"/>
                <a:gd name="T80" fmla="*/ 32 w 41"/>
                <a:gd name="T81" fmla="*/ 2 h 3"/>
                <a:gd name="T82" fmla="*/ 33 w 41"/>
                <a:gd name="T83" fmla="*/ 3 h 3"/>
                <a:gd name="T84" fmla="*/ 34 w 41"/>
                <a:gd name="T85" fmla="*/ 3 h 3"/>
                <a:gd name="T86" fmla="*/ 35 w 41"/>
                <a:gd name="T87" fmla="*/ 3 h 3"/>
                <a:gd name="T88" fmla="*/ 35 w 41"/>
                <a:gd name="T89" fmla="*/ 3 h 3"/>
                <a:gd name="T90" fmla="*/ 36 w 41"/>
                <a:gd name="T91" fmla="*/ 3 h 3"/>
                <a:gd name="T92" fmla="*/ 37 w 41"/>
                <a:gd name="T93" fmla="*/ 3 h 3"/>
                <a:gd name="T94" fmla="*/ 38 w 41"/>
                <a:gd name="T95" fmla="*/ 3 h 3"/>
                <a:gd name="T96" fmla="*/ 39 w 41"/>
                <a:gd name="T97" fmla="*/ 3 h 3"/>
                <a:gd name="T98" fmla="*/ 39 w 41"/>
                <a:gd name="T99" fmla="*/ 3 h 3"/>
                <a:gd name="T100" fmla="*/ 40 w 41"/>
                <a:gd name="T101" fmla="*/ 3 h 3"/>
                <a:gd name="T102" fmla="*/ 41 w 41"/>
                <a:gd name="T10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67"/>
            <p:cNvSpPr>
              <a:spLocks/>
            </p:cNvSpPr>
            <p:nvPr/>
          </p:nvSpPr>
          <p:spPr bwMode="auto">
            <a:xfrm>
              <a:off x="1815" y="3134"/>
              <a:ext cx="295" cy="28"/>
            </a:xfrm>
            <a:custGeom>
              <a:avLst/>
              <a:gdLst>
                <a:gd name="T0" fmla="*/ 1 w 42"/>
                <a:gd name="T1" fmla="*/ 0 h 4"/>
                <a:gd name="T2" fmla="*/ 2 w 42"/>
                <a:gd name="T3" fmla="*/ 0 h 4"/>
                <a:gd name="T4" fmla="*/ 2 w 42"/>
                <a:gd name="T5" fmla="*/ 0 h 4"/>
                <a:gd name="T6" fmla="*/ 3 w 42"/>
                <a:gd name="T7" fmla="*/ 1 h 4"/>
                <a:gd name="T8" fmla="*/ 4 w 42"/>
                <a:gd name="T9" fmla="*/ 1 h 4"/>
                <a:gd name="T10" fmla="*/ 5 w 42"/>
                <a:gd name="T11" fmla="*/ 1 h 4"/>
                <a:gd name="T12" fmla="*/ 6 w 42"/>
                <a:gd name="T13" fmla="*/ 1 h 4"/>
                <a:gd name="T14" fmla="*/ 7 w 42"/>
                <a:gd name="T15" fmla="*/ 1 h 4"/>
                <a:gd name="T16" fmla="*/ 7 w 42"/>
                <a:gd name="T17" fmla="*/ 1 h 4"/>
                <a:gd name="T18" fmla="*/ 8 w 42"/>
                <a:gd name="T19" fmla="*/ 1 h 4"/>
                <a:gd name="T20" fmla="*/ 9 w 42"/>
                <a:gd name="T21" fmla="*/ 1 h 4"/>
                <a:gd name="T22" fmla="*/ 10 w 42"/>
                <a:gd name="T23" fmla="*/ 1 h 4"/>
                <a:gd name="T24" fmla="*/ 11 w 42"/>
                <a:gd name="T25" fmla="*/ 1 h 4"/>
                <a:gd name="T26" fmla="*/ 11 w 42"/>
                <a:gd name="T27" fmla="*/ 1 h 4"/>
                <a:gd name="T28" fmla="*/ 12 w 42"/>
                <a:gd name="T29" fmla="*/ 1 h 4"/>
                <a:gd name="T30" fmla="*/ 13 w 42"/>
                <a:gd name="T31" fmla="*/ 1 h 4"/>
                <a:gd name="T32" fmla="*/ 14 w 42"/>
                <a:gd name="T33" fmla="*/ 1 h 4"/>
                <a:gd name="T34" fmla="*/ 15 w 42"/>
                <a:gd name="T35" fmla="*/ 2 h 4"/>
                <a:gd name="T36" fmla="*/ 15 w 42"/>
                <a:gd name="T37" fmla="*/ 2 h 4"/>
                <a:gd name="T38" fmla="*/ 16 w 42"/>
                <a:gd name="T39" fmla="*/ 2 h 4"/>
                <a:gd name="T40" fmla="*/ 17 w 42"/>
                <a:gd name="T41" fmla="*/ 2 h 4"/>
                <a:gd name="T42" fmla="*/ 18 w 42"/>
                <a:gd name="T43" fmla="*/ 2 h 4"/>
                <a:gd name="T44" fmla="*/ 19 w 42"/>
                <a:gd name="T45" fmla="*/ 2 h 4"/>
                <a:gd name="T46" fmla="*/ 19 w 42"/>
                <a:gd name="T47" fmla="*/ 2 h 4"/>
                <a:gd name="T48" fmla="*/ 20 w 42"/>
                <a:gd name="T49" fmla="*/ 2 h 4"/>
                <a:gd name="T50" fmla="*/ 21 w 42"/>
                <a:gd name="T51" fmla="*/ 2 h 4"/>
                <a:gd name="T52" fmla="*/ 22 w 42"/>
                <a:gd name="T53" fmla="*/ 2 h 4"/>
                <a:gd name="T54" fmla="*/ 23 w 42"/>
                <a:gd name="T55" fmla="*/ 2 h 4"/>
                <a:gd name="T56" fmla="*/ 23 w 42"/>
                <a:gd name="T57" fmla="*/ 2 h 4"/>
                <a:gd name="T58" fmla="*/ 24 w 42"/>
                <a:gd name="T59" fmla="*/ 2 h 4"/>
                <a:gd name="T60" fmla="*/ 25 w 42"/>
                <a:gd name="T61" fmla="*/ 2 h 4"/>
                <a:gd name="T62" fmla="*/ 26 w 42"/>
                <a:gd name="T63" fmla="*/ 3 h 4"/>
                <a:gd name="T64" fmla="*/ 27 w 42"/>
                <a:gd name="T65" fmla="*/ 3 h 4"/>
                <a:gd name="T66" fmla="*/ 27 w 42"/>
                <a:gd name="T67" fmla="*/ 3 h 4"/>
                <a:gd name="T68" fmla="*/ 28 w 42"/>
                <a:gd name="T69" fmla="*/ 3 h 4"/>
                <a:gd name="T70" fmla="*/ 29 w 42"/>
                <a:gd name="T71" fmla="*/ 3 h 4"/>
                <a:gd name="T72" fmla="*/ 30 w 42"/>
                <a:gd name="T73" fmla="*/ 3 h 4"/>
                <a:gd name="T74" fmla="*/ 31 w 42"/>
                <a:gd name="T75" fmla="*/ 3 h 4"/>
                <a:gd name="T76" fmla="*/ 31 w 42"/>
                <a:gd name="T77" fmla="*/ 3 h 4"/>
                <a:gd name="T78" fmla="*/ 32 w 42"/>
                <a:gd name="T79" fmla="*/ 3 h 4"/>
                <a:gd name="T80" fmla="*/ 33 w 42"/>
                <a:gd name="T81" fmla="*/ 3 h 4"/>
                <a:gd name="T82" fmla="*/ 34 w 42"/>
                <a:gd name="T83" fmla="*/ 3 h 4"/>
                <a:gd name="T84" fmla="*/ 35 w 42"/>
                <a:gd name="T85" fmla="*/ 3 h 4"/>
                <a:gd name="T86" fmla="*/ 36 w 42"/>
                <a:gd name="T87" fmla="*/ 3 h 4"/>
                <a:gd name="T88" fmla="*/ 36 w 42"/>
                <a:gd name="T89" fmla="*/ 3 h 4"/>
                <a:gd name="T90" fmla="*/ 37 w 42"/>
                <a:gd name="T91" fmla="*/ 4 h 4"/>
                <a:gd name="T92" fmla="*/ 38 w 42"/>
                <a:gd name="T93" fmla="*/ 4 h 4"/>
                <a:gd name="T94" fmla="*/ 39 w 42"/>
                <a:gd name="T95" fmla="*/ 4 h 4"/>
                <a:gd name="T96" fmla="*/ 40 w 42"/>
                <a:gd name="T97" fmla="*/ 4 h 4"/>
                <a:gd name="T98" fmla="*/ 40 w 42"/>
                <a:gd name="T99" fmla="*/ 4 h 4"/>
                <a:gd name="T100" fmla="*/ 41 w 42"/>
                <a:gd name="T101" fmla="*/ 4 h 4"/>
                <a:gd name="T102" fmla="*/ 42 w 42"/>
                <a:gd name="T10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4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68"/>
            <p:cNvSpPr>
              <a:spLocks/>
            </p:cNvSpPr>
            <p:nvPr/>
          </p:nvSpPr>
          <p:spPr bwMode="auto">
            <a:xfrm>
              <a:off x="2110" y="3162"/>
              <a:ext cx="296" cy="22"/>
            </a:xfrm>
            <a:custGeom>
              <a:avLst/>
              <a:gdLst>
                <a:gd name="T0" fmla="*/ 1 w 42"/>
                <a:gd name="T1" fmla="*/ 0 h 3"/>
                <a:gd name="T2" fmla="*/ 2 w 42"/>
                <a:gd name="T3" fmla="*/ 0 h 3"/>
                <a:gd name="T4" fmla="*/ 2 w 42"/>
                <a:gd name="T5" fmla="*/ 0 h 3"/>
                <a:gd name="T6" fmla="*/ 3 w 42"/>
                <a:gd name="T7" fmla="*/ 0 h 3"/>
                <a:gd name="T8" fmla="*/ 4 w 42"/>
                <a:gd name="T9" fmla="*/ 0 h 3"/>
                <a:gd name="T10" fmla="*/ 5 w 42"/>
                <a:gd name="T11" fmla="*/ 0 h 3"/>
                <a:gd name="T12" fmla="*/ 6 w 42"/>
                <a:gd name="T13" fmla="*/ 0 h 3"/>
                <a:gd name="T14" fmla="*/ 6 w 42"/>
                <a:gd name="T15" fmla="*/ 0 h 3"/>
                <a:gd name="T16" fmla="*/ 7 w 42"/>
                <a:gd name="T17" fmla="*/ 1 h 3"/>
                <a:gd name="T18" fmla="*/ 8 w 42"/>
                <a:gd name="T19" fmla="*/ 1 h 3"/>
                <a:gd name="T20" fmla="*/ 9 w 42"/>
                <a:gd name="T21" fmla="*/ 1 h 3"/>
                <a:gd name="T22" fmla="*/ 10 w 42"/>
                <a:gd name="T23" fmla="*/ 1 h 3"/>
                <a:gd name="T24" fmla="*/ 10 w 42"/>
                <a:gd name="T25" fmla="*/ 1 h 3"/>
                <a:gd name="T26" fmla="*/ 11 w 42"/>
                <a:gd name="T27" fmla="*/ 1 h 3"/>
                <a:gd name="T28" fmla="*/ 12 w 42"/>
                <a:gd name="T29" fmla="*/ 1 h 3"/>
                <a:gd name="T30" fmla="*/ 13 w 42"/>
                <a:gd name="T31" fmla="*/ 1 h 3"/>
                <a:gd name="T32" fmla="*/ 14 w 42"/>
                <a:gd name="T33" fmla="*/ 1 h 3"/>
                <a:gd name="T34" fmla="*/ 14 w 42"/>
                <a:gd name="T35" fmla="*/ 1 h 3"/>
                <a:gd name="T36" fmla="*/ 15 w 42"/>
                <a:gd name="T37" fmla="*/ 1 h 3"/>
                <a:gd name="T38" fmla="*/ 16 w 42"/>
                <a:gd name="T39" fmla="*/ 1 h 3"/>
                <a:gd name="T40" fmla="*/ 17 w 42"/>
                <a:gd name="T41" fmla="*/ 1 h 3"/>
                <a:gd name="T42" fmla="*/ 18 w 42"/>
                <a:gd name="T43" fmla="*/ 1 h 3"/>
                <a:gd name="T44" fmla="*/ 19 w 42"/>
                <a:gd name="T45" fmla="*/ 1 h 3"/>
                <a:gd name="T46" fmla="*/ 19 w 42"/>
                <a:gd name="T47" fmla="*/ 1 h 3"/>
                <a:gd name="T48" fmla="*/ 20 w 42"/>
                <a:gd name="T49" fmla="*/ 2 h 3"/>
                <a:gd name="T50" fmla="*/ 21 w 42"/>
                <a:gd name="T51" fmla="*/ 2 h 3"/>
                <a:gd name="T52" fmla="*/ 22 w 42"/>
                <a:gd name="T53" fmla="*/ 2 h 3"/>
                <a:gd name="T54" fmla="*/ 23 w 42"/>
                <a:gd name="T55" fmla="*/ 2 h 3"/>
                <a:gd name="T56" fmla="*/ 23 w 42"/>
                <a:gd name="T57" fmla="*/ 2 h 3"/>
                <a:gd name="T58" fmla="*/ 24 w 42"/>
                <a:gd name="T59" fmla="*/ 2 h 3"/>
                <a:gd name="T60" fmla="*/ 25 w 42"/>
                <a:gd name="T61" fmla="*/ 2 h 3"/>
                <a:gd name="T62" fmla="*/ 26 w 42"/>
                <a:gd name="T63" fmla="*/ 2 h 3"/>
                <a:gd name="T64" fmla="*/ 27 w 42"/>
                <a:gd name="T65" fmla="*/ 2 h 3"/>
                <a:gd name="T66" fmla="*/ 27 w 42"/>
                <a:gd name="T67" fmla="*/ 2 h 3"/>
                <a:gd name="T68" fmla="*/ 28 w 42"/>
                <a:gd name="T69" fmla="*/ 2 h 3"/>
                <a:gd name="T70" fmla="*/ 29 w 42"/>
                <a:gd name="T71" fmla="*/ 2 h 3"/>
                <a:gd name="T72" fmla="*/ 30 w 42"/>
                <a:gd name="T73" fmla="*/ 2 h 3"/>
                <a:gd name="T74" fmla="*/ 31 w 42"/>
                <a:gd name="T75" fmla="*/ 2 h 3"/>
                <a:gd name="T76" fmla="*/ 31 w 42"/>
                <a:gd name="T77" fmla="*/ 2 h 3"/>
                <a:gd name="T78" fmla="*/ 32 w 42"/>
                <a:gd name="T79" fmla="*/ 2 h 3"/>
                <a:gd name="T80" fmla="*/ 33 w 42"/>
                <a:gd name="T81" fmla="*/ 2 h 3"/>
                <a:gd name="T82" fmla="*/ 34 w 42"/>
                <a:gd name="T83" fmla="*/ 2 h 3"/>
                <a:gd name="T84" fmla="*/ 35 w 42"/>
                <a:gd name="T85" fmla="*/ 2 h 3"/>
                <a:gd name="T86" fmla="*/ 35 w 42"/>
                <a:gd name="T87" fmla="*/ 3 h 3"/>
                <a:gd name="T88" fmla="*/ 36 w 42"/>
                <a:gd name="T89" fmla="*/ 3 h 3"/>
                <a:gd name="T90" fmla="*/ 37 w 42"/>
                <a:gd name="T91" fmla="*/ 3 h 3"/>
                <a:gd name="T92" fmla="*/ 38 w 42"/>
                <a:gd name="T93" fmla="*/ 3 h 3"/>
                <a:gd name="T94" fmla="*/ 39 w 42"/>
                <a:gd name="T95" fmla="*/ 3 h 3"/>
                <a:gd name="T96" fmla="*/ 39 w 42"/>
                <a:gd name="T97" fmla="*/ 3 h 3"/>
                <a:gd name="T98" fmla="*/ 40 w 42"/>
                <a:gd name="T99" fmla="*/ 3 h 3"/>
                <a:gd name="T100" fmla="*/ 41 w 42"/>
                <a:gd name="T101" fmla="*/ 3 h 3"/>
                <a:gd name="T102" fmla="*/ 42 w 42"/>
                <a:gd name="T10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69"/>
            <p:cNvSpPr>
              <a:spLocks/>
            </p:cNvSpPr>
            <p:nvPr/>
          </p:nvSpPr>
          <p:spPr bwMode="auto">
            <a:xfrm>
              <a:off x="2406" y="3184"/>
              <a:ext cx="296" cy="14"/>
            </a:xfrm>
            <a:custGeom>
              <a:avLst/>
              <a:gdLst>
                <a:gd name="T0" fmla="*/ 1 w 42"/>
                <a:gd name="T1" fmla="*/ 0 h 2"/>
                <a:gd name="T2" fmla="*/ 1 w 42"/>
                <a:gd name="T3" fmla="*/ 0 h 2"/>
                <a:gd name="T4" fmla="*/ 2 w 42"/>
                <a:gd name="T5" fmla="*/ 0 h 2"/>
                <a:gd name="T6" fmla="*/ 3 w 42"/>
                <a:gd name="T7" fmla="*/ 0 h 2"/>
                <a:gd name="T8" fmla="*/ 4 w 42"/>
                <a:gd name="T9" fmla="*/ 0 h 2"/>
                <a:gd name="T10" fmla="*/ 5 w 42"/>
                <a:gd name="T11" fmla="*/ 0 h 2"/>
                <a:gd name="T12" fmla="*/ 6 w 42"/>
                <a:gd name="T13" fmla="*/ 0 h 2"/>
                <a:gd name="T14" fmla="*/ 6 w 42"/>
                <a:gd name="T15" fmla="*/ 0 h 2"/>
                <a:gd name="T16" fmla="*/ 7 w 42"/>
                <a:gd name="T17" fmla="*/ 0 h 2"/>
                <a:gd name="T18" fmla="*/ 8 w 42"/>
                <a:gd name="T19" fmla="*/ 0 h 2"/>
                <a:gd name="T20" fmla="*/ 9 w 42"/>
                <a:gd name="T21" fmla="*/ 0 h 2"/>
                <a:gd name="T22" fmla="*/ 10 w 42"/>
                <a:gd name="T23" fmla="*/ 0 h 2"/>
                <a:gd name="T24" fmla="*/ 10 w 42"/>
                <a:gd name="T25" fmla="*/ 0 h 2"/>
                <a:gd name="T26" fmla="*/ 11 w 42"/>
                <a:gd name="T27" fmla="*/ 0 h 2"/>
                <a:gd name="T28" fmla="*/ 12 w 42"/>
                <a:gd name="T29" fmla="*/ 1 h 2"/>
                <a:gd name="T30" fmla="*/ 13 w 42"/>
                <a:gd name="T31" fmla="*/ 1 h 2"/>
                <a:gd name="T32" fmla="*/ 14 w 42"/>
                <a:gd name="T33" fmla="*/ 1 h 2"/>
                <a:gd name="T34" fmla="*/ 14 w 42"/>
                <a:gd name="T35" fmla="*/ 1 h 2"/>
                <a:gd name="T36" fmla="*/ 15 w 42"/>
                <a:gd name="T37" fmla="*/ 1 h 2"/>
                <a:gd name="T38" fmla="*/ 16 w 42"/>
                <a:gd name="T39" fmla="*/ 1 h 2"/>
                <a:gd name="T40" fmla="*/ 17 w 42"/>
                <a:gd name="T41" fmla="*/ 1 h 2"/>
                <a:gd name="T42" fmla="*/ 18 w 42"/>
                <a:gd name="T43" fmla="*/ 1 h 2"/>
                <a:gd name="T44" fmla="*/ 18 w 42"/>
                <a:gd name="T45" fmla="*/ 1 h 2"/>
                <a:gd name="T46" fmla="*/ 19 w 42"/>
                <a:gd name="T47" fmla="*/ 1 h 2"/>
                <a:gd name="T48" fmla="*/ 20 w 42"/>
                <a:gd name="T49" fmla="*/ 1 h 2"/>
                <a:gd name="T50" fmla="*/ 21 w 42"/>
                <a:gd name="T51" fmla="*/ 1 h 2"/>
                <a:gd name="T52" fmla="*/ 22 w 42"/>
                <a:gd name="T53" fmla="*/ 1 h 2"/>
                <a:gd name="T54" fmla="*/ 22 w 42"/>
                <a:gd name="T55" fmla="*/ 1 h 2"/>
                <a:gd name="T56" fmla="*/ 23 w 42"/>
                <a:gd name="T57" fmla="*/ 1 h 2"/>
                <a:gd name="T58" fmla="*/ 24 w 42"/>
                <a:gd name="T59" fmla="*/ 1 h 2"/>
                <a:gd name="T60" fmla="*/ 25 w 42"/>
                <a:gd name="T61" fmla="*/ 1 h 2"/>
                <a:gd name="T62" fmla="*/ 26 w 42"/>
                <a:gd name="T63" fmla="*/ 1 h 2"/>
                <a:gd name="T64" fmla="*/ 27 w 42"/>
                <a:gd name="T65" fmla="*/ 1 h 2"/>
                <a:gd name="T66" fmla="*/ 27 w 42"/>
                <a:gd name="T67" fmla="*/ 1 h 2"/>
                <a:gd name="T68" fmla="*/ 28 w 42"/>
                <a:gd name="T69" fmla="*/ 1 h 2"/>
                <a:gd name="T70" fmla="*/ 29 w 42"/>
                <a:gd name="T71" fmla="*/ 1 h 2"/>
                <a:gd name="T72" fmla="*/ 30 w 42"/>
                <a:gd name="T73" fmla="*/ 1 h 2"/>
                <a:gd name="T74" fmla="*/ 31 w 42"/>
                <a:gd name="T75" fmla="*/ 1 h 2"/>
                <a:gd name="T76" fmla="*/ 31 w 42"/>
                <a:gd name="T77" fmla="*/ 1 h 2"/>
                <a:gd name="T78" fmla="*/ 32 w 42"/>
                <a:gd name="T79" fmla="*/ 1 h 2"/>
                <a:gd name="T80" fmla="*/ 33 w 42"/>
                <a:gd name="T81" fmla="*/ 1 h 2"/>
                <a:gd name="T82" fmla="*/ 34 w 42"/>
                <a:gd name="T83" fmla="*/ 1 h 2"/>
                <a:gd name="T84" fmla="*/ 35 w 42"/>
                <a:gd name="T85" fmla="*/ 1 h 2"/>
                <a:gd name="T86" fmla="*/ 35 w 42"/>
                <a:gd name="T87" fmla="*/ 1 h 2"/>
                <a:gd name="T88" fmla="*/ 36 w 42"/>
                <a:gd name="T89" fmla="*/ 1 h 2"/>
                <a:gd name="T90" fmla="*/ 37 w 42"/>
                <a:gd name="T91" fmla="*/ 1 h 2"/>
                <a:gd name="T92" fmla="*/ 38 w 42"/>
                <a:gd name="T93" fmla="*/ 2 h 2"/>
                <a:gd name="T94" fmla="*/ 39 w 42"/>
                <a:gd name="T95" fmla="*/ 2 h 2"/>
                <a:gd name="T96" fmla="*/ 39 w 42"/>
                <a:gd name="T97" fmla="*/ 2 h 2"/>
                <a:gd name="T98" fmla="*/ 40 w 42"/>
                <a:gd name="T99" fmla="*/ 2 h 2"/>
                <a:gd name="T100" fmla="*/ 41 w 42"/>
                <a:gd name="T101" fmla="*/ 2 h 2"/>
                <a:gd name="T102" fmla="*/ 42 w 42"/>
                <a:gd name="T10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2" y="2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Freeform 70"/>
            <p:cNvSpPr>
              <a:spLocks/>
            </p:cNvSpPr>
            <p:nvPr/>
          </p:nvSpPr>
          <p:spPr bwMode="auto">
            <a:xfrm>
              <a:off x="2702" y="3198"/>
              <a:ext cx="295" cy="0"/>
            </a:xfrm>
            <a:custGeom>
              <a:avLst/>
              <a:gdLst>
                <a:gd name="T0" fmla="*/ 1 w 42"/>
                <a:gd name="T1" fmla="*/ 1 w 42"/>
                <a:gd name="T2" fmla="*/ 2 w 42"/>
                <a:gd name="T3" fmla="*/ 3 w 42"/>
                <a:gd name="T4" fmla="*/ 4 w 42"/>
                <a:gd name="T5" fmla="*/ 5 w 42"/>
                <a:gd name="T6" fmla="*/ 5 w 42"/>
                <a:gd name="T7" fmla="*/ 6 w 42"/>
                <a:gd name="T8" fmla="*/ 7 w 42"/>
                <a:gd name="T9" fmla="*/ 8 w 42"/>
                <a:gd name="T10" fmla="*/ 9 w 42"/>
                <a:gd name="T11" fmla="*/ 9 w 42"/>
                <a:gd name="T12" fmla="*/ 10 w 42"/>
                <a:gd name="T13" fmla="*/ 11 w 42"/>
                <a:gd name="T14" fmla="*/ 12 w 42"/>
                <a:gd name="T15" fmla="*/ 13 w 42"/>
                <a:gd name="T16" fmla="*/ 14 w 42"/>
                <a:gd name="T17" fmla="*/ 14 w 42"/>
                <a:gd name="T18" fmla="*/ 15 w 42"/>
                <a:gd name="T19" fmla="*/ 16 w 42"/>
                <a:gd name="T20" fmla="*/ 17 w 42"/>
                <a:gd name="T21" fmla="*/ 18 w 42"/>
                <a:gd name="T22" fmla="*/ 18 w 42"/>
                <a:gd name="T23" fmla="*/ 19 w 42"/>
                <a:gd name="T24" fmla="*/ 20 w 42"/>
                <a:gd name="T25" fmla="*/ 21 w 42"/>
                <a:gd name="T26" fmla="*/ 22 w 42"/>
                <a:gd name="T27" fmla="*/ 22 w 42"/>
                <a:gd name="T28" fmla="*/ 23 w 42"/>
                <a:gd name="T29" fmla="*/ 24 w 42"/>
                <a:gd name="T30" fmla="*/ 25 w 42"/>
                <a:gd name="T31" fmla="*/ 26 w 42"/>
                <a:gd name="T32" fmla="*/ 26 w 42"/>
                <a:gd name="T33" fmla="*/ 27 w 42"/>
                <a:gd name="T34" fmla="*/ 28 w 42"/>
                <a:gd name="T35" fmla="*/ 29 w 42"/>
                <a:gd name="T36" fmla="*/ 30 w 42"/>
                <a:gd name="T37" fmla="*/ 30 w 42"/>
                <a:gd name="T38" fmla="*/ 31 w 42"/>
                <a:gd name="T39" fmla="*/ 32 w 42"/>
                <a:gd name="T40" fmla="*/ 33 w 42"/>
                <a:gd name="T41" fmla="*/ 34 w 42"/>
                <a:gd name="T42" fmla="*/ 34 w 42"/>
                <a:gd name="T43" fmla="*/ 35 w 42"/>
                <a:gd name="T44" fmla="*/ 36 w 42"/>
                <a:gd name="T45" fmla="*/ 37 w 42"/>
                <a:gd name="T46" fmla="*/ 38 w 42"/>
                <a:gd name="T47" fmla="*/ 39 w 42"/>
                <a:gd name="T48" fmla="*/ 39 w 42"/>
                <a:gd name="T49" fmla="*/ 40 w 42"/>
                <a:gd name="T50" fmla="*/ 41 w 42"/>
                <a:gd name="T51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11113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Freeform 71"/>
            <p:cNvSpPr>
              <a:spLocks/>
            </p:cNvSpPr>
            <p:nvPr/>
          </p:nvSpPr>
          <p:spPr bwMode="auto">
            <a:xfrm>
              <a:off x="2997" y="3198"/>
              <a:ext cx="296" cy="7"/>
            </a:xfrm>
            <a:custGeom>
              <a:avLst/>
              <a:gdLst>
                <a:gd name="T0" fmla="*/ 1 w 42"/>
                <a:gd name="T1" fmla="*/ 0 h 1"/>
                <a:gd name="T2" fmla="*/ 1 w 42"/>
                <a:gd name="T3" fmla="*/ 1 h 1"/>
                <a:gd name="T4" fmla="*/ 2 w 42"/>
                <a:gd name="T5" fmla="*/ 1 h 1"/>
                <a:gd name="T6" fmla="*/ 3 w 42"/>
                <a:gd name="T7" fmla="*/ 1 h 1"/>
                <a:gd name="T8" fmla="*/ 4 w 42"/>
                <a:gd name="T9" fmla="*/ 1 h 1"/>
                <a:gd name="T10" fmla="*/ 5 w 42"/>
                <a:gd name="T11" fmla="*/ 1 h 1"/>
                <a:gd name="T12" fmla="*/ 5 w 42"/>
                <a:gd name="T13" fmla="*/ 1 h 1"/>
                <a:gd name="T14" fmla="*/ 6 w 42"/>
                <a:gd name="T15" fmla="*/ 1 h 1"/>
                <a:gd name="T16" fmla="*/ 7 w 42"/>
                <a:gd name="T17" fmla="*/ 1 h 1"/>
                <a:gd name="T18" fmla="*/ 8 w 42"/>
                <a:gd name="T19" fmla="*/ 1 h 1"/>
                <a:gd name="T20" fmla="*/ 9 w 42"/>
                <a:gd name="T21" fmla="*/ 1 h 1"/>
                <a:gd name="T22" fmla="*/ 9 w 42"/>
                <a:gd name="T23" fmla="*/ 1 h 1"/>
                <a:gd name="T24" fmla="*/ 10 w 42"/>
                <a:gd name="T25" fmla="*/ 1 h 1"/>
                <a:gd name="T26" fmla="*/ 11 w 42"/>
                <a:gd name="T27" fmla="*/ 1 h 1"/>
                <a:gd name="T28" fmla="*/ 12 w 42"/>
                <a:gd name="T29" fmla="*/ 1 h 1"/>
                <a:gd name="T30" fmla="*/ 13 w 42"/>
                <a:gd name="T31" fmla="*/ 1 h 1"/>
                <a:gd name="T32" fmla="*/ 13 w 42"/>
                <a:gd name="T33" fmla="*/ 1 h 1"/>
                <a:gd name="T34" fmla="*/ 14 w 42"/>
                <a:gd name="T35" fmla="*/ 1 h 1"/>
                <a:gd name="T36" fmla="*/ 15 w 42"/>
                <a:gd name="T37" fmla="*/ 1 h 1"/>
                <a:gd name="T38" fmla="*/ 16 w 42"/>
                <a:gd name="T39" fmla="*/ 1 h 1"/>
                <a:gd name="T40" fmla="*/ 17 w 42"/>
                <a:gd name="T41" fmla="*/ 1 h 1"/>
                <a:gd name="T42" fmla="*/ 17 w 42"/>
                <a:gd name="T43" fmla="*/ 1 h 1"/>
                <a:gd name="T44" fmla="*/ 18 w 42"/>
                <a:gd name="T45" fmla="*/ 1 h 1"/>
                <a:gd name="T46" fmla="*/ 19 w 42"/>
                <a:gd name="T47" fmla="*/ 1 h 1"/>
                <a:gd name="T48" fmla="*/ 20 w 42"/>
                <a:gd name="T49" fmla="*/ 1 h 1"/>
                <a:gd name="T50" fmla="*/ 21 w 42"/>
                <a:gd name="T51" fmla="*/ 1 h 1"/>
                <a:gd name="T52" fmla="*/ 22 w 42"/>
                <a:gd name="T53" fmla="*/ 1 h 1"/>
                <a:gd name="T54" fmla="*/ 22 w 42"/>
                <a:gd name="T55" fmla="*/ 1 h 1"/>
                <a:gd name="T56" fmla="*/ 23 w 42"/>
                <a:gd name="T57" fmla="*/ 1 h 1"/>
                <a:gd name="T58" fmla="*/ 24 w 42"/>
                <a:gd name="T59" fmla="*/ 1 h 1"/>
                <a:gd name="T60" fmla="*/ 25 w 42"/>
                <a:gd name="T61" fmla="*/ 1 h 1"/>
                <a:gd name="T62" fmla="*/ 26 w 42"/>
                <a:gd name="T63" fmla="*/ 1 h 1"/>
                <a:gd name="T64" fmla="*/ 26 w 42"/>
                <a:gd name="T65" fmla="*/ 1 h 1"/>
                <a:gd name="T66" fmla="*/ 27 w 42"/>
                <a:gd name="T67" fmla="*/ 1 h 1"/>
                <a:gd name="T68" fmla="*/ 28 w 42"/>
                <a:gd name="T69" fmla="*/ 1 h 1"/>
                <a:gd name="T70" fmla="*/ 29 w 42"/>
                <a:gd name="T71" fmla="*/ 1 h 1"/>
                <a:gd name="T72" fmla="*/ 30 w 42"/>
                <a:gd name="T73" fmla="*/ 1 h 1"/>
                <a:gd name="T74" fmla="*/ 30 w 42"/>
                <a:gd name="T75" fmla="*/ 1 h 1"/>
                <a:gd name="T76" fmla="*/ 31 w 42"/>
                <a:gd name="T77" fmla="*/ 1 h 1"/>
                <a:gd name="T78" fmla="*/ 32 w 42"/>
                <a:gd name="T79" fmla="*/ 1 h 1"/>
                <a:gd name="T80" fmla="*/ 33 w 42"/>
                <a:gd name="T81" fmla="*/ 1 h 1"/>
                <a:gd name="T82" fmla="*/ 34 w 42"/>
                <a:gd name="T83" fmla="*/ 1 h 1"/>
                <a:gd name="T84" fmla="*/ 34 w 42"/>
                <a:gd name="T85" fmla="*/ 1 h 1"/>
                <a:gd name="T86" fmla="*/ 35 w 42"/>
                <a:gd name="T87" fmla="*/ 1 h 1"/>
                <a:gd name="T88" fmla="*/ 36 w 42"/>
                <a:gd name="T89" fmla="*/ 1 h 1"/>
                <a:gd name="T90" fmla="*/ 37 w 42"/>
                <a:gd name="T91" fmla="*/ 1 h 1"/>
                <a:gd name="T92" fmla="*/ 38 w 42"/>
                <a:gd name="T93" fmla="*/ 1 h 1"/>
                <a:gd name="T94" fmla="*/ 38 w 42"/>
                <a:gd name="T95" fmla="*/ 1 h 1"/>
                <a:gd name="T96" fmla="*/ 39 w 42"/>
                <a:gd name="T97" fmla="*/ 1 h 1"/>
                <a:gd name="T98" fmla="*/ 40 w 42"/>
                <a:gd name="T99" fmla="*/ 1 h 1"/>
                <a:gd name="T100" fmla="*/ 41 w 42"/>
                <a:gd name="T101" fmla="*/ 1 h 1"/>
                <a:gd name="T102" fmla="*/ 42 w 42"/>
                <a:gd name="T10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1"/>
                  </a:lnTo>
                </a:path>
              </a:pathLst>
            </a:custGeom>
            <a:noFill/>
            <a:ln w="11113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Freeform 72"/>
            <p:cNvSpPr>
              <a:spLocks/>
            </p:cNvSpPr>
            <p:nvPr/>
          </p:nvSpPr>
          <p:spPr bwMode="auto">
            <a:xfrm>
              <a:off x="3293" y="3205"/>
              <a:ext cx="183" cy="0"/>
            </a:xfrm>
            <a:custGeom>
              <a:avLst/>
              <a:gdLst>
                <a:gd name="T0" fmla="*/ 0 w 26"/>
                <a:gd name="T1" fmla="*/ 1 w 26"/>
                <a:gd name="T2" fmla="*/ 2 w 26"/>
                <a:gd name="T3" fmla="*/ 3 w 26"/>
                <a:gd name="T4" fmla="*/ 4 w 26"/>
                <a:gd name="T5" fmla="*/ 5 w 26"/>
                <a:gd name="T6" fmla="*/ 5 w 26"/>
                <a:gd name="T7" fmla="*/ 6 w 26"/>
                <a:gd name="T8" fmla="*/ 7 w 26"/>
                <a:gd name="T9" fmla="*/ 8 w 26"/>
                <a:gd name="T10" fmla="*/ 9 w 26"/>
                <a:gd name="T11" fmla="*/ 9 w 26"/>
                <a:gd name="T12" fmla="*/ 10 w 26"/>
                <a:gd name="T13" fmla="*/ 11 w 26"/>
                <a:gd name="T14" fmla="*/ 12 w 26"/>
                <a:gd name="T15" fmla="*/ 13 w 26"/>
                <a:gd name="T16" fmla="*/ 13 w 26"/>
                <a:gd name="T17" fmla="*/ 14 w 26"/>
                <a:gd name="T18" fmla="*/ 15 w 26"/>
                <a:gd name="T19" fmla="*/ 16 w 26"/>
                <a:gd name="T20" fmla="*/ 17 w 26"/>
                <a:gd name="T21" fmla="*/ 17 w 26"/>
                <a:gd name="T22" fmla="*/ 18 w 26"/>
                <a:gd name="T23" fmla="*/ 19 w 26"/>
                <a:gd name="T24" fmla="*/ 20 w 26"/>
                <a:gd name="T25" fmla="*/ 21 w 26"/>
                <a:gd name="T26" fmla="*/ 21 w 26"/>
                <a:gd name="T27" fmla="*/ 22 w 26"/>
                <a:gd name="T28" fmla="*/ 23 w 26"/>
                <a:gd name="T29" fmla="*/ 24 w 26"/>
                <a:gd name="T30" fmla="*/ 25 w 26"/>
                <a:gd name="T31" fmla="*/ 25 w 26"/>
                <a:gd name="T3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 w="11113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Rectangle 73"/>
            <p:cNvSpPr>
              <a:spLocks noChangeArrowheads="1"/>
            </p:cNvSpPr>
            <p:nvPr/>
          </p:nvSpPr>
          <p:spPr bwMode="auto">
            <a:xfrm>
              <a:off x="2856" y="1635"/>
              <a:ext cx="14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V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0" name="Rectangle 74"/>
            <p:cNvSpPr>
              <a:spLocks noChangeArrowheads="1"/>
            </p:cNvSpPr>
            <p:nvPr/>
          </p:nvSpPr>
          <p:spPr bwMode="auto">
            <a:xfrm>
              <a:off x="2941" y="1692"/>
              <a:ext cx="12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II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1" name="Line 75"/>
            <p:cNvSpPr>
              <a:spLocks noChangeShapeType="1"/>
            </p:cNvSpPr>
            <p:nvPr/>
          </p:nvSpPr>
          <p:spPr bwMode="auto">
            <a:xfrm>
              <a:off x="3074" y="1727"/>
              <a:ext cx="247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Freeform 76"/>
            <p:cNvSpPr>
              <a:spLocks/>
            </p:cNvSpPr>
            <p:nvPr/>
          </p:nvSpPr>
          <p:spPr bwMode="auto">
            <a:xfrm>
              <a:off x="647" y="1516"/>
              <a:ext cx="288" cy="1689"/>
            </a:xfrm>
            <a:custGeom>
              <a:avLst/>
              <a:gdLst>
                <a:gd name="T0" fmla="*/ 0 w 41"/>
                <a:gd name="T1" fmla="*/ 239 h 240"/>
                <a:gd name="T2" fmla="*/ 1 w 41"/>
                <a:gd name="T3" fmla="*/ 238 h 240"/>
                <a:gd name="T4" fmla="*/ 2 w 41"/>
                <a:gd name="T5" fmla="*/ 235 h 240"/>
                <a:gd name="T6" fmla="*/ 2 w 41"/>
                <a:gd name="T7" fmla="*/ 231 h 240"/>
                <a:gd name="T8" fmla="*/ 3 w 41"/>
                <a:gd name="T9" fmla="*/ 226 h 240"/>
                <a:gd name="T10" fmla="*/ 4 w 41"/>
                <a:gd name="T11" fmla="*/ 220 h 240"/>
                <a:gd name="T12" fmla="*/ 5 w 41"/>
                <a:gd name="T13" fmla="*/ 214 h 240"/>
                <a:gd name="T14" fmla="*/ 6 w 41"/>
                <a:gd name="T15" fmla="*/ 207 h 240"/>
                <a:gd name="T16" fmla="*/ 6 w 41"/>
                <a:gd name="T17" fmla="*/ 199 h 240"/>
                <a:gd name="T18" fmla="*/ 7 w 41"/>
                <a:gd name="T19" fmla="*/ 191 h 240"/>
                <a:gd name="T20" fmla="*/ 8 w 41"/>
                <a:gd name="T21" fmla="*/ 182 h 240"/>
                <a:gd name="T22" fmla="*/ 9 w 41"/>
                <a:gd name="T23" fmla="*/ 173 h 240"/>
                <a:gd name="T24" fmla="*/ 10 w 41"/>
                <a:gd name="T25" fmla="*/ 164 h 240"/>
                <a:gd name="T26" fmla="*/ 10 w 41"/>
                <a:gd name="T27" fmla="*/ 155 h 240"/>
                <a:gd name="T28" fmla="*/ 11 w 41"/>
                <a:gd name="T29" fmla="*/ 146 h 240"/>
                <a:gd name="T30" fmla="*/ 12 w 41"/>
                <a:gd name="T31" fmla="*/ 137 h 240"/>
                <a:gd name="T32" fmla="*/ 13 w 41"/>
                <a:gd name="T33" fmla="*/ 128 h 240"/>
                <a:gd name="T34" fmla="*/ 14 w 41"/>
                <a:gd name="T35" fmla="*/ 120 h 240"/>
                <a:gd name="T36" fmla="*/ 14 w 41"/>
                <a:gd name="T37" fmla="*/ 111 h 240"/>
                <a:gd name="T38" fmla="*/ 15 w 41"/>
                <a:gd name="T39" fmla="*/ 103 h 240"/>
                <a:gd name="T40" fmla="*/ 16 w 41"/>
                <a:gd name="T41" fmla="*/ 95 h 240"/>
                <a:gd name="T42" fmla="*/ 17 w 41"/>
                <a:gd name="T43" fmla="*/ 87 h 240"/>
                <a:gd name="T44" fmla="*/ 18 w 41"/>
                <a:gd name="T45" fmla="*/ 80 h 240"/>
                <a:gd name="T46" fmla="*/ 19 w 41"/>
                <a:gd name="T47" fmla="*/ 73 h 240"/>
                <a:gd name="T48" fmla="*/ 19 w 41"/>
                <a:gd name="T49" fmla="*/ 66 h 240"/>
                <a:gd name="T50" fmla="*/ 20 w 41"/>
                <a:gd name="T51" fmla="*/ 60 h 240"/>
                <a:gd name="T52" fmla="*/ 21 w 41"/>
                <a:gd name="T53" fmla="*/ 54 h 240"/>
                <a:gd name="T54" fmla="*/ 22 w 41"/>
                <a:gd name="T55" fmla="*/ 49 h 240"/>
                <a:gd name="T56" fmla="*/ 23 w 41"/>
                <a:gd name="T57" fmla="*/ 43 h 240"/>
                <a:gd name="T58" fmla="*/ 23 w 41"/>
                <a:gd name="T59" fmla="*/ 39 h 240"/>
                <a:gd name="T60" fmla="*/ 24 w 41"/>
                <a:gd name="T61" fmla="*/ 34 h 240"/>
                <a:gd name="T62" fmla="*/ 25 w 41"/>
                <a:gd name="T63" fmla="*/ 30 h 240"/>
                <a:gd name="T64" fmla="*/ 26 w 41"/>
                <a:gd name="T65" fmla="*/ 26 h 240"/>
                <a:gd name="T66" fmla="*/ 27 w 41"/>
                <a:gd name="T67" fmla="*/ 23 h 240"/>
                <a:gd name="T68" fmla="*/ 27 w 41"/>
                <a:gd name="T69" fmla="*/ 20 h 240"/>
                <a:gd name="T70" fmla="*/ 28 w 41"/>
                <a:gd name="T71" fmla="*/ 17 h 240"/>
                <a:gd name="T72" fmla="*/ 29 w 41"/>
                <a:gd name="T73" fmla="*/ 14 h 240"/>
                <a:gd name="T74" fmla="*/ 30 w 41"/>
                <a:gd name="T75" fmla="*/ 12 h 240"/>
                <a:gd name="T76" fmla="*/ 31 w 41"/>
                <a:gd name="T77" fmla="*/ 10 h 240"/>
                <a:gd name="T78" fmla="*/ 31 w 41"/>
                <a:gd name="T79" fmla="*/ 8 h 240"/>
                <a:gd name="T80" fmla="*/ 32 w 41"/>
                <a:gd name="T81" fmla="*/ 6 h 240"/>
                <a:gd name="T82" fmla="*/ 33 w 41"/>
                <a:gd name="T83" fmla="*/ 5 h 240"/>
                <a:gd name="T84" fmla="*/ 34 w 41"/>
                <a:gd name="T85" fmla="*/ 4 h 240"/>
                <a:gd name="T86" fmla="*/ 35 w 41"/>
                <a:gd name="T87" fmla="*/ 3 h 240"/>
                <a:gd name="T88" fmla="*/ 35 w 41"/>
                <a:gd name="T89" fmla="*/ 2 h 240"/>
                <a:gd name="T90" fmla="*/ 36 w 41"/>
                <a:gd name="T91" fmla="*/ 1 h 240"/>
                <a:gd name="T92" fmla="*/ 37 w 41"/>
                <a:gd name="T93" fmla="*/ 1 h 240"/>
                <a:gd name="T94" fmla="*/ 38 w 41"/>
                <a:gd name="T95" fmla="*/ 0 h 240"/>
                <a:gd name="T96" fmla="*/ 39 w 41"/>
                <a:gd name="T97" fmla="*/ 0 h 240"/>
                <a:gd name="T98" fmla="*/ 39 w 41"/>
                <a:gd name="T99" fmla="*/ 0 h 240"/>
                <a:gd name="T100" fmla="*/ 40 w 41"/>
                <a:gd name="T10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" h="240">
                  <a:moveTo>
                    <a:pt x="0" y="240"/>
                  </a:moveTo>
                  <a:lnTo>
                    <a:pt x="0" y="239"/>
                  </a:lnTo>
                  <a:lnTo>
                    <a:pt x="0" y="239"/>
                  </a:lnTo>
                  <a:lnTo>
                    <a:pt x="1" y="238"/>
                  </a:lnTo>
                  <a:lnTo>
                    <a:pt x="1" y="236"/>
                  </a:lnTo>
                  <a:lnTo>
                    <a:pt x="2" y="235"/>
                  </a:lnTo>
                  <a:lnTo>
                    <a:pt x="2" y="233"/>
                  </a:lnTo>
                  <a:lnTo>
                    <a:pt x="2" y="231"/>
                  </a:lnTo>
                  <a:lnTo>
                    <a:pt x="3" y="228"/>
                  </a:lnTo>
                  <a:lnTo>
                    <a:pt x="3" y="226"/>
                  </a:lnTo>
                  <a:lnTo>
                    <a:pt x="4" y="223"/>
                  </a:lnTo>
                  <a:lnTo>
                    <a:pt x="4" y="220"/>
                  </a:lnTo>
                  <a:lnTo>
                    <a:pt x="4" y="217"/>
                  </a:lnTo>
                  <a:lnTo>
                    <a:pt x="5" y="214"/>
                  </a:lnTo>
                  <a:lnTo>
                    <a:pt x="5" y="210"/>
                  </a:lnTo>
                  <a:lnTo>
                    <a:pt x="6" y="207"/>
                  </a:lnTo>
                  <a:lnTo>
                    <a:pt x="6" y="203"/>
                  </a:lnTo>
                  <a:lnTo>
                    <a:pt x="6" y="199"/>
                  </a:lnTo>
                  <a:lnTo>
                    <a:pt x="7" y="195"/>
                  </a:lnTo>
                  <a:lnTo>
                    <a:pt x="7" y="191"/>
                  </a:lnTo>
                  <a:lnTo>
                    <a:pt x="8" y="187"/>
                  </a:lnTo>
                  <a:lnTo>
                    <a:pt x="8" y="182"/>
                  </a:lnTo>
                  <a:lnTo>
                    <a:pt x="8" y="178"/>
                  </a:lnTo>
                  <a:lnTo>
                    <a:pt x="9" y="173"/>
                  </a:lnTo>
                  <a:lnTo>
                    <a:pt x="9" y="169"/>
                  </a:lnTo>
                  <a:lnTo>
                    <a:pt x="10" y="164"/>
                  </a:lnTo>
                  <a:lnTo>
                    <a:pt x="10" y="160"/>
                  </a:lnTo>
                  <a:lnTo>
                    <a:pt x="10" y="155"/>
                  </a:lnTo>
                  <a:lnTo>
                    <a:pt x="11" y="151"/>
                  </a:lnTo>
                  <a:lnTo>
                    <a:pt x="11" y="146"/>
                  </a:lnTo>
                  <a:lnTo>
                    <a:pt x="12" y="142"/>
                  </a:lnTo>
                  <a:lnTo>
                    <a:pt x="12" y="137"/>
                  </a:lnTo>
                  <a:lnTo>
                    <a:pt x="12" y="133"/>
                  </a:lnTo>
                  <a:lnTo>
                    <a:pt x="13" y="128"/>
                  </a:lnTo>
                  <a:lnTo>
                    <a:pt x="13" y="124"/>
                  </a:lnTo>
                  <a:lnTo>
                    <a:pt x="14" y="120"/>
                  </a:lnTo>
                  <a:lnTo>
                    <a:pt x="14" y="115"/>
                  </a:lnTo>
                  <a:lnTo>
                    <a:pt x="14" y="111"/>
                  </a:lnTo>
                  <a:lnTo>
                    <a:pt x="15" y="107"/>
                  </a:lnTo>
                  <a:lnTo>
                    <a:pt x="15" y="103"/>
                  </a:lnTo>
                  <a:lnTo>
                    <a:pt x="16" y="99"/>
                  </a:lnTo>
                  <a:lnTo>
                    <a:pt x="16" y="95"/>
                  </a:lnTo>
                  <a:lnTo>
                    <a:pt x="17" y="91"/>
                  </a:lnTo>
                  <a:lnTo>
                    <a:pt x="17" y="87"/>
                  </a:lnTo>
                  <a:lnTo>
                    <a:pt x="17" y="83"/>
                  </a:lnTo>
                  <a:lnTo>
                    <a:pt x="18" y="80"/>
                  </a:lnTo>
                  <a:lnTo>
                    <a:pt x="18" y="76"/>
                  </a:lnTo>
                  <a:lnTo>
                    <a:pt x="19" y="73"/>
                  </a:lnTo>
                  <a:lnTo>
                    <a:pt x="19" y="70"/>
                  </a:lnTo>
                  <a:lnTo>
                    <a:pt x="19" y="66"/>
                  </a:lnTo>
                  <a:lnTo>
                    <a:pt x="20" y="63"/>
                  </a:lnTo>
                  <a:lnTo>
                    <a:pt x="20" y="60"/>
                  </a:lnTo>
                  <a:lnTo>
                    <a:pt x="21" y="57"/>
                  </a:lnTo>
                  <a:lnTo>
                    <a:pt x="21" y="54"/>
                  </a:lnTo>
                  <a:lnTo>
                    <a:pt x="21" y="51"/>
                  </a:lnTo>
                  <a:lnTo>
                    <a:pt x="22" y="49"/>
                  </a:lnTo>
                  <a:lnTo>
                    <a:pt x="22" y="46"/>
                  </a:lnTo>
                  <a:lnTo>
                    <a:pt x="23" y="43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Freeform 77"/>
            <p:cNvSpPr>
              <a:spLocks/>
            </p:cNvSpPr>
            <p:nvPr/>
          </p:nvSpPr>
          <p:spPr bwMode="auto">
            <a:xfrm>
              <a:off x="935" y="1516"/>
              <a:ext cx="296" cy="443"/>
            </a:xfrm>
            <a:custGeom>
              <a:avLst/>
              <a:gdLst>
                <a:gd name="T0" fmla="*/ 0 w 42"/>
                <a:gd name="T1" fmla="*/ 0 h 63"/>
                <a:gd name="T2" fmla="*/ 1 w 42"/>
                <a:gd name="T3" fmla="*/ 0 h 63"/>
                <a:gd name="T4" fmla="*/ 2 w 42"/>
                <a:gd name="T5" fmla="*/ 0 h 63"/>
                <a:gd name="T6" fmla="*/ 3 w 42"/>
                <a:gd name="T7" fmla="*/ 0 h 63"/>
                <a:gd name="T8" fmla="*/ 3 w 42"/>
                <a:gd name="T9" fmla="*/ 1 h 63"/>
                <a:gd name="T10" fmla="*/ 4 w 42"/>
                <a:gd name="T11" fmla="*/ 1 h 63"/>
                <a:gd name="T12" fmla="*/ 5 w 42"/>
                <a:gd name="T13" fmla="*/ 2 h 63"/>
                <a:gd name="T14" fmla="*/ 6 w 42"/>
                <a:gd name="T15" fmla="*/ 3 h 63"/>
                <a:gd name="T16" fmla="*/ 7 w 42"/>
                <a:gd name="T17" fmla="*/ 3 h 63"/>
                <a:gd name="T18" fmla="*/ 7 w 42"/>
                <a:gd name="T19" fmla="*/ 4 h 63"/>
                <a:gd name="T20" fmla="*/ 8 w 42"/>
                <a:gd name="T21" fmla="*/ 5 h 63"/>
                <a:gd name="T22" fmla="*/ 9 w 42"/>
                <a:gd name="T23" fmla="*/ 6 h 63"/>
                <a:gd name="T24" fmla="*/ 10 w 42"/>
                <a:gd name="T25" fmla="*/ 7 h 63"/>
                <a:gd name="T26" fmla="*/ 11 w 42"/>
                <a:gd name="T27" fmla="*/ 8 h 63"/>
                <a:gd name="T28" fmla="*/ 11 w 42"/>
                <a:gd name="T29" fmla="*/ 9 h 63"/>
                <a:gd name="T30" fmla="*/ 12 w 42"/>
                <a:gd name="T31" fmla="*/ 10 h 63"/>
                <a:gd name="T32" fmla="*/ 13 w 42"/>
                <a:gd name="T33" fmla="*/ 11 h 63"/>
                <a:gd name="T34" fmla="*/ 14 w 42"/>
                <a:gd name="T35" fmla="*/ 12 h 63"/>
                <a:gd name="T36" fmla="*/ 15 w 42"/>
                <a:gd name="T37" fmla="*/ 13 h 63"/>
                <a:gd name="T38" fmla="*/ 15 w 42"/>
                <a:gd name="T39" fmla="*/ 14 h 63"/>
                <a:gd name="T40" fmla="*/ 16 w 42"/>
                <a:gd name="T41" fmla="*/ 16 h 63"/>
                <a:gd name="T42" fmla="*/ 17 w 42"/>
                <a:gd name="T43" fmla="*/ 17 h 63"/>
                <a:gd name="T44" fmla="*/ 18 w 42"/>
                <a:gd name="T45" fmla="*/ 18 h 63"/>
                <a:gd name="T46" fmla="*/ 19 w 42"/>
                <a:gd name="T47" fmla="*/ 19 h 63"/>
                <a:gd name="T48" fmla="*/ 19 w 42"/>
                <a:gd name="T49" fmla="*/ 21 h 63"/>
                <a:gd name="T50" fmla="*/ 20 w 42"/>
                <a:gd name="T51" fmla="*/ 22 h 63"/>
                <a:gd name="T52" fmla="*/ 21 w 42"/>
                <a:gd name="T53" fmla="*/ 24 h 63"/>
                <a:gd name="T54" fmla="*/ 22 w 42"/>
                <a:gd name="T55" fmla="*/ 25 h 63"/>
                <a:gd name="T56" fmla="*/ 23 w 42"/>
                <a:gd name="T57" fmla="*/ 26 h 63"/>
                <a:gd name="T58" fmla="*/ 23 w 42"/>
                <a:gd name="T59" fmla="*/ 28 h 63"/>
                <a:gd name="T60" fmla="*/ 24 w 42"/>
                <a:gd name="T61" fmla="*/ 29 h 63"/>
                <a:gd name="T62" fmla="*/ 25 w 42"/>
                <a:gd name="T63" fmla="*/ 31 h 63"/>
                <a:gd name="T64" fmla="*/ 26 w 42"/>
                <a:gd name="T65" fmla="*/ 32 h 63"/>
                <a:gd name="T66" fmla="*/ 27 w 42"/>
                <a:gd name="T67" fmla="*/ 34 h 63"/>
                <a:gd name="T68" fmla="*/ 27 w 42"/>
                <a:gd name="T69" fmla="*/ 35 h 63"/>
                <a:gd name="T70" fmla="*/ 28 w 42"/>
                <a:gd name="T71" fmla="*/ 37 h 63"/>
                <a:gd name="T72" fmla="*/ 29 w 42"/>
                <a:gd name="T73" fmla="*/ 38 h 63"/>
                <a:gd name="T74" fmla="*/ 30 w 42"/>
                <a:gd name="T75" fmla="*/ 40 h 63"/>
                <a:gd name="T76" fmla="*/ 31 w 42"/>
                <a:gd name="T77" fmla="*/ 41 h 63"/>
                <a:gd name="T78" fmla="*/ 32 w 42"/>
                <a:gd name="T79" fmla="*/ 43 h 63"/>
                <a:gd name="T80" fmla="*/ 32 w 42"/>
                <a:gd name="T81" fmla="*/ 44 h 63"/>
                <a:gd name="T82" fmla="*/ 33 w 42"/>
                <a:gd name="T83" fmla="*/ 46 h 63"/>
                <a:gd name="T84" fmla="*/ 34 w 42"/>
                <a:gd name="T85" fmla="*/ 47 h 63"/>
                <a:gd name="T86" fmla="*/ 35 w 42"/>
                <a:gd name="T87" fmla="*/ 49 h 63"/>
                <a:gd name="T88" fmla="*/ 36 w 42"/>
                <a:gd name="T89" fmla="*/ 51 h 63"/>
                <a:gd name="T90" fmla="*/ 36 w 42"/>
                <a:gd name="T91" fmla="*/ 52 h 63"/>
                <a:gd name="T92" fmla="*/ 37 w 42"/>
                <a:gd name="T93" fmla="*/ 54 h 63"/>
                <a:gd name="T94" fmla="*/ 38 w 42"/>
                <a:gd name="T95" fmla="*/ 55 h 63"/>
                <a:gd name="T96" fmla="*/ 39 w 42"/>
                <a:gd name="T97" fmla="*/ 57 h 63"/>
                <a:gd name="T98" fmla="*/ 40 w 42"/>
                <a:gd name="T99" fmla="*/ 59 h 63"/>
                <a:gd name="T100" fmla="*/ 40 w 42"/>
                <a:gd name="T101" fmla="*/ 60 h 63"/>
                <a:gd name="T102" fmla="*/ 41 w 42"/>
                <a:gd name="T103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6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5" y="30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6" y="32"/>
                  </a:lnTo>
                  <a:lnTo>
                    <a:pt x="26" y="33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8" y="36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29" y="38"/>
                  </a:lnTo>
                  <a:lnTo>
                    <a:pt x="30" y="39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1" y="41"/>
                  </a:lnTo>
                  <a:lnTo>
                    <a:pt x="31" y="42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34" y="48"/>
                  </a:lnTo>
                  <a:lnTo>
                    <a:pt x="35" y="49"/>
                  </a:lnTo>
                  <a:lnTo>
                    <a:pt x="35" y="50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2"/>
                  </a:lnTo>
                  <a:lnTo>
                    <a:pt x="37" y="53"/>
                  </a:lnTo>
                  <a:lnTo>
                    <a:pt x="37" y="54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6"/>
                  </a:lnTo>
                  <a:lnTo>
                    <a:pt x="39" y="57"/>
                  </a:lnTo>
                  <a:lnTo>
                    <a:pt x="39" y="58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0" y="60"/>
                  </a:lnTo>
                  <a:lnTo>
                    <a:pt x="41" y="61"/>
                  </a:lnTo>
                  <a:lnTo>
                    <a:pt x="41" y="62"/>
                  </a:lnTo>
                  <a:lnTo>
                    <a:pt x="42" y="63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Freeform 78"/>
            <p:cNvSpPr>
              <a:spLocks/>
            </p:cNvSpPr>
            <p:nvPr/>
          </p:nvSpPr>
          <p:spPr bwMode="auto">
            <a:xfrm>
              <a:off x="1231" y="1959"/>
              <a:ext cx="295" cy="556"/>
            </a:xfrm>
            <a:custGeom>
              <a:avLst/>
              <a:gdLst>
                <a:gd name="T0" fmla="*/ 0 w 42"/>
                <a:gd name="T1" fmla="*/ 0 h 79"/>
                <a:gd name="T2" fmla="*/ 1 w 42"/>
                <a:gd name="T3" fmla="*/ 2 h 79"/>
                <a:gd name="T4" fmla="*/ 2 w 42"/>
                <a:gd name="T5" fmla="*/ 4 h 79"/>
                <a:gd name="T6" fmla="*/ 2 w 42"/>
                <a:gd name="T7" fmla="*/ 5 h 79"/>
                <a:gd name="T8" fmla="*/ 3 w 42"/>
                <a:gd name="T9" fmla="*/ 7 h 79"/>
                <a:gd name="T10" fmla="*/ 4 w 42"/>
                <a:gd name="T11" fmla="*/ 8 h 79"/>
                <a:gd name="T12" fmla="*/ 5 w 42"/>
                <a:gd name="T13" fmla="*/ 10 h 79"/>
                <a:gd name="T14" fmla="*/ 6 w 42"/>
                <a:gd name="T15" fmla="*/ 12 h 79"/>
                <a:gd name="T16" fmla="*/ 6 w 42"/>
                <a:gd name="T17" fmla="*/ 13 h 79"/>
                <a:gd name="T18" fmla="*/ 7 w 42"/>
                <a:gd name="T19" fmla="*/ 15 h 79"/>
                <a:gd name="T20" fmla="*/ 8 w 42"/>
                <a:gd name="T21" fmla="*/ 16 h 79"/>
                <a:gd name="T22" fmla="*/ 9 w 42"/>
                <a:gd name="T23" fmla="*/ 18 h 79"/>
                <a:gd name="T24" fmla="*/ 10 w 42"/>
                <a:gd name="T25" fmla="*/ 20 h 79"/>
                <a:gd name="T26" fmla="*/ 11 w 42"/>
                <a:gd name="T27" fmla="*/ 21 h 79"/>
                <a:gd name="T28" fmla="*/ 11 w 42"/>
                <a:gd name="T29" fmla="*/ 23 h 79"/>
                <a:gd name="T30" fmla="*/ 12 w 42"/>
                <a:gd name="T31" fmla="*/ 24 h 79"/>
                <a:gd name="T32" fmla="*/ 13 w 42"/>
                <a:gd name="T33" fmla="*/ 26 h 79"/>
                <a:gd name="T34" fmla="*/ 14 w 42"/>
                <a:gd name="T35" fmla="*/ 28 h 79"/>
                <a:gd name="T36" fmla="*/ 15 w 42"/>
                <a:gd name="T37" fmla="*/ 29 h 79"/>
                <a:gd name="T38" fmla="*/ 15 w 42"/>
                <a:gd name="T39" fmla="*/ 31 h 79"/>
                <a:gd name="T40" fmla="*/ 16 w 42"/>
                <a:gd name="T41" fmla="*/ 32 h 79"/>
                <a:gd name="T42" fmla="*/ 17 w 42"/>
                <a:gd name="T43" fmla="*/ 34 h 79"/>
                <a:gd name="T44" fmla="*/ 18 w 42"/>
                <a:gd name="T45" fmla="*/ 35 h 79"/>
                <a:gd name="T46" fmla="*/ 19 w 42"/>
                <a:gd name="T47" fmla="*/ 37 h 79"/>
                <a:gd name="T48" fmla="*/ 19 w 42"/>
                <a:gd name="T49" fmla="*/ 39 h 79"/>
                <a:gd name="T50" fmla="*/ 20 w 42"/>
                <a:gd name="T51" fmla="*/ 40 h 79"/>
                <a:gd name="T52" fmla="*/ 21 w 42"/>
                <a:gd name="T53" fmla="*/ 42 h 79"/>
                <a:gd name="T54" fmla="*/ 22 w 42"/>
                <a:gd name="T55" fmla="*/ 43 h 79"/>
                <a:gd name="T56" fmla="*/ 23 w 42"/>
                <a:gd name="T57" fmla="*/ 45 h 79"/>
                <a:gd name="T58" fmla="*/ 23 w 42"/>
                <a:gd name="T59" fmla="*/ 46 h 79"/>
                <a:gd name="T60" fmla="*/ 24 w 42"/>
                <a:gd name="T61" fmla="*/ 48 h 79"/>
                <a:gd name="T62" fmla="*/ 25 w 42"/>
                <a:gd name="T63" fmla="*/ 49 h 79"/>
                <a:gd name="T64" fmla="*/ 26 w 42"/>
                <a:gd name="T65" fmla="*/ 51 h 79"/>
                <a:gd name="T66" fmla="*/ 27 w 42"/>
                <a:gd name="T67" fmla="*/ 52 h 79"/>
                <a:gd name="T68" fmla="*/ 27 w 42"/>
                <a:gd name="T69" fmla="*/ 54 h 79"/>
                <a:gd name="T70" fmla="*/ 28 w 42"/>
                <a:gd name="T71" fmla="*/ 55 h 79"/>
                <a:gd name="T72" fmla="*/ 29 w 42"/>
                <a:gd name="T73" fmla="*/ 57 h 79"/>
                <a:gd name="T74" fmla="*/ 30 w 42"/>
                <a:gd name="T75" fmla="*/ 58 h 79"/>
                <a:gd name="T76" fmla="*/ 31 w 42"/>
                <a:gd name="T77" fmla="*/ 60 h 79"/>
                <a:gd name="T78" fmla="*/ 31 w 42"/>
                <a:gd name="T79" fmla="*/ 61 h 79"/>
                <a:gd name="T80" fmla="*/ 32 w 42"/>
                <a:gd name="T81" fmla="*/ 63 h 79"/>
                <a:gd name="T82" fmla="*/ 33 w 42"/>
                <a:gd name="T83" fmla="*/ 64 h 79"/>
                <a:gd name="T84" fmla="*/ 34 w 42"/>
                <a:gd name="T85" fmla="*/ 66 h 79"/>
                <a:gd name="T86" fmla="*/ 35 w 42"/>
                <a:gd name="T87" fmla="*/ 67 h 79"/>
                <a:gd name="T88" fmla="*/ 35 w 42"/>
                <a:gd name="T89" fmla="*/ 69 h 79"/>
                <a:gd name="T90" fmla="*/ 36 w 42"/>
                <a:gd name="T91" fmla="*/ 70 h 79"/>
                <a:gd name="T92" fmla="*/ 37 w 42"/>
                <a:gd name="T93" fmla="*/ 71 h 79"/>
                <a:gd name="T94" fmla="*/ 38 w 42"/>
                <a:gd name="T95" fmla="*/ 73 h 79"/>
                <a:gd name="T96" fmla="*/ 39 w 42"/>
                <a:gd name="T97" fmla="*/ 74 h 79"/>
                <a:gd name="T98" fmla="*/ 40 w 42"/>
                <a:gd name="T99" fmla="*/ 76 h 79"/>
                <a:gd name="T100" fmla="*/ 40 w 42"/>
                <a:gd name="T101" fmla="*/ 77 h 79"/>
                <a:gd name="T102" fmla="*/ 41 w 42"/>
                <a:gd name="T10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79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5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6"/>
                  </a:lnTo>
                  <a:lnTo>
                    <a:pt x="19" y="37"/>
                  </a:lnTo>
                  <a:lnTo>
                    <a:pt x="19" y="38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0" y="40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3" y="45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4" y="47"/>
                  </a:lnTo>
                  <a:lnTo>
                    <a:pt x="24" y="48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50"/>
                  </a:lnTo>
                  <a:lnTo>
                    <a:pt x="26" y="51"/>
                  </a:lnTo>
                  <a:lnTo>
                    <a:pt x="26" y="52"/>
                  </a:lnTo>
                  <a:lnTo>
                    <a:pt x="27" y="52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9" y="58"/>
                  </a:lnTo>
                  <a:lnTo>
                    <a:pt x="30" y="58"/>
                  </a:lnTo>
                  <a:lnTo>
                    <a:pt x="30" y="59"/>
                  </a:lnTo>
                  <a:lnTo>
                    <a:pt x="31" y="60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2" y="62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5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6" y="69"/>
                  </a:lnTo>
                  <a:lnTo>
                    <a:pt x="36" y="70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8" y="72"/>
                  </a:lnTo>
                  <a:lnTo>
                    <a:pt x="38" y="73"/>
                  </a:lnTo>
                  <a:lnTo>
                    <a:pt x="38" y="74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7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42" y="79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Freeform 79"/>
            <p:cNvSpPr>
              <a:spLocks/>
            </p:cNvSpPr>
            <p:nvPr/>
          </p:nvSpPr>
          <p:spPr bwMode="auto">
            <a:xfrm>
              <a:off x="1526" y="2515"/>
              <a:ext cx="289" cy="408"/>
            </a:xfrm>
            <a:custGeom>
              <a:avLst/>
              <a:gdLst>
                <a:gd name="T0" fmla="*/ 0 w 41"/>
                <a:gd name="T1" fmla="*/ 1 h 58"/>
                <a:gd name="T2" fmla="*/ 1 w 41"/>
                <a:gd name="T3" fmla="*/ 2 h 58"/>
                <a:gd name="T4" fmla="*/ 2 w 41"/>
                <a:gd name="T5" fmla="*/ 3 h 58"/>
                <a:gd name="T6" fmla="*/ 2 w 41"/>
                <a:gd name="T7" fmla="*/ 5 h 58"/>
                <a:gd name="T8" fmla="*/ 3 w 41"/>
                <a:gd name="T9" fmla="*/ 6 h 58"/>
                <a:gd name="T10" fmla="*/ 4 w 41"/>
                <a:gd name="T11" fmla="*/ 7 h 58"/>
                <a:gd name="T12" fmla="*/ 5 w 41"/>
                <a:gd name="T13" fmla="*/ 9 h 58"/>
                <a:gd name="T14" fmla="*/ 6 w 41"/>
                <a:gd name="T15" fmla="*/ 10 h 58"/>
                <a:gd name="T16" fmla="*/ 6 w 41"/>
                <a:gd name="T17" fmla="*/ 11 h 58"/>
                <a:gd name="T18" fmla="*/ 7 w 41"/>
                <a:gd name="T19" fmla="*/ 13 h 58"/>
                <a:gd name="T20" fmla="*/ 8 w 41"/>
                <a:gd name="T21" fmla="*/ 14 h 58"/>
                <a:gd name="T22" fmla="*/ 9 w 41"/>
                <a:gd name="T23" fmla="*/ 15 h 58"/>
                <a:gd name="T24" fmla="*/ 10 w 41"/>
                <a:gd name="T25" fmla="*/ 16 h 58"/>
                <a:gd name="T26" fmla="*/ 10 w 41"/>
                <a:gd name="T27" fmla="*/ 18 h 58"/>
                <a:gd name="T28" fmla="*/ 11 w 41"/>
                <a:gd name="T29" fmla="*/ 19 h 58"/>
                <a:gd name="T30" fmla="*/ 12 w 41"/>
                <a:gd name="T31" fmla="*/ 20 h 58"/>
                <a:gd name="T32" fmla="*/ 13 w 41"/>
                <a:gd name="T33" fmla="*/ 21 h 58"/>
                <a:gd name="T34" fmla="*/ 14 w 41"/>
                <a:gd name="T35" fmla="*/ 23 h 58"/>
                <a:gd name="T36" fmla="*/ 14 w 41"/>
                <a:gd name="T37" fmla="*/ 24 h 58"/>
                <a:gd name="T38" fmla="*/ 15 w 41"/>
                <a:gd name="T39" fmla="*/ 25 h 58"/>
                <a:gd name="T40" fmla="*/ 16 w 41"/>
                <a:gd name="T41" fmla="*/ 26 h 58"/>
                <a:gd name="T42" fmla="*/ 17 w 41"/>
                <a:gd name="T43" fmla="*/ 27 h 58"/>
                <a:gd name="T44" fmla="*/ 18 w 41"/>
                <a:gd name="T45" fmla="*/ 28 h 58"/>
                <a:gd name="T46" fmla="*/ 18 w 41"/>
                <a:gd name="T47" fmla="*/ 30 h 58"/>
                <a:gd name="T48" fmla="*/ 19 w 41"/>
                <a:gd name="T49" fmla="*/ 31 h 58"/>
                <a:gd name="T50" fmla="*/ 20 w 41"/>
                <a:gd name="T51" fmla="*/ 32 h 58"/>
                <a:gd name="T52" fmla="*/ 21 w 41"/>
                <a:gd name="T53" fmla="*/ 33 h 58"/>
                <a:gd name="T54" fmla="*/ 22 w 41"/>
                <a:gd name="T55" fmla="*/ 34 h 58"/>
                <a:gd name="T56" fmla="*/ 22 w 41"/>
                <a:gd name="T57" fmla="*/ 35 h 58"/>
                <a:gd name="T58" fmla="*/ 23 w 41"/>
                <a:gd name="T59" fmla="*/ 36 h 58"/>
                <a:gd name="T60" fmla="*/ 24 w 41"/>
                <a:gd name="T61" fmla="*/ 37 h 58"/>
                <a:gd name="T62" fmla="*/ 25 w 41"/>
                <a:gd name="T63" fmla="*/ 38 h 58"/>
                <a:gd name="T64" fmla="*/ 26 w 41"/>
                <a:gd name="T65" fmla="*/ 39 h 58"/>
                <a:gd name="T66" fmla="*/ 27 w 41"/>
                <a:gd name="T67" fmla="*/ 40 h 58"/>
                <a:gd name="T68" fmla="*/ 27 w 41"/>
                <a:gd name="T69" fmla="*/ 41 h 58"/>
                <a:gd name="T70" fmla="*/ 28 w 41"/>
                <a:gd name="T71" fmla="*/ 42 h 58"/>
                <a:gd name="T72" fmla="*/ 29 w 41"/>
                <a:gd name="T73" fmla="*/ 44 h 58"/>
                <a:gd name="T74" fmla="*/ 30 w 41"/>
                <a:gd name="T75" fmla="*/ 45 h 58"/>
                <a:gd name="T76" fmla="*/ 31 w 41"/>
                <a:gd name="T77" fmla="*/ 45 h 58"/>
                <a:gd name="T78" fmla="*/ 31 w 41"/>
                <a:gd name="T79" fmla="*/ 46 h 58"/>
                <a:gd name="T80" fmla="*/ 32 w 41"/>
                <a:gd name="T81" fmla="*/ 47 h 58"/>
                <a:gd name="T82" fmla="*/ 33 w 41"/>
                <a:gd name="T83" fmla="*/ 48 h 58"/>
                <a:gd name="T84" fmla="*/ 34 w 41"/>
                <a:gd name="T85" fmla="*/ 49 h 58"/>
                <a:gd name="T86" fmla="*/ 35 w 41"/>
                <a:gd name="T87" fmla="*/ 50 h 58"/>
                <a:gd name="T88" fmla="*/ 35 w 41"/>
                <a:gd name="T89" fmla="*/ 51 h 58"/>
                <a:gd name="T90" fmla="*/ 36 w 41"/>
                <a:gd name="T91" fmla="*/ 52 h 58"/>
                <a:gd name="T92" fmla="*/ 37 w 41"/>
                <a:gd name="T93" fmla="*/ 53 h 58"/>
                <a:gd name="T94" fmla="*/ 38 w 41"/>
                <a:gd name="T95" fmla="*/ 54 h 58"/>
                <a:gd name="T96" fmla="*/ 39 w 41"/>
                <a:gd name="T97" fmla="*/ 55 h 58"/>
                <a:gd name="T98" fmla="*/ 39 w 41"/>
                <a:gd name="T99" fmla="*/ 56 h 58"/>
                <a:gd name="T100" fmla="*/ 40 w 41"/>
                <a:gd name="T101" fmla="*/ 57 h 58"/>
                <a:gd name="T102" fmla="*/ 41 w 41"/>
                <a:gd name="T10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" h="58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6" y="40"/>
                  </a:lnTo>
                  <a:lnTo>
                    <a:pt x="27" y="40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1" y="45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9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8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Freeform 80"/>
            <p:cNvSpPr>
              <a:spLocks/>
            </p:cNvSpPr>
            <p:nvPr/>
          </p:nvSpPr>
          <p:spPr bwMode="auto">
            <a:xfrm>
              <a:off x="1815" y="2923"/>
              <a:ext cx="295" cy="211"/>
            </a:xfrm>
            <a:custGeom>
              <a:avLst/>
              <a:gdLst>
                <a:gd name="T0" fmla="*/ 1 w 42"/>
                <a:gd name="T1" fmla="*/ 0 h 30"/>
                <a:gd name="T2" fmla="*/ 2 w 42"/>
                <a:gd name="T3" fmla="*/ 1 h 30"/>
                <a:gd name="T4" fmla="*/ 2 w 42"/>
                <a:gd name="T5" fmla="*/ 2 h 30"/>
                <a:gd name="T6" fmla="*/ 3 w 42"/>
                <a:gd name="T7" fmla="*/ 3 h 30"/>
                <a:gd name="T8" fmla="*/ 4 w 42"/>
                <a:gd name="T9" fmla="*/ 3 h 30"/>
                <a:gd name="T10" fmla="*/ 5 w 42"/>
                <a:gd name="T11" fmla="*/ 4 h 30"/>
                <a:gd name="T12" fmla="*/ 6 w 42"/>
                <a:gd name="T13" fmla="*/ 5 h 30"/>
                <a:gd name="T14" fmla="*/ 7 w 42"/>
                <a:gd name="T15" fmla="*/ 6 h 30"/>
                <a:gd name="T16" fmla="*/ 7 w 42"/>
                <a:gd name="T17" fmla="*/ 7 h 30"/>
                <a:gd name="T18" fmla="*/ 8 w 42"/>
                <a:gd name="T19" fmla="*/ 7 h 30"/>
                <a:gd name="T20" fmla="*/ 9 w 42"/>
                <a:gd name="T21" fmla="*/ 8 h 30"/>
                <a:gd name="T22" fmla="*/ 10 w 42"/>
                <a:gd name="T23" fmla="*/ 9 h 30"/>
                <a:gd name="T24" fmla="*/ 11 w 42"/>
                <a:gd name="T25" fmla="*/ 9 h 30"/>
                <a:gd name="T26" fmla="*/ 11 w 42"/>
                <a:gd name="T27" fmla="*/ 10 h 30"/>
                <a:gd name="T28" fmla="*/ 12 w 42"/>
                <a:gd name="T29" fmla="*/ 11 h 30"/>
                <a:gd name="T30" fmla="*/ 13 w 42"/>
                <a:gd name="T31" fmla="*/ 12 h 30"/>
                <a:gd name="T32" fmla="*/ 14 w 42"/>
                <a:gd name="T33" fmla="*/ 12 h 30"/>
                <a:gd name="T34" fmla="*/ 15 w 42"/>
                <a:gd name="T35" fmla="*/ 13 h 30"/>
                <a:gd name="T36" fmla="*/ 15 w 42"/>
                <a:gd name="T37" fmla="*/ 14 h 30"/>
                <a:gd name="T38" fmla="*/ 16 w 42"/>
                <a:gd name="T39" fmla="*/ 14 h 30"/>
                <a:gd name="T40" fmla="*/ 17 w 42"/>
                <a:gd name="T41" fmla="*/ 15 h 30"/>
                <a:gd name="T42" fmla="*/ 18 w 42"/>
                <a:gd name="T43" fmla="*/ 15 h 30"/>
                <a:gd name="T44" fmla="*/ 19 w 42"/>
                <a:gd name="T45" fmla="*/ 16 h 30"/>
                <a:gd name="T46" fmla="*/ 19 w 42"/>
                <a:gd name="T47" fmla="*/ 17 h 30"/>
                <a:gd name="T48" fmla="*/ 20 w 42"/>
                <a:gd name="T49" fmla="*/ 17 h 30"/>
                <a:gd name="T50" fmla="*/ 21 w 42"/>
                <a:gd name="T51" fmla="*/ 18 h 30"/>
                <a:gd name="T52" fmla="*/ 22 w 42"/>
                <a:gd name="T53" fmla="*/ 19 h 30"/>
                <a:gd name="T54" fmla="*/ 23 w 42"/>
                <a:gd name="T55" fmla="*/ 19 h 30"/>
                <a:gd name="T56" fmla="*/ 23 w 42"/>
                <a:gd name="T57" fmla="*/ 20 h 30"/>
                <a:gd name="T58" fmla="*/ 24 w 42"/>
                <a:gd name="T59" fmla="*/ 20 h 30"/>
                <a:gd name="T60" fmla="*/ 25 w 42"/>
                <a:gd name="T61" fmla="*/ 21 h 30"/>
                <a:gd name="T62" fmla="*/ 26 w 42"/>
                <a:gd name="T63" fmla="*/ 21 h 30"/>
                <a:gd name="T64" fmla="*/ 27 w 42"/>
                <a:gd name="T65" fmla="*/ 22 h 30"/>
                <a:gd name="T66" fmla="*/ 27 w 42"/>
                <a:gd name="T67" fmla="*/ 22 h 30"/>
                <a:gd name="T68" fmla="*/ 28 w 42"/>
                <a:gd name="T69" fmla="*/ 23 h 30"/>
                <a:gd name="T70" fmla="*/ 29 w 42"/>
                <a:gd name="T71" fmla="*/ 23 h 30"/>
                <a:gd name="T72" fmla="*/ 30 w 42"/>
                <a:gd name="T73" fmla="*/ 24 h 30"/>
                <a:gd name="T74" fmla="*/ 31 w 42"/>
                <a:gd name="T75" fmla="*/ 24 h 30"/>
                <a:gd name="T76" fmla="*/ 31 w 42"/>
                <a:gd name="T77" fmla="*/ 25 h 30"/>
                <a:gd name="T78" fmla="*/ 32 w 42"/>
                <a:gd name="T79" fmla="*/ 25 h 30"/>
                <a:gd name="T80" fmla="*/ 33 w 42"/>
                <a:gd name="T81" fmla="*/ 26 h 30"/>
                <a:gd name="T82" fmla="*/ 34 w 42"/>
                <a:gd name="T83" fmla="*/ 26 h 30"/>
                <a:gd name="T84" fmla="*/ 35 w 42"/>
                <a:gd name="T85" fmla="*/ 27 h 30"/>
                <a:gd name="T86" fmla="*/ 36 w 42"/>
                <a:gd name="T87" fmla="*/ 27 h 30"/>
                <a:gd name="T88" fmla="*/ 36 w 42"/>
                <a:gd name="T89" fmla="*/ 27 h 30"/>
                <a:gd name="T90" fmla="*/ 37 w 42"/>
                <a:gd name="T91" fmla="*/ 28 h 30"/>
                <a:gd name="T92" fmla="*/ 38 w 42"/>
                <a:gd name="T93" fmla="*/ 28 h 30"/>
                <a:gd name="T94" fmla="*/ 39 w 42"/>
                <a:gd name="T95" fmla="*/ 29 h 30"/>
                <a:gd name="T96" fmla="*/ 40 w 42"/>
                <a:gd name="T97" fmla="*/ 29 h 30"/>
                <a:gd name="T98" fmla="*/ 40 w 42"/>
                <a:gd name="T99" fmla="*/ 29 h 30"/>
                <a:gd name="T100" fmla="*/ 41 w 42"/>
                <a:gd name="T101" fmla="*/ 30 h 30"/>
                <a:gd name="T102" fmla="*/ 42 w 42"/>
                <a:gd name="T10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30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6" y="21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3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Freeform 81"/>
            <p:cNvSpPr>
              <a:spLocks/>
            </p:cNvSpPr>
            <p:nvPr/>
          </p:nvSpPr>
          <p:spPr bwMode="auto">
            <a:xfrm>
              <a:off x="2110" y="3134"/>
              <a:ext cx="296" cy="85"/>
            </a:xfrm>
            <a:custGeom>
              <a:avLst/>
              <a:gdLst>
                <a:gd name="T0" fmla="*/ 1 w 42"/>
                <a:gd name="T1" fmla="*/ 1 h 12"/>
                <a:gd name="T2" fmla="*/ 2 w 42"/>
                <a:gd name="T3" fmla="*/ 1 h 12"/>
                <a:gd name="T4" fmla="*/ 2 w 42"/>
                <a:gd name="T5" fmla="*/ 1 h 12"/>
                <a:gd name="T6" fmla="*/ 3 w 42"/>
                <a:gd name="T7" fmla="*/ 2 h 12"/>
                <a:gd name="T8" fmla="*/ 4 w 42"/>
                <a:gd name="T9" fmla="*/ 2 h 12"/>
                <a:gd name="T10" fmla="*/ 5 w 42"/>
                <a:gd name="T11" fmla="*/ 2 h 12"/>
                <a:gd name="T12" fmla="*/ 6 w 42"/>
                <a:gd name="T13" fmla="*/ 3 h 12"/>
                <a:gd name="T14" fmla="*/ 6 w 42"/>
                <a:gd name="T15" fmla="*/ 3 h 12"/>
                <a:gd name="T16" fmla="*/ 7 w 42"/>
                <a:gd name="T17" fmla="*/ 3 h 12"/>
                <a:gd name="T18" fmla="*/ 8 w 42"/>
                <a:gd name="T19" fmla="*/ 4 h 12"/>
                <a:gd name="T20" fmla="*/ 9 w 42"/>
                <a:gd name="T21" fmla="*/ 4 h 12"/>
                <a:gd name="T22" fmla="*/ 10 w 42"/>
                <a:gd name="T23" fmla="*/ 4 h 12"/>
                <a:gd name="T24" fmla="*/ 10 w 42"/>
                <a:gd name="T25" fmla="*/ 4 h 12"/>
                <a:gd name="T26" fmla="*/ 11 w 42"/>
                <a:gd name="T27" fmla="*/ 5 h 12"/>
                <a:gd name="T28" fmla="*/ 12 w 42"/>
                <a:gd name="T29" fmla="*/ 5 h 12"/>
                <a:gd name="T30" fmla="*/ 13 w 42"/>
                <a:gd name="T31" fmla="*/ 5 h 12"/>
                <a:gd name="T32" fmla="*/ 14 w 42"/>
                <a:gd name="T33" fmla="*/ 6 h 12"/>
                <a:gd name="T34" fmla="*/ 14 w 42"/>
                <a:gd name="T35" fmla="*/ 6 h 12"/>
                <a:gd name="T36" fmla="*/ 15 w 42"/>
                <a:gd name="T37" fmla="*/ 6 h 12"/>
                <a:gd name="T38" fmla="*/ 16 w 42"/>
                <a:gd name="T39" fmla="*/ 6 h 12"/>
                <a:gd name="T40" fmla="*/ 17 w 42"/>
                <a:gd name="T41" fmla="*/ 7 h 12"/>
                <a:gd name="T42" fmla="*/ 18 w 42"/>
                <a:gd name="T43" fmla="*/ 7 h 12"/>
                <a:gd name="T44" fmla="*/ 19 w 42"/>
                <a:gd name="T45" fmla="*/ 7 h 12"/>
                <a:gd name="T46" fmla="*/ 19 w 42"/>
                <a:gd name="T47" fmla="*/ 7 h 12"/>
                <a:gd name="T48" fmla="*/ 20 w 42"/>
                <a:gd name="T49" fmla="*/ 7 h 12"/>
                <a:gd name="T50" fmla="*/ 21 w 42"/>
                <a:gd name="T51" fmla="*/ 8 h 12"/>
                <a:gd name="T52" fmla="*/ 22 w 42"/>
                <a:gd name="T53" fmla="*/ 8 h 12"/>
                <a:gd name="T54" fmla="*/ 23 w 42"/>
                <a:gd name="T55" fmla="*/ 8 h 12"/>
                <a:gd name="T56" fmla="*/ 23 w 42"/>
                <a:gd name="T57" fmla="*/ 8 h 12"/>
                <a:gd name="T58" fmla="*/ 24 w 42"/>
                <a:gd name="T59" fmla="*/ 8 h 12"/>
                <a:gd name="T60" fmla="*/ 25 w 42"/>
                <a:gd name="T61" fmla="*/ 9 h 12"/>
                <a:gd name="T62" fmla="*/ 26 w 42"/>
                <a:gd name="T63" fmla="*/ 9 h 12"/>
                <a:gd name="T64" fmla="*/ 27 w 42"/>
                <a:gd name="T65" fmla="*/ 9 h 12"/>
                <a:gd name="T66" fmla="*/ 27 w 42"/>
                <a:gd name="T67" fmla="*/ 9 h 12"/>
                <a:gd name="T68" fmla="*/ 28 w 42"/>
                <a:gd name="T69" fmla="*/ 9 h 12"/>
                <a:gd name="T70" fmla="*/ 29 w 42"/>
                <a:gd name="T71" fmla="*/ 9 h 12"/>
                <a:gd name="T72" fmla="*/ 30 w 42"/>
                <a:gd name="T73" fmla="*/ 10 h 12"/>
                <a:gd name="T74" fmla="*/ 31 w 42"/>
                <a:gd name="T75" fmla="*/ 10 h 12"/>
                <a:gd name="T76" fmla="*/ 31 w 42"/>
                <a:gd name="T77" fmla="*/ 10 h 12"/>
                <a:gd name="T78" fmla="*/ 32 w 42"/>
                <a:gd name="T79" fmla="*/ 10 h 12"/>
                <a:gd name="T80" fmla="*/ 33 w 42"/>
                <a:gd name="T81" fmla="*/ 10 h 12"/>
                <a:gd name="T82" fmla="*/ 34 w 42"/>
                <a:gd name="T83" fmla="*/ 10 h 12"/>
                <a:gd name="T84" fmla="*/ 35 w 42"/>
                <a:gd name="T85" fmla="*/ 10 h 12"/>
                <a:gd name="T86" fmla="*/ 35 w 42"/>
                <a:gd name="T87" fmla="*/ 11 h 12"/>
                <a:gd name="T88" fmla="*/ 36 w 42"/>
                <a:gd name="T89" fmla="*/ 11 h 12"/>
                <a:gd name="T90" fmla="*/ 37 w 42"/>
                <a:gd name="T91" fmla="*/ 11 h 12"/>
                <a:gd name="T92" fmla="*/ 38 w 42"/>
                <a:gd name="T93" fmla="*/ 11 h 12"/>
                <a:gd name="T94" fmla="*/ 39 w 42"/>
                <a:gd name="T95" fmla="*/ 11 h 12"/>
                <a:gd name="T96" fmla="*/ 39 w 42"/>
                <a:gd name="T97" fmla="*/ 11 h 12"/>
                <a:gd name="T98" fmla="*/ 40 w 42"/>
                <a:gd name="T99" fmla="*/ 11 h 12"/>
                <a:gd name="T100" fmla="*/ 41 w 42"/>
                <a:gd name="T101" fmla="*/ 11 h 12"/>
                <a:gd name="T102" fmla="*/ 42 w 42"/>
                <a:gd name="T10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2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2" y="12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Freeform 82"/>
            <p:cNvSpPr>
              <a:spLocks/>
            </p:cNvSpPr>
            <p:nvPr/>
          </p:nvSpPr>
          <p:spPr bwMode="auto">
            <a:xfrm>
              <a:off x="2406" y="3219"/>
              <a:ext cx="296" cy="7"/>
            </a:xfrm>
            <a:custGeom>
              <a:avLst/>
              <a:gdLst>
                <a:gd name="T0" fmla="*/ 1 w 42"/>
                <a:gd name="T1" fmla="*/ 0 h 1"/>
                <a:gd name="T2" fmla="*/ 1 w 42"/>
                <a:gd name="T3" fmla="*/ 0 h 1"/>
                <a:gd name="T4" fmla="*/ 2 w 42"/>
                <a:gd name="T5" fmla="*/ 0 h 1"/>
                <a:gd name="T6" fmla="*/ 3 w 42"/>
                <a:gd name="T7" fmla="*/ 0 h 1"/>
                <a:gd name="T8" fmla="*/ 4 w 42"/>
                <a:gd name="T9" fmla="*/ 0 h 1"/>
                <a:gd name="T10" fmla="*/ 5 w 42"/>
                <a:gd name="T11" fmla="*/ 0 h 1"/>
                <a:gd name="T12" fmla="*/ 6 w 42"/>
                <a:gd name="T13" fmla="*/ 0 h 1"/>
                <a:gd name="T14" fmla="*/ 6 w 42"/>
                <a:gd name="T15" fmla="*/ 0 h 1"/>
                <a:gd name="T16" fmla="*/ 7 w 42"/>
                <a:gd name="T17" fmla="*/ 0 h 1"/>
                <a:gd name="T18" fmla="*/ 8 w 42"/>
                <a:gd name="T19" fmla="*/ 0 h 1"/>
                <a:gd name="T20" fmla="*/ 9 w 42"/>
                <a:gd name="T21" fmla="*/ 0 h 1"/>
                <a:gd name="T22" fmla="*/ 10 w 42"/>
                <a:gd name="T23" fmla="*/ 0 h 1"/>
                <a:gd name="T24" fmla="*/ 10 w 42"/>
                <a:gd name="T25" fmla="*/ 0 h 1"/>
                <a:gd name="T26" fmla="*/ 11 w 42"/>
                <a:gd name="T27" fmla="*/ 0 h 1"/>
                <a:gd name="T28" fmla="*/ 12 w 42"/>
                <a:gd name="T29" fmla="*/ 1 h 1"/>
                <a:gd name="T30" fmla="*/ 13 w 42"/>
                <a:gd name="T31" fmla="*/ 1 h 1"/>
                <a:gd name="T32" fmla="*/ 14 w 42"/>
                <a:gd name="T33" fmla="*/ 1 h 1"/>
                <a:gd name="T34" fmla="*/ 14 w 42"/>
                <a:gd name="T35" fmla="*/ 1 h 1"/>
                <a:gd name="T36" fmla="*/ 15 w 42"/>
                <a:gd name="T37" fmla="*/ 1 h 1"/>
                <a:gd name="T38" fmla="*/ 16 w 42"/>
                <a:gd name="T39" fmla="*/ 1 h 1"/>
                <a:gd name="T40" fmla="*/ 17 w 42"/>
                <a:gd name="T41" fmla="*/ 1 h 1"/>
                <a:gd name="T42" fmla="*/ 18 w 42"/>
                <a:gd name="T43" fmla="*/ 1 h 1"/>
                <a:gd name="T44" fmla="*/ 18 w 42"/>
                <a:gd name="T45" fmla="*/ 1 h 1"/>
                <a:gd name="T46" fmla="*/ 19 w 42"/>
                <a:gd name="T47" fmla="*/ 1 h 1"/>
                <a:gd name="T48" fmla="*/ 20 w 42"/>
                <a:gd name="T49" fmla="*/ 1 h 1"/>
                <a:gd name="T50" fmla="*/ 21 w 42"/>
                <a:gd name="T51" fmla="*/ 1 h 1"/>
                <a:gd name="T52" fmla="*/ 22 w 42"/>
                <a:gd name="T53" fmla="*/ 1 h 1"/>
                <a:gd name="T54" fmla="*/ 22 w 42"/>
                <a:gd name="T55" fmla="*/ 1 h 1"/>
                <a:gd name="T56" fmla="*/ 23 w 42"/>
                <a:gd name="T57" fmla="*/ 1 h 1"/>
                <a:gd name="T58" fmla="*/ 24 w 42"/>
                <a:gd name="T59" fmla="*/ 1 h 1"/>
                <a:gd name="T60" fmla="*/ 25 w 42"/>
                <a:gd name="T61" fmla="*/ 1 h 1"/>
                <a:gd name="T62" fmla="*/ 26 w 42"/>
                <a:gd name="T63" fmla="*/ 1 h 1"/>
                <a:gd name="T64" fmla="*/ 27 w 42"/>
                <a:gd name="T65" fmla="*/ 1 h 1"/>
                <a:gd name="T66" fmla="*/ 27 w 42"/>
                <a:gd name="T67" fmla="*/ 1 h 1"/>
                <a:gd name="T68" fmla="*/ 28 w 42"/>
                <a:gd name="T69" fmla="*/ 1 h 1"/>
                <a:gd name="T70" fmla="*/ 29 w 42"/>
                <a:gd name="T71" fmla="*/ 1 h 1"/>
                <a:gd name="T72" fmla="*/ 30 w 42"/>
                <a:gd name="T73" fmla="*/ 1 h 1"/>
                <a:gd name="T74" fmla="*/ 31 w 42"/>
                <a:gd name="T75" fmla="*/ 1 h 1"/>
                <a:gd name="T76" fmla="*/ 31 w 42"/>
                <a:gd name="T77" fmla="*/ 1 h 1"/>
                <a:gd name="T78" fmla="*/ 32 w 42"/>
                <a:gd name="T79" fmla="*/ 1 h 1"/>
                <a:gd name="T80" fmla="*/ 33 w 42"/>
                <a:gd name="T81" fmla="*/ 1 h 1"/>
                <a:gd name="T82" fmla="*/ 34 w 42"/>
                <a:gd name="T83" fmla="*/ 1 h 1"/>
                <a:gd name="T84" fmla="*/ 35 w 42"/>
                <a:gd name="T85" fmla="*/ 1 h 1"/>
                <a:gd name="T86" fmla="*/ 35 w 42"/>
                <a:gd name="T87" fmla="*/ 1 h 1"/>
                <a:gd name="T88" fmla="*/ 36 w 42"/>
                <a:gd name="T89" fmla="*/ 1 h 1"/>
                <a:gd name="T90" fmla="*/ 37 w 42"/>
                <a:gd name="T91" fmla="*/ 1 h 1"/>
                <a:gd name="T92" fmla="*/ 38 w 42"/>
                <a:gd name="T93" fmla="*/ 1 h 1"/>
                <a:gd name="T94" fmla="*/ 39 w 42"/>
                <a:gd name="T95" fmla="*/ 1 h 1"/>
                <a:gd name="T96" fmla="*/ 39 w 42"/>
                <a:gd name="T97" fmla="*/ 1 h 1"/>
                <a:gd name="T98" fmla="*/ 40 w 42"/>
                <a:gd name="T99" fmla="*/ 1 h 1"/>
                <a:gd name="T100" fmla="*/ 41 w 42"/>
                <a:gd name="T101" fmla="*/ 1 h 1"/>
                <a:gd name="T102" fmla="*/ 42 w 42"/>
                <a:gd name="T10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1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Freeform 83"/>
            <p:cNvSpPr>
              <a:spLocks/>
            </p:cNvSpPr>
            <p:nvPr/>
          </p:nvSpPr>
          <p:spPr bwMode="auto">
            <a:xfrm>
              <a:off x="2702" y="3219"/>
              <a:ext cx="295" cy="7"/>
            </a:xfrm>
            <a:custGeom>
              <a:avLst/>
              <a:gdLst>
                <a:gd name="T0" fmla="*/ 1 w 42"/>
                <a:gd name="T1" fmla="*/ 1 h 1"/>
                <a:gd name="T2" fmla="*/ 1 w 42"/>
                <a:gd name="T3" fmla="*/ 1 h 1"/>
                <a:gd name="T4" fmla="*/ 2 w 42"/>
                <a:gd name="T5" fmla="*/ 1 h 1"/>
                <a:gd name="T6" fmla="*/ 3 w 42"/>
                <a:gd name="T7" fmla="*/ 1 h 1"/>
                <a:gd name="T8" fmla="*/ 4 w 42"/>
                <a:gd name="T9" fmla="*/ 1 h 1"/>
                <a:gd name="T10" fmla="*/ 5 w 42"/>
                <a:gd name="T11" fmla="*/ 1 h 1"/>
                <a:gd name="T12" fmla="*/ 5 w 42"/>
                <a:gd name="T13" fmla="*/ 1 h 1"/>
                <a:gd name="T14" fmla="*/ 6 w 42"/>
                <a:gd name="T15" fmla="*/ 1 h 1"/>
                <a:gd name="T16" fmla="*/ 7 w 42"/>
                <a:gd name="T17" fmla="*/ 1 h 1"/>
                <a:gd name="T18" fmla="*/ 8 w 42"/>
                <a:gd name="T19" fmla="*/ 1 h 1"/>
                <a:gd name="T20" fmla="*/ 9 w 42"/>
                <a:gd name="T21" fmla="*/ 1 h 1"/>
                <a:gd name="T22" fmla="*/ 9 w 42"/>
                <a:gd name="T23" fmla="*/ 1 h 1"/>
                <a:gd name="T24" fmla="*/ 10 w 42"/>
                <a:gd name="T25" fmla="*/ 1 h 1"/>
                <a:gd name="T26" fmla="*/ 11 w 42"/>
                <a:gd name="T27" fmla="*/ 1 h 1"/>
                <a:gd name="T28" fmla="*/ 12 w 42"/>
                <a:gd name="T29" fmla="*/ 1 h 1"/>
                <a:gd name="T30" fmla="*/ 13 w 42"/>
                <a:gd name="T31" fmla="*/ 1 h 1"/>
                <a:gd name="T32" fmla="*/ 14 w 42"/>
                <a:gd name="T33" fmla="*/ 1 h 1"/>
                <a:gd name="T34" fmla="*/ 14 w 42"/>
                <a:gd name="T35" fmla="*/ 1 h 1"/>
                <a:gd name="T36" fmla="*/ 15 w 42"/>
                <a:gd name="T37" fmla="*/ 1 h 1"/>
                <a:gd name="T38" fmla="*/ 16 w 42"/>
                <a:gd name="T39" fmla="*/ 1 h 1"/>
                <a:gd name="T40" fmla="*/ 17 w 42"/>
                <a:gd name="T41" fmla="*/ 1 h 1"/>
                <a:gd name="T42" fmla="*/ 18 w 42"/>
                <a:gd name="T43" fmla="*/ 1 h 1"/>
                <a:gd name="T44" fmla="*/ 18 w 42"/>
                <a:gd name="T45" fmla="*/ 1 h 1"/>
                <a:gd name="T46" fmla="*/ 19 w 42"/>
                <a:gd name="T47" fmla="*/ 1 h 1"/>
                <a:gd name="T48" fmla="*/ 20 w 42"/>
                <a:gd name="T49" fmla="*/ 1 h 1"/>
                <a:gd name="T50" fmla="*/ 21 w 42"/>
                <a:gd name="T51" fmla="*/ 1 h 1"/>
                <a:gd name="T52" fmla="*/ 22 w 42"/>
                <a:gd name="T53" fmla="*/ 1 h 1"/>
                <a:gd name="T54" fmla="*/ 22 w 42"/>
                <a:gd name="T55" fmla="*/ 1 h 1"/>
                <a:gd name="T56" fmla="*/ 23 w 42"/>
                <a:gd name="T57" fmla="*/ 1 h 1"/>
                <a:gd name="T58" fmla="*/ 24 w 42"/>
                <a:gd name="T59" fmla="*/ 1 h 1"/>
                <a:gd name="T60" fmla="*/ 25 w 42"/>
                <a:gd name="T61" fmla="*/ 1 h 1"/>
                <a:gd name="T62" fmla="*/ 26 w 42"/>
                <a:gd name="T63" fmla="*/ 0 h 1"/>
                <a:gd name="T64" fmla="*/ 26 w 42"/>
                <a:gd name="T65" fmla="*/ 0 h 1"/>
                <a:gd name="T66" fmla="*/ 27 w 42"/>
                <a:gd name="T67" fmla="*/ 0 h 1"/>
                <a:gd name="T68" fmla="*/ 28 w 42"/>
                <a:gd name="T69" fmla="*/ 0 h 1"/>
                <a:gd name="T70" fmla="*/ 29 w 42"/>
                <a:gd name="T71" fmla="*/ 0 h 1"/>
                <a:gd name="T72" fmla="*/ 30 w 42"/>
                <a:gd name="T73" fmla="*/ 0 h 1"/>
                <a:gd name="T74" fmla="*/ 30 w 42"/>
                <a:gd name="T75" fmla="*/ 0 h 1"/>
                <a:gd name="T76" fmla="*/ 31 w 42"/>
                <a:gd name="T77" fmla="*/ 0 h 1"/>
                <a:gd name="T78" fmla="*/ 32 w 42"/>
                <a:gd name="T79" fmla="*/ 0 h 1"/>
                <a:gd name="T80" fmla="*/ 33 w 42"/>
                <a:gd name="T81" fmla="*/ 0 h 1"/>
                <a:gd name="T82" fmla="*/ 34 w 42"/>
                <a:gd name="T83" fmla="*/ 0 h 1"/>
                <a:gd name="T84" fmla="*/ 34 w 42"/>
                <a:gd name="T85" fmla="*/ 0 h 1"/>
                <a:gd name="T86" fmla="*/ 35 w 42"/>
                <a:gd name="T87" fmla="*/ 0 h 1"/>
                <a:gd name="T88" fmla="*/ 36 w 42"/>
                <a:gd name="T89" fmla="*/ 0 h 1"/>
                <a:gd name="T90" fmla="*/ 37 w 42"/>
                <a:gd name="T91" fmla="*/ 0 h 1"/>
                <a:gd name="T92" fmla="*/ 38 w 42"/>
                <a:gd name="T93" fmla="*/ 0 h 1"/>
                <a:gd name="T94" fmla="*/ 39 w 42"/>
                <a:gd name="T95" fmla="*/ 0 h 1"/>
                <a:gd name="T96" fmla="*/ 39 w 42"/>
                <a:gd name="T97" fmla="*/ 0 h 1"/>
                <a:gd name="T98" fmla="*/ 40 w 42"/>
                <a:gd name="T99" fmla="*/ 0 h 1"/>
                <a:gd name="T100" fmla="*/ 41 w 42"/>
                <a:gd name="T101" fmla="*/ 0 h 1"/>
                <a:gd name="T102" fmla="*/ 42 w 42"/>
                <a:gd name="T10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Freeform 84"/>
            <p:cNvSpPr>
              <a:spLocks/>
            </p:cNvSpPr>
            <p:nvPr/>
          </p:nvSpPr>
          <p:spPr bwMode="auto">
            <a:xfrm>
              <a:off x="2997" y="3212"/>
              <a:ext cx="296" cy="7"/>
            </a:xfrm>
            <a:custGeom>
              <a:avLst/>
              <a:gdLst>
                <a:gd name="T0" fmla="*/ 1 w 42"/>
                <a:gd name="T1" fmla="*/ 1 h 1"/>
                <a:gd name="T2" fmla="*/ 1 w 42"/>
                <a:gd name="T3" fmla="*/ 1 h 1"/>
                <a:gd name="T4" fmla="*/ 2 w 42"/>
                <a:gd name="T5" fmla="*/ 1 h 1"/>
                <a:gd name="T6" fmla="*/ 3 w 42"/>
                <a:gd name="T7" fmla="*/ 1 h 1"/>
                <a:gd name="T8" fmla="*/ 4 w 42"/>
                <a:gd name="T9" fmla="*/ 1 h 1"/>
                <a:gd name="T10" fmla="*/ 5 w 42"/>
                <a:gd name="T11" fmla="*/ 1 h 1"/>
                <a:gd name="T12" fmla="*/ 5 w 42"/>
                <a:gd name="T13" fmla="*/ 1 h 1"/>
                <a:gd name="T14" fmla="*/ 6 w 42"/>
                <a:gd name="T15" fmla="*/ 1 h 1"/>
                <a:gd name="T16" fmla="*/ 7 w 42"/>
                <a:gd name="T17" fmla="*/ 1 h 1"/>
                <a:gd name="T18" fmla="*/ 8 w 42"/>
                <a:gd name="T19" fmla="*/ 1 h 1"/>
                <a:gd name="T20" fmla="*/ 9 w 42"/>
                <a:gd name="T21" fmla="*/ 1 h 1"/>
                <a:gd name="T22" fmla="*/ 9 w 42"/>
                <a:gd name="T23" fmla="*/ 1 h 1"/>
                <a:gd name="T24" fmla="*/ 10 w 42"/>
                <a:gd name="T25" fmla="*/ 1 h 1"/>
                <a:gd name="T26" fmla="*/ 11 w 42"/>
                <a:gd name="T27" fmla="*/ 1 h 1"/>
                <a:gd name="T28" fmla="*/ 12 w 42"/>
                <a:gd name="T29" fmla="*/ 1 h 1"/>
                <a:gd name="T30" fmla="*/ 13 w 42"/>
                <a:gd name="T31" fmla="*/ 1 h 1"/>
                <a:gd name="T32" fmla="*/ 13 w 42"/>
                <a:gd name="T33" fmla="*/ 1 h 1"/>
                <a:gd name="T34" fmla="*/ 14 w 42"/>
                <a:gd name="T35" fmla="*/ 1 h 1"/>
                <a:gd name="T36" fmla="*/ 15 w 42"/>
                <a:gd name="T37" fmla="*/ 0 h 1"/>
                <a:gd name="T38" fmla="*/ 16 w 42"/>
                <a:gd name="T39" fmla="*/ 0 h 1"/>
                <a:gd name="T40" fmla="*/ 17 w 42"/>
                <a:gd name="T41" fmla="*/ 0 h 1"/>
                <a:gd name="T42" fmla="*/ 17 w 42"/>
                <a:gd name="T43" fmla="*/ 0 h 1"/>
                <a:gd name="T44" fmla="*/ 18 w 42"/>
                <a:gd name="T45" fmla="*/ 0 h 1"/>
                <a:gd name="T46" fmla="*/ 19 w 42"/>
                <a:gd name="T47" fmla="*/ 0 h 1"/>
                <a:gd name="T48" fmla="*/ 20 w 42"/>
                <a:gd name="T49" fmla="*/ 0 h 1"/>
                <a:gd name="T50" fmla="*/ 21 w 42"/>
                <a:gd name="T51" fmla="*/ 0 h 1"/>
                <a:gd name="T52" fmla="*/ 22 w 42"/>
                <a:gd name="T53" fmla="*/ 0 h 1"/>
                <a:gd name="T54" fmla="*/ 22 w 42"/>
                <a:gd name="T55" fmla="*/ 0 h 1"/>
                <a:gd name="T56" fmla="*/ 23 w 42"/>
                <a:gd name="T57" fmla="*/ 0 h 1"/>
                <a:gd name="T58" fmla="*/ 24 w 42"/>
                <a:gd name="T59" fmla="*/ 0 h 1"/>
                <a:gd name="T60" fmla="*/ 25 w 42"/>
                <a:gd name="T61" fmla="*/ 0 h 1"/>
                <a:gd name="T62" fmla="*/ 26 w 42"/>
                <a:gd name="T63" fmla="*/ 0 h 1"/>
                <a:gd name="T64" fmla="*/ 26 w 42"/>
                <a:gd name="T65" fmla="*/ 0 h 1"/>
                <a:gd name="T66" fmla="*/ 27 w 42"/>
                <a:gd name="T67" fmla="*/ 0 h 1"/>
                <a:gd name="T68" fmla="*/ 28 w 42"/>
                <a:gd name="T69" fmla="*/ 0 h 1"/>
                <a:gd name="T70" fmla="*/ 29 w 42"/>
                <a:gd name="T71" fmla="*/ 0 h 1"/>
                <a:gd name="T72" fmla="*/ 30 w 42"/>
                <a:gd name="T73" fmla="*/ 0 h 1"/>
                <a:gd name="T74" fmla="*/ 30 w 42"/>
                <a:gd name="T75" fmla="*/ 0 h 1"/>
                <a:gd name="T76" fmla="*/ 31 w 42"/>
                <a:gd name="T77" fmla="*/ 0 h 1"/>
                <a:gd name="T78" fmla="*/ 32 w 42"/>
                <a:gd name="T79" fmla="*/ 0 h 1"/>
                <a:gd name="T80" fmla="*/ 33 w 42"/>
                <a:gd name="T81" fmla="*/ 0 h 1"/>
                <a:gd name="T82" fmla="*/ 34 w 42"/>
                <a:gd name="T83" fmla="*/ 0 h 1"/>
                <a:gd name="T84" fmla="*/ 34 w 42"/>
                <a:gd name="T85" fmla="*/ 0 h 1"/>
                <a:gd name="T86" fmla="*/ 35 w 42"/>
                <a:gd name="T87" fmla="*/ 0 h 1"/>
                <a:gd name="T88" fmla="*/ 36 w 42"/>
                <a:gd name="T89" fmla="*/ 0 h 1"/>
                <a:gd name="T90" fmla="*/ 37 w 42"/>
                <a:gd name="T91" fmla="*/ 0 h 1"/>
                <a:gd name="T92" fmla="*/ 38 w 42"/>
                <a:gd name="T93" fmla="*/ 0 h 1"/>
                <a:gd name="T94" fmla="*/ 38 w 42"/>
                <a:gd name="T95" fmla="*/ 0 h 1"/>
                <a:gd name="T96" fmla="*/ 39 w 42"/>
                <a:gd name="T97" fmla="*/ 0 h 1"/>
                <a:gd name="T98" fmla="*/ 40 w 42"/>
                <a:gd name="T99" fmla="*/ 0 h 1"/>
                <a:gd name="T100" fmla="*/ 41 w 42"/>
                <a:gd name="T101" fmla="*/ 0 h 1"/>
                <a:gd name="T102" fmla="*/ 42 w 42"/>
                <a:gd name="T10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Freeform 85"/>
            <p:cNvSpPr>
              <a:spLocks/>
            </p:cNvSpPr>
            <p:nvPr/>
          </p:nvSpPr>
          <p:spPr bwMode="auto">
            <a:xfrm>
              <a:off x="3293" y="3205"/>
              <a:ext cx="183" cy="7"/>
            </a:xfrm>
            <a:custGeom>
              <a:avLst/>
              <a:gdLst>
                <a:gd name="T0" fmla="*/ 0 w 26"/>
                <a:gd name="T1" fmla="*/ 1 h 1"/>
                <a:gd name="T2" fmla="*/ 1 w 26"/>
                <a:gd name="T3" fmla="*/ 1 h 1"/>
                <a:gd name="T4" fmla="*/ 2 w 26"/>
                <a:gd name="T5" fmla="*/ 1 h 1"/>
                <a:gd name="T6" fmla="*/ 3 w 26"/>
                <a:gd name="T7" fmla="*/ 1 h 1"/>
                <a:gd name="T8" fmla="*/ 4 w 26"/>
                <a:gd name="T9" fmla="*/ 1 h 1"/>
                <a:gd name="T10" fmla="*/ 5 w 26"/>
                <a:gd name="T11" fmla="*/ 1 h 1"/>
                <a:gd name="T12" fmla="*/ 5 w 26"/>
                <a:gd name="T13" fmla="*/ 1 h 1"/>
                <a:gd name="T14" fmla="*/ 6 w 26"/>
                <a:gd name="T15" fmla="*/ 1 h 1"/>
                <a:gd name="T16" fmla="*/ 7 w 26"/>
                <a:gd name="T17" fmla="*/ 1 h 1"/>
                <a:gd name="T18" fmla="*/ 8 w 26"/>
                <a:gd name="T19" fmla="*/ 1 h 1"/>
                <a:gd name="T20" fmla="*/ 9 w 26"/>
                <a:gd name="T21" fmla="*/ 1 h 1"/>
                <a:gd name="T22" fmla="*/ 9 w 26"/>
                <a:gd name="T23" fmla="*/ 1 h 1"/>
                <a:gd name="T24" fmla="*/ 10 w 26"/>
                <a:gd name="T25" fmla="*/ 1 h 1"/>
                <a:gd name="T26" fmla="*/ 11 w 26"/>
                <a:gd name="T27" fmla="*/ 1 h 1"/>
                <a:gd name="T28" fmla="*/ 12 w 26"/>
                <a:gd name="T29" fmla="*/ 1 h 1"/>
                <a:gd name="T30" fmla="*/ 13 w 26"/>
                <a:gd name="T31" fmla="*/ 1 h 1"/>
                <a:gd name="T32" fmla="*/ 13 w 26"/>
                <a:gd name="T33" fmla="*/ 1 h 1"/>
                <a:gd name="T34" fmla="*/ 14 w 26"/>
                <a:gd name="T35" fmla="*/ 1 h 1"/>
                <a:gd name="T36" fmla="*/ 15 w 26"/>
                <a:gd name="T37" fmla="*/ 1 h 1"/>
                <a:gd name="T38" fmla="*/ 16 w 26"/>
                <a:gd name="T39" fmla="*/ 1 h 1"/>
                <a:gd name="T40" fmla="*/ 17 w 26"/>
                <a:gd name="T41" fmla="*/ 1 h 1"/>
                <a:gd name="T42" fmla="*/ 17 w 26"/>
                <a:gd name="T43" fmla="*/ 1 h 1"/>
                <a:gd name="T44" fmla="*/ 18 w 26"/>
                <a:gd name="T45" fmla="*/ 1 h 1"/>
                <a:gd name="T46" fmla="*/ 19 w 26"/>
                <a:gd name="T47" fmla="*/ 1 h 1"/>
                <a:gd name="T48" fmla="*/ 20 w 26"/>
                <a:gd name="T49" fmla="*/ 0 h 1"/>
                <a:gd name="T50" fmla="*/ 21 w 26"/>
                <a:gd name="T51" fmla="*/ 0 h 1"/>
                <a:gd name="T52" fmla="*/ 21 w 26"/>
                <a:gd name="T53" fmla="*/ 0 h 1"/>
                <a:gd name="T54" fmla="*/ 22 w 26"/>
                <a:gd name="T55" fmla="*/ 0 h 1"/>
                <a:gd name="T56" fmla="*/ 23 w 26"/>
                <a:gd name="T57" fmla="*/ 0 h 1"/>
                <a:gd name="T58" fmla="*/ 24 w 26"/>
                <a:gd name="T59" fmla="*/ 0 h 1"/>
                <a:gd name="T60" fmla="*/ 25 w 26"/>
                <a:gd name="T61" fmla="*/ 0 h 1"/>
                <a:gd name="T62" fmla="*/ 25 w 26"/>
                <a:gd name="T63" fmla="*/ 0 h 1"/>
                <a:gd name="T64" fmla="*/ 26 w 26"/>
                <a:gd name="T6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1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Rectangle 86"/>
            <p:cNvSpPr>
              <a:spLocks noChangeArrowheads="1"/>
            </p:cNvSpPr>
            <p:nvPr/>
          </p:nvSpPr>
          <p:spPr bwMode="auto">
            <a:xfrm>
              <a:off x="2828" y="1762"/>
              <a:ext cx="14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V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3" name="Rectangle 87"/>
            <p:cNvSpPr>
              <a:spLocks noChangeArrowheads="1"/>
            </p:cNvSpPr>
            <p:nvPr/>
          </p:nvSpPr>
          <p:spPr bwMode="auto">
            <a:xfrm>
              <a:off x="2913" y="1825"/>
              <a:ext cx="14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III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" name="Line 88"/>
            <p:cNvSpPr>
              <a:spLocks noChangeShapeType="1"/>
            </p:cNvSpPr>
            <p:nvPr/>
          </p:nvSpPr>
          <p:spPr bwMode="auto">
            <a:xfrm>
              <a:off x="3074" y="1854"/>
              <a:ext cx="247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Freeform 89"/>
            <p:cNvSpPr>
              <a:spLocks/>
            </p:cNvSpPr>
            <p:nvPr/>
          </p:nvSpPr>
          <p:spPr bwMode="auto">
            <a:xfrm>
              <a:off x="647" y="3191"/>
              <a:ext cx="288" cy="28"/>
            </a:xfrm>
            <a:custGeom>
              <a:avLst/>
              <a:gdLst>
                <a:gd name="T0" fmla="*/ 0 w 41"/>
                <a:gd name="T1" fmla="*/ 2 h 4"/>
                <a:gd name="T2" fmla="*/ 1 w 41"/>
                <a:gd name="T3" fmla="*/ 2 h 4"/>
                <a:gd name="T4" fmla="*/ 2 w 41"/>
                <a:gd name="T5" fmla="*/ 2 h 4"/>
                <a:gd name="T6" fmla="*/ 2 w 41"/>
                <a:gd name="T7" fmla="*/ 2 h 4"/>
                <a:gd name="T8" fmla="*/ 3 w 41"/>
                <a:gd name="T9" fmla="*/ 2 h 4"/>
                <a:gd name="T10" fmla="*/ 4 w 41"/>
                <a:gd name="T11" fmla="*/ 2 h 4"/>
                <a:gd name="T12" fmla="*/ 5 w 41"/>
                <a:gd name="T13" fmla="*/ 2 h 4"/>
                <a:gd name="T14" fmla="*/ 6 w 41"/>
                <a:gd name="T15" fmla="*/ 1 h 4"/>
                <a:gd name="T16" fmla="*/ 6 w 41"/>
                <a:gd name="T17" fmla="*/ 1 h 4"/>
                <a:gd name="T18" fmla="*/ 7 w 41"/>
                <a:gd name="T19" fmla="*/ 1 h 4"/>
                <a:gd name="T20" fmla="*/ 8 w 41"/>
                <a:gd name="T21" fmla="*/ 1 h 4"/>
                <a:gd name="T22" fmla="*/ 9 w 41"/>
                <a:gd name="T23" fmla="*/ 1 h 4"/>
                <a:gd name="T24" fmla="*/ 10 w 41"/>
                <a:gd name="T25" fmla="*/ 1 h 4"/>
                <a:gd name="T26" fmla="*/ 10 w 41"/>
                <a:gd name="T27" fmla="*/ 1 h 4"/>
                <a:gd name="T28" fmla="*/ 11 w 41"/>
                <a:gd name="T29" fmla="*/ 1 h 4"/>
                <a:gd name="T30" fmla="*/ 12 w 41"/>
                <a:gd name="T31" fmla="*/ 1 h 4"/>
                <a:gd name="T32" fmla="*/ 13 w 41"/>
                <a:gd name="T33" fmla="*/ 0 h 4"/>
                <a:gd name="T34" fmla="*/ 14 w 41"/>
                <a:gd name="T35" fmla="*/ 0 h 4"/>
                <a:gd name="T36" fmla="*/ 14 w 41"/>
                <a:gd name="T37" fmla="*/ 0 h 4"/>
                <a:gd name="T38" fmla="*/ 15 w 41"/>
                <a:gd name="T39" fmla="*/ 0 h 4"/>
                <a:gd name="T40" fmla="*/ 16 w 41"/>
                <a:gd name="T41" fmla="*/ 0 h 4"/>
                <a:gd name="T42" fmla="*/ 17 w 41"/>
                <a:gd name="T43" fmla="*/ 0 h 4"/>
                <a:gd name="T44" fmla="*/ 18 w 41"/>
                <a:gd name="T45" fmla="*/ 0 h 4"/>
                <a:gd name="T46" fmla="*/ 19 w 41"/>
                <a:gd name="T47" fmla="*/ 0 h 4"/>
                <a:gd name="T48" fmla="*/ 19 w 41"/>
                <a:gd name="T49" fmla="*/ 0 h 4"/>
                <a:gd name="T50" fmla="*/ 20 w 41"/>
                <a:gd name="T51" fmla="*/ 0 h 4"/>
                <a:gd name="T52" fmla="*/ 21 w 41"/>
                <a:gd name="T53" fmla="*/ 0 h 4"/>
                <a:gd name="T54" fmla="*/ 22 w 41"/>
                <a:gd name="T55" fmla="*/ 0 h 4"/>
                <a:gd name="T56" fmla="*/ 23 w 41"/>
                <a:gd name="T57" fmla="*/ 0 h 4"/>
                <a:gd name="T58" fmla="*/ 23 w 41"/>
                <a:gd name="T59" fmla="*/ 0 h 4"/>
                <a:gd name="T60" fmla="*/ 24 w 41"/>
                <a:gd name="T61" fmla="*/ 1 h 4"/>
                <a:gd name="T62" fmla="*/ 25 w 41"/>
                <a:gd name="T63" fmla="*/ 1 h 4"/>
                <a:gd name="T64" fmla="*/ 26 w 41"/>
                <a:gd name="T65" fmla="*/ 1 h 4"/>
                <a:gd name="T66" fmla="*/ 27 w 41"/>
                <a:gd name="T67" fmla="*/ 1 h 4"/>
                <a:gd name="T68" fmla="*/ 27 w 41"/>
                <a:gd name="T69" fmla="*/ 1 h 4"/>
                <a:gd name="T70" fmla="*/ 28 w 41"/>
                <a:gd name="T71" fmla="*/ 1 h 4"/>
                <a:gd name="T72" fmla="*/ 29 w 41"/>
                <a:gd name="T73" fmla="*/ 1 h 4"/>
                <a:gd name="T74" fmla="*/ 30 w 41"/>
                <a:gd name="T75" fmla="*/ 2 h 4"/>
                <a:gd name="T76" fmla="*/ 31 w 41"/>
                <a:gd name="T77" fmla="*/ 2 h 4"/>
                <a:gd name="T78" fmla="*/ 31 w 41"/>
                <a:gd name="T79" fmla="*/ 2 h 4"/>
                <a:gd name="T80" fmla="*/ 32 w 41"/>
                <a:gd name="T81" fmla="*/ 2 h 4"/>
                <a:gd name="T82" fmla="*/ 33 w 41"/>
                <a:gd name="T83" fmla="*/ 2 h 4"/>
                <a:gd name="T84" fmla="*/ 34 w 41"/>
                <a:gd name="T85" fmla="*/ 2 h 4"/>
                <a:gd name="T86" fmla="*/ 35 w 41"/>
                <a:gd name="T87" fmla="*/ 3 h 4"/>
                <a:gd name="T88" fmla="*/ 35 w 41"/>
                <a:gd name="T89" fmla="*/ 3 h 4"/>
                <a:gd name="T90" fmla="*/ 36 w 41"/>
                <a:gd name="T91" fmla="*/ 3 h 4"/>
                <a:gd name="T92" fmla="*/ 37 w 41"/>
                <a:gd name="T93" fmla="*/ 3 h 4"/>
                <a:gd name="T94" fmla="*/ 38 w 41"/>
                <a:gd name="T95" fmla="*/ 3 h 4"/>
                <a:gd name="T96" fmla="*/ 39 w 41"/>
                <a:gd name="T97" fmla="*/ 4 h 4"/>
                <a:gd name="T98" fmla="*/ 39 w 41"/>
                <a:gd name="T99" fmla="*/ 4 h 4"/>
                <a:gd name="T100" fmla="*/ 40 w 41"/>
                <a:gd name="T10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" h="4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1" y="4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Freeform 90"/>
            <p:cNvSpPr>
              <a:spLocks/>
            </p:cNvSpPr>
            <p:nvPr/>
          </p:nvSpPr>
          <p:spPr bwMode="auto">
            <a:xfrm>
              <a:off x="935" y="3219"/>
              <a:ext cx="296" cy="63"/>
            </a:xfrm>
            <a:custGeom>
              <a:avLst/>
              <a:gdLst>
                <a:gd name="T0" fmla="*/ 0 w 42"/>
                <a:gd name="T1" fmla="*/ 0 h 9"/>
                <a:gd name="T2" fmla="*/ 1 w 42"/>
                <a:gd name="T3" fmla="*/ 0 h 9"/>
                <a:gd name="T4" fmla="*/ 2 w 42"/>
                <a:gd name="T5" fmla="*/ 1 h 9"/>
                <a:gd name="T6" fmla="*/ 3 w 42"/>
                <a:gd name="T7" fmla="*/ 1 h 9"/>
                <a:gd name="T8" fmla="*/ 3 w 42"/>
                <a:gd name="T9" fmla="*/ 1 h 9"/>
                <a:gd name="T10" fmla="*/ 4 w 42"/>
                <a:gd name="T11" fmla="*/ 1 h 9"/>
                <a:gd name="T12" fmla="*/ 5 w 42"/>
                <a:gd name="T13" fmla="*/ 2 h 9"/>
                <a:gd name="T14" fmla="*/ 6 w 42"/>
                <a:gd name="T15" fmla="*/ 2 h 9"/>
                <a:gd name="T16" fmla="*/ 7 w 42"/>
                <a:gd name="T17" fmla="*/ 2 h 9"/>
                <a:gd name="T18" fmla="*/ 7 w 42"/>
                <a:gd name="T19" fmla="*/ 2 h 9"/>
                <a:gd name="T20" fmla="*/ 8 w 42"/>
                <a:gd name="T21" fmla="*/ 2 h 9"/>
                <a:gd name="T22" fmla="*/ 9 w 42"/>
                <a:gd name="T23" fmla="*/ 3 h 9"/>
                <a:gd name="T24" fmla="*/ 10 w 42"/>
                <a:gd name="T25" fmla="*/ 3 h 9"/>
                <a:gd name="T26" fmla="*/ 11 w 42"/>
                <a:gd name="T27" fmla="*/ 3 h 9"/>
                <a:gd name="T28" fmla="*/ 11 w 42"/>
                <a:gd name="T29" fmla="*/ 3 h 9"/>
                <a:gd name="T30" fmla="*/ 12 w 42"/>
                <a:gd name="T31" fmla="*/ 3 h 9"/>
                <a:gd name="T32" fmla="*/ 13 w 42"/>
                <a:gd name="T33" fmla="*/ 4 h 9"/>
                <a:gd name="T34" fmla="*/ 14 w 42"/>
                <a:gd name="T35" fmla="*/ 4 h 9"/>
                <a:gd name="T36" fmla="*/ 15 w 42"/>
                <a:gd name="T37" fmla="*/ 4 h 9"/>
                <a:gd name="T38" fmla="*/ 15 w 42"/>
                <a:gd name="T39" fmla="*/ 4 h 9"/>
                <a:gd name="T40" fmla="*/ 16 w 42"/>
                <a:gd name="T41" fmla="*/ 4 h 9"/>
                <a:gd name="T42" fmla="*/ 17 w 42"/>
                <a:gd name="T43" fmla="*/ 4 h 9"/>
                <a:gd name="T44" fmla="*/ 18 w 42"/>
                <a:gd name="T45" fmla="*/ 5 h 9"/>
                <a:gd name="T46" fmla="*/ 19 w 42"/>
                <a:gd name="T47" fmla="*/ 5 h 9"/>
                <a:gd name="T48" fmla="*/ 19 w 42"/>
                <a:gd name="T49" fmla="*/ 5 h 9"/>
                <a:gd name="T50" fmla="*/ 20 w 42"/>
                <a:gd name="T51" fmla="*/ 5 h 9"/>
                <a:gd name="T52" fmla="*/ 21 w 42"/>
                <a:gd name="T53" fmla="*/ 5 h 9"/>
                <a:gd name="T54" fmla="*/ 22 w 42"/>
                <a:gd name="T55" fmla="*/ 6 h 9"/>
                <a:gd name="T56" fmla="*/ 23 w 42"/>
                <a:gd name="T57" fmla="*/ 6 h 9"/>
                <a:gd name="T58" fmla="*/ 23 w 42"/>
                <a:gd name="T59" fmla="*/ 6 h 9"/>
                <a:gd name="T60" fmla="*/ 24 w 42"/>
                <a:gd name="T61" fmla="*/ 6 h 9"/>
                <a:gd name="T62" fmla="*/ 25 w 42"/>
                <a:gd name="T63" fmla="*/ 6 h 9"/>
                <a:gd name="T64" fmla="*/ 26 w 42"/>
                <a:gd name="T65" fmla="*/ 6 h 9"/>
                <a:gd name="T66" fmla="*/ 27 w 42"/>
                <a:gd name="T67" fmla="*/ 7 h 9"/>
                <a:gd name="T68" fmla="*/ 27 w 42"/>
                <a:gd name="T69" fmla="*/ 7 h 9"/>
                <a:gd name="T70" fmla="*/ 28 w 42"/>
                <a:gd name="T71" fmla="*/ 7 h 9"/>
                <a:gd name="T72" fmla="*/ 29 w 42"/>
                <a:gd name="T73" fmla="*/ 7 h 9"/>
                <a:gd name="T74" fmla="*/ 30 w 42"/>
                <a:gd name="T75" fmla="*/ 7 h 9"/>
                <a:gd name="T76" fmla="*/ 31 w 42"/>
                <a:gd name="T77" fmla="*/ 7 h 9"/>
                <a:gd name="T78" fmla="*/ 32 w 42"/>
                <a:gd name="T79" fmla="*/ 7 h 9"/>
                <a:gd name="T80" fmla="*/ 32 w 42"/>
                <a:gd name="T81" fmla="*/ 8 h 9"/>
                <a:gd name="T82" fmla="*/ 33 w 42"/>
                <a:gd name="T83" fmla="*/ 8 h 9"/>
                <a:gd name="T84" fmla="*/ 34 w 42"/>
                <a:gd name="T85" fmla="*/ 8 h 9"/>
                <a:gd name="T86" fmla="*/ 35 w 42"/>
                <a:gd name="T87" fmla="*/ 8 h 9"/>
                <a:gd name="T88" fmla="*/ 36 w 42"/>
                <a:gd name="T89" fmla="*/ 8 h 9"/>
                <a:gd name="T90" fmla="*/ 36 w 42"/>
                <a:gd name="T91" fmla="*/ 8 h 9"/>
                <a:gd name="T92" fmla="*/ 37 w 42"/>
                <a:gd name="T93" fmla="*/ 8 h 9"/>
                <a:gd name="T94" fmla="*/ 38 w 42"/>
                <a:gd name="T95" fmla="*/ 9 h 9"/>
                <a:gd name="T96" fmla="*/ 39 w 42"/>
                <a:gd name="T97" fmla="*/ 9 h 9"/>
                <a:gd name="T98" fmla="*/ 40 w 42"/>
                <a:gd name="T99" fmla="*/ 9 h 9"/>
                <a:gd name="T100" fmla="*/ 40 w 42"/>
                <a:gd name="T101" fmla="*/ 9 h 9"/>
                <a:gd name="T102" fmla="*/ 41 w 42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2" y="9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Freeform 91"/>
            <p:cNvSpPr>
              <a:spLocks/>
            </p:cNvSpPr>
            <p:nvPr/>
          </p:nvSpPr>
          <p:spPr bwMode="auto">
            <a:xfrm>
              <a:off x="1231" y="3282"/>
              <a:ext cx="295" cy="21"/>
            </a:xfrm>
            <a:custGeom>
              <a:avLst/>
              <a:gdLst>
                <a:gd name="T0" fmla="*/ 0 w 42"/>
                <a:gd name="T1" fmla="*/ 0 h 3"/>
                <a:gd name="T2" fmla="*/ 1 w 42"/>
                <a:gd name="T3" fmla="*/ 0 h 3"/>
                <a:gd name="T4" fmla="*/ 2 w 42"/>
                <a:gd name="T5" fmla="*/ 0 h 3"/>
                <a:gd name="T6" fmla="*/ 2 w 42"/>
                <a:gd name="T7" fmla="*/ 0 h 3"/>
                <a:gd name="T8" fmla="*/ 3 w 42"/>
                <a:gd name="T9" fmla="*/ 1 h 3"/>
                <a:gd name="T10" fmla="*/ 4 w 42"/>
                <a:gd name="T11" fmla="*/ 1 h 3"/>
                <a:gd name="T12" fmla="*/ 5 w 42"/>
                <a:gd name="T13" fmla="*/ 1 h 3"/>
                <a:gd name="T14" fmla="*/ 6 w 42"/>
                <a:gd name="T15" fmla="*/ 1 h 3"/>
                <a:gd name="T16" fmla="*/ 6 w 42"/>
                <a:gd name="T17" fmla="*/ 1 h 3"/>
                <a:gd name="T18" fmla="*/ 7 w 42"/>
                <a:gd name="T19" fmla="*/ 1 h 3"/>
                <a:gd name="T20" fmla="*/ 8 w 42"/>
                <a:gd name="T21" fmla="*/ 1 h 3"/>
                <a:gd name="T22" fmla="*/ 9 w 42"/>
                <a:gd name="T23" fmla="*/ 1 h 3"/>
                <a:gd name="T24" fmla="*/ 10 w 42"/>
                <a:gd name="T25" fmla="*/ 1 h 3"/>
                <a:gd name="T26" fmla="*/ 11 w 42"/>
                <a:gd name="T27" fmla="*/ 1 h 3"/>
                <a:gd name="T28" fmla="*/ 11 w 42"/>
                <a:gd name="T29" fmla="*/ 1 h 3"/>
                <a:gd name="T30" fmla="*/ 12 w 42"/>
                <a:gd name="T31" fmla="*/ 2 h 3"/>
                <a:gd name="T32" fmla="*/ 13 w 42"/>
                <a:gd name="T33" fmla="*/ 2 h 3"/>
                <a:gd name="T34" fmla="*/ 14 w 42"/>
                <a:gd name="T35" fmla="*/ 2 h 3"/>
                <a:gd name="T36" fmla="*/ 15 w 42"/>
                <a:gd name="T37" fmla="*/ 2 h 3"/>
                <a:gd name="T38" fmla="*/ 15 w 42"/>
                <a:gd name="T39" fmla="*/ 2 h 3"/>
                <a:gd name="T40" fmla="*/ 16 w 42"/>
                <a:gd name="T41" fmla="*/ 2 h 3"/>
                <a:gd name="T42" fmla="*/ 17 w 42"/>
                <a:gd name="T43" fmla="*/ 2 h 3"/>
                <a:gd name="T44" fmla="*/ 18 w 42"/>
                <a:gd name="T45" fmla="*/ 2 h 3"/>
                <a:gd name="T46" fmla="*/ 19 w 42"/>
                <a:gd name="T47" fmla="*/ 2 h 3"/>
                <a:gd name="T48" fmla="*/ 19 w 42"/>
                <a:gd name="T49" fmla="*/ 2 h 3"/>
                <a:gd name="T50" fmla="*/ 20 w 42"/>
                <a:gd name="T51" fmla="*/ 2 h 3"/>
                <a:gd name="T52" fmla="*/ 21 w 42"/>
                <a:gd name="T53" fmla="*/ 2 h 3"/>
                <a:gd name="T54" fmla="*/ 22 w 42"/>
                <a:gd name="T55" fmla="*/ 2 h 3"/>
                <a:gd name="T56" fmla="*/ 23 w 42"/>
                <a:gd name="T57" fmla="*/ 2 h 3"/>
                <a:gd name="T58" fmla="*/ 23 w 42"/>
                <a:gd name="T59" fmla="*/ 2 h 3"/>
                <a:gd name="T60" fmla="*/ 24 w 42"/>
                <a:gd name="T61" fmla="*/ 2 h 3"/>
                <a:gd name="T62" fmla="*/ 25 w 42"/>
                <a:gd name="T63" fmla="*/ 2 h 3"/>
                <a:gd name="T64" fmla="*/ 26 w 42"/>
                <a:gd name="T65" fmla="*/ 3 h 3"/>
                <a:gd name="T66" fmla="*/ 27 w 42"/>
                <a:gd name="T67" fmla="*/ 3 h 3"/>
                <a:gd name="T68" fmla="*/ 27 w 42"/>
                <a:gd name="T69" fmla="*/ 3 h 3"/>
                <a:gd name="T70" fmla="*/ 28 w 42"/>
                <a:gd name="T71" fmla="*/ 3 h 3"/>
                <a:gd name="T72" fmla="*/ 29 w 42"/>
                <a:gd name="T73" fmla="*/ 3 h 3"/>
                <a:gd name="T74" fmla="*/ 30 w 42"/>
                <a:gd name="T75" fmla="*/ 3 h 3"/>
                <a:gd name="T76" fmla="*/ 31 w 42"/>
                <a:gd name="T77" fmla="*/ 3 h 3"/>
                <a:gd name="T78" fmla="*/ 31 w 42"/>
                <a:gd name="T79" fmla="*/ 3 h 3"/>
                <a:gd name="T80" fmla="*/ 32 w 42"/>
                <a:gd name="T81" fmla="*/ 3 h 3"/>
                <a:gd name="T82" fmla="*/ 33 w 42"/>
                <a:gd name="T83" fmla="*/ 3 h 3"/>
                <a:gd name="T84" fmla="*/ 34 w 42"/>
                <a:gd name="T85" fmla="*/ 3 h 3"/>
                <a:gd name="T86" fmla="*/ 35 w 42"/>
                <a:gd name="T87" fmla="*/ 3 h 3"/>
                <a:gd name="T88" fmla="*/ 35 w 42"/>
                <a:gd name="T89" fmla="*/ 3 h 3"/>
                <a:gd name="T90" fmla="*/ 36 w 42"/>
                <a:gd name="T91" fmla="*/ 3 h 3"/>
                <a:gd name="T92" fmla="*/ 37 w 42"/>
                <a:gd name="T93" fmla="*/ 3 h 3"/>
                <a:gd name="T94" fmla="*/ 38 w 42"/>
                <a:gd name="T95" fmla="*/ 3 h 3"/>
                <a:gd name="T96" fmla="*/ 39 w 42"/>
                <a:gd name="T97" fmla="*/ 3 h 3"/>
                <a:gd name="T98" fmla="*/ 40 w 42"/>
                <a:gd name="T99" fmla="*/ 3 h 3"/>
                <a:gd name="T100" fmla="*/ 40 w 42"/>
                <a:gd name="T101" fmla="*/ 3 h 3"/>
                <a:gd name="T102" fmla="*/ 41 w 42"/>
                <a:gd name="T10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2" y="3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Freeform 92"/>
            <p:cNvSpPr>
              <a:spLocks/>
            </p:cNvSpPr>
            <p:nvPr/>
          </p:nvSpPr>
          <p:spPr bwMode="auto">
            <a:xfrm>
              <a:off x="1526" y="3289"/>
              <a:ext cx="289" cy="14"/>
            </a:xfrm>
            <a:custGeom>
              <a:avLst/>
              <a:gdLst>
                <a:gd name="T0" fmla="*/ 0 w 41"/>
                <a:gd name="T1" fmla="*/ 2 h 2"/>
                <a:gd name="T2" fmla="*/ 1 w 41"/>
                <a:gd name="T3" fmla="*/ 2 h 2"/>
                <a:gd name="T4" fmla="*/ 2 w 41"/>
                <a:gd name="T5" fmla="*/ 2 h 2"/>
                <a:gd name="T6" fmla="*/ 2 w 41"/>
                <a:gd name="T7" fmla="*/ 2 h 2"/>
                <a:gd name="T8" fmla="*/ 3 w 41"/>
                <a:gd name="T9" fmla="*/ 2 h 2"/>
                <a:gd name="T10" fmla="*/ 4 w 41"/>
                <a:gd name="T11" fmla="*/ 2 h 2"/>
                <a:gd name="T12" fmla="*/ 5 w 41"/>
                <a:gd name="T13" fmla="*/ 2 h 2"/>
                <a:gd name="T14" fmla="*/ 6 w 41"/>
                <a:gd name="T15" fmla="*/ 2 h 2"/>
                <a:gd name="T16" fmla="*/ 6 w 41"/>
                <a:gd name="T17" fmla="*/ 2 h 2"/>
                <a:gd name="T18" fmla="*/ 7 w 41"/>
                <a:gd name="T19" fmla="*/ 2 h 2"/>
                <a:gd name="T20" fmla="*/ 8 w 41"/>
                <a:gd name="T21" fmla="*/ 2 h 2"/>
                <a:gd name="T22" fmla="*/ 9 w 41"/>
                <a:gd name="T23" fmla="*/ 2 h 2"/>
                <a:gd name="T24" fmla="*/ 10 w 41"/>
                <a:gd name="T25" fmla="*/ 2 h 2"/>
                <a:gd name="T26" fmla="*/ 10 w 41"/>
                <a:gd name="T27" fmla="*/ 2 h 2"/>
                <a:gd name="T28" fmla="*/ 11 w 41"/>
                <a:gd name="T29" fmla="*/ 2 h 2"/>
                <a:gd name="T30" fmla="*/ 12 w 41"/>
                <a:gd name="T31" fmla="*/ 2 h 2"/>
                <a:gd name="T32" fmla="*/ 13 w 41"/>
                <a:gd name="T33" fmla="*/ 2 h 2"/>
                <a:gd name="T34" fmla="*/ 14 w 41"/>
                <a:gd name="T35" fmla="*/ 2 h 2"/>
                <a:gd name="T36" fmla="*/ 14 w 41"/>
                <a:gd name="T37" fmla="*/ 2 h 2"/>
                <a:gd name="T38" fmla="*/ 15 w 41"/>
                <a:gd name="T39" fmla="*/ 2 h 2"/>
                <a:gd name="T40" fmla="*/ 16 w 41"/>
                <a:gd name="T41" fmla="*/ 2 h 2"/>
                <a:gd name="T42" fmla="*/ 17 w 41"/>
                <a:gd name="T43" fmla="*/ 2 h 2"/>
                <a:gd name="T44" fmla="*/ 18 w 41"/>
                <a:gd name="T45" fmla="*/ 2 h 2"/>
                <a:gd name="T46" fmla="*/ 18 w 41"/>
                <a:gd name="T47" fmla="*/ 2 h 2"/>
                <a:gd name="T48" fmla="*/ 19 w 41"/>
                <a:gd name="T49" fmla="*/ 1 h 2"/>
                <a:gd name="T50" fmla="*/ 20 w 41"/>
                <a:gd name="T51" fmla="*/ 1 h 2"/>
                <a:gd name="T52" fmla="*/ 21 w 41"/>
                <a:gd name="T53" fmla="*/ 1 h 2"/>
                <a:gd name="T54" fmla="*/ 22 w 41"/>
                <a:gd name="T55" fmla="*/ 1 h 2"/>
                <a:gd name="T56" fmla="*/ 22 w 41"/>
                <a:gd name="T57" fmla="*/ 1 h 2"/>
                <a:gd name="T58" fmla="*/ 23 w 41"/>
                <a:gd name="T59" fmla="*/ 1 h 2"/>
                <a:gd name="T60" fmla="*/ 24 w 41"/>
                <a:gd name="T61" fmla="*/ 1 h 2"/>
                <a:gd name="T62" fmla="*/ 25 w 41"/>
                <a:gd name="T63" fmla="*/ 1 h 2"/>
                <a:gd name="T64" fmla="*/ 26 w 41"/>
                <a:gd name="T65" fmla="*/ 1 h 2"/>
                <a:gd name="T66" fmla="*/ 27 w 41"/>
                <a:gd name="T67" fmla="*/ 1 h 2"/>
                <a:gd name="T68" fmla="*/ 27 w 41"/>
                <a:gd name="T69" fmla="*/ 1 h 2"/>
                <a:gd name="T70" fmla="*/ 28 w 41"/>
                <a:gd name="T71" fmla="*/ 1 h 2"/>
                <a:gd name="T72" fmla="*/ 29 w 41"/>
                <a:gd name="T73" fmla="*/ 1 h 2"/>
                <a:gd name="T74" fmla="*/ 30 w 41"/>
                <a:gd name="T75" fmla="*/ 1 h 2"/>
                <a:gd name="T76" fmla="*/ 31 w 41"/>
                <a:gd name="T77" fmla="*/ 1 h 2"/>
                <a:gd name="T78" fmla="*/ 31 w 41"/>
                <a:gd name="T79" fmla="*/ 1 h 2"/>
                <a:gd name="T80" fmla="*/ 32 w 41"/>
                <a:gd name="T81" fmla="*/ 1 h 2"/>
                <a:gd name="T82" fmla="*/ 33 w 41"/>
                <a:gd name="T83" fmla="*/ 1 h 2"/>
                <a:gd name="T84" fmla="*/ 34 w 41"/>
                <a:gd name="T85" fmla="*/ 1 h 2"/>
                <a:gd name="T86" fmla="*/ 35 w 41"/>
                <a:gd name="T87" fmla="*/ 1 h 2"/>
                <a:gd name="T88" fmla="*/ 35 w 41"/>
                <a:gd name="T89" fmla="*/ 1 h 2"/>
                <a:gd name="T90" fmla="*/ 36 w 41"/>
                <a:gd name="T91" fmla="*/ 0 h 2"/>
                <a:gd name="T92" fmla="*/ 37 w 41"/>
                <a:gd name="T93" fmla="*/ 0 h 2"/>
                <a:gd name="T94" fmla="*/ 38 w 41"/>
                <a:gd name="T95" fmla="*/ 0 h 2"/>
                <a:gd name="T96" fmla="*/ 39 w 41"/>
                <a:gd name="T97" fmla="*/ 0 h 2"/>
                <a:gd name="T98" fmla="*/ 39 w 41"/>
                <a:gd name="T99" fmla="*/ 0 h 2"/>
                <a:gd name="T100" fmla="*/ 40 w 41"/>
                <a:gd name="T101" fmla="*/ 0 h 2"/>
                <a:gd name="T102" fmla="*/ 41 w 41"/>
                <a:gd name="T10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Freeform 93"/>
            <p:cNvSpPr>
              <a:spLocks/>
            </p:cNvSpPr>
            <p:nvPr/>
          </p:nvSpPr>
          <p:spPr bwMode="auto">
            <a:xfrm>
              <a:off x="1815" y="3261"/>
              <a:ext cx="295" cy="28"/>
            </a:xfrm>
            <a:custGeom>
              <a:avLst/>
              <a:gdLst>
                <a:gd name="T0" fmla="*/ 1 w 42"/>
                <a:gd name="T1" fmla="*/ 4 h 4"/>
                <a:gd name="T2" fmla="*/ 2 w 42"/>
                <a:gd name="T3" fmla="*/ 4 h 4"/>
                <a:gd name="T4" fmla="*/ 2 w 42"/>
                <a:gd name="T5" fmla="*/ 4 h 4"/>
                <a:gd name="T6" fmla="*/ 3 w 42"/>
                <a:gd name="T7" fmla="*/ 4 h 4"/>
                <a:gd name="T8" fmla="*/ 4 w 42"/>
                <a:gd name="T9" fmla="*/ 4 h 4"/>
                <a:gd name="T10" fmla="*/ 5 w 42"/>
                <a:gd name="T11" fmla="*/ 4 h 4"/>
                <a:gd name="T12" fmla="*/ 6 w 42"/>
                <a:gd name="T13" fmla="*/ 4 h 4"/>
                <a:gd name="T14" fmla="*/ 7 w 42"/>
                <a:gd name="T15" fmla="*/ 4 h 4"/>
                <a:gd name="T16" fmla="*/ 7 w 42"/>
                <a:gd name="T17" fmla="*/ 3 h 4"/>
                <a:gd name="T18" fmla="*/ 8 w 42"/>
                <a:gd name="T19" fmla="*/ 3 h 4"/>
                <a:gd name="T20" fmla="*/ 9 w 42"/>
                <a:gd name="T21" fmla="*/ 3 h 4"/>
                <a:gd name="T22" fmla="*/ 10 w 42"/>
                <a:gd name="T23" fmla="*/ 3 h 4"/>
                <a:gd name="T24" fmla="*/ 11 w 42"/>
                <a:gd name="T25" fmla="*/ 3 h 4"/>
                <a:gd name="T26" fmla="*/ 11 w 42"/>
                <a:gd name="T27" fmla="*/ 3 h 4"/>
                <a:gd name="T28" fmla="*/ 12 w 42"/>
                <a:gd name="T29" fmla="*/ 3 h 4"/>
                <a:gd name="T30" fmla="*/ 13 w 42"/>
                <a:gd name="T31" fmla="*/ 3 h 4"/>
                <a:gd name="T32" fmla="*/ 14 w 42"/>
                <a:gd name="T33" fmla="*/ 3 h 4"/>
                <a:gd name="T34" fmla="*/ 15 w 42"/>
                <a:gd name="T35" fmla="*/ 3 h 4"/>
                <a:gd name="T36" fmla="*/ 15 w 42"/>
                <a:gd name="T37" fmla="*/ 3 h 4"/>
                <a:gd name="T38" fmla="*/ 16 w 42"/>
                <a:gd name="T39" fmla="*/ 3 h 4"/>
                <a:gd name="T40" fmla="*/ 17 w 42"/>
                <a:gd name="T41" fmla="*/ 3 h 4"/>
                <a:gd name="T42" fmla="*/ 18 w 42"/>
                <a:gd name="T43" fmla="*/ 2 h 4"/>
                <a:gd name="T44" fmla="*/ 19 w 42"/>
                <a:gd name="T45" fmla="*/ 2 h 4"/>
                <a:gd name="T46" fmla="*/ 19 w 42"/>
                <a:gd name="T47" fmla="*/ 2 h 4"/>
                <a:gd name="T48" fmla="*/ 20 w 42"/>
                <a:gd name="T49" fmla="*/ 2 h 4"/>
                <a:gd name="T50" fmla="*/ 21 w 42"/>
                <a:gd name="T51" fmla="*/ 2 h 4"/>
                <a:gd name="T52" fmla="*/ 22 w 42"/>
                <a:gd name="T53" fmla="*/ 2 h 4"/>
                <a:gd name="T54" fmla="*/ 23 w 42"/>
                <a:gd name="T55" fmla="*/ 2 h 4"/>
                <a:gd name="T56" fmla="*/ 23 w 42"/>
                <a:gd name="T57" fmla="*/ 2 h 4"/>
                <a:gd name="T58" fmla="*/ 24 w 42"/>
                <a:gd name="T59" fmla="*/ 2 h 4"/>
                <a:gd name="T60" fmla="*/ 25 w 42"/>
                <a:gd name="T61" fmla="*/ 2 h 4"/>
                <a:gd name="T62" fmla="*/ 26 w 42"/>
                <a:gd name="T63" fmla="*/ 2 h 4"/>
                <a:gd name="T64" fmla="*/ 27 w 42"/>
                <a:gd name="T65" fmla="*/ 2 h 4"/>
                <a:gd name="T66" fmla="*/ 27 w 42"/>
                <a:gd name="T67" fmla="*/ 2 h 4"/>
                <a:gd name="T68" fmla="*/ 28 w 42"/>
                <a:gd name="T69" fmla="*/ 1 h 4"/>
                <a:gd name="T70" fmla="*/ 29 w 42"/>
                <a:gd name="T71" fmla="*/ 1 h 4"/>
                <a:gd name="T72" fmla="*/ 30 w 42"/>
                <a:gd name="T73" fmla="*/ 1 h 4"/>
                <a:gd name="T74" fmla="*/ 31 w 42"/>
                <a:gd name="T75" fmla="*/ 1 h 4"/>
                <a:gd name="T76" fmla="*/ 31 w 42"/>
                <a:gd name="T77" fmla="*/ 1 h 4"/>
                <a:gd name="T78" fmla="*/ 32 w 42"/>
                <a:gd name="T79" fmla="*/ 1 h 4"/>
                <a:gd name="T80" fmla="*/ 33 w 42"/>
                <a:gd name="T81" fmla="*/ 1 h 4"/>
                <a:gd name="T82" fmla="*/ 34 w 42"/>
                <a:gd name="T83" fmla="*/ 1 h 4"/>
                <a:gd name="T84" fmla="*/ 35 w 42"/>
                <a:gd name="T85" fmla="*/ 1 h 4"/>
                <a:gd name="T86" fmla="*/ 36 w 42"/>
                <a:gd name="T87" fmla="*/ 1 h 4"/>
                <a:gd name="T88" fmla="*/ 36 w 42"/>
                <a:gd name="T89" fmla="*/ 1 h 4"/>
                <a:gd name="T90" fmla="*/ 37 w 42"/>
                <a:gd name="T91" fmla="*/ 1 h 4"/>
                <a:gd name="T92" fmla="*/ 38 w 42"/>
                <a:gd name="T93" fmla="*/ 1 h 4"/>
                <a:gd name="T94" fmla="*/ 39 w 42"/>
                <a:gd name="T95" fmla="*/ 0 h 4"/>
                <a:gd name="T96" fmla="*/ 40 w 42"/>
                <a:gd name="T97" fmla="*/ 0 h 4"/>
                <a:gd name="T98" fmla="*/ 40 w 42"/>
                <a:gd name="T99" fmla="*/ 0 h 4"/>
                <a:gd name="T100" fmla="*/ 41 w 42"/>
                <a:gd name="T101" fmla="*/ 0 h 4"/>
                <a:gd name="T102" fmla="*/ 42 w 42"/>
                <a:gd name="T10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Freeform 94"/>
            <p:cNvSpPr>
              <a:spLocks/>
            </p:cNvSpPr>
            <p:nvPr/>
          </p:nvSpPr>
          <p:spPr bwMode="auto">
            <a:xfrm>
              <a:off x="2110" y="3233"/>
              <a:ext cx="296" cy="28"/>
            </a:xfrm>
            <a:custGeom>
              <a:avLst/>
              <a:gdLst>
                <a:gd name="T0" fmla="*/ 1 w 42"/>
                <a:gd name="T1" fmla="*/ 4 h 4"/>
                <a:gd name="T2" fmla="*/ 2 w 42"/>
                <a:gd name="T3" fmla="*/ 4 h 4"/>
                <a:gd name="T4" fmla="*/ 2 w 42"/>
                <a:gd name="T5" fmla="*/ 4 h 4"/>
                <a:gd name="T6" fmla="*/ 3 w 42"/>
                <a:gd name="T7" fmla="*/ 4 h 4"/>
                <a:gd name="T8" fmla="*/ 4 w 42"/>
                <a:gd name="T9" fmla="*/ 4 h 4"/>
                <a:gd name="T10" fmla="*/ 5 w 42"/>
                <a:gd name="T11" fmla="*/ 4 h 4"/>
                <a:gd name="T12" fmla="*/ 6 w 42"/>
                <a:gd name="T13" fmla="*/ 4 h 4"/>
                <a:gd name="T14" fmla="*/ 6 w 42"/>
                <a:gd name="T15" fmla="*/ 4 h 4"/>
                <a:gd name="T16" fmla="*/ 7 w 42"/>
                <a:gd name="T17" fmla="*/ 3 h 4"/>
                <a:gd name="T18" fmla="*/ 8 w 42"/>
                <a:gd name="T19" fmla="*/ 3 h 4"/>
                <a:gd name="T20" fmla="*/ 9 w 42"/>
                <a:gd name="T21" fmla="*/ 3 h 4"/>
                <a:gd name="T22" fmla="*/ 10 w 42"/>
                <a:gd name="T23" fmla="*/ 3 h 4"/>
                <a:gd name="T24" fmla="*/ 10 w 42"/>
                <a:gd name="T25" fmla="*/ 3 h 4"/>
                <a:gd name="T26" fmla="*/ 11 w 42"/>
                <a:gd name="T27" fmla="*/ 3 h 4"/>
                <a:gd name="T28" fmla="*/ 12 w 42"/>
                <a:gd name="T29" fmla="*/ 3 h 4"/>
                <a:gd name="T30" fmla="*/ 13 w 42"/>
                <a:gd name="T31" fmla="*/ 3 h 4"/>
                <a:gd name="T32" fmla="*/ 14 w 42"/>
                <a:gd name="T33" fmla="*/ 3 h 4"/>
                <a:gd name="T34" fmla="*/ 14 w 42"/>
                <a:gd name="T35" fmla="*/ 3 h 4"/>
                <a:gd name="T36" fmla="*/ 15 w 42"/>
                <a:gd name="T37" fmla="*/ 3 h 4"/>
                <a:gd name="T38" fmla="*/ 16 w 42"/>
                <a:gd name="T39" fmla="*/ 3 h 4"/>
                <a:gd name="T40" fmla="*/ 17 w 42"/>
                <a:gd name="T41" fmla="*/ 3 h 4"/>
                <a:gd name="T42" fmla="*/ 18 w 42"/>
                <a:gd name="T43" fmla="*/ 2 h 4"/>
                <a:gd name="T44" fmla="*/ 19 w 42"/>
                <a:gd name="T45" fmla="*/ 2 h 4"/>
                <a:gd name="T46" fmla="*/ 19 w 42"/>
                <a:gd name="T47" fmla="*/ 2 h 4"/>
                <a:gd name="T48" fmla="*/ 20 w 42"/>
                <a:gd name="T49" fmla="*/ 2 h 4"/>
                <a:gd name="T50" fmla="*/ 21 w 42"/>
                <a:gd name="T51" fmla="*/ 2 h 4"/>
                <a:gd name="T52" fmla="*/ 22 w 42"/>
                <a:gd name="T53" fmla="*/ 2 h 4"/>
                <a:gd name="T54" fmla="*/ 23 w 42"/>
                <a:gd name="T55" fmla="*/ 2 h 4"/>
                <a:gd name="T56" fmla="*/ 23 w 42"/>
                <a:gd name="T57" fmla="*/ 2 h 4"/>
                <a:gd name="T58" fmla="*/ 24 w 42"/>
                <a:gd name="T59" fmla="*/ 2 h 4"/>
                <a:gd name="T60" fmla="*/ 25 w 42"/>
                <a:gd name="T61" fmla="*/ 2 h 4"/>
                <a:gd name="T62" fmla="*/ 26 w 42"/>
                <a:gd name="T63" fmla="*/ 2 h 4"/>
                <a:gd name="T64" fmla="*/ 27 w 42"/>
                <a:gd name="T65" fmla="*/ 2 h 4"/>
                <a:gd name="T66" fmla="*/ 27 w 42"/>
                <a:gd name="T67" fmla="*/ 2 h 4"/>
                <a:gd name="T68" fmla="*/ 28 w 42"/>
                <a:gd name="T69" fmla="*/ 2 h 4"/>
                <a:gd name="T70" fmla="*/ 29 w 42"/>
                <a:gd name="T71" fmla="*/ 1 h 4"/>
                <a:gd name="T72" fmla="*/ 30 w 42"/>
                <a:gd name="T73" fmla="*/ 1 h 4"/>
                <a:gd name="T74" fmla="*/ 31 w 42"/>
                <a:gd name="T75" fmla="*/ 1 h 4"/>
                <a:gd name="T76" fmla="*/ 31 w 42"/>
                <a:gd name="T77" fmla="*/ 1 h 4"/>
                <a:gd name="T78" fmla="*/ 32 w 42"/>
                <a:gd name="T79" fmla="*/ 1 h 4"/>
                <a:gd name="T80" fmla="*/ 33 w 42"/>
                <a:gd name="T81" fmla="*/ 1 h 4"/>
                <a:gd name="T82" fmla="*/ 34 w 42"/>
                <a:gd name="T83" fmla="*/ 1 h 4"/>
                <a:gd name="T84" fmla="*/ 35 w 42"/>
                <a:gd name="T85" fmla="*/ 1 h 4"/>
                <a:gd name="T86" fmla="*/ 35 w 42"/>
                <a:gd name="T87" fmla="*/ 1 h 4"/>
                <a:gd name="T88" fmla="*/ 36 w 42"/>
                <a:gd name="T89" fmla="*/ 1 h 4"/>
                <a:gd name="T90" fmla="*/ 37 w 42"/>
                <a:gd name="T91" fmla="*/ 1 h 4"/>
                <a:gd name="T92" fmla="*/ 38 w 42"/>
                <a:gd name="T93" fmla="*/ 1 h 4"/>
                <a:gd name="T94" fmla="*/ 39 w 42"/>
                <a:gd name="T95" fmla="*/ 1 h 4"/>
                <a:gd name="T96" fmla="*/ 39 w 42"/>
                <a:gd name="T97" fmla="*/ 1 h 4"/>
                <a:gd name="T98" fmla="*/ 40 w 42"/>
                <a:gd name="T99" fmla="*/ 1 h 4"/>
                <a:gd name="T100" fmla="*/ 41 w 42"/>
                <a:gd name="T101" fmla="*/ 0 h 4"/>
                <a:gd name="T102" fmla="*/ 42 w 42"/>
                <a:gd name="T10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95"/>
            <p:cNvSpPr>
              <a:spLocks/>
            </p:cNvSpPr>
            <p:nvPr/>
          </p:nvSpPr>
          <p:spPr bwMode="auto">
            <a:xfrm>
              <a:off x="2406" y="3219"/>
              <a:ext cx="296" cy="14"/>
            </a:xfrm>
            <a:custGeom>
              <a:avLst/>
              <a:gdLst>
                <a:gd name="T0" fmla="*/ 1 w 42"/>
                <a:gd name="T1" fmla="*/ 2 h 2"/>
                <a:gd name="T2" fmla="*/ 1 w 42"/>
                <a:gd name="T3" fmla="*/ 2 h 2"/>
                <a:gd name="T4" fmla="*/ 2 w 42"/>
                <a:gd name="T5" fmla="*/ 2 h 2"/>
                <a:gd name="T6" fmla="*/ 3 w 42"/>
                <a:gd name="T7" fmla="*/ 2 h 2"/>
                <a:gd name="T8" fmla="*/ 4 w 42"/>
                <a:gd name="T9" fmla="*/ 2 h 2"/>
                <a:gd name="T10" fmla="*/ 5 w 42"/>
                <a:gd name="T11" fmla="*/ 2 h 2"/>
                <a:gd name="T12" fmla="*/ 6 w 42"/>
                <a:gd name="T13" fmla="*/ 2 h 2"/>
                <a:gd name="T14" fmla="*/ 6 w 42"/>
                <a:gd name="T15" fmla="*/ 2 h 2"/>
                <a:gd name="T16" fmla="*/ 7 w 42"/>
                <a:gd name="T17" fmla="*/ 2 h 2"/>
                <a:gd name="T18" fmla="*/ 8 w 42"/>
                <a:gd name="T19" fmla="*/ 2 h 2"/>
                <a:gd name="T20" fmla="*/ 9 w 42"/>
                <a:gd name="T21" fmla="*/ 2 h 2"/>
                <a:gd name="T22" fmla="*/ 10 w 42"/>
                <a:gd name="T23" fmla="*/ 2 h 2"/>
                <a:gd name="T24" fmla="*/ 10 w 42"/>
                <a:gd name="T25" fmla="*/ 2 h 2"/>
                <a:gd name="T26" fmla="*/ 11 w 42"/>
                <a:gd name="T27" fmla="*/ 2 h 2"/>
                <a:gd name="T28" fmla="*/ 12 w 42"/>
                <a:gd name="T29" fmla="*/ 2 h 2"/>
                <a:gd name="T30" fmla="*/ 13 w 42"/>
                <a:gd name="T31" fmla="*/ 2 h 2"/>
                <a:gd name="T32" fmla="*/ 14 w 42"/>
                <a:gd name="T33" fmla="*/ 1 h 2"/>
                <a:gd name="T34" fmla="*/ 14 w 42"/>
                <a:gd name="T35" fmla="*/ 1 h 2"/>
                <a:gd name="T36" fmla="*/ 15 w 42"/>
                <a:gd name="T37" fmla="*/ 1 h 2"/>
                <a:gd name="T38" fmla="*/ 16 w 42"/>
                <a:gd name="T39" fmla="*/ 1 h 2"/>
                <a:gd name="T40" fmla="*/ 17 w 42"/>
                <a:gd name="T41" fmla="*/ 1 h 2"/>
                <a:gd name="T42" fmla="*/ 18 w 42"/>
                <a:gd name="T43" fmla="*/ 1 h 2"/>
                <a:gd name="T44" fmla="*/ 18 w 42"/>
                <a:gd name="T45" fmla="*/ 1 h 2"/>
                <a:gd name="T46" fmla="*/ 19 w 42"/>
                <a:gd name="T47" fmla="*/ 1 h 2"/>
                <a:gd name="T48" fmla="*/ 20 w 42"/>
                <a:gd name="T49" fmla="*/ 1 h 2"/>
                <a:gd name="T50" fmla="*/ 21 w 42"/>
                <a:gd name="T51" fmla="*/ 1 h 2"/>
                <a:gd name="T52" fmla="*/ 22 w 42"/>
                <a:gd name="T53" fmla="*/ 1 h 2"/>
                <a:gd name="T54" fmla="*/ 22 w 42"/>
                <a:gd name="T55" fmla="*/ 1 h 2"/>
                <a:gd name="T56" fmla="*/ 23 w 42"/>
                <a:gd name="T57" fmla="*/ 1 h 2"/>
                <a:gd name="T58" fmla="*/ 24 w 42"/>
                <a:gd name="T59" fmla="*/ 1 h 2"/>
                <a:gd name="T60" fmla="*/ 25 w 42"/>
                <a:gd name="T61" fmla="*/ 1 h 2"/>
                <a:gd name="T62" fmla="*/ 26 w 42"/>
                <a:gd name="T63" fmla="*/ 1 h 2"/>
                <a:gd name="T64" fmla="*/ 27 w 42"/>
                <a:gd name="T65" fmla="*/ 1 h 2"/>
                <a:gd name="T66" fmla="*/ 27 w 42"/>
                <a:gd name="T67" fmla="*/ 1 h 2"/>
                <a:gd name="T68" fmla="*/ 28 w 42"/>
                <a:gd name="T69" fmla="*/ 1 h 2"/>
                <a:gd name="T70" fmla="*/ 29 w 42"/>
                <a:gd name="T71" fmla="*/ 1 h 2"/>
                <a:gd name="T72" fmla="*/ 30 w 42"/>
                <a:gd name="T73" fmla="*/ 1 h 2"/>
                <a:gd name="T74" fmla="*/ 31 w 42"/>
                <a:gd name="T75" fmla="*/ 0 h 2"/>
                <a:gd name="T76" fmla="*/ 31 w 42"/>
                <a:gd name="T77" fmla="*/ 0 h 2"/>
                <a:gd name="T78" fmla="*/ 32 w 42"/>
                <a:gd name="T79" fmla="*/ 0 h 2"/>
                <a:gd name="T80" fmla="*/ 33 w 42"/>
                <a:gd name="T81" fmla="*/ 0 h 2"/>
                <a:gd name="T82" fmla="*/ 34 w 42"/>
                <a:gd name="T83" fmla="*/ 0 h 2"/>
                <a:gd name="T84" fmla="*/ 35 w 42"/>
                <a:gd name="T85" fmla="*/ 0 h 2"/>
                <a:gd name="T86" fmla="*/ 35 w 42"/>
                <a:gd name="T87" fmla="*/ 0 h 2"/>
                <a:gd name="T88" fmla="*/ 36 w 42"/>
                <a:gd name="T89" fmla="*/ 0 h 2"/>
                <a:gd name="T90" fmla="*/ 37 w 42"/>
                <a:gd name="T91" fmla="*/ 0 h 2"/>
                <a:gd name="T92" fmla="*/ 38 w 42"/>
                <a:gd name="T93" fmla="*/ 0 h 2"/>
                <a:gd name="T94" fmla="*/ 39 w 42"/>
                <a:gd name="T95" fmla="*/ 0 h 2"/>
                <a:gd name="T96" fmla="*/ 39 w 42"/>
                <a:gd name="T97" fmla="*/ 0 h 2"/>
                <a:gd name="T98" fmla="*/ 40 w 42"/>
                <a:gd name="T99" fmla="*/ 0 h 2"/>
                <a:gd name="T100" fmla="*/ 41 w 42"/>
                <a:gd name="T101" fmla="*/ 0 h 2"/>
                <a:gd name="T102" fmla="*/ 42 w 42"/>
                <a:gd name="T10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2">
                  <a:moveTo>
                    <a:pt x="0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Freeform 96"/>
            <p:cNvSpPr>
              <a:spLocks/>
            </p:cNvSpPr>
            <p:nvPr/>
          </p:nvSpPr>
          <p:spPr bwMode="auto">
            <a:xfrm>
              <a:off x="2702" y="3212"/>
              <a:ext cx="295" cy="7"/>
            </a:xfrm>
            <a:custGeom>
              <a:avLst/>
              <a:gdLst>
                <a:gd name="T0" fmla="*/ 1 w 42"/>
                <a:gd name="T1" fmla="*/ 1 h 1"/>
                <a:gd name="T2" fmla="*/ 1 w 42"/>
                <a:gd name="T3" fmla="*/ 1 h 1"/>
                <a:gd name="T4" fmla="*/ 2 w 42"/>
                <a:gd name="T5" fmla="*/ 1 h 1"/>
                <a:gd name="T6" fmla="*/ 3 w 42"/>
                <a:gd name="T7" fmla="*/ 1 h 1"/>
                <a:gd name="T8" fmla="*/ 4 w 42"/>
                <a:gd name="T9" fmla="*/ 1 h 1"/>
                <a:gd name="T10" fmla="*/ 5 w 42"/>
                <a:gd name="T11" fmla="*/ 1 h 1"/>
                <a:gd name="T12" fmla="*/ 5 w 42"/>
                <a:gd name="T13" fmla="*/ 1 h 1"/>
                <a:gd name="T14" fmla="*/ 6 w 42"/>
                <a:gd name="T15" fmla="*/ 1 h 1"/>
                <a:gd name="T16" fmla="*/ 7 w 42"/>
                <a:gd name="T17" fmla="*/ 1 h 1"/>
                <a:gd name="T18" fmla="*/ 8 w 42"/>
                <a:gd name="T19" fmla="*/ 1 h 1"/>
                <a:gd name="T20" fmla="*/ 9 w 42"/>
                <a:gd name="T21" fmla="*/ 1 h 1"/>
                <a:gd name="T22" fmla="*/ 9 w 42"/>
                <a:gd name="T23" fmla="*/ 1 h 1"/>
                <a:gd name="T24" fmla="*/ 10 w 42"/>
                <a:gd name="T25" fmla="*/ 1 h 1"/>
                <a:gd name="T26" fmla="*/ 11 w 42"/>
                <a:gd name="T27" fmla="*/ 1 h 1"/>
                <a:gd name="T28" fmla="*/ 12 w 42"/>
                <a:gd name="T29" fmla="*/ 1 h 1"/>
                <a:gd name="T30" fmla="*/ 13 w 42"/>
                <a:gd name="T31" fmla="*/ 0 h 1"/>
                <a:gd name="T32" fmla="*/ 14 w 42"/>
                <a:gd name="T33" fmla="*/ 0 h 1"/>
                <a:gd name="T34" fmla="*/ 14 w 42"/>
                <a:gd name="T35" fmla="*/ 0 h 1"/>
                <a:gd name="T36" fmla="*/ 15 w 42"/>
                <a:gd name="T37" fmla="*/ 0 h 1"/>
                <a:gd name="T38" fmla="*/ 16 w 42"/>
                <a:gd name="T39" fmla="*/ 0 h 1"/>
                <a:gd name="T40" fmla="*/ 17 w 42"/>
                <a:gd name="T41" fmla="*/ 0 h 1"/>
                <a:gd name="T42" fmla="*/ 18 w 42"/>
                <a:gd name="T43" fmla="*/ 0 h 1"/>
                <a:gd name="T44" fmla="*/ 18 w 42"/>
                <a:gd name="T45" fmla="*/ 0 h 1"/>
                <a:gd name="T46" fmla="*/ 19 w 42"/>
                <a:gd name="T47" fmla="*/ 0 h 1"/>
                <a:gd name="T48" fmla="*/ 20 w 42"/>
                <a:gd name="T49" fmla="*/ 0 h 1"/>
                <a:gd name="T50" fmla="*/ 21 w 42"/>
                <a:gd name="T51" fmla="*/ 0 h 1"/>
                <a:gd name="T52" fmla="*/ 22 w 42"/>
                <a:gd name="T53" fmla="*/ 0 h 1"/>
                <a:gd name="T54" fmla="*/ 22 w 42"/>
                <a:gd name="T55" fmla="*/ 0 h 1"/>
                <a:gd name="T56" fmla="*/ 23 w 42"/>
                <a:gd name="T57" fmla="*/ 0 h 1"/>
                <a:gd name="T58" fmla="*/ 24 w 42"/>
                <a:gd name="T59" fmla="*/ 0 h 1"/>
                <a:gd name="T60" fmla="*/ 25 w 42"/>
                <a:gd name="T61" fmla="*/ 0 h 1"/>
                <a:gd name="T62" fmla="*/ 26 w 42"/>
                <a:gd name="T63" fmla="*/ 0 h 1"/>
                <a:gd name="T64" fmla="*/ 26 w 42"/>
                <a:gd name="T65" fmla="*/ 0 h 1"/>
                <a:gd name="T66" fmla="*/ 27 w 42"/>
                <a:gd name="T67" fmla="*/ 0 h 1"/>
                <a:gd name="T68" fmla="*/ 28 w 42"/>
                <a:gd name="T69" fmla="*/ 0 h 1"/>
                <a:gd name="T70" fmla="*/ 29 w 42"/>
                <a:gd name="T71" fmla="*/ 0 h 1"/>
                <a:gd name="T72" fmla="*/ 30 w 42"/>
                <a:gd name="T73" fmla="*/ 0 h 1"/>
                <a:gd name="T74" fmla="*/ 30 w 42"/>
                <a:gd name="T75" fmla="*/ 0 h 1"/>
                <a:gd name="T76" fmla="*/ 31 w 42"/>
                <a:gd name="T77" fmla="*/ 0 h 1"/>
                <a:gd name="T78" fmla="*/ 32 w 42"/>
                <a:gd name="T79" fmla="*/ 0 h 1"/>
                <a:gd name="T80" fmla="*/ 33 w 42"/>
                <a:gd name="T81" fmla="*/ 0 h 1"/>
                <a:gd name="T82" fmla="*/ 34 w 42"/>
                <a:gd name="T83" fmla="*/ 0 h 1"/>
                <a:gd name="T84" fmla="*/ 34 w 42"/>
                <a:gd name="T85" fmla="*/ 0 h 1"/>
                <a:gd name="T86" fmla="*/ 35 w 42"/>
                <a:gd name="T87" fmla="*/ 0 h 1"/>
                <a:gd name="T88" fmla="*/ 36 w 42"/>
                <a:gd name="T89" fmla="*/ 0 h 1"/>
                <a:gd name="T90" fmla="*/ 37 w 42"/>
                <a:gd name="T91" fmla="*/ 0 h 1"/>
                <a:gd name="T92" fmla="*/ 38 w 42"/>
                <a:gd name="T93" fmla="*/ 0 h 1"/>
                <a:gd name="T94" fmla="*/ 39 w 42"/>
                <a:gd name="T95" fmla="*/ 0 h 1"/>
                <a:gd name="T96" fmla="*/ 39 w 42"/>
                <a:gd name="T97" fmla="*/ 0 h 1"/>
                <a:gd name="T98" fmla="*/ 40 w 42"/>
                <a:gd name="T99" fmla="*/ 0 h 1"/>
                <a:gd name="T100" fmla="*/ 41 w 42"/>
                <a:gd name="T101" fmla="*/ 0 h 1"/>
                <a:gd name="T102" fmla="*/ 42 w 42"/>
                <a:gd name="T10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Freeform 97"/>
            <p:cNvSpPr>
              <a:spLocks/>
            </p:cNvSpPr>
            <p:nvPr/>
          </p:nvSpPr>
          <p:spPr bwMode="auto">
            <a:xfrm>
              <a:off x="2997" y="3205"/>
              <a:ext cx="296" cy="7"/>
            </a:xfrm>
            <a:custGeom>
              <a:avLst/>
              <a:gdLst>
                <a:gd name="T0" fmla="*/ 1 w 42"/>
                <a:gd name="T1" fmla="*/ 1 h 1"/>
                <a:gd name="T2" fmla="*/ 1 w 42"/>
                <a:gd name="T3" fmla="*/ 1 h 1"/>
                <a:gd name="T4" fmla="*/ 2 w 42"/>
                <a:gd name="T5" fmla="*/ 1 h 1"/>
                <a:gd name="T6" fmla="*/ 3 w 42"/>
                <a:gd name="T7" fmla="*/ 1 h 1"/>
                <a:gd name="T8" fmla="*/ 4 w 42"/>
                <a:gd name="T9" fmla="*/ 1 h 1"/>
                <a:gd name="T10" fmla="*/ 5 w 42"/>
                <a:gd name="T11" fmla="*/ 1 h 1"/>
                <a:gd name="T12" fmla="*/ 5 w 42"/>
                <a:gd name="T13" fmla="*/ 1 h 1"/>
                <a:gd name="T14" fmla="*/ 6 w 42"/>
                <a:gd name="T15" fmla="*/ 1 h 1"/>
                <a:gd name="T16" fmla="*/ 7 w 42"/>
                <a:gd name="T17" fmla="*/ 1 h 1"/>
                <a:gd name="T18" fmla="*/ 8 w 42"/>
                <a:gd name="T19" fmla="*/ 1 h 1"/>
                <a:gd name="T20" fmla="*/ 9 w 42"/>
                <a:gd name="T21" fmla="*/ 1 h 1"/>
                <a:gd name="T22" fmla="*/ 9 w 42"/>
                <a:gd name="T23" fmla="*/ 1 h 1"/>
                <a:gd name="T24" fmla="*/ 10 w 42"/>
                <a:gd name="T25" fmla="*/ 1 h 1"/>
                <a:gd name="T26" fmla="*/ 11 w 42"/>
                <a:gd name="T27" fmla="*/ 1 h 1"/>
                <a:gd name="T28" fmla="*/ 12 w 42"/>
                <a:gd name="T29" fmla="*/ 1 h 1"/>
                <a:gd name="T30" fmla="*/ 13 w 42"/>
                <a:gd name="T31" fmla="*/ 0 h 1"/>
                <a:gd name="T32" fmla="*/ 13 w 42"/>
                <a:gd name="T33" fmla="*/ 0 h 1"/>
                <a:gd name="T34" fmla="*/ 14 w 42"/>
                <a:gd name="T35" fmla="*/ 0 h 1"/>
                <a:gd name="T36" fmla="*/ 15 w 42"/>
                <a:gd name="T37" fmla="*/ 0 h 1"/>
                <a:gd name="T38" fmla="*/ 16 w 42"/>
                <a:gd name="T39" fmla="*/ 0 h 1"/>
                <a:gd name="T40" fmla="*/ 17 w 42"/>
                <a:gd name="T41" fmla="*/ 0 h 1"/>
                <a:gd name="T42" fmla="*/ 17 w 42"/>
                <a:gd name="T43" fmla="*/ 0 h 1"/>
                <a:gd name="T44" fmla="*/ 18 w 42"/>
                <a:gd name="T45" fmla="*/ 0 h 1"/>
                <a:gd name="T46" fmla="*/ 19 w 42"/>
                <a:gd name="T47" fmla="*/ 0 h 1"/>
                <a:gd name="T48" fmla="*/ 20 w 42"/>
                <a:gd name="T49" fmla="*/ 0 h 1"/>
                <a:gd name="T50" fmla="*/ 21 w 42"/>
                <a:gd name="T51" fmla="*/ 0 h 1"/>
                <a:gd name="T52" fmla="*/ 22 w 42"/>
                <a:gd name="T53" fmla="*/ 0 h 1"/>
                <a:gd name="T54" fmla="*/ 22 w 42"/>
                <a:gd name="T55" fmla="*/ 0 h 1"/>
                <a:gd name="T56" fmla="*/ 23 w 42"/>
                <a:gd name="T57" fmla="*/ 0 h 1"/>
                <a:gd name="T58" fmla="*/ 24 w 42"/>
                <a:gd name="T59" fmla="*/ 0 h 1"/>
                <a:gd name="T60" fmla="*/ 25 w 42"/>
                <a:gd name="T61" fmla="*/ 0 h 1"/>
                <a:gd name="T62" fmla="*/ 26 w 42"/>
                <a:gd name="T63" fmla="*/ 0 h 1"/>
                <a:gd name="T64" fmla="*/ 26 w 42"/>
                <a:gd name="T65" fmla="*/ 0 h 1"/>
                <a:gd name="T66" fmla="*/ 27 w 42"/>
                <a:gd name="T67" fmla="*/ 0 h 1"/>
                <a:gd name="T68" fmla="*/ 28 w 42"/>
                <a:gd name="T69" fmla="*/ 0 h 1"/>
                <a:gd name="T70" fmla="*/ 29 w 42"/>
                <a:gd name="T71" fmla="*/ 0 h 1"/>
                <a:gd name="T72" fmla="*/ 30 w 42"/>
                <a:gd name="T73" fmla="*/ 0 h 1"/>
                <a:gd name="T74" fmla="*/ 30 w 42"/>
                <a:gd name="T75" fmla="*/ 0 h 1"/>
                <a:gd name="T76" fmla="*/ 31 w 42"/>
                <a:gd name="T77" fmla="*/ 0 h 1"/>
                <a:gd name="T78" fmla="*/ 32 w 42"/>
                <a:gd name="T79" fmla="*/ 0 h 1"/>
                <a:gd name="T80" fmla="*/ 33 w 42"/>
                <a:gd name="T81" fmla="*/ 0 h 1"/>
                <a:gd name="T82" fmla="*/ 34 w 42"/>
                <a:gd name="T83" fmla="*/ 0 h 1"/>
                <a:gd name="T84" fmla="*/ 34 w 42"/>
                <a:gd name="T85" fmla="*/ 0 h 1"/>
                <a:gd name="T86" fmla="*/ 35 w 42"/>
                <a:gd name="T87" fmla="*/ 0 h 1"/>
                <a:gd name="T88" fmla="*/ 36 w 42"/>
                <a:gd name="T89" fmla="*/ 0 h 1"/>
                <a:gd name="T90" fmla="*/ 37 w 42"/>
                <a:gd name="T91" fmla="*/ 0 h 1"/>
                <a:gd name="T92" fmla="*/ 38 w 42"/>
                <a:gd name="T93" fmla="*/ 0 h 1"/>
                <a:gd name="T94" fmla="*/ 38 w 42"/>
                <a:gd name="T95" fmla="*/ 0 h 1"/>
                <a:gd name="T96" fmla="*/ 39 w 42"/>
                <a:gd name="T97" fmla="*/ 0 h 1"/>
                <a:gd name="T98" fmla="*/ 40 w 42"/>
                <a:gd name="T99" fmla="*/ 0 h 1"/>
                <a:gd name="T100" fmla="*/ 41 w 42"/>
                <a:gd name="T101" fmla="*/ 0 h 1"/>
                <a:gd name="T102" fmla="*/ 42 w 42"/>
                <a:gd name="T10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Freeform 98"/>
            <p:cNvSpPr>
              <a:spLocks/>
            </p:cNvSpPr>
            <p:nvPr/>
          </p:nvSpPr>
          <p:spPr bwMode="auto">
            <a:xfrm>
              <a:off x="3293" y="3205"/>
              <a:ext cx="183" cy="0"/>
            </a:xfrm>
            <a:custGeom>
              <a:avLst/>
              <a:gdLst>
                <a:gd name="T0" fmla="*/ 0 w 26"/>
                <a:gd name="T1" fmla="*/ 1 w 26"/>
                <a:gd name="T2" fmla="*/ 2 w 26"/>
                <a:gd name="T3" fmla="*/ 3 w 26"/>
                <a:gd name="T4" fmla="*/ 4 w 26"/>
                <a:gd name="T5" fmla="*/ 5 w 26"/>
                <a:gd name="T6" fmla="*/ 5 w 26"/>
                <a:gd name="T7" fmla="*/ 6 w 26"/>
                <a:gd name="T8" fmla="*/ 7 w 26"/>
                <a:gd name="T9" fmla="*/ 8 w 26"/>
                <a:gd name="T10" fmla="*/ 9 w 26"/>
                <a:gd name="T11" fmla="*/ 9 w 26"/>
                <a:gd name="T12" fmla="*/ 10 w 26"/>
                <a:gd name="T13" fmla="*/ 11 w 26"/>
                <a:gd name="T14" fmla="*/ 12 w 26"/>
                <a:gd name="T15" fmla="*/ 13 w 26"/>
                <a:gd name="T16" fmla="*/ 13 w 26"/>
                <a:gd name="T17" fmla="*/ 14 w 26"/>
                <a:gd name="T18" fmla="*/ 15 w 26"/>
                <a:gd name="T19" fmla="*/ 16 w 26"/>
                <a:gd name="T20" fmla="*/ 17 w 26"/>
                <a:gd name="T21" fmla="*/ 17 w 26"/>
                <a:gd name="T22" fmla="*/ 18 w 26"/>
                <a:gd name="T23" fmla="*/ 19 w 26"/>
                <a:gd name="T24" fmla="*/ 20 w 26"/>
                <a:gd name="T25" fmla="*/ 21 w 26"/>
                <a:gd name="T26" fmla="*/ 21 w 26"/>
                <a:gd name="T27" fmla="*/ 22 w 26"/>
                <a:gd name="T28" fmla="*/ 23 w 26"/>
                <a:gd name="T29" fmla="*/ 24 w 26"/>
                <a:gd name="T30" fmla="*/ 25 w 26"/>
                <a:gd name="T31" fmla="*/ 25 w 26"/>
                <a:gd name="T3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15" name="テキスト ボックス 214"/>
          <p:cNvSpPr txBox="1"/>
          <p:nvPr/>
        </p:nvSpPr>
        <p:spPr>
          <a:xfrm>
            <a:off x="445227" y="2154422"/>
            <a:ext cx="4346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Quantum Statistics</a:t>
            </a:r>
            <a:r>
              <a:rPr lang="en-US" altLang="ja-JP" sz="2000" dirty="0"/>
              <a:t>:</a:t>
            </a:r>
          </a:p>
          <a:p>
            <a:pPr lvl="1"/>
            <a:r>
              <a:rPr kumimoji="1" lang="en-US" altLang="ja-JP" sz="2000" dirty="0"/>
              <a:t>Symm</a:t>
            </a:r>
            <a:r>
              <a:rPr lang="en-US" altLang="ja-JP" sz="2000" dirty="0"/>
              <a:t>etric – 1/4 enhance</a:t>
            </a:r>
          </a:p>
          <a:p>
            <a:pPr lvl="1"/>
            <a:r>
              <a:rPr kumimoji="1" lang="en-US" altLang="ja-JP" sz="2000" dirty="0"/>
              <a:t>Asymmetric – 3/4 reduction</a:t>
            </a:r>
          </a:p>
        </p:txBody>
      </p:sp>
      <p:pic>
        <p:nvPicPr>
          <p:cNvPr id="216" name="図 2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8" y="3585913"/>
            <a:ext cx="3705686" cy="715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7" name="図 2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80" y="5841242"/>
            <a:ext cx="2425151" cy="440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8" name="図 2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9" y="5367020"/>
            <a:ext cx="4873870" cy="445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6158896" y="2404422"/>
            <a:ext cx="198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Unitary regime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7088901" y="3642706"/>
            <a:ext cx="198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FF00"/>
                </a:solidFill>
              </a:rPr>
              <a:t>Weak attraction</a:t>
            </a:r>
            <a:endParaRPr kumimoji="1" lang="ja-JP" altLang="en-US" dirty="0">
              <a:solidFill>
                <a:srgbClr val="00FF00"/>
              </a:solidFill>
            </a:endParaRPr>
          </a:p>
        </p:txBody>
      </p:sp>
      <p:sp>
        <p:nvSpPr>
          <p:cNvPr id="221" name="テキスト ボックス 220"/>
          <p:cNvSpPr txBox="1"/>
          <p:nvPr/>
        </p:nvSpPr>
        <p:spPr>
          <a:xfrm>
            <a:off x="5888751" y="4423756"/>
            <a:ext cx="198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Bound state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3402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Comparison with STAR data (RHIC) </a:t>
            </a:r>
            <a:endParaRPr lang="ja-JP" altLang="en-US" dirty="0"/>
          </a:p>
        </p:txBody>
      </p:sp>
      <p:pic>
        <p:nvPicPr>
          <p:cNvPr id="1433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1557338"/>
            <a:ext cx="3983037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1125538"/>
            <a:ext cx="3622675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360863" y="5050056"/>
            <a:ext cx="49769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ja-JP" dirty="0">
                <a:solidFill>
                  <a:srgbClr val="FF0000"/>
                </a:solidFill>
                <a:ea typeface="+mj-ea"/>
              </a:rPr>
              <a:t>Long tail in data</a:t>
            </a:r>
            <a:r>
              <a:rPr kumimoji="1" lang="ja-JP" altLang="en-US" dirty="0">
                <a:ea typeface="+mj-ea"/>
              </a:rPr>
              <a:t> </a:t>
            </a:r>
            <a:r>
              <a:rPr kumimoji="1" lang="en-US" altLang="ja-JP" dirty="0">
                <a:ea typeface="+mj-ea"/>
              </a:rPr>
              <a:t>– 2 components structure? Weakly attracting potential can </a:t>
            </a:r>
            <a:r>
              <a:rPr lang="en-US" altLang="ja-JP" dirty="0">
                <a:ea typeface="+mj-ea"/>
              </a:rPr>
              <a:t>fit data (Consistent w/ Nagara event)</a:t>
            </a:r>
            <a:endParaRPr kumimoji="1" lang="en-US" altLang="ja-JP" dirty="0">
              <a:ea typeface="+mj-ea"/>
            </a:endParaRPr>
          </a:p>
        </p:txBody>
      </p:sp>
      <p:pic>
        <p:nvPicPr>
          <p:cNvPr id="14342" name="Picture 2" descr="C:\HOME\Work\Research\Workshop\2015\0927_QM15\Poster\LLPotential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93775"/>
            <a:ext cx="29591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右矢印 8"/>
          <p:cNvSpPr>
            <a:spLocks noChangeArrowheads="1"/>
          </p:cNvSpPr>
          <p:nvPr/>
        </p:nvSpPr>
        <p:spPr bwMode="auto">
          <a:xfrm>
            <a:off x="3316288" y="2420938"/>
            <a:ext cx="1831975" cy="360362"/>
          </a:xfrm>
          <a:prstGeom prst="rightArrow">
            <a:avLst>
              <a:gd name="adj1" fmla="val 50000"/>
              <a:gd name="adj2" fmla="val 49990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Blip>
                <a:blip r:embed="rId7"/>
              </a:buBlip>
              <a:defRPr kumimoji="1" sz="32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8"/>
              </a:buBlip>
              <a:defRPr kumimoji="1" sz="2800" b="1">
                <a:solidFill>
                  <a:schemeClr val="tx1"/>
                </a:solidFill>
                <a:latin typeface="Calibri" panose="020F0502020204030204" pitchFamily="34" charset="0"/>
                <a:ea typeface="NFモトヤアポロ1" panose="020B0100000000000000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anose="05000000000000000000" pitchFamily="2" charset="2"/>
              <a:buBlip>
                <a:blip r:embed="rId9"/>
              </a:buBlip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NFモトヤシータ゛1" panose="020B0200000000000000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HG丸ｺﾞｼｯｸM-PRO" panose="020F0600000000000000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grpSp>
        <p:nvGrpSpPr>
          <p:cNvPr id="14344" name="グループ化 2"/>
          <p:cNvGrpSpPr>
            <a:grpSpLocks/>
          </p:cNvGrpSpPr>
          <p:nvPr/>
        </p:nvGrpSpPr>
        <p:grpSpPr bwMode="auto">
          <a:xfrm>
            <a:off x="0" y="3357563"/>
            <a:ext cx="4395788" cy="3240087"/>
            <a:chOff x="900113" y="981075"/>
            <a:chExt cx="6746875" cy="5081588"/>
          </a:xfrm>
        </p:grpSpPr>
        <p:pic>
          <p:nvPicPr>
            <p:cNvPr id="14351" name="Picture 10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981075"/>
              <a:ext cx="6746875" cy="508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図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800" y="4365625"/>
              <a:ext cx="1524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4353" name="テキスト ボックス 2"/>
            <p:cNvSpPr txBox="1">
              <a:spLocks noChangeArrowheads="1"/>
            </p:cNvSpPr>
            <p:nvPr/>
          </p:nvSpPr>
          <p:spPr bwMode="auto">
            <a:xfrm>
              <a:off x="5148065" y="1484785"/>
              <a:ext cx="2304256" cy="11583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anose="05000000000000000000" pitchFamily="2" charset="2"/>
                <a:buBlip>
                  <a:blip r:embed="rId7"/>
                </a:buBlip>
                <a:defRPr kumimoji="1" sz="3200" b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anose="05000000000000000000" pitchFamily="2" charset="2"/>
                <a:buBlip>
                  <a:blip r:embed="rId8"/>
                </a:buBlip>
                <a:defRPr kumimoji="1" sz="2800" b="1">
                  <a:solidFill>
                    <a:schemeClr val="tx1"/>
                  </a:solidFill>
                  <a:latin typeface="Calibri" panose="020F0502020204030204" pitchFamily="34" charset="0"/>
                  <a:ea typeface="NFモトヤアポロ1" panose="020B0100000000000000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anose="05000000000000000000" pitchFamily="2" charset="2"/>
                <a:buBlip>
                  <a:blip r:embed="rId9"/>
                </a:buBlip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NFモトヤシータ゛1" panose="020B0200000000000000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HG丸ｺﾞｼｯｸM-PRO" panose="020F0600000000000000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ja-JP" sz="2400">
                  <a:solidFill>
                    <a:srgbClr val="FF9900"/>
                  </a:solidFill>
                </a:rPr>
                <a:t> </a:t>
              </a:r>
              <a:r>
                <a:rPr lang="en-US" altLang="ja-JP" sz="1200">
                  <a:solidFill>
                    <a:srgbClr val="FFFF4B"/>
                  </a:solidFill>
                </a:rPr>
                <a:t>1/a</a:t>
              </a:r>
              <a:r>
                <a:rPr lang="en-US" altLang="ja-JP" sz="1200" baseline="-12000">
                  <a:solidFill>
                    <a:srgbClr val="FFFF4B"/>
                  </a:solidFill>
                </a:rPr>
                <a:t>0</a:t>
              </a:r>
              <a:r>
                <a:rPr lang="en-US" altLang="ja-JP" sz="1200">
                  <a:solidFill>
                    <a:srgbClr val="FFFF4B"/>
                  </a:solidFill>
                </a:rPr>
                <a:t> &lt; -0.8 [fm</a:t>
              </a:r>
              <a:r>
                <a:rPr lang="en-US" altLang="ja-JP" sz="1200" baseline="30000">
                  <a:solidFill>
                    <a:srgbClr val="FFFF4B"/>
                  </a:solidFill>
                </a:rPr>
                <a:t>-1</a:t>
              </a:r>
              <a:r>
                <a:rPr lang="en-US" altLang="ja-JP" sz="1200">
                  <a:solidFill>
                    <a:srgbClr val="FFFF4B"/>
                  </a:solidFill>
                </a:rPr>
                <a:t>]</a:t>
              </a:r>
            </a:p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ja-JP" sz="1200">
                  <a:solidFill>
                    <a:srgbClr val="FFFF4B"/>
                  </a:solidFill>
                </a:rPr>
                <a:t>No constraint on r</a:t>
              </a:r>
              <a:r>
                <a:rPr lang="en-US" altLang="ja-JP" sz="1200" baseline="-12000">
                  <a:solidFill>
                    <a:srgbClr val="FFFF4B"/>
                  </a:solidFill>
                </a:rPr>
                <a:t>eff</a:t>
              </a:r>
              <a:r>
                <a:rPr lang="en-US" altLang="ja-JP" sz="1200">
                  <a:solidFill>
                    <a:srgbClr val="FFFF4B"/>
                  </a:solidFill>
                </a:rPr>
                <a:t> </a:t>
              </a:r>
              <a:endParaRPr lang="ja-JP" altLang="en-US" sz="1200">
                <a:solidFill>
                  <a:srgbClr val="FFFF4B"/>
                </a:solidFill>
              </a:endParaRPr>
            </a:p>
          </p:txBody>
        </p:sp>
      </p:grpSp>
      <p:sp>
        <p:nvSpPr>
          <p:cNvPr id="14345" name="左矢印 10"/>
          <p:cNvSpPr>
            <a:spLocks noChangeArrowheads="1"/>
          </p:cNvSpPr>
          <p:nvPr/>
        </p:nvSpPr>
        <p:spPr bwMode="auto">
          <a:xfrm>
            <a:off x="4643438" y="3687763"/>
            <a:ext cx="433387" cy="360362"/>
          </a:xfrm>
          <a:prstGeom prst="leftArrow">
            <a:avLst>
              <a:gd name="adj1" fmla="val 50000"/>
              <a:gd name="adj2" fmla="val 50110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Blip>
                <a:blip r:embed="rId7"/>
              </a:buBlip>
              <a:defRPr kumimoji="1" sz="32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8"/>
              </a:buBlip>
              <a:defRPr kumimoji="1" sz="2800" b="1">
                <a:solidFill>
                  <a:schemeClr val="tx1"/>
                </a:solidFill>
                <a:latin typeface="Calibri" panose="020F0502020204030204" pitchFamily="34" charset="0"/>
                <a:ea typeface="NFモトヤアポロ1" panose="020B0100000000000000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anose="05000000000000000000" pitchFamily="2" charset="2"/>
              <a:buBlip>
                <a:blip r:embed="rId9"/>
              </a:buBlip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NFモトヤシータ゛1" panose="020B0200000000000000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HG丸ｺﾞｼｯｸM-PRO" panose="020F0600000000000000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60863" y="4330700"/>
            <a:ext cx="23304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ja-JP" b="1" dirty="0">
                <a:ea typeface="+mj-ea"/>
              </a:rPr>
              <a:t>Mapping</a:t>
            </a:r>
            <a:r>
              <a:rPr lang="ja-JP" altLang="en-US" b="1" dirty="0">
                <a:ea typeface="+mj-ea"/>
              </a:rPr>
              <a:t> </a:t>
            </a:r>
            <a:r>
              <a:rPr lang="en-US" altLang="ja-JP" b="1" dirty="0">
                <a:ea typeface="+mj-ea"/>
              </a:rPr>
              <a:t>onto</a:t>
            </a:r>
            <a:r>
              <a:rPr lang="ja-JP" altLang="en-US" b="1" dirty="0">
                <a:ea typeface="+mj-ea"/>
              </a:rPr>
              <a:t> </a:t>
            </a:r>
            <a:r>
              <a:rPr lang="en-US" altLang="ja-JP" b="1" dirty="0">
                <a:ea typeface="+mj-ea"/>
              </a:rPr>
              <a:t>scattering </a:t>
            </a:r>
            <a:r>
              <a:rPr lang="en-US" altLang="ja-JP" b="1" dirty="0" err="1">
                <a:ea typeface="+mj-ea"/>
              </a:rPr>
              <a:t>param</a:t>
            </a:r>
            <a:r>
              <a:rPr lang="en-US" altLang="ja-JP" b="1" dirty="0">
                <a:ea typeface="+mj-ea"/>
              </a:rPr>
              <a:t>.</a:t>
            </a:r>
            <a:endParaRPr kumimoji="1" lang="ja-JP" altLang="en-US" sz="1800" b="1" dirty="0"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38488" y="1557338"/>
            <a:ext cx="20161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Expansion</a:t>
            </a:r>
            <a:endParaRPr kumimoji="1" lang="en-US" altLang="ja-J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  <a:p>
            <a:pPr algn="l">
              <a:defRPr/>
            </a:pPr>
            <a:r>
              <a: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Σ</a:t>
            </a:r>
            <a:r>
              <a:rPr kumimoji="1" lang="en-US" altLang="ja-JP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0</a:t>
            </a:r>
            <a:r>
              <a: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decay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26250" y="4266000"/>
            <a:ext cx="2667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1" lang="ja-JP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5614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/>
          <a:lstStyle/>
          <a:p>
            <a:r>
              <a:rPr kumimoji="1" lang="en-US" altLang="ja-JP" i="1" dirty="0"/>
              <a:t>N</a:t>
            </a:r>
            <a:r>
              <a:rPr kumimoji="1" lang="en-US" altLang="ja-JP" dirty="0"/>
              <a:t>Ω</a:t>
            </a:r>
            <a:r>
              <a:rPr lang="ja-JP" altLang="en-US" dirty="0"/>
              <a:t> </a:t>
            </a:r>
            <a:r>
              <a:rPr lang="en-US" altLang="ja-JP" dirty="0"/>
              <a:t>potential</a:t>
            </a:r>
            <a:r>
              <a:rPr lang="ja-JP" altLang="en-US" dirty="0"/>
              <a:t> </a:t>
            </a:r>
            <a:r>
              <a:rPr lang="en-US" altLang="ja-JP" dirty="0"/>
              <a:t>(</a:t>
            </a:r>
            <a:r>
              <a:rPr lang="en-US" altLang="ja-JP" baseline="30000" dirty="0"/>
              <a:t>5</a:t>
            </a:r>
            <a:r>
              <a:rPr lang="en-US" altLang="ja-JP" dirty="0"/>
              <a:t>S</a:t>
            </a:r>
            <a:r>
              <a:rPr lang="en-US" altLang="ja-JP" baseline="-25000" dirty="0"/>
              <a:t>2</a:t>
            </a:r>
            <a:r>
              <a:rPr lang="en-US" altLang="ja-JP" dirty="0"/>
              <a:t>) : motivated by LQCD</a:t>
            </a:r>
            <a:endParaRPr kumimoji="1" lang="ja-JP" altLang="en-US" dirty="0"/>
          </a:p>
        </p:txBody>
      </p:sp>
      <p:pic>
        <p:nvPicPr>
          <p:cNvPr id="364" name="Picture 7" descr="C:\HOME\Work\Research\Workshop\2015\0907_HYP2015\equation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487" y="1121229"/>
            <a:ext cx="7940201" cy="66498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" name="テキスト ボックス 365"/>
          <p:cNvSpPr txBox="1"/>
          <p:nvPr/>
        </p:nvSpPr>
        <p:spPr>
          <a:xfrm>
            <a:off x="2788902" y="3955782"/>
            <a:ext cx="249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 to data</a:t>
            </a:r>
            <a:r>
              <a:rPr lang="ja-JP" altLang="en-US" dirty="0"/>
              <a:t>→</a:t>
            </a:r>
            <a:endParaRPr kumimoji="1" lang="ja-JP" altLang="en-US" dirty="0"/>
          </a:p>
        </p:txBody>
      </p:sp>
      <p:sp>
        <p:nvSpPr>
          <p:cNvPr id="367" name="テキスト ボックス 366"/>
          <p:cNvSpPr txBox="1"/>
          <p:nvPr/>
        </p:nvSpPr>
        <p:spPr>
          <a:xfrm>
            <a:off x="2337234" y="4306611"/>
            <a:ext cx="1928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Decreasing</a:t>
            </a:r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ja-JP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ja-JP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ja-JP" altLang="en-US" dirty="0"/>
              <a:t>→</a:t>
            </a:r>
            <a:endParaRPr kumimoji="1" lang="ja-JP" altLang="en-US" dirty="0"/>
          </a:p>
        </p:txBody>
      </p:sp>
      <p:sp>
        <p:nvSpPr>
          <p:cNvPr id="368" name="テキスト ボックス 367"/>
          <p:cNvSpPr txBox="1"/>
          <p:nvPr/>
        </p:nvSpPr>
        <p:spPr>
          <a:xfrm>
            <a:off x="2362120" y="3543397"/>
            <a:ext cx="1903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Increasing</a:t>
            </a:r>
            <a:r>
              <a:rPr lang="en-US" altLang="ja-JP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ja-JP" sz="2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ja-JP" altLang="en-US" dirty="0"/>
              <a:t>→</a:t>
            </a:r>
            <a:endParaRPr kumimoji="1" lang="ja-JP" altLang="en-US" dirty="0"/>
          </a:p>
        </p:txBody>
      </p:sp>
      <p:sp>
        <p:nvSpPr>
          <p:cNvPr id="369" name="テキスト ボックス 368"/>
          <p:cNvSpPr txBox="1"/>
          <p:nvPr/>
        </p:nvSpPr>
        <p:spPr>
          <a:xfrm>
            <a:off x="606490" y="5934269"/>
            <a:ext cx="787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Caveat : data obtained from heavy quark mass (</a:t>
            </a:r>
            <a:r>
              <a:rPr lang="en-US" altLang="ja-JP" dirty="0" err="1"/>
              <a:t>Etminan</a:t>
            </a:r>
            <a:r>
              <a:rPr lang="en-US" altLang="ja-JP" dirty="0"/>
              <a:t>+ ‘14)</a:t>
            </a:r>
          </a:p>
          <a:p>
            <a:r>
              <a:rPr kumimoji="1" lang="en-US" altLang="ja-JP" dirty="0"/>
              <a:t>                Following calculations use the physical baryon masses</a:t>
            </a:r>
            <a:endParaRPr kumimoji="1" lang="ja-JP" altLang="en-US" dirty="0"/>
          </a:p>
        </p:txBody>
      </p:sp>
      <p:sp>
        <p:nvSpPr>
          <p:cNvPr id="371" name="正方形/長方形 370"/>
          <p:cNvSpPr/>
          <p:nvPr/>
        </p:nvSpPr>
        <p:spPr>
          <a:xfrm>
            <a:off x="351950" y="5430767"/>
            <a:ext cx="391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ja-JP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733" name="表 732"/>
          <p:cNvGraphicFramePr>
            <a:graphicFrameLocks noGrp="1"/>
          </p:cNvGraphicFramePr>
          <p:nvPr>
            <p:extLst/>
          </p:nvPr>
        </p:nvGraphicFramePr>
        <p:xfrm>
          <a:off x="5513386" y="1892300"/>
          <a:ext cx="3583474" cy="32318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8117">
                  <a:extLst>
                    <a:ext uri="{9D8B030D-6E8A-4147-A177-3AD203B41FA5}">
                      <a16:colId xmlns:a16="http://schemas.microsoft.com/office/drawing/2014/main" val="3665890556"/>
                    </a:ext>
                  </a:extLst>
                </a:gridCol>
                <a:gridCol w="787754">
                  <a:extLst>
                    <a:ext uri="{9D8B030D-6E8A-4147-A177-3AD203B41FA5}">
                      <a16:colId xmlns:a16="http://schemas.microsoft.com/office/drawing/2014/main" val="1291874137"/>
                    </a:ext>
                  </a:extLst>
                </a:gridCol>
                <a:gridCol w="877078">
                  <a:extLst>
                    <a:ext uri="{9D8B030D-6E8A-4147-A177-3AD203B41FA5}">
                      <a16:colId xmlns:a16="http://schemas.microsoft.com/office/drawing/2014/main" val="1756883690"/>
                    </a:ext>
                  </a:extLst>
                </a:gridCol>
                <a:gridCol w="1100525">
                  <a:extLst>
                    <a:ext uri="{9D8B030D-6E8A-4147-A177-3AD203B41FA5}">
                      <a16:colId xmlns:a16="http://schemas.microsoft.com/office/drawing/2014/main" val="3148484074"/>
                    </a:ext>
                  </a:extLst>
                </a:gridCol>
              </a:tblGrid>
              <a:tr h="427217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Pot</a:t>
                      </a:r>
                      <a:endParaRPr kumimoji="1" lang="ja-JP" altLang="en-US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/>
                        <a:t>a</a:t>
                      </a:r>
                      <a:r>
                        <a:rPr kumimoji="1" lang="en-US" altLang="ja-JP" sz="1600" baseline="-25000" dirty="0"/>
                        <a:t>0</a:t>
                      </a:r>
                      <a:r>
                        <a:rPr kumimoji="1" lang="en-US" altLang="ja-JP" sz="1600" dirty="0"/>
                        <a:t> [</a:t>
                      </a:r>
                      <a:r>
                        <a:rPr kumimoji="1" lang="en-US" altLang="ja-JP" sz="1600" dirty="0" err="1"/>
                        <a:t>fm</a:t>
                      </a:r>
                      <a:r>
                        <a:rPr kumimoji="1" lang="en-US" altLang="ja-JP" sz="1600" dirty="0"/>
                        <a:t>]</a:t>
                      </a:r>
                      <a:endParaRPr kumimoji="1" lang="ja-JP" altLang="en-US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/>
                        <a:t>r</a:t>
                      </a:r>
                      <a:r>
                        <a:rPr kumimoji="1" lang="en-US" altLang="ja-JP" sz="1600" baseline="-25000" dirty="0"/>
                        <a:t>eff</a:t>
                      </a:r>
                      <a:r>
                        <a:rPr kumimoji="1" lang="en-US" altLang="ja-JP" sz="1600" dirty="0"/>
                        <a:t> [</a:t>
                      </a:r>
                      <a:r>
                        <a:rPr kumimoji="1" lang="en-US" altLang="ja-JP" sz="1600" dirty="0" err="1"/>
                        <a:t>fm</a:t>
                      </a:r>
                      <a:r>
                        <a:rPr kumimoji="1" lang="en-US" altLang="ja-JP" sz="1600" dirty="0"/>
                        <a:t>]</a:t>
                      </a:r>
                      <a:endParaRPr kumimoji="1" lang="ja-JP" altLang="en-US" sz="16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/>
                        <a:t>E</a:t>
                      </a:r>
                      <a:r>
                        <a:rPr kumimoji="1" lang="en-US" altLang="ja-JP" sz="1600" baseline="-25000" dirty="0"/>
                        <a:t>B</a:t>
                      </a:r>
                      <a:r>
                        <a:rPr kumimoji="1" lang="en-US" altLang="ja-JP" sz="1600" dirty="0"/>
                        <a:t> [MeV]</a:t>
                      </a:r>
                      <a:endParaRPr kumimoji="1" lang="ja-JP" altLang="en-US" sz="16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00392404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V</a:t>
                      </a:r>
                      <a:r>
                        <a:rPr kumimoji="1" lang="en-US" altLang="ja-JP" sz="2000" baseline="-25000" dirty="0"/>
                        <a:t>I</a:t>
                      </a:r>
                      <a:endParaRPr kumimoji="1" lang="ja-JP" altLang="en-US" sz="2000" baseline="-25000" dirty="0"/>
                    </a:p>
                  </a:txBody>
                  <a:tcPr marL="45720" marR="45720">
                    <a:solidFill>
                      <a:srgbClr val="00B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-1.0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00B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1.15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00B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N/A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00B05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45222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V</a:t>
                      </a:r>
                      <a:r>
                        <a:rPr kumimoji="1" lang="en-US" altLang="ja-JP" sz="2000" baseline="-25000" dirty="0"/>
                        <a:t>II</a:t>
                      </a:r>
                      <a:endParaRPr kumimoji="1" lang="ja-JP" altLang="en-US" sz="2000" baseline="-25000" dirty="0"/>
                    </a:p>
                  </a:txBody>
                  <a:tcPr marL="45720" marR="45720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23.1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0.95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0.05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FF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58031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V</a:t>
                      </a:r>
                      <a:r>
                        <a:rPr kumimoji="1" lang="en-US" altLang="ja-JP" sz="2000" baseline="-25000" dirty="0"/>
                        <a:t>III</a:t>
                      </a:r>
                      <a:endParaRPr kumimoji="1" lang="ja-JP" altLang="en-US" sz="2000" baseline="-25000" dirty="0"/>
                    </a:p>
                  </a:txBody>
                  <a:tcPr marL="45720" marR="45720">
                    <a:solidFill>
                      <a:srgbClr val="0000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1.6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0000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0.65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0000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24.80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0000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653584"/>
                  </a:ext>
                </a:extLst>
              </a:tr>
              <a:tr h="427217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w/Coulomb</a:t>
                      </a:r>
                      <a:endParaRPr kumimoji="1" lang="ja-JP" altLang="en-US" sz="2000" dirty="0"/>
                    </a:p>
                  </a:txBody>
                  <a:tcPr marL="45720" marR="4572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16413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V</a:t>
                      </a:r>
                      <a:r>
                        <a:rPr kumimoji="1" lang="en-US" altLang="ja-JP" sz="2000" baseline="-25000" dirty="0"/>
                        <a:t>I</a:t>
                      </a:r>
                      <a:r>
                        <a:rPr kumimoji="1" lang="en-US" altLang="ja-JP" sz="2000" dirty="0"/>
                        <a:t>+V</a:t>
                      </a:r>
                      <a:r>
                        <a:rPr kumimoji="1" lang="en-US" altLang="ja-JP" sz="2000" baseline="-25000" dirty="0"/>
                        <a:t>c</a:t>
                      </a:r>
                      <a:endParaRPr kumimoji="1" lang="ja-JP" altLang="en-US" sz="2000" baseline="-25000" dirty="0"/>
                    </a:p>
                  </a:txBody>
                  <a:tcPr marL="45720" marR="45720">
                    <a:solidFill>
                      <a:srgbClr val="00B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-1.12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00B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1.16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00B05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N/A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00B05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38337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V</a:t>
                      </a:r>
                      <a:r>
                        <a:rPr kumimoji="1" lang="en-US" altLang="ja-JP" sz="2000" baseline="-25000" dirty="0"/>
                        <a:t>II</a:t>
                      </a:r>
                      <a:r>
                        <a:rPr kumimoji="1" lang="en-US" altLang="ja-JP" sz="2000" dirty="0"/>
                        <a:t>+V</a:t>
                      </a:r>
                      <a:r>
                        <a:rPr kumimoji="1" lang="en-US" altLang="ja-JP" sz="2000" baseline="-25000" dirty="0"/>
                        <a:t>c</a:t>
                      </a:r>
                      <a:endParaRPr kumimoji="1" lang="ja-JP" altLang="en-US" sz="2000" baseline="-25000" dirty="0"/>
                    </a:p>
                  </a:txBody>
                  <a:tcPr marL="45720" marR="45720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5.79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0.96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FF0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6.3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FF0000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48403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V</a:t>
                      </a:r>
                      <a:r>
                        <a:rPr kumimoji="1" lang="en-US" altLang="ja-JP" sz="2000" baseline="-25000" dirty="0"/>
                        <a:t>III</a:t>
                      </a:r>
                      <a:r>
                        <a:rPr kumimoji="1" lang="en-US" altLang="ja-JP" sz="2000" dirty="0"/>
                        <a:t>+V</a:t>
                      </a:r>
                      <a:r>
                        <a:rPr kumimoji="1" lang="en-US" altLang="ja-JP" sz="2000" baseline="-25000" dirty="0"/>
                        <a:t>c</a:t>
                      </a:r>
                      <a:endParaRPr kumimoji="1" lang="ja-JP" altLang="en-US" sz="2000" baseline="-25000" dirty="0"/>
                    </a:p>
                  </a:txBody>
                  <a:tcPr marL="45720" marR="45720">
                    <a:solidFill>
                      <a:srgbClr val="0000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1.29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0000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0.65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0000FF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26.9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0000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790728"/>
                  </a:ext>
                </a:extLst>
              </a:tr>
            </a:tbl>
          </a:graphicData>
        </a:graphic>
      </p:graphicFrame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06363" y="1892300"/>
            <a:ext cx="5472112" cy="3922713"/>
            <a:chOff x="67" y="1192"/>
            <a:chExt cx="3447" cy="247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7" y="1192"/>
              <a:ext cx="3380" cy="2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9" name="Group 205"/>
            <p:cNvGrpSpPr>
              <a:grpSpLocks/>
            </p:cNvGrpSpPr>
            <p:nvPr/>
          </p:nvGrpSpPr>
          <p:grpSpPr bwMode="auto">
            <a:xfrm>
              <a:off x="74" y="1192"/>
              <a:ext cx="3440" cy="2512"/>
              <a:chOff x="74" y="1192"/>
              <a:chExt cx="3440" cy="2512"/>
            </a:xfrm>
          </p:grpSpPr>
          <p:sp>
            <p:nvSpPr>
              <p:cNvPr id="1117" name="Line 5"/>
              <p:cNvSpPr>
                <a:spLocks noChangeShapeType="1"/>
              </p:cNvSpPr>
              <p:nvPr/>
            </p:nvSpPr>
            <p:spPr bwMode="auto">
              <a:xfrm>
                <a:off x="622" y="325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8" name="Line 6"/>
              <p:cNvSpPr>
                <a:spLocks noChangeShapeType="1"/>
              </p:cNvSpPr>
              <p:nvPr/>
            </p:nvSpPr>
            <p:spPr bwMode="auto">
              <a:xfrm flipH="1">
                <a:off x="3318" y="325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9" name="Rectangle 7"/>
              <p:cNvSpPr>
                <a:spLocks noChangeArrowheads="1"/>
              </p:cNvSpPr>
              <p:nvPr/>
            </p:nvSpPr>
            <p:spPr bwMode="auto">
              <a:xfrm>
                <a:off x="270" y="3175"/>
                <a:ext cx="339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-800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0" name="Line 8"/>
              <p:cNvSpPr>
                <a:spLocks noChangeShapeType="1"/>
              </p:cNvSpPr>
              <p:nvPr/>
            </p:nvSpPr>
            <p:spPr bwMode="auto">
              <a:xfrm>
                <a:off x="622" y="2763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1" name="Line 9"/>
              <p:cNvSpPr>
                <a:spLocks noChangeShapeType="1"/>
              </p:cNvSpPr>
              <p:nvPr/>
            </p:nvSpPr>
            <p:spPr bwMode="auto">
              <a:xfrm flipH="1">
                <a:off x="3318" y="2763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2" name="Rectangle 10"/>
              <p:cNvSpPr>
                <a:spLocks noChangeArrowheads="1"/>
              </p:cNvSpPr>
              <p:nvPr/>
            </p:nvSpPr>
            <p:spPr bwMode="auto">
              <a:xfrm>
                <a:off x="270" y="2688"/>
                <a:ext cx="339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-600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3" name="Line 11"/>
              <p:cNvSpPr>
                <a:spLocks noChangeShapeType="1"/>
              </p:cNvSpPr>
              <p:nvPr/>
            </p:nvSpPr>
            <p:spPr bwMode="auto">
              <a:xfrm>
                <a:off x="622" y="2282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4" name="Line 12"/>
              <p:cNvSpPr>
                <a:spLocks noChangeShapeType="1"/>
              </p:cNvSpPr>
              <p:nvPr/>
            </p:nvSpPr>
            <p:spPr bwMode="auto">
              <a:xfrm flipH="1">
                <a:off x="3318" y="2282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5" name="Rectangle 13"/>
              <p:cNvSpPr>
                <a:spLocks noChangeArrowheads="1"/>
              </p:cNvSpPr>
              <p:nvPr/>
            </p:nvSpPr>
            <p:spPr bwMode="auto">
              <a:xfrm>
                <a:off x="270" y="2207"/>
                <a:ext cx="339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-400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6" name="Line 14"/>
              <p:cNvSpPr>
                <a:spLocks noChangeShapeType="1"/>
              </p:cNvSpPr>
              <p:nvPr/>
            </p:nvSpPr>
            <p:spPr bwMode="auto">
              <a:xfrm>
                <a:off x="622" y="1794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7" name="Line 15"/>
              <p:cNvSpPr>
                <a:spLocks noChangeShapeType="1"/>
              </p:cNvSpPr>
              <p:nvPr/>
            </p:nvSpPr>
            <p:spPr bwMode="auto">
              <a:xfrm flipH="1">
                <a:off x="3318" y="1794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8" name="Rectangle 16"/>
              <p:cNvSpPr>
                <a:spLocks noChangeArrowheads="1"/>
              </p:cNvSpPr>
              <p:nvPr/>
            </p:nvSpPr>
            <p:spPr bwMode="auto">
              <a:xfrm>
                <a:off x="270" y="1720"/>
                <a:ext cx="339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-200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9" name="Line 17"/>
              <p:cNvSpPr>
                <a:spLocks noChangeShapeType="1"/>
              </p:cNvSpPr>
              <p:nvPr/>
            </p:nvSpPr>
            <p:spPr bwMode="auto">
              <a:xfrm>
                <a:off x="622" y="1314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0" name="Line 18"/>
              <p:cNvSpPr>
                <a:spLocks noChangeShapeType="1"/>
              </p:cNvSpPr>
              <p:nvPr/>
            </p:nvSpPr>
            <p:spPr bwMode="auto">
              <a:xfrm flipH="1">
                <a:off x="3318" y="1314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1" name="Rectangle 19"/>
              <p:cNvSpPr>
                <a:spLocks noChangeArrowheads="1"/>
              </p:cNvSpPr>
              <p:nvPr/>
            </p:nvSpPr>
            <p:spPr bwMode="auto">
              <a:xfrm>
                <a:off x="426" y="1232"/>
                <a:ext cx="18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 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2" name="Line 20"/>
              <p:cNvSpPr>
                <a:spLocks noChangeShapeType="1"/>
              </p:cNvSpPr>
              <p:nvPr/>
            </p:nvSpPr>
            <p:spPr bwMode="auto">
              <a:xfrm flipV="1">
                <a:off x="622" y="3230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3" name="Line 21"/>
              <p:cNvSpPr>
                <a:spLocks noChangeShapeType="1"/>
              </p:cNvSpPr>
              <p:nvPr/>
            </p:nvSpPr>
            <p:spPr bwMode="auto">
              <a:xfrm>
                <a:off x="622" y="1192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4" name="Rectangle 22"/>
              <p:cNvSpPr>
                <a:spLocks noChangeArrowheads="1"/>
              </p:cNvSpPr>
              <p:nvPr/>
            </p:nvSpPr>
            <p:spPr bwMode="auto">
              <a:xfrm>
                <a:off x="568" y="3311"/>
                <a:ext cx="18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 0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5" name="Line 23"/>
              <p:cNvSpPr>
                <a:spLocks noChangeShapeType="1"/>
              </p:cNvSpPr>
              <p:nvPr/>
            </p:nvSpPr>
            <p:spPr bwMode="auto">
              <a:xfrm flipV="1">
                <a:off x="961" y="3230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6" name="Line 24"/>
              <p:cNvSpPr>
                <a:spLocks noChangeShapeType="1"/>
              </p:cNvSpPr>
              <p:nvPr/>
            </p:nvSpPr>
            <p:spPr bwMode="auto">
              <a:xfrm>
                <a:off x="961" y="1192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7" name="Rectangle 25"/>
              <p:cNvSpPr>
                <a:spLocks noChangeArrowheads="1"/>
              </p:cNvSpPr>
              <p:nvPr/>
            </p:nvSpPr>
            <p:spPr bwMode="auto">
              <a:xfrm>
                <a:off x="846" y="3311"/>
                <a:ext cx="291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 0.2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8" name="Line 26"/>
              <p:cNvSpPr>
                <a:spLocks noChangeShapeType="1"/>
              </p:cNvSpPr>
              <p:nvPr/>
            </p:nvSpPr>
            <p:spPr bwMode="auto">
              <a:xfrm flipV="1">
                <a:off x="1300" y="3230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9" name="Line 27"/>
              <p:cNvSpPr>
                <a:spLocks noChangeShapeType="1"/>
              </p:cNvSpPr>
              <p:nvPr/>
            </p:nvSpPr>
            <p:spPr bwMode="auto">
              <a:xfrm>
                <a:off x="1300" y="1192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0" name="Rectangle 28"/>
              <p:cNvSpPr>
                <a:spLocks noChangeArrowheads="1"/>
              </p:cNvSpPr>
              <p:nvPr/>
            </p:nvSpPr>
            <p:spPr bwMode="auto">
              <a:xfrm>
                <a:off x="1191" y="3311"/>
                <a:ext cx="291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 0.4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1" name="Line 29"/>
              <p:cNvSpPr>
                <a:spLocks noChangeShapeType="1"/>
              </p:cNvSpPr>
              <p:nvPr/>
            </p:nvSpPr>
            <p:spPr bwMode="auto">
              <a:xfrm flipV="1">
                <a:off x="1638" y="3230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2" name="Line 30"/>
              <p:cNvSpPr>
                <a:spLocks noChangeShapeType="1"/>
              </p:cNvSpPr>
              <p:nvPr/>
            </p:nvSpPr>
            <p:spPr bwMode="auto">
              <a:xfrm>
                <a:off x="1638" y="1192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3" name="Rectangle 31"/>
              <p:cNvSpPr>
                <a:spLocks noChangeArrowheads="1"/>
              </p:cNvSpPr>
              <p:nvPr/>
            </p:nvSpPr>
            <p:spPr bwMode="auto">
              <a:xfrm>
                <a:off x="1530" y="3311"/>
                <a:ext cx="291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 0.6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4" name="Line 32"/>
              <p:cNvSpPr>
                <a:spLocks noChangeShapeType="1"/>
              </p:cNvSpPr>
              <p:nvPr/>
            </p:nvSpPr>
            <p:spPr bwMode="auto">
              <a:xfrm flipV="1">
                <a:off x="1977" y="3230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5" name="Line 33"/>
              <p:cNvSpPr>
                <a:spLocks noChangeShapeType="1"/>
              </p:cNvSpPr>
              <p:nvPr/>
            </p:nvSpPr>
            <p:spPr bwMode="auto">
              <a:xfrm>
                <a:off x="1977" y="1192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6" name="Rectangle 34"/>
              <p:cNvSpPr>
                <a:spLocks noChangeArrowheads="1"/>
              </p:cNvSpPr>
              <p:nvPr/>
            </p:nvSpPr>
            <p:spPr bwMode="auto">
              <a:xfrm>
                <a:off x="1869" y="3311"/>
                <a:ext cx="291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 0.8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7" name="Line 35"/>
              <p:cNvSpPr>
                <a:spLocks noChangeShapeType="1"/>
              </p:cNvSpPr>
              <p:nvPr/>
            </p:nvSpPr>
            <p:spPr bwMode="auto">
              <a:xfrm flipV="1">
                <a:off x="2323" y="3230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8" name="Line 36"/>
              <p:cNvSpPr>
                <a:spLocks noChangeShapeType="1"/>
              </p:cNvSpPr>
              <p:nvPr/>
            </p:nvSpPr>
            <p:spPr bwMode="auto">
              <a:xfrm>
                <a:off x="2323" y="1192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9" name="Rectangle 37"/>
              <p:cNvSpPr>
                <a:spLocks noChangeArrowheads="1"/>
              </p:cNvSpPr>
              <p:nvPr/>
            </p:nvSpPr>
            <p:spPr bwMode="auto">
              <a:xfrm>
                <a:off x="2262" y="3311"/>
                <a:ext cx="18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 1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0" name="Line 38"/>
              <p:cNvSpPr>
                <a:spLocks noChangeShapeType="1"/>
              </p:cNvSpPr>
              <p:nvPr/>
            </p:nvSpPr>
            <p:spPr bwMode="auto">
              <a:xfrm flipV="1">
                <a:off x="2661" y="3230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1" name="Line 39"/>
              <p:cNvSpPr>
                <a:spLocks noChangeShapeType="1"/>
              </p:cNvSpPr>
              <p:nvPr/>
            </p:nvSpPr>
            <p:spPr bwMode="auto">
              <a:xfrm>
                <a:off x="2661" y="1192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2" name="Rectangle 40"/>
              <p:cNvSpPr>
                <a:spLocks noChangeArrowheads="1"/>
              </p:cNvSpPr>
              <p:nvPr/>
            </p:nvSpPr>
            <p:spPr bwMode="auto">
              <a:xfrm>
                <a:off x="2546" y="3311"/>
                <a:ext cx="291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 1.2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3" name="Line 41"/>
              <p:cNvSpPr>
                <a:spLocks noChangeShapeType="1"/>
              </p:cNvSpPr>
              <p:nvPr/>
            </p:nvSpPr>
            <p:spPr bwMode="auto">
              <a:xfrm flipV="1">
                <a:off x="3000" y="3230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4" name="Line 42"/>
              <p:cNvSpPr>
                <a:spLocks noChangeShapeType="1"/>
              </p:cNvSpPr>
              <p:nvPr/>
            </p:nvSpPr>
            <p:spPr bwMode="auto">
              <a:xfrm>
                <a:off x="3000" y="1192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5" name="Rectangle 43"/>
              <p:cNvSpPr>
                <a:spLocks noChangeArrowheads="1"/>
              </p:cNvSpPr>
              <p:nvPr/>
            </p:nvSpPr>
            <p:spPr bwMode="auto">
              <a:xfrm>
                <a:off x="2885" y="3311"/>
                <a:ext cx="291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 1.4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6" name="Line 44"/>
              <p:cNvSpPr>
                <a:spLocks noChangeShapeType="1"/>
              </p:cNvSpPr>
              <p:nvPr/>
            </p:nvSpPr>
            <p:spPr bwMode="auto">
              <a:xfrm flipV="1">
                <a:off x="3339" y="3230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7" name="Line 45"/>
              <p:cNvSpPr>
                <a:spLocks noChangeShapeType="1"/>
              </p:cNvSpPr>
              <p:nvPr/>
            </p:nvSpPr>
            <p:spPr bwMode="auto">
              <a:xfrm>
                <a:off x="3339" y="1192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8" name="Rectangle 46"/>
              <p:cNvSpPr>
                <a:spLocks noChangeArrowheads="1"/>
              </p:cNvSpPr>
              <p:nvPr/>
            </p:nvSpPr>
            <p:spPr bwMode="auto">
              <a:xfrm>
                <a:off x="3223" y="3311"/>
                <a:ext cx="291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 1.6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9" name="Rectangle 47"/>
              <p:cNvSpPr>
                <a:spLocks noChangeArrowheads="1"/>
              </p:cNvSpPr>
              <p:nvPr/>
            </p:nvSpPr>
            <p:spPr bwMode="auto">
              <a:xfrm>
                <a:off x="622" y="1192"/>
                <a:ext cx="2717" cy="2058"/>
              </a:xfrm>
              <a:prstGeom prst="rect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0" name="Rectangle 48"/>
              <p:cNvSpPr>
                <a:spLocks noChangeArrowheads="1"/>
              </p:cNvSpPr>
              <p:nvPr/>
            </p:nvSpPr>
            <p:spPr bwMode="auto">
              <a:xfrm rot="16200000">
                <a:off x="-183" y="2092"/>
                <a:ext cx="704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V(r) [MeV]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1" name="Rectangle 49"/>
              <p:cNvSpPr>
                <a:spLocks noChangeArrowheads="1"/>
              </p:cNvSpPr>
              <p:nvPr/>
            </p:nvSpPr>
            <p:spPr bwMode="auto">
              <a:xfrm>
                <a:off x="1808" y="3514"/>
                <a:ext cx="413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r [fm]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2" name="Rectangle 50"/>
              <p:cNvSpPr>
                <a:spLocks noChangeArrowheads="1"/>
              </p:cNvSpPr>
              <p:nvPr/>
            </p:nvSpPr>
            <p:spPr bwMode="auto">
              <a:xfrm>
                <a:off x="1903" y="2058"/>
                <a:ext cx="996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HAL QCD data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3" name="Line 51"/>
              <p:cNvSpPr>
                <a:spLocks noChangeShapeType="1"/>
              </p:cNvSpPr>
              <p:nvPr/>
            </p:nvSpPr>
            <p:spPr bwMode="auto">
              <a:xfrm>
                <a:off x="2912" y="2133"/>
                <a:ext cx="26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4" name="Line 52"/>
              <p:cNvSpPr>
                <a:spLocks noChangeShapeType="1"/>
              </p:cNvSpPr>
              <p:nvPr/>
            </p:nvSpPr>
            <p:spPr bwMode="auto">
              <a:xfrm>
                <a:off x="2912" y="2126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5" name="Line 53"/>
              <p:cNvSpPr>
                <a:spLocks noChangeShapeType="1"/>
              </p:cNvSpPr>
              <p:nvPr/>
            </p:nvSpPr>
            <p:spPr bwMode="auto">
              <a:xfrm>
                <a:off x="3176" y="2126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6" name="Line 54"/>
              <p:cNvSpPr>
                <a:spLocks noChangeShapeType="1"/>
              </p:cNvSpPr>
              <p:nvPr/>
            </p:nvSpPr>
            <p:spPr bwMode="auto">
              <a:xfrm flipV="1">
                <a:off x="622" y="2986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7" name="Line 55"/>
              <p:cNvSpPr>
                <a:spLocks noChangeShapeType="1"/>
              </p:cNvSpPr>
              <p:nvPr/>
            </p:nvSpPr>
            <p:spPr bwMode="auto">
              <a:xfrm>
                <a:off x="622" y="3054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8" name="Line 56"/>
              <p:cNvSpPr>
                <a:spLocks noChangeShapeType="1"/>
              </p:cNvSpPr>
              <p:nvPr/>
            </p:nvSpPr>
            <p:spPr bwMode="auto">
              <a:xfrm>
                <a:off x="622" y="2986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9" name="Line 57"/>
              <p:cNvSpPr>
                <a:spLocks noChangeShapeType="1"/>
              </p:cNvSpPr>
              <p:nvPr/>
            </p:nvSpPr>
            <p:spPr bwMode="auto">
              <a:xfrm flipV="1">
                <a:off x="826" y="2207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0" name="Line 58"/>
              <p:cNvSpPr>
                <a:spLocks noChangeShapeType="1"/>
              </p:cNvSpPr>
              <p:nvPr/>
            </p:nvSpPr>
            <p:spPr bwMode="auto">
              <a:xfrm>
                <a:off x="812" y="227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1" name="Line 59"/>
              <p:cNvSpPr>
                <a:spLocks noChangeShapeType="1"/>
              </p:cNvSpPr>
              <p:nvPr/>
            </p:nvSpPr>
            <p:spPr bwMode="auto">
              <a:xfrm>
                <a:off x="812" y="220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2" name="Line 60"/>
              <p:cNvSpPr>
                <a:spLocks noChangeShapeType="1"/>
              </p:cNvSpPr>
              <p:nvPr/>
            </p:nvSpPr>
            <p:spPr bwMode="auto">
              <a:xfrm flipV="1">
                <a:off x="914" y="1977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3" name="Line 61"/>
              <p:cNvSpPr>
                <a:spLocks noChangeShapeType="1"/>
              </p:cNvSpPr>
              <p:nvPr/>
            </p:nvSpPr>
            <p:spPr bwMode="auto">
              <a:xfrm>
                <a:off x="900" y="201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4" name="Line 62"/>
              <p:cNvSpPr>
                <a:spLocks noChangeShapeType="1"/>
              </p:cNvSpPr>
              <p:nvPr/>
            </p:nvSpPr>
            <p:spPr bwMode="auto">
              <a:xfrm>
                <a:off x="900" y="197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5" name="Line 63"/>
              <p:cNvSpPr>
                <a:spLocks noChangeShapeType="1"/>
              </p:cNvSpPr>
              <p:nvPr/>
            </p:nvSpPr>
            <p:spPr bwMode="auto">
              <a:xfrm flipV="1">
                <a:off x="975" y="1869"/>
                <a:ext cx="0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6" name="Line 64"/>
              <p:cNvSpPr>
                <a:spLocks noChangeShapeType="1"/>
              </p:cNvSpPr>
              <p:nvPr/>
            </p:nvSpPr>
            <p:spPr bwMode="auto">
              <a:xfrm>
                <a:off x="961" y="1916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7" name="Line 65"/>
              <p:cNvSpPr>
                <a:spLocks noChangeShapeType="1"/>
              </p:cNvSpPr>
              <p:nvPr/>
            </p:nvSpPr>
            <p:spPr bwMode="auto">
              <a:xfrm>
                <a:off x="961" y="186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8" name="Line 66"/>
              <p:cNvSpPr>
                <a:spLocks noChangeShapeType="1"/>
              </p:cNvSpPr>
              <p:nvPr/>
            </p:nvSpPr>
            <p:spPr bwMode="auto">
              <a:xfrm flipV="1">
                <a:off x="1029" y="1910"/>
                <a:ext cx="0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9" name="Line 67"/>
              <p:cNvSpPr>
                <a:spLocks noChangeShapeType="1"/>
              </p:cNvSpPr>
              <p:nvPr/>
            </p:nvSpPr>
            <p:spPr bwMode="auto">
              <a:xfrm>
                <a:off x="1015" y="1957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0" name="Line 68"/>
              <p:cNvSpPr>
                <a:spLocks noChangeShapeType="1"/>
              </p:cNvSpPr>
              <p:nvPr/>
            </p:nvSpPr>
            <p:spPr bwMode="auto">
              <a:xfrm>
                <a:off x="1015" y="191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1" name="Line 69"/>
              <p:cNvSpPr>
                <a:spLocks noChangeShapeType="1"/>
              </p:cNvSpPr>
              <p:nvPr/>
            </p:nvSpPr>
            <p:spPr bwMode="auto">
              <a:xfrm flipV="1">
                <a:off x="1083" y="1828"/>
                <a:ext cx="0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2" name="Line 70"/>
              <p:cNvSpPr>
                <a:spLocks noChangeShapeType="1"/>
              </p:cNvSpPr>
              <p:nvPr/>
            </p:nvSpPr>
            <p:spPr bwMode="auto">
              <a:xfrm>
                <a:off x="1076" y="1876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3" name="Line 71"/>
              <p:cNvSpPr>
                <a:spLocks noChangeShapeType="1"/>
              </p:cNvSpPr>
              <p:nvPr/>
            </p:nvSpPr>
            <p:spPr bwMode="auto">
              <a:xfrm>
                <a:off x="1076" y="1828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4" name="Line 72"/>
              <p:cNvSpPr>
                <a:spLocks noChangeShapeType="1"/>
              </p:cNvSpPr>
              <p:nvPr/>
            </p:nvSpPr>
            <p:spPr bwMode="auto">
              <a:xfrm flipV="1">
                <a:off x="1124" y="1781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5" name="Line 73"/>
              <p:cNvSpPr>
                <a:spLocks noChangeShapeType="1"/>
              </p:cNvSpPr>
              <p:nvPr/>
            </p:nvSpPr>
            <p:spPr bwMode="auto">
              <a:xfrm>
                <a:off x="1117" y="1815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6" name="Line 74"/>
              <p:cNvSpPr>
                <a:spLocks noChangeShapeType="1"/>
              </p:cNvSpPr>
              <p:nvPr/>
            </p:nvSpPr>
            <p:spPr bwMode="auto">
              <a:xfrm>
                <a:off x="1117" y="1781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7" name="Line 75"/>
              <p:cNvSpPr>
                <a:spLocks noChangeShapeType="1"/>
              </p:cNvSpPr>
              <p:nvPr/>
            </p:nvSpPr>
            <p:spPr bwMode="auto">
              <a:xfrm flipV="1">
                <a:off x="1205" y="1740"/>
                <a:ext cx="0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8" name="Line 76"/>
              <p:cNvSpPr>
                <a:spLocks noChangeShapeType="1"/>
              </p:cNvSpPr>
              <p:nvPr/>
            </p:nvSpPr>
            <p:spPr bwMode="auto">
              <a:xfrm>
                <a:off x="1191" y="1788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9" name="Line 77"/>
              <p:cNvSpPr>
                <a:spLocks noChangeShapeType="1"/>
              </p:cNvSpPr>
              <p:nvPr/>
            </p:nvSpPr>
            <p:spPr bwMode="auto">
              <a:xfrm>
                <a:off x="1191" y="174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0" name="Line 78"/>
              <p:cNvSpPr>
                <a:spLocks noChangeShapeType="1"/>
              </p:cNvSpPr>
              <p:nvPr/>
            </p:nvSpPr>
            <p:spPr bwMode="auto">
              <a:xfrm flipV="1">
                <a:off x="1239" y="1693"/>
                <a:ext cx="0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1" name="Line 79"/>
              <p:cNvSpPr>
                <a:spLocks noChangeShapeType="1"/>
              </p:cNvSpPr>
              <p:nvPr/>
            </p:nvSpPr>
            <p:spPr bwMode="auto">
              <a:xfrm>
                <a:off x="1232" y="178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2" name="Line 80"/>
              <p:cNvSpPr>
                <a:spLocks noChangeShapeType="1"/>
              </p:cNvSpPr>
              <p:nvPr/>
            </p:nvSpPr>
            <p:spPr bwMode="auto">
              <a:xfrm>
                <a:off x="1232" y="1693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3" name="Line 81"/>
              <p:cNvSpPr>
                <a:spLocks noChangeShapeType="1"/>
              </p:cNvSpPr>
              <p:nvPr/>
            </p:nvSpPr>
            <p:spPr bwMode="auto">
              <a:xfrm flipV="1">
                <a:off x="1273" y="1706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4" name="Line 82"/>
              <p:cNvSpPr>
                <a:spLocks noChangeShapeType="1"/>
              </p:cNvSpPr>
              <p:nvPr/>
            </p:nvSpPr>
            <p:spPr bwMode="auto">
              <a:xfrm>
                <a:off x="1259" y="174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5" name="Line 83"/>
              <p:cNvSpPr>
                <a:spLocks noChangeShapeType="1"/>
              </p:cNvSpPr>
              <p:nvPr/>
            </p:nvSpPr>
            <p:spPr bwMode="auto">
              <a:xfrm>
                <a:off x="1259" y="1706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6" name="Line 84"/>
              <p:cNvSpPr>
                <a:spLocks noChangeShapeType="1"/>
              </p:cNvSpPr>
              <p:nvPr/>
            </p:nvSpPr>
            <p:spPr bwMode="auto">
              <a:xfrm flipV="1">
                <a:off x="1300" y="1679"/>
                <a:ext cx="0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7" name="Line 85"/>
              <p:cNvSpPr>
                <a:spLocks noChangeShapeType="1"/>
              </p:cNvSpPr>
              <p:nvPr/>
            </p:nvSpPr>
            <p:spPr bwMode="auto">
              <a:xfrm>
                <a:off x="1293" y="172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8" name="Line 86"/>
              <p:cNvSpPr>
                <a:spLocks noChangeShapeType="1"/>
              </p:cNvSpPr>
              <p:nvPr/>
            </p:nvSpPr>
            <p:spPr bwMode="auto">
              <a:xfrm>
                <a:off x="1293" y="167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9" name="Line 87"/>
              <p:cNvSpPr>
                <a:spLocks noChangeShapeType="1"/>
              </p:cNvSpPr>
              <p:nvPr/>
            </p:nvSpPr>
            <p:spPr bwMode="auto">
              <a:xfrm flipV="1">
                <a:off x="1334" y="1639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0" name="Line 88"/>
              <p:cNvSpPr>
                <a:spLocks noChangeShapeType="1"/>
              </p:cNvSpPr>
              <p:nvPr/>
            </p:nvSpPr>
            <p:spPr bwMode="auto">
              <a:xfrm>
                <a:off x="1320" y="1673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1" name="Line 89"/>
              <p:cNvSpPr>
                <a:spLocks noChangeShapeType="1"/>
              </p:cNvSpPr>
              <p:nvPr/>
            </p:nvSpPr>
            <p:spPr bwMode="auto">
              <a:xfrm>
                <a:off x="1320" y="163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2" name="Line 90"/>
              <p:cNvSpPr>
                <a:spLocks noChangeShapeType="1"/>
              </p:cNvSpPr>
              <p:nvPr/>
            </p:nvSpPr>
            <p:spPr bwMode="auto">
              <a:xfrm flipV="1">
                <a:off x="1367" y="1639"/>
                <a:ext cx="0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3" name="Line 91"/>
              <p:cNvSpPr>
                <a:spLocks noChangeShapeType="1"/>
              </p:cNvSpPr>
              <p:nvPr/>
            </p:nvSpPr>
            <p:spPr bwMode="auto">
              <a:xfrm>
                <a:off x="1354" y="167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4" name="Line 92"/>
              <p:cNvSpPr>
                <a:spLocks noChangeShapeType="1"/>
              </p:cNvSpPr>
              <p:nvPr/>
            </p:nvSpPr>
            <p:spPr bwMode="auto">
              <a:xfrm>
                <a:off x="1354" y="163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5" name="Line 93"/>
              <p:cNvSpPr>
                <a:spLocks noChangeShapeType="1"/>
              </p:cNvSpPr>
              <p:nvPr/>
            </p:nvSpPr>
            <p:spPr bwMode="auto">
              <a:xfrm flipV="1">
                <a:off x="1388" y="1618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6" name="Line 94"/>
              <p:cNvSpPr>
                <a:spLocks noChangeShapeType="1"/>
              </p:cNvSpPr>
              <p:nvPr/>
            </p:nvSpPr>
            <p:spPr bwMode="auto">
              <a:xfrm>
                <a:off x="1381" y="165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7" name="Line 95"/>
              <p:cNvSpPr>
                <a:spLocks noChangeShapeType="1"/>
              </p:cNvSpPr>
              <p:nvPr/>
            </p:nvSpPr>
            <p:spPr bwMode="auto">
              <a:xfrm>
                <a:off x="1381" y="161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8" name="Line 96"/>
              <p:cNvSpPr>
                <a:spLocks noChangeShapeType="1"/>
              </p:cNvSpPr>
              <p:nvPr/>
            </p:nvSpPr>
            <p:spPr bwMode="auto">
              <a:xfrm flipV="1">
                <a:off x="1442" y="1618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9" name="Line 97"/>
              <p:cNvSpPr>
                <a:spLocks noChangeShapeType="1"/>
              </p:cNvSpPr>
              <p:nvPr/>
            </p:nvSpPr>
            <p:spPr bwMode="auto">
              <a:xfrm>
                <a:off x="1435" y="1659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0" name="Line 98"/>
              <p:cNvSpPr>
                <a:spLocks noChangeShapeType="1"/>
              </p:cNvSpPr>
              <p:nvPr/>
            </p:nvSpPr>
            <p:spPr bwMode="auto">
              <a:xfrm>
                <a:off x="1435" y="1618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1" name="Line 99"/>
              <p:cNvSpPr>
                <a:spLocks noChangeShapeType="1"/>
              </p:cNvSpPr>
              <p:nvPr/>
            </p:nvSpPr>
            <p:spPr bwMode="auto">
              <a:xfrm flipV="1">
                <a:off x="1476" y="1558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2" name="Line 100"/>
              <p:cNvSpPr>
                <a:spLocks noChangeShapeType="1"/>
              </p:cNvSpPr>
              <p:nvPr/>
            </p:nvSpPr>
            <p:spPr bwMode="auto">
              <a:xfrm>
                <a:off x="1469" y="1625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3" name="Line 101"/>
              <p:cNvSpPr>
                <a:spLocks noChangeShapeType="1"/>
              </p:cNvSpPr>
              <p:nvPr/>
            </p:nvSpPr>
            <p:spPr bwMode="auto">
              <a:xfrm>
                <a:off x="1469" y="1558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4" name="Line 102"/>
              <p:cNvSpPr>
                <a:spLocks noChangeShapeType="1"/>
              </p:cNvSpPr>
              <p:nvPr/>
            </p:nvSpPr>
            <p:spPr bwMode="auto">
              <a:xfrm flipV="1">
                <a:off x="1496" y="1564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5" name="Line 103"/>
              <p:cNvSpPr>
                <a:spLocks noChangeShapeType="1"/>
              </p:cNvSpPr>
              <p:nvPr/>
            </p:nvSpPr>
            <p:spPr bwMode="auto">
              <a:xfrm>
                <a:off x="1483" y="160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6" name="Line 104"/>
              <p:cNvSpPr>
                <a:spLocks noChangeShapeType="1"/>
              </p:cNvSpPr>
              <p:nvPr/>
            </p:nvSpPr>
            <p:spPr bwMode="auto">
              <a:xfrm>
                <a:off x="1483" y="156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7" name="Line 105"/>
              <p:cNvSpPr>
                <a:spLocks noChangeShapeType="1"/>
              </p:cNvSpPr>
              <p:nvPr/>
            </p:nvSpPr>
            <p:spPr bwMode="auto">
              <a:xfrm flipV="1">
                <a:off x="1523" y="1544"/>
                <a:ext cx="0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8" name="Line 106"/>
              <p:cNvSpPr>
                <a:spLocks noChangeShapeType="1"/>
              </p:cNvSpPr>
              <p:nvPr/>
            </p:nvSpPr>
            <p:spPr bwMode="auto">
              <a:xfrm>
                <a:off x="1510" y="157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9" name="Line 107"/>
              <p:cNvSpPr>
                <a:spLocks noChangeShapeType="1"/>
              </p:cNvSpPr>
              <p:nvPr/>
            </p:nvSpPr>
            <p:spPr bwMode="auto">
              <a:xfrm>
                <a:off x="1510" y="154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0" name="Line 108"/>
              <p:cNvSpPr>
                <a:spLocks noChangeShapeType="1"/>
              </p:cNvSpPr>
              <p:nvPr/>
            </p:nvSpPr>
            <p:spPr bwMode="auto">
              <a:xfrm flipV="1">
                <a:off x="1537" y="1537"/>
                <a:ext cx="0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1" name="Line 109"/>
              <p:cNvSpPr>
                <a:spLocks noChangeShapeType="1"/>
              </p:cNvSpPr>
              <p:nvPr/>
            </p:nvSpPr>
            <p:spPr bwMode="auto">
              <a:xfrm>
                <a:off x="1530" y="158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2" name="Line 110"/>
              <p:cNvSpPr>
                <a:spLocks noChangeShapeType="1"/>
              </p:cNvSpPr>
              <p:nvPr/>
            </p:nvSpPr>
            <p:spPr bwMode="auto">
              <a:xfrm>
                <a:off x="1530" y="153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3" name="Line 111"/>
              <p:cNvSpPr>
                <a:spLocks noChangeShapeType="1"/>
              </p:cNvSpPr>
              <p:nvPr/>
            </p:nvSpPr>
            <p:spPr bwMode="auto">
              <a:xfrm flipV="1">
                <a:off x="1557" y="1524"/>
                <a:ext cx="0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4" name="Line 112"/>
              <p:cNvSpPr>
                <a:spLocks noChangeShapeType="1"/>
              </p:cNvSpPr>
              <p:nvPr/>
            </p:nvSpPr>
            <p:spPr bwMode="auto">
              <a:xfrm>
                <a:off x="1550" y="1571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5" name="Line 113"/>
              <p:cNvSpPr>
                <a:spLocks noChangeShapeType="1"/>
              </p:cNvSpPr>
              <p:nvPr/>
            </p:nvSpPr>
            <p:spPr bwMode="auto">
              <a:xfrm>
                <a:off x="1550" y="1524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6" name="Line 114"/>
              <p:cNvSpPr>
                <a:spLocks noChangeShapeType="1"/>
              </p:cNvSpPr>
              <p:nvPr/>
            </p:nvSpPr>
            <p:spPr bwMode="auto">
              <a:xfrm flipV="1">
                <a:off x="1584" y="1490"/>
                <a:ext cx="0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7" name="Line 115"/>
              <p:cNvSpPr>
                <a:spLocks noChangeShapeType="1"/>
              </p:cNvSpPr>
              <p:nvPr/>
            </p:nvSpPr>
            <p:spPr bwMode="auto">
              <a:xfrm>
                <a:off x="1577" y="153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8" name="Line 116"/>
              <p:cNvSpPr>
                <a:spLocks noChangeShapeType="1"/>
              </p:cNvSpPr>
              <p:nvPr/>
            </p:nvSpPr>
            <p:spPr bwMode="auto">
              <a:xfrm>
                <a:off x="1577" y="149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9" name="Line 117"/>
              <p:cNvSpPr>
                <a:spLocks noChangeShapeType="1"/>
              </p:cNvSpPr>
              <p:nvPr/>
            </p:nvSpPr>
            <p:spPr bwMode="auto">
              <a:xfrm flipV="1">
                <a:off x="1652" y="1483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0" name="Line 118"/>
              <p:cNvSpPr>
                <a:spLocks noChangeShapeType="1"/>
              </p:cNvSpPr>
              <p:nvPr/>
            </p:nvSpPr>
            <p:spPr bwMode="auto">
              <a:xfrm>
                <a:off x="1645" y="1551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1" name="Line 119"/>
              <p:cNvSpPr>
                <a:spLocks noChangeShapeType="1"/>
              </p:cNvSpPr>
              <p:nvPr/>
            </p:nvSpPr>
            <p:spPr bwMode="auto">
              <a:xfrm>
                <a:off x="1645" y="1483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2" name="Line 120"/>
              <p:cNvSpPr>
                <a:spLocks noChangeShapeType="1"/>
              </p:cNvSpPr>
              <p:nvPr/>
            </p:nvSpPr>
            <p:spPr bwMode="auto">
              <a:xfrm flipV="1">
                <a:off x="1672" y="1470"/>
                <a:ext cx="0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3" name="Line 121"/>
              <p:cNvSpPr>
                <a:spLocks noChangeShapeType="1"/>
              </p:cNvSpPr>
              <p:nvPr/>
            </p:nvSpPr>
            <p:spPr bwMode="auto">
              <a:xfrm>
                <a:off x="1659" y="154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4" name="Line 122"/>
              <p:cNvSpPr>
                <a:spLocks noChangeShapeType="1"/>
              </p:cNvSpPr>
              <p:nvPr/>
            </p:nvSpPr>
            <p:spPr bwMode="auto">
              <a:xfrm>
                <a:off x="1659" y="147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5" name="Line 123"/>
              <p:cNvSpPr>
                <a:spLocks noChangeShapeType="1"/>
              </p:cNvSpPr>
              <p:nvPr/>
            </p:nvSpPr>
            <p:spPr bwMode="auto">
              <a:xfrm flipV="1">
                <a:off x="1693" y="1442"/>
                <a:ext cx="0" cy="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6" name="Line 124"/>
              <p:cNvSpPr>
                <a:spLocks noChangeShapeType="1"/>
              </p:cNvSpPr>
              <p:nvPr/>
            </p:nvSpPr>
            <p:spPr bwMode="auto">
              <a:xfrm>
                <a:off x="1686" y="153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7" name="Line 125"/>
              <p:cNvSpPr>
                <a:spLocks noChangeShapeType="1"/>
              </p:cNvSpPr>
              <p:nvPr/>
            </p:nvSpPr>
            <p:spPr bwMode="auto">
              <a:xfrm>
                <a:off x="1686" y="1442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8" name="Line 126"/>
              <p:cNvSpPr>
                <a:spLocks noChangeShapeType="1"/>
              </p:cNvSpPr>
              <p:nvPr/>
            </p:nvSpPr>
            <p:spPr bwMode="auto">
              <a:xfrm flipV="1">
                <a:off x="1733" y="1449"/>
                <a:ext cx="0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9" name="Line 127"/>
              <p:cNvSpPr>
                <a:spLocks noChangeShapeType="1"/>
              </p:cNvSpPr>
              <p:nvPr/>
            </p:nvSpPr>
            <p:spPr bwMode="auto">
              <a:xfrm>
                <a:off x="1720" y="151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0" name="Line 128"/>
              <p:cNvSpPr>
                <a:spLocks noChangeShapeType="1"/>
              </p:cNvSpPr>
              <p:nvPr/>
            </p:nvSpPr>
            <p:spPr bwMode="auto">
              <a:xfrm>
                <a:off x="1720" y="144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1" name="Line 129"/>
              <p:cNvSpPr>
                <a:spLocks noChangeShapeType="1"/>
              </p:cNvSpPr>
              <p:nvPr/>
            </p:nvSpPr>
            <p:spPr bwMode="auto">
              <a:xfrm flipV="1">
                <a:off x="1787" y="1422"/>
                <a:ext cx="0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2" name="Line 130"/>
              <p:cNvSpPr>
                <a:spLocks noChangeShapeType="1"/>
              </p:cNvSpPr>
              <p:nvPr/>
            </p:nvSpPr>
            <p:spPr bwMode="auto">
              <a:xfrm>
                <a:off x="1774" y="147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3" name="Line 131"/>
              <p:cNvSpPr>
                <a:spLocks noChangeShapeType="1"/>
              </p:cNvSpPr>
              <p:nvPr/>
            </p:nvSpPr>
            <p:spPr bwMode="auto">
              <a:xfrm>
                <a:off x="1774" y="1422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4" name="Line 132"/>
              <p:cNvSpPr>
                <a:spLocks noChangeShapeType="1"/>
              </p:cNvSpPr>
              <p:nvPr/>
            </p:nvSpPr>
            <p:spPr bwMode="auto">
              <a:xfrm flipV="1">
                <a:off x="1821" y="1409"/>
                <a:ext cx="0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5" name="Line 133"/>
              <p:cNvSpPr>
                <a:spLocks noChangeShapeType="1"/>
              </p:cNvSpPr>
              <p:nvPr/>
            </p:nvSpPr>
            <p:spPr bwMode="auto">
              <a:xfrm>
                <a:off x="1815" y="1463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6" name="Line 134"/>
              <p:cNvSpPr>
                <a:spLocks noChangeShapeType="1"/>
              </p:cNvSpPr>
              <p:nvPr/>
            </p:nvSpPr>
            <p:spPr bwMode="auto">
              <a:xfrm>
                <a:off x="1815" y="1409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7" name="Line 135"/>
              <p:cNvSpPr>
                <a:spLocks noChangeShapeType="1"/>
              </p:cNvSpPr>
              <p:nvPr/>
            </p:nvSpPr>
            <p:spPr bwMode="auto">
              <a:xfrm flipV="1">
                <a:off x="1855" y="1409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8" name="Line 136"/>
              <p:cNvSpPr>
                <a:spLocks noChangeShapeType="1"/>
              </p:cNvSpPr>
              <p:nvPr/>
            </p:nvSpPr>
            <p:spPr bwMode="auto">
              <a:xfrm>
                <a:off x="1848" y="1476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9" name="Line 137"/>
              <p:cNvSpPr>
                <a:spLocks noChangeShapeType="1"/>
              </p:cNvSpPr>
              <p:nvPr/>
            </p:nvSpPr>
            <p:spPr bwMode="auto">
              <a:xfrm>
                <a:off x="1848" y="1409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0" name="Line 138"/>
              <p:cNvSpPr>
                <a:spLocks noChangeShapeType="1"/>
              </p:cNvSpPr>
              <p:nvPr/>
            </p:nvSpPr>
            <p:spPr bwMode="auto">
              <a:xfrm flipV="1">
                <a:off x="1882" y="1402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1" name="Line 139"/>
              <p:cNvSpPr>
                <a:spLocks noChangeShapeType="1"/>
              </p:cNvSpPr>
              <p:nvPr/>
            </p:nvSpPr>
            <p:spPr bwMode="auto">
              <a:xfrm>
                <a:off x="1869" y="147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2" name="Line 140"/>
              <p:cNvSpPr>
                <a:spLocks noChangeShapeType="1"/>
              </p:cNvSpPr>
              <p:nvPr/>
            </p:nvSpPr>
            <p:spPr bwMode="auto">
              <a:xfrm>
                <a:off x="1869" y="1402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3" name="Line 141"/>
              <p:cNvSpPr>
                <a:spLocks noChangeShapeType="1"/>
              </p:cNvSpPr>
              <p:nvPr/>
            </p:nvSpPr>
            <p:spPr bwMode="auto">
              <a:xfrm flipV="1">
                <a:off x="1923" y="1409"/>
                <a:ext cx="0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4" name="Line 142"/>
              <p:cNvSpPr>
                <a:spLocks noChangeShapeType="1"/>
              </p:cNvSpPr>
              <p:nvPr/>
            </p:nvSpPr>
            <p:spPr bwMode="auto">
              <a:xfrm>
                <a:off x="1909" y="1463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5" name="Line 143"/>
              <p:cNvSpPr>
                <a:spLocks noChangeShapeType="1"/>
              </p:cNvSpPr>
              <p:nvPr/>
            </p:nvSpPr>
            <p:spPr bwMode="auto">
              <a:xfrm>
                <a:off x="1909" y="1409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6" name="Line 144"/>
              <p:cNvSpPr>
                <a:spLocks noChangeShapeType="1"/>
              </p:cNvSpPr>
              <p:nvPr/>
            </p:nvSpPr>
            <p:spPr bwMode="auto">
              <a:xfrm flipV="1">
                <a:off x="1943" y="1381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7" name="Line 145"/>
              <p:cNvSpPr>
                <a:spLocks noChangeShapeType="1"/>
              </p:cNvSpPr>
              <p:nvPr/>
            </p:nvSpPr>
            <p:spPr bwMode="auto">
              <a:xfrm>
                <a:off x="1936" y="1449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8" name="Line 146"/>
              <p:cNvSpPr>
                <a:spLocks noChangeShapeType="1"/>
              </p:cNvSpPr>
              <p:nvPr/>
            </p:nvSpPr>
            <p:spPr bwMode="auto">
              <a:xfrm>
                <a:off x="1936" y="1381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9" name="Line 147"/>
              <p:cNvSpPr>
                <a:spLocks noChangeShapeType="1"/>
              </p:cNvSpPr>
              <p:nvPr/>
            </p:nvSpPr>
            <p:spPr bwMode="auto">
              <a:xfrm flipV="1">
                <a:off x="1991" y="1375"/>
                <a:ext cx="0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0" name="Line 148"/>
              <p:cNvSpPr>
                <a:spLocks noChangeShapeType="1"/>
              </p:cNvSpPr>
              <p:nvPr/>
            </p:nvSpPr>
            <p:spPr bwMode="auto">
              <a:xfrm>
                <a:off x="1977" y="142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1" name="Line 149"/>
              <p:cNvSpPr>
                <a:spLocks noChangeShapeType="1"/>
              </p:cNvSpPr>
              <p:nvPr/>
            </p:nvSpPr>
            <p:spPr bwMode="auto">
              <a:xfrm>
                <a:off x="1977" y="137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2" name="Line 150"/>
              <p:cNvSpPr>
                <a:spLocks noChangeShapeType="1"/>
              </p:cNvSpPr>
              <p:nvPr/>
            </p:nvSpPr>
            <p:spPr bwMode="auto">
              <a:xfrm flipV="1">
                <a:off x="2065" y="1354"/>
                <a:ext cx="0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3" name="Line 151"/>
              <p:cNvSpPr>
                <a:spLocks noChangeShapeType="1"/>
              </p:cNvSpPr>
              <p:nvPr/>
            </p:nvSpPr>
            <p:spPr bwMode="auto">
              <a:xfrm>
                <a:off x="2058" y="1442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4" name="Line 152"/>
              <p:cNvSpPr>
                <a:spLocks noChangeShapeType="1"/>
              </p:cNvSpPr>
              <p:nvPr/>
            </p:nvSpPr>
            <p:spPr bwMode="auto">
              <a:xfrm>
                <a:off x="2058" y="1354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5" name="Line 153"/>
              <p:cNvSpPr>
                <a:spLocks noChangeShapeType="1"/>
              </p:cNvSpPr>
              <p:nvPr/>
            </p:nvSpPr>
            <p:spPr bwMode="auto">
              <a:xfrm flipV="1">
                <a:off x="2092" y="1354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6" name="Line 154"/>
              <p:cNvSpPr>
                <a:spLocks noChangeShapeType="1"/>
              </p:cNvSpPr>
              <p:nvPr/>
            </p:nvSpPr>
            <p:spPr bwMode="auto">
              <a:xfrm>
                <a:off x="2079" y="1422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7" name="Line 155"/>
              <p:cNvSpPr>
                <a:spLocks noChangeShapeType="1"/>
              </p:cNvSpPr>
              <p:nvPr/>
            </p:nvSpPr>
            <p:spPr bwMode="auto">
              <a:xfrm>
                <a:off x="2079" y="135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8" name="Line 156"/>
              <p:cNvSpPr>
                <a:spLocks noChangeShapeType="1"/>
              </p:cNvSpPr>
              <p:nvPr/>
            </p:nvSpPr>
            <p:spPr bwMode="auto">
              <a:xfrm flipV="1">
                <a:off x="2119" y="1348"/>
                <a:ext cx="0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9" name="Line 157"/>
              <p:cNvSpPr>
                <a:spLocks noChangeShapeType="1"/>
              </p:cNvSpPr>
              <p:nvPr/>
            </p:nvSpPr>
            <p:spPr bwMode="auto">
              <a:xfrm>
                <a:off x="2106" y="140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0" name="Line 158"/>
              <p:cNvSpPr>
                <a:spLocks noChangeShapeType="1"/>
              </p:cNvSpPr>
              <p:nvPr/>
            </p:nvSpPr>
            <p:spPr bwMode="auto">
              <a:xfrm>
                <a:off x="2106" y="134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1" name="Line 159"/>
              <p:cNvSpPr>
                <a:spLocks noChangeShapeType="1"/>
              </p:cNvSpPr>
              <p:nvPr/>
            </p:nvSpPr>
            <p:spPr bwMode="auto">
              <a:xfrm flipV="1">
                <a:off x="2140" y="1341"/>
                <a:ext cx="0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2" name="Line 160"/>
              <p:cNvSpPr>
                <a:spLocks noChangeShapeType="1"/>
              </p:cNvSpPr>
              <p:nvPr/>
            </p:nvSpPr>
            <p:spPr bwMode="auto">
              <a:xfrm>
                <a:off x="2126" y="141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3" name="Line 161"/>
              <p:cNvSpPr>
                <a:spLocks noChangeShapeType="1"/>
              </p:cNvSpPr>
              <p:nvPr/>
            </p:nvSpPr>
            <p:spPr bwMode="auto">
              <a:xfrm>
                <a:off x="2126" y="134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4" name="Line 162"/>
              <p:cNvSpPr>
                <a:spLocks noChangeShapeType="1"/>
              </p:cNvSpPr>
              <p:nvPr/>
            </p:nvSpPr>
            <p:spPr bwMode="auto">
              <a:xfrm flipV="1">
                <a:off x="2174" y="1327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5" name="Line 163"/>
              <p:cNvSpPr>
                <a:spLocks noChangeShapeType="1"/>
              </p:cNvSpPr>
              <p:nvPr/>
            </p:nvSpPr>
            <p:spPr bwMode="auto">
              <a:xfrm>
                <a:off x="2167" y="139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6" name="Line 164"/>
              <p:cNvSpPr>
                <a:spLocks noChangeShapeType="1"/>
              </p:cNvSpPr>
              <p:nvPr/>
            </p:nvSpPr>
            <p:spPr bwMode="auto">
              <a:xfrm>
                <a:off x="2167" y="132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7" name="Line 165"/>
              <p:cNvSpPr>
                <a:spLocks noChangeShapeType="1"/>
              </p:cNvSpPr>
              <p:nvPr/>
            </p:nvSpPr>
            <p:spPr bwMode="auto">
              <a:xfrm flipV="1">
                <a:off x="2201" y="1334"/>
                <a:ext cx="0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8" name="Line 166"/>
              <p:cNvSpPr>
                <a:spLocks noChangeShapeType="1"/>
              </p:cNvSpPr>
              <p:nvPr/>
            </p:nvSpPr>
            <p:spPr bwMode="auto">
              <a:xfrm>
                <a:off x="2187" y="138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9" name="Line 167"/>
              <p:cNvSpPr>
                <a:spLocks noChangeShapeType="1"/>
              </p:cNvSpPr>
              <p:nvPr/>
            </p:nvSpPr>
            <p:spPr bwMode="auto">
              <a:xfrm>
                <a:off x="2187" y="133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0" name="Line 168"/>
              <p:cNvSpPr>
                <a:spLocks noChangeShapeType="1"/>
              </p:cNvSpPr>
              <p:nvPr/>
            </p:nvSpPr>
            <p:spPr bwMode="auto">
              <a:xfrm flipV="1">
                <a:off x="2228" y="1327"/>
                <a:ext cx="0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1" name="Line 169"/>
              <p:cNvSpPr>
                <a:spLocks noChangeShapeType="1"/>
              </p:cNvSpPr>
              <p:nvPr/>
            </p:nvSpPr>
            <p:spPr bwMode="auto">
              <a:xfrm>
                <a:off x="2221" y="138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2" name="Line 170"/>
              <p:cNvSpPr>
                <a:spLocks noChangeShapeType="1"/>
              </p:cNvSpPr>
              <p:nvPr/>
            </p:nvSpPr>
            <p:spPr bwMode="auto">
              <a:xfrm>
                <a:off x="2221" y="132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3" name="Line 171"/>
              <p:cNvSpPr>
                <a:spLocks noChangeShapeType="1"/>
              </p:cNvSpPr>
              <p:nvPr/>
            </p:nvSpPr>
            <p:spPr bwMode="auto">
              <a:xfrm flipV="1">
                <a:off x="2282" y="1327"/>
                <a:ext cx="0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4" name="Line 172"/>
              <p:cNvSpPr>
                <a:spLocks noChangeShapeType="1"/>
              </p:cNvSpPr>
              <p:nvPr/>
            </p:nvSpPr>
            <p:spPr bwMode="auto">
              <a:xfrm>
                <a:off x="2275" y="138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5" name="Line 173"/>
              <p:cNvSpPr>
                <a:spLocks noChangeShapeType="1"/>
              </p:cNvSpPr>
              <p:nvPr/>
            </p:nvSpPr>
            <p:spPr bwMode="auto">
              <a:xfrm>
                <a:off x="2275" y="132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6" name="Line 174"/>
              <p:cNvSpPr>
                <a:spLocks noChangeShapeType="1"/>
              </p:cNvSpPr>
              <p:nvPr/>
            </p:nvSpPr>
            <p:spPr bwMode="auto">
              <a:xfrm flipV="1">
                <a:off x="2323" y="1314"/>
                <a:ext cx="0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7" name="Line 175"/>
              <p:cNvSpPr>
                <a:spLocks noChangeShapeType="1"/>
              </p:cNvSpPr>
              <p:nvPr/>
            </p:nvSpPr>
            <p:spPr bwMode="auto">
              <a:xfrm>
                <a:off x="2309" y="136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8" name="Line 176"/>
              <p:cNvSpPr>
                <a:spLocks noChangeShapeType="1"/>
              </p:cNvSpPr>
              <p:nvPr/>
            </p:nvSpPr>
            <p:spPr bwMode="auto">
              <a:xfrm>
                <a:off x="2309" y="131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9" name="Line 177"/>
              <p:cNvSpPr>
                <a:spLocks noChangeShapeType="1"/>
              </p:cNvSpPr>
              <p:nvPr/>
            </p:nvSpPr>
            <p:spPr bwMode="auto">
              <a:xfrm flipV="1">
                <a:off x="2363" y="1314"/>
                <a:ext cx="0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0" name="Line 178"/>
              <p:cNvSpPr>
                <a:spLocks noChangeShapeType="1"/>
              </p:cNvSpPr>
              <p:nvPr/>
            </p:nvSpPr>
            <p:spPr bwMode="auto">
              <a:xfrm>
                <a:off x="2350" y="136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1" name="Line 179"/>
              <p:cNvSpPr>
                <a:spLocks noChangeShapeType="1"/>
              </p:cNvSpPr>
              <p:nvPr/>
            </p:nvSpPr>
            <p:spPr bwMode="auto">
              <a:xfrm>
                <a:off x="2350" y="131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2" name="Line 180"/>
              <p:cNvSpPr>
                <a:spLocks noChangeShapeType="1"/>
              </p:cNvSpPr>
              <p:nvPr/>
            </p:nvSpPr>
            <p:spPr bwMode="auto">
              <a:xfrm flipV="1">
                <a:off x="2404" y="1307"/>
                <a:ext cx="0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3" name="Line 181"/>
              <p:cNvSpPr>
                <a:spLocks noChangeShapeType="1"/>
              </p:cNvSpPr>
              <p:nvPr/>
            </p:nvSpPr>
            <p:spPr bwMode="auto">
              <a:xfrm>
                <a:off x="2390" y="1368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4" name="Line 182"/>
              <p:cNvSpPr>
                <a:spLocks noChangeShapeType="1"/>
              </p:cNvSpPr>
              <p:nvPr/>
            </p:nvSpPr>
            <p:spPr bwMode="auto">
              <a:xfrm>
                <a:off x="2390" y="1307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5" name="Line 183"/>
              <p:cNvSpPr>
                <a:spLocks noChangeShapeType="1"/>
              </p:cNvSpPr>
              <p:nvPr/>
            </p:nvSpPr>
            <p:spPr bwMode="auto">
              <a:xfrm flipV="1">
                <a:off x="2472" y="1314"/>
                <a:ext cx="0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6" name="Line 184"/>
              <p:cNvSpPr>
                <a:spLocks noChangeShapeType="1"/>
              </p:cNvSpPr>
              <p:nvPr/>
            </p:nvSpPr>
            <p:spPr bwMode="auto">
              <a:xfrm>
                <a:off x="2458" y="135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7" name="Line 185"/>
              <p:cNvSpPr>
                <a:spLocks noChangeShapeType="1"/>
              </p:cNvSpPr>
              <p:nvPr/>
            </p:nvSpPr>
            <p:spPr bwMode="auto">
              <a:xfrm>
                <a:off x="2458" y="131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8" name="Line 186"/>
              <p:cNvSpPr>
                <a:spLocks noChangeShapeType="1"/>
              </p:cNvSpPr>
              <p:nvPr/>
            </p:nvSpPr>
            <p:spPr bwMode="auto">
              <a:xfrm flipV="1">
                <a:off x="2526" y="1300"/>
                <a:ext cx="0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9" name="Line 187"/>
              <p:cNvSpPr>
                <a:spLocks noChangeShapeType="1"/>
              </p:cNvSpPr>
              <p:nvPr/>
            </p:nvSpPr>
            <p:spPr bwMode="auto">
              <a:xfrm>
                <a:off x="2519" y="1354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0" name="Line 188"/>
              <p:cNvSpPr>
                <a:spLocks noChangeShapeType="1"/>
              </p:cNvSpPr>
              <p:nvPr/>
            </p:nvSpPr>
            <p:spPr bwMode="auto">
              <a:xfrm>
                <a:off x="2519" y="1300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1" name="Line 189"/>
              <p:cNvSpPr>
                <a:spLocks noChangeShapeType="1"/>
              </p:cNvSpPr>
              <p:nvPr/>
            </p:nvSpPr>
            <p:spPr bwMode="auto">
              <a:xfrm flipV="1">
                <a:off x="2553" y="1307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2" name="Line 190"/>
              <p:cNvSpPr>
                <a:spLocks noChangeShapeType="1"/>
              </p:cNvSpPr>
              <p:nvPr/>
            </p:nvSpPr>
            <p:spPr bwMode="auto">
              <a:xfrm>
                <a:off x="2546" y="134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3" name="Line 191"/>
              <p:cNvSpPr>
                <a:spLocks noChangeShapeType="1"/>
              </p:cNvSpPr>
              <p:nvPr/>
            </p:nvSpPr>
            <p:spPr bwMode="auto">
              <a:xfrm>
                <a:off x="2546" y="130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4" name="Line 192"/>
              <p:cNvSpPr>
                <a:spLocks noChangeShapeType="1"/>
              </p:cNvSpPr>
              <p:nvPr/>
            </p:nvSpPr>
            <p:spPr bwMode="auto">
              <a:xfrm flipV="1">
                <a:off x="2621" y="1300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5" name="Line 193"/>
              <p:cNvSpPr>
                <a:spLocks noChangeShapeType="1"/>
              </p:cNvSpPr>
              <p:nvPr/>
            </p:nvSpPr>
            <p:spPr bwMode="auto">
              <a:xfrm>
                <a:off x="2607" y="133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6" name="Line 194"/>
              <p:cNvSpPr>
                <a:spLocks noChangeShapeType="1"/>
              </p:cNvSpPr>
              <p:nvPr/>
            </p:nvSpPr>
            <p:spPr bwMode="auto">
              <a:xfrm>
                <a:off x="2607" y="130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7" name="Line 195"/>
              <p:cNvSpPr>
                <a:spLocks noChangeShapeType="1"/>
              </p:cNvSpPr>
              <p:nvPr/>
            </p:nvSpPr>
            <p:spPr bwMode="auto">
              <a:xfrm flipV="1">
                <a:off x="2654" y="1287"/>
                <a:ext cx="0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8" name="Line 196"/>
              <p:cNvSpPr>
                <a:spLocks noChangeShapeType="1"/>
              </p:cNvSpPr>
              <p:nvPr/>
            </p:nvSpPr>
            <p:spPr bwMode="auto">
              <a:xfrm>
                <a:off x="2648" y="134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9" name="Line 197"/>
              <p:cNvSpPr>
                <a:spLocks noChangeShapeType="1"/>
              </p:cNvSpPr>
              <p:nvPr/>
            </p:nvSpPr>
            <p:spPr bwMode="auto">
              <a:xfrm>
                <a:off x="2648" y="128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0" name="Line 198"/>
              <p:cNvSpPr>
                <a:spLocks noChangeShapeType="1"/>
              </p:cNvSpPr>
              <p:nvPr/>
            </p:nvSpPr>
            <p:spPr bwMode="auto">
              <a:xfrm flipV="1">
                <a:off x="2688" y="1293"/>
                <a:ext cx="0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1" name="Line 199"/>
              <p:cNvSpPr>
                <a:spLocks noChangeShapeType="1"/>
              </p:cNvSpPr>
              <p:nvPr/>
            </p:nvSpPr>
            <p:spPr bwMode="auto">
              <a:xfrm>
                <a:off x="2682" y="1354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2" name="Line 200"/>
              <p:cNvSpPr>
                <a:spLocks noChangeShapeType="1"/>
              </p:cNvSpPr>
              <p:nvPr/>
            </p:nvSpPr>
            <p:spPr bwMode="auto">
              <a:xfrm>
                <a:off x="2682" y="1293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3" name="Line 201"/>
              <p:cNvSpPr>
                <a:spLocks noChangeShapeType="1"/>
              </p:cNvSpPr>
              <p:nvPr/>
            </p:nvSpPr>
            <p:spPr bwMode="auto">
              <a:xfrm flipV="1">
                <a:off x="2743" y="1287"/>
                <a:ext cx="0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4" name="Line 202"/>
              <p:cNvSpPr>
                <a:spLocks noChangeShapeType="1"/>
              </p:cNvSpPr>
              <p:nvPr/>
            </p:nvSpPr>
            <p:spPr bwMode="auto">
              <a:xfrm>
                <a:off x="2729" y="132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5" name="Line 203"/>
              <p:cNvSpPr>
                <a:spLocks noChangeShapeType="1"/>
              </p:cNvSpPr>
              <p:nvPr/>
            </p:nvSpPr>
            <p:spPr bwMode="auto">
              <a:xfrm>
                <a:off x="2729" y="128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6" name="Line 204"/>
              <p:cNvSpPr>
                <a:spLocks noChangeShapeType="1"/>
              </p:cNvSpPr>
              <p:nvPr/>
            </p:nvSpPr>
            <p:spPr bwMode="auto">
              <a:xfrm flipV="1">
                <a:off x="2776" y="1293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Group 406"/>
            <p:cNvGrpSpPr>
              <a:grpSpLocks/>
            </p:cNvGrpSpPr>
            <p:nvPr/>
          </p:nvGrpSpPr>
          <p:grpSpPr bwMode="auto">
            <a:xfrm>
              <a:off x="609" y="1273"/>
              <a:ext cx="2730" cy="1950"/>
              <a:chOff x="609" y="1273"/>
              <a:chExt cx="2730" cy="1950"/>
            </a:xfrm>
          </p:grpSpPr>
          <p:sp>
            <p:nvSpPr>
              <p:cNvPr id="917" name="Line 206"/>
              <p:cNvSpPr>
                <a:spLocks noChangeShapeType="1"/>
              </p:cNvSpPr>
              <p:nvPr/>
            </p:nvSpPr>
            <p:spPr bwMode="auto">
              <a:xfrm>
                <a:off x="2770" y="132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8" name="Line 207"/>
              <p:cNvSpPr>
                <a:spLocks noChangeShapeType="1"/>
              </p:cNvSpPr>
              <p:nvPr/>
            </p:nvSpPr>
            <p:spPr bwMode="auto">
              <a:xfrm>
                <a:off x="2770" y="1293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9" name="Line 208"/>
              <p:cNvSpPr>
                <a:spLocks noChangeShapeType="1"/>
              </p:cNvSpPr>
              <p:nvPr/>
            </p:nvSpPr>
            <p:spPr bwMode="auto">
              <a:xfrm flipV="1">
                <a:off x="2817" y="129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0" name="Line 209"/>
              <p:cNvSpPr>
                <a:spLocks noChangeShapeType="1"/>
              </p:cNvSpPr>
              <p:nvPr/>
            </p:nvSpPr>
            <p:spPr bwMode="auto">
              <a:xfrm>
                <a:off x="2810" y="1321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1" name="Line 210"/>
              <p:cNvSpPr>
                <a:spLocks noChangeShapeType="1"/>
              </p:cNvSpPr>
              <p:nvPr/>
            </p:nvSpPr>
            <p:spPr bwMode="auto">
              <a:xfrm>
                <a:off x="2810" y="1293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2" name="Line 211"/>
              <p:cNvSpPr>
                <a:spLocks noChangeShapeType="1"/>
              </p:cNvSpPr>
              <p:nvPr/>
            </p:nvSpPr>
            <p:spPr bwMode="auto">
              <a:xfrm flipV="1">
                <a:off x="2878" y="1287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3" name="Line 212"/>
              <p:cNvSpPr>
                <a:spLocks noChangeShapeType="1"/>
              </p:cNvSpPr>
              <p:nvPr/>
            </p:nvSpPr>
            <p:spPr bwMode="auto">
              <a:xfrm>
                <a:off x="2871" y="1321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4" name="Line 213"/>
              <p:cNvSpPr>
                <a:spLocks noChangeShapeType="1"/>
              </p:cNvSpPr>
              <p:nvPr/>
            </p:nvSpPr>
            <p:spPr bwMode="auto">
              <a:xfrm>
                <a:off x="2871" y="1287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5" name="Line 214"/>
              <p:cNvSpPr>
                <a:spLocks noChangeShapeType="1"/>
              </p:cNvSpPr>
              <p:nvPr/>
            </p:nvSpPr>
            <p:spPr bwMode="auto">
              <a:xfrm flipV="1">
                <a:off x="3000" y="1287"/>
                <a:ext cx="0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6" name="Line 215"/>
              <p:cNvSpPr>
                <a:spLocks noChangeShapeType="1"/>
              </p:cNvSpPr>
              <p:nvPr/>
            </p:nvSpPr>
            <p:spPr bwMode="auto">
              <a:xfrm>
                <a:off x="2993" y="132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7" name="Line 216"/>
              <p:cNvSpPr>
                <a:spLocks noChangeShapeType="1"/>
              </p:cNvSpPr>
              <p:nvPr/>
            </p:nvSpPr>
            <p:spPr bwMode="auto">
              <a:xfrm>
                <a:off x="2993" y="128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8" name="Line 217"/>
              <p:cNvSpPr>
                <a:spLocks noChangeShapeType="1"/>
              </p:cNvSpPr>
              <p:nvPr/>
            </p:nvSpPr>
            <p:spPr bwMode="auto">
              <a:xfrm flipV="1">
                <a:off x="3108" y="1273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9" name="Line 218"/>
              <p:cNvSpPr>
                <a:spLocks noChangeShapeType="1"/>
              </p:cNvSpPr>
              <p:nvPr/>
            </p:nvSpPr>
            <p:spPr bwMode="auto">
              <a:xfrm>
                <a:off x="3101" y="1314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0" name="Line 219"/>
              <p:cNvSpPr>
                <a:spLocks noChangeShapeType="1"/>
              </p:cNvSpPr>
              <p:nvPr/>
            </p:nvSpPr>
            <p:spPr bwMode="auto">
              <a:xfrm>
                <a:off x="3101" y="1273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1" name="Freeform 220"/>
              <p:cNvSpPr>
                <a:spLocks/>
              </p:cNvSpPr>
              <p:nvPr/>
            </p:nvSpPr>
            <p:spPr bwMode="auto">
              <a:xfrm>
                <a:off x="609" y="3013"/>
                <a:ext cx="20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1 w 3"/>
                  <a:gd name="T21" fmla="*/ 2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2" name="Line 221"/>
              <p:cNvSpPr>
                <a:spLocks noChangeShapeType="1"/>
              </p:cNvSpPr>
              <p:nvPr/>
            </p:nvSpPr>
            <p:spPr bwMode="auto">
              <a:xfrm>
                <a:off x="622" y="302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3" name="Freeform 222"/>
              <p:cNvSpPr>
                <a:spLocks/>
              </p:cNvSpPr>
              <p:nvPr/>
            </p:nvSpPr>
            <p:spPr bwMode="auto">
              <a:xfrm>
                <a:off x="812" y="2235"/>
                <a:ext cx="20" cy="13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1 w 3"/>
                  <a:gd name="T11" fmla="*/ 0 h 2"/>
                  <a:gd name="T12" fmla="*/ 1 w 3"/>
                  <a:gd name="T13" fmla="*/ 0 h 2"/>
                  <a:gd name="T14" fmla="*/ 0 w 3"/>
                  <a:gd name="T15" fmla="*/ 1 h 2"/>
                  <a:gd name="T16" fmla="*/ 0 w 3"/>
                  <a:gd name="T17" fmla="*/ 1 h 2"/>
                  <a:gd name="T18" fmla="*/ 0 w 3"/>
                  <a:gd name="T19" fmla="*/ 1 h 2"/>
                  <a:gd name="T20" fmla="*/ 1 w 3"/>
                  <a:gd name="T21" fmla="*/ 2 h 2"/>
                  <a:gd name="T22" fmla="*/ 1 w 3"/>
                  <a:gd name="T23" fmla="*/ 2 h 2"/>
                  <a:gd name="T24" fmla="*/ 2 w 3"/>
                  <a:gd name="T25" fmla="*/ 2 h 2"/>
                  <a:gd name="T26" fmla="*/ 2 w 3"/>
                  <a:gd name="T27" fmla="*/ 2 h 2"/>
                  <a:gd name="T28" fmla="*/ 3 w 3"/>
                  <a:gd name="T29" fmla="*/ 2 h 2"/>
                  <a:gd name="T30" fmla="*/ 3 w 3"/>
                  <a:gd name="T31" fmla="*/ 1 h 2"/>
                  <a:gd name="T32" fmla="*/ 3 w 3"/>
                  <a:gd name="T3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4" name="Line 223"/>
              <p:cNvSpPr>
                <a:spLocks noChangeShapeType="1"/>
              </p:cNvSpPr>
              <p:nvPr/>
            </p:nvSpPr>
            <p:spPr bwMode="auto">
              <a:xfrm>
                <a:off x="826" y="224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5" name="Freeform 224"/>
              <p:cNvSpPr>
                <a:spLocks/>
              </p:cNvSpPr>
              <p:nvPr/>
            </p:nvSpPr>
            <p:spPr bwMode="auto">
              <a:xfrm>
                <a:off x="900" y="1991"/>
                <a:ext cx="20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1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6" name="Line 225"/>
              <p:cNvSpPr>
                <a:spLocks noChangeShapeType="1"/>
              </p:cNvSpPr>
              <p:nvPr/>
            </p:nvSpPr>
            <p:spPr bwMode="auto">
              <a:xfrm>
                <a:off x="914" y="1998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7" name="Freeform 226"/>
              <p:cNvSpPr>
                <a:spLocks/>
              </p:cNvSpPr>
              <p:nvPr/>
            </p:nvSpPr>
            <p:spPr bwMode="auto">
              <a:xfrm>
                <a:off x="961" y="1882"/>
                <a:ext cx="20" cy="21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8" name="Line 227"/>
              <p:cNvSpPr>
                <a:spLocks noChangeShapeType="1"/>
              </p:cNvSpPr>
              <p:nvPr/>
            </p:nvSpPr>
            <p:spPr bwMode="auto">
              <a:xfrm>
                <a:off x="975" y="1896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9" name="Freeform 228"/>
              <p:cNvSpPr>
                <a:spLocks/>
              </p:cNvSpPr>
              <p:nvPr/>
            </p:nvSpPr>
            <p:spPr bwMode="auto">
              <a:xfrm>
                <a:off x="1015" y="1923"/>
                <a:ext cx="21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0" name="Line 229"/>
              <p:cNvSpPr>
                <a:spLocks noChangeShapeType="1"/>
              </p:cNvSpPr>
              <p:nvPr/>
            </p:nvSpPr>
            <p:spPr bwMode="auto">
              <a:xfrm>
                <a:off x="1029" y="1937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1" name="Freeform 230"/>
              <p:cNvSpPr>
                <a:spLocks/>
              </p:cNvSpPr>
              <p:nvPr/>
            </p:nvSpPr>
            <p:spPr bwMode="auto">
              <a:xfrm>
                <a:off x="1076" y="1842"/>
                <a:ext cx="21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0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  <a:gd name="T26" fmla="*/ 1 w 3"/>
                  <a:gd name="T27" fmla="*/ 3 h 3"/>
                  <a:gd name="T28" fmla="*/ 2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2" name="Line 231"/>
              <p:cNvSpPr>
                <a:spLocks noChangeShapeType="1"/>
              </p:cNvSpPr>
              <p:nvPr/>
            </p:nvSpPr>
            <p:spPr bwMode="auto">
              <a:xfrm>
                <a:off x="1083" y="1849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3" name="Freeform 232"/>
              <p:cNvSpPr>
                <a:spLocks/>
              </p:cNvSpPr>
              <p:nvPr/>
            </p:nvSpPr>
            <p:spPr bwMode="auto">
              <a:xfrm>
                <a:off x="1117" y="1788"/>
                <a:ext cx="13" cy="20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1 w 2"/>
                  <a:gd name="T11" fmla="*/ 0 h 3"/>
                  <a:gd name="T12" fmla="*/ 0 w 2"/>
                  <a:gd name="T13" fmla="*/ 1 h 3"/>
                  <a:gd name="T14" fmla="*/ 0 w 2"/>
                  <a:gd name="T15" fmla="*/ 2 h 3"/>
                  <a:gd name="T16" fmla="*/ 0 w 2"/>
                  <a:gd name="T17" fmla="*/ 2 h 3"/>
                  <a:gd name="T18" fmla="*/ 0 w 2"/>
                  <a:gd name="T19" fmla="*/ 2 h 3"/>
                  <a:gd name="T20" fmla="*/ 0 w 2"/>
                  <a:gd name="T21" fmla="*/ 3 h 3"/>
                  <a:gd name="T22" fmla="*/ 1 w 2"/>
                  <a:gd name="T23" fmla="*/ 3 h 3"/>
                  <a:gd name="T24" fmla="*/ 1 w 2"/>
                  <a:gd name="T25" fmla="*/ 3 h 3"/>
                  <a:gd name="T26" fmla="*/ 1 w 2"/>
                  <a:gd name="T27" fmla="*/ 3 h 3"/>
                  <a:gd name="T28" fmla="*/ 2 w 2"/>
                  <a:gd name="T29" fmla="*/ 3 h 3"/>
                  <a:gd name="T30" fmla="*/ 2 w 2"/>
                  <a:gd name="T31" fmla="*/ 2 h 3"/>
                  <a:gd name="T32" fmla="*/ 2 w 2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4" name="Line 233"/>
              <p:cNvSpPr>
                <a:spLocks noChangeShapeType="1"/>
              </p:cNvSpPr>
              <p:nvPr/>
            </p:nvSpPr>
            <p:spPr bwMode="auto">
              <a:xfrm>
                <a:off x="1124" y="180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5" name="Freeform 234"/>
              <p:cNvSpPr>
                <a:spLocks/>
              </p:cNvSpPr>
              <p:nvPr/>
            </p:nvSpPr>
            <p:spPr bwMode="auto">
              <a:xfrm>
                <a:off x="1191" y="1754"/>
                <a:ext cx="21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1 w 3"/>
                  <a:gd name="T21" fmla="*/ 2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6" name="Line 235"/>
              <p:cNvSpPr>
                <a:spLocks noChangeShapeType="1"/>
              </p:cNvSpPr>
              <p:nvPr/>
            </p:nvSpPr>
            <p:spPr bwMode="auto">
              <a:xfrm>
                <a:off x="1205" y="17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7" name="Freeform 236"/>
              <p:cNvSpPr>
                <a:spLocks/>
              </p:cNvSpPr>
              <p:nvPr/>
            </p:nvSpPr>
            <p:spPr bwMode="auto">
              <a:xfrm>
                <a:off x="1232" y="1727"/>
                <a:ext cx="20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2 w 3"/>
                  <a:gd name="T5" fmla="*/ 1 h 3"/>
                  <a:gd name="T6" fmla="*/ 2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  <a:gd name="T28" fmla="*/ 2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8" name="Line 237"/>
              <p:cNvSpPr>
                <a:spLocks noChangeShapeType="1"/>
              </p:cNvSpPr>
              <p:nvPr/>
            </p:nvSpPr>
            <p:spPr bwMode="auto">
              <a:xfrm>
                <a:off x="1239" y="174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9" name="Freeform 238"/>
              <p:cNvSpPr>
                <a:spLocks/>
              </p:cNvSpPr>
              <p:nvPr/>
            </p:nvSpPr>
            <p:spPr bwMode="auto">
              <a:xfrm>
                <a:off x="1259" y="1720"/>
                <a:ext cx="20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1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0" name="Line 239"/>
              <p:cNvSpPr>
                <a:spLocks noChangeShapeType="1"/>
              </p:cNvSpPr>
              <p:nvPr/>
            </p:nvSpPr>
            <p:spPr bwMode="auto">
              <a:xfrm>
                <a:off x="1273" y="1727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1" name="Freeform 240"/>
              <p:cNvSpPr>
                <a:spLocks/>
              </p:cNvSpPr>
              <p:nvPr/>
            </p:nvSpPr>
            <p:spPr bwMode="auto">
              <a:xfrm>
                <a:off x="1293" y="1693"/>
                <a:ext cx="20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0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  <a:gd name="T28" fmla="*/ 2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2" name="Line 241"/>
              <p:cNvSpPr>
                <a:spLocks noChangeShapeType="1"/>
              </p:cNvSpPr>
              <p:nvPr/>
            </p:nvSpPr>
            <p:spPr bwMode="auto">
              <a:xfrm>
                <a:off x="1300" y="170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3" name="Freeform 242"/>
              <p:cNvSpPr>
                <a:spLocks/>
              </p:cNvSpPr>
              <p:nvPr/>
            </p:nvSpPr>
            <p:spPr bwMode="auto">
              <a:xfrm>
                <a:off x="1320" y="1646"/>
                <a:ext cx="20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1 w 3"/>
                  <a:gd name="T21" fmla="*/ 2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4" name="Line 243"/>
              <p:cNvSpPr>
                <a:spLocks noChangeShapeType="1"/>
              </p:cNvSpPr>
              <p:nvPr/>
            </p:nvSpPr>
            <p:spPr bwMode="auto">
              <a:xfrm>
                <a:off x="1334" y="1652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5" name="Freeform 244"/>
              <p:cNvSpPr>
                <a:spLocks/>
              </p:cNvSpPr>
              <p:nvPr/>
            </p:nvSpPr>
            <p:spPr bwMode="auto">
              <a:xfrm>
                <a:off x="1354" y="1652"/>
                <a:ext cx="20" cy="14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1 w 3"/>
                  <a:gd name="T11" fmla="*/ 0 h 2"/>
                  <a:gd name="T12" fmla="*/ 1 w 3"/>
                  <a:gd name="T13" fmla="*/ 0 h 2"/>
                  <a:gd name="T14" fmla="*/ 0 w 3"/>
                  <a:gd name="T15" fmla="*/ 1 h 2"/>
                  <a:gd name="T16" fmla="*/ 0 w 3"/>
                  <a:gd name="T17" fmla="*/ 1 h 2"/>
                  <a:gd name="T18" fmla="*/ 0 w 3"/>
                  <a:gd name="T19" fmla="*/ 1 h 2"/>
                  <a:gd name="T20" fmla="*/ 1 w 3"/>
                  <a:gd name="T21" fmla="*/ 2 h 2"/>
                  <a:gd name="T22" fmla="*/ 1 w 3"/>
                  <a:gd name="T23" fmla="*/ 2 h 2"/>
                  <a:gd name="T24" fmla="*/ 2 w 3"/>
                  <a:gd name="T25" fmla="*/ 2 h 2"/>
                  <a:gd name="T26" fmla="*/ 2 w 3"/>
                  <a:gd name="T27" fmla="*/ 2 h 2"/>
                  <a:gd name="T28" fmla="*/ 3 w 3"/>
                  <a:gd name="T29" fmla="*/ 2 h 2"/>
                  <a:gd name="T30" fmla="*/ 3 w 3"/>
                  <a:gd name="T31" fmla="*/ 1 h 2"/>
                  <a:gd name="T32" fmla="*/ 3 w 3"/>
                  <a:gd name="T3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6" name="Line 245"/>
              <p:cNvSpPr>
                <a:spLocks noChangeShapeType="1"/>
              </p:cNvSpPr>
              <p:nvPr/>
            </p:nvSpPr>
            <p:spPr bwMode="auto">
              <a:xfrm>
                <a:off x="1367" y="1659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7" name="Freeform 246"/>
              <p:cNvSpPr>
                <a:spLocks/>
              </p:cNvSpPr>
              <p:nvPr/>
            </p:nvSpPr>
            <p:spPr bwMode="auto">
              <a:xfrm>
                <a:off x="1381" y="1625"/>
                <a:ext cx="20" cy="21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2 w 3"/>
                  <a:gd name="T5" fmla="*/ 1 h 3"/>
                  <a:gd name="T6" fmla="*/ 2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  <a:gd name="T28" fmla="*/ 2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8" name="Line 247"/>
              <p:cNvSpPr>
                <a:spLocks noChangeShapeType="1"/>
              </p:cNvSpPr>
              <p:nvPr/>
            </p:nvSpPr>
            <p:spPr bwMode="auto">
              <a:xfrm>
                <a:off x="1388" y="1639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9" name="Freeform 248"/>
              <p:cNvSpPr>
                <a:spLocks/>
              </p:cNvSpPr>
              <p:nvPr/>
            </p:nvSpPr>
            <p:spPr bwMode="auto">
              <a:xfrm>
                <a:off x="1435" y="1625"/>
                <a:ext cx="21" cy="21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2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1 w 3"/>
                  <a:gd name="T27" fmla="*/ 3 h 3"/>
                  <a:gd name="T28" fmla="*/ 2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0" name="Line 249"/>
              <p:cNvSpPr>
                <a:spLocks noChangeShapeType="1"/>
              </p:cNvSpPr>
              <p:nvPr/>
            </p:nvSpPr>
            <p:spPr bwMode="auto">
              <a:xfrm>
                <a:off x="1442" y="1639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1" name="Freeform 250"/>
              <p:cNvSpPr>
                <a:spLocks/>
              </p:cNvSpPr>
              <p:nvPr/>
            </p:nvSpPr>
            <p:spPr bwMode="auto">
              <a:xfrm>
                <a:off x="1469" y="1578"/>
                <a:ext cx="14" cy="20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1 w 2"/>
                  <a:gd name="T11" fmla="*/ 0 h 3"/>
                  <a:gd name="T12" fmla="*/ 0 w 2"/>
                  <a:gd name="T13" fmla="*/ 1 h 3"/>
                  <a:gd name="T14" fmla="*/ 0 w 2"/>
                  <a:gd name="T15" fmla="*/ 2 h 3"/>
                  <a:gd name="T16" fmla="*/ 0 w 2"/>
                  <a:gd name="T17" fmla="*/ 2 h 3"/>
                  <a:gd name="T18" fmla="*/ 0 w 2"/>
                  <a:gd name="T19" fmla="*/ 2 h 3"/>
                  <a:gd name="T20" fmla="*/ 0 w 2"/>
                  <a:gd name="T21" fmla="*/ 3 h 3"/>
                  <a:gd name="T22" fmla="*/ 1 w 2"/>
                  <a:gd name="T23" fmla="*/ 3 h 3"/>
                  <a:gd name="T24" fmla="*/ 1 w 2"/>
                  <a:gd name="T25" fmla="*/ 3 h 3"/>
                  <a:gd name="T26" fmla="*/ 1 w 2"/>
                  <a:gd name="T27" fmla="*/ 3 h 3"/>
                  <a:gd name="T28" fmla="*/ 2 w 2"/>
                  <a:gd name="T29" fmla="*/ 3 h 3"/>
                  <a:gd name="T30" fmla="*/ 2 w 2"/>
                  <a:gd name="T31" fmla="*/ 2 h 3"/>
                  <a:gd name="T32" fmla="*/ 2 w 2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2" name="Line 251"/>
              <p:cNvSpPr>
                <a:spLocks noChangeShapeType="1"/>
              </p:cNvSpPr>
              <p:nvPr/>
            </p:nvSpPr>
            <p:spPr bwMode="auto">
              <a:xfrm>
                <a:off x="1476" y="15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3" name="Freeform 252"/>
              <p:cNvSpPr>
                <a:spLocks/>
              </p:cNvSpPr>
              <p:nvPr/>
            </p:nvSpPr>
            <p:spPr bwMode="auto">
              <a:xfrm>
                <a:off x="1483" y="1578"/>
                <a:ext cx="20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1 w 3"/>
                  <a:gd name="T21" fmla="*/ 2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4" name="Line 253"/>
              <p:cNvSpPr>
                <a:spLocks noChangeShapeType="1"/>
              </p:cNvSpPr>
              <p:nvPr/>
            </p:nvSpPr>
            <p:spPr bwMode="auto">
              <a:xfrm>
                <a:off x="1496" y="1585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5" name="Freeform 254"/>
              <p:cNvSpPr>
                <a:spLocks/>
              </p:cNvSpPr>
              <p:nvPr/>
            </p:nvSpPr>
            <p:spPr bwMode="auto">
              <a:xfrm>
                <a:off x="1510" y="1551"/>
                <a:ext cx="20" cy="13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1 w 3"/>
                  <a:gd name="T11" fmla="*/ 0 h 2"/>
                  <a:gd name="T12" fmla="*/ 1 w 3"/>
                  <a:gd name="T13" fmla="*/ 0 h 2"/>
                  <a:gd name="T14" fmla="*/ 0 w 3"/>
                  <a:gd name="T15" fmla="*/ 1 h 2"/>
                  <a:gd name="T16" fmla="*/ 0 w 3"/>
                  <a:gd name="T17" fmla="*/ 1 h 2"/>
                  <a:gd name="T18" fmla="*/ 0 w 3"/>
                  <a:gd name="T19" fmla="*/ 1 h 2"/>
                  <a:gd name="T20" fmla="*/ 1 w 3"/>
                  <a:gd name="T21" fmla="*/ 2 h 2"/>
                  <a:gd name="T22" fmla="*/ 1 w 3"/>
                  <a:gd name="T23" fmla="*/ 2 h 2"/>
                  <a:gd name="T24" fmla="*/ 2 w 3"/>
                  <a:gd name="T25" fmla="*/ 2 h 2"/>
                  <a:gd name="T26" fmla="*/ 2 w 3"/>
                  <a:gd name="T27" fmla="*/ 2 h 2"/>
                  <a:gd name="T28" fmla="*/ 3 w 3"/>
                  <a:gd name="T29" fmla="*/ 2 h 2"/>
                  <a:gd name="T30" fmla="*/ 3 w 3"/>
                  <a:gd name="T31" fmla="*/ 1 h 2"/>
                  <a:gd name="T32" fmla="*/ 3 w 3"/>
                  <a:gd name="T3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6" name="Line 255"/>
              <p:cNvSpPr>
                <a:spLocks noChangeShapeType="1"/>
              </p:cNvSpPr>
              <p:nvPr/>
            </p:nvSpPr>
            <p:spPr bwMode="auto">
              <a:xfrm>
                <a:off x="1523" y="1558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7" name="Freeform 256"/>
              <p:cNvSpPr>
                <a:spLocks/>
              </p:cNvSpPr>
              <p:nvPr/>
            </p:nvSpPr>
            <p:spPr bwMode="auto">
              <a:xfrm>
                <a:off x="1530" y="1551"/>
                <a:ext cx="20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2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1 w 3"/>
                  <a:gd name="T27" fmla="*/ 3 h 3"/>
                  <a:gd name="T28" fmla="*/ 2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8" name="Line 257"/>
              <p:cNvSpPr>
                <a:spLocks noChangeShapeType="1"/>
              </p:cNvSpPr>
              <p:nvPr/>
            </p:nvSpPr>
            <p:spPr bwMode="auto">
              <a:xfrm>
                <a:off x="1537" y="1564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9" name="Freeform 258"/>
              <p:cNvSpPr>
                <a:spLocks/>
              </p:cNvSpPr>
              <p:nvPr/>
            </p:nvSpPr>
            <p:spPr bwMode="auto">
              <a:xfrm>
                <a:off x="1550" y="1537"/>
                <a:ext cx="21" cy="21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0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  <a:gd name="T28" fmla="*/ 2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0" name="Line 259"/>
              <p:cNvSpPr>
                <a:spLocks noChangeShapeType="1"/>
              </p:cNvSpPr>
              <p:nvPr/>
            </p:nvSpPr>
            <p:spPr bwMode="auto">
              <a:xfrm>
                <a:off x="1557" y="1544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1" name="Freeform 260"/>
              <p:cNvSpPr>
                <a:spLocks/>
              </p:cNvSpPr>
              <p:nvPr/>
            </p:nvSpPr>
            <p:spPr bwMode="auto">
              <a:xfrm>
                <a:off x="1577" y="1503"/>
                <a:ext cx="21" cy="21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1 h 3"/>
                  <a:gd name="T20" fmla="*/ 0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  <a:gd name="T28" fmla="*/ 2 w 3"/>
                  <a:gd name="T29" fmla="*/ 2 h 3"/>
                  <a:gd name="T30" fmla="*/ 3 w 3"/>
                  <a:gd name="T31" fmla="*/ 1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2" name="Line 261"/>
              <p:cNvSpPr>
                <a:spLocks noChangeShapeType="1"/>
              </p:cNvSpPr>
              <p:nvPr/>
            </p:nvSpPr>
            <p:spPr bwMode="auto">
              <a:xfrm>
                <a:off x="1584" y="151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3" name="Freeform 262"/>
              <p:cNvSpPr>
                <a:spLocks/>
              </p:cNvSpPr>
              <p:nvPr/>
            </p:nvSpPr>
            <p:spPr bwMode="auto">
              <a:xfrm>
                <a:off x="1645" y="1503"/>
                <a:ext cx="14" cy="21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1 h 3"/>
                  <a:gd name="T4" fmla="*/ 2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1 w 2"/>
                  <a:gd name="T11" fmla="*/ 0 h 3"/>
                  <a:gd name="T12" fmla="*/ 0 w 2"/>
                  <a:gd name="T13" fmla="*/ 1 h 3"/>
                  <a:gd name="T14" fmla="*/ 0 w 2"/>
                  <a:gd name="T15" fmla="*/ 1 h 3"/>
                  <a:gd name="T16" fmla="*/ 0 w 2"/>
                  <a:gd name="T17" fmla="*/ 2 h 3"/>
                  <a:gd name="T18" fmla="*/ 0 w 2"/>
                  <a:gd name="T19" fmla="*/ 2 h 3"/>
                  <a:gd name="T20" fmla="*/ 0 w 2"/>
                  <a:gd name="T21" fmla="*/ 3 h 3"/>
                  <a:gd name="T22" fmla="*/ 1 w 2"/>
                  <a:gd name="T23" fmla="*/ 3 h 3"/>
                  <a:gd name="T24" fmla="*/ 1 w 2"/>
                  <a:gd name="T25" fmla="*/ 3 h 3"/>
                  <a:gd name="T26" fmla="*/ 1 w 2"/>
                  <a:gd name="T27" fmla="*/ 3 h 3"/>
                  <a:gd name="T28" fmla="*/ 2 w 2"/>
                  <a:gd name="T29" fmla="*/ 3 h 3"/>
                  <a:gd name="T30" fmla="*/ 2 w 2"/>
                  <a:gd name="T31" fmla="*/ 2 h 3"/>
                  <a:gd name="T32" fmla="*/ 2 w 2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4" name="Line 263"/>
              <p:cNvSpPr>
                <a:spLocks noChangeShapeType="1"/>
              </p:cNvSpPr>
              <p:nvPr/>
            </p:nvSpPr>
            <p:spPr bwMode="auto">
              <a:xfrm>
                <a:off x="1652" y="1517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5" name="Freeform 264"/>
              <p:cNvSpPr>
                <a:spLocks/>
              </p:cNvSpPr>
              <p:nvPr/>
            </p:nvSpPr>
            <p:spPr bwMode="auto">
              <a:xfrm>
                <a:off x="1659" y="1497"/>
                <a:ext cx="20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6" name="Line 265"/>
              <p:cNvSpPr>
                <a:spLocks noChangeShapeType="1"/>
              </p:cNvSpPr>
              <p:nvPr/>
            </p:nvSpPr>
            <p:spPr bwMode="auto">
              <a:xfrm>
                <a:off x="1672" y="151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7" name="Freeform 266"/>
              <p:cNvSpPr>
                <a:spLocks/>
              </p:cNvSpPr>
              <p:nvPr/>
            </p:nvSpPr>
            <p:spPr bwMode="auto">
              <a:xfrm>
                <a:off x="1686" y="1476"/>
                <a:ext cx="20" cy="21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2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1 w 3"/>
                  <a:gd name="T27" fmla="*/ 3 h 3"/>
                  <a:gd name="T28" fmla="*/ 2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8" name="Line 267"/>
              <p:cNvSpPr>
                <a:spLocks noChangeShapeType="1"/>
              </p:cNvSpPr>
              <p:nvPr/>
            </p:nvSpPr>
            <p:spPr bwMode="auto">
              <a:xfrm>
                <a:off x="1693" y="149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9" name="Freeform 268"/>
              <p:cNvSpPr>
                <a:spLocks/>
              </p:cNvSpPr>
              <p:nvPr/>
            </p:nvSpPr>
            <p:spPr bwMode="auto">
              <a:xfrm>
                <a:off x="1720" y="1470"/>
                <a:ext cx="20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0" name="Line 269"/>
              <p:cNvSpPr>
                <a:spLocks noChangeShapeType="1"/>
              </p:cNvSpPr>
              <p:nvPr/>
            </p:nvSpPr>
            <p:spPr bwMode="auto">
              <a:xfrm>
                <a:off x="1733" y="148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1" name="Freeform 270"/>
              <p:cNvSpPr>
                <a:spLocks/>
              </p:cNvSpPr>
              <p:nvPr/>
            </p:nvSpPr>
            <p:spPr bwMode="auto">
              <a:xfrm>
                <a:off x="1774" y="1436"/>
                <a:ext cx="20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1 w 3"/>
                  <a:gd name="T21" fmla="*/ 2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2" name="Line 271"/>
              <p:cNvSpPr>
                <a:spLocks noChangeShapeType="1"/>
              </p:cNvSpPr>
              <p:nvPr/>
            </p:nvSpPr>
            <p:spPr bwMode="auto">
              <a:xfrm>
                <a:off x="1787" y="1442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3" name="Freeform 272"/>
              <p:cNvSpPr>
                <a:spLocks/>
              </p:cNvSpPr>
              <p:nvPr/>
            </p:nvSpPr>
            <p:spPr bwMode="auto">
              <a:xfrm>
                <a:off x="1815" y="1429"/>
                <a:ext cx="13" cy="20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2 w 2"/>
                  <a:gd name="T5" fmla="*/ 0 h 3"/>
                  <a:gd name="T6" fmla="*/ 1 w 2"/>
                  <a:gd name="T7" fmla="*/ 0 h 3"/>
                  <a:gd name="T8" fmla="*/ 1 w 2"/>
                  <a:gd name="T9" fmla="*/ 0 h 3"/>
                  <a:gd name="T10" fmla="*/ 1 w 2"/>
                  <a:gd name="T11" fmla="*/ 0 h 3"/>
                  <a:gd name="T12" fmla="*/ 0 w 2"/>
                  <a:gd name="T13" fmla="*/ 0 h 3"/>
                  <a:gd name="T14" fmla="*/ 0 w 2"/>
                  <a:gd name="T15" fmla="*/ 1 h 3"/>
                  <a:gd name="T16" fmla="*/ 0 w 2"/>
                  <a:gd name="T17" fmla="*/ 1 h 3"/>
                  <a:gd name="T18" fmla="*/ 0 w 2"/>
                  <a:gd name="T19" fmla="*/ 2 h 3"/>
                  <a:gd name="T20" fmla="*/ 0 w 2"/>
                  <a:gd name="T21" fmla="*/ 2 h 3"/>
                  <a:gd name="T22" fmla="*/ 1 w 2"/>
                  <a:gd name="T23" fmla="*/ 3 h 3"/>
                  <a:gd name="T24" fmla="*/ 1 w 2"/>
                  <a:gd name="T25" fmla="*/ 3 h 3"/>
                  <a:gd name="T26" fmla="*/ 1 w 2"/>
                  <a:gd name="T27" fmla="*/ 3 h 3"/>
                  <a:gd name="T28" fmla="*/ 2 w 2"/>
                  <a:gd name="T29" fmla="*/ 2 h 3"/>
                  <a:gd name="T30" fmla="*/ 2 w 2"/>
                  <a:gd name="T31" fmla="*/ 2 h 3"/>
                  <a:gd name="T32" fmla="*/ 2 w 2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4" name="Line 273"/>
              <p:cNvSpPr>
                <a:spLocks noChangeShapeType="1"/>
              </p:cNvSpPr>
              <p:nvPr/>
            </p:nvSpPr>
            <p:spPr bwMode="auto">
              <a:xfrm>
                <a:off x="1821" y="1436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5" name="Freeform 274"/>
              <p:cNvSpPr>
                <a:spLocks/>
              </p:cNvSpPr>
              <p:nvPr/>
            </p:nvSpPr>
            <p:spPr bwMode="auto">
              <a:xfrm>
                <a:off x="1848" y="1429"/>
                <a:ext cx="21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2 w 3"/>
                  <a:gd name="T5" fmla="*/ 1 h 3"/>
                  <a:gd name="T6" fmla="*/ 2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  <a:gd name="T28" fmla="*/ 2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6" name="Line 275"/>
              <p:cNvSpPr>
                <a:spLocks noChangeShapeType="1"/>
              </p:cNvSpPr>
              <p:nvPr/>
            </p:nvSpPr>
            <p:spPr bwMode="auto">
              <a:xfrm>
                <a:off x="1855" y="1442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7" name="Freeform 276"/>
              <p:cNvSpPr>
                <a:spLocks/>
              </p:cNvSpPr>
              <p:nvPr/>
            </p:nvSpPr>
            <p:spPr bwMode="auto">
              <a:xfrm>
                <a:off x="1869" y="1422"/>
                <a:ext cx="20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8" name="Line 277"/>
              <p:cNvSpPr>
                <a:spLocks noChangeShapeType="1"/>
              </p:cNvSpPr>
              <p:nvPr/>
            </p:nvSpPr>
            <p:spPr bwMode="auto">
              <a:xfrm>
                <a:off x="1882" y="1436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9" name="Freeform 278"/>
              <p:cNvSpPr>
                <a:spLocks/>
              </p:cNvSpPr>
              <p:nvPr/>
            </p:nvSpPr>
            <p:spPr bwMode="auto">
              <a:xfrm>
                <a:off x="1909" y="1422"/>
                <a:ext cx="21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0" name="Line 279"/>
              <p:cNvSpPr>
                <a:spLocks noChangeShapeType="1"/>
              </p:cNvSpPr>
              <p:nvPr/>
            </p:nvSpPr>
            <p:spPr bwMode="auto">
              <a:xfrm>
                <a:off x="1923" y="1436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1" name="Freeform 280"/>
              <p:cNvSpPr>
                <a:spLocks/>
              </p:cNvSpPr>
              <p:nvPr/>
            </p:nvSpPr>
            <p:spPr bwMode="auto">
              <a:xfrm>
                <a:off x="1936" y="1402"/>
                <a:ext cx="21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2 w 3"/>
                  <a:gd name="T5" fmla="*/ 1 h 3"/>
                  <a:gd name="T6" fmla="*/ 2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  <a:gd name="T28" fmla="*/ 2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2" name="Line 281"/>
              <p:cNvSpPr>
                <a:spLocks noChangeShapeType="1"/>
              </p:cNvSpPr>
              <p:nvPr/>
            </p:nvSpPr>
            <p:spPr bwMode="auto">
              <a:xfrm>
                <a:off x="1943" y="1415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3" name="Freeform 282"/>
              <p:cNvSpPr>
                <a:spLocks/>
              </p:cNvSpPr>
              <p:nvPr/>
            </p:nvSpPr>
            <p:spPr bwMode="auto">
              <a:xfrm>
                <a:off x="1977" y="1395"/>
                <a:ext cx="20" cy="14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1 w 3"/>
                  <a:gd name="T11" fmla="*/ 0 h 2"/>
                  <a:gd name="T12" fmla="*/ 1 w 3"/>
                  <a:gd name="T13" fmla="*/ 0 h 2"/>
                  <a:gd name="T14" fmla="*/ 0 w 3"/>
                  <a:gd name="T15" fmla="*/ 1 h 2"/>
                  <a:gd name="T16" fmla="*/ 0 w 3"/>
                  <a:gd name="T17" fmla="*/ 1 h 2"/>
                  <a:gd name="T18" fmla="*/ 0 w 3"/>
                  <a:gd name="T19" fmla="*/ 1 h 2"/>
                  <a:gd name="T20" fmla="*/ 1 w 3"/>
                  <a:gd name="T21" fmla="*/ 2 h 2"/>
                  <a:gd name="T22" fmla="*/ 1 w 3"/>
                  <a:gd name="T23" fmla="*/ 2 h 2"/>
                  <a:gd name="T24" fmla="*/ 2 w 3"/>
                  <a:gd name="T25" fmla="*/ 2 h 2"/>
                  <a:gd name="T26" fmla="*/ 2 w 3"/>
                  <a:gd name="T27" fmla="*/ 2 h 2"/>
                  <a:gd name="T28" fmla="*/ 3 w 3"/>
                  <a:gd name="T29" fmla="*/ 2 h 2"/>
                  <a:gd name="T30" fmla="*/ 3 w 3"/>
                  <a:gd name="T31" fmla="*/ 1 h 2"/>
                  <a:gd name="T32" fmla="*/ 3 w 3"/>
                  <a:gd name="T3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4" name="Line 283"/>
              <p:cNvSpPr>
                <a:spLocks noChangeShapeType="1"/>
              </p:cNvSpPr>
              <p:nvPr/>
            </p:nvSpPr>
            <p:spPr bwMode="auto">
              <a:xfrm>
                <a:off x="1991" y="1402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5" name="Freeform 284"/>
              <p:cNvSpPr>
                <a:spLocks/>
              </p:cNvSpPr>
              <p:nvPr/>
            </p:nvSpPr>
            <p:spPr bwMode="auto">
              <a:xfrm>
                <a:off x="2058" y="1388"/>
                <a:ext cx="14" cy="21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2 w 2"/>
                  <a:gd name="T5" fmla="*/ 0 h 3"/>
                  <a:gd name="T6" fmla="*/ 1 w 2"/>
                  <a:gd name="T7" fmla="*/ 0 h 3"/>
                  <a:gd name="T8" fmla="*/ 1 w 2"/>
                  <a:gd name="T9" fmla="*/ 0 h 3"/>
                  <a:gd name="T10" fmla="*/ 1 w 2"/>
                  <a:gd name="T11" fmla="*/ 0 h 3"/>
                  <a:gd name="T12" fmla="*/ 0 w 2"/>
                  <a:gd name="T13" fmla="*/ 0 h 3"/>
                  <a:gd name="T14" fmla="*/ 0 w 2"/>
                  <a:gd name="T15" fmla="*/ 1 h 3"/>
                  <a:gd name="T16" fmla="*/ 0 w 2"/>
                  <a:gd name="T17" fmla="*/ 1 h 3"/>
                  <a:gd name="T18" fmla="*/ 0 w 2"/>
                  <a:gd name="T19" fmla="*/ 2 h 3"/>
                  <a:gd name="T20" fmla="*/ 0 w 2"/>
                  <a:gd name="T21" fmla="*/ 3 h 3"/>
                  <a:gd name="T22" fmla="*/ 1 w 2"/>
                  <a:gd name="T23" fmla="*/ 3 h 3"/>
                  <a:gd name="T24" fmla="*/ 1 w 2"/>
                  <a:gd name="T25" fmla="*/ 3 h 3"/>
                  <a:gd name="T26" fmla="*/ 1 w 2"/>
                  <a:gd name="T27" fmla="*/ 3 h 3"/>
                  <a:gd name="T28" fmla="*/ 2 w 2"/>
                  <a:gd name="T29" fmla="*/ 3 h 3"/>
                  <a:gd name="T30" fmla="*/ 2 w 2"/>
                  <a:gd name="T31" fmla="*/ 2 h 3"/>
                  <a:gd name="T32" fmla="*/ 2 w 2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6" name="Line 285"/>
              <p:cNvSpPr>
                <a:spLocks noChangeShapeType="1"/>
              </p:cNvSpPr>
              <p:nvPr/>
            </p:nvSpPr>
            <p:spPr bwMode="auto">
              <a:xfrm>
                <a:off x="2065" y="1395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7" name="Freeform 286"/>
              <p:cNvSpPr>
                <a:spLocks/>
              </p:cNvSpPr>
              <p:nvPr/>
            </p:nvSpPr>
            <p:spPr bwMode="auto">
              <a:xfrm>
                <a:off x="2079" y="1375"/>
                <a:ext cx="20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8" name="Line 287"/>
              <p:cNvSpPr>
                <a:spLocks noChangeShapeType="1"/>
              </p:cNvSpPr>
              <p:nvPr/>
            </p:nvSpPr>
            <p:spPr bwMode="auto">
              <a:xfrm>
                <a:off x="2092" y="1388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9" name="Freeform 288"/>
              <p:cNvSpPr>
                <a:spLocks/>
              </p:cNvSpPr>
              <p:nvPr/>
            </p:nvSpPr>
            <p:spPr bwMode="auto">
              <a:xfrm>
                <a:off x="2106" y="1368"/>
                <a:ext cx="20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1 w 3"/>
                  <a:gd name="T21" fmla="*/ 2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0" name="Line 289"/>
              <p:cNvSpPr>
                <a:spLocks noChangeShapeType="1"/>
              </p:cNvSpPr>
              <p:nvPr/>
            </p:nvSpPr>
            <p:spPr bwMode="auto">
              <a:xfrm>
                <a:off x="2119" y="1375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1" name="Freeform 290"/>
              <p:cNvSpPr>
                <a:spLocks/>
              </p:cNvSpPr>
              <p:nvPr/>
            </p:nvSpPr>
            <p:spPr bwMode="auto">
              <a:xfrm>
                <a:off x="2126" y="1368"/>
                <a:ext cx="20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2" name="Line 291"/>
              <p:cNvSpPr>
                <a:spLocks noChangeShapeType="1"/>
              </p:cNvSpPr>
              <p:nvPr/>
            </p:nvSpPr>
            <p:spPr bwMode="auto">
              <a:xfrm>
                <a:off x="2140" y="138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3" name="Freeform 292"/>
              <p:cNvSpPr>
                <a:spLocks/>
              </p:cNvSpPr>
              <p:nvPr/>
            </p:nvSpPr>
            <p:spPr bwMode="auto">
              <a:xfrm>
                <a:off x="2167" y="1354"/>
                <a:ext cx="20" cy="21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1 h 3"/>
                  <a:gd name="T20" fmla="*/ 0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  <a:gd name="T28" fmla="*/ 2 w 3"/>
                  <a:gd name="T29" fmla="*/ 2 h 3"/>
                  <a:gd name="T30" fmla="*/ 3 w 3"/>
                  <a:gd name="T31" fmla="*/ 1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4" name="Line 293"/>
              <p:cNvSpPr>
                <a:spLocks noChangeShapeType="1"/>
              </p:cNvSpPr>
              <p:nvPr/>
            </p:nvSpPr>
            <p:spPr bwMode="auto">
              <a:xfrm>
                <a:off x="2174" y="13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5" name="Freeform 294"/>
              <p:cNvSpPr>
                <a:spLocks/>
              </p:cNvSpPr>
              <p:nvPr/>
            </p:nvSpPr>
            <p:spPr bwMode="auto">
              <a:xfrm>
                <a:off x="2187" y="1354"/>
                <a:ext cx="20" cy="21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1 h 3"/>
                  <a:gd name="T20" fmla="*/ 1 w 3"/>
                  <a:gd name="T21" fmla="*/ 2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1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6" name="Line 295"/>
              <p:cNvSpPr>
                <a:spLocks noChangeShapeType="1"/>
              </p:cNvSpPr>
              <p:nvPr/>
            </p:nvSpPr>
            <p:spPr bwMode="auto">
              <a:xfrm>
                <a:off x="2201" y="13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7" name="Freeform 296"/>
              <p:cNvSpPr>
                <a:spLocks/>
              </p:cNvSpPr>
              <p:nvPr/>
            </p:nvSpPr>
            <p:spPr bwMode="auto">
              <a:xfrm>
                <a:off x="2221" y="1348"/>
                <a:ext cx="20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2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1 w 3"/>
                  <a:gd name="T27" fmla="*/ 3 h 3"/>
                  <a:gd name="T28" fmla="*/ 2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8" name="Line 297"/>
              <p:cNvSpPr>
                <a:spLocks noChangeShapeType="1"/>
              </p:cNvSpPr>
              <p:nvPr/>
            </p:nvSpPr>
            <p:spPr bwMode="auto">
              <a:xfrm>
                <a:off x="2228" y="13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9" name="Freeform 298"/>
              <p:cNvSpPr>
                <a:spLocks/>
              </p:cNvSpPr>
              <p:nvPr/>
            </p:nvSpPr>
            <p:spPr bwMode="auto">
              <a:xfrm>
                <a:off x="2275" y="1348"/>
                <a:ext cx="20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1 h 3"/>
                  <a:gd name="T20" fmla="*/ 0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  <a:gd name="T28" fmla="*/ 2 w 3"/>
                  <a:gd name="T29" fmla="*/ 2 h 3"/>
                  <a:gd name="T30" fmla="*/ 3 w 3"/>
                  <a:gd name="T31" fmla="*/ 1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0" name="Line 299"/>
              <p:cNvSpPr>
                <a:spLocks noChangeShapeType="1"/>
              </p:cNvSpPr>
              <p:nvPr/>
            </p:nvSpPr>
            <p:spPr bwMode="auto">
              <a:xfrm>
                <a:off x="2282" y="1354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1" name="Freeform 300"/>
              <p:cNvSpPr>
                <a:spLocks/>
              </p:cNvSpPr>
              <p:nvPr/>
            </p:nvSpPr>
            <p:spPr bwMode="auto">
              <a:xfrm>
                <a:off x="2309" y="1327"/>
                <a:ext cx="20" cy="21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2" name="Line 301"/>
              <p:cNvSpPr>
                <a:spLocks noChangeShapeType="1"/>
              </p:cNvSpPr>
              <p:nvPr/>
            </p:nvSpPr>
            <p:spPr bwMode="auto">
              <a:xfrm>
                <a:off x="2323" y="134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3" name="Freeform 302"/>
              <p:cNvSpPr>
                <a:spLocks/>
              </p:cNvSpPr>
              <p:nvPr/>
            </p:nvSpPr>
            <p:spPr bwMode="auto">
              <a:xfrm>
                <a:off x="2350" y="1334"/>
                <a:ext cx="20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1 w 3"/>
                  <a:gd name="T21" fmla="*/ 2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4" name="Line 303"/>
              <p:cNvSpPr>
                <a:spLocks noChangeShapeType="1"/>
              </p:cNvSpPr>
              <p:nvPr/>
            </p:nvSpPr>
            <p:spPr bwMode="auto">
              <a:xfrm>
                <a:off x="2363" y="134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5" name="Freeform 304"/>
              <p:cNvSpPr>
                <a:spLocks/>
              </p:cNvSpPr>
              <p:nvPr/>
            </p:nvSpPr>
            <p:spPr bwMode="auto">
              <a:xfrm>
                <a:off x="2390" y="1327"/>
                <a:ext cx="21" cy="21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1 w 3"/>
                  <a:gd name="T21" fmla="*/ 2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6" name="Line 305"/>
              <p:cNvSpPr>
                <a:spLocks noChangeShapeType="1"/>
              </p:cNvSpPr>
              <p:nvPr/>
            </p:nvSpPr>
            <p:spPr bwMode="auto">
              <a:xfrm>
                <a:off x="2404" y="1334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7" name="Freeform 306"/>
              <p:cNvSpPr>
                <a:spLocks/>
              </p:cNvSpPr>
              <p:nvPr/>
            </p:nvSpPr>
            <p:spPr bwMode="auto">
              <a:xfrm>
                <a:off x="2458" y="1327"/>
                <a:ext cx="20" cy="21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1 w 3"/>
                  <a:gd name="T21" fmla="*/ 2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8" name="Line 307"/>
              <p:cNvSpPr>
                <a:spLocks noChangeShapeType="1"/>
              </p:cNvSpPr>
              <p:nvPr/>
            </p:nvSpPr>
            <p:spPr bwMode="auto">
              <a:xfrm>
                <a:off x="2472" y="1334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9" name="Freeform 308"/>
              <p:cNvSpPr>
                <a:spLocks/>
              </p:cNvSpPr>
              <p:nvPr/>
            </p:nvSpPr>
            <p:spPr bwMode="auto">
              <a:xfrm>
                <a:off x="2512" y="1314"/>
                <a:ext cx="21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0" name="Line 309"/>
              <p:cNvSpPr>
                <a:spLocks noChangeShapeType="1"/>
              </p:cNvSpPr>
              <p:nvPr/>
            </p:nvSpPr>
            <p:spPr bwMode="auto">
              <a:xfrm>
                <a:off x="2526" y="1327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1" name="Freeform 310"/>
              <p:cNvSpPr>
                <a:spLocks/>
              </p:cNvSpPr>
              <p:nvPr/>
            </p:nvSpPr>
            <p:spPr bwMode="auto">
              <a:xfrm>
                <a:off x="2546" y="1314"/>
                <a:ext cx="20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2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1 w 3"/>
                  <a:gd name="T27" fmla="*/ 3 h 3"/>
                  <a:gd name="T28" fmla="*/ 2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2" name="Line 311"/>
              <p:cNvSpPr>
                <a:spLocks noChangeShapeType="1"/>
              </p:cNvSpPr>
              <p:nvPr/>
            </p:nvSpPr>
            <p:spPr bwMode="auto">
              <a:xfrm>
                <a:off x="2553" y="1327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3" name="Freeform 312"/>
              <p:cNvSpPr>
                <a:spLocks/>
              </p:cNvSpPr>
              <p:nvPr/>
            </p:nvSpPr>
            <p:spPr bwMode="auto">
              <a:xfrm>
                <a:off x="2607" y="1307"/>
                <a:ext cx="20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4" name="Line 313"/>
              <p:cNvSpPr>
                <a:spLocks noChangeShapeType="1"/>
              </p:cNvSpPr>
              <p:nvPr/>
            </p:nvSpPr>
            <p:spPr bwMode="auto">
              <a:xfrm>
                <a:off x="2621" y="132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5" name="Freeform 314"/>
              <p:cNvSpPr>
                <a:spLocks/>
              </p:cNvSpPr>
              <p:nvPr/>
            </p:nvSpPr>
            <p:spPr bwMode="auto">
              <a:xfrm>
                <a:off x="2648" y="1307"/>
                <a:ext cx="20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2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1 w 3"/>
                  <a:gd name="T27" fmla="*/ 3 h 3"/>
                  <a:gd name="T28" fmla="*/ 2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6" name="Line 315"/>
              <p:cNvSpPr>
                <a:spLocks noChangeShapeType="1"/>
              </p:cNvSpPr>
              <p:nvPr/>
            </p:nvSpPr>
            <p:spPr bwMode="auto">
              <a:xfrm>
                <a:off x="2654" y="132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7" name="Freeform 316"/>
              <p:cNvSpPr>
                <a:spLocks/>
              </p:cNvSpPr>
              <p:nvPr/>
            </p:nvSpPr>
            <p:spPr bwMode="auto">
              <a:xfrm>
                <a:off x="2682" y="1314"/>
                <a:ext cx="13" cy="20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2 w 2"/>
                  <a:gd name="T5" fmla="*/ 0 h 3"/>
                  <a:gd name="T6" fmla="*/ 1 w 2"/>
                  <a:gd name="T7" fmla="*/ 0 h 3"/>
                  <a:gd name="T8" fmla="*/ 1 w 2"/>
                  <a:gd name="T9" fmla="*/ 0 h 3"/>
                  <a:gd name="T10" fmla="*/ 1 w 2"/>
                  <a:gd name="T11" fmla="*/ 0 h 3"/>
                  <a:gd name="T12" fmla="*/ 0 w 2"/>
                  <a:gd name="T13" fmla="*/ 0 h 3"/>
                  <a:gd name="T14" fmla="*/ 0 w 2"/>
                  <a:gd name="T15" fmla="*/ 1 h 3"/>
                  <a:gd name="T16" fmla="*/ 0 w 2"/>
                  <a:gd name="T17" fmla="*/ 1 h 3"/>
                  <a:gd name="T18" fmla="*/ 0 w 2"/>
                  <a:gd name="T19" fmla="*/ 2 h 3"/>
                  <a:gd name="T20" fmla="*/ 0 w 2"/>
                  <a:gd name="T21" fmla="*/ 2 h 3"/>
                  <a:gd name="T22" fmla="*/ 1 w 2"/>
                  <a:gd name="T23" fmla="*/ 3 h 3"/>
                  <a:gd name="T24" fmla="*/ 1 w 2"/>
                  <a:gd name="T25" fmla="*/ 3 h 3"/>
                  <a:gd name="T26" fmla="*/ 1 w 2"/>
                  <a:gd name="T27" fmla="*/ 3 h 3"/>
                  <a:gd name="T28" fmla="*/ 2 w 2"/>
                  <a:gd name="T29" fmla="*/ 2 h 3"/>
                  <a:gd name="T30" fmla="*/ 2 w 2"/>
                  <a:gd name="T31" fmla="*/ 2 h 3"/>
                  <a:gd name="T32" fmla="*/ 2 w 2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8" name="Line 317"/>
              <p:cNvSpPr>
                <a:spLocks noChangeShapeType="1"/>
              </p:cNvSpPr>
              <p:nvPr/>
            </p:nvSpPr>
            <p:spPr bwMode="auto">
              <a:xfrm>
                <a:off x="2688" y="132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9" name="Freeform 318"/>
              <p:cNvSpPr>
                <a:spLocks/>
              </p:cNvSpPr>
              <p:nvPr/>
            </p:nvSpPr>
            <p:spPr bwMode="auto">
              <a:xfrm>
                <a:off x="2729" y="1300"/>
                <a:ext cx="20" cy="21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1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" name="Line 319"/>
              <p:cNvSpPr>
                <a:spLocks noChangeShapeType="1"/>
              </p:cNvSpPr>
              <p:nvPr/>
            </p:nvSpPr>
            <p:spPr bwMode="auto">
              <a:xfrm>
                <a:off x="2743" y="1307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" name="Freeform 320"/>
              <p:cNvSpPr>
                <a:spLocks/>
              </p:cNvSpPr>
              <p:nvPr/>
            </p:nvSpPr>
            <p:spPr bwMode="auto">
              <a:xfrm>
                <a:off x="2770" y="1300"/>
                <a:ext cx="20" cy="21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2 w 3"/>
                  <a:gd name="T5" fmla="*/ 1 h 3"/>
                  <a:gd name="T6" fmla="*/ 2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  <a:gd name="T28" fmla="*/ 2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" name="Line 321"/>
              <p:cNvSpPr>
                <a:spLocks noChangeShapeType="1"/>
              </p:cNvSpPr>
              <p:nvPr/>
            </p:nvSpPr>
            <p:spPr bwMode="auto">
              <a:xfrm>
                <a:off x="2776" y="1314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3" name="Freeform 322"/>
              <p:cNvSpPr>
                <a:spLocks/>
              </p:cNvSpPr>
              <p:nvPr/>
            </p:nvSpPr>
            <p:spPr bwMode="auto">
              <a:xfrm>
                <a:off x="2810" y="1300"/>
                <a:ext cx="21" cy="21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1 h 3"/>
                  <a:gd name="T20" fmla="*/ 0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  <a:gd name="T26" fmla="*/ 1 w 3"/>
                  <a:gd name="T27" fmla="*/ 3 h 3"/>
                  <a:gd name="T28" fmla="*/ 2 w 3"/>
                  <a:gd name="T29" fmla="*/ 2 h 3"/>
                  <a:gd name="T30" fmla="*/ 3 w 3"/>
                  <a:gd name="T31" fmla="*/ 1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4" name="Line 323"/>
              <p:cNvSpPr>
                <a:spLocks noChangeShapeType="1"/>
              </p:cNvSpPr>
              <p:nvPr/>
            </p:nvSpPr>
            <p:spPr bwMode="auto">
              <a:xfrm>
                <a:off x="2817" y="1307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" name="Freeform 324"/>
              <p:cNvSpPr>
                <a:spLocks/>
              </p:cNvSpPr>
              <p:nvPr/>
            </p:nvSpPr>
            <p:spPr bwMode="auto">
              <a:xfrm>
                <a:off x="2871" y="1293"/>
                <a:ext cx="21" cy="21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2 w 3"/>
                  <a:gd name="T5" fmla="*/ 1 h 3"/>
                  <a:gd name="T6" fmla="*/ 2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  <a:gd name="T28" fmla="*/ 2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" name="Line 325"/>
              <p:cNvSpPr>
                <a:spLocks noChangeShapeType="1"/>
              </p:cNvSpPr>
              <p:nvPr/>
            </p:nvSpPr>
            <p:spPr bwMode="auto">
              <a:xfrm>
                <a:off x="2878" y="1307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" name="Freeform 326"/>
              <p:cNvSpPr>
                <a:spLocks/>
              </p:cNvSpPr>
              <p:nvPr/>
            </p:nvSpPr>
            <p:spPr bwMode="auto">
              <a:xfrm>
                <a:off x="2993" y="1300"/>
                <a:ext cx="20" cy="21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1 h 3"/>
                  <a:gd name="T20" fmla="*/ 0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  <a:gd name="T26" fmla="*/ 1 w 3"/>
                  <a:gd name="T27" fmla="*/ 3 h 3"/>
                  <a:gd name="T28" fmla="*/ 2 w 3"/>
                  <a:gd name="T29" fmla="*/ 2 h 3"/>
                  <a:gd name="T30" fmla="*/ 3 w 3"/>
                  <a:gd name="T31" fmla="*/ 1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8" name="Line 327"/>
              <p:cNvSpPr>
                <a:spLocks noChangeShapeType="1"/>
              </p:cNvSpPr>
              <p:nvPr/>
            </p:nvSpPr>
            <p:spPr bwMode="auto">
              <a:xfrm>
                <a:off x="3000" y="1307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9" name="Freeform 328"/>
              <p:cNvSpPr>
                <a:spLocks/>
              </p:cNvSpPr>
              <p:nvPr/>
            </p:nvSpPr>
            <p:spPr bwMode="auto">
              <a:xfrm>
                <a:off x="3101" y="1287"/>
                <a:ext cx="21" cy="13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  <a:gd name="T8" fmla="*/ 1 w 3"/>
                  <a:gd name="T9" fmla="*/ 0 h 2"/>
                  <a:gd name="T10" fmla="*/ 1 w 3"/>
                  <a:gd name="T11" fmla="*/ 0 h 2"/>
                  <a:gd name="T12" fmla="*/ 0 w 3"/>
                  <a:gd name="T13" fmla="*/ 0 h 2"/>
                  <a:gd name="T14" fmla="*/ 0 w 3"/>
                  <a:gd name="T15" fmla="*/ 1 h 2"/>
                  <a:gd name="T16" fmla="*/ 0 w 3"/>
                  <a:gd name="T17" fmla="*/ 1 h 2"/>
                  <a:gd name="T18" fmla="*/ 0 w 3"/>
                  <a:gd name="T19" fmla="*/ 1 h 2"/>
                  <a:gd name="T20" fmla="*/ 0 w 3"/>
                  <a:gd name="T21" fmla="*/ 2 h 2"/>
                  <a:gd name="T22" fmla="*/ 1 w 3"/>
                  <a:gd name="T23" fmla="*/ 2 h 2"/>
                  <a:gd name="T24" fmla="*/ 1 w 3"/>
                  <a:gd name="T25" fmla="*/ 2 h 2"/>
                  <a:gd name="T26" fmla="*/ 2 w 3"/>
                  <a:gd name="T27" fmla="*/ 2 h 2"/>
                  <a:gd name="T28" fmla="*/ 3 w 3"/>
                  <a:gd name="T29" fmla="*/ 2 h 2"/>
                  <a:gd name="T30" fmla="*/ 3 w 3"/>
                  <a:gd name="T31" fmla="*/ 1 h 2"/>
                  <a:gd name="T32" fmla="*/ 3 w 3"/>
                  <a:gd name="T3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0" name="Line 329"/>
              <p:cNvSpPr>
                <a:spLocks noChangeShapeType="1"/>
              </p:cNvSpPr>
              <p:nvPr/>
            </p:nvSpPr>
            <p:spPr bwMode="auto">
              <a:xfrm>
                <a:off x="3108" y="129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1" name="Freeform 330"/>
              <p:cNvSpPr>
                <a:spLocks/>
              </p:cNvSpPr>
              <p:nvPr/>
            </p:nvSpPr>
            <p:spPr bwMode="auto">
              <a:xfrm>
                <a:off x="3034" y="2126"/>
                <a:ext cx="20" cy="21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1 w 3"/>
                  <a:gd name="T21" fmla="*/ 2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2" name="Line 331"/>
              <p:cNvSpPr>
                <a:spLocks noChangeShapeType="1"/>
              </p:cNvSpPr>
              <p:nvPr/>
            </p:nvSpPr>
            <p:spPr bwMode="auto">
              <a:xfrm>
                <a:off x="3047" y="21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3" name="Rectangle 332"/>
              <p:cNvSpPr>
                <a:spLocks noChangeArrowheads="1"/>
              </p:cNvSpPr>
              <p:nvPr/>
            </p:nvSpPr>
            <p:spPr bwMode="auto">
              <a:xfrm>
                <a:off x="2709" y="2289"/>
                <a:ext cx="156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V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4" name="Rectangle 333"/>
              <p:cNvSpPr>
                <a:spLocks noChangeArrowheads="1"/>
              </p:cNvSpPr>
              <p:nvPr/>
            </p:nvSpPr>
            <p:spPr bwMode="auto">
              <a:xfrm>
                <a:off x="2803" y="2349"/>
                <a:ext cx="8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I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5" name="Line 334"/>
              <p:cNvSpPr>
                <a:spLocks noChangeShapeType="1"/>
              </p:cNvSpPr>
              <p:nvPr/>
            </p:nvSpPr>
            <p:spPr bwMode="auto">
              <a:xfrm>
                <a:off x="2912" y="2377"/>
                <a:ext cx="264" cy="0"/>
              </a:xfrm>
              <a:prstGeom prst="line">
                <a:avLst/>
              </a:prstGeom>
              <a:noFill/>
              <a:ln w="15875">
                <a:solidFill>
                  <a:srgbClr val="0087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6" name="Freeform 335"/>
              <p:cNvSpPr>
                <a:spLocks/>
              </p:cNvSpPr>
              <p:nvPr/>
            </p:nvSpPr>
            <p:spPr bwMode="auto">
              <a:xfrm>
                <a:off x="622" y="1314"/>
                <a:ext cx="2717" cy="1706"/>
              </a:xfrm>
              <a:custGeom>
                <a:avLst/>
                <a:gdLst>
                  <a:gd name="T0" fmla="*/ 4 w 401"/>
                  <a:gd name="T1" fmla="*/ 241 h 252"/>
                  <a:gd name="T2" fmla="*/ 12 w 401"/>
                  <a:gd name="T3" fmla="*/ 202 h 252"/>
                  <a:gd name="T4" fmla="*/ 20 w 401"/>
                  <a:gd name="T5" fmla="*/ 158 h 252"/>
                  <a:gd name="T6" fmla="*/ 28 w 401"/>
                  <a:gd name="T7" fmla="*/ 125 h 252"/>
                  <a:gd name="T8" fmla="*/ 36 w 401"/>
                  <a:gd name="T9" fmla="*/ 103 h 252"/>
                  <a:gd name="T10" fmla="*/ 44 w 401"/>
                  <a:gd name="T11" fmla="*/ 89 h 252"/>
                  <a:gd name="T12" fmla="*/ 53 w 401"/>
                  <a:gd name="T13" fmla="*/ 78 h 252"/>
                  <a:gd name="T14" fmla="*/ 61 w 401"/>
                  <a:gd name="T15" fmla="*/ 69 h 252"/>
                  <a:gd name="T16" fmla="*/ 69 w 401"/>
                  <a:gd name="T17" fmla="*/ 61 h 252"/>
                  <a:gd name="T18" fmla="*/ 77 w 401"/>
                  <a:gd name="T19" fmla="*/ 53 h 252"/>
                  <a:gd name="T20" fmla="*/ 85 w 401"/>
                  <a:gd name="T21" fmla="*/ 47 h 252"/>
                  <a:gd name="T22" fmla="*/ 93 w 401"/>
                  <a:gd name="T23" fmla="*/ 41 h 252"/>
                  <a:gd name="T24" fmla="*/ 101 w 401"/>
                  <a:gd name="T25" fmla="*/ 35 h 252"/>
                  <a:gd name="T26" fmla="*/ 109 w 401"/>
                  <a:gd name="T27" fmla="*/ 31 h 252"/>
                  <a:gd name="T28" fmla="*/ 117 w 401"/>
                  <a:gd name="T29" fmla="*/ 27 h 252"/>
                  <a:gd name="T30" fmla="*/ 126 w 401"/>
                  <a:gd name="T31" fmla="*/ 23 h 252"/>
                  <a:gd name="T32" fmla="*/ 134 w 401"/>
                  <a:gd name="T33" fmla="*/ 20 h 252"/>
                  <a:gd name="T34" fmla="*/ 142 w 401"/>
                  <a:gd name="T35" fmla="*/ 17 h 252"/>
                  <a:gd name="T36" fmla="*/ 150 w 401"/>
                  <a:gd name="T37" fmla="*/ 15 h 252"/>
                  <a:gd name="T38" fmla="*/ 158 w 401"/>
                  <a:gd name="T39" fmla="*/ 13 h 252"/>
                  <a:gd name="T40" fmla="*/ 166 w 401"/>
                  <a:gd name="T41" fmla="*/ 11 h 252"/>
                  <a:gd name="T42" fmla="*/ 174 w 401"/>
                  <a:gd name="T43" fmla="*/ 9 h 252"/>
                  <a:gd name="T44" fmla="*/ 182 w 401"/>
                  <a:gd name="T45" fmla="*/ 8 h 252"/>
                  <a:gd name="T46" fmla="*/ 190 w 401"/>
                  <a:gd name="T47" fmla="*/ 7 h 252"/>
                  <a:gd name="T48" fmla="*/ 198 w 401"/>
                  <a:gd name="T49" fmla="*/ 6 h 252"/>
                  <a:gd name="T50" fmla="*/ 207 w 401"/>
                  <a:gd name="T51" fmla="*/ 5 h 252"/>
                  <a:gd name="T52" fmla="*/ 215 w 401"/>
                  <a:gd name="T53" fmla="*/ 4 h 252"/>
                  <a:gd name="T54" fmla="*/ 223 w 401"/>
                  <a:gd name="T55" fmla="*/ 3 h 252"/>
                  <a:gd name="T56" fmla="*/ 231 w 401"/>
                  <a:gd name="T57" fmla="*/ 3 h 252"/>
                  <a:gd name="T58" fmla="*/ 239 w 401"/>
                  <a:gd name="T59" fmla="*/ 2 h 252"/>
                  <a:gd name="T60" fmla="*/ 247 w 401"/>
                  <a:gd name="T61" fmla="*/ 2 h 252"/>
                  <a:gd name="T62" fmla="*/ 255 w 401"/>
                  <a:gd name="T63" fmla="*/ 2 h 252"/>
                  <a:gd name="T64" fmla="*/ 263 w 401"/>
                  <a:gd name="T65" fmla="*/ 1 h 252"/>
                  <a:gd name="T66" fmla="*/ 271 w 401"/>
                  <a:gd name="T67" fmla="*/ 1 h 252"/>
                  <a:gd name="T68" fmla="*/ 279 w 401"/>
                  <a:gd name="T69" fmla="*/ 1 h 252"/>
                  <a:gd name="T70" fmla="*/ 288 w 401"/>
                  <a:gd name="T71" fmla="*/ 1 h 252"/>
                  <a:gd name="T72" fmla="*/ 296 w 401"/>
                  <a:gd name="T73" fmla="*/ 1 h 252"/>
                  <a:gd name="T74" fmla="*/ 304 w 401"/>
                  <a:gd name="T75" fmla="*/ 0 h 252"/>
                  <a:gd name="T76" fmla="*/ 312 w 401"/>
                  <a:gd name="T77" fmla="*/ 0 h 252"/>
                  <a:gd name="T78" fmla="*/ 320 w 401"/>
                  <a:gd name="T79" fmla="*/ 0 h 252"/>
                  <a:gd name="T80" fmla="*/ 328 w 401"/>
                  <a:gd name="T81" fmla="*/ 0 h 252"/>
                  <a:gd name="T82" fmla="*/ 336 w 401"/>
                  <a:gd name="T83" fmla="*/ 0 h 252"/>
                  <a:gd name="T84" fmla="*/ 344 w 401"/>
                  <a:gd name="T85" fmla="*/ 0 h 252"/>
                  <a:gd name="T86" fmla="*/ 352 w 401"/>
                  <a:gd name="T87" fmla="*/ 0 h 252"/>
                  <a:gd name="T88" fmla="*/ 361 w 401"/>
                  <a:gd name="T89" fmla="*/ 0 h 252"/>
                  <a:gd name="T90" fmla="*/ 369 w 401"/>
                  <a:gd name="T91" fmla="*/ 0 h 252"/>
                  <a:gd name="T92" fmla="*/ 377 w 401"/>
                  <a:gd name="T93" fmla="*/ 0 h 252"/>
                  <a:gd name="T94" fmla="*/ 385 w 401"/>
                  <a:gd name="T95" fmla="*/ 0 h 252"/>
                  <a:gd name="T96" fmla="*/ 393 w 401"/>
                  <a:gd name="T97" fmla="*/ 0 h 252"/>
                  <a:gd name="T98" fmla="*/ 401 w 401"/>
                  <a:gd name="T9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1" h="252">
                    <a:moveTo>
                      <a:pt x="0" y="252"/>
                    </a:moveTo>
                    <a:lnTo>
                      <a:pt x="4" y="241"/>
                    </a:lnTo>
                    <a:lnTo>
                      <a:pt x="8" y="223"/>
                    </a:lnTo>
                    <a:lnTo>
                      <a:pt x="12" y="202"/>
                    </a:lnTo>
                    <a:lnTo>
                      <a:pt x="16" y="179"/>
                    </a:lnTo>
                    <a:lnTo>
                      <a:pt x="20" y="158"/>
                    </a:lnTo>
                    <a:lnTo>
                      <a:pt x="24" y="140"/>
                    </a:lnTo>
                    <a:lnTo>
                      <a:pt x="28" y="125"/>
                    </a:lnTo>
                    <a:lnTo>
                      <a:pt x="32" y="113"/>
                    </a:lnTo>
                    <a:lnTo>
                      <a:pt x="36" y="103"/>
                    </a:lnTo>
                    <a:lnTo>
                      <a:pt x="40" y="95"/>
                    </a:lnTo>
                    <a:lnTo>
                      <a:pt x="44" y="89"/>
                    </a:lnTo>
                    <a:lnTo>
                      <a:pt x="49" y="83"/>
                    </a:lnTo>
                    <a:lnTo>
                      <a:pt x="53" y="78"/>
                    </a:lnTo>
                    <a:lnTo>
                      <a:pt x="57" y="74"/>
                    </a:lnTo>
                    <a:lnTo>
                      <a:pt x="61" y="69"/>
                    </a:lnTo>
                    <a:lnTo>
                      <a:pt x="65" y="65"/>
                    </a:lnTo>
                    <a:lnTo>
                      <a:pt x="69" y="61"/>
                    </a:lnTo>
                    <a:lnTo>
                      <a:pt x="73" y="57"/>
                    </a:lnTo>
                    <a:lnTo>
                      <a:pt x="77" y="53"/>
                    </a:lnTo>
                    <a:lnTo>
                      <a:pt x="81" y="50"/>
                    </a:lnTo>
                    <a:lnTo>
                      <a:pt x="85" y="47"/>
                    </a:lnTo>
                    <a:lnTo>
                      <a:pt x="89" y="44"/>
                    </a:lnTo>
                    <a:lnTo>
                      <a:pt x="93" y="41"/>
                    </a:lnTo>
                    <a:lnTo>
                      <a:pt x="97" y="38"/>
                    </a:lnTo>
                    <a:lnTo>
                      <a:pt x="101" y="35"/>
                    </a:lnTo>
                    <a:lnTo>
                      <a:pt x="105" y="33"/>
                    </a:lnTo>
                    <a:lnTo>
                      <a:pt x="109" y="31"/>
                    </a:lnTo>
                    <a:lnTo>
                      <a:pt x="113" y="29"/>
                    </a:lnTo>
                    <a:lnTo>
                      <a:pt x="117" y="27"/>
                    </a:lnTo>
                    <a:lnTo>
                      <a:pt x="121" y="25"/>
                    </a:lnTo>
                    <a:lnTo>
                      <a:pt x="126" y="23"/>
                    </a:lnTo>
                    <a:lnTo>
                      <a:pt x="130" y="21"/>
                    </a:lnTo>
                    <a:lnTo>
                      <a:pt x="134" y="20"/>
                    </a:lnTo>
                    <a:lnTo>
                      <a:pt x="138" y="18"/>
                    </a:lnTo>
                    <a:lnTo>
                      <a:pt x="142" y="17"/>
                    </a:lnTo>
                    <a:lnTo>
                      <a:pt x="146" y="16"/>
                    </a:lnTo>
                    <a:lnTo>
                      <a:pt x="150" y="15"/>
                    </a:lnTo>
                    <a:lnTo>
                      <a:pt x="154" y="14"/>
                    </a:lnTo>
                    <a:lnTo>
                      <a:pt x="158" y="13"/>
                    </a:lnTo>
                    <a:lnTo>
                      <a:pt x="162" y="12"/>
                    </a:lnTo>
                    <a:lnTo>
                      <a:pt x="166" y="11"/>
                    </a:lnTo>
                    <a:lnTo>
                      <a:pt x="170" y="10"/>
                    </a:lnTo>
                    <a:lnTo>
                      <a:pt x="174" y="9"/>
                    </a:lnTo>
                    <a:lnTo>
                      <a:pt x="178" y="9"/>
                    </a:lnTo>
                    <a:lnTo>
                      <a:pt x="182" y="8"/>
                    </a:lnTo>
                    <a:lnTo>
                      <a:pt x="186" y="7"/>
                    </a:lnTo>
                    <a:lnTo>
                      <a:pt x="190" y="7"/>
                    </a:lnTo>
                    <a:lnTo>
                      <a:pt x="194" y="6"/>
                    </a:lnTo>
                    <a:lnTo>
                      <a:pt x="198" y="6"/>
                    </a:lnTo>
                    <a:lnTo>
                      <a:pt x="202" y="5"/>
                    </a:lnTo>
                    <a:lnTo>
                      <a:pt x="207" y="5"/>
                    </a:lnTo>
                    <a:lnTo>
                      <a:pt x="211" y="4"/>
                    </a:lnTo>
                    <a:lnTo>
                      <a:pt x="215" y="4"/>
                    </a:lnTo>
                    <a:lnTo>
                      <a:pt x="219" y="4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3"/>
                    </a:lnTo>
                    <a:lnTo>
                      <a:pt x="235" y="3"/>
                    </a:lnTo>
                    <a:lnTo>
                      <a:pt x="239" y="2"/>
                    </a:lnTo>
                    <a:lnTo>
                      <a:pt x="243" y="2"/>
                    </a:lnTo>
                    <a:lnTo>
                      <a:pt x="247" y="2"/>
                    </a:lnTo>
                    <a:lnTo>
                      <a:pt x="251" y="2"/>
                    </a:lnTo>
                    <a:lnTo>
                      <a:pt x="255" y="2"/>
                    </a:lnTo>
                    <a:lnTo>
                      <a:pt x="259" y="2"/>
                    </a:lnTo>
                    <a:lnTo>
                      <a:pt x="263" y="1"/>
                    </a:lnTo>
                    <a:lnTo>
                      <a:pt x="267" y="1"/>
                    </a:lnTo>
                    <a:lnTo>
                      <a:pt x="271" y="1"/>
                    </a:lnTo>
                    <a:lnTo>
                      <a:pt x="275" y="1"/>
                    </a:lnTo>
                    <a:lnTo>
                      <a:pt x="279" y="1"/>
                    </a:lnTo>
                    <a:lnTo>
                      <a:pt x="284" y="1"/>
                    </a:lnTo>
                    <a:lnTo>
                      <a:pt x="288" y="1"/>
                    </a:lnTo>
                    <a:lnTo>
                      <a:pt x="292" y="1"/>
                    </a:lnTo>
                    <a:lnTo>
                      <a:pt x="296" y="1"/>
                    </a:lnTo>
                    <a:lnTo>
                      <a:pt x="300" y="1"/>
                    </a:lnTo>
                    <a:lnTo>
                      <a:pt x="304" y="0"/>
                    </a:lnTo>
                    <a:lnTo>
                      <a:pt x="308" y="0"/>
                    </a:lnTo>
                    <a:lnTo>
                      <a:pt x="312" y="0"/>
                    </a:lnTo>
                    <a:lnTo>
                      <a:pt x="316" y="0"/>
                    </a:lnTo>
                    <a:lnTo>
                      <a:pt x="320" y="0"/>
                    </a:lnTo>
                    <a:lnTo>
                      <a:pt x="324" y="0"/>
                    </a:lnTo>
                    <a:lnTo>
                      <a:pt x="328" y="0"/>
                    </a:lnTo>
                    <a:lnTo>
                      <a:pt x="332" y="0"/>
                    </a:lnTo>
                    <a:lnTo>
                      <a:pt x="336" y="0"/>
                    </a:lnTo>
                    <a:lnTo>
                      <a:pt x="340" y="0"/>
                    </a:lnTo>
                    <a:lnTo>
                      <a:pt x="344" y="0"/>
                    </a:lnTo>
                    <a:lnTo>
                      <a:pt x="348" y="0"/>
                    </a:lnTo>
                    <a:lnTo>
                      <a:pt x="352" y="0"/>
                    </a:lnTo>
                    <a:lnTo>
                      <a:pt x="356" y="0"/>
                    </a:lnTo>
                    <a:lnTo>
                      <a:pt x="361" y="0"/>
                    </a:lnTo>
                    <a:lnTo>
                      <a:pt x="365" y="0"/>
                    </a:lnTo>
                    <a:lnTo>
                      <a:pt x="369" y="0"/>
                    </a:lnTo>
                    <a:lnTo>
                      <a:pt x="373" y="0"/>
                    </a:lnTo>
                    <a:lnTo>
                      <a:pt x="377" y="0"/>
                    </a:lnTo>
                    <a:lnTo>
                      <a:pt x="381" y="0"/>
                    </a:lnTo>
                    <a:lnTo>
                      <a:pt x="385" y="0"/>
                    </a:lnTo>
                    <a:lnTo>
                      <a:pt x="389" y="0"/>
                    </a:lnTo>
                    <a:lnTo>
                      <a:pt x="393" y="0"/>
                    </a:lnTo>
                    <a:lnTo>
                      <a:pt x="397" y="0"/>
                    </a:lnTo>
                    <a:lnTo>
                      <a:pt x="401" y="0"/>
                    </a:lnTo>
                  </a:path>
                </a:pathLst>
              </a:custGeom>
              <a:noFill/>
              <a:ln w="19050">
                <a:solidFill>
                  <a:srgbClr val="0087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7" name="Rectangle 336"/>
              <p:cNvSpPr>
                <a:spLocks noChangeArrowheads="1"/>
              </p:cNvSpPr>
              <p:nvPr/>
            </p:nvSpPr>
            <p:spPr bwMode="auto">
              <a:xfrm>
                <a:off x="2682" y="2532"/>
                <a:ext cx="156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V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8" name="Rectangle 337"/>
              <p:cNvSpPr>
                <a:spLocks noChangeArrowheads="1"/>
              </p:cNvSpPr>
              <p:nvPr/>
            </p:nvSpPr>
            <p:spPr bwMode="auto">
              <a:xfrm>
                <a:off x="2770" y="2593"/>
                <a:ext cx="11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II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9" name="Line 338"/>
              <p:cNvSpPr>
                <a:spLocks noChangeShapeType="1"/>
              </p:cNvSpPr>
              <p:nvPr/>
            </p:nvSpPr>
            <p:spPr bwMode="auto">
              <a:xfrm>
                <a:off x="2912" y="2620"/>
                <a:ext cx="264" cy="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0" name="Freeform 339"/>
              <p:cNvSpPr>
                <a:spLocks/>
              </p:cNvSpPr>
              <p:nvPr/>
            </p:nvSpPr>
            <p:spPr bwMode="auto">
              <a:xfrm>
                <a:off x="622" y="1314"/>
                <a:ext cx="2717" cy="1706"/>
              </a:xfrm>
              <a:custGeom>
                <a:avLst/>
                <a:gdLst>
                  <a:gd name="T0" fmla="*/ 4 w 401"/>
                  <a:gd name="T1" fmla="*/ 243 h 252"/>
                  <a:gd name="T2" fmla="*/ 12 w 401"/>
                  <a:gd name="T3" fmla="*/ 209 h 252"/>
                  <a:gd name="T4" fmla="*/ 20 w 401"/>
                  <a:gd name="T5" fmla="*/ 169 h 252"/>
                  <a:gd name="T6" fmla="*/ 28 w 401"/>
                  <a:gd name="T7" fmla="*/ 138 h 252"/>
                  <a:gd name="T8" fmla="*/ 36 w 401"/>
                  <a:gd name="T9" fmla="*/ 119 h 252"/>
                  <a:gd name="T10" fmla="*/ 44 w 401"/>
                  <a:gd name="T11" fmla="*/ 106 h 252"/>
                  <a:gd name="T12" fmla="*/ 53 w 401"/>
                  <a:gd name="T13" fmla="*/ 97 h 252"/>
                  <a:gd name="T14" fmla="*/ 61 w 401"/>
                  <a:gd name="T15" fmla="*/ 88 h 252"/>
                  <a:gd name="T16" fmla="*/ 69 w 401"/>
                  <a:gd name="T17" fmla="*/ 80 h 252"/>
                  <a:gd name="T18" fmla="*/ 77 w 401"/>
                  <a:gd name="T19" fmla="*/ 73 h 252"/>
                  <a:gd name="T20" fmla="*/ 85 w 401"/>
                  <a:gd name="T21" fmla="*/ 66 h 252"/>
                  <a:gd name="T22" fmla="*/ 93 w 401"/>
                  <a:gd name="T23" fmla="*/ 59 h 252"/>
                  <a:gd name="T24" fmla="*/ 101 w 401"/>
                  <a:gd name="T25" fmla="*/ 53 h 252"/>
                  <a:gd name="T26" fmla="*/ 109 w 401"/>
                  <a:gd name="T27" fmla="*/ 48 h 252"/>
                  <a:gd name="T28" fmla="*/ 117 w 401"/>
                  <a:gd name="T29" fmla="*/ 43 h 252"/>
                  <a:gd name="T30" fmla="*/ 126 w 401"/>
                  <a:gd name="T31" fmla="*/ 38 h 252"/>
                  <a:gd name="T32" fmla="*/ 134 w 401"/>
                  <a:gd name="T33" fmla="*/ 34 h 252"/>
                  <a:gd name="T34" fmla="*/ 142 w 401"/>
                  <a:gd name="T35" fmla="*/ 30 h 252"/>
                  <a:gd name="T36" fmla="*/ 150 w 401"/>
                  <a:gd name="T37" fmla="*/ 27 h 252"/>
                  <a:gd name="T38" fmla="*/ 158 w 401"/>
                  <a:gd name="T39" fmla="*/ 24 h 252"/>
                  <a:gd name="T40" fmla="*/ 166 w 401"/>
                  <a:gd name="T41" fmla="*/ 21 h 252"/>
                  <a:gd name="T42" fmla="*/ 174 w 401"/>
                  <a:gd name="T43" fmla="*/ 19 h 252"/>
                  <a:gd name="T44" fmla="*/ 182 w 401"/>
                  <a:gd name="T45" fmla="*/ 17 h 252"/>
                  <a:gd name="T46" fmla="*/ 190 w 401"/>
                  <a:gd name="T47" fmla="*/ 15 h 252"/>
                  <a:gd name="T48" fmla="*/ 198 w 401"/>
                  <a:gd name="T49" fmla="*/ 13 h 252"/>
                  <a:gd name="T50" fmla="*/ 207 w 401"/>
                  <a:gd name="T51" fmla="*/ 11 h 252"/>
                  <a:gd name="T52" fmla="*/ 215 w 401"/>
                  <a:gd name="T53" fmla="*/ 10 h 252"/>
                  <a:gd name="T54" fmla="*/ 223 w 401"/>
                  <a:gd name="T55" fmla="*/ 9 h 252"/>
                  <a:gd name="T56" fmla="*/ 231 w 401"/>
                  <a:gd name="T57" fmla="*/ 8 h 252"/>
                  <a:gd name="T58" fmla="*/ 239 w 401"/>
                  <a:gd name="T59" fmla="*/ 7 h 252"/>
                  <a:gd name="T60" fmla="*/ 247 w 401"/>
                  <a:gd name="T61" fmla="*/ 6 h 252"/>
                  <a:gd name="T62" fmla="*/ 255 w 401"/>
                  <a:gd name="T63" fmla="*/ 5 h 252"/>
                  <a:gd name="T64" fmla="*/ 263 w 401"/>
                  <a:gd name="T65" fmla="*/ 5 h 252"/>
                  <a:gd name="T66" fmla="*/ 271 w 401"/>
                  <a:gd name="T67" fmla="*/ 4 h 252"/>
                  <a:gd name="T68" fmla="*/ 279 w 401"/>
                  <a:gd name="T69" fmla="*/ 3 h 252"/>
                  <a:gd name="T70" fmla="*/ 288 w 401"/>
                  <a:gd name="T71" fmla="*/ 3 h 252"/>
                  <a:gd name="T72" fmla="*/ 296 w 401"/>
                  <a:gd name="T73" fmla="*/ 3 h 252"/>
                  <a:gd name="T74" fmla="*/ 304 w 401"/>
                  <a:gd name="T75" fmla="*/ 2 h 252"/>
                  <a:gd name="T76" fmla="*/ 312 w 401"/>
                  <a:gd name="T77" fmla="*/ 2 h 252"/>
                  <a:gd name="T78" fmla="*/ 320 w 401"/>
                  <a:gd name="T79" fmla="*/ 2 h 252"/>
                  <a:gd name="T80" fmla="*/ 328 w 401"/>
                  <a:gd name="T81" fmla="*/ 2 h 252"/>
                  <a:gd name="T82" fmla="*/ 336 w 401"/>
                  <a:gd name="T83" fmla="*/ 1 h 252"/>
                  <a:gd name="T84" fmla="*/ 344 w 401"/>
                  <a:gd name="T85" fmla="*/ 1 h 252"/>
                  <a:gd name="T86" fmla="*/ 352 w 401"/>
                  <a:gd name="T87" fmla="*/ 1 h 252"/>
                  <a:gd name="T88" fmla="*/ 361 w 401"/>
                  <a:gd name="T89" fmla="*/ 1 h 252"/>
                  <a:gd name="T90" fmla="*/ 369 w 401"/>
                  <a:gd name="T91" fmla="*/ 1 h 252"/>
                  <a:gd name="T92" fmla="*/ 377 w 401"/>
                  <a:gd name="T93" fmla="*/ 1 h 252"/>
                  <a:gd name="T94" fmla="*/ 385 w 401"/>
                  <a:gd name="T95" fmla="*/ 0 h 252"/>
                  <a:gd name="T96" fmla="*/ 393 w 401"/>
                  <a:gd name="T97" fmla="*/ 0 h 252"/>
                  <a:gd name="T98" fmla="*/ 401 w 401"/>
                  <a:gd name="T9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1" h="252">
                    <a:moveTo>
                      <a:pt x="0" y="252"/>
                    </a:moveTo>
                    <a:lnTo>
                      <a:pt x="4" y="243"/>
                    </a:lnTo>
                    <a:lnTo>
                      <a:pt x="8" y="228"/>
                    </a:lnTo>
                    <a:lnTo>
                      <a:pt x="12" y="209"/>
                    </a:lnTo>
                    <a:lnTo>
                      <a:pt x="16" y="188"/>
                    </a:lnTo>
                    <a:lnTo>
                      <a:pt x="20" y="169"/>
                    </a:lnTo>
                    <a:lnTo>
                      <a:pt x="24" y="152"/>
                    </a:lnTo>
                    <a:lnTo>
                      <a:pt x="28" y="138"/>
                    </a:lnTo>
                    <a:lnTo>
                      <a:pt x="32" y="127"/>
                    </a:lnTo>
                    <a:lnTo>
                      <a:pt x="36" y="119"/>
                    </a:lnTo>
                    <a:lnTo>
                      <a:pt x="40" y="112"/>
                    </a:lnTo>
                    <a:lnTo>
                      <a:pt x="44" y="106"/>
                    </a:lnTo>
                    <a:lnTo>
                      <a:pt x="49" y="101"/>
                    </a:lnTo>
                    <a:lnTo>
                      <a:pt x="53" y="97"/>
                    </a:lnTo>
                    <a:lnTo>
                      <a:pt x="57" y="92"/>
                    </a:lnTo>
                    <a:lnTo>
                      <a:pt x="61" y="88"/>
                    </a:lnTo>
                    <a:lnTo>
                      <a:pt x="65" y="84"/>
                    </a:lnTo>
                    <a:lnTo>
                      <a:pt x="69" y="80"/>
                    </a:lnTo>
                    <a:lnTo>
                      <a:pt x="73" y="76"/>
                    </a:lnTo>
                    <a:lnTo>
                      <a:pt x="77" y="73"/>
                    </a:lnTo>
                    <a:lnTo>
                      <a:pt x="81" y="69"/>
                    </a:lnTo>
                    <a:lnTo>
                      <a:pt x="85" y="66"/>
                    </a:lnTo>
                    <a:lnTo>
                      <a:pt x="89" y="62"/>
                    </a:lnTo>
                    <a:lnTo>
                      <a:pt x="93" y="59"/>
                    </a:lnTo>
                    <a:lnTo>
                      <a:pt x="97" y="56"/>
                    </a:lnTo>
                    <a:lnTo>
                      <a:pt x="101" y="53"/>
                    </a:lnTo>
                    <a:lnTo>
                      <a:pt x="105" y="51"/>
                    </a:lnTo>
                    <a:lnTo>
                      <a:pt x="109" y="48"/>
                    </a:lnTo>
                    <a:lnTo>
                      <a:pt x="113" y="45"/>
                    </a:lnTo>
                    <a:lnTo>
                      <a:pt x="117" y="43"/>
                    </a:lnTo>
                    <a:lnTo>
                      <a:pt x="121" y="41"/>
                    </a:lnTo>
                    <a:lnTo>
                      <a:pt x="126" y="38"/>
                    </a:lnTo>
                    <a:lnTo>
                      <a:pt x="130" y="36"/>
                    </a:lnTo>
                    <a:lnTo>
                      <a:pt x="134" y="34"/>
                    </a:lnTo>
                    <a:lnTo>
                      <a:pt x="138" y="32"/>
                    </a:lnTo>
                    <a:lnTo>
                      <a:pt x="142" y="30"/>
                    </a:lnTo>
                    <a:lnTo>
                      <a:pt x="146" y="29"/>
                    </a:lnTo>
                    <a:lnTo>
                      <a:pt x="150" y="27"/>
                    </a:lnTo>
                    <a:lnTo>
                      <a:pt x="154" y="25"/>
                    </a:lnTo>
                    <a:lnTo>
                      <a:pt x="158" y="24"/>
                    </a:lnTo>
                    <a:lnTo>
                      <a:pt x="162" y="23"/>
                    </a:lnTo>
                    <a:lnTo>
                      <a:pt x="166" y="21"/>
                    </a:lnTo>
                    <a:lnTo>
                      <a:pt x="170" y="20"/>
                    </a:lnTo>
                    <a:lnTo>
                      <a:pt x="174" y="19"/>
                    </a:lnTo>
                    <a:lnTo>
                      <a:pt x="178" y="18"/>
                    </a:lnTo>
                    <a:lnTo>
                      <a:pt x="182" y="17"/>
                    </a:lnTo>
                    <a:lnTo>
                      <a:pt x="186" y="16"/>
                    </a:lnTo>
                    <a:lnTo>
                      <a:pt x="190" y="15"/>
                    </a:lnTo>
                    <a:lnTo>
                      <a:pt x="194" y="14"/>
                    </a:lnTo>
                    <a:lnTo>
                      <a:pt x="198" y="13"/>
                    </a:lnTo>
                    <a:lnTo>
                      <a:pt x="202" y="12"/>
                    </a:lnTo>
                    <a:lnTo>
                      <a:pt x="207" y="11"/>
                    </a:lnTo>
                    <a:lnTo>
                      <a:pt x="211" y="11"/>
                    </a:lnTo>
                    <a:lnTo>
                      <a:pt x="215" y="10"/>
                    </a:lnTo>
                    <a:lnTo>
                      <a:pt x="219" y="9"/>
                    </a:lnTo>
                    <a:lnTo>
                      <a:pt x="223" y="9"/>
                    </a:lnTo>
                    <a:lnTo>
                      <a:pt x="227" y="8"/>
                    </a:lnTo>
                    <a:lnTo>
                      <a:pt x="231" y="8"/>
                    </a:lnTo>
                    <a:lnTo>
                      <a:pt x="235" y="7"/>
                    </a:lnTo>
                    <a:lnTo>
                      <a:pt x="239" y="7"/>
                    </a:lnTo>
                    <a:lnTo>
                      <a:pt x="243" y="6"/>
                    </a:lnTo>
                    <a:lnTo>
                      <a:pt x="247" y="6"/>
                    </a:lnTo>
                    <a:lnTo>
                      <a:pt x="251" y="6"/>
                    </a:lnTo>
                    <a:lnTo>
                      <a:pt x="255" y="5"/>
                    </a:lnTo>
                    <a:lnTo>
                      <a:pt x="259" y="5"/>
                    </a:lnTo>
                    <a:lnTo>
                      <a:pt x="263" y="5"/>
                    </a:lnTo>
                    <a:lnTo>
                      <a:pt x="267" y="4"/>
                    </a:lnTo>
                    <a:lnTo>
                      <a:pt x="271" y="4"/>
                    </a:lnTo>
                    <a:lnTo>
                      <a:pt x="275" y="4"/>
                    </a:lnTo>
                    <a:lnTo>
                      <a:pt x="279" y="3"/>
                    </a:lnTo>
                    <a:lnTo>
                      <a:pt x="284" y="3"/>
                    </a:lnTo>
                    <a:lnTo>
                      <a:pt x="288" y="3"/>
                    </a:lnTo>
                    <a:lnTo>
                      <a:pt x="292" y="3"/>
                    </a:lnTo>
                    <a:lnTo>
                      <a:pt x="296" y="3"/>
                    </a:lnTo>
                    <a:lnTo>
                      <a:pt x="300" y="2"/>
                    </a:lnTo>
                    <a:lnTo>
                      <a:pt x="304" y="2"/>
                    </a:lnTo>
                    <a:lnTo>
                      <a:pt x="308" y="2"/>
                    </a:lnTo>
                    <a:lnTo>
                      <a:pt x="312" y="2"/>
                    </a:lnTo>
                    <a:lnTo>
                      <a:pt x="316" y="2"/>
                    </a:lnTo>
                    <a:lnTo>
                      <a:pt x="320" y="2"/>
                    </a:lnTo>
                    <a:lnTo>
                      <a:pt x="324" y="2"/>
                    </a:lnTo>
                    <a:lnTo>
                      <a:pt x="328" y="2"/>
                    </a:lnTo>
                    <a:lnTo>
                      <a:pt x="332" y="1"/>
                    </a:lnTo>
                    <a:lnTo>
                      <a:pt x="336" y="1"/>
                    </a:lnTo>
                    <a:lnTo>
                      <a:pt x="340" y="1"/>
                    </a:lnTo>
                    <a:lnTo>
                      <a:pt x="344" y="1"/>
                    </a:lnTo>
                    <a:lnTo>
                      <a:pt x="348" y="1"/>
                    </a:lnTo>
                    <a:lnTo>
                      <a:pt x="352" y="1"/>
                    </a:lnTo>
                    <a:lnTo>
                      <a:pt x="356" y="1"/>
                    </a:lnTo>
                    <a:lnTo>
                      <a:pt x="361" y="1"/>
                    </a:lnTo>
                    <a:lnTo>
                      <a:pt x="365" y="1"/>
                    </a:lnTo>
                    <a:lnTo>
                      <a:pt x="369" y="1"/>
                    </a:lnTo>
                    <a:lnTo>
                      <a:pt x="373" y="1"/>
                    </a:lnTo>
                    <a:lnTo>
                      <a:pt x="377" y="1"/>
                    </a:lnTo>
                    <a:lnTo>
                      <a:pt x="381" y="1"/>
                    </a:lnTo>
                    <a:lnTo>
                      <a:pt x="385" y="0"/>
                    </a:lnTo>
                    <a:lnTo>
                      <a:pt x="389" y="0"/>
                    </a:lnTo>
                    <a:lnTo>
                      <a:pt x="393" y="0"/>
                    </a:lnTo>
                    <a:lnTo>
                      <a:pt x="397" y="0"/>
                    </a:lnTo>
                    <a:lnTo>
                      <a:pt x="401" y="0"/>
                    </a:lnTo>
                  </a:path>
                </a:pathLst>
              </a:custGeom>
              <a:noFill/>
              <a:ln w="158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1" name="Rectangle 340"/>
              <p:cNvSpPr>
                <a:spLocks noChangeArrowheads="1"/>
              </p:cNvSpPr>
              <p:nvPr/>
            </p:nvSpPr>
            <p:spPr bwMode="auto">
              <a:xfrm>
                <a:off x="2654" y="2776"/>
                <a:ext cx="156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V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2" name="Rectangle 341"/>
              <p:cNvSpPr>
                <a:spLocks noChangeArrowheads="1"/>
              </p:cNvSpPr>
              <p:nvPr/>
            </p:nvSpPr>
            <p:spPr bwMode="auto">
              <a:xfrm>
                <a:off x="2743" y="2837"/>
                <a:ext cx="149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4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III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3" name="Line 342"/>
              <p:cNvSpPr>
                <a:spLocks noChangeShapeType="1"/>
              </p:cNvSpPr>
              <p:nvPr/>
            </p:nvSpPr>
            <p:spPr bwMode="auto">
              <a:xfrm>
                <a:off x="2912" y="2864"/>
                <a:ext cx="264" cy="0"/>
              </a:xfrm>
              <a:prstGeom prst="line">
                <a:avLst/>
              </a:prstGeom>
              <a:noFill/>
              <a:ln w="15875">
                <a:solidFill>
                  <a:srgbClr val="0000FF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4" name="Freeform 343"/>
              <p:cNvSpPr>
                <a:spLocks/>
              </p:cNvSpPr>
              <p:nvPr/>
            </p:nvSpPr>
            <p:spPr bwMode="auto">
              <a:xfrm>
                <a:off x="622" y="1334"/>
                <a:ext cx="2717" cy="1686"/>
              </a:xfrm>
              <a:custGeom>
                <a:avLst/>
                <a:gdLst>
                  <a:gd name="T0" fmla="*/ 4 w 401"/>
                  <a:gd name="T1" fmla="*/ 243 h 249"/>
                  <a:gd name="T2" fmla="*/ 12 w 401"/>
                  <a:gd name="T3" fmla="*/ 213 h 249"/>
                  <a:gd name="T4" fmla="*/ 20 w 401"/>
                  <a:gd name="T5" fmla="*/ 177 h 249"/>
                  <a:gd name="T6" fmla="*/ 28 w 401"/>
                  <a:gd name="T7" fmla="*/ 150 h 249"/>
                  <a:gd name="T8" fmla="*/ 36 w 401"/>
                  <a:gd name="T9" fmla="*/ 134 h 249"/>
                  <a:gd name="T10" fmla="*/ 44 w 401"/>
                  <a:gd name="T11" fmla="*/ 124 h 249"/>
                  <a:gd name="T12" fmla="*/ 53 w 401"/>
                  <a:gd name="T13" fmla="*/ 116 h 249"/>
                  <a:gd name="T14" fmla="*/ 61 w 401"/>
                  <a:gd name="T15" fmla="*/ 109 h 249"/>
                  <a:gd name="T16" fmla="*/ 69 w 401"/>
                  <a:gd name="T17" fmla="*/ 102 h 249"/>
                  <a:gd name="T18" fmla="*/ 77 w 401"/>
                  <a:gd name="T19" fmla="*/ 96 h 249"/>
                  <a:gd name="T20" fmla="*/ 85 w 401"/>
                  <a:gd name="T21" fmla="*/ 89 h 249"/>
                  <a:gd name="T22" fmla="*/ 93 w 401"/>
                  <a:gd name="T23" fmla="*/ 83 h 249"/>
                  <a:gd name="T24" fmla="*/ 101 w 401"/>
                  <a:gd name="T25" fmla="*/ 77 h 249"/>
                  <a:gd name="T26" fmla="*/ 109 w 401"/>
                  <a:gd name="T27" fmla="*/ 71 h 249"/>
                  <a:gd name="T28" fmla="*/ 117 w 401"/>
                  <a:gd name="T29" fmla="*/ 66 h 249"/>
                  <a:gd name="T30" fmla="*/ 126 w 401"/>
                  <a:gd name="T31" fmla="*/ 60 h 249"/>
                  <a:gd name="T32" fmla="*/ 134 w 401"/>
                  <a:gd name="T33" fmla="*/ 55 h 249"/>
                  <a:gd name="T34" fmla="*/ 142 w 401"/>
                  <a:gd name="T35" fmla="*/ 51 h 249"/>
                  <a:gd name="T36" fmla="*/ 150 w 401"/>
                  <a:gd name="T37" fmla="*/ 46 h 249"/>
                  <a:gd name="T38" fmla="*/ 158 w 401"/>
                  <a:gd name="T39" fmla="*/ 42 h 249"/>
                  <a:gd name="T40" fmla="*/ 166 w 401"/>
                  <a:gd name="T41" fmla="*/ 39 h 249"/>
                  <a:gd name="T42" fmla="*/ 174 w 401"/>
                  <a:gd name="T43" fmla="*/ 35 h 249"/>
                  <a:gd name="T44" fmla="*/ 182 w 401"/>
                  <a:gd name="T45" fmla="*/ 32 h 249"/>
                  <a:gd name="T46" fmla="*/ 190 w 401"/>
                  <a:gd name="T47" fmla="*/ 29 h 249"/>
                  <a:gd name="T48" fmla="*/ 198 w 401"/>
                  <a:gd name="T49" fmla="*/ 26 h 249"/>
                  <a:gd name="T50" fmla="*/ 207 w 401"/>
                  <a:gd name="T51" fmla="*/ 23 h 249"/>
                  <a:gd name="T52" fmla="*/ 215 w 401"/>
                  <a:gd name="T53" fmla="*/ 21 h 249"/>
                  <a:gd name="T54" fmla="*/ 223 w 401"/>
                  <a:gd name="T55" fmla="*/ 19 h 249"/>
                  <a:gd name="T56" fmla="*/ 231 w 401"/>
                  <a:gd name="T57" fmla="*/ 17 h 249"/>
                  <a:gd name="T58" fmla="*/ 239 w 401"/>
                  <a:gd name="T59" fmla="*/ 15 h 249"/>
                  <a:gd name="T60" fmla="*/ 247 w 401"/>
                  <a:gd name="T61" fmla="*/ 13 h 249"/>
                  <a:gd name="T62" fmla="*/ 255 w 401"/>
                  <a:gd name="T63" fmla="*/ 12 h 249"/>
                  <a:gd name="T64" fmla="*/ 263 w 401"/>
                  <a:gd name="T65" fmla="*/ 11 h 249"/>
                  <a:gd name="T66" fmla="*/ 271 w 401"/>
                  <a:gd name="T67" fmla="*/ 9 h 249"/>
                  <a:gd name="T68" fmla="*/ 279 w 401"/>
                  <a:gd name="T69" fmla="*/ 8 h 249"/>
                  <a:gd name="T70" fmla="*/ 288 w 401"/>
                  <a:gd name="T71" fmla="*/ 7 h 249"/>
                  <a:gd name="T72" fmla="*/ 296 w 401"/>
                  <a:gd name="T73" fmla="*/ 6 h 249"/>
                  <a:gd name="T74" fmla="*/ 304 w 401"/>
                  <a:gd name="T75" fmla="*/ 6 h 249"/>
                  <a:gd name="T76" fmla="*/ 312 w 401"/>
                  <a:gd name="T77" fmla="*/ 5 h 249"/>
                  <a:gd name="T78" fmla="*/ 320 w 401"/>
                  <a:gd name="T79" fmla="*/ 4 h 249"/>
                  <a:gd name="T80" fmla="*/ 328 w 401"/>
                  <a:gd name="T81" fmla="*/ 3 h 249"/>
                  <a:gd name="T82" fmla="*/ 336 w 401"/>
                  <a:gd name="T83" fmla="*/ 3 h 249"/>
                  <a:gd name="T84" fmla="*/ 344 w 401"/>
                  <a:gd name="T85" fmla="*/ 2 h 249"/>
                  <a:gd name="T86" fmla="*/ 352 w 401"/>
                  <a:gd name="T87" fmla="*/ 2 h 249"/>
                  <a:gd name="T88" fmla="*/ 361 w 401"/>
                  <a:gd name="T89" fmla="*/ 2 h 249"/>
                  <a:gd name="T90" fmla="*/ 369 w 401"/>
                  <a:gd name="T91" fmla="*/ 1 h 249"/>
                  <a:gd name="T92" fmla="*/ 377 w 401"/>
                  <a:gd name="T93" fmla="*/ 1 h 249"/>
                  <a:gd name="T94" fmla="*/ 385 w 401"/>
                  <a:gd name="T95" fmla="*/ 0 h 249"/>
                  <a:gd name="T96" fmla="*/ 393 w 401"/>
                  <a:gd name="T97" fmla="*/ 0 h 249"/>
                  <a:gd name="T98" fmla="*/ 401 w 401"/>
                  <a:gd name="T9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01" h="249">
                    <a:moveTo>
                      <a:pt x="0" y="249"/>
                    </a:moveTo>
                    <a:lnTo>
                      <a:pt x="4" y="243"/>
                    </a:lnTo>
                    <a:lnTo>
                      <a:pt x="8" y="230"/>
                    </a:lnTo>
                    <a:lnTo>
                      <a:pt x="12" y="213"/>
                    </a:lnTo>
                    <a:lnTo>
                      <a:pt x="16" y="195"/>
                    </a:lnTo>
                    <a:lnTo>
                      <a:pt x="20" y="177"/>
                    </a:lnTo>
                    <a:lnTo>
                      <a:pt x="24" y="162"/>
                    </a:lnTo>
                    <a:lnTo>
                      <a:pt x="28" y="150"/>
                    </a:lnTo>
                    <a:lnTo>
                      <a:pt x="32" y="141"/>
                    </a:lnTo>
                    <a:lnTo>
                      <a:pt x="36" y="134"/>
                    </a:lnTo>
                    <a:lnTo>
                      <a:pt x="40" y="128"/>
                    </a:lnTo>
                    <a:lnTo>
                      <a:pt x="44" y="124"/>
                    </a:lnTo>
                    <a:lnTo>
                      <a:pt x="49" y="120"/>
                    </a:lnTo>
                    <a:lnTo>
                      <a:pt x="53" y="116"/>
                    </a:lnTo>
                    <a:lnTo>
                      <a:pt x="57" y="113"/>
                    </a:lnTo>
                    <a:lnTo>
                      <a:pt x="61" y="109"/>
                    </a:lnTo>
                    <a:lnTo>
                      <a:pt x="65" y="106"/>
                    </a:lnTo>
                    <a:lnTo>
                      <a:pt x="69" y="102"/>
                    </a:lnTo>
                    <a:lnTo>
                      <a:pt x="73" y="99"/>
                    </a:lnTo>
                    <a:lnTo>
                      <a:pt x="77" y="96"/>
                    </a:lnTo>
                    <a:lnTo>
                      <a:pt x="81" y="93"/>
                    </a:lnTo>
                    <a:lnTo>
                      <a:pt x="85" y="89"/>
                    </a:lnTo>
                    <a:lnTo>
                      <a:pt x="89" y="86"/>
                    </a:lnTo>
                    <a:lnTo>
                      <a:pt x="93" y="83"/>
                    </a:lnTo>
                    <a:lnTo>
                      <a:pt x="97" y="80"/>
                    </a:lnTo>
                    <a:lnTo>
                      <a:pt x="101" y="77"/>
                    </a:lnTo>
                    <a:lnTo>
                      <a:pt x="105" y="74"/>
                    </a:lnTo>
                    <a:lnTo>
                      <a:pt x="109" y="71"/>
                    </a:lnTo>
                    <a:lnTo>
                      <a:pt x="113" y="68"/>
                    </a:lnTo>
                    <a:lnTo>
                      <a:pt x="117" y="66"/>
                    </a:lnTo>
                    <a:lnTo>
                      <a:pt x="121" y="63"/>
                    </a:lnTo>
                    <a:lnTo>
                      <a:pt x="126" y="60"/>
                    </a:lnTo>
                    <a:lnTo>
                      <a:pt x="130" y="58"/>
                    </a:lnTo>
                    <a:lnTo>
                      <a:pt x="134" y="55"/>
                    </a:lnTo>
                    <a:lnTo>
                      <a:pt x="138" y="53"/>
                    </a:lnTo>
                    <a:lnTo>
                      <a:pt x="142" y="51"/>
                    </a:lnTo>
                    <a:lnTo>
                      <a:pt x="146" y="49"/>
                    </a:lnTo>
                    <a:lnTo>
                      <a:pt x="150" y="46"/>
                    </a:lnTo>
                    <a:lnTo>
                      <a:pt x="154" y="44"/>
                    </a:lnTo>
                    <a:lnTo>
                      <a:pt x="158" y="42"/>
                    </a:lnTo>
                    <a:lnTo>
                      <a:pt x="162" y="40"/>
                    </a:lnTo>
                    <a:lnTo>
                      <a:pt x="166" y="39"/>
                    </a:lnTo>
                    <a:lnTo>
                      <a:pt x="170" y="37"/>
                    </a:lnTo>
                    <a:lnTo>
                      <a:pt x="174" y="35"/>
                    </a:lnTo>
                    <a:lnTo>
                      <a:pt x="178" y="33"/>
                    </a:lnTo>
                    <a:lnTo>
                      <a:pt x="182" y="32"/>
                    </a:lnTo>
                    <a:lnTo>
                      <a:pt x="186" y="30"/>
                    </a:lnTo>
                    <a:lnTo>
                      <a:pt x="190" y="29"/>
                    </a:lnTo>
                    <a:lnTo>
                      <a:pt x="194" y="27"/>
                    </a:lnTo>
                    <a:lnTo>
                      <a:pt x="198" y="26"/>
                    </a:lnTo>
                    <a:lnTo>
                      <a:pt x="202" y="25"/>
                    </a:lnTo>
                    <a:lnTo>
                      <a:pt x="207" y="23"/>
                    </a:lnTo>
                    <a:lnTo>
                      <a:pt x="211" y="22"/>
                    </a:lnTo>
                    <a:lnTo>
                      <a:pt x="215" y="21"/>
                    </a:lnTo>
                    <a:lnTo>
                      <a:pt x="219" y="20"/>
                    </a:lnTo>
                    <a:lnTo>
                      <a:pt x="223" y="19"/>
                    </a:lnTo>
                    <a:lnTo>
                      <a:pt x="227" y="18"/>
                    </a:lnTo>
                    <a:lnTo>
                      <a:pt x="231" y="17"/>
                    </a:lnTo>
                    <a:lnTo>
                      <a:pt x="235" y="16"/>
                    </a:lnTo>
                    <a:lnTo>
                      <a:pt x="239" y="15"/>
                    </a:lnTo>
                    <a:lnTo>
                      <a:pt x="243" y="14"/>
                    </a:lnTo>
                    <a:lnTo>
                      <a:pt x="247" y="13"/>
                    </a:lnTo>
                    <a:lnTo>
                      <a:pt x="251" y="13"/>
                    </a:lnTo>
                    <a:lnTo>
                      <a:pt x="255" y="12"/>
                    </a:lnTo>
                    <a:lnTo>
                      <a:pt x="259" y="11"/>
                    </a:lnTo>
                    <a:lnTo>
                      <a:pt x="263" y="11"/>
                    </a:lnTo>
                    <a:lnTo>
                      <a:pt x="267" y="10"/>
                    </a:lnTo>
                    <a:lnTo>
                      <a:pt x="271" y="9"/>
                    </a:lnTo>
                    <a:lnTo>
                      <a:pt x="275" y="9"/>
                    </a:lnTo>
                    <a:lnTo>
                      <a:pt x="279" y="8"/>
                    </a:lnTo>
                    <a:lnTo>
                      <a:pt x="284" y="8"/>
                    </a:lnTo>
                    <a:lnTo>
                      <a:pt x="288" y="7"/>
                    </a:lnTo>
                    <a:lnTo>
                      <a:pt x="292" y="7"/>
                    </a:lnTo>
                    <a:lnTo>
                      <a:pt x="296" y="6"/>
                    </a:lnTo>
                    <a:lnTo>
                      <a:pt x="300" y="6"/>
                    </a:lnTo>
                    <a:lnTo>
                      <a:pt x="304" y="6"/>
                    </a:lnTo>
                    <a:lnTo>
                      <a:pt x="308" y="5"/>
                    </a:lnTo>
                    <a:lnTo>
                      <a:pt x="312" y="5"/>
                    </a:lnTo>
                    <a:lnTo>
                      <a:pt x="316" y="4"/>
                    </a:lnTo>
                    <a:lnTo>
                      <a:pt x="320" y="4"/>
                    </a:lnTo>
                    <a:lnTo>
                      <a:pt x="324" y="4"/>
                    </a:lnTo>
                    <a:lnTo>
                      <a:pt x="328" y="3"/>
                    </a:lnTo>
                    <a:lnTo>
                      <a:pt x="332" y="3"/>
                    </a:lnTo>
                    <a:lnTo>
                      <a:pt x="336" y="3"/>
                    </a:lnTo>
                    <a:lnTo>
                      <a:pt x="340" y="3"/>
                    </a:lnTo>
                    <a:lnTo>
                      <a:pt x="344" y="2"/>
                    </a:lnTo>
                    <a:lnTo>
                      <a:pt x="348" y="2"/>
                    </a:lnTo>
                    <a:lnTo>
                      <a:pt x="352" y="2"/>
                    </a:lnTo>
                    <a:lnTo>
                      <a:pt x="356" y="2"/>
                    </a:lnTo>
                    <a:lnTo>
                      <a:pt x="361" y="2"/>
                    </a:lnTo>
                    <a:lnTo>
                      <a:pt x="365" y="1"/>
                    </a:lnTo>
                    <a:lnTo>
                      <a:pt x="369" y="1"/>
                    </a:lnTo>
                    <a:lnTo>
                      <a:pt x="373" y="1"/>
                    </a:lnTo>
                    <a:lnTo>
                      <a:pt x="377" y="1"/>
                    </a:lnTo>
                    <a:lnTo>
                      <a:pt x="381" y="1"/>
                    </a:lnTo>
                    <a:lnTo>
                      <a:pt x="385" y="0"/>
                    </a:lnTo>
                    <a:lnTo>
                      <a:pt x="389" y="0"/>
                    </a:lnTo>
                    <a:lnTo>
                      <a:pt x="393" y="0"/>
                    </a:lnTo>
                    <a:lnTo>
                      <a:pt x="397" y="0"/>
                    </a:lnTo>
                    <a:lnTo>
                      <a:pt x="401" y="0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5" name="Rectangle 344"/>
              <p:cNvSpPr>
                <a:spLocks noChangeArrowheads="1"/>
              </p:cNvSpPr>
              <p:nvPr/>
            </p:nvSpPr>
            <p:spPr bwMode="auto">
              <a:xfrm>
                <a:off x="2248" y="3033"/>
                <a:ext cx="650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ja-JP" altLang="ja-JP" sz="17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-Bold" charset="0"/>
                  </a:rPr>
                  <a:t>Coulomb</a:t>
                </a:r>
                <a:endParaRPr kumimoji="0" lang="ja-JP" altLang="ja-JP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6" name="Line 345"/>
              <p:cNvSpPr>
                <a:spLocks noChangeShapeType="1"/>
              </p:cNvSpPr>
              <p:nvPr/>
            </p:nvSpPr>
            <p:spPr bwMode="auto">
              <a:xfrm>
                <a:off x="2912" y="3108"/>
                <a:ext cx="264" cy="0"/>
              </a:xfrm>
              <a:prstGeom prst="line">
                <a:avLst/>
              </a:prstGeom>
              <a:noFill/>
              <a:ln w="11113">
                <a:solidFill>
                  <a:srgbClr val="FF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7" name="Freeform 346"/>
              <p:cNvSpPr>
                <a:spLocks/>
              </p:cNvSpPr>
              <p:nvPr/>
            </p:nvSpPr>
            <p:spPr bwMode="auto">
              <a:xfrm>
                <a:off x="649" y="1314"/>
                <a:ext cx="2690" cy="216"/>
              </a:xfrm>
              <a:custGeom>
                <a:avLst/>
                <a:gdLst>
                  <a:gd name="T0" fmla="*/ 4 w 397"/>
                  <a:gd name="T1" fmla="*/ 16 h 32"/>
                  <a:gd name="T2" fmla="*/ 12 w 397"/>
                  <a:gd name="T3" fmla="*/ 8 h 32"/>
                  <a:gd name="T4" fmla="*/ 20 w 397"/>
                  <a:gd name="T5" fmla="*/ 5 h 32"/>
                  <a:gd name="T6" fmla="*/ 28 w 397"/>
                  <a:gd name="T7" fmla="*/ 4 h 32"/>
                  <a:gd name="T8" fmla="*/ 36 w 397"/>
                  <a:gd name="T9" fmla="*/ 3 h 32"/>
                  <a:gd name="T10" fmla="*/ 45 w 397"/>
                  <a:gd name="T11" fmla="*/ 2 h 32"/>
                  <a:gd name="T12" fmla="*/ 53 w 397"/>
                  <a:gd name="T13" fmla="*/ 2 h 32"/>
                  <a:gd name="T14" fmla="*/ 61 w 397"/>
                  <a:gd name="T15" fmla="*/ 2 h 32"/>
                  <a:gd name="T16" fmla="*/ 69 w 397"/>
                  <a:gd name="T17" fmla="*/ 1 h 32"/>
                  <a:gd name="T18" fmla="*/ 77 w 397"/>
                  <a:gd name="T19" fmla="*/ 1 h 32"/>
                  <a:gd name="T20" fmla="*/ 85 w 397"/>
                  <a:gd name="T21" fmla="*/ 1 h 32"/>
                  <a:gd name="T22" fmla="*/ 93 w 397"/>
                  <a:gd name="T23" fmla="*/ 1 h 32"/>
                  <a:gd name="T24" fmla="*/ 101 w 397"/>
                  <a:gd name="T25" fmla="*/ 1 h 32"/>
                  <a:gd name="T26" fmla="*/ 109 w 397"/>
                  <a:gd name="T27" fmla="*/ 1 h 32"/>
                  <a:gd name="T28" fmla="*/ 117 w 397"/>
                  <a:gd name="T29" fmla="*/ 1 h 32"/>
                  <a:gd name="T30" fmla="*/ 126 w 397"/>
                  <a:gd name="T31" fmla="*/ 1 h 32"/>
                  <a:gd name="T32" fmla="*/ 134 w 397"/>
                  <a:gd name="T33" fmla="*/ 1 h 32"/>
                  <a:gd name="T34" fmla="*/ 142 w 397"/>
                  <a:gd name="T35" fmla="*/ 1 h 32"/>
                  <a:gd name="T36" fmla="*/ 150 w 397"/>
                  <a:gd name="T37" fmla="*/ 1 h 32"/>
                  <a:gd name="T38" fmla="*/ 158 w 397"/>
                  <a:gd name="T39" fmla="*/ 0 h 32"/>
                  <a:gd name="T40" fmla="*/ 166 w 397"/>
                  <a:gd name="T41" fmla="*/ 0 h 32"/>
                  <a:gd name="T42" fmla="*/ 174 w 397"/>
                  <a:gd name="T43" fmla="*/ 0 h 32"/>
                  <a:gd name="T44" fmla="*/ 182 w 397"/>
                  <a:gd name="T45" fmla="*/ 0 h 32"/>
                  <a:gd name="T46" fmla="*/ 190 w 397"/>
                  <a:gd name="T47" fmla="*/ 0 h 32"/>
                  <a:gd name="T48" fmla="*/ 198 w 397"/>
                  <a:gd name="T49" fmla="*/ 0 h 32"/>
                  <a:gd name="T50" fmla="*/ 207 w 397"/>
                  <a:gd name="T51" fmla="*/ 0 h 32"/>
                  <a:gd name="T52" fmla="*/ 215 w 397"/>
                  <a:gd name="T53" fmla="*/ 0 h 32"/>
                  <a:gd name="T54" fmla="*/ 223 w 397"/>
                  <a:gd name="T55" fmla="*/ 0 h 32"/>
                  <a:gd name="T56" fmla="*/ 231 w 397"/>
                  <a:gd name="T57" fmla="*/ 0 h 32"/>
                  <a:gd name="T58" fmla="*/ 239 w 397"/>
                  <a:gd name="T59" fmla="*/ 0 h 32"/>
                  <a:gd name="T60" fmla="*/ 247 w 397"/>
                  <a:gd name="T61" fmla="*/ 0 h 32"/>
                  <a:gd name="T62" fmla="*/ 255 w 397"/>
                  <a:gd name="T63" fmla="*/ 0 h 32"/>
                  <a:gd name="T64" fmla="*/ 263 w 397"/>
                  <a:gd name="T65" fmla="*/ 0 h 32"/>
                  <a:gd name="T66" fmla="*/ 271 w 397"/>
                  <a:gd name="T67" fmla="*/ 0 h 32"/>
                  <a:gd name="T68" fmla="*/ 280 w 397"/>
                  <a:gd name="T69" fmla="*/ 0 h 32"/>
                  <a:gd name="T70" fmla="*/ 288 w 397"/>
                  <a:gd name="T71" fmla="*/ 0 h 32"/>
                  <a:gd name="T72" fmla="*/ 296 w 397"/>
                  <a:gd name="T73" fmla="*/ 0 h 32"/>
                  <a:gd name="T74" fmla="*/ 304 w 397"/>
                  <a:gd name="T75" fmla="*/ 0 h 32"/>
                  <a:gd name="T76" fmla="*/ 312 w 397"/>
                  <a:gd name="T77" fmla="*/ 0 h 32"/>
                  <a:gd name="T78" fmla="*/ 320 w 397"/>
                  <a:gd name="T79" fmla="*/ 0 h 32"/>
                  <a:gd name="T80" fmla="*/ 328 w 397"/>
                  <a:gd name="T81" fmla="*/ 0 h 32"/>
                  <a:gd name="T82" fmla="*/ 336 w 397"/>
                  <a:gd name="T83" fmla="*/ 0 h 32"/>
                  <a:gd name="T84" fmla="*/ 344 w 397"/>
                  <a:gd name="T85" fmla="*/ 0 h 32"/>
                  <a:gd name="T86" fmla="*/ 352 w 397"/>
                  <a:gd name="T87" fmla="*/ 0 h 32"/>
                  <a:gd name="T88" fmla="*/ 361 w 397"/>
                  <a:gd name="T89" fmla="*/ 0 h 32"/>
                  <a:gd name="T90" fmla="*/ 369 w 397"/>
                  <a:gd name="T91" fmla="*/ 0 h 32"/>
                  <a:gd name="T92" fmla="*/ 377 w 397"/>
                  <a:gd name="T93" fmla="*/ 0 h 32"/>
                  <a:gd name="T94" fmla="*/ 385 w 397"/>
                  <a:gd name="T95" fmla="*/ 0 h 32"/>
                  <a:gd name="T96" fmla="*/ 393 w 397"/>
                  <a:gd name="T9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7" h="32">
                    <a:moveTo>
                      <a:pt x="0" y="32"/>
                    </a:moveTo>
                    <a:lnTo>
                      <a:pt x="4" y="16"/>
                    </a:lnTo>
                    <a:lnTo>
                      <a:pt x="8" y="10"/>
                    </a:lnTo>
                    <a:lnTo>
                      <a:pt x="12" y="8"/>
                    </a:lnTo>
                    <a:lnTo>
                      <a:pt x="16" y="6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28" y="4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40" y="3"/>
                    </a:lnTo>
                    <a:lnTo>
                      <a:pt x="45" y="2"/>
                    </a:lnTo>
                    <a:lnTo>
                      <a:pt x="49" y="2"/>
                    </a:lnTo>
                    <a:lnTo>
                      <a:pt x="53" y="2"/>
                    </a:lnTo>
                    <a:lnTo>
                      <a:pt x="57" y="2"/>
                    </a:lnTo>
                    <a:lnTo>
                      <a:pt x="61" y="2"/>
                    </a:lnTo>
                    <a:lnTo>
                      <a:pt x="65" y="2"/>
                    </a:lnTo>
                    <a:lnTo>
                      <a:pt x="69" y="1"/>
                    </a:lnTo>
                    <a:lnTo>
                      <a:pt x="73" y="1"/>
                    </a:lnTo>
                    <a:lnTo>
                      <a:pt x="77" y="1"/>
                    </a:lnTo>
                    <a:lnTo>
                      <a:pt x="81" y="1"/>
                    </a:lnTo>
                    <a:lnTo>
                      <a:pt x="85" y="1"/>
                    </a:lnTo>
                    <a:lnTo>
                      <a:pt x="89" y="1"/>
                    </a:lnTo>
                    <a:lnTo>
                      <a:pt x="93" y="1"/>
                    </a:lnTo>
                    <a:lnTo>
                      <a:pt x="97" y="1"/>
                    </a:lnTo>
                    <a:lnTo>
                      <a:pt x="101" y="1"/>
                    </a:lnTo>
                    <a:lnTo>
                      <a:pt x="105" y="1"/>
                    </a:lnTo>
                    <a:lnTo>
                      <a:pt x="109" y="1"/>
                    </a:lnTo>
                    <a:lnTo>
                      <a:pt x="113" y="1"/>
                    </a:lnTo>
                    <a:lnTo>
                      <a:pt x="117" y="1"/>
                    </a:lnTo>
                    <a:lnTo>
                      <a:pt x="122" y="1"/>
                    </a:lnTo>
                    <a:lnTo>
                      <a:pt x="126" y="1"/>
                    </a:lnTo>
                    <a:lnTo>
                      <a:pt x="130" y="1"/>
                    </a:lnTo>
                    <a:lnTo>
                      <a:pt x="134" y="1"/>
                    </a:lnTo>
                    <a:lnTo>
                      <a:pt x="138" y="1"/>
                    </a:lnTo>
                    <a:lnTo>
                      <a:pt x="142" y="1"/>
                    </a:lnTo>
                    <a:lnTo>
                      <a:pt x="146" y="1"/>
                    </a:lnTo>
                    <a:lnTo>
                      <a:pt x="150" y="1"/>
                    </a:lnTo>
                    <a:lnTo>
                      <a:pt x="154" y="0"/>
                    </a:lnTo>
                    <a:lnTo>
                      <a:pt x="158" y="0"/>
                    </a:lnTo>
                    <a:lnTo>
                      <a:pt x="162" y="0"/>
                    </a:lnTo>
                    <a:lnTo>
                      <a:pt x="166" y="0"/>
                    </a:lnTo>
                    <a:lnTo>
                      <a:pt x="170" y="0"/>
                    </a:lnTo>
                    <a:lnTo>
                      <a:pt x="174" y="0"/>
                    </a:lnTo>
                    <a:lnTo>
                      <a:pt x="178" y="0"/>
                    </a:lnTo>
                    <a:lnTo>
                      <a:pt x="182" y="0"/>
                    </a:lnTo>
                    <a:lnTo>
                      <a:pt x="186" y="0"/>
                    </a:lnTo>
                    <a:lnTo>
                      <a:pt x="190" y="0"/>
                    </a:lnTo>
                    <a:lnTo>
                      <a:pt x="194" y="0"/>
                    </a:lnTo>
                    <a:lnTo>
                      <a:pt x="198" y="0"/>
                    </a:lnTo>
                    <a:lnTo>
                      <a:pt x="203" y="0"/>
                    </a:lnTo>
                    <a:lnTo>
                      <a:pt x="207" y="0"/>
                    </a:lnTo>
                    <a:lnTo>
                      <a:pt x="211" y="0"/>
                    </a:lnTo>
                    <a:lnTo>
                      <a:pt x="215" y="0"/>
                    </a:lnTo>
                    <a:lnTo>
                      <a:pt x="219" y="0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5" y="0"/>
                    </a:lnTo>
                    <a:lnTo>
                      <a:pt x="239" y="0"/>
                    </a:lnTo>
                    <a:lnTo>
                      <a:pt x="243" y="0"/>
                    </a:lnTo>
                    <a:lnTo>
                      <a:pt x="247" y="0"/>
                    </a:lnTo>
                    <a:lnTo>
                      <a:pt x="251" y="0"/>
                    </a:lnTo>
                    <a:lnTo>
                      <a:pt x="255" y="0"/>
                    </a:lnTo>
                    <a:lnTo>
                      <a:pt x="259" y="0"/>
                    </a:lnTo>
                    <a:lnTo>
                      <a:pt x="263" y="0"/>
                    </a:lnTo>
                    <a:lnTo>
                      <a:pt x="267" y="0"/>
                    </a:lnTo>
                    <a:lnTo>
                      <a:pt x="271" y="0"/>
                    </a:lnTo>
                    <a:lnTo>
                      <a:pt x="275" y="0"/>
                    </a:lnTo>
                    <a:lnTo>
                      <a:pt x="280" y="0"/>
                    </a:lnTo>
                    <a:lnTo>
                      <a:pt x="284" y="0"/>
                    </a:lnTo>
                    <a:lnTo>
                      <a:pt x="288" y="0"/>
                    </a:lnTo>
                    <a:lnTo>
                      <a:pt x="292" y="0"/>
                    </a:lnTo>
                    <a:lnTo>
                      <a:pt x="296" y="0"/>
                    </a:lnTo>
                    <a:lnTo>
                      <a:pt x="300" y="0"/>
                    </a:lnTo>
                    <a:lnTo>
                      <a:pt x="304" y="0"/>
                    </a:lnTo>
                    <a:lnTo>
                      <a:pt x="308" y="0"/>
                    </a:lnTo>
                    <a:lnTo>
                      <a:pt x="312" y="0"/>
                    </a:lnTo>
                    <a:lnTo>
                      <a:pt x="316" y="0"/>
                    </a:lnTo>
                    <a:lnTo>
                      <a:pt x="320" y="0"/>
                    </a:lnTo>
                    <a:lnTo>
                      <a:pt x="324" y="0"/>
                    </a:lnTo>
                    <a:lnTo>
                      <a:pt x="328" y="0"/>
                    </a:lnTo>
                    <a:lnTo>
                      <a:pt x="332" y="0"/>
                    </a:lnTo>
                    <a:lnTo>
                      <a:pt x="336" y="0"/>
                    </a:lnTo>
                    <a:lnTo>
                      <a:pt x="340" y="0"/>
                    </a:lnTo>
                    <a:lnTo>
                      <a:pt x="344" y="0"/>
                    </a:lnTo>
                    <a:lnTo>
                      <a:pt x="348" y="0"/>
                    </a:lnTo>
                    <a:lnTo>
                      <a:pt x="352" y="0"/>
                    </a:lnTo>
                    <a:lnTo>
                      <a:pt x="357" y="0"/>
                    </a:lnTo>
                    <a:lnTo>
                      <a:pt x="361" y="0"/>
                    </a:lnTo>
                    <a:lnTo>
                      <a:pt x="365" y="0"/>
                    </a:lnTo>
                    <a:lnTo>
                      <a:pt x="369" y="0"/>
                    </a:lnTo>
                    <a:lnTo>
                      <a:pt x="373" y="0"/>
                    </a:lnTo>
                    <a:lnTo>
                      <a:pt x="377" y="0"/>
                    </a:lnTo>
                    <a:lnTo>
                      <a:pt x="381" y="0"/>
                    </a:lnTo>
                    <a:lnTo>
                      <a:pt x="385" y="0"/>
                    </a:lnTo>
                    <a:lnTo>
                      <a:pt x="389" y="0"/>
                    </a:lnTo>
                    <a:lnTo>
                      <a:pt x="393" y="0"/>
                    </a:lnTo>
                    <a:lnTo>
                      <a:pt x="397" y="0"/>
                    </a:lnTo>
                  </a:path>
                </a:pathLst>
              </a:custGeom>
              <a:noFill/>
              <a:ln w="11113">
                <a:solidFill>
                  <a:srgbClr val="FF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8" name="Line 347"/>
              <p:cNvSpPr>
                <a:spLocks noChangeShapeType="1"/>
              </p:cNvSpPr>
              <p:nvPr/>
            </p:nvSpPr>
            <p:spPr bwMode="auto">
              <a:xfrm flipV="1">
                <a:off x="622" y="2986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9" name="Line 348"/>
              <p:cNvSpPr>
                <a:spLocks noChangeShapeType="1"/>
              </p:cNvSpPr>
              <p:nvPr/>
            </p:nvSpPr>
            <p:spPr bwMode="auto">
              <a:xfrm>
                <a:off x="622" y="3054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0" name="Line 349"/>
              <p:cNvSpPr>
                <a:spLocks noChangeShapeType="1"/>
              </p:cNvSpPr>
              <p:nvPr/>
            </p:nvSpPr>
            <p:spPr bwMode="auto">
              <a:xfrm>
                <a:off x="622" y="2986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1" name="Line 350"/>
              <p:cNvSpPr>
                <a:spLocks noChangeShapeType="1"/>
              </p:cNvSpPr>
              <p:nvPr/>
            </p:nvSpPr>
            <p:spPr bwMode="auto">
              <a:xfrm flipV="1">
                <a:off x="826" y="2207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2" name="Line 351"/>
              <p:cNvSpPr>
                <a:spLocks noChangeShapeType="1"/>
              </p:cNvSpPr>
              <p:nvPr/>
            </p:nvSpPr>
            <p:spPr bwMode="auto">
              <a:xfrm>
                <a:off x="812" y="227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3" name="Line 352"/>
              <p:cNvSpPr>
                <a:spLocks noChangeShapeType="1"/>
              </p:cNvSpPr>
              <p:nvPr/>
            </p:nvSpPr>
            <p:spPr bwMode="auto">
              <a:xfrm>
                <a:off x="812" y="220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4" name="Line 353"/>
              <p:cNvSpPr>
                <a:spLocks noChangeShapeType="1"/>
              </p:cNvSpPr>
              <p:nvPr/>
            </p:nvSpPr>
            <p:spPr bwMode="auto">
              <a:xfrm flipV="1">
                <a:off x="914" y="1977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5" name="Line 354"/>
              <p:cNvSpPr>
                <a:spLocks noChangeShapeType="1"/>
              </p:cNvSpPr>
              <p:nvPr/>
            </p:nvSpPr>
            <p:spPr bwMode="auto">
              <a:xfrm>
                <a:off x="900" y="201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6" name="Line 355"/>
              <p:cNvSpPr>
                <a:spLocks noChangeShapeType="1"/>
              </p:cNvSpPr>
              <p:nvPr/>
            </p:nvSpPr>
            <p:spPr bwMode="auto">
              <a:xfrm>
                <a:off x="900" y="197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7" name="Line 356"/>
              <p:cNvSpPr>
                <a:spLocks noChangeShapeType="1"/>
              </p:cNvSpPr>
              <p:nvPr/>
            </p:nvSpPr>
            <p:spPr bwMode="auto">
              <a:xfrm flipV="1">
                <a:off x="975" y="1869"/>
                <a:ext cx="0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8" name="Line 357"/>
              <p:cNvSpPr>
                <a:spLocks noChangeShapeType="1"/>
              </p:cNvSpPr>
              <p:nvPr/>
            </p:nvSpPr>
            <p:spPr bwMode="auto">
              <a:xfrm>
                <a:off x="961" y="1916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9" name="Line 358"/>
              <p:cNvSpPr>
                <a:spLocks noChangeShapeType="1"/>
              </p:cNvSpPr>
              <p:nvPr/>
            </p:nvSpPr>
            <p:spPr bwMode="auto">
              <a:xfrm>
                <a:off x="961" y="186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0" name="Line 359"/>
              <p:cNvSpPr>
                <a:spLocks noChangeShapeType="1"/>
              </p:cNvSpPr>
              <p:nvPr/>
            </p:nvSpPr>
            <p:spPr bwMode="auto">
              <a:xfrm flipV="1">
                <a:off x="1029" y="1910"/>
                <a:ext cx="0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1" name="Line 360"/>
              <p:cNvSpPr>
                <a:spLocks noChangeShapeType="1"/>
              </p:cNvSpPr>
              <p:nvPr/>
            </p:nvSpPr>
            <p:spPr bwMode="auto">
              <a:xfrm>
                <a:off x="1015" y="1957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2" name="Line 361"/>
              <p:cNvSpPr>
                <a:spLocks noChangeShapeType="1"/>
              </p:cNvSpPr>
              <p:nvPr/>
            </p:nvSpPr>
            <p:spPr bwMode="auto">
              <a:xfrm>
                <a:off x="1015" y="191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3" name="Line 362"/>
              <p:cNvSpPr>
                <a:spLocks noChangeShapeType="1"/>
              </p:cNvSpPr>
              <p:nvPr/>
            </p:nvSpPr>
            <p:spPr bwMode="auto">
              <a:xfrm flipV="1">
                <a:off x="1083" y="1828"/>
                <a:ext cx="0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4" name="Line 363"/>
              <p:cNvSpPr>
                <a:spLocks noChangeShapeType="1"/>
              </p:cNvSpPr>
              <p:nvPr/>
            </p:nvSpPr>
            <p:spPr bwMode="auto">
              <a:xfrm>
                <a:off x="1076" y="1876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5" name="Line 364"/>
              <p:cNvSpPr>
                <a:spLocks noChangeShapeType="1"/>
              </p:cNvSpPr>
              <p:nvPr/>
            </p:nvSpPr>
            <p:spPr bwMode="auto">
              <a:xfrm>
                <a:off x="1076" y="1828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6" name="Line 365"/>
              <p:cNvSpPr>
                <a:spLocks noChangeShapeType="1"/>
              </p:cNvSpPr>
              <p:nvPr/>
            </p:nvSpPr>
            <p:spPr bwMode="auto">
              <a:xfrm flipV="1">
                <a:off x="1124" y="1781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7" name="Line 366"/>
              <p:cNvSpPr>
                <a:spLocks noChangeShapeType="1"/>
              </p:cNvSpPr>
              <p:nvPr/>
            </p:nvSpPr>
            <p:spPr bwMode="auto">
              <a:xfrm>
                <a:off x="1117" y="1815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8" name="Line 367"/>
              <p:cNvSpPr>
                <a:spLocks noChangeShapeType="1"/>
              </p:cNvSpPr>
              <p:nvPr/>
            </p:nvSpPr>
            <p:spPr bwMode="auto">
              <a:xfrm>
                <a:off x="1117" y="1781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9" name="Line 368"/>
              <p:cNvSpPr>
                <a:spLocks noChangeShapeType="1"/>
              </p:cNvSpPr>
              <p:nvPr/>
            </p:nvSpPr>
            <p:spPr bwMode="auto">
              <a:xfrm flipV="1">
                <a:off x="1205" y="1740"/>
                <a:ext cx="0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0" name="Line 369"/>
              <p:cNvSpPr>
                <a:spLocks noChangeShapeType="1"/>
              </p:cNvSpPr>
              <p:nvPr/>
            </p:nvSpPr>
            <p:spPr bwMode="auto">
              <a:xfrm>
                <a:off x="1191" y="1788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1" name="Line 370"/>
              <p:cNvSpPr>
                <a:spLocks noChangeShapeType="1"/>
              </p:cNvSpPr>
              <p:nvPr/>
            </p:nvSpPr>
            <p:spPr bwMode="auto">
              <a:xfrm>
                <a:off x="1191" y="174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2" name="Line 371"/>
              <p:cNvSpPr>
                <a:spLocks noChangeShapeType="1"/>
              </p:cNvSpPr>
              <p:nvPr/>
            </p:nvSpPr>
            <p:spPr bwMode="auto">
              <a:xfrm flipV="1">
                <a:off x="1239" y="1693"/>
                <a:ext cx="0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3" name="Line 372"/>
              <p:cNvSpPr>
                <a:spLocks noChangeShapeType="1"/>
              </p:cNvSpPr>
              <p:nvPr/>
            </p:nvSpPr>
            <p:spPr bwMode="auto">
              <a:xfrm>
                <a:off x="1232" y="178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4" name="Line 373"/>
              <p:cNvSpPr>
                <a:spLocks noChangeShapeType="1"/>
              </p:cNvSpPr>
              <p:nvPr/>
            </p:nvSpPr>
            <p:spPr bwMode="auto">
              <a:xfrm>
                <a:off x="1232" y="1693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5" name="Line 374"/>
              <p:cNvSpPr>
                <a:spLocks noChangeShapeType="1"/>
              </p:cNvSpPr>
              <p:nvPr/>
            </p:nvSpPr>
            <p:spPr bwMode="auto">
              <a:xfrm flipV="1">
                <a:off x="1273" y="1706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6" name="Line 375"/>
              <p:cNvSpPr>
                <a:spLocks noChangeShapeType="1"/>
              </p:cNvSpPr>
              <p:nvPr/>
            </p:nvSpPr>
            <p:spPr bwMode="auto">
              <a:xfrm>
                <a:off x="1259" y="174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7" name="Line 376"/>
              <p:cNvSpPr>
                <a:spLocks noChangeShapeType="1"/>
              </p:cNvSpPr>
              <p:nvPr/>
            </p:nvSpPr>
            <p:spPr bwMode="auto">
              <a:xfrm>
                <a:off x="1259" y="1706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8" name="Line 377"/>
              <p:cNvSpPr>
                <a:spLocks noChangeShapeType="1"/>
              </p:cNvSpPr>
              <p:nvPr/>
            </p:nvSpPr>
            <p:spPr bwMode="auto">
              <a:xfrm flipV="1">
                <a:off x="1300" y="1679"/>
                <a:ext cx="0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9" name="Line 378"/>
              <p:cNvSpPr>
                <a:spLocks noChangeShapeType="1"/>
              </p:cNvSpPr>
              <p:nvPr/>
            </p:nvSpPr>
            <p:spPr bwMode="auto">
              <a:xfrm>
                <a:off x="1293" y="172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0" name="Line 379"/>
              <p:cNvSpPr>
                <a:spLocks noChangeShapeType="1"/>
              </p:cNvSpPr>
              <p:nvPr/>
            </p:nvSpPr>
            <p:spPr bwMode="auto">
              <a:xfrm>
                <a:off x="1293" y="167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1" name="Line 380"/>
              <p:cNvSpPr>
                <a:spLocks noChangeShapeType="1"/>
              </p:cNvSpPr>
              <p:nvPr/>
            </p:nvSpPr>
            <p:spPr bwMode="auto">
              <a:xfrm flipV="1">
                <a:off x="1334" y="1639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2" name="Line 381"/>
              <p:cNvSpPr>
                <a:spLocks noChangeShapeType="1"/>
              </p:cNvSpPr>
              <p:nvPr/>
            </p:nvSpPr>
            <p:spPr bwMode="auto">
              <a:xfrm>
                <a:off x="1320" y="1673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3" name="Line 382"/>
              <p:cNvSpPr>
                <a:spLocks noChangeShapeType="1"/>
              </p:cNvSpPr>
              <p:nvPr/>
            </p:nvSpPr>
            <p:spPr bwMode="auto">
              <a:xfrm>
                <a:off x="1320" y="163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4" name="Line 383"/>
              <p:cNvSpPr>
                <a:spLocks noChangeShapeType="1"/>
              </p:cNvSpPr>
              <p:nvPr/>
            </p:nvSpPr>
            <p:spPr bwMode="auto">
              <a:xfrm flipV="1">
                <a:off x="1367" y="1639"/>
                <a:ext cx="0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5" name="Line 384"/>
              <p:cNvSpPr>
                <a:spLocks noChangeShapeType="1"/>
              </p:cNvSpPr>
              <p:nvPr/>
            </p:nvSpPr>
            <p:spPr bwMode="auto">
              <a:xfrm>
                <a:off x="1354" y="167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6" name="Line 385"/>
              <p:cNvSpPr>
                <a:spLocks noChangeShapeType="1"/>
              </p:cNvSpPr>
              <p:nvPr/>
            </p:nvSpPr>
            <p:spPr bwMode="auto">
              <a:xfrm>
                <a:off x="1354" y="163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7" name="Line 386"/>
              <p:cNvSpPr>
                <a:spLocks noChangeShapeType="1"/>
              </p:cNvSpPr>
              <p:nvPr/>
            </p:nvSpPr>
            <p:spPr bwMode="auto">
              <a:xfrm flipV="1">
                <a:off x="1388" y="1618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8" name="Line 387"/>
              <p:cNvSpPr>
                <a:spLocks noChangeShapeType="1"/>
              </p:cNvSpPr>
              <p:nvPr/>
            </p:nvSpPr>
            <p:spPr bwMode="auto">
              <a:xfrm>
                <a:off x="1381" y="165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9" name="Line 388"/>
              <p:cNvSpPr>
                <a:spLocks noChangeShapeType="1"/>
              </p:cNvSpPr>
              <p:nvPr/>
            </p:nvSpPr>
            <p:spPr bwMode="auto">
              <a:xfrm>
                <a:off x="1381" y="161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0" name="Line 389"/>
              <p:cNvSpPr>
                <a:spLocks noChangeShapeType="1"/>
              </p:cNvSpPr>
              <p:nvPr/>
            </p:nvSpPr>
            <p:spPr bwMode="auto">
              <a:xfrm flipV="1">
                <a:off x="1442" y="1618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1" name="Line 390"/>
              <p:cNvSpPr>
                <a:spLocks noChangeShapeType="1"/>
              </p:cNvSpPr>
              <p:nvPr/>
            </p:nvSpPr>
            <p:spPr bwMode="auto">
              <a:xfrm>
                <a:off x="1435" y="1659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2" name="Line 391"/>
              <p:cNvSpPr>
                <a:spLocks noChangeShapeType="1"/>
              </p:cNvSpPr>
              <p:nvPr/>
            </p:nvSpPr>
            <p:spPr bwMode="auto">
              <a:xfrm>
                <a:off x="1435" y="1618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3" name="Line 392"/>
              <p:cNvSpPr>
                <a:spLocks noChangeShapeType="1"/>
              </p:cNvSpPr>
              <p:nvPr/>
            </p:nvSpPr>
            <p:spPr bwMode="auto">
              <a:xfrm flipV="1">
                <a:off x="1476" y="1558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4" name="Line 393"/>
              <p:cNvSpPr>
                <a:spLocks noChangeShapeType="1"/>
              </p:cNvSpPr>
              <p:nvPr/>
            </p:nvSpPr>
            <p:spPr bwMode="auto">
              <a:xfrm>
                <a:off x="1469" y="1625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5" name="Line 394"/>
              <p:cNvSpPr>
                <a:spLocks noChangeShapeType="1"/>
              </p:cNvSpPr>
              <p:nvPr/>
            </p:nvSpPr>
            <p:spPr bwMode="auto">
              <a:xfrm>
                <a:off x="1469" y="1558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6" name="Line 395"/>
              <p:cNvSpPr>
                <a:spLocks noChangeShapeType="1"/>
              </p:cNvSpPr>
              <p:nvPr/>
            </p:nvSpPr>
            <p:spPr bwMode="auto">
              <a:xfrm flipV="1">
                <a:off x="1496" y="1564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7" name="Line 396"/>
              <p:cNvSpPr>
                <a:spLocks noChangeShapeType="1"/>
              </p:cNvSpPr>
              <p:nvPr/>
            </p:nvSpPr>
            <p:spPr bwMode="auto">
              <a:xfrm>
                <a:off x="1483" y="160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8" name="Line 397"/>
              <p:cNvSpPr>
                <a:spLocks noChangeShapeType="1"/>
              </p:cNvSpPr>
              <p:nvPr/>
            </p:nvSpPr>
            <p:spPr bwMode="auto">
              <a:xfrm>
                <a:off x="1483" y="156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9" name="Line 398"/>
              <p:cNvSpPr>
                <a:spLocks noChangeShapeType="1"/>
              </p:cNvSpPr>
              <p:nvPr/>
            </p:nvSpPr>
            <p:spPr bwMode="auto">
              <a:xfrm flipV="1">
                <a:off x="1523" y="1544"/>
                <a:ext cx="0" cy="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0" name="Line 399"/>
              <p:cNvSpPr>
                <a:spLocks noChangeShapeType="1"/>
              </p:cNvSpPr>
              <p:nvPr/>
            </p:nvSpPr>
            <p:spPr bwMode="auto">
              <a:xfrm>
                <a:off x="1510" y="157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1" name="Line 400"/>
              <p:cNvSpPr>
                <a:spLocks noChangeShapeType="1"/>
              </p:cNvSpPr>
              <p:nvPr/>
            </p:nvSpPr>
            <p:spPr bwMode="auto">
              <a:xfrm>
                <a:off x="1510" y="154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2" name="Line 401"/>
              <p:cNvSpPr>
                <a:spLocks noChangeShapeType="1"/>
              </p:cNvSpPr>
              <p:nvPr/>
            </p:nvSpPr>
            <p:spPr bwMode="auto">
              <a:xfrm flipV="1">
                <a:off x="1537" y="1537"/>
                <a:ext cx="0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3" name="Line 402"/>
              <p:cNvSpPr>
                <a:spLocks noChangeShapeType="1"/>
              </p:cNvSpPr>
              <p:nvPr/>
            </p:nvSpPr>
            <p:spPr bwMode="auto">
              <a:xfrm>
                <a:off x="1530" y="158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4" name="Line 403"/>
              <p:cNvSpPr>
                <a:spLocks noChangeShapeType="1"/>
              </p:cNvSpPr>
              <p:nvPr/>
            </p:nvSpPr>
            <p:spPr bwMode="auto">
              <a:xfrm>
                <a:off x="1530" y="153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5" name="Line 404"/>
              <p:cNvSpPr>
                <a:spLocks noChangeShapeType="1"/>
              </p:cNvSpPr>
              <p:nvPr/>
            </p:nvSpPr>
            <p:spPr bwMode="auto">
              <a:xfrm flipV="1">
                <a:off x="1557" y="1524"/>
                <a:ext cx="0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6" name="Line 405"/>
              <p:cNvSpPr>
                <a:spLocks noChangeShapeType="1"/>
              </p:cNvSpPr>
              <p:nvPr/>
            </p:nvSpPr>
            <p:spPr bwMode="auto">
              <a:xfrm>
                <a:off x="1550" y="1571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1" name="Group 607"/>
            <p:cNvGrpSpPr>
              <a:grpSpLocks/>
            </p:cNvGrpSpPr>
            <p:nvPr/>
          </p:nvGrpSpPr>
          <p:grpSpPr bwMode="auto">
            <a:xfrm>
              <a:off x="609" y="1273"/>
              <a:ext cx="2513" cy="1760"/>
              <a:chOff x="609" y="1273"/>
              <a:chExt cx="2513" cy="1760"/>
            </a:xfrm>
          </p:grpSpPr>
          <p:sp>
            <p:nvSpPr>
              <p:cNvPr id="29" name="Line 407"/>
              <p:cNvSpPr>
                <a:spLocks noChangeShapeType="1"/>
              </p:cNvSpPr>
              <p:nvPr/>
            </p:nvSpPr>
            <p:spPr bwMode="auto">
              <a:xfrm>
                <a:off x="1550" y="1524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Line 408"/>
              <p:cNvSpPr>
                <a:spLocks noChangeShapeType="1"/>
              </p:cNvSpPr>
              <p:nvPr/>
            </p:nvSpPr>
            <p:spPr bwMode="auto">
              <a:xfrm flipV="1">
                <a:off x="1584" y="1490"/>
                <a:ext cx="0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Line 409"/>
              <p:cNvSpPr>
                <a:spLocks noChangeShapeType="1"/>
              </p:cNvSpPr>
              <p:nvPr/>
            </p:nvSpPr>
            <p:spPr bwMode="auto">
              <a:xfrm>
                <a:off x="1577" y="153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2" name="Line 410"/>
              <p:cNvSpPr>
                <a:spLocks noChangeShapeType="1"/>
              </p:cNvSpPr>
              <p:nvPr/>
            </p:nvSpPr>
            <p:spPr bwMode="auto">
              <a:xfrm>
                <a:off x="1577" y="1490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3" name="Line 411"/>
              <p:cNvSpPr>
                <a:spLocks noChangeShapeType="1"/>
              </p:cNvSpPr>
              <p:nvPr/>
            </p:nvSpPr>
            <p:spPr bwMode="auto">
              <a:xfrm flipV="1">
                <a:off x="1652" y="1483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4" name="Line 412"/>
              <p:cNvSpPr>
                <a:spLocks noChangeShapeType="1"/>
              </p:cNvSpPr>
              <p:nvPr/>
            </p:nvSpPr>
            <p:spPr bwMode="auto">
              <a:xfrm>
                <a:off x="1645" y="1551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5" name="Line 413"/>
              <p:cNvSpPr>
                <a:spLocks noChangeShapeType="1"/>
              </p:cNvSpPr>
              <p:nvPr/>
            </p:nvSpPr>
            <p:spPr bwMode="auto">
              <a:xfrm>
                <a:off x="1645" y="1483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6" name="Line 414"/>
              <p:cNvSpPr>
                <a:spLocks noChangeShapeType="1"/>
              </p:cNvSpPr>
              <p:nvPr/>
            </p:nvSpPr>
            <p:spPr bwMode="auto">
              <a:xfrm flipV="1">
                <a:off x="1672" y="1470"/>
                <a:ext cx="0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7" name="Line 415"/>
              <p:cNvSpPr>
                <a:spLocks noChangeShapeType="1"/>
              </p:cNvSpPr>
              <p:nvPr/>
            </p:nvSpPr>
            <p:spPr bwMode="auto">
              <a:xfrm>
                <a:off x="1659" y="154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8" name="Line 416"/>
              <p:cNvSpPr>
                <a:spLocks noChangeShapeType="1"/>
              </p:cNvSpPr>
              <p:nvPr/>
            </p:nvSpPr>
            <p:spPr bwMode="auto">
              <a:xfrm>
                <a:off x="1659" y="147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9" name="Line 417"/>
              <p:cNvSpPr>
                <a:spLocks noChangeShapeType="1"/>
              </p:cNvSpPr>
              <p:nvPr/>
            </p:nvSpPr>
            <p:spPr bwMode="auto">
              <a:xfrm flipV="1">
                <a:off x="1693" y="1442"/>
                <a:ext cx="0" cy="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0" name="Line 418"/>
              <p:cNvSpPr>
                <a:spLocks noChangeShapeType="1"/>
              </p:cNvSpPr>
              <p:nvPr/>
            </p:nvSpPr>
            <p:spPr bwMode="auto">
              <a:xfrm>
                <a:off x="1686" y="153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1" name="Line 419"/>
              <p:cNvSpPr>
                <a:spLocks noChangeShapeType="1"/>
              </p:cNvSpPr>
              <p:nvPr/>
            </p:nvSpPr>
            <p:spPr bwMode="auto">
              <a:xfrm>
                <a:off x="1686" y="1442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2" name="Line 420"/>
              <p:cNvSpPr>
                <a:spLocks noChangeShapeType="1"/>
              </p:cNvSpPr>
              <p:nvPr/>
            </p:nvSpPr>
            <p:spPr bwMode="auto">
              <a:xfrm flipV="1">
                <a:off x="1733" y="1449"/>
                <a:ext cx="0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3" name="Line 421"/>
              <p:cNvSpPr>
                <a:spLocks noChangeShapeType="1"/>
              </p:cNvSpPr>
              <p:nvPr/>
            </p:nvSpPr>
            <p:spPr bwMode="auto">
              <a:xfrm>
                <a:off x="1720" y="151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5" name="Line 422"/>
              <p:cNvSpPr>
                <a:spLocks noChangeShapeType="1"/>
              </p:cNvSpPr>
              <p:nvPr/>
            </p:nvSpPr>
            <p:spPr bwMode="auto">
              <a:xfrm>
                <a:off x="1720" y="144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0" name="Line 423"/>
              <p:cNvSpPr>
                <a:spLocks noChangeShapeType="1"/>
              </p:cNvSpPr>
              <p:nvPr/>
            </p:nvSpPr>
            <p:spPr bwMode="auto">
              <a:xfrm flipV="1">
                <a:off x="1787" y="1422"/>
                <a:ext cx="0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4" name="Line 424"/>
              <p:cNvSpPr>
                <a:spLocks noChangeShapeType="1"/>
              </p:cNvSpPr>
              <p:nvPr/>
            </p:nvSpPr>
            <p:spPr bwMode="auto">
              <a:xfrm>
                <a:off x="1774" y="147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5" name="Line 425"/>
              <p:cNvSpPr>
                <a:spLocks noChangeShapeType="1"/>
              </p:cNvSpPr>
              <p:nvPr/>
            </p:nvSpPr>
            <p:spPr bwMode="auto">
              <a:xfrm>
                <a:off x="1774" y="1422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6" name="Line 426"/>
              <p:cNvSpPr>
                <a:spLocks noChangeShapeType="1"/>
              </p:cNvSpPr>
              <p:nvPr/>
            </p:nvSpPr>
            <p:spPr bwMode="auto">
              <a:xfrm flipV="1">
                <a:off x="1821" y="1409"/>
                <a:ext cx="0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7" name="Line 427"/>
              <p:cNvSpPr>
                <a:spLocks noChangeShapeType="1"/>
              </p:cNvSpPr>
              <p:nvPr/>
            </p:nvSpPr>
            <p:spPr bwMode="auto">
              <a:xfrm>
                <a:off x="1815" y="1463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8" name="Line 428"/>
              <p:cNvSpPr>
                <a:spLocks noChangeShapeType="1"/>
              </p:cNvSpPr>
              <p:nvPr/>
            </p:nvSpPr>
            <p:spPr bwMode="auto">
              <a:xfrm>
                <a:off x="1815" y="1409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39" name="Line 429"/>
              <p:cNvSpPr>
                <a:spLocks noChangeShapeType="1"/>
              </p:cNvSpPr>
              <p:nvPr/>
            </p:nvSpPr>
            <p:spPr bwMode="auto">
              <a:xfrm flipV="1">
                <a:off x="1855" y="1409"/>
                <a:ext cx="0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0" name="Line 430"/>
              <p:cNvSpPr>
                <a:spLocks noChangeShapeType="1"/>
              </p:cNvSpPr>
              <p:nvPr/>
            </p:nvSpPr>
            <p:spPr bwMode="auto">
              <a:xfrm>
                <a:off x="1848" y="1476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1" name="Line 431"/>
              <p:cNvSpPr>
                <a:spLocks noChangeShapeType="1"/>
              </p:cNvSpPr>
              <p:nvPr/>
            </p:nvSpPr>
            <p:spPr bwMode="auto">
              <a:xfrm>
                <a:off x="1848" y="1409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2" name="Line 432"/>
              <p:cNvSpPr>
                <a:spLocks noChangeShapeType="1"/>
              </p:cNvSpPr>
              <p:nvPr/>
            </p:nvSpPr>
            <p:spPr bwMode="auto">
              <a:xfrm flipV="1">
                <a:off x="1882" y="1402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3" name="Line 433"/>
              <p:cNvSpPr>
                <a:spLocks noChangeShapeType="1"/>
              </p:cNvSpPr>
              <p:nvPr/>
            </p:nvSpPr>
            <p:spPr bwMode="auto">
              <a:xfrm>
                <a:off x="1869" y="147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4" name="Line 434"/>
              <p:cNvSpPr>
                <a:spLocks noChangeShapeType="1"/>
              </p:cNvSpPr>
              <p:nvPr/>
            </p:nvSpPr>
            <p:spPr bwMode="auto">
              <a:xfrm>
                <a:off x="1869" y="1402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5" name="Line 435"/>
              <p:cNvSpPr>
                <a:spLocks noChangeShapeType="1"/>
              </p:cNvSpPr>
              <p:nvPr/>
            </p:nvSpPr>
            <p:spPr bwMode="auto">
              <a:xfrm flipV="1">
                <a:off x="1923" y="1409"/>
                <a:ext cx="0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6" name="Line 436"/>
              <p:cNvSpPr>
                <a:spLocks noChangeShapeType="1"/>
              </p:cNvSpPr>
              <p:nvPr/>
            </p:nvSpPr>
            <p:spPr bwMode="auto">
              <a:xfrm>
                <a:off x="1909" y="1463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7" name="Line 437"/>
              <p:cNvSpPr>
                <a:spLocks noChangeShapeType="1"/>
              </p:cNvSpPr>
              <p:nvPr/>
            </p:nvSpPr>
            <p:spPr bwMode="auto">
              <a:xfrm>
                <a:off x="1909" y="1409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8" name="Line 438"/>
              <p:cNvSpPr>
                <a:spLocks noChangeShapeType="1"/>
              </p:cNvSpPr>
              <p:nvPr/>
            </p:nvSpPr>
            <p:spPr bwMode="auto">
              <a:xfrm flipV="1">
                <a:off x="1943" y="1381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49" name="Line 439"/>
              <p:cNvSpPr>
                <a:spLocks noChangeShapeType="1"/>
              </p:cNvSpPr>
              <p:nvPr/>
            </p:nvSpPr>
            <p:spPr bwMode="auto">
              <a:xfrm>
                <a:off x="1936" y="1449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0" name="Line 440"/>
              <p:cNvSpPr>
                <a:spLocks noChangeShapeType="1"/>
              </p:cNvSpPr>
              <p:nvPr/>
            </p:nvSpPr>
            <p:spPr bwMode="auto">
              <a:xfrm>
                <a:off x="1936" y="1381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1" name="Line 441"/>
              <p:cNvSpPr>
                <a:spLocks noChangeShapeType="1"/>
              </p:cNvSpPr>
              <p:nvPr/>
            </p:nvSpPr>
            <p:spPr bwMode="auto">
              <a:xfrm flipV="1">
                <a:off x="1991" y="1375"/>
                <a:ext cx="0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2" name="Line 442"/>
              <p:cNvSpPr>
                <a:spLocks noChangeShapeType="1"/>
              </p:cNvSpPr>
              <p:nvPr/>
            </p:nvSpPr>
            <p:spPr bwMode="auto">
              <a:xfrm>
                <a:off x="1977" y="142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3" name="Line 443"/>
              <p:cNvSpPr>
                <a:spLocks noChangeShapeType="1"/>
              </p:cNvSpPr>
              <p:nvPr/>
            </p:nvSpPr>
            <p:spPr bwMode="auto">
              <a:xfrm>
                <a:off x="1977" y="137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4" name="Line 444"/>
              <p:cNvSpPr>
                <a:spLocks noChangeShapeType="1"/>
              </p:cNvSpPr>
              <p:nvPr/>
            </p:nvSpPr>
            <p:spPr bwMode="auto">
              <a:xfrm flipV="1">
                <a:off x="2065" y="1354"/>
                <a:ext cx="0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5" name="Line 445"/>
              <p:cNvSpPr>
                <a:spLocks noChangeShapeType="1"/>
              </p:cNvSpPr>
              <p:nvPr/>
            </p:nvSpPr>
            <p:spPr bwMode="auto">
              <a:xfrm>
                <a:off x="2058" y="1442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6" name="Line 446"/>
              <p:cNvSpPr>
                <a:spLocks noChangeShapeType="1"/>
              </p:cNvSpPr>
              <p:nvPr/>
            </p:nvSpPr>
            <p:spPr bwMode="auto">
              <a:xfrm>
                <a:off x="2058" y="1354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7" name="Line 447"/>
              <p:cNvSpPr>
                <a:spLocks noChangeShapeType="1"/>
              </p:cNvSpPr>
              <p:nvPr/>
            </p:nvSpPr>
            <p:spPr bwMode="auto">
              <a:xfrm flipV="1">
                <a:off x="2092" y="1354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8" name="Line 448"/>
              <p:cNvSpPr>
                <a:spLocks noChangeShapeType="1"/>
              </p:cNvSpPr>
              <p:nvPr/>
            </p:nvSpPr>
            <p:spPr bwMode="auto">
              <a:xfrm>
                <a:off x="2079" y="1422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59" name="Line 449"/>
              <p:cNvSpPr>
                <a:spLocks noChangeShapeType="1"/>
              </p:cNvSpPr>
              <p:nvPr/>
            </p:nvSpPr>
            <p:spPr bwMode="auto">
              <a:xfrm>
                <a:off x="2079" y="135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0" name="Line 450"/>
              <p:cNvSpPr>
                <a:spLocks noChangeShapeType="1"/>
              </p:cNvSpPr>
              <p:nvPr/>
            </p:nvSpPr>
            <p:spPr bwMode="auto">
              <a:xfrm flipV="1">
                <a:off x="2119" y="1348"/>
                <a:ext cx="0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1" name="Line 451"/>
              <p:cNvSpPr>
                <a:spLocks noChangeShapeType="1"/>
              </p:cNvSpPr>
              <p:nvPr/>
            </p:nvSpPr>
            <p:spPr bwMode="auto">
              <a:xfrm>
                <a:off x="2106" y="140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2" name="Line 452"/>
              <p:cNvSpPr>
                <a:spLocks noChangeShapeType="1"/>
              </p:cNvSpPr>
              <p:nvPr/>
            </p:nvSpPr>
            <p:spPr bwMode="auto">
              <a:xfrm>
                <a:off x="2106" y="134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3" name="Line 453"/>
              <p:cNvSpPr>
                <a:spLocks noChangeShapeType="1"/>
              </p:cNvSpPr>
              <p:nvPr/>
            </p:nvSpPr>
            <p:spPr bwMode="auto">
              <a:xfrm flipV="1">
                <a:off x="2140" y="1341"/>
                <a:ext cx="0" cy="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4" name="Line 454"/>
              <p:cNvSpPr>
                <a:spLocks noChangeShapeType="1"/>
              </p:cNvSpPr>
              <p:nvPr/>
            </p:nvSpPr>
            <p:spPr bwMode="auto">
              <a:xfrm>
                <a:off x="2126" y="141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5" name="Line 455"/>
              <p:cNvSpPr>
                <a:spLocks noChangeShapeType="1"/>
              </p:cNvSpPr>
              <p:nvPr/>
            </p:nvSpPr>
            <p:spPr bwMode="auto">
              <a:xfrm>
                <a:off x="2126" y="134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6" name="Line 456"/>
              <p:cNvSpPr>
                <a:spLocks noChangeShapeType="1"/>
              </p:cNvSpPr>
              <p:nvPr/>
            </p:nvSpPr>
            <p:spPr bwMode="auto">
              <a:xfrm flipV="1">
                <a:off x="2174" y="1327"/>
                <a:ext cx="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7" name="Line 457"/>
              <p:cNvSpPr>
                <a:spLocks noChangeShapeType="1"/>
              </p:cNvSpPr>
              <p:nvPr/>
            </p:nvSpPr>
            <p:spPr bwMode="auto">
              <a:xfrm>
                <a:off x="2167" y="139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8" name="Line 458"/>
              <p:cNvSpPr>
                <a:spLocks noChangeShapeType="1"/>
              </p:cNvSpPr>
              <p:nvPr/>
            </p:nvSpPr>
            <p:spPr bwMode="auto">
              <a:xfrm>
                <a:off x="2167" y="132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69" name="Line 459"/>
              <p:cNvSpPr>
                <a:spLocks noChangeShapeType="1"/>
              </p:cNvSpPr>
              <p:nvPr/>
            </p:nvSpPr>
            <p:spPr bwMode="auto">
              <a:xfrm flipV="1">
                <a:off x="2201" y="1334"/>
                <a:ext cx="0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0" name="Line 460"/>
              <p:cNvSpPr>
                <a:spLocks noChangeShapeType="1"/>
              </p:cNvSpPr>
              <p:nvPr/>
            </p:nvSpPr>
            <p:spPr bwMode="auto">
              <a:xfrm>
                <a:off x="2187" y="138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1" name="Line 461"/>
              <p:cNvSpPr>
                <a:spLocks noChangeShapeType="1"/>
              </p:cNvSpPr>
              <p:nvPr/>
            </p:nvSpPr>
            <p:spPr bwMode="auto">
              <a:xfrm>
                <a:off x="2187" y="133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2" name="Line 462"/>
              <p:cNvSpPr>
                <a:spLocks noChangeShapeType="1"/>
              </p:cNvSpPr>
              <p:nvPr/>
            </p:nvSpPr>
            <p:spPr bwMode="auto">
              <a:xfrm flipV="1">
                <a:off x="2228" y="1327"/>
                <a:ext cx="0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3" name="Line 463"/>
              <p:cNvSpPr>
                <a:spLocks noChangeShapeType="1"/>
              </p:cNvSpPr>
              <p:nvPr/>
            </p:nvSpPr>
            <p:spPr bwMode="auto">
              <a:xfrm>
                <a:off x="2221" y="138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4" name="Line 464"/>
              <p:cNvSpPr>
                <a:spLocks noChangeShapeType="1"/>
              </p:cNvSpPr>
              <p:nvPr/>
            </p:nvSpPr>
            <p:spPr bwMode="auto">
              <a:xfrm>
                <a:off x="2221" y="132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5" name="Line 465"/>
              <p:cNvSpPr>
                <a:spLocks noChangeShapeType="1"/>
              </p:cNvSpPr>
              <p:nvPr/>
            </p:nvSpPr>
            <p:spPr bwMode="auto">
              <a:xfrm flipV="1">
                <a:off x="2282" y="1327"/>
                <a:ext cx="0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6" name="Line 466"/>
              <p:cNvSpPr>
                <a:spLocks noChangeShapeType="1"/>
              </p:cNvSpPr>
              <p:nvPr/>
            </p:nvSpPr>
            <p:spPr bwMode="auto">
              <a:xfrm>
                <a:off x="2275" y="138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7" name="Line 467"/>
              <p:cNvSpPr>
                <a:spLocks noChangeShapeType="1"/>
              </p:cNvSpPr>
              <p:nvPr/>
            </p:nvSpPr>
            <p:spPr bwMode="auto">
              <a:xfrm>
                <a:off x="2275" y="132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8" name="Line 468"/>
              <p:cNvSpPr>
                <a:spLocks noChangeShapeType="1"/>
              </p:cNvSpPr>
              <p:nvPr/>
            </p:nvSpPr>
            <p:spPr bwMode="auto">
              <a:xfrm flipV="1">
                <a:off x="2323" y="1314"/>
                <a:ext cx="0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79" name="Line 469"/>
              <p:cNvSpPr>
                <a:spLocks noChangeShapeType="1"/>
              </p:cNvSpPr>
              <p:nvPr/>
            </p:nvSpPr>
            <p:spPr bwMode="auto">
              <a:xfrm>
                <a:off x="2309" y="136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0" name="Line 470"/>
              <p:cNvSpPr>
                <a:spLocks noChangeShapeType="1"/>
              </p:cNvSpPr>
              <p:nvPr/>
            </p:nvSpPr>
            <p:spPr bwMode="auto">
              <a:xfrm>
                <a:off x="2309" y="131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1" name="Line 471"/>
              <p:cNvSpPr>
                <a:spLocks noChangeShapeType="1"/>
              </p:cNvSpPr>
              <p:nvPr/>
            </p:nvSpPr>
            <p:spPr bwMode="auto">
              <a:xfrm flipV="1">
                <a:off x="2363" y="1314"/>
                <a:ext cx="0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2" name="Line 472"/>
              <p:cNvSpPr>
                <a:spLocks noChangeShapeType="1"/>
              </p:cNvSpPr>
              <p:nvPr/>
            </p:nvSpPr>
            <p:spPr bwMode="auto">
              <a:xfrm>
                <a:off x="2350" y="136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3" name="Line 473"/>
              <p:cNvSpPr>
                <a:spLocks noChangeShapeType="1"/>
              </p:cNvSpPr>
              <p:nvPr/>
            </p:nvSpPr>
            <p:spPr bwMode="auto">
              <a:xfrm>
                <a:off x="2350" y="131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4" name="Line 474"/>
              <p:cNvSpPr>
                <a:spLocks noChangeShapeType="1"/>
              </p:cNvSpPr>
              <p:nvPr/>
            </p:nvSpPr>
            <p:spPr bwMode="auto">
              <a:xfrm flipV="1">
                <a:off x="2404" y="1307"/>
                <a:ext cx="0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5" name="Line 475"/>
              <p:cNvSpPr>
                <a:spLocks noChangeShapeType="1"/>
              </p:cNvSpPr>
              <p:nvPr/>
            </p:nvSpPr>
            <p:spPr bwMode="auto">
              <a:xfrm>
                <a:off x="2390" y="1368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6" name="Line 476"/>
              <p:cNvSpPr>
                <a:spLocks noChangeShapeType="1"/>
              </p:cNvSpPr>
              <p:nvPr/>
            </p:nvSpPr>
            <p:spPr bwMode="auto">
              <a:xfrm>
                <a:off x="2390" y="1307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7" name="Line 477"/>
              <p:cNvSpPr>
                <a:spLocks noChangeShapeType="1"/>
              </p:cNvSpPr>
              <p:nvPr/>
            </p:nvSpPr>
            <p:spPr bwMode="auto">
              <a:xfrm flipV="1">
                <a:off x="2472" y="1314"/>
                <a:ext cx="0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8" name="Line 478"/>
              <p:cNvSpPr>
                <a:spLocks noChangeShapeType="1"/>
              </p:cNvSpPr>
              <p:nvPr/>
            </p:nvSpPr>
            <p:spPr bwMode="auto">
              <a:xfrm>
                <a:off x="2458" y="135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89" name="Line 479"/>
              <p:cNvSpPr>
                <a:spLocks noChangeShapeType="1"/>
              </p:cNvSpPr>
              <p:nvPr/>
            </p:nvSpPr>
            <p:spPr bwMode="auto">
              <a:xfrm>
                <a:off x="2458" y="131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0" name="Line 480"/>
              <p:cNvSpPr>
                <a:spLocks noChangeShapeType="1"/>
              </p:cNvSpPr>
              <p:nvPr/>
            </p:nvSpPr>
            <p:spPr bwMode="auto">
              <a:xfrm flipV="1">
                <a:off x="2526" y="1300"/>
                <a:ext cx="0" cy="5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1" name="Line 481"/>
              <p:cNvSpPr>
                <a:spLocks noChangeShapeType="1"/>
              </p:cNvSpPr>
              <p:nvPr/>
            </p:nvSpPr>
            <p:spPr bwMode="auto">
              <a:xfrm>
                <a:off x="2519" y="1354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2" name="Line 482"/>
              <p:cNvSpPr>
                <a:spLocks noChangeShapeType="1"/>
              </p:cNvSpPr>
              <p:nvPr/>
            </p:nvSpPr>
            <p:spPr bwMode="auto">
              <a:xfrm>
                <a:off x="2519" y="1300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3" name="Line 483"/>
              <p:cNvSpPr>
                <a:spLocks noChangeShapeType="1"/>
              </p:cNvSpPr>
              <p:nvPr/>
            </p:nvSpPr>
            <p:spPr bwMode="auto">
              <a:xfrm flipV="1">
                <a:off x="2553" y="1307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4" name="Line 484"/>
              <p:cNvSpPr>
                <a:spLocks noChangeShapeType="1"/>
              </p:cNvSpPr>
              <p:nvPr/>
            </p:nvSpPr>
            <p:spPr bwMode="auto">
              <a:xfrm>
                <a:off x="2546" y="134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5" name="Line 485"/>
              <p:cNvSpPr>
                <a:spLocks noChangeShapeType="1"/>
              </p:cNvSpPr>
              <p:nvPr/>
            </p:nvSpPr>
            <p:spPr bwMode="auto">
              <a:xfrm>
                <a:off x="2546" y="130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6" name="Line 486"/>
              <p:cNvSpPr>
                <a:spLocks noChangeShapeType="1"/>
              </p:cNvSpPr>
              <p:nvPr/>
            </p:nvSpPr>
            <p:spPr bwMode="auto">
              <a:xfrm flipV="1">
                <a:off x="2621" y="1300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7" name="Line 487"/>
              <p:cNvSpPr>
                <a:spLocks noChangeShapeType="1"/>
              </p:cNvSpPr>
              <p:nvPr/>
            </p:nvSpPr>
            <p:spPr bwMode="auto">
              <a:xfrm>
                <a:off x="2607" y="133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8" name="Line 488"/>
              <p:cNvSpPr>
                <a:spLocks noChangeShapeType="1"/>
              </p:cNvSpPr>
              <p:nvPr/>
            </p:nvSpPr>
            <p:spPr bwMode="auto">
              <a:xfrm>
                <a:off x="2607" y="130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799" name="Line 489"/>
              <p:cNvSpPr>
                <a:spLocks noChangeShapeType="1"/>
              </p:cNvSpPr>
              <p:nvPr/>
            </p:nvSpPr>
            <p:spPr bwMode="auto">
              <a:xfrm flipV="1">
                <a:off x="2654" y="1287"/>
                <a:ext cx="0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0" name="Line 490"/>
              <p:cNvSpPr>
                <a:spLocks noChangeShapeType="1"/>
              </p:cNvSpPr>
              <p:nvPr/>
            </p:nvSpPr>
            <p:spPr bwMode="auto">
              <a:xfrm>
                <a:off x="2648" y="134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1" name="Line 491"/>
              <p:cNvSpPr>
                <a:spLocks noChangeShapeType="1"/>
              </p:cNvSpPr>
              <p:nvPr/>
            </p:nvSpPr>
            <p:spPr bwMode="auto">
              <a:xfrm>
                <a:off x="2648" y="128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2" name="Line 492"/>
              <p:cNvSpPr>
                <a:spLocks noChangeShapeType="1"/>
              </p:cNvSpPr>
              <p:nvPr/>
            </p:nvSpPr>
            <p:spPr bwMode="auto">
              <a:xfrm flipV="1">
                <a:off x="2688" y="1293"/>
                <a:ext cx="0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3" name="Line 493"/>
              <p:cNvSpPr>
                <a:spLocks noChangeShapeType="1"/>
              </p:cNvSpPr>
              <p:nvPr/>
            </p:nvSpPr>
            <p:spPr bwMode="auto">
              <a:xfrm>
                <a:off x="2682" y="1354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4" name="Line 494"/>
              <p:cNvSpPr>
                <a:spLocks noChangeShapeType="1"/>
              </p:cNvSpPr>
              <p:nvPr/>
            </p:nvSpPr>
            <p:spPr bwMode="auto">
              <a:xfrm>
                <a:off x="2682" y="1293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5" name="Line 495"/>
              <p:cNvSpPr>
                <a:spLocks noChangeShapeType="1"/>
              </p:cNvSpPr>
              <p:nvPr/>
            </p:nvSpPr>
            <p:spPr bwMode="auto">
              <a:xfrm flipV="1">
                <a:off x="2743" y="1287"/>
                <a:ext cx="0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6" name="Line 496"/>
              <p:cNvSpPr>
                <a:spLocks noChangeShapeType="1"/>
              </p:cNvSpPr>
              <p:nvPr/>
            </p:nvSpPr>
            <p:spPr bwMode="auto">
              <a:xfrm>
                <a:off x="2729" y="132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7" name="Line 497"/>
              <p:cNvSpPr>
                <a:spLocks noChangeShapeType="1"/>
              </p:cNvSpPr>
              <p:nvPr/>
            </p:nvSpPr>
            <p:spPr bwMode="auto">
              <a:xfrm>
                <a:off x="2729" y="128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8" name="Line 498"/>
              <p:cNvSpPr>
                <a:spLocks noChangeShapeType="1"/>
              </p:cNvSpPr>
              <p:nvPr/>
            </p:nvSpPr>
            <p:spPr bwMode="auto">
              <a:xfrm flipV="1">
                <a:off x="2776" y="1293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09" name="Line 499"/>
              <p:cNvSpPr>
                <a:spLocks noChangeShapeType="1"/>
              </p:cNvSpPr>
              <p:nvPr/>
            </p:nvSpPr>
            <p:spPr bwMode="auto">
              <a:xfrm>
                <a:off x="2770" y="132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0" name="Line 500"/>
              <p:cNvSpPr>
                <a:spLocks noChangeShapeType="1"/>
              </p:cNvSpPr>
              <p:nvPr/>
            </p:nvSpPr>
            <p:spPr bwMode="auto">
              <a:xfrm>
                <a:off x="2770" y="1293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1" name="Line 501"/>
              <p:cNvSpPr>
                <a:spLocks noChangeShapeType="1"/>
              </p:cNvSpPr>
              <p:nvPr/>
            </p:nvSpPr>
            <p:spPr bwMode="auto">
              <a:xfrm flipV="1">
                <a:off x="2817" y="129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2" name="Line 502"/>
              <p:cNvSpPr>
                <a:spLocks noChangeShapeType="1"/>
              </p:cNvSpPr>
              <p:nvPr/>
            </p:nvSpPr>
            <p:spPr bwMode="auto">
              <a:xfrm>
                <a:off x="2810" y="1321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3" name="Line 503"/>
              <p:cNvSpPr>
                <a:spLocks noChangeShapeType="1"/>
              </p:cNvSpPr>
              <p:nvPr/>
            </p:nvSpPr>
            <p:spPr bwMode="auto">
              <a:xfrm>
                <a:off x="2810" y="1293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4" name="Line 504"/>
              <p:cNvSpPr>
                <a:spLocks noChangeShapeType="1"/>
              </p:cNvSpPr>
              <p:nvPr/>
            </p:nvSpPr>
            <p:spPr bwMode="auto">
              <a:xfrm flipV="1">
                <a:off x="2878" y="1287"/>
                <a:ext cx="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5" name="Line 505"/>
              <p:cNvSpPr>
                <a:spLocks noChangeShapeType="1"/>
              </p:cNvSpPr>
              <p:nvPr/>
            </p:nvSpPr>
            <p:spPr bwMode="auto">
              <a:xfrm>
                <a:off x="2871" y="1321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6" name="Line 506"/>
              <p:cNvSpPr>
                <a:spLocks noChangeShapeType="1"/>
              </p:cNvSpPr>
              <p:nvPr/>
            </p:nvSpPr>
            <p:spPr bwMode="auto">
              <a:xfrm>
                <a:off x="2871" y="1287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7" name="Line 507"/>
              <p:cNvSpPr>
                <a:spLocks noChangeShapeType="1"/>
              </p:cNvSpPr>
              <p:nvPr/>
            </p:nvSpPr>
            <p:spPr bwMode="auto">
              <a:xfrm flipV="1">
                <a:off x="3000" y="1287"/>
                <a:ext cx="0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8" name="Line 508"/>
              <p:cNvSpPr>
                <a:spLocks noChangeShapeType="1"/>
              </p:cNvSpPr>
              <p:nvPr/>
            </p:nvSpPr>
            <p:spPr bwMode="auto">
              <a:xfrm>
                <a:off x="2993" y="132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19" name="Line 509"/>
              <p:cNvSpPr>
                <a:spLocks noChangeShapeType="1"/>
              </p:cNvSpPr>
              <p:nvPr/>
            </p:nvSpPr>
            <p:spPr bwMode="auto">
              <a:xfrm>
                <a:off x="2993" y="128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0" name="Line 510"/>
              <p:cNvSpPr>
                <a:spLocks noChangeShapeType="1"/>
              </p:cNvSpPr>
              <p:nvPr/>
            </p:nvSpPr>
            <p:spPr bwMode="auto">
              <a:xfrm flipV="1">
                <a:off x="3108" y="1273"/>
                <a:ext cx="0" cy="4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1" name="Line 511"/>
              <p:cNvSpPr>
                <a:spLocks noChangeShapeType="1"/>
              </p:cNvSpPr>
              <p:nvPr/>
            </p:nvSpPr>
            <p:spPr bwMode="auto">
              <a:xfrm>
                <a:off x="3101" y="1314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2" name="Line 512"/>
              <p:cNvSpPr>
                <a:spLocks noChangeShapeType="1"/>
              </p:cNvSpPr>
              <p:nvPr/>
            </p:nvSpPr>
            <p:spPr bwMode="auto">
              <a:xfrm>
                <a:off x="3101" y="1273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3" name="Freeform 513"/>
              <p:cNvSpPr>
                <a:spLocks/>
              </p:cNvSpPr>
              <p:nvPr/>
            </p:nvSpPr>
            <p:spPr bwMode="auto">
              <a:xfrm>
                <a:off x="609" y="3013"/>
                <a:ext cx="20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1 w 3"/>
                  <a:gd name="T21" fmla="*/ 2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4" name="Line 514"/>
              <p:cNvSpPr>
                <a:spLocks noChangeShapeType="1"/>
              </p:cNvSpPr>
              <p:nvPr/>
            </p:nvSpPr>
            <p:spPr bwMode="auto">
              <a:xfrm>
                <a:off x="622" y="302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5" name="Freeform 515"/>
              <p:cNvSpPr>
                <a:spLocks/>
              </p:cNvSpPr>
              <p:nvPr/>
            </p:nvSpPr>
            <p:spPr bwMode="auto">
              <a:xfrm>
                <a:off x="812" y="2235"/>
                <a:ext cx="20" cy="13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1 w 3"/>
                  <a:gd name="T11" fmla="*/ 0 h 2"/>
                  <a:gd name="T12" fmla="*/ 1 w 3"/>
                  <a:gd name="T13" fmla="*/ 0 h 2"/>
                  <a:gd name="T14" fmla="*/ 0 w 3"/>
                  <a:gd name="T15" fmla="*/ 1 h 2"/>
                  <a:gd name="T16" fmla="*/ 0 w 3"/>
                  <a:gd name="T17" fmla="*/ 1 h 2"/>
                  <a:gd name="T18" fmla="*/ 0 w 3"/>
                  <a:gd name="T19" fmla="*/ 1 h 2"/>
                  <a:gd name="T20" fmla="*/ 1 w 3"/>
                  <a:gd name="T21" fmla="*/ 2 h 2"/>
                  <a:gd name="T22" fmla="*/ 1 w 3"/>
                  <a:gd name="T23" fmla="*/ 2 h 2"/>
                  <a:gd name="T24" fmla="*/ 2 w 3"/>
                  <a:gd name="T25" fmla="*/ 2 h 2"/>
                  <a:gd name="T26" fmla="*/ 2 w 3"/>
                  <a:gd name="T27" fmla="*/ 2 h 2"/>
                  <a:gd name="T28" fmla="*/ 3 w 3"/>
                  <a:gd name="T29" fmla="*/ 2 h 2"/>
                  <a:gd name="T30" fmla="*/ 3 w 3"/>
                  <a:gd name="T31" fmla="*/ 1 h 2"/>
                  <a:gd name="T32" fmla="*/ 3 w 3"/>
                  <a:gd name="T3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6" name="Line 516"/>
              <p:cNvSpPr>
                <a:spLocks noChangeShapeType="1"/>
              </p:cNvSpPr>
              <p:nvPr/>
            </p:nvSpPr>
            <p:spPr bwMode="auto">
              <a:xfrm>
                <a:off x="826" y="224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7" name="Freeform 517"/>
              <p:cNvSpPr>
                <a:spLocks/>
              </p:cNvSpPr>
              <p:nvPr/>
            </p:nvSpPr>
            <p:spPr bwMode="auto">
              <a:xfrm>
                <a:off x="900" y="1991"/>
                <a:ext cx="20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1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8" name="Line 518"/>
              <p:cNvSpPr>
                <a:spLocks noChangeShapeType="1"/>
              </p:cNvSpPr>
              <p:nvPr/>
            </p:nvSpPr>
            <p:spPr bwMode="auto">
              <a:xfrm>
                <a:off x="914" y="1998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29" name="Freeform 519"/>
              <p:cNvSpPr>
                <a:spLocks/>
              </p:cNvSpPr>
              <p:nvPr/>
            </p:nvSpPr>
            <p:spPr bwMode="auto">
              <a:xfrm>
                <a:off x="961" y="1882"/>
                <a:ext cx="20" cy="21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0" name="Line 520"/>
              <p:cNvSpPr>
                <a:spLocks noChangeShapeType="1"/>
              </p:cNvSpPr>
              <p:nvPr/>
            </p:nvSpPr>
            <p:spPr bwMode="auto">
              <a:xfrm>
                <a:off x="975" y="1896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1" name="Freeform 521"/>
              <p:cNvSpPr>
                <a:spLocks/>
              </p:cNvSpPr>
              <p:nvPr/>
            </p:nvSpPr>
            <p:spPr bwMode="auto">
              <a:xfrm>
                <a:off x="1015" y="1923"/>
                <a:ext cx="21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2" name="Line 522"/>
              <p:cNvSpPr>
                <a:spLocks noChangeShapeType="1"/>
              </p:cNvSpPr>
              <p:nvPr/>
            </p:nvSpPr>
            <p:spPr bwMode="auto">
              <a:xfrm>
                <a:off x="1029" y="1937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3" name="Freeform 523"/>
              <p:cNvSpPr>
                <a:spLocks/>
              </p:cNvSpPr>
              <p:nvPr/>
            </p:nvSpPr>
            <p:spPr bwMode="auto">
              <a:xfrm>
                <a:off x="1076" y="1842"/>
                <a:ext cx="21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0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  <a:gd name="T26" fmla="*/ 1 w 3"/>
                  <a:gd name="T27" fmla="*/ 3 h 3"/>
                  <a:gd name="T28" fmla="*/ 2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4" name="Line 524"/>
              <p:cNvSpPr>
                <a:spLocks noChangeShapeType="1"/>
              </p:cNvSpPr>
              <p:nvPr/>
            </p:nvSpPr>
            <p:spPr bwMode="auto">
              <a:xfrm>
                <a:off x="1083" y="1849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5" name="Freeform 525"/>
              <p:cNvSpPr>
                <a:spLocks/>
              </p:cNvSpPr>
              <p:nvPr/>
            </p:nvSpPr>
            <p:spPr bwMode="auto">
              <a:xfrm>
                <a:off x="1117" y="1788"/>
                <a:ext cx="13" cy="20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1 w 2"/>
                  <a:gd name="T11" fmla="*/ 0 h 3"/>
                  <a:gd name="T12" fmla="*/ 0 w 2"/>
                  <a:gd name="T13" fmla="*/ 1 h 3"/>
                  <a:gd name="T14" fmla="*/ 0 w 2"/>
                  <a:gd name="T15" fmla="*/ 2 h 3"/>
                  <a:gd name="T16" fmla="*/ 0 w 2"/>
                  <a:gd name="T17" fmla="*/ 2 h 3"/>
                  <a:gd name="T18" fmla="*/ 0 w 2"/>
                  <a:gd name="T19" fmla="*/ 2 h 3"/>
                  <a:gd name="T20" fmla="*/ 0 w 2"/>
                  <a:gd name="T21" fmla="*/ 3 h 3"/>
                  <a:gd name="T22" fmla="*/ 1 w 2"/>
                  <a:gd name="T23" fmla="*/ 3 h 3"/>
                  <a:gd name="T24" fmla="*/ 1 w 2"/>
                  <a:gd name="T25" fmla="*/ 3 h 3"/>
                  <a:gd name="T26" fmla="*/ 1 w 2"/>
                  <a:gd name="T27" fmla="*/ 3 h 3"/>
                  <a:gd name="T28" fmla="*/ 2 w 2"/>
                  <a:gd name="T29" fmla="*/ 3 h 3"/>
                  <a:gd name="T30" fmla="*/ 2 w 2"/>
                  <a:gd name="T31" fmla="*/ 2 h 3"/>
                  <a:gd name="T32" fmla="*/ 2 w 2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6" name="Line 526"/>
              <p:cNvSpPr>
                <a:spLocks noChangeShapeType="1"/>
              </p:cNvSpPr>
              <p:nvPr/>
            </p:nvSpPr>
            <p:spPr bwMode="auto">
              <a:xfrm>
                <a:off x="1124" y="180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7" name="Freeform 527"/>
              <p:cNvSpPr>
                <a:spLocks/>
              </p:cNvSpPr>
              <p:nvPr/>
            </p:nvSpPr>
            <p:spPr bwMode="auto">
              <a:xfrm>
                <a:off x="1191" y="1754"/>
                <a:ext cx="21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1 w 3"/>
                  <a:gd name="T21" fmla="*/ 2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8" name="Line 528"/>
              <p:cNvSpPr>
                <a:spLocks noChangeShapeType="1"/>
              </p:cNvSpPr>
              <p:nvPr/>
            </p:nvSpPr>
            <p:spPr bwMode="auto">
              <a:xfrm>
                <a:off x="1205" y="17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39" name="Freeform 529"/>
              <p:cNvSpPr>
                <a:spLocks/>
              </p:cNvSpPr>
              <p:nvPr/>
            </p:nvSpPr>
            <p:spPr bwMode="auto">
              <a:xfrm>
                <a:off x="1232" y="1727"/>
                <a:ext cx="20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2 w 3"/>
                  <a:gd name="T5" fmla="*/ 1 h 3"/>
                  <a:gd name="T6" fmla="*/ 2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  <a:gd name="T28" fmla="*/ 2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0" name="Line 530"/>
              <p:cNvSpPr>
                <a:spLocks noChangeShapeType="1"/>
              </p:cNvSpPr>
              <p:nvPr/>
            </p:nvSpPr>
            <p:spPr bwMode="auto">
              <a:xfrm>
                <a:off x="1239" y="174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1" name="Freeform 531"/>
              <p:cNvSpPr>
                <a:spLocks/>
              </p:cNvSpPr>
              <p:nvPr/>
            </p:nvSpPr>
            <p:spPr bwMode="auto">
              <a:xfrm>
                <a:off x="1259" y="1720"/>
                <a:ext cx="20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1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2" name="Line 532"/>
              <p:cNvSpPr>
                <a:spLocks noChangeShapeType="1"/>
              </p:cNvSpPr>
              <p:nvPr/>
            </p:nvSpPr>
            <p:spPr bwMode="auto">
              <a:xfrm>
                <a:off x="1273" y="1727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3" name="Freeform 533"/>
              <p:cNvSpPr>
                <a:spLocks/>
              </p:cNvSpPr>
              <p:nvPr/>
            </p:nvSpPr>
            <p:spPr bwMode="auto">
              <a:xfrm>
                <a:off x="1293" y="1693"/>
                <a:ext cx="20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0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  <a:gd name="T28" fmla="*/ 2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4" name="Line 534"/>
              <p:cNvSpPr>
                <a:spLocks noChangeShapeType="1"/>
              </p:cNvSpPr>
              <p:nvPr/>
            </p:nvSpPr>
            <p:spPr bwMode="auto">
              <a:xfrm>
                <a:off x="1300" y="170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5" name="Freeform 535"/>
              <p:cNvSpPr>
                <a:spLocks/>
              </p:cNvSpPr>
              <p:nvPr/>
            </p:nvSpPr>
            <p:spPr bwMode="auto">
              <a:xfrm>
                <a:off x="1320" y="1646"/>
                <a:ext cx="20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1 w 3"/>
                  <a:gd name="T21" fmla="*/ 2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6" name="Line 536"/>
              <p:cNvSpPr>
                <a:spLocks noChangeShapeType="1"/>
              </p:cNvSpPr>
              <p:nvPr/>
            </p:nvSpPr>
            <p:spPr bwMode="auto">
              <a:xfrm>
                <a:off x="1334" y="1652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7" name="Freeform 537"/>
              <p:cNvSpPr>
                <a:spLocks/>
              </p:cNvSpPr>
              <p:nvPr/>
            </p:nvSpPr>
            <p:spPr bwMode="auto">
              <a:xfrm>
                <a:off x="1354" y="1652"/>
                <a:ext cx="20" cy="14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1 w 3"/>
                  <a:gd name="T11" fmla="*/ 0 h 2"/>
                  <a:gd name="T12" fmla="*/ 1 w 3"/>
                  <a:gd name="T13" fmla="*/ 0 h 2"/>
                  <a:gd name="T14" fmla="*/ 0 w 3"/>
                  <a:gd name="T15" fmla="*/ 1 h 2"/>
                  <a:gd name="T16" fmla="*/ 0 w 3"/>
                  <a:gd name="T17" fmla="*/ 1 h 2"/>
                  <a:gd name="T18" fmla="*/ 0 w 3"/>
                  <a:gd name="T19" fmla="*/ 1 h 2"/>
                  <a:gd name="T20" fmla="*/ 1 w 3"/>
                  <a:gd name="T21" fmla="*/ 2 h 2"/>
                  <a:gd name="T22" fmla="*/ 1 w 3"/>
                  <a:gd name="T23" fmla="*/ 2 h 2"/>
                  <a:gd name="T24" fmla="*/ 2 w 3"/>
                  <a:gd name="T25" fmla="*/ 2 h 2"/>
                  <a:gd name="T26" fmla="*/ 2 w 3"/>
                  <a:gd name="T27" fmla="*/ 2 h 2"/>
                  <a:gd name="T28" fmla="*/ 3 w 3"/>
                  <a:gd name="T29" fmla="*/ 2 h 2"/>
                  <a:gd name="T30" fmla="*/ 3 w 3"/>
                  <a:gd name="T31" fmla="*/ 1 h 2"/>
                  <a:gd name="T32" fmla="*/ 3 w 3"/>
                  <a:gd name="T3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8" name="Line 538"/>
              <p:cNvSpPr>
                <a:spLocks noChangeShapeType="1"/>
              </p:cNvSpPr>
              <p:nvPr/>
            </p:nvSpPr>
            <p:spPr bwMode="auto">
              <a:xfrm>
                <a:off x="1367" y="1659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49" name="Freeform 539"/>
              <p:cNvSpPr>
                <a:spLocks/>
              </p:cNvSpPr>
              <p:nvPr/>
            </p:nvSpPr>
            <p:spPr bwMode="auto">
              <a:xfrm>
                <a:off x="1381" y="1625"/>
                <a:ext cx="20" cy="21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2 w 3"/>
                  <a:gd name="T5" fmla="*/ 1 h 3"/>
                  <a:gd name="T6" fmla="*/ 2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  <a:gd name="T28" fmla="*/ 2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0" name="Line 540"/>
              <p:cNvSpPr>
                <a:spLocks noChangeShapeType="1"/>
              </p:cNvSpPr>
              <p:nvPr/>
            </p:nvSpPr>
            <p:spPr bwMode="auto">
              <a:xfrm>
                <a:off x="1388" y="1639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1" name="Freeform 541"/>
              <p:cNvSpPr>
                <a:spLocks/>
              </p:cNvSpPr>
              <p:nvPr/>
            </p:nvSpPr>
            <p:spPr bwMode="auto">
              <a:xfrm>
                <a:off x="1435" y="1625"/>
                <a:ext cx="21" cy="21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2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1 w 3"/>
                  <a:gd name="T27" fmla="*/ 3 h 3"/>
                  <a:gd name="T28" fmla="*/ 2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2" name="Line 542"/>
              <p:cNvSpPr>
                <a:spLocks noChangeShapeType="1"/>
              </p:cNvSpPr>
              <p:nvPr/>
            </p:nvSpPr>
            <p:spPr bwMode="auto">
              <a:xfrm>
                <a:off x="1442" y="1639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3" name="Freeform 543"/>
              <p:cNvSpPr>
                <a:spLocks/>
              </p:cNvSpPr>
              <p:nvPr/>
            </p:nvSpPr>
            <p:spPr bwMode="auto">
              <a:xfrm>
                <a:off x="1469" y="1578"/>
                <a:ext cx="14" cy="20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2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1 w 2"/>
                  <a:gd name="T11" fmla="*/ 0 h 3"/>
                  <a:gd name="T12" fmla="*/ 0 w 2"/>
                  <a:gd name="T13" fmla="*/ 1 h 3"/>
                  <a:gd name="T14" fmla="*/ 0 w 2"/>
                  <a:gd name="T15" fmla="*/ 2 h 3"/>
                  <a:gd name="T16" fmla="*/ 0 w 2"/>
                  <a:gd name="T17" fmla="*/ 2 h 3"/>
                  <a:gd name="T18" fmla="*/ 0 w 2"/>
                  <a:gd name="T19" fmla="*/ 2 h 3"/>
                  <a:gd name="T20" fmla="*/ 0 w 2"/>
                  <a:gd name="T21" fmla="*/ 3 h 3"/>
                  <a:gd name="T22" fmla="*/ 1 w 2"/>
                  <a:gd name="T23" fmla="*/ 3 h 3"/>
                  <a:gd name="T24" fmla="*/ 1 w 2"/>
                  <a:gd name="T25" fmla="*/ 3 h 3"/>
                  <a:gd name="T26" fmla="*/ 1 w 2"/>
                  <a:gd name="T27" fmla="*/ 3 h 3"/>
                  <a:gd name="T28" fmla="*/ 2 w 2"/>
                  <a:gd name="T29" fmla="*/ 3 h 3"/>
                  <a:gd name="T30" fmla="*/ 2 w 2"/>
                  <a:gd name="T31" fmla="*/ 2 h 3"/>
                  <a:gd name="T32" fmla="*/ 2 w 2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4" name="Line 544"/>
              <p:cNvSpPr>
                <a:spLocks noChangeShapeType="1"/>
              </p:cNvSpPr>
              <p:nvPr/>
            </p:nvSpPr>
            <p:spPr bwMode="auto">
              <a:xfrm>
                <a:off x="1476" y="159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5" name="Freeform 545"/>
              <p:cNvSpPr>
                <a:spLocks/>
              </p:cNvSpPr>
              <p:nvPr/>
            </p:nvSpPr>
            <p:spPr bwMode="auto">
              <a:xfrm>
                <a:off x="1483" y="1578"/>
                <a:ext cx="20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1 w 3"/>
                  <a:gd name="T21" fmla="*/ 2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6" name="Line 546"/>
              <p:cNvSpPr>
                <a:spLocks noChangeShapeType="1"/>
              </p:cNvSpPr>
              <p:nvPr/>
            </p:nvSpPr>
            <p:spPr bwMode="auto">
              <a:xfrm>
                <a:off x="1496" y="1585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7" name="Freeform 547"/>
              <p:cNvSpPr>
                <a:spLocks/>
              </p:cNvSpPr>
              <p:nvPr/>
            </p:nvSpPr>
            <p:spPr bwMode="auto">
              <a:xfrm>
                <a:off x="1510" y="1551"/>
                <a:ext cx="20" cy="13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1 w 3"/>
                  <a:gd name="T11" fmla="*/ 0 h 2"/>
                  <a:gd name="T12" fmla="*/ 1 w 3"/>
                  <a:gd name="T13" fmla="*/ 0 h 2"/>
                  <a:gd name="T14" fmla="*/ 0 w 3"/>
                  <a:gd name="T15" fmla="*/ 1 h 2"/>
                  <a:gd name="T16" fmla="*/ 0 w 3"/>
                  <a:gd name="T17" fmla="*/ 1 h 2"/>
                  <a:gd name="T18" fmla="*/ 0 w 3"/>
                  <a:gd name="T19" fmla="*/ 1 h 2"/>
                  <a:gd name="T20" fmla="*/ 1 w 3"/>
                  <a:gd name="T21" fmla="*/ 2 h 2"/>
                  <a:gd name="T22" fmla="*/ 1 w 3"/>
                  <a:gd name="T23" fmla="*/ 2 h 2"/>
                  <a:gd name="T24" fmla="*/ 2 w 3"/>
                  <a:gd name="T25" fmla="*/ 2 h 2"/>
                  <a:gd name="T26" fmla="*/ 2 w 3"/>
                  <a:gd name="T27" fmla="*/ 2 h 2"/>
                  <a:gd name="T28" fmla="*/ 3 w 3"/>
                  <a:gd name="T29" fmla="*/ 2 h 2"/>
                  <a:gd name="T30" fmla="*/ 3 w 3"/>
                  <a:gd name="T31" fmla="*/ 1 h 2"/>
                  <a:gd name="T32" fmla="*/ 3 w 3"/>
                  <a:gd name="T3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8" name="Line 548"/>
              <p:cNvSpPr>
                <a:spLocks noChangeShapeType="1"/>
              </p:cNvSpPr>
              <p:nvPr/>
            </p:nvSpPr>
            <p:spPr bwMode="auto">
              <a:xfrm>
                <a:off x="1523" y="1558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59" name="Freeform 549"/>
              <p:cNvSpPr>
                <a:spLocks/>
              </p:cNvSpPr>
              <p:nvPr/>
            </p:nvSpPr>
            <p:spPr bwMode="auto">
              <a:xfrm>
                <a:off x="1530" y="1551"/>
                <a:ext cx="20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2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1 w 3"/>
                  <a:gd name="T27" fmla="*/ 3 h 3"/>
                  <a:gd name="T28" fmla="*/ 2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0" name="Line 550"/>
              <p:cNvSpPr>
                <a:spLocks noChangeShapeType="1"/>
              </p:cNvSpPr>
              <p:nvPr/>
            </p:nvSpPr>
            <p:spPr bwMode="auto">
              <a:xfrm>
                <a:off x="1537" y="1564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1" name="Freeform 551"/>
              <p:cNvSpPr>
                <a:spLocks/>
              </p:cNvSpPr>
              <p:nvPr/>
            </p:nvSpPr>
            <p:spPr bwMode="auto">
              <a:xfrm>
                <a:off x="1550" y="1537"/>
                <a:ext cx="21" cy="21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0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  <a:gd name="T28" fmla="*/ 2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2" name="Line 552"/>
              <p:cNvSpPr>
                <a:spLocks noChangeShapeType="1"/>
              </p:cNvSpPr>
              <p:nvPr/>
            </p:nvSpPr>
            <p:spPr bwMode="auto">
              <a:xfrm>
                <a:off x="1557" y="1544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3" name="Freeform 553"/>
              <p:cNvSpPr>
                <a:spLocks/>
              </p:cNvSpPr>
              <p:nvPr/>
            </p:nvSpPr>
            <p:spPr bwMode="auto">
              <a:xfrm>
                <a:off x="1577" y="1503"/>
                <a:ext cx="21" cy="21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1 h 3"/>
                  <a:gd name="T20" fmla="*/ 0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  <a:gd name="T28" fmla="*/ 2 w 3"/>
                  <a:gd name="T29" fmla="*/ 2 h 3"/>
                  <a:gd name="T30" fmla="*/ 3 w 3"/>
                  <a:gd name="T31" fmla="*/ 1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4" name="Line 554"/>
              <p:cNvSpPr>
                <a:spLocks noChangeShapeType="1"/>
              </p:cNvSpPr>
              <p:nvPr/>
            </p:nvSpPr>
            <p:spPr bwMode="auto">
              <a:xfrm>
                <a:off x="1584" y="151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5" name="Freeform 555"/>
              <p:cNvSpPr>
                <a:spLocks/>
              </p:cNvSpPr>
              <p:nvPr/>
            </p:nvSpPr>
            <p:spPr bwMode="auto">
              <a:xfrm>
                <a:off x="1645" y="1503"/>
                <a:ext cx="14" cy="21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1 h 3"/>
                  <a:gd name="T4" fmla="*/ 2 w 2"/>
                  <a:gd name="T5" fmla="*/ 1 h 3"/>
                  <a:gd name="T6" fmla="*/ 1 w 2"/>
                  <a:gd name="T7" fmla="*/ 0 h 3"/>
                  <a:gd name="T8" fmla="*/ 1 w 2"/>
                  <a:gd name="T9" fmla="*/ 0 h 3"/>
                  <a:gd name="T10" fmla="*/ 1 w 2"/>
                  <a:gd name="T11" fmla="*/ 0 h 3"/>
                  <a:gd name="T12" fmla="*/ 0 w 2"/>
                  <a:gd name="T13" fmla="*/ 1 h 3"/>
                  <a:gd name="T14" fmla="*/ 0 w 2"/>
                  <a:gd name="T15" fmla="*/ 1 h 3"/>
                  <a:gd name="T16" fmla="*/ 0 w 2"/>
                  <a:gd name="T17" fmla="*/ 2 h 3"/>
                  <a:gd name="T18" fmla="*/ 0 w 2"/>
                  <a:gd name="T19" fmla="*/ 2 h 3"/>
                  <a:gd name="T20" fmla="*/ 0 w 2"/>
                  <a:gd name="T21" fmla="*/ 3 h 3"/>
                  <a:gd name="T22" fmla="*/ 1 w 2"/>
                  <a:gd name="T23" fmla="*/ 3 h 3"/>
                  <a:gd name="T24" fmla="*/ 1 w 2"/>
                  <a:gd name="T25" fmla="*/ 3 h 3"/>
                  <a:gd name="T26" fmla="*/ 1 w 2"/>
                  <a:gd name="T27" fmla="*/ 3 h 3"/>
                  <a:gd name="T28" fmla="*/ 2 w 2"/>
                  <a:gd name="T29" fmla="*/ 3 h 3"/>
                  <a:gd name="T30" fmla="*/ 2 w 2"/>
                  <a:gd name="T31" fmla="*/ 2 h 3"/>
                  <a:gd name="T32" fmla="*/ 2 w 2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6" name="Line 556"/>
              <p:cNvSpPr>
                <a:spLocks noChangeShapeType="1"/>
              </p:cNvSpPr>
              <p:nvPr/>
            </p:nvSpPr>
            <p:spPr bwMode="auto">
              <a:xfrm>
                <a:off x="1652" y="1517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7" name="Freeform 557"/>
              <p:cNvSpPr>
                <a:spLocks/>
              </p:cNvSpPr>
              <p:nvPr/>
            </p:nvSpPr>
            <p:spPr bwMode="auto">
              <a:xfrm>
                <a:off x="1659" y="1497"/>
                <a:ext cx="20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8" name="Line 558"/>
              <p:cNvSpPr>
                <a:spLocks noChangeShapeType="1"/>
              </p:cNvSpPr>
              <p:nvPr/>
            </p:nvSpPr>
            <p:spPr bwMode="auto">
              <a:xfrm>
                <a:off x="1672" y="151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69" name="Freeform 559"/>
              <p:cNvSpPr>
                <a:spLocks/>
              </p:cNvSpPr>
              <p:nvPr/>
            </p:nvSpPr>
            <p:spPr bwMode="auto">
              <a:xfrm>
                <a:off x="1686" y="1476"/>
                <a:ext cx="20" cy="21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2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1 w 3"/>
                  <a:gd name="T27" fmla="*/ 3 h 3"/>
                  <a:gd name="T28" fmla="*/ 2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0" name="Line 560"/>
              <p:cNvSpPr>
                <a:spLocks noChangeShapeType="1"/>
              </p:cNvSpPr>
              <p:nvPr/>
            </p:nvSpPr>
            <p:spPr bwMode="auto">
              <a:xfrm>
                <a:off x="1693" y="149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1" name="Freeform 561"/>
              <p:cNvSpPr>
                <a:spLocks/>
              </p:cNvSpPr>
              <p:nvPr/>
            </p:nvSpPr>
            <p:spPr bwMode="auto">
              <a:xfrm>
                <a:off x="1720" y="1470"/>
                <a:ext cx="20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2" name="Line 562"/>
              <p:cNvSpPr>
                <a:spLocks noChangeShapeType="1"/>
              </p:cNvSpPr>
              <p:nvPr/>
            </p:nvSpPr>
            <p:spPr bwMode="auto">
              <a:xfrm>
                <a:off x="1733" y="148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3" name="Freeform 563"/>
              <p:cNvSpPr>
                <a:spLocks/>
              </p:cNvSpPr>
              <p:nvPr/>
            </p:nvSpPr>
            <p:spPr bwMode="auto">
              <a:xfrm>
                <a:off x="1774" y="1436"/>
                <a:ext cx="20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1 w 3"/>
                  <a:gd name="T21" fmla="*/ 2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4" name="Line 564"/>
              <p:cNvSpPr>
                <a:spLocks noChangeShapeType="1"/>
              </p:cNvSpPr>
              <p:nvPr/>
            </p:nvSpPr>
            <p:spPr bwMode="auto">
              <a:xfrm>
                <a:off x="1787" y="1442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5" name="Freeform 565"/>
              <p:cNvSpPr>
                <a:spLocks/>
              </p:cNvSpPr>
              <p:nvPr/>
            </p:nvSpPr>
            <p:spPr bwMode="auto">
              <a:xfrm>
                <a:off x="1815" y="1429"/>
                <a:ext cx="13" cy="20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2 w 2"/>
                  <a:gd name="T5" fmla="*/ 0 h 3"/>
                  <a:gd name="T6" fmla="*/ 1 w 2"/>
                  <a:gd name="T7" fmla="*/ 0 h 3"/>
                  <a:gd name="T8" fmla="*/ 1 w 2"/>
                  <a:gd name="T9" fmla="*/ 0 h 3"/>
                  <a:gd name="T10" fmla="*/ 1 w 2"/>
                  <a:gd name="T11" fmla="*/ 0 h 3"/>
                  <a:gd name="T12" fmla="*/ 0 w 2"/>
                  <a:gd name="T13" fmla="*/ 0 h 3"/>
                  <a:gd name="T14" fmla="*/ 0 w 2"/>
                  <a:gd name="T15" fmla="*/ 1 h 3"/>
                  <a:gd name="T16" fmla="*/ 0 w 2"/>
                  <a:gd name="T17" fmla="*/ 1 h 3"/>
                  <a:gd name="T18" fmla="*/ 0 w 2"/>
                  <a:gd name="T19" fmla="*/ 2 h 3"/>
                  <a:gd name="T20" fmla="*/ 0 w 2"/>
                  <a:gd name="T21" fmla="*/ 2 h 3"/>
                  <a:gd name="T22" fmla="*/ 1 w 2"/>
                  <a:gd name="T23" fmla="*/ 3 h 3"/>
                  <a:gd name="T24" fmla="*/ 1 w 2"/>
                  <a:gd name="T25" fmla="*/ 3 h 3"/>
                  <a:gd name="T26" fmla="*/ 1 w 2"/>
                  <a:gd name="T27" fmla="*/ 3 h 3"/>
                  <a:gd name="T28" fmla="*/ 2 w 2"/>
                  <a:gd name="T29" fmla="*/ 2 h 3"/>
                  <a:gd name="T30" fmla="*/ 2 w 2"/>
                  <a:gd name="T31" fmla="*/ 2 h 3"/>
                  <a:gd name="T32" fmla="*/ 2 w 2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6" name="Line 566"/>
              <p:cNvSpPr>
                <a:spLocks noChangeShapeType="1"/>
              </p:cNvSpPr>
              <p:nvPr/>
            </p:nvSpPr>
            <p:spPr bwMode="auto">
              <a:xfrm>
                <a:off x="1821" y="1436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7" name="Freeform 567"/>
              <p:cNvSpPr>
                <a:spLocks/>
              </p:cNvSpPr>
              <p:nvPr/>
            </p:nvSpPr>
            <p:spPr bwMode="auto">
              <a:xfrm>
                <a:off x="1848" y="1429"/>
                <a:ext cx="21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2 w 3"/>
                  <a:gd name="T5" fmla="*/ 1 h 3"/>
                  <a:gd name="T6" fmla="*/ 2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  <a:gd name="T28" fmla="*/ 2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8" name="Line 568"/>
              <p:cNvSpPr>
                <a:spLocks noChangeShapeType="1"/>
              </p:cNvSpPr>
              <p:nvPr/>
            </p:nvSpPr>
            <p:spPr bwMode="auto">
              <a:xfrm>
                <a:off x="1855" y="1442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79" name="Freeform 569"/>
              <p:cNvSpPr>
                <a:spLocks/>
              </p:cNvSpPr>
              <p:nvPr/>
            </p:nvSpPr>
            <p:spPr bwMode="auto">
              <a:xfrm>
                <a:off x="1869" y="1422"/>
                <a:ext cx="20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0" name="Line 570"/>
              <p:cNvSpPr>
                <a:spLocks noChangeShapeType="1"/>
              </p:cNvSpPr>
              <p:nvPr/>
            </p:nvSpPr>
            <p:spPr bwMode="auto">
              <a:xfrm>
                <a:off x="1882" y="1436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1" name="Freeform 571"/>
              <p:cNvSpPr>
                <a:spLocks/>
              </p:cNvSpPr>
              <p:nvPr/>
            </p:nvSpPr>
            <p:spPr bwMode="auto">
              <a:xfrm>
                <a:off x="1909" y="1422"/>
                <a:ext cx="21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2" name="Line 572"/>
              <p:cNvSpPr>
                <a:spLocks noChangeShapeType="1"/>
              </p:cNvSpPr>
              <p:nvPr/>
            </p:nvSpPr>
            <p:spPr bwMode="auto">
              <a:xfrm>
                <a:off x="1923" y="1436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3" name="Freeform 573"/>
              <p:cNvSpPr>
                <a:spLocks/>
              </p:cNvSpPr>
              <p:nvPr/>
            </p:nvSpPr>
            <p:spPr bwMode="auto">
              <a:xfrm>
                <a:off x="1936" y="1402"/>
                <a:ext cx="21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2 w 3"/>
                  <a:gd name="T5" fmla="*/ 1 h 3"/>
                  <a:gd name="T6" fmla="*/ 2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  <a:gd name="T28" fmla="*/ 2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4" name="Line 574"/>
              <p:cNvSpPr>
                <a:spLocks noChangeShapeType="1"/>
              </p:cNvSpPr>
              <p:nvPr/>
            </p:nvSpPr>
            <p:spPr bwMode="auto">
              <a:xfrm>
                <a:off x="1943" y="1415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5" name="Freeform 575"/>
              <p:cNvSpPr>
                <a:spLocks/>
              </p:cNvSpPr>
              <p:nvPr/>
            </p:nvSpPr>
            <p:spPr bwMode="auto">
              <a:xfrm>
                <a:off x="1977" y="1395"/>
                <a:ext cx="20" cy="14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1 w 3"/>
                  <a:gd name="T11" fmla="*/ 0 h 2"/>
                  <a:gd name="T12" fmla="*/ 1 w 3"/>
                  <a:gd name="T13" fmla="*/ 0 h 2"/>
                  <a:gd name="T14" fmla="*/ 0 w 3"/>
                  <a:gd name="T15" fmla="*/ 1 h 2"/>
                  <a:gd name="T16" fmla="*/ 0 w 3"/>
                  <a:gd name="T17" fmla="*/ 1 h 2"/>
                  <a:gd name="T18" fmla="*/ 0 w 3"/>
                  <a:gd name="T19" fmla="*/ 1 h 2"/>
                  <a:gd name="T20" fmla="*/ 1 w 3"/>
                  <a:gd name="T21" fmla="*/ 2 h 2"/>
                  <a:gd name="T22" fmla="*/ 1 w 3"/>
                  <a:gd name="T23" fmla="*/ 2 h 2"/>
                  <a:gd name="T24" fmla="*/ 2 w 3"/>
                  <a:gd name="T25" fmla="*/ 2 h 2"/>
                  <a:gd name="T26" fmla="*/ 2 w 3"/>
                  <a:gd name="T27" fmla="*/ 2 h 2"/>
                  <a:gd name="T28" fmla="*/ 3 w 3"/>
                  <a:gd name="T29" fmla="*/ 2 h 2"/>
                  <a:gd name="T30" fmla="*/ 3 w 3"/>
                  <a:gd name="T31" fmla="*/ 1 h 2"/>
                  <a:gd name="T32" fmla="*/ 3 w 3"/>
                  <a:gd name="T3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6" name="Line 576"/>
              <p:cNvSpPr>
                <a:spLocks noChangeShapeType="1"/>
              </p:cNvSpPr>
              <p:nvPr/>
            </p:nvSpPr>
            <p:spPr bwMode="auto">
              <a:xfrm>
                <a:off x="1991" y="1402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7" name="Freeform 577"/>
              <p:cNvSpPr>
                <a:spLocks/>
              </p:cNvSpPr>
              <p:nvPr/>
            </p:nvSpPr>
            <p:spPr bwMode="auto">
              <a:xfrm>
                <a:off x="2058" y="1388"/>
                <a:ext cx="14" cy="21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2 w 2"/>
                  <a:gd name="T5" fmla="*/ 0 h 3"/>
                  <a:gd name="T6" fmla="*/ 1 w 2"/>
                  <a:gd name="T7" fmla="*/ 0 h 3"/>
                  <a:gd name="T8" fmla="*/ 1 w 2"/>
                  <a:gd name="T9" fmla="*/ 0 h 3"/>
                  <a:gd name="T10" fmla="*/ 1 w 2"/>
                  <a:gd name="T11" fmla="*/ 0 h 3"/>
                  <a:gd name="T12" fmla="*/ 0 w 2"/>
                  <a:gd name="T13" fmla="*/ 0 h 3"/>
                  <a:gd name="T14" fmla="*/ 0 w 2"/>
                  <a:gd name="T15" fmla="*/ 1 h 3"/>
                  <a:gd name="T16" fmla="*/ 0 w 2"/>
                  <a:gd name="T17" fmla="*/ 1 h 3"/>
                  <a:gd name="T18" fmla="*/ 0 w 2"/>
                  <a:gd name="T19" fmla="*/ 2 h 3"/>
                  <a:gd name="T20" fmla="*/ 0 w 2"/>
                  <a:gd name="T21" fmla="*/ 3 h 3"/>
                  <a:gd name="T22" fmla="*/ 1 w 2"/>
                  <a:gd name="T23" fmla="*/ 3 h 3"/>
                  <a:gd name="T24" fmla="*/ 1 w 2"/>
                  <a:gd name="T25" fmla="*/ 3 h 3"/>
                  <a:gd name="T26" fmla="*/ 1 w 2"/>
                  <a:gd name="T27" fmla="*/ 3 h 3"/>
                  <a:gd name="T28" fmla="*/ 2 w 2"/>
                  <a:gd name="T29" fmla="*/ 3 h 3"/>
                  <a:gd name="T30" fmla="*/ 2 w 2"/>
                  <a:gd name="T31" fmla="*/ 2 h 3"/>
                  <a:gd name="T32" fmla="*/ 2 w 2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8" name="Line 578"/>
              <p:cNvSpPr>
                <a:spLocks noChangeShapeType="1"/>
              </p:cNvSpPr>
              <p:nvPr/>
            </p:nvSpPr>
            <p:spPr bwMode="auto">
              <a:xfrm>
                <a:off x="2065" y="1395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89" name="Freeform 579"/>
              <p:cNvSpPr>
                <a:spLocks/>
              </p:cNvSpPr>
              <p:nvPr/>
            </p:nvSpPr>
            <p:spPr bwMode="auto">
              <a:xfrm>
                <a:off x="2079" y="1375"/>
                <a:ext cx="20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0" name="Line 580"/>
              <p:cNvSpPr>
                <a:spLocks noChangeShapeType="1"/>
              </p:cNvSpPr>
              <p:nvPr/>
            </p:nvSpPr>
            <p:spPr bwMode="auto">
              <a:xfrm>
                <a:off x="2092" y="1388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1" name="Freeform 581"/>
              <p:cNvSpPr>
                <a:spLocks/>
              </p:cNvSpPr>
              <p:nvPr/>
            </p:nvSpPr>
            <p:spPr bwMode="auto">
              <a:xfrm>
                <a:off x="2106" y="1368"/>
                <a:ext cx="20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1 w 3"/>
                  <a:gd name="T21" fmla="*/ 2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2" name="Line 582"/>
              <p:cNvSpPr>
                <a:spLocks noChangeShapeType="1"/>
              </p:cNvSpPr>
              <p:nvPr/>
            </p:nvSpPr>
            <p:spPr bwMode="auto">
              <a:xfrm>
                <a:off x="2119" y="1375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3" name="Freeform 583"/>
              <p:cNvSpPr>
                <a:spLocks/>
              </p:cNvSpPr>
              <p:nvPr/>
            </p:nvSpPr>
            <p:spPr bwMode="auto">
              <a:xfrm>
                <a:off x="2126" y="1368"/>
                <a:ext cx="20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4" name="Line 584"/>
              <p:cNvSpPr>
                <a:spLocks noChangeShapeType="1"/>
              </p:cNvSpPr>
              <p:nvPr/>
            </p:nvSpPr>
            <p:spPr bwMode="auto">
              <a:xfrm>
                <a:off x="2140" y="138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5" name="Freeform 585"/>
              <p:cNvSpPr>
                <a:spLocks/>
              </p:cNvSpPr>
              <p:nvPr/>
            </p:nvSpPr>
            <p:spPr bwMode="auto">
              <a:xfrm>
                <a:off x="2167" y="1354"/>
                <a:ext cx="20" cy="21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1 h 3"/>
                  <a:gd name="T20" fmla="*/ 0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  <a:gd name="T28" fmla="*/ 2 w 3"/>
                  <a:gd name="T29" fmla="*/ 2 h 3"/>
                  <a:gd name="T30" fmla="*/ 3 w 3"/>
                  <a:gd name="T31" fmla="*/ 1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6" name="Line 586"/>
              <p:cNvSpPr>
                <a:spLocks noChangeShapeType="1"/>
              </p:cNvSpPr>
              <p:nvPr/>
            </p:nvSpPr>
            <p:spPr bwMode="auto">
              <a:xfrm>
                <a:off x="2174" y="13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7" name="Freeform 587"/>
              <p:cNvSpPr>
                <a:spLocks/>
              </p:cNvSpPr>
              <p:nvPr/>
            </p:nvSpPr>
            <p:spPr bwMode="auto">
              <a:xfrm>
                <a:off x="2187" y="1354"/>
                <a:ext cx="20" cy="21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1 h 3"/>
                  <a:gd name="T20" fmla="*/ 1 w 3"/>
                  <a:gd name="T21" fmla="*/ 2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1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8" name="Line 588"/>
              <p:cNvSpPr>
                <a:spLocks noChangeShapeType="1"/>
              </p:cNvSpPr>
              <p:nvPr/>
            </p:nvSpPr>
            <p:spPr bwMode="auto">
              <a:xfrm>
                <a:off x="2201" y="13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9" name="Freeform 589"/>
              <p:cNvSpPr>
                <a:spLocks/>
              </p:cNvSpPr>
              <p:nvPr/>
            </p:nvSpPr>
            <p:spPr bwMode="auto">
              <a:xfrm>
                <a:off x="2221" y="1348"/>
                <a:ext cx="20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2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1 w 3"/>
                  <a:gd name="T27" fmla="*/ 3 h 3"/>
                  <a:gd name="T28" fmla="*/ 2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0" name="Line 590"/>
              <p:cNvSpPr>
                <a:spLocks noChangeShapeType="1"/>
              </p:cNvSpPr>
              <p:nvPr/>
            </p:nvSpPr>
            <p:spPr bwMode="auto">
              <a:xfrm>
                <a:off x="2228" y="136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1" name="Freeform 591"/>
              <p:cNvSpPr>
                <a:spLocks/>
              </p:cNvSpPr>
              <p:nvPr/>
            </p:nvSpPr>
            <p:spPr bwMode="auto">
              <a:xfrm>
                <a:off x="2275" y="1348"/>
                <a:ext cx="20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1 h 3"/>
                  <a:gd name="T20" fmla="*/ 0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  <a:gd name="T26" fmla="*/ 2 w 3"/>
                  <a:gd name="T27" fmla="*/ 3 h 3"/>
                  <a:gd name="T28" fmla="*/ 2 w 3"/>
                  <a:gd name="T29" fmla="*/ 2 h 3"/>
                  <a:gd name="T30" fmla="*/ 3 w 3"/>
                  <a:gd name="T31" fmla="*/ 1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2" name="Line 592"/>
              <p:cNvSpPr>
                <a:spLocks noChangeShapeType="1"/>
              </p:cNvSpPr>
              <p:nvPr/>
            </p:nvSpPr>
            <p:spPr bwMode="auto">
              <a:xfrm>
                <a:off x="2282" y="1354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3" name="Freeform 593"/>
              <p:cNvSpPr>
                <a:spLocks/>
              </p:cNvSpPr>
              <p:nvPr/>
            </p:nvSpPr>
            <p:spPr bwMode="auto">
              <a:xfrm>
                <a:off x="2309" y="1327"/>
                <a:ext cx="20" cy="21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4" name="Line 594"/>
              <p:cNvSpPr>
                <a:spLocks noChangeShapeType="1"/>
              </p:cNvSpPr>
              <p:nvPr/>
            </p:nvSpPr>
            <p:spPr bwMode="auto">
              <a:xfrm>
                <a:off x="2323" y="134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5" name="Freeform 595"/>
              <p:cNvSpPr>
                <a:spLocks/>
              </p:cNvSpPr>
              <p:nvPr/>
            </p:nvSpPr>
            <p:spPr bwMode="auto">
              <a:xfrm>
                <a:off x="2350" y="1334"/>
                <a:ext cx="20" cy="20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1 w 3"/>
                  <a:gd name="T21" fmla="*/ 2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6" name="Line 596"/>
              <p:cNvSpPr>
                <a:spLocks noChangeShapeType="1"/>
              </p:cNvSpPr>
              <p:nvPr/>
            </p:nvSpPr>
            <p:spPr bwMode="auto">
              <a:xfrm>
                <a:off x="2363" y="134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7" name="Freeform 597"/>
              <p:cNvSpPr>
                <a:spLocks/>
              </p:cNvSpPr>
              <p:nvPr/>
            </p:nvSpPr>
            <p:spPr bwMode="auto">
              <a:xfrm>
                <a:off x="2390" y="1327"/>
                <a:ext cx="21" cy="21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1 w 3"/>
                  <a:gd name="T21" fmla="*/ 2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8" name="Line 598"/>
              <p:cNvSpPr>
                <a:spLocks noChangeShapeType="1"/>
              </p:cNvSpPr>
              <p:nvPr/>
            </p:nvSpPr>
            <p:spPr bwMode="auto">
              <a:xfrm>
                <a:off x="2404" y="1334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9" name="Freeform 599"/>
              <p:cNvSpPr>
                <a:spLocks/>
              </p:cNvSpPr>
              <p:nvPr/>
            </p:nvSpPr>
            <p:spPr bwMode="auto">
              <a:xfrm>
                <a:off x="2458" y="1327"/>
                <a:ext cx="20" cy="21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1 h 3"/>
                  <a:gd name="T4" fmla="*/ 3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1 w 3"/>
                  <a:gd name="T11" fmla="*/ 0 h 3"/>
                  <a:gd name="T12" fmla="*/ 1 w 3"/>
                  <a:gd name="T13" fmla="*/ 0 h 3"/>
                  <a:gd name="T14" fmla="*/ 0 w 3"/>
                  <a:gd name="T15" fmla="*/ 1 h 3"/>
                  <a:gd name="T16" fmla="*/ 0 w 3"/>
                  <a:gd name="T17" fmla="*/ 1 h 3"/>
                  <a:gd name="T18" fmla="*/ 0 w 3"/>
                  <a:gd name="T19" fmla="*/ 2 h 3"/>
                  <a:gd name="T20" fmla="*/ 1 w 3"/>
                  <a:gd name="T21" fmla="*/ 2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2 h 3"/>
                  <a:gd name="T30" fmla="*/ 3 w 3"/>
                  <a:gd name="T31" fmla="*/ 2 h 3"/>
                  <a:gd name="T32" fmla="*/ 3 w 3"/>
                  <a:gd name="T3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0" name="Line 600"/>
              <p:cNvSpPr>
                <a:spLocks noChangeShapeType="1"/>
              </p:cNvSpPr>
              <p:nvPr/>
            </p:nvSpPr>
            <p:spPr bwMode="auto">
              <a:xfrm>
                <a:off x="2472" y="1334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1" name="Freeform 601"/>
              <p:cNvSpPr>
                <a:spLocks/>
              </p:cNvSpPr>
              <p:nvPr/>
            </p:nvSpPr>
            <p:spPr bwMode="auto">
              <a:xfrm>
                <a:off x="2512" y="1314"/>
                <a:ext cx="21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2" name="Line 602"/>
              <p:cNvSpPr>
                <a:spLocks noChangeShapeType="1"/>
              </p:cNvSpPr>
              <p:nvPr/>
            </p:nvSpPr>
            <p:spPr bwMode="auto">
              <a:xfrm>
                <a:off x="2526" y="1327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3" name="Freeform 603"/>
              <p:cNvSpPr>
                <a:spLocks/>
              </p:cNvSpPr>
              <p:nvPr/>
            </p:nvSpPr>
            <p:spPr bwMode="auto">
              <a:xfrm>
                <a:off x="2546" y="1314"/>
                <a:ext cx="20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2 h 3"/>
                  <a:gd name="T4" fmla="*/ 2 w 3"/>
                  <a:gd name="T5" fmla="*/ 1 h 3"/>
                  <a:gd name="T6" fmla="*/ 1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1 w 3"/>
                  <a:gd name="T27" fmla="*/ 3 h 3"/>
                  <a:gd name="T28" fmla="*/ 2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4" name="Line 604"/>
              <p:cNvSpPr>
                <a:spLocks noChangeShapeType="1"/>
              </p:cNvSpPr>
              <p:nvPr/>
            </p:nvSpPr>
            <p:spPr bwMode="auto">
              <a:xfrm>
                <a:off x="2553" y="1327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5" name="Freeform 605"/>
              <p:cNvSpPr>
                <a:spLocks/>
              </p:cNvSpPr>
              <p:nvPr/>
            </p:nvSpPr>
            <p:spPr bwMode="auto">
              <a:xfrm>
                <a:off x="2607" y="1307"/>
                <a:ext cx="20" cy="20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3 w 3"/>
                  <a:gd name="T5" fmla="*/ 1 h 3"/>
                  <a:gd name="T6" fmla="*/ 2 w 3"/>
                  <a:gd name="T7" fmla="*/ 0 h 3"/>
                  <a:gd name="T8" fmla="*/ 2 w 3"/>
                  <a:gd name="T9" fmla="*/ 0 h 3"/>
                  <a:gd name="T10" fmla="*/ 2 w 3"/>
                  <a:gd name="T11" fmla="*/ 0 h 3"/>
                  <a:gd name="T12" fmla="*/ 1 w 3"/>
                  <a:gd name="T13" fmla="*/ 1 h 3"/>
                  <a:gd name="T14" fmla="*/ 0 w 3"/>
                  <a:gd name="T15" fmla="*/ 1 h 3"/>
                  <a:gd name="T16" fmla="*/ 0 w 3"/>
                  <a:gd name="T17" fmla="*/ 2 h 3"/>
                  <a:gd name="T18" fmla="*/ 0 w 3"/>
                  <a:gd name="T19" fmla="*/ 2 h 3"/>
                  <a:gd name="T20" fmla="*/ 1 w 3"/>
                  <a:gd name="T21" fmla="*/ 3 h 3"/>
                  <a:gd name="T22" fmla="*/ 2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3 w 3"/>
                  <a:gd name="T29" fmla="*/ 3 h 3"/>
                  <a:gd name="T30" fmla="*/ 3 w 3"/>
                  <a:gd name="T31" fmla="*/ 2 h 3"/>
                  <a:gd name="T32" fmla="*/ 3 w 3"/>
                  <a:gd name="T3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6" name="Line 606"/>
              <p:cNvSpPr>
                <a:spLocks noChangeShapeType="1"/>
              </p:cNvSpPr>
              <p:nvPr/>
            </p:nvSpPr>
            <p:spPr bwMode="auto">
              <a:xfrm>
                <a:off x="2621" y="132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2" name="Freeform 608"/>
            <p:cNvSpPr>
              <a:spLocks/>
            </p:cNvSpPr>
            <p:nvPr/>
          </p:nvSpPr>
          <p:spPr bwMode="auto">
            <a:xfrm>
              <a:off x="2648" y="1307"/>
              <a:ext cx="20" cy="20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1 h 3"/>
                <a:gd name="T4" fmla="*/ 2 w 3"/>
                <a:gd name="T5" fmla="*/ 1 h 3"/>
                <a:gd name="T6" fmla="*/ 1 w 3"/>
                <a:gd name="T7" fmla="*/ 0 h 3"/>
                <a:gd name="T8" fmla="*/ 1 w 3"/>
                <a:gd name="T9" fmla="*/ 0 h 3"/>
                <a:gd name="T10" fmla="*/ 1 w 3"/>
                <a:gd name="T11" fmla="*/ 0 h 3"/>
                <a:gd name="T12" fmla="*/ 0 w 3"/>
                <a:gd name="T13" fmla="*/ 1 h 3"/>
                <a:gd name="T14" fmla="*/ 0 w 3"/>
                <a:gd name="T15" fmla="*/ 1 h 3"/>
                <a:gd name="T16" fmla="*/ 0 w 3"/>
                <a:gd name="T17" fmla="*/ 2 h 3"/>
                <a:gd name="T18" fmla="*/ 0 w 3"/>
                <a:gd name="T19" fmla="*/ 2 h 3"/>
                <a:gd name="T20" fmla="*/ 0 w 3"/>
                <a:gd name="T21" fmla="*/ 3 h 3"/>
                <a:gd name="T22" fmla="*/ 1 w 3"/>
                <a:gd name="T23" fmla="*/ 3 h 3"/>
                <a:gd name="T24" fmla="*/ 1 w 3"/>
                <a:gd name="T25" fmla="*/ 3 h 3"/>
                <a:gd name="T26" fmla="*/ 1 w 3"/>
                <a:gd name="T27" fmla="*/ 3 h 3"/>
                <a:gd name="T28" fmla="*/ 2 w 3"/>
                <a:gd name="T29" fmla="*/ 3 h 3"/>
                <a:gd name="T30" fmla="*/ 3 w 3"/>
                <a:gd name="T31" fmla="*/ 2 h 3"/>
                <a:gd name="T32" fmla="*/ 3 w 3"/>
                <a:gd name="T3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Line 609"/>
            <p:cNvSpPr>
              <a:spLocks noChangeShapeType="1"/>
            </p:cNvSpPr>
            <p:nvPr/>
          </p:nvSpPr>
          <p:spPr bwMode="auto">
            <a:xfrm>
              <a:off x="2654" y="132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610"/>
            <p:cNvSpPr>
              <a:spLocks/>
            </p:cNvSpPr>
            <p:nvPr/>
          </p:nvSpPr>
          <p:spPr bwMode="auto">
            <a:xfrm>
              <a:off x="2682" y="1314"/>
              <a:ext cx="13" cy="20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1 h 3"/>
                <a:gd name="T4" fmla="*/ 2 w 2"/>
                <a:gd name="T5" fmla="*/ 0 h 3"/>
                <a:gd name="T6" fmla="*/ 1 w 2"/>
                <a:gd name="T7" fmla="*/ 0 h 3"/>
                <a:gd name="T8" fmla="*/ 1 w 2"/>
                <a:gd name="T9" fmla="*/ 0 h 3"/>
                <a:gd name="T10" fmla="*/ 1 w 2"/>
                <a:gd name="T11" fmla="*/ 0 h 3"/>
                <a:gd name="T12" fmla="*/ 0 w 2"/>
                <a:gd name="T13" fmla="*/ 0 h 3"/>
                <a:gd name="T14" fmla="*/ 0 w 2"/>
                <a:gd name="T15" fmla="*/ 1 h 3"/>
                <a:gd name="T16" fmla="*/ 0 w 2"/>
                <a:gd name="T17" fmla="*/ 1 h 3"/>
                <a:gd name="T18" fmla="*/ 0 w 2"/>
                <a:gd name="T19" fmla="*/ 2 h 3"/>
                <a:gd name="T20" fmla="*/ 0 w 2"/>
                <a:gd name="T21" fmla="*/ 2 h 3"/>
                <a:gd name="T22" fmla="*/ 1 w 2"/>
                <a:gd name="T23" fmla="*/ 3 h 3"/>
                <a:gd name="T24" fmla="*/ 1 w 2"/>
                <a:gd name="T25" fmla="*/ 3 h 3"/>
                <a:gd name="T26" fmla="*/ 1 w 2"/>
                <a:gd name="T27" fmla="*/ 3 h 3"/>
                <a:gd name="T28" fmla="*/ 2 w 2"/>
                <a:gd name="T29" fmla="*/ 2 h 3"/>
                <a:gd name="T30" fmla="*/ 2 w 2"/>
                <a:gd name="T31" fmla="*/ 2 h 3"/>
                <a:gd name="T32" fmla="*/ 2 w 2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Line 611"/>
            <p:cNvSpPr>
              <a:spLocks noChangeShapeType="1"/>
            </p:cNvSpPr>
            <p:nvPr/>
          </p:nvSpPr>
          <p:spPr bwMode="auto">
            <a:xfrm>
              <a:off x="2688" y="132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612"/>
            <p:cNvSpPr>
              <a:spLocks/>
            </p:cNvSpPr>
            <p:nvPr/>
          </p:nvSpPr>
          <p:spPr bwMode="auto">
            <a:xfrm>
              <a:off x="2729" y="1300"/>
              <a:ext cx="20" cy="2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3 w 3"/>
                <a:gd name="T5" fmla="*/ 0 h 3"/>
                <a:gd name="T6" fmla="*/ 2 w 3"/>
                <a:gd name="T7" fmla="*/ 0 h 3"/>
                <a:gd name="T8" fmla="*/ 2 w 3"/>
                <a:gd name="T9" fmla="*/ 0 h 3"/>
                <a:gd name="T10" fmla="*/ 1 w 3"/>
                <a:gd name="T11" fmla="*/ 0 h 3"/>
                <a:gd name="T12" fmla="*/ 1 w 3"/>
                <a:gd name="T13" fmla="*/ 0 h 3"/>
                <a:gd name="T14" fmla="*/ 0 w 3"/>
                <a:gd name="T15" fmla="*/ 1 h 3"/>
                <a:gd name="T16" fmla="*/ 0 w 3"/>
                <a:gd name="T17" fmla="*/ 1 h 3"/>
                <a:gd name="T18" fmla="*/ 0 w 3"/>
                <a:gd name="T19" fmla="*/ 1 h 3"/>
                <a:gd name="T20" fmla="*/ 1 w 3"/>
                <a:gd name="T21" fmla="*/ 2 h 3"/>
                <a:gd name="T22" fmla="*/ 1 w 3"/>
                <a:gd name="T23" fmla="*/ 3 h 3"/>
                <a:gd name="T24" fmla="*/ 2 w 3"/>
                <a:gd name="T25" fmla="*/ 3 h 3"/>
                <a:gd name="T26" fmla="*/ 2 w 3"/>
                <a:gd name="T27" fmla="*/ 3 h 3"/>
                <a:gd name="T28" fmla="*/ 3 w 3"/>
                <a:gd name="T29" fmla="*/ 2 h 3"/>
                <a:gd name="T30" fmla="*/ 3 w 3"/>
                <a:gd name="T31" fmla="*/ 1 h 3"/>
                <a:gd name="T32" fmla="*/ 3 w 3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Line 613"/>
            <p:cNvSpPr>
              <a:spLocks noChangeShapeType="1"/>
            </p:cNvSpPr>
            <p:nvPr/>
          </p:nvSpPr>
          <p:spPr bwMode="auto">
            <a:xfrm>
              <a:off x="2743" y="1307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614"/>
            <p:cNvSpPr>
              <a:spLocks/>
            </p:cNvSpPr>
            <p:nvPr/>
          </p:nvSpPr>
          <p:spPr bwMode="auto">
            <a:xfrm>
              <a:off x="2770" y="1300"/>
              <a:ext cx="20" cy="2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1 h 3"/>
                <a:gd name="T4" fmla="*/ 2 w 3"/>
                <a:gd name="T5" fmla="*/ 1 h 3"/>
                <a:gd name="T6" fmla="*/ 2 w 3"/>
                <a:gd name="T7" fmla="*/ 0 h 3"/>
                <a:gd name="T8" fmla="*/ 1 w 3"/>
                <a:gd name="T9" fmla="*/ 0 h 3"/>
                <a:gd name="T10" fmla="*/ 1 w 3"/>
                <a:gd name="T11" fmla="*/ 0 h 3"/>
                <a:gd name="T12" fmla="*/ 0 w 3"/>
                <a:gd name="T13" fmla="*/ 1 h 3"/>
                <a:gd name="T14" fmla="*/ 0 w 3"/>
                <a:gd name="T15" fmla="*/ 1 h 3"/>
                <a:gd name="T16" fmla="*/ 0 w 3"/>
                <a:gd name="T17" fmla="*/ 2 h 3"/>
                <a:gd name="T18" fmla="*/ 0 w 3"/>
                <a:gd name="T19" fmla="*/ 2 h 3"/>
                <a:gd name="T20" fmla="*/ 0 w 3"/>
                <a:gd name="T21" fmla="*/ 3 h 3"/>
                <a:gd name="T22" fmla="*/ 1 w 3"/>
                <a:gd name="T23" fmla="*/ 3 h 3"/>
                <a:gd name="T24" fmla="*/ 1 w 3"/>
                <a:gd name="T25" fmla="*/ 3 h 3"/>
                <a:gd name="T26" fmla="*/ 2 w 3"/>
                <a:gd name="T27" fmla="*/ 3 h 3"/>
                <a:gd name="T28" fmla="*/ 2 w 3"/>
                <a:gd name="T29" fmla="*/ 3 h 3"/>
                <a:gd name="T30" fmla="*/ 3 w 3"/>
                <a:gd name="T31" fmla="*/ 2 h 3"/>
                <a:gd name="T32" fmla="*/ 3 w 3"/>
                <a:gd name="T3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Line 615"/>
            <p:cNvSpPr>
              <a:spLocks noChangeShapeType="1"/>
            </p:cNvSpPr>
            <p:nvPr/>
          </p:nvSpPr>
          <p:spPr bwMode="auto">
            <a:xfrm>
              <a:off x="2776" y="1314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616"/>
            <p:cNvSpPr>
              <a:spLocks/>
            </p:cNvSpPr>
            <p:nvPr/>
          </p:nvSpPr>
          <p:spPr bwMode="auto">
            <a:xfrm>
              <a:off x="2810" y="1300"/>
              <a:ext cx="21" cy="2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1 w 3"/>
                <a:gd name="T11" fmla="*/ 0 h 3"/>
                <a:gd name="T12" fmla="*/ 0 w 3"/>
                <a:gd name="T13" fmla="*/ 0 h 3"/>
                <a:gd name="T14" fmla="*/ 0 w 3"/>
                <a:gd name="T15" fmla="*/ 1 h 3"/>
                <a:gd name="T16" fmla="*/ 0 w 3"/>
                <a:gd name="T17" fmla="*/ 1 h 3"/>
                <a:gd name="T18" fmla="*/ 0 w 3"/>
                <a:gd name="T19" fmla="*/ 1 h 3"/>
                <a:gd name="T20" fmla="*/ 0 w 3"/>
                <a:gd name="T21" fmla="*/ 2 h 3"/>
                <a:gd name="T22" fmla="*/ 1 w 3"/>
                <a:gd name="T23" fmla="*/ 3 h 3"/>
                <a:gd name="T24" fmla="*/ 1 w 3"/>
                <a:gd name="T25" fmla="*/ 3 h 3"/>
                <a:gd name="T26" fmla="*/ 1 w 3"/>
                <a:gd name="T27" fmla="*/ 3 h 3"/>
                <a:gd name="T28" fmla="*/ 2 w 3"/>
                <a:gd name="T29" fmla="*/ 2 h 3"/>
                <a:gd name="T30" fmla="*/ 3 w 3"/>
                <a:gd name="T31" fmla="*/ 1 h 3"/>
                <a:gd name="T32" fmla="*/ 3 w 3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Line 617"/>
            <p:cNvSpPr>
              <a:spLocks noChangeShapeType="1"/>
            </p:cNvSpPr>
            <p:nvPr/>
          </p:nvSpPr>
          <p:spPr bwMode="auto">
            <a:xfrm>
              <a:off x="2817" y="1307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618"/>
            <p:cNvSpPr>
              <a:spLocks/>
            </p:cNvSpPr>
            <p:nvPr/>
          </p:nvSpPr>
          <p:spPr bwMode="auto">
            <a:xfrm>
              <a:off x="2871" y="1293"/>
              <a:ext cx="21" cy="2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1 h 3"/>
                <a:gd name="T4" fmla="*/ 2 w 3"/>
                <a:gd name="T5" fmla="*/ 1 h 3"/>
                <a:gd name="T6" fmla="*/ 2 w 3"/>
                <a:gd name="T7" fmla="*/ 0 h 3"/>
                <a:gd name="T8" fmla="*/ 1 w 3"/>
                <a:gd name="T9" fmla="*/ 0 h 3"/>
                <a:gd name="T10" fmla="*/ 1 w 3"/>
                <a:gd name="T11" fmla="*/ 0 h 3"/>
                <a:gd name="T12" fmla="*/ 0 w 3"/>
                <a:gd name="T13" fmla="*/ 1 h 3"/>
                <a:gd name="T14" fmla="*/ 0 w 3"/>
                <a:gd name="T15" fmla="*/ 1 h 3"/>
                <a:gd name="T16" fmla="*/ 0 w 3"/>
                <a:gd name="T17" fmla="*/ 2 h 3"/>
                <a:gd name="T18" fmla="*/ 0 w 3"/>
                <a:gd name="T19" fmla="*/ 2 h 3"/>
                <a:gd name="T20" fmla="*/ 0 w 3"/>
                <a:gd name="T21" fmla="*/ 3 h 3"/>
                <a:gd name="T22" fmla="*/ 1 w 3"/>
                <a:gd name="T23" fmla="*/ 3 h 3"/>
                <a:gd name="T24" fmla="*/ 1 w 3"/>
                <a:gd name="T25" fmla="*/ 3 h 3"/>
                <a:gd name="T26" fmla="*/ 2 w 3"/>
                <a:gd name="T27" fmla="*/ 3 h 3"/>
                <a:gd name="T28" fmla="*/ 2 w 3"/>
                <a:gd name="T29" fmla="*/ 3 h 3"/>
                <a:gd name="T30" fmla="*/ 3 w 3"/>
                <a:gd name="T31" fmla="*/ 2 h 3"/>
                <a:gd name="T32" fmla="*/ 3 w 3"/>
                <a:gd name="T3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Line 619"/>
            <p:cNvSpPr>
              <a:spLocks noChangeShapeType="1"/>
            </p:cNvSpPr>
            <p:nvPr/>
          </p:nvSpPr>
          <p:spPr bwMode="auto">
            <a:xfrm>
              <a:off x="2878" y="1307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620"/>
            <p:cNvSpPr>
              <a:spLocks/>
            </p:cNvSpPr>
            <p:nvPr/>
          </p:nvSpPr>
          <p:spPr bwMode="auto">
            <a:xfrm>
              <a:off x="2993" y="1300"/>
              <a:ext cx="20" cy="2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1 w 3"/>
                <a:gd name="T11" fmla="*/ 0 h 3"/>
                <a:gd name="T12" fmla="*/ 0 w 3"/>
                <a:gd name="T13" fmla="*/ 0 h 3"/>
                <a:gd name="T14" fmla="*/ 0 w 3"/>
                <a:gd name="T15" fmla="*/ 1 h 3"/>
                <a:gd name="T16" fmla="*/ 0 w 3"/>
                <a:gd name="T17" fmla="*/ 1 h 3"/>
                <a:gd name="T18" fmla="*/ 0 w 3"/>
                <a:gd name="T19" fmla="*/ 1 h 3"/>
                <a:gd name="T20" fmla="*/ 0 w 3"/>
                <a:gd name="T21" fmla="*/ 2 h 3"/>
                <a:gd name="T22" fmla="*/ 1 w 3"/>
                <a:gd name="T23" fmla="*/ 3 h 3"/>
                <a:gd name="T24" fmla="*/ 1 w 3"/>
                <a:gd name="T25" fmla="*/ 3 h 3"/>
                <a:gd name="T26" fmla="*/ 1 w 3"/>
                <a:gd name="T27" fmla="*/ 3 h 3"/>
                <a:gd name="T28" fmla="*/ 2 w 3"/>
                <a:gd name="T29" fmla="*/ 2 h 3"/>
                <a:gd name="T30" fmla="*/ 3 w 3"/>
                <a:gd name="T31" fmla="*/ 1 h 3"/>
                <a:gd name="T32" fmla="*/ 3 w 3"/>
                <a:gd name="T3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Line 621"/>
            <p:cNvSpPr>
              <a:spLocks noChangeShapeType="1"/>
            </p:cNvSpPr>
            <p:nvPr/>
          </p:nvSpPr>
          <p:spPr bwMode="auto">
            <a:xfrm>
              <a:off x="3000" y="1307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622"/>
            <p:cNvSpPr>
              <a:spLocks/>
            </p:cNvSpPr>
            <p:nvPr/>
          </p:nvSpPr>
          <p:spPr bwMode="auto">
            <a:xfrm>
              <a:off x="3101" y="1287"/>
              <a:ext cx="21" cy="13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3 w 3"/>
                <a:gd name="T5" fmla="*/ 0 h 2"/>
                <a:gd name="T6" fmla="*/ 2 w 3"/>
                <a:gd name="T7" fmla="*/ 0 h 2"/>
                <a:gd name="T8" fmla="*/ 1 w 3"/>
                <a:gd name="T9" fmla="*/ 0 h 2"/>
                <a:gd name="T10" fmla="*/ 1 w 3"/>
                <a:gd name="T11" fmla="*/ 0 h 2"/>
                <a:gd name="T12" fmla="*/ 0 w 3"/>
                <a:gd name="T13" fmla="*/ 0 h 2"/>
                <a:gd name="T14" fmla="*/ 0 w 3"/>
                <a:gd name="T15" fmla="*/ 1 h 2"/>
                <a:gd name="T16" fmla="*/ 0 w 3"/>
                <a:gd name="T17" fmla="*/ 1 h 2"/>
                <a:gd name="T18" fmla="*/ 0 w 3"/>
                <a:gd name="T19" fmla="*/ 1 h 2"/>
                <a:gd name="T20" fmla="*/ 0 w 3"/>
                <a:gd name="T21" fmla="*/ 2 h 2"/>
                <a:gd name="T22" fmla="*/ 1 w 3"/>
                <a:gd name="T23" fmla="*/ 2 h 2"/>
                <a:gd name="T24" fmla="*/ 1 w 3"/>
                <a:gd name="T25" fmla="*/ 2 h 2"/>
                <a:gd name="T26" fmla="*/ 2 w 3"/>
                <a:gd name="T27" fmla="*/ 2 h 2"/>
                <a:gd name="T28" fmla="*/ 3 w 3"/>
                <a:gd name="T29" fmla="*/ 2 h 2"/>
                <a:gd name="T30" fmla="*/ 3 w 3"/>
                <a:gd name="T31" fmla="*/ 1 h 2"/>
                <a:gd name="T32" fmla="*/ 3 w 3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Line 623"/>
            <p:cNvSpPr>
              <a:spLocks noChangeShapeType="1"/>
            </p:cNvSpPr>
            <p:nvPr/>
          </p:nvSpPr>
          <p:spPr bwMode="auto">
            <a:xfrm>
              <a:off x="3108" y="129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Rectangle 624"/>
            <p:cNvSpPr>
              <a:spLocks noChangeArrowheads="1"/>
            </p:cNvSpPr>
            <p:nvPr/>
          </p:nvSpPr>
          <p:spPr bwMode="auto">
            <a:xfrm>
              <a:off x="122" y="-403"/>
              <a:ext cx="401" cy="304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372" name="フッター プレースホルダー 37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6614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AutoShape 3"/>
          <p:cNvSpPr>
            <a:spLocks noChangeAspect="1" noChangeArrowheads="1" noTextEdit="1"/>
          </p:cNvSpPr>
          <p:nvPr/>
        </p:nvSpPr>
        <p:spPr bwMode="auto">
          <a:xfrm>
            <a:off x="169863" y="1081088"/>
            <a:ext cx="80137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7" name="Line 5"/>
          <p:cNvSpPr>
            <a:spLocks noChangeShapeType="1"/>
          </p:cNvSpPr>
          <p:nvPr/>
        </p:nvSpPr>
        <p:spPr bwMode="auto">
          <a:xfrm>
            <a:off x="1181100" y="5138738"/>
            <a:ext cx="4762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8" name="Line 6"/>
          <p:cNvSpPr>
            <a:spLocks noChangeShapeType="1"/>
          </p:cNvSpPr>
          <p:nvPr/>
        </p:nvSpPr>
        <p:spPr bwMode="auto">
          <a:xfrm flipH="1">
            <a:off x="8104188" y="5138738"/>
            <a:ext cx="4762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9" name="Rectangle 7"/>
          <p:cNvSpPr>
            <a:spLocks noChangeArrowheads="1"/>
          </p:cNvSpPr>
          <p:nvPr/>
        </p:nvSpPr>
        <p:spPr bwMode="auto">
          <a:xfrm>
            <a:off x="533400" y="4956176"/>
            <a:ext cx="615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 0.5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Line 8"/>
          <p:cNvSpPr>
            <a:spLocks noChangeShapeType="1"/>
          </p:cNvSpPr>
          <p:nvPr/>
        </p:nvSpPr>
        <p:spPr bwMode="auto">
          <a:xfrm>
            <a:off x="1181100" y="4183063"/>
            <a:ext cx="4762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1" name="Line 9"/>
          <p:cNvSpPr>
            <a:spLocks noChangeShapeType="1"/>
          </p:cNvSpPr>
          <p:nvPr/>
        </p:nvSpPr>
        <p:spPr bwMode="auto">
          <a:xfrm flipH="1">
            <a:off x="8104188" y="4183063"/>
            <a:ext cx="4762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2" name="Rectangle 10"/>
          <p:cNvSpPr>
            <a:spLocks noChangeArrowheads="1"/>
          </p:cNvSpPr>
          <p:nvPr/>
        </p:nvSpPr>
        <p:spPr bwMode="auto">
          <a:xfrm>
            <a:off x="769938" y="4000501"/>
            <a:ext cx="3794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 1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Line 11"/>
          <p:cNvSpPr>
            <a:spLocks noChangeShapeType="1"/>
          </p:cNvSpPr>
          <p:nvPr/>
        </p:nvSpPr>
        <p:spPr bwMode="auto">
          <a:xfrm>
            <a:off x="1181100" y="3211513"/>
            <a:ext cx="4762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4" name="Line 12"/>
          <p:cNvSpPr>
            <a:spLocks noChangeShapeType="1"/>
          </p:cNvSpPr>
          <p:nvPr/>
        </p:nvSpPr>
        <p:spPr bwMode="auto">
          <a:xfrm flipH="1">
            <a:off x="8104188" y="3211513"/>
            <a:ext cx="4762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5" name="Rectangle 13"/>
          <p:cNvSpPr>
            <a:spLocks noChangeArrowheads="1"/>
          </p:cNvSpPr>
          <p:nvPr/>
        </p:nvSpPr>
        <p:spPr bwMode="auto">
          <a:xfrm>
            <a:off x="533400" y="3027363"/>
            <a:ext cx="615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 1.5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8" name="Line 14"/>
          <p:cNvSpPr>
            <a:spLocks noChangeShapeType="1"/>
          </p:cNvSpPr>
          <p:nvPr/>
        </p:nvSpPr>
        <p:spPr bwMode="auto">
          <a:xfrm>
            <a:off x="1181100" y="2238376"/>
            <a:ext cx="4762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9" name="Line 15"/>
          <p:cNvSpPr>
            <a:spLocks noChangeShapeType="1"/>
          </p:cNvSpPr>
          <p:nvPr/>
        </p:nvSpPr>
        <p:spPr bwMode="auto">
          <a:xfrm flipH="1">
            <a:off x="8104188" y="2238376"/>
            <a:ext cx="4762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0" name="Rectangle 16"/>
          <p:cNvSpPr>
            <a:spLocks noChangeArrowheads="1"/>
          </p:cNvSpPr>
          <p:nvPr/>
        </p:nvSpPr>
        <p:spPr bwMode="auto">
          <a:xfrm>
            <a:off x="769938" y="2054226"/>
            <a:ext cx="3794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 2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1" name="Line 17"/>
          <p:cNvSpPr>
            <a:spLocks noChangeShapeType="1"/>
          </p:cNvSpPr>
          <p:nvPr/>
        </p:nvSpPr>
        <p:spPr bwMode="auto">
          <a:xfrm>
            <a:off x="1181100" y="1265238"/>
            <a:ext cx="4762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2" name="Line 18"/>
          <p:cNvSpPr>
            <a:spLocks noChangeShapeType="1"/>
          </p:cNvSpPr>
          <p:nvPr/>
        </p:nvSpPr>
        <p:spPr bwMode="auto">
          <a:xfrm flipH="1">
            <a:off x="8104188" y="1265238"/>
            <a:ext cx="47625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3" name="Rectangle 19"/>
          <p:cNvSpPr>
            <a:spLocks noChangeArrowheads="1"/>
          </p:cNvSpPr>
          <p:nvPr/>
        </p:nvSpPr>
        <p:spPr bwMode="auto">
          <a:xfrm>
            <a:off x="533400" y="1082676"/>
            <a:ext cx="615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 2.5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" name="Line 20"/>
          <p:cNvSpPr>
            <a:spLocks noChangeShapeType="1"/>
          </p:cNvSpPr>
          <p:nvPr/>
        </p:nvSpPr>
        <p:spPr bwMode="auto">
          <a:xfrm flipV="1">
            <a:off x="1181100" y="5491163"/>
            <a:ext cx="0" cy="3333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5" name="Line 21"/>
          <p:cNvSpPr>
            <a:spLocks noChangeShapeType="1"/>
          </p:cNvSpPr>
          <p:nvPr/>
        </p:nvSpPr>
        <p:spPr bwMode="auto">
          <a:xfrm>
            <a:off x="1181100" y="1265238"/>
            <a:ext cx="0" cy="5080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6" name="Rectangle 22"/>
          <p:cNvSpPr>
            <a:spLocks noChangeArrowheads="1"/>
          </p:cNvSpPr>
          <p:nvPr/>
        </p:nvSpPr>
        <p:spPr bwMode="auto">
          <a:xfrm>
            <a:off x="1055688" y="5659438"/>
            <a:ext cx="3794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 0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7" name="Line 23"/>
          <p:cNvSpPr>
            <a:spLocks noChangeShapeType="1"/>
          </p:cNvSpPr>
          <p:nvPr/>
        </p:nvSpPr>
        <p:spPr bwMode="auto">
          <a:xfrm flipV="1">
            <a:off x="2114550" y="5491163"/>
            <a:ext cx="0" cy="3333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8" name="Line 24"/>
          <p:cNvSpPr>
            <a:spLocks noChangeShapeType="1"/>
          </p:cNvSpPr>
          <p:nvPr/>
        </p:nvSpPr>
        <p:spPr bwMode="auto">
          <a:xfrm>
            <a:off x="2114550" y="1265238"/>
            <a:ext cx="0" cy="5080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9" name="Rectangle 25"/>
          <p:cNvSpPr>
            <a:spLocks noChangeArrowheads="1"/>
          </p:cNvSpPr>
          <p:nvPr/>
        </p:nvSpPr>
        <p:spPr bwMode="auto">
          <a:xfrm>
            <a:off x="1908175" y="5659438"/>
            <a:ext cx="5381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 20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Line 26"/>
          <p:cNvSpPr>
            <a:spLocks noChangeShapeType="1"/>
          </p:cNvSpPr>
          <p:nvPr/>
        </p:nvSpPr>
        <p:spPr bwMode="auto">
          <a:xfrm flipV="1">
            <a:off x="3030538" y="5491163"/>
            <a:ext cx="0" cy="3333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7" name="Line 27"/>
          <p:cNvSpPr>
            <a:spLocks noChangeShapeType="1"/>
          </p:cNvSpPr>
          <p:nvPr/>
        </p:nvSpPr>
        <p:spPr bwMode="auto">
          <a:xfrm>
            <a:off x="3030538" y="1265238"/>
            <a:ext cx="0" cy="5080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8" name="Rectangle 28"/>
          <p:cNvSpPr>
            <a:spLocks noChangeArrowheads="1"/>
          </p:cNvSpPr>
          <p:nvPr/>
        </p:nvSpPr>
        <p:spPr bwMode="auto">
          <a:xfrm>
            <a:off x="2841625" y="5659438"/>
            <a:ext cx="5381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 40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Line 29"/>
          <p:cNvSpPr>
            <a:spLocks noChangeShapeType="1"/>
          </p:cNvSpPr>
          <p:nvPr/>
        </p:nvSpPr>
        <p:spPr bwMode="auto">
          <a:xfrm flipV="1">
            <a:off x="3963988" y="5491163"/>
            <a:ext cx="0" cy="3333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0" name="Line 30"/>
          <p:cNvSpPr>
            <a:spLocks noChangeShapeType="1"/>
          </p:cNvSpPr>
          <p:nvPr/>
        </p:nvSpPr>
        <p:spPr bwMode="auto">
          <a:xfrm>
            <a:off x="3963988" y="1265238"/>
            <a:ext cx="0" cy="5080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1" name="Rectangle 31"/>
          <p:cNvSpPr>
            <a:spLocks noChangeArrowheads="1"/>
          </p:cNvSpPr>
          <p:nvPr/>
        </p:nvSpPr>
        <p:spPr bwMode="auto">
          <a:xfrm>
            <a:off x="3773488" y="5659438"/>
            <a:ext cx="5381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 60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Line 32"/>
          <p:cNvSpPr>
            <a:spLocks noChangeShapeType="1"/>
          </p:cNvSpPr>
          <p:nvPr/>
        </p:nvSpPr>
        <p:spPr bwMode="auto">
          <a:xfrm flipV="1">
            <a:off x="4895850" y="5491163"/>
            <a:ext cx="0" cy="3333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" name="Line 33"/>
          <p:cNvSpPr>
            <a:spLocks noChangeShapeType="1"/>
          </p:cNvSpPr>
          <p:nvPr/>
        </p:nvSpPr>
        <p:spPr bwMode="auto">
          <a:xfrm>
            <a:off x="4895850" y="1265238"/>
            <a:ext cx="0" cy="5080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7" name="Rectangle 34"/>
          <p:cNvSpPr>
            <a:spLocks noChangeArrowheads="1"/>
          </p:cNvSpPr>
          <p:nvPr/>
        </p:nvSpPr>
        <p:spPr bwMode="auto">
          <a:xfrm>
            <a:off x="4706938" y="5659438"/>
            <a:ext cx="5381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 80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Line 35"/>
          <p:cNvSpPr>
            <a:spLocks noChangeShapeType="1"/>
          </p:cNvSpPr>
          <p:nvPr/>
        </p:nvSpPr>
        <p:spPr bwMode="auto">
          <a:xfrm flipV="1">
            <a:off x="5829300" y="5491163"/>
            <a:ext cx="0" cy="3333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5" name="Line 36"/>
          <p:cNvSpPr>
            <a:spLocks noChangeShapeType="1"/>
          </p:cNvSpPr>
          <p:nvPr/>
        </p:nvSpPr>
        <p:spPr bwMode="auto">
          <a:xfrm>
            <a:off x="5829300" y="1265238"/>
            <a:ext cx="0" cy="5080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0" name="Rectangle 37"/>
          <p:cNvSpPr>
            <a:spLocks noChangeArrowheads="1"/>
          </p:cNvSpPr>
          <p:nvPr/>
        </p:nvSpPr>
        <p:spPr bwMode="auto">
          <a:xfrm>
            <a:off x="5543550" y="5659438"/>
            <a:ext cx="6953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 100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1" name="Line 38"/>
          <p:cNvSpPr>
            <a:spLocks noChangeShapeType="1"/>
          </p:cNvSpPr>
          <p:nvPr/>
        </p:nvSpPr>
        <p:spPr bwMode="auto">
          <a:xfrm flipV="1">
            <a:off x="6761163" y="5491163"/>
            <a:ext cx="0" cy="3333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2" name="Line 39"/>
          <p:cNvSpPr>
            <a:spLocks noChangeShapeType="1"/>
          </p:cNvSpPr>
          <p:nvPr/>
        </p:nvSpPr>
        <p:spPr bwMode="auto">
          <a:xfrm>
            <a:off x="6761163" y="1265238"/>
            <a:ext cx="0" cy="5080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3" name="Rectangle 40"/>
          <p:cNvSpPr>
            <a:spLocks noChangeArrowheads="1"/>
          </p:cNvSpPr>
          <p:nvPr/>
        </p:nvSpPr>
        <p:spPr bwMode="auto">
          <a:xfrm>
            <a:off x="6477000" y="5659438"/>
            <a:ext cx="6953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 120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4" name="Line 41"/>
          <p:cNvSpPr>
            <a:spLocks noChangeShapeType="1"/>
          </p:cNvSpPr>
          <p:nvPr/>
        </p:nvSpPr>
        <p:spPr bwMode="auto">
          <a:xfrm flipV="1">
            <a:off x="7693025" y="5491163"/>
            <a:ext cx="0" cy="33338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5" name="Line 42"/>
          <p:cNvSpPr>
            <a:spLocks noChangeShapeType="1"/>
          </p:cNvSpPr>
          <p:nvPr/>
        </p:nvSpPr>
        <p:spPr bwMode="auto">
          <a:xfrm>
            <a:off x="7693025" y="1265238"/>
            <a:ext cx="0" cy="50800"/>
          </a:xfrm>
          <a:prstGeom prst="line">
            <a:avLst/>
          </a:pr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6" name="Rectangle 43"/>
          <p:cNvSpPr>
            <a:spLocks noChangeArrowheads="1"/>
          </p:cNvSpPr>
          <p:nvPr/>
        </p:nvSpPr>
        <p:spPr bwMode="auto">
          <a:xfrm>
            <a:off x="7408863" y="5659438"/>
            <a:ext cx="6953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 140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7" name="Rectangle 44"/>
          <p:cNvSpPr>
            <a:spLocks noChangeArrowheads="1"/>
          </p:cNvSpPr>
          <p:nvPr/>
        </p:nvSpPr>
        <p:spPr bwMode="auto">
          <a:xfrm>
            <a:off x="1181100" y="1265238"/>
            <a:ext cx="6970713" cy="4259263"/>
          </a:xfrm>
          <a:prstGeom prst="rect">
            <a:avLst/>
          </a:prstGeom>
          <a:noFill/>
          <a:ln w="15875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8" name="Rectangle 45"/>
          <p:cNvSpPr>
            <a:spLocks noChangeArrowheads="1"/>
          </p:cNvSpPr>
          <p:nvPr/>
        </p:nvSpPr>
        <p:spPr bwMode="auto">
          <a:xfrm>
            <a:off x="2657475" y="1382713"/>
            <a:ext cx="152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Static Source</a:t>
            </a:r>
            <a:endParaRPr kumimoji="0" lang="ja-JP" altLang="ja-JP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9" name="Rectangle 46"/>
          <p:cNvSpPr>
            <a:spLocks noChangeArrowheads="1"/>
          </p:cNvSpPr>
          <p:nvPr/>
        </p:nvSpPr>
        <p:spPr bwMode="auto">
          <a:xfrm>
            <a:off x="2757488" y="1798638"/>
            <a:ext cx="18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R</a:t>
            </a:r>
            <a:endParaRPr kumimoji="0" lang="ja-JP" altLang="ja-JP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0" name="Rectangle 47"/>
          <p:cNvSpPr>
            <a:spLocks noChangeArrowheads="1"/>
          </p:cNvSpPr>
          <p:nvPr/>
        </p:nvSpPr>
        <p:spPr bwMode="auto">
          <a:xfrm>
            <a:off x="2921000" y="1903413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p</a:t>
            </a:r>
            <a:endParaRPr kumimoji="0" lang="ja-JP" altLang="ja-JP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1" name="Rectangle 48"/>
          <p:cNvSpPr>
            <a:spLocks noChangeArrowheads="1"/>
          </p:cNvSpPr>
          <p:nvPr/>
        </p:nvSpPr>
        <p:spPr bwMode="auto">
          <a:xfrm>
            <a:off x="3060700" y="1811338"/>
            <a:ext cx="334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=R</a:t>
            </a:r>
            <a:endParaRPr kumimoji="0" lang="ja-JP" altLang="ja-JP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2" name="Rectangle 49"/>
          <p:cNvSpPr>
            <a:spLocks noChangeArrowheads="1"/>
          </p:cNvSpPr>
          <p:nvPr/>
        </p:nvSpPr>
        <p:spPr bwMode="auto">
          <a:xfrm>
            <a:off x="3360738" y="1946276"/>
            <a:ext cx="177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W</a:t>
            </a:r>
            <a:endParaRPr kumimoji="0" lang="ja-JP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3" name="Rectangle 50"/>
          <p:cNvSpPr>
            <a:spLocks noChangeArrowheads="1"/>
          </p:cNvSpPr>
          <p:nvPr/>
        </p:nvSpPr>
        <p:spPr bwMode="auto">
          <a:xfrm>
            <a:off x="3509963" y="1822451"/>
            <a:ext cx="817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=2.5fm</a:t>
            </a:r>
            <a:endParaRPr kumimoji="0" lang="ja-JP" altLang="ja-JP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5" name="Rectangle 52"/>
          <p:cNvSpPr>
            <a:spLocks noChangeArrowheads="1"/>
          </p:cNvSpPr>
          <p:nvPr/>
        </p:nvSpPr>
        <p:spPr bwMode="auto">
          <a:xfrm>
            <a:off x="1735138" y="1466851"/>
            <a:ext cx="3317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V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6" name="Rectangle 53"/>
          <p:cNvSpPr>
            <a:spLocks noChangeArrowheads="1"/>
          </p:cNvSpPr>
          <p:nvPr/>
        </p:nvSpPr>
        <p:spPr bwMode="auto">
          <a:xfrm>
            <a:off x="1925638" y="1619251"/>
            <a:ext cx="2365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II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7" name="Rectangle 54"/>
          <p:cNvSpPr>
            <a:spLocks noChangeArrowheads="1"/>
          </p:cNvSpPr>
          <p:nvPr/>
        </p:nvSpPr>
        <p:spPr bwMode="auto">
          <a:xfrm>
            <a:off x="1544638" y="2994026"/>
            <a:ext cx="3317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V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8" name="Rectangle 55"/>
          <p:cNvSpPr>
            <a:spLocks noChangeArrowheads="1"/>
          </p:cNvSpPr>
          <p:nvPr/>
        </p:nvSpPr>
        <p:spPr bwMode="auto">
          <a:xfrm>
            <a:off x="1735138" y="3128963"/>
            <a:ext cx="1746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I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9" name="Rectangle 56"/>
          <p:cNvSpPr>
            <a:spLocks noChangeArrowheads="1"/>
          </p:cNvSpPr>
          <p:nvPr/>
        </p:nvSpPr>
        <p:spPr bwMode="auto">
          <a:xfrm>
            <a:off x="3030538" y="4938713"/>
            <a:ext cx="3317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V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0" name="Rectangle 57"/>
          <p:cNvSpPr>
            <a:spLocks noChangeArrowheads="1"/>
          </p:cNvSpPr>
          <p:nvPr/>
        </p:nvSpPr>
        <p:spPr bwMode="auto">
          <a:xfrm>
            <a:off x="3236913" y="5073651"/>
            <a:ext cx="3000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III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1" name="Rectangle 58"/>
          <p:cNvSpPr>
            <a:spLocks noChangeArrowheads="1"/>
          </p:cNvSpPr>
          <p:nvPr/>
        </p:nvSpPr>
        <p:spPr bwMode="auto">
          <a:xfrm rot="16200000">
            <a:off x="-25400" y="3135313"/>
            <a:ext cx="7905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5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C(Q)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2" name="Rectangle 59"/>
          <p:cNvSpPr>
            <a:spLocks noChangeArrowheads="1"/>
          </p:cNvSpPr>
          <p:nvPr/>
        </p:nvSpPr>
        <p:spPr bwMode="auto">
          <a:xfrm>
            <a:off x="2982913" y="6061076"/>
            <a:ext cx="9017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5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Q=|m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3" name="Rectangle 60"/>
          <p:cNvSpPr>
            <a:spLocks noChangeArrowheads="1"/>
          </p:cNvSpPr>
          <p:nvPr/>
        </p:nvSpPr>
        <p:spPr bwMode="auto">
          <a:xfrm>
            <a:off x="3741738" y="6230938"/>
            <a:ext cx="2524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p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4" name="Rectangle 61"/>
          <p:cNvSpPr>
            <a:spLocks noChangeArrowheads="1"/>
          </p:cNvSpPr>
          <p:nvPr/>
        </p:nvSpPr>
        <p:spPr bwMode="auto">
          <a:xfrm>
            <a:off x="3900488" y="6061076"/>
            <a:ext cx="3159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5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k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5" name="Rectangle 62"/>
          <p:cNvSpPr>
            <a:spLocks noChangeArrowheads="1"/>
          </p:cNvSpPr>
          <p:nvPr/>
        </p:nvSpPr>
        <p:spPr bwMode="auto">
          <a:xfrm>
            <a:off x="4057650" y="6213476"/>
            <a:ext cx="3159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W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6" name="Rectangle 63"/>
          <p:cNvSpPr>
            <a:spLocks noChangeArrowheads="1"/>
          </p:cNvSpPr>
          <p:nvPr/>
        </p:nvSpPr>
        <p:spPr bwMode="auto">
          <a:xfrm>
            <a:off x="4248150" y="6061076"/>
            <a:ext cx="5064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5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-m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7" name="Rectangle 64"/>
          <p:cNvSpPr>
            <a:spLocks noChangeArrowheads="1"/>
          </p:cNvSpPr>
          <p:nvPr/>
        </p:nvSpPr>
        <p:spPr bwMode="auto">
          <a:xfrm>
            <a:off x="4611688" y="6213476"/>
            <a:ext cx="3159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W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8" name="Rectangle 65"/>
          <p:cNvSpPr>
            <a:spLocks noChangeArrowheads="1"/>
          </p:cNvSpPr>
          <p:nvPr/>
        </p:nvSpPr>
        <p:spPr bwMode="auto">
          <a:xfrm>
            <a:off x="4800600" y="6061076"/>
            <a:ext cx="3159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5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k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9" name="Rectangle 66"/>
          <p:cNvSpPr>
            <a:spLocks noChangeArrowheads="1"/>
          </p:cNvSpPr>
          <p:nvPr/>
        </p:nvSpPr>
        <p:spPr bwMode="auto">
          <a:xfrm>
            <a:off x="4975225" y="6230938"/>
            <a:ext cx="2524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p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0" name="Rectangle 67"/>
          <p:cNvSpPr>
            <a:spLocks noChangeArrowheads="1"/>
          </p:cNvSpPr>
          <p:nvPr/>
        </p:nvSpPr>
        <p:spPr bwMode="auto">
          <a:xfrm>
            <a:off x="5116513" y="6061076"/>
            <a:ext cx="17065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5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|/M [MeV/c]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1" name="Rectangle 68"/>
          <p:cNvSpPr>
            <a:spLocks noChangeArrowheads="1"/>
          </p:cNvSpPr>
          <p:nvPr/>
        </p:nvSpPr>
        <p:spPr bwMode="auto">
          <a:xfrm>
            <a:off x="6949279" y="1255624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5</a:t>
            </a:r>
            <a:endParaRPr kumimoji="0" lang="ja-JP" altLang="ja-JP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2" name="Rectangle 69"/>
          <p:cNvSpPr>
            <a:spLocks noChangeArrowheads="1"/>
          </p:cNvSpPr>
          <p:nvPr/>
        </p:nvSpPr>
        <p:spPr bwMode="auto">
          <a:xfrm>
            <a:off x="7110754" y="1308099"/>
            <a:ext cx="204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S</a:t>
            </a:r>
            <a:endParaRPr kumimoji="0" lang="ja-JP" altLang="ja-JP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3" name="Rectangle 70"/>
          <p:cNvSpPr>
            <a:spLocks noChangeArrowheads="1"/>
          </p:cNvSpPr>
          <p:nvPr/>
        </p:nvSpPr>
        <p:spPr bwMode="auto">
          <a:xfrm>
            <a:off x="7302497" y="1437480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2</a:t>
            </a:r>
            <a:endParaRPr kumimoji="0" lang="ja-JP" altLang="ja-JP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4" name="Rectangle 71"/>
          <p:cNvSpPr>
            <a:spLocks noChangeArrowheads="1"/>
          </p:cNvSpPr>
          <p:nvPr/>
        </p:nvSpPr>
        <p:spPr bwMode="auto">
          <a:xfrm>
            <a:off x="7412832" y="1279520"/>
            <a:ext cx="65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 </a:t>
            </a:r>
            <a:r>
              <a:rPr kumimoji="0" lang="ja-JP" altLang="ja-JP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only</a:t>
            </a:r>
            <a:endParaRPr kumimoji="0" lang="ja-JP" altLang="ja-JP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57" name="Freeform 74"/>
          <p:cNvSpPr>
            <a:spLocks/>
          </p:cNvSpPr>
          <p:nvPr/>
        </p:nvSpPr>
        <p:spPr bwMode="auto">
          <a:xfrm>
            <a:off x="1228725" y="3529013"/>
            <a:ext cx="6923088" cy="638175"/>
          </a:xfrm>
          <a:custGeom>
            <a:avLst/>
            <a:gdLst>
              <a:gd name="T0" fmla="*/ 6 w 438"/>
              <a:gd name="T1" fmla="*/ 1 h 38"/>
              <a:gd name="T2" fmla="*/ 17 w 438"/>
              <a:gd name="T3" fmla="*/ 1 h 38"/>
              <a:gd name="T4" fmla="*/ 29 w 438"/>
              <a:gd name="T5" fmla="*/ 3 h 38"/>
              <a:gd name="T6" fmla="*/ 41 w 438"/>
              <a:gd name="T7" fmla="*/ 5 h 38"/>
              <a:gd name="T8" fmla="*/ 53 w 438"/>
              <a:gd name="T9" fmla="*/ 7 h 38"/>
              <a:gd name="T10" fmla="*/ 64 w 438"/>
              <a:gd name="T11" fmla="*/ 9 h 38"/>
              <a:gd name="T12" fmla="*/ 76 w 438"/>
              <a:gd name="T13" fmla="*/ 12 h 38"/>
              <a:gd name="T14" fmla="*/ 88 w 438"/>
              <a:gd name="T15" fmla="*/ 15 h 38"/>
              <a:gd name="T16" fmla="*/ 100 w 438"/>
              <a:gd name="T17" fmla="*/ 17 h 38"/>
              <a:gd name="T18" fmla="*/ 112 w 438"/>
              <a:gd name="T19" fmla="*/ 20 h 38"/>
              <a:gd name="T20" fmla="*/ 123 w 438"/>
              <a:gd name="T21" fmla="*/ 23 h 38"/>
              <a:gd name="T22" fmla="*/ 135 w 438"/>
              <a:gd name="T23" fmla="*/ 25 h 38"/>
              <a:gd name="T24" fmla="*/ 147 w 438"/>
              <a:gd name="T25" fmla="*/ 27 h 38"/>
              <a:gd name="T26" fmla="*/ 159 w 438"/>
              <a:gd name="T27" fmla="*/ 29 h 38"/>
              <a:gd name="T28" fmla="*/ 170 w 438"/>
              <a:gd name="T29" fmla="*/ 30 h 38"/>
              <a:gd name="T30" fmla="*/ 182 w 438"/>
              <a:gd name="T31" fmla="*/ 31 h 38"/>
              <a:gd name="T32" fmla="*/ 194 w 438"/>
              <a:gd name="T33" fmla="*/ 33 h 38"/>
              <a:gd name="T34" fmla="*/ 206 w 438"/>
              <a:gd name="T35" fmla="*/ 34 h 38"/>
              <a:gd name="T36" fmla="*/ 217 w 438"/>
              <a:gd name="T37" fmla="*/ 34 h 38"/>
              <a:gd name="T38" fmla="*/ 229 w 438"/>
              <a:gd name="T39" fmla="*/ 35 h 38"/>
              <a:gd name="T40" fmla="*/ 241 w 438"/>
              <a:gd name="T41" fmla="*/ 35 h 38"/>
              <a:gd name="T42" fmla="*/ 253 w 438"/>
              <a:gd name="T43" fmla="*/ 36 h 38"/>
              <a:gd name="T44" fmla="*/ 264 w 438"/>
              <a:gd name="T45" fmla="*/ 36 h 38"/>
              <a:gd name="T46" fmla="*/ 276 w 438"/>
              <a:gd name="T47" fmla="*/ 37 h 38"/>
              <a:gd name="T48" fmla="*/ 288 w 438"/>
              <a:gd name="T49" fmla="*/ 37 h 38"/>
              <a:gd name="T50" fmla="*/ 300 w 438"/>
              <a:gd name="T51" fmla="*/ 37 h 38"/>
              <a:gd name="T52" fmla="*/ 312 w 438"/>
              <a:gd name="T53" fmla="*/ 37 h 38"/>
              <a:gd name="T54" fmla="*/ 323 w 438"/>
              <a:gd name="T55" fmla="*/ 37 h 38"/>
              <a:gd name="T56" fmla="*/ 335 w 438"/>
              <a:gd name="T57" fmla="*/ 38 h 38"/>
              <a:gd name="T58" fmla="*/ 347 w 438"/>
              <a:gd name="T59" fmla="*/ 38 h 38"/>
              <a:gd name="T60" fmla="*/ 359 w 438"/>
              <a:gd name="T61" fmla="*/ 38 h 38"/>
              <a:gd name="T62" fmla="*/ 370 w 438"/>
              <a:gd name="T63" fmla="*/ 38 h 38"/>
              <a:gd name="T64" fmla="*/ 382 w 438"/>
              <a:gd name="T65" fmla="*/ 38 h 38"/>
              <a:gd name="T66" fmla="*/ 394 w 438"/>
              <a:gd name="T67" fmla="*/ 38 h 38"/>
              <a:gd name="T68" fmla="*/ 406 w 438"/>
              <a:gd name="T69" fmla="*/ 38 h 38"/>
              <a:gd name="T70" fmla="*/ 417 w 438"/>
              <a:gd name="T71" fmla="*/ 38 h 38"/>
              <a:gd name="T72" fmla="*/ 429 w 438"/>
              <a:gd name="T73" fmla="*/ 38 h 38"/>
              <a:gd name="T74" fmla="*/ 438 w 438"/>
              <a:gd name="T75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8" h="38">
                <a:moveTo>
                  <a:pt x="0" y="0"/>
                </a:moveTo>
                <a:lnTo>
                  <a:pt x="6" y="1"/>
                </a:lnTo>
                <a:lnTo>
                  <a:pt x="12" y="1"/>
                </a:lnTo>
                <a:lnTo>
                  <a:pt x="17" y="1"/>
                </a:lnTo>
                <a:lnTo>
                  <a:pt x="23" y="2"/>
                </a:lnTo>
                <a:lnTo>
                  <a:pt x="29" y="3"/>
                </a:lnTo>
                <a:lnTo>
                  <a:pt x="35" y="4"/>
                </a:lnTo>
                <a:lnTo>
                  <a:pt x="41" y="5"/>
                </a:lnTo>
                <a:lnTo>
                  <a:pt x="47" y="6"/>
                </a:lnTo>
                <a:lnTo>
                  <a:pt x="53" y="7"/>
                </a:lnTo>
                <a:lnTo>
                  <a:pt x="59" y="8"/>
                </a:lnTo>
                <a:lnTo>
                  <a:pt x="64" y="9"/>
                </a:lnTo>
                <a:lnTo>
                  <a:pt x="70" y="11"/>
                </a:lnTo>
                <a:lnTo>
                  <a:pt x="76" y="12"/>
                </a:lnTo>
                <a:lnTo>
                  <a:pt x="82" y="13"/>
                </a:lnTo>
                <a:lnTo>
                  <a:pt x="88" y="15"/>
                </a:lnTo>
                <a:lnTo>
                  <a:pt x="94" y="16"/>
                </a:lnTo>
                <a:lnTo>
                  <a:pt x="100" y="17"/>
                </a:lnTo>
                <a:lnTo>
                  <a:pt x="106" y="19"/>
                </a:lnTo>
                <a:lnTo>
                  <a:pt x="112" y="20"/>
                </a:lnTo>
                <a:lnTo>
                  <a:pt x="117" y="21"/>
                </a:lnTo>
                <a:lnTo>
                  <a:pt x="123" y="23"/>
                </a:lnTo>
                <a:lnTo>
                  <a:pt x="129" y="24"/>
                </a:lnTo>
                <a:lnTo>
                  <a:pt x="135" y="25"/>
                </a:lnTo>
                <a:lnTo>
                  <a:pt x="141" y="26"/>
                </a:lnTo>
                <a:lnTo>
                  <a:pt x="147" y="27"/>
                </a:lnTo>
                <a:lnTo>
                  <a:pt x="153" y="28"/>
                </a:lnTo>
                <a:lnTo>
                  <a:pt x="159" y="29"/>
                </a:lnTo>
                <a:lnTo>
                  <a:pt x="164" y="29"/>
                </a:lnTo>
                <a:lnTo>
                  <a:pt x="170" y="30"/>
                </a:lnTo>
                <a:lnTo>
                  <a:pt x="176" y="31"/>
                </a:lnTo>
                <a:lnTo>
                  <a:pt x="182" y="31"/>
                </a:lnTo>
                <a:lnTo>
                  <a:pt x="188" y="32"/>
                </a:lnTo>
                <a:lnTo>
                  <a:pt x="194" y="33"/>
                </a:lnTo>
                <a:lnTo>
                  <a:pt x="200" y="33"/>
                </a:lnTo>
                <a:lnTo>
                  <a:pt x="206" y="34"/>
                </a:lnTo>
                <a:lnTo>
                  <a:pt x="212" y="34"/>
                </a:lnTo>
                <a:lnTo>
                  <a:pt x="217" y="34"/>
                </a:lnTo>
                <a:lnTo>
                  <a:pt x="223" y="35"/>
                </a:lnTo>
                <a:lnTo>
                  <a:pt x="229" y="35"/>
                </a:lnTo>
                <a:lnTo>
                  <a:pt x="235" y="35"/>
                </a:lnTo>
                <a:lnTo>
                  <a:pt x="241" y="35"/>
                </a:lnTo>
                <a:lnTo>
                  <a:pt x="247" y="36"/>
                </a:lnTo>
                <a:lnTo>
                  <a:pt x="253" y="36"/>
                </a:lnTo>
                <a:lnTo>
                  <a:pt x="259" y="36"/>
                </a:lnTo>
                <a:lnTo>
                  <a:pt x="264" y="36"/>
                </a:lnTo>
                <a:lnTo>
                  <a:pt x="270" y="36"/>
                </a:lnTo>
                <a:lnTo>
                  <a:pt x="276" y="37"/>
                </a:lnTo>
                <a:lnTo>
                  <a:pt x="282" y="37"/>
                </a:lnTo>
                <a:lnTo>
                  <a:pt x="288" y="37"/>
                </a:lnTo>
                <a:lnTo>
                  <a:pt x="294" y="37"/>
                </a:lnTo>
                <a:lnTo>
                  <a:pt x="300" y="37"/>
                </a:lnTo>
                <a:lnTo>
                  <a:pt x="306" y="37"/>
                </a:lnTo>
                <a:lnTo>
                  <a:pt x="312" y="37"/>
                </a:lnTo>
                <a:lnTo>
                  <a:pt x="317" y="37"/>
                </a:lnTo>
                <a:lnTo>
                  <a:pt x="323" y="37"/>
                </a:lnTo>
                <a:lnTo>
                  <a:pt x="329" y="37"/>
                </a:lnTo>
                <a:lnTo>
                  <a:pt x="335" y="38"/>
                </a:lnTo>
                <a:lnTo>
                  <a:pt x="341" y="38"/>
                </a:lnTo>
                <a:lnTo>
                  <a:pt x="347" y="38"/>
                </a:lnTo>
                <a:lnTo>
                  <a:pt x="353" y="38"/>
                </a:lnTo>
                <a:lnTo>
                  <a:pt x="359" y="38"/>
                </a:lnTo>
                <a:lnTo>
                  <a:pt x="365" y="38"/>
                </a:lnTo>
                <a:lnTo>
                  <a:pt x="370" y="38"/>
                </a:lnTo>
                <a:lnTo>
                  <a:pt x="376" y="38"/>
                </a:lnTo>
                <a:lnTo>
                  <a:pt x="382" y="38"/>
                </a:lnTo>
                <a:lnTo>
                  <a:pt x="388" y="38"/>
                </a:lnTo>
                <a:lnTo>
                  <a:pt x="394" y="38"/>
                </a:lnTo>
                <a:lnTo>
                  <a:pt x="400" y="38"/>
                </a:lnTo>
                <a:lnTo>
                  <a:pt x="406" y="38"/>
                </a:lnTo>
                <a:lnTo>
                  <a:pt x="412" y="38"/>
                </a:lnTo>
                <a:lnTo>
                  <a:pt x="417" y="38"/>
                </a:lnTo>
                <a:lnTo>
                  <a:pt x="423" y="38"/>
                </a:lnTo>
                <a:lnTo>
                  <a:pt x="429" y="38"/>
                </a:lnTo>
                <a:lnTo>
                  <a:pt x="435" y="38"/>
                </a:lnTo>
                <a:lnTo>
                  <a:pt x="438" y="38"/>
                </a:lnTo>
              </a:path>
            </a:pathLst>
          </a:custGeom>
          <a:noFill/>
          <a:ln w="3175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1" name="Freeform 78"/>
          <p:cNvSpPr>
            <a:spLocks/>
          </p:cNvSpPr>
          <p:nvPr/>
        </p:nvSpPr>
        <p:spPr bwMode="auto">
          <a:xfrm>
            <a:off x="2255838" y="1265238"/>
            <a:ext cx="5895975" cy="2951163"/>
          </a:xfrm>
          <a:custGeom>
            <a:avLst/>
            <a:gdLst>
              <a:gd name="T0" fmla="*/ 5 w 373"/>
              <a:gd name="T1" fmla="*/ 33 h 176"/>
              <a:gd name="T2" fmla="*/ 17 w 373"/>
              <a:gd name="T3" fmla="*/ 83 h 176"/>
              <a:gd name="T4" fmla="*/ 29 w 373"/>
              <a:gd name="T5" fmla="*/ 115 h 176"/>
              <a:gd name="T6" fmla="*/ 41 w 373"/>
              <a:gd name="T7" fmla="*/ 136 h 176"/>
              <a:gd name="T8" fmla="*/ 52 w 373"/>
              <a:gd name="T9" fmla="*/ 150 h 176"/>
              <a:gd name="T10" fmla="*/ 64 w 373"/>
              <a:gd name="T11" fmla="*/ 160 h 176"/>
              <a:gd name="T12" fmla="*/ 76 w 373"/>
              <a:gd name="T13" fmla="*/ 166 h 176"/>
              <a:gd name="T14" fmla="*/ 88 w 373"/>
              <a:gd name="T15" fmla="*/ 170 h 176"/>
              <a:gd name="T16" fmla="*/ 99 w 373"/>
              <a:gd name="T17" fmla="*/ 172 h 176"/>
              <a:gd name="T18" fmla="*/ 111 w 373"/>
              <a:gd name="T19" fmla="*/ 174 h 176"/>
              <a:gd name="T20" fmla="*/ 123 w 373"/>
              <a:gd name="T21" fmla="*/ 175 h 176"/>
              <a:gd name="T22" fmla="*/ 135 w 373"/>
              <a:gd name="T23" fmla="*/ 175 h 176"/>
              <a:gd name="T24" fmla="*/ 147 w 373"/>
              <a:gd name="T25" fmla="*/ 176 h 176"/>
              <a:gd name="T26" fmla="*/ 158 w 373"/>
              <a:gd name="T27" fmla="*/ 176 h 176"/>
              <a:gd name="T28" fmla="*/ 170 w 373"/>
              <a:gd name="T29" fmla="*/ 176 h 176"/>
              <a:gd name="T30" fmla="*/ 182 w 373"/>
              <a:gd name="T31" fmla="*/ 176 h 176"/>
              <a:gd name="T32" fmla="*/ 194 w 373"/>
              <a:gd name="T33" fmla="*/ 175 h 176"/>
              <a:gd name="T34" fmla="*/ 205 w 373"/>
              <a:gd name="T35" fmla="*/ 175 h 176"/>
              <a:gd name="T36" fmla="*/ 217 w 373"/>
              <a:gd name="T37" fmla="*/ 175 h 176"/>
              <a:gd name="T38" fmla="*/ 229 w 373"/>
              <a:gd name="T39" fmla="*/ 175 h 176"/>
              <a:gd name="T40" fmla="*/ 241 w 373"/>
              <a:gd name="T41" fmla="*/ 175 h 176"/>
              <a:gd name="T42" fmla="*/ 252 w 373"/>
              <a:gd name="T43" fmla="*/ 175 h 176"/>
              <a:gd name="T44" fmla="*/ 264 w 373"/>
              <a:gd name="T45" fmla="*/ 175 h 176"/>
              <a:gd name="T46" fmla="*/ 276 w 373"/>
              <a:gd name="T47" fmla="*/ 175 h 176"/>
              <a:gd name="T48" fmla="*/ 288 w 373"/>
              <a:gd name="T49" fmla="*/ 174 h 176"/>
              <a:gd name="T50" fmla="*/ 300 w 373"/>
              <a:gd name="T51" fmla="*/ 174 h 176"/>
              <a:gd name="T52" fmla="*/ 311 w 373"/>
              <a:gd name="T53" fmla="*/ 174 h 176"/>
              <a:gd name="T54" fmla="*/ 323 w 373"/>
              <a:gd name="T55" fmla="*/ 174 h 176"/>
              <a:gd name="T56" fmla="*/ 335 w 373"/>
              <a:gd name="T57" fmla="*/ 174 h 176"/>
              <a:gd name="T58" fmla="*/ 347 w 373"/>
              <a:gd name="T59" fmla="*/ 174 h 176"/>
              <a:gd name="T60" fmla="*/ 358 w 373"/>
              <a:gd name="T61" fmla="*/ 174 h 176"/>
              <a:gd name="T62" fmla="*/ 370 w 373"/>
              <a:gd name="T63" fmla="*/ 17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3" h="176">
                <a:moveTo>
                  <a:pt x="0" y="0"/>
                </a:moveTo>
                <a:lnTo>
                  <a:pt x="5" y="33"/>
                </a:lnTo>
                <a:lnTo>
                  <a:pt x="11" y="60"/>
                </a:lnTo>
                <a:lnTo>
                  <a:pt x="17" y="83"/>
                </a:lnTo>
                <a:lnTo>
                  <a:pt x="23" y="100"/>
                </a:lnTo>
                <a:lnTo>
                  <a:pt x="29" y="115"/>
                </a:lnTo>
                <a:lnTo>
                  <a:pt x="35" y="126"/>
                </a:lnTo>
                <a:lnTo>
                  <a:pt x="41" y="136"/>
                </a:lnTo>
                <a:lnTo>
                  <a:pt x="47" y="144"/>
                </a:lnTo>
                <a:lnTo>
                  <a:pt x="52" y="150"/>
                </a:lnTo>
                <a:lnTo>
                  <a:pt x="58" y="155"/>
                </a:lnTo>
                <a:lnTo>
                  <a:pt x="64" y="160"/>
                </a:lnTo>
                <a:lnTo>
                  <a:pt x="70" y="163"/>
                </a:lnTo>
                <a:lnTo>
                  <a:pt x="76" y="166"/>
                </a:lnTo>
                <a:lnTo>
                  <a:pt x="82" y="168"/>
                </a:lnTo>
                <a:lnTo>
                  <a:pt x="88" y="170"/>
                </a:lnTo>
                <a:lnTo>
                  <a:pt x="94" y="171"/>
                </a:lnTo>
                <a:lnTo>
                  <a:pt x="99" y="172"/>
                </a:lnTo>
                <a:lnTo>
                  <a:pt x="105" y="173"/>
                </a:lnTo>
                <a:lnTo>
                  <a:pt x="111" y="174"/>
                </a:lnTo>
                <a:lnTo>
                  <a:pt x="117" y="175"/>
                </a:lnTo>
                <a:lnTo>
                  <a:pt x="123" y="175"/>
                </a:lnTo>
                <a:lnTo>
                  <a:pt x="129" y="175"/>
                </a:lnTo>
                <a:lnTo>
                  <a:pt x="135" y="175"/>
                </a:lnTo>
                <a:lnTo>
                  <a:pt x="141" y="176"/>
                </a:lnTo>
                <a:lnTo>
                  <a:pt x="147" y="176"/>
                </a:lnTo>
                <a:lnTo>
                  <a:pt x="152" y="176"/>
                </a:lnTo>
                <a:lnTo>
                  <a:pt x="158" y="176"/>
                </a:lnTo>
                <a:lnTo>
                  <a:pt x="164" y="176"/>
                </a:lnTo>
                <a:lnTo>
                  <a:pt x="170" y="176"/>
                </a:lnTo>
                <a:lnTo>
                  <a:pt x="176" y="176"/>
                </a:lnTo>
                <a:lnTo>
                  <a:pt x="182" y="176"/>
                </a:lnTo>
                <a:lnTo>
                  <a:pt x="188" y="175"/>
                </a:lnTo>
                <a:lnTo>
                  <a:pt x="194" y="175"/>
                </a:lnTo>
                <a:lnTo>
                  <a:pt x="199" y="175"/>
                </a:lnTo>
                <a:lnTo>
                  <a:pt x="205" y="175"/>
                </a:lnTo>
                <a:lnTo>
                  <a:pt x="211" y="175"/>
                </a:lnTo>
                <a:lnTo>
                  <a:pt x="217" y="175"/>
                </a:lnTo>
                <a:lnTo>
                  <a:pt x="223" y="175"/>
                </a:lnTo>
                <a:lnTo>
                  <a:pt x="229" y="175"/>
                </a:lnTo>
                <a:lnTo>
                  <a:pt x="235" y="175"/>
                </a:lnTo>
                <a:lnTo>
                  <a:pt x="241" y="175"/>
                </a:lnTo>
                <a:lnTo>
                  <a:pt x="247" y="175"/>
                </a:lnTo>
                <a:lnTo>
                  <a:pt x="252" y="175"/>
                </a:lnTo>
                <a:lnTo>
                  <a:pt x="258" y="175"/>
                </a:lnTo>
                <a:lnTo>
                  <a:pt x="264" y="175"/>
                </a:lnTo>
                <a:lnTo>
                  <a:pt x="270" y="175"/>
                </a:lnTo>
                <a:lnTo>
                  <a:pt x="276" y="175"/>
                </a:lnTo>
                <a:lnTo>
                  <a:pt x="282" y="175"/>
                </a:lnTo>
                <a:lnTo>
                  <a:pt x="288" y="174"/>
                </a:lnTo>
                <a:lnTo>
                  <a:pt x="294" y="174"/>
                </a:lnTo>
                <a:lnTo>
                  <a:pt x="300" y="174"/>
                </a:lnTo>
                <a:lnTo>
                  <a:pt x="305" y="174"/>
                </a:lnTo>
                <a:lnTo>
                  <a:pt x="311" y="174"/>
                </a:lnTo>
                <a:lnTo>
                  <a:pt x="317" y="174"/>
                </a:lnTo>
                <a:lnTo>
                  <a:pt x="323" y="174"/>
                </a:lnTo>
                <a:lnTo>
                  <a:pt x="329" y="174"/>
                </a:lnTo>
                <a:lnTo>
                  <a:pt x="335" y="174"/>
                </a:lnTo>
                <a:lnTo>
                  <a:pt x="341" y="174"/>
                </a:lnTo>
                <a:lnTo>
                  <a:pt x="347" y="174"/>
                </a:lnTo>
                <a:lnTo>
                  <a:pt x="352" y="174"/>
                </a:lnTo>
                <a:lnTo>
                  <a:pt x="358" y="174"/>
                </a:lnTo>
                <a:lnTo>
                  <a:pt x="364" y="174"/>
                </a:lnTo>
                <a:lnTo>
                  <a:pt x="370" y="174"/>
                </a:lnTo>
                <a:lnTo>
                  <a:pt x="373" y="174"/>
                </a:lnTo>
              </a:path>
            </a:pathLst>
          </a:custGeom>
          <a:noFill/>
          <a:ln w="317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5" name="Freeform 82"/>
          <p:cNvSpPr>
            <a:spLocks/>
          </p:cNvSpPr>
          <p:nvPr/>
        </p:nvSpPr>
        <p:spPr bwMode="auto">
          <a:xfrm>
            <a:off x="1228725" y="4200526"/>
            <a:ext cx="6923088" cy="619125"/>
          </a:xfrm>
          <a:custGeom>
            <a:avLst/>
            <a:gdLst>
              <a:gd name="T0" fmla="*/ 6 w 438"/>
              <a:gd name="T1" fmla="*/ 37 h 37"/>
              <a:gd name="T2" fmla="*/ 17 w 438"/>
              <a:gd name="T3" fmla="*/ 36 h 37"/>
              <a:gd name="T4" fmla="*/ 29 w 438"/>
              <a:gd name="T5" fmla="*/ 35 h 37"/>
              <a:gd name="T6" fmla="*/ 41 w 438"/>
              <a:gd name="T7" fmla="*/ 34 h 37"/>
              <a:gd name="T8" fmla="*/ 53 w 438"/>
              <a:gd name="T9" fmla="*/ 32 h 37"/>
              <a:gd name="T10" fmla="*/ 64 w 438"/>
              <a:gd name="T11" fmla="*/ 30 h 37"/>
              <a:gd name="T12" fmla="*/ 76 w 438"/>
              <a:gd name="T13" fmla="*/ 28 h 37"/>
              <a:gd name="T14" fmla="*/ 88 w 438"/>
              <a:gd name="T15" fmla="*/ 26 h 37"/>
              <a:gd name="T16" fmla="*/ 100 w 438"/>
              <a:gd name="T17" fmla="*/ 23 h 37"/>
              <a:gd name="T18" fmla="*/ 112 w 438"/>
              <a:gd name="T19" fmla="*/ 21 h 37"/>
              <a:gd name="T20" fmla="*/ 123 w 438"/>
              <a:gd name="T21" fmla="*/ 19 h 37"/>
              <a:gd name="T22" fmla="*/ 135 w 438"/>
              <a:gd name="T23" fmla="*/ 16 h 37"/>
              <a:gd name="T24" fmla="*/ 147 w 438"/>
              <a:gd name="T25" fmla="*/ 14 h 37"/>
              <a:gd name="T26" fmla="*/ 159 w 438"/>
              <a:gd name="T27" fmla="*/ 13 h 37"/>
              <a:gd name="T28" fmla="*/ 170 w 438"/>
              <a:gd name="T29" fmla="*/ 11 h 37"/>
              <a:gd name="T30" fmla="*/ 182 w 438"/>
              <a:gd name="T31" fmla="*/ 9 h 37"/>
              <a:gd name="T32" fmla="*/ 194 w 438"/>
              <a:gd name="T33" fmla="*/ 8 h 37"/>
              <a:gd name="T34" fmla="*/ 206 w 438"/>
              <a:gd name="T35" fmla="*/ 7 h 37"/>
              <a:gd name="T36" fmla="*/ 217 w 438"/>
              <a:gd name="T37" fmla="*/ 6 h 37"/>
              <a:gd name="T38" fmla="*/ 229 w 438"/>
              <a:gd name="T39" fmla="*/ 5 h 37"/>
              <a:gd name="T40" fmla="*/ 241 w 438"/>
              <a:gd name="T41" fmla="*/ 4 h 37"/>
              <a:gd name="T42" fmla="*/ 253 w 438"/>
              <a:gd name="T43" fmla="*/ 4 h 37"/>
              <a:gd name="T44" fmla="*/ 264 w 438"/>
              <a:gd name="T45" fmla="*/ 3 h 37"/>
              <a:gd name="T46" fmla="*/ 276 w 438"/>
              <a:gd name="T47" fmla="*/ 3 h 37"/>
              <a:gd name="T48" fmla="*/ 288 w 438"/>
              <a:gd name="T49" fmla="*/ 2 h 37"/>
              <a:gd name="T50" fmla="*/ 300 w 438"/>
              <a:gd name="T51" fmla="*/ 2 h 37"/>
              <a:gd name="T52" fmla="*/ 312 w 438"/>
              <a:gd name="T53" fmla="*/ 2 h 37"/>
              <a:gd name="T54" fmla="*/ 323 w 438"/>
              <a:gd name="T55" fmla="*/ 1 h 37"/>
              <a:gd name="T56" fmla="*/ 335 w 438"/>
              <a:gd name="T57" fmla="*/ 1 h 37"/>
              <a:gd name="T58" fmla="*/ 347 w 438"/>
              <a:gd name="T59" fmla="*/ 1 h 37"/>
              <a:gd name="T60" fmla="*/ 359 w 438"/>
              <a:gd name="T61" fmla="*/ 1 h 37"/>
              <a:gd name="T62" fmla="*/ 370 w 438"/>
              <a:gd name="T63" fmla="*/ 0 h 37"/>
              <a:gd name="T64" fmla="*/ 382 w 438"/>
              <a:gd name="T65" fmla="*/ 0 h 37"/>
              <a:gd name="T66" fmla="*/ 394 w 438"/>
              <a:gd name="T67" fmla="*/ 0 h 37"/>
              <a:gd name="T68" fmla="*/ 406 w 438"/>
              <a:gd name="T69" fmla="*/ 0 h 37"/>
              <a:gd name="T70" fmla="*/ 417 w 438"/>
              <a:gd name="T71" fmla="*/ 0 h 37"/>
              <a:gd name="T72" fmla="*/ 429 w 438"/>
              <a:gd name="T73" fmla="*/ 0 h 37"/>
              <a:gd name="T74" fmla="*/ 438 w 438"/>
              <a:gd name="T7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8" h="37">
                <a:moveTo>
                  <a:pt x="0" y="37"/>
                </a:moveTo>
                <a:lnTo>
                  <a:pt x="6" y="37"/>
                </a:lnTo>
                <a:lnTo>
                  <a:pt x="12" y="37"/>
                </a:lnTo>
                <a:lnTo>
                  <a:pt x="17" y="36"/>
                </a:lnTo>
                <a:lnTo>
                  <a:pt x="23" y="36"/>
                </a:lnTo>
                <a:lnTo>
                  <a:pt x="29" y="35"/>
                </a:lnTo>
                <a:lnTo>
                  <a:pt x="35" y="35"/>
                </a:lnTo>
                <a:lnTo>
                  <a:pt x="41" y="34"/>
                </a:lnTo>
                <a:lnTo>
                  <a:pt x="47" y="33"/>
                </a:lnTo>
                <a:lnTo>
                  <a:pt x="53" y="32"/>
                </a:lnTo>
                <a:lnTo>
                  <a:pt x="59" y="31"/>
                </a:lnTo>
                <a:lnTo>
                  <a:pt x="64" y="30"/>
                </a:lnTo>
                <a:lnTo>
                  <a:pt x="70" y="29"/>
                </a:lnTo>
                <a:lnTo>
                  <a:pt x="76" y="28"/>
                </a:lnTo>
                <a:lnTo>
                  <a:pt x="82" y="27"/>
                </a:lnTo>
                <a:lnTo>
                  <a:pt x="88" y="26"/>
                </a:lnTo>
                <a:lnTo>
                  <a:pt x="94" y="25"/>
                </a:lnTo>
                <a:lnTo>
                  <a:pt x="100" y="23"/>
                </a:lnTo>
                <a:lnTo>
                  <a:pt x="106" y="22"/>
                </a:lnTo>
                <a:lnTo>
                  <a:pt x="112" y="21"/>
                </a:lnTo>
                <a:lnTo>
                  <a:pt x="117" y="20"/>
                </a:lnTo>
                <a:lnTo>
                  <a:pt x="123" y="19"/>
                </a:lnTo>
                <a:lnTo>
                  <a:pt x="129" y="18"/>
                </a:lnTo>
                <a:lnTo>
                  <a:pt x="135" y="16"/>
                </a:lnTo>
                <a:lnTo>
                  <a:pt x="141" y="15"/>
                </a:lnTo>
                <a:lnTo>
                  <a:pt x="147" y="14"/>
                </a:lnTo>
                <a:lnTo>
                  <a:pt x="153" y="14"/>
                </a:lnTo>
                <a:lnTo>
                  <a:pt x="159" y="13"/>
                </a:lnTo>
                <a:lnTo>
                  <a:pt x="164" y="12"/>
                </a:lnTo>
                <a:lnTo>
                  <a:pt x="170" y="11"/>
                </a:lnTo>
                <a:lnTo>
                  <a:pt x="176" y="10"/>
                </a:lnTo>
                <a:lnTo>
                  <a:pt x="182" y="9"/>
                </a:lnTo>
                <a:lnTo>
                  <a:pt x="188" y="9"/>
                </a:lnTo>
                <a:lnTo>
                  <a:pt x="194" y="8"/>
                </a:lnTo>
                <a:lnTo>
                  <a:pt x="200" y="8"/>
                </a:lnTo>
                <a:lnTo>
                  <a:pt x="206" y="7"/>
                </a:lnTo>
                <a:lnTo>
                  <a:pt x="212" y="6"/>
                </a:lnTo>
                <a:lnTo>
                  <a:pt x="217" y="6"/>
                </a:lnTo>
                <a:lnTo>
                  <a:pt x="223" y="6"/>
                </a:lnTo>
                <a:lnTo>
                  <a:pt x="229" y="5"/>
                </a:lnTo>
                <a:lnTo>
                  <a:pt x="235" y="5"/>
                </a:lnTo>
                <a:lnTo>
                  <a:pt x="241" y="4"/>
                </a:lnTo>
                <a:lnTo>
                  <a:pt x="247" y="4"/>
                </a:lnTo>
                <a:lnTo>
                  <a:pt x="253" y="4"/>
                </a:lnTo>
                <a:lnTo>
                  <a:pt x="259" y="3"/>
                </a:lnTo>
                <a:lnTo>
                  <a:pt x="264" y="3"/>
                </a:lnTo>
                <a:lnTo>
                  <a:pt x="270" y="3"/>
                </a:lnTo>
                <a:lnTo>
                  <a:pt x="276" y="3"/>
                </a:lnTo>
                <a:lnTo>
                  <a:pt x="282" y="2"/>
                </a:lnTo>
                <a:lnTo>
                  <a:pt x="288" y="2"/>
                </a:lnTo>
                <a:lnTo>
                  <a:pt x="294" y="2"/>
                </a:lnTo>
                <a:lnTo>
                  <a:pt x="300" y="2"/>
                </a:lnTo>
                <a:lnTo>
                  <a:pt x="306" y="2"/>
                </a:lnTo>
                <a:lnTo>
                  <a:pt x="312" y="2"/>
                </a:lnTo>
                <a:lnTo>
                  <a:pt x="317" y="1"/>
                </a:lnTo>
                <a:lnTo>
                  <a:pt x="323" y="1"/>
                </a:lnTo>
                <a:lnTo>
                  <a:pt x="329" y="1"/>
                </a:lnTo>
                <a:lnTo>
                  <a:pt x="335" y="1"/>
                </a:lnTo>
                <a:lnTo>
                  <a:pt x="341" y="1"/>
                </a:lnTo>
                <a:lnTo>
                  <a:pt x="347" y="1"/>
                </a:lnTo>
                <a:lnTo>
                  <a:pt x="353" y="1"/>
                </a:lnTo>
                <a:lnTo>
                  <a:pt x="359" y="1"/>
                </a:lnTo>
                <a:lnTo>
                  <a:pt x="365" y="1"/>
                </a:lnTo>
                <a:lnTo>
                  <a:pt x="370" y="0"/>
                </a:lnTo>
                <a:lnTo>
                  <a:pt x="376" y="0"/>
                </a:lnTo>
                <a:lnTo>
                  <a:pt x="382" y="0"/>
                </a:lnTo>
                <a:lnTo>
                  <a:pt x="388" y="0"/>
                </a:lnTo>
                <a:lnTo>
                  <a:pt x="394" y="0"/>
                </a:lnTo>
                <a:lnTo>
                  <a:pt x="400" y="0"/>
                </a:lnTo>
                <a:lnTo>
                  <a:pt x="406" y="0"/>
                </a:lnTo>
                <a:lnTo>
                  <a:pt x="412" y="0"/>
                </a:lnTo>
                <a:lnTo>
                  <a:pt x="417" y="0"/>
                </a:lnTo>
                <a:lnTo>
                  <a:pt x="423" y="0"/>
                </a:lnTo>
                <a:lnTo>
                  <a:pt x="429" y="0"/>
                </a:lnTo>
                <a:lnTo>
                  <a:pt x="435" y="0"/>
                </a:lnTo>
                <a:lnTo>
                  <a:pt x="438" y="0"/>
                </a:lnTo>
              </a:path>
            </a:pathLst>
          </a:custGeom>
          <a:noFill/>
          <a:ln w="3175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6" name="Rectangle 83"/>
          <p:cNvSpPr>
            <a:spLocks noChangeArrowheads="1"/>
          </p:cNvSpPr>
          <p:nvPr/>
        </p:nvSpPr>
        <p:spPr bwMode="auto">
          <a:xfrm>
            <a:off x="6950075" y="1712074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5</a:t>
            </a:r>
            <a:endParaRPr kumimoji="0" lang="ja-JP" altLang="ja-JP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7" name="Rectangle 84"/>
          <p:cNvSpPr>
            <a:spLocks noChangeArrowheads="1"/>
          </p:cNvSpPr>
          <p:nvPr/>
        </p:nvSpPr>
        <p:spPr bwMode="auto">
          <a:xfrm>
            <a:off x="7075487" y="1812086"/>
            <a:ext cx="204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S</a:t>
            </a:r>
            <a:endParaRPr kumimoji="0" lang="ja-JP" altLang="ja-JP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8" name="Rectangle 85"/>
          <p:cNvSpPr>
            <a:spLocks noChangeArrowheads="1"/>
          </p:cNvSpPr>
          <p:nvPr/>
        </p:nvSpPr>
        <p:spPr bwMode="auto">
          <a:xfrm>
            <a:off x="7265987" y="1947024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2</a:t>
            </a:r>
            <a:endParaRPr kumimoji="0" lang="ja-JP" altLang="ja-JP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9" name="Rectangle 86"/>
          <p:cNvSpPr>
            <a:spLocks noChangeArrowheads="1"/>
          </p:cNvSpPr>
          <p:nvPr/>
        </p:nvSpPr>
        <p:spPr bwMode="auto">
          <a:xfrm>
            <a:off x="7391400" y="1812086"/>
            <a:ext cx="179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+</a:t>
            </a:r>
            <a:endParaRPr kumimoji="0" lang="ja-JP" altLang="ja-JP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0" name="Rectangle 87"/>
          <p:cNvSpPr>
            <a:spLocks noChangeArrowheads="1"/>
          </p:cNvSpPr>
          <p:nvPr/>
        </p:nvSpPr>
        <p:spPr bwMode="auto">
          <a:xfrm>
            <a:off x="7550150" y="1712074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3</a:t>
            </a:r>
            <a:endParaRPr kumimoji="0" lang="ja-JP" altLang="ja-JP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1" name="Rectangle 88"/>
          <p:cNvSpPr>
            <a:spLocks noChangeArrowheads="1"/>
          </p:cNvSpPr>
          <p:nvPr/>
        </p:nvSpPr>
        <p:spPr bwMode="auto">
          <a:xfrm>
            <a:off x="7693025" y="1812086"/>
            <a:ext cx="204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S</a:t>
            </a:r>
            <a:endParaRPr kumimoji="0" lang="ja-JP" altLang="ja-JP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2" name="Rectangle 89"/>
          <p:cNvSpPr>
            <a:spLocks noChangeArrowheads="1"/>
          </p:cNvSpPr>
          <p:nvPr/>
        </p:nvSpPr>
        <p:spPr bwMode="auto">
          <a:xfrm>
            <a:off x="7881937" y="1947024"/>
            <a:ext cx="14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1</a:t>
            </a:r>
            <a:endParaRPr kumimoji="0" lang="ja-JP" altLang="ja-JP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6" name="Freeform 93"/>
          <p:cNvSpPr>
            <a:spLocks/>
          </p:cNvSpPr>
          <p:nvPr/>
        </p:nvSpPr>
        <p:spPr bwMode="auto">
          <a:xfrm>
            <a:off x="1228725" y="3998913"/>
            <a:ext cx="6923088" cy="201613"/>
          </a:xfrm>
          <a:custGeom>
            <a:avLst/>
            <a:gdLst>
              <a:gd name="T0" fmla="*/ 6 w 438"/>
              <a:gd name="T1" fmla="*/ 0 h 12"/>
              <a:gd name="T2" fmla="*/ 17 w 438"/>
              <a:gd name="T3" fmla="*/ 0 h 12"/>
              <a:gd name="T4" fmla="*/ 29 w 438"/>
              <a:gd name="T5" fmla="*/ 1 h 12"/>
              <a:gd name="T6" fmla="*/ 41 w 438"/>
              <a:gd name="T7" fmla="*/ 2 h 12"/>
              <a:gd name="T8" fmla="*/ 53 w 438"/>
              <a:gd name="T9" fmla="*/ 3 h 12"/>
              <a:gd name="T10" fmla="*/ 64 w 438"/>
              <a:gd name="T11" fmla="*/ 4 h 12"/>
              <a:gd name="T12" fmla="*/ 76 w 438"/>
              <a:gd name="T13" fmla="*/ 5 h 12"/>
              <a:gd name="T14" fmla="*/ 88 w 438"/>
              <a:gd name="T15" fmla="*/ 6 h 12"/>
              <a:gd name="T16" fmla="*/ 100 w 438"/>
              <a:gd name="T17" fmla="*/ 7 h 12"/>
              <a:gd name="T18" fmla="*/ 112 w 438"/>
              <a:gd name="T19" fmla="*/ 9 h 12"/>
              <a:gd name="T20" fmla="*/ 123 w 438"/>
              <a:gd name="T21" fmla="*/ 9 h 12"/>
              <a:gd name="T22" fmla="*/ 135 w 438"/>
              <a:gd name="T23" fmla="*/ 10 h 12"/>
              <a:gd name="T24" fmla="*/ 147 w 438"/>
              <a:gd name="T25" fmla="*/ 11 h 12"/>
              <a:gd name="T26" fmla="*/ 159 w 438"/>
              <a:gd name="T27" fmla="*/ 11 h 12"/>
              <a:gd name="T28" fmla="*/ 170 w 438"/>
              <a:gd name="T29" fmla="*/ 12 h 12"/>
              <a:gd name="T30" fmla="*/ 182 w 438"/>
              <a:gd name="T31" fmla="*/ 12 h 12"/>
              <a:gd name="T32" fmla="*/ 194 w 438"/>
              <a:gd name="T33" fmla="*/ 12 h 12"/>
              <a:gd name="T34" fmla="*/ 206 w 438"/>
              <a:gd name="T35" fmla="*/ 12 h 12"/>
              <a:gd name="T36" fmla="*/ 217 w 438"/>
              <a:gd name="T37" fmla="*/ 12 h 12"/>
              <a:gd name="T38" fmla="*/ 229 w 438"/>
              <a:gd name="T39" fmla="*/ 12 h 12"/>
              <a:gd name="T40" fmla="*/ 241 w 438"/>
              <a:gd name="T41" fmla="*/ 12 h 12"/>
              <a:gd name="T42" fmla="*/ 253 w 438"/>
              <a:gd name="T43" fmla="*/ 12 h 12"/>
              <a:gd name="T44" fmla="*/ 264 w 438"/>
              <a:gd name="T45" fmla="*/ 12 h 12"/>
              <a:gd name="T46" fmla="*/ 276 w 438"/>
              <a:gd name="T47" fmla="*/ 12 h 12"/>
              <a:gd name="T48" fmla="*/ 288 w 438"/>
              <a:gd name="T49" fmla="*/ 12 h 12"/>
              <a:gd name="T50" fmla="*/ 300 w 438"/>
              <a:gd name="T51" fmla="*/ 12 h 12"/>
              <a:gd name="T52" fmla="*/ 312 w 438"/>
              <a:gd name="T53" fmla="*/ 12 h 12"/>
              <a:gd name="T54" fmla="*/ 323 w 438"/>
              <a:gd name="T55" fmla="*/ 12 h 12"/>
              <a:gd name="T56" fmla="*/ 335 w 438"/>
              <a:gd name="T57" fmla="*/ 12 h 12"/>
              <a:gd name="T58" fmla="*/ 347 w 438"/>
              <a:gd name="T59" fmla="*/ 12 h 12"/>
              <a:gd name="T60" fmla="*/ 359 w 438"/>
              <a:gd name="T61" fmla="*/ 12 h 12"/>
              <a:gd name="T62" fmla="*/ 370 w 438"/>
              <a:gd name="T63" fmla="*/ 12 h 12"/>
              <a:gd name="T64" fmla="*/ 382 w 438"/>
              <a:gd name="T65" fmla="*/ 12 h 12"/>
              <a:gd name="T66" fmla="*/ 394 w 438"/>
              <a:gd name="T67" fmla="*/ 12 h 12"/>
              <a:gd name="T68" fmla="*/ 406 w 438"/>
              <a:gd name="T69" fmla="*/ 12 h 12"/>
              <a:gd name="T70" fmla="*/ 417 w 438"/>
              <a:gd name="T71" fmla="*/ 12 h 12"/>
              <a:gd name="T72" fmla="*/ 429 w 438"/>
              <a:gd name="T73" fmla="*/ 12 h 12"/>
              <a:gd name="T74" fmla="*/ 438 w 438"/>
              <a:gd name="T7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8" h="12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7" y="0"/>
                </a:lnTo>
                <a:lnTo>
                  <a:pt x="23" y="1"/>
                </a:lnTo>
                <a:lnTo>
                  <a:pt x="29" y="1"/>
                </a:lnTo>
                <a:lnTo>
                  <a:pt x="35" y="1"/>
                </a:lnTo>
                <a:lnTo>
                  <a:pt x="41" y="2"/>
                </a:lnTo>
                <a:lnTo>
                  <a:pt x="47" y="2"/>
                </a:lnTo>
                <a:lnTo>
                  <a:pt x="53" y="3"/>
                </a:lnTo>
                <a:lnTo>
                  <a:pt x="59" y="3"/>
                </a:lnTo>
                <a:lnTo>
                  <a:pt x="64" y="4"/>
                </a:lnTo>
                <a:lnTo>
                  <a:pt x="70" y="5"/>
                </a:lnTo>
                <a:lnTo>
                  <a:pt x="76" y="5"/>
                </a:lnTo>
                <a:lnTo>
                  <a:pt x="82" y="6"/>
                </a:lnTo>
                <a:lnTo>
                  <a:pt x="88" y="6"/>
                </a:lnTo>
                <a:lnTo>
                  <a:pt x="94" y="7"/>
                </a:lnTo>
                <a:lnTo>
                  <a:pt x="100" y="7"/>
                </a:lnTo>
                <a:lnTo>
                  <a:pt x="106" y="8"/>
                </a:lnTo>
                <a:lnTo>
                  <a:pt x="112" y="9"/>
                </a:lnTo>
                <a:lnTo>
                  <a:pt x="117" y="9"/>
                </a:lnTo>
                <a:lnTo>
                  <a:pt x="123" y="9"/>
                </a:lnTo>
                <a:lnTo>
                  <a:pt x="129" y="10"/>
                </a:lnTo>
                <a:lnTo>
                  <a:pt x="135" y="10"/>
                </a:lnTo>
                <a:lnTo>
                  <a:pt x="141" y="11"/>
                </a:lnTo>
                <a:lnTo>
                  <a:pt x="147" y="11"/>
                </a:lnTo>
                <a:lnTo>
                  <a:pt x="153" y="11"/>
                </a:lnTo>
                <a:lnTo>
                  <a:pt x="159" y="11"/>
                </a:lnTo>
                <a:lnTo>
                  <a:pt x="164" y="12"/>
                </a:lnTo>
                <a:lnTo>
                  <a:pt x="170" y="12"/>
                </a:lnTo>
                <a:lnTo>
                  <a:pt x="176" y="12"/>
                </a:lnTo>
                <a:lnTo>
                  <a:pt x="182" y="12"/>
                </a:lnTo>
                <a:lnTo>
                  <a:pt x="188" y="12"/>
                </a:lnTo>
                <a:lnTo>
                  <a:pt x="194" y="12"/>
                </a:lnTo>
                <a:lnTo>
                  <a:pt x="200" y="12"/>
                </a:lnTo>
                <a:lnTo>
                  <a:pt x="206" y="12"/>
                </a:lnTo>
                <a:lnTo>
                  <a:pt x="212" y="12"/>
                </a:lnTo>
                <a:lnTo>
                  <a:pt x="217" y="12"/>
                </a:lnTo>
                <a:lnTo>
                  <a:pt x="223" y="12"/>
                </a:lnTo>
                <a:lnTo>
                  <a:pt x="229" y="12"/>
                </a:lnTo>
                <a:lnTo>
                  <a:pt x="235" y="12"/>
                </a:lnTo>
                <a:lnTo>
                  <a:pt x="241" y="12"/>
                </a:lnTo>
                <a:lnTo>
                  <a:pt x="247" y="12"/>
                </a:lnTo>
                <a:lnTo>
                  <a:pt x="253" y="12"/>
                </a:lnTo>
                <a:lnTo>
                  <a:pt x="259" y="12"/>
                </a:lnTo>
                <a:lnTo>
                  <a:pt x="264" y="12"/>
                </a:lnTo>
                <a:lnTo>
                  <a:pt x="270" y="12"/>
                </a:lnTo>
                <a:lnTo>
                  <a:pt x="276" y="12"/>
                </a:lnTo>
                <a:lnTo>
                  <a:pt x="282" y="12"/>
                </a:lnTo>
                <a:lnTo>
                  <a:pt x="288" y="12"/>
                </a:lnTo>
                <a:lnTo>
                  <a:pt x="294" y="12"/>
                </a:lnTo>
                <a:lnTo>
                  <a:pt x="300" y="12"/>
                </a:lnTo>
                <a:lnTo>
                  <a:pt x="306" y="12"/>
                </a:lnTo>
                <a:lnTo>
                  <a:pt x="312" y="12"/>
                </a:lnTo>
                <a:lnTo>
                  <a:pt x="317" y="12"/>
                </a:lnTo>
                <a:lnTo>
                  <a:pt x="323" y="12"/>
                </a:lnTo>
                <a:lnTo>
                  <a:pt x="329" y="12"/>
                </a:lnTo>
                <a:lnTo>
                  <a:pt x="335" y="12"/>
                </a:lnTo>
                <a:lnTo>
                  <a:pt x="341" y="12"/>
                </a:lnTo>
                <a:lnTo>
                  <a:pt x="347" y="12"/>
                </a:lnTo>
                <a:lnTo>
                  <a:pt x="353" y="12"/>
                </a:lnTo>
                <a:lnTo>
                  <a:pt x="359" y="12"/>
                </a:lnTo>
                <a:lnTo>
                  <a:pt x="365" y="12"/>
                </a:lnTo>
                <a:lnTo>
                  <a:pt x="370" y="12"/>
                </a:lnTo>
                <a:lnTo>
                  <a:pt x="376" y="12"/>
                </a:lnTo>
                <a:lnTo>
                  <a:pt x="382" y="12"/>
                </a:lnTo>
                <a:lnTo>
                  <a:pt x="388" y="12"/>
                </a:lnTo>
                <a:lnTo>
                  <a:pt x="394" y="12"/>
                </a:lnTo>
                <a:lnTo>
                  <a:pt x="400" y="12"/>
                </a:lnTo>
                <a:lnTo>
                  <a:pt x="406" y="12"/>
                </a:lnTo>
                <a:lnTo>
                  <a:pt x="412" y="12"/>
                </a:lnTo>
                <a:lnTo>
                  <a:pt x="417" y="12"/>
                </a:lnTo>
                <a:lnTo>
                  <a:pt x="423" y="12"/>
                </a:lnTo>
                <a:lnTo>
                  <a:pt x="429" y="12"/>
                </a:lnTo>
                <a:lnTo>
                  <a:pt x="435" y="12"/>
                </a:lnTo>
                <a:lnTo>
                  <a:pt x="438" y="12"/>
                </a:lnTo>
              </a:path>
            </a:pathLst>
          </a:custGeom>
          <a:noFill/>
          <a:ln w="31750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80" name="Freeform 97"/>
          <p:cNvSpPr>
            <a:spLocks/>
          </p:cNvSpPr>
          <p:nvPr/>
        </p:nvSpPr>
        <p:spPr bwMode="auto">
          <a:xfrm>
            <a:off x="2209800" y="1265238"/>
            <a:ext cx="5942013" cy="3068638"/>
          </a:xfrm>
          <a:custGeom>
            <a:avLst/>
            <a:gdLst>
              <a:gd name="T0" fmla="*/ 2 w 376"/>
              <a:gd name="T1" fmla="*/ 21 h 183"/>
              <a:gd name="T2" fmla="*/ 14 w 376"/>
              <a:gd name="T3" fmla="*/ 82 h 183"/>
              <a:gd name="T4" fmla="*/ 26 w 376"/>
              <a:gd name="T5" fmla="*/ 120 h 183"/>
              <a:gd name="T6" fmla="*/ 38 w 376"/>
              <a:gd name="T7" fmla="*/ 145 h 183"/>
              <a:gd name="T8" fmla="*/ 50 w 376"/>
              <a:gd name="T9" fmla="*/ 160 h 183"/>
              <a:gd name="T10" fmla="*/ 61 w 376"/>
              <a:gd name="T11" fmla="*/ 170 h 183"/>
              <a:gd name="T12" fmla="*/ 73 w 376"/>
              <a:gd name="T13" fmla="*/ 176 h 183"/>
              <a:gd name="T14" fmla="*/ 85 w 376"/>
              <a:gd name="T15" fmla="*/ 180 h 183"/>
              <a:gd name="T16" fmla="*/ 97 w 376"/>
              <a:gd name="T17" fmla="*/ 182 h 183"/>
              <a:gd name="T18" fmla="*/ 108 w 376"/>
              <a:gd name="T19" fmla="*/ 183 h 183"/>
              <a:gd name="T20" fmla="*/ 120 w 376"/>
              <a:gd name="T21" fmla="*/ 183 h 183"/>
              <a:gd name="T22" fmla="*/ 132 w 376"/>
              <a:gd name="T23" fmla="*/ 183 h 183"/>
              <a:gd name="T24" fmla="*/ 144 w 376"/>
              <a:gd name="T25" fmla="*/ 182 h 183"/>
              <a:gd name="T26" fmla="*/ 155 w 376"/>
              <a:gd name="T27" fmla="*/ 182 h 183"/>
              <a:gd name="T28" fmla="*/ 167 w 376"/>
              <a:gd name="T29" fmla="*/ 181 h 183"/>
              <a:gd name="T30" fmla="*/ 179 w 376"/>
              <a:gd name="T31" fmla="*/ 181 h 183"/>
              <a:gd name="T32" fmla="*/ 191 w 376"/>
              <a:gd name="T33" fmla="*/ 180 h 183"/>
              <a:gd name="T34" fmla="*/ 202 w 376"/>
              <a:gd name="T35" fmla="*/ 179 h 183"/>
              <a:gd name="T36" fmla="*/ 214 w 376"/>
              <a:gd name="T37" fmla="*/ 179 h 183"/>
              <a:gd name="T38" fmla="*/ 226 w 376"/>
              <a:gd name="T39" fmla="*/ 178 h 183"/>
              <a:gd name="T40" fmla="*/ 238 w 376"/>
              <a:gd name="T41" fmla="*/ 178 h 183"/>
              <a:gd name="T42" fmla="*/ 250 w 376"/>
              <a:gd name="T43" fmla="*/ 178 h 183"/>
              <a:gd name="T44" fmla="*/ 261 w 376"/>
              <a:gd name="T45" fmla="*/ 177 h 183"/>
              <a:gd name="T46" fmla="*/ 273 w 376"/>
              <a:gd name="T47" fmla="*/ 177 h 183"/>
              <a:gd name="T48" fmla="*/ 285 w 376"/>
              <a:gd name="T49" fmla="*/ 177 h 183"/>
              <a:gd name="T50" fmla="*/ 297 w 376"/>
              <a:gd name="T51" fmla="*/ 177 h 183"/>
              <a:gd name="T52" fmla="*/ 308 w 376"/>
              <a:gd name="T53" fmla="*/ 176 h 183"/>
              <a:gd name="T54" fmla="*/ 320 w 376"/>
              <a:gd name="T55" fmla="*/ 176 h 183"/>
              <a:gd name="T56" fmla="*/ 332 w 376"/>
              <a:gd name="T57" fmla="*/ 176 h 183"/>
              <a:gd name="T58" fmla="*/ 344 w 376"/>
              <a:gd name="T59" fmla="*/ 176 h 183"/>
              <a:gd name="T60" fmla="*/ 355 w 376"/>
              <a:gd name="T61" fmla="*/ 176 h 183"/>
              <a:gd name="T62" fmla="*/ 367 w 376"/>
              <a:gd name="T63" fmla="*/ 176 h 183"/>
              <a:gd name="T64" fmla="*/ 376 w 376"/>
              <a:gd name="T65" fmla="*/ 175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6" h="183">
                <a:moveTo>
                  <a:pt x="0" y="0"/>
                </a:moveTo>
                <a:lnTo>
                  <a:pt x="2" y="21"/>
                </a:lnTo>
                <a:lnTo>
                  <a:pt x="8" y="55"/>
                </a:lnTo>
                <a:lnTo>
                  <a:pt x="14" y="82"/>
                </a:lnTo>
                <a:lnTo>
                  <a:pt x="20" y="103"/>
                </a:lnTo>
                <a:lnTo>
                  <a:pt x="26" y="120"/>
                </a:lnTo>
                <a:lnTo>
                  <a:pt x="32" y="134"/>
                </a:lnTo>
                <a:lnTo>
                  <a:pt x="38" y="145"/>
                </a:lnTo>
                <a:lnTo>
                  <a:pt x="44" y="153"/>
                </a:lnTo>
                <a:lnTo>
                  <a:pt x="50" y="160"/>
                </a:lnTo>
                <a:lnTo>
                  <a:pt x="55" y="166"/>
                </a:lnTo>
                <a:lnTo>
                  <a:pt x="61" y="170"/>
                </a:lnTo>
                <a:lnTo>
                  <a:pt x="67" y="174"/>
                </a:lnTo>
                <a:lnTo>
                  <a:pt x="73" y="176"/>
                </a:lnTo>
                <a:lnTo>
                  <a:pt x="79" y="178"/>
                </a:lnTo>
                <a:lnTo>
                  <a:pt x="85" y="180"/>
                </a:lnTo>
                <a:lnTo>
                  <a:pt x="91" y="181"/>
                </a:lnTo>
                <a:lnTo>
                  <a:pt x="97" y="182"/>
                </a:lnTo>
                <a:lnTo>
                  <a:pt x="102" y="183"/>
                </a:lnTo>
                <a:lnTo>
                  <a:pt x="108" y="183"/>
                </a:lnTo>
                <a:lnTo>
                  <a:pt x="114" y="183"/>
                </a:lnTo>
                <a:lnTo>
                  <a:pt x="120" y="183"/>
                </a:lnTo>
                <a:lnTo>
                  <a:pt x="126" y="183"/>
                </a:lnTo>
                <a:lnTo>
                  <a:pt x="132" y="183"/>
                </a:lnTo>
                <a:lnTo>
                  <a:pt x="138" y="183"/>
                </a:lnTo>
                <a:lnTo>
                  <a:pt x="144" y="182"/>
                </a:lnTo>
                <a:lnTo>
                  <a:pt x="150" y="182"/>
                </a:lnTo>
                <a:lnTo>
                  <a:pt x="155" y="182"/>
                </a:lnTo>
                <a:lnTo>
                  <a:pt x="161" y="181"/>
                </a:lnTo>
                <a:lnTo>
                  <a:pt x="167" y="181"/>
                </a:lnTo>
                <a:lnTo>
                  <a:pt x="173" y="181"/>
                </a:lnTo>
                <a:lnTo>
                  <a:pt x="179" y="181"/>
                </a:lnTo>
                <a:lnTo>
                  <a:pt x="185" y="180"/>
                </a:lnTo>
                <a:lnTo>
                  <a:pt x="191" y="180"/>
                </a:lnTo>
                <a:lnTo>
                  <a:pt x="197" y="180"/>
                </a:lnTo>
                <a:lnTo>
                  <a:pt x="202" y="179"/>
                </a:lnTo>
                <a:lnTo>
                  <a:pt x="208" y="179"/>
                </a:lnTo>
                <a:lnTo>
                  <a:pt x="214" y="179"/>
                </a:lnTo>
                <a:lnTo>
                  <a:pt x="220" y="179"/>
                </a:lnTo>
                <a:lnTo>
                  <a:pt x="226" y="178"/>
                </a:lnTo>
                <a:lnTo>
                  <a:pt x="232" y="178"/>
                </a:lnTo>
                <a:lnTo>
                  <a:pt x="238" y="178"/>
                </a:lnTo>
                <a:lnTo>
                  <a:pt x="244" y="178"/>
                </a:lnTo>
                <a:lnTo>
                  <a:pt x="250" y="178"/>
                </a:lnTo>
                <a:lnTo>
                  <a:pt x="255" y="177"/>
                </a:lnTo>
                <a:lnTo>
                  <a:pt x="261" y="177"/>
                </a:lnTo>
                <a:lnTo>
                  <a:pt x="267" y="177"/>
                </a:lnTo>
                <a:lnTo>
                  <a:pt x="273" y="177"/>
                </a:lnTo>
                <a:lnTo>
                  <a:pt x="279" y="177"/>
                </a:lnTo>
                <a:lnTo>
                  <a:pt x="285" y="177"/>
                </a:lnTo>
                <a:lnTo>
                  <a:pt x="291" y="177"/>
                </a:lnTo>
                <a:lnTo>
                  <a:pt x="297" y="177"/>
                </a:lnTo>
                <a:lnTo>
                  <a:pt x="303" y="176"/>
                </a:lnTo>
                <a:lnTo>
                  <a:pt x="308" y="176"/>
                </a:lnTo>
                <a:lnTo>
                  <a:pt x="314" y="176"/>
                </a:lnTo>
                <a:lnTo>
                  <a:pt x="320" y="176"/>
                </a:lnTo>
                <a:lnTo>
                  <a:pt x="326" y="176"/>
                </a:lnTo>
                <a:lnTo>
                  <a:pt x="332" y="176"/>
                </a:lnTo>
                <a:lnTo>
                  <a:pt x="338" y="176"/>
                </a:lnTo>
                <a:lnTo>
                  <a:pt x="344" y="176"/>
                </a:lnTo>
                <a:lnTo>
                  <a:pt x="350" y="176"/>
                </a:lnTo>
                <a:lnTo>
                  <a:pt x="355" y="176"/>
                </a:lnTo>
                <a:lnTo>
                  <a:pt x="361" y="176"/>
                </a:lnTo>
                <a:lnTo>
                  <a:pt x="367" y="176"/>
                </a:lnTo>
                <a:lnTo>
                  <a:pt x="373" y="175"/>
                </a:lnTo>
                <a:lnTo>
                  <a:pt x="376" y="175"/>
                </a:lnTo>
              </a:path>
            </a:pathLst>
          </a:cu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84" name="Freeform 101"/>
          <p:cNvSpPr>
            <a:spLocks/>
          </p:cNvSpPr>
          <p:nvPr/>
        </p:nvSpPr>
        <p:spPr bwMode="auto">
          <a:xfrm>
            <a:off x="1228725" y="4216401"/>
            <a:ext cx="6923088" cy="1073150"/>
          </a:xfrm>
          <a:custGeom>
            <a:avLst/>
            <a:gdLst>
              <a:gd name="T0" fmla="*/ 6 w 438"/>
              <a:gd name="T1" fmla="*/ 63 h 64"/>
              <a:gd name="T2" fmla="*/ 17 w 438"/>
              <a:gd name="T3" fmla="*/ 62 h 64"/>
              <a:gd name="T4" fmla="*/ 29 w 438"/>
              <a:gd name="T5" fmla="*/ 61 h 64"/>
              <a:gd name="T6" fmla="*/ 41 w 438"/>
              <a:gd name="T7" fmla="*/ 58 h 64"/>
              <a:gd name="T8" fmla="*/ 53 w 438"/>
              <a:gd name="T9" fmla="*/ 55 h 64"/>
              <a:gd name="T10" fmla="*/ 64 w 438"/>
              <a:gd name="T11" fmla="*/ 52 h 64"/>
              <a:gd name="T12" fmla="*/ 76 w 438"/>
              <a:gd name="T13" fmla="*/ 48 h 64"/>
              <a:gd name="T14" fmla="*/ 88 w 438"/>
              <a:gd name="T15" fmla="*/ 44 h 64"/>
              <a:gd name="T16" fmla="*/ 100 w 438"/>
              <a:gd name="T17" fmla="*/ 40 h 64"/>
              <a:gd name="T18" fmla="*/ 112 w 438"/>
              <a:gd name="T19" fmla="*/ 36 h 64"/>
              <a:gd name="T20" fmla="*/ 123 w 438"/>
              <a:gd name="T21" fmla="*/ 33 h 64"/>
              <a:gd name="T22" fmla="*/ 135 w 438"/>
              <a:gd name="T23" fmla="*/ 29 h 64"/>
              <a:gd name="T24" fmla="*/ 147 w 438"/>
              <a:gd name="T25" fmla="*/ 26 h 64"/>
              <a:gd name="T26" fmla="*/ 159 w 438"/>
              <a:gd name="T27" fmla="*/ 22 h 64"/>
              <a:gd name="T28" fmla="*/ 170 w 438"/>
              <a:gd name="T29" fmla="*/ 20 h 64"/>
              <a:gd name="T30" fmla="*/ 182 w 438"/>
              <a:gd name="T31" fmla="*/ 17 h 64"/>
              <a:gd name="T32" fmla="*/ 194 w 438"/>
              <a:gd name="T33" fmla="*/ 15 h 64"/>
              <a:gd name="T34" fmla="*/ 206 w 438"/>
              <a:gd name="T35" fmla="*/ 13 h 64"/>
              <a:gd name="T36" fmla="*/ 217 w 438"/>
              <a:gd name="T37" fmla="*/ 11 h 64"/>
              <a:gd name="T38" fmla="*/ 229 w 438"/>
              <a:gd name="T39" fmla="*/ 10 h 64"/>
              <a:gd name="T40" fmla="*/ 241 w 438"/>
              <a:gd name="T41" fmla="*/ 8 h 64"/>
              <a:gd name="T42" fmla="*/ 253 w 438"/>
              <a:gd name="T43" fmla="*/ 7 h 64"/>
              <a:gd name="T44" fmla="*/ 264 w 438"/>
              <a:gd name="T45" fmla="*/ 6 h 64"/>
              <a:gd name="T46" fmla="*/ 276 w 438"/>
              <a:gd name="T47" fmla="*/ 5 h 64"/>
              <a:gd name="T48" fmla="*/ 288 w 438"/>
              <a:gd name="T49" fmla="*/ 5 h 64"/>
              <a:gd name="T50" fmla="*/ 300 w 438"/>
              <a:gd name="T51" fmla="*/ 4 h 64"/>
              <a:gd name="T52" fmla="*/ 312 w 438"/>
              <a:gd name="T53" fmla="*/ 3 h 64"/>
              <a:gd name="T54" fmla="*/ 323 w 438"/>
              <a:gd name="T55" fmla="*/ 3 h 64"/>
              <a:gd name="T56" fmla="*/ 335 w 438"/>
              <a:gd name="T57" fmla="*/ 2 h 64"/>
              <a:gd name="T58" fmla="*/ 347 w 438"/>
              <a:gd name="T59" fmla="*/ 2 h 64"/>
              <a:gd name="T60" fmla="*/ 359 w 438"/>
              <a:gd name="T61" fmla="*/ 2 h 64"/>
              <a:gd name="T62" fmla="*/ 370 w 438"/>
              <a:gd name="T63" fmla="*/ 1 h 64"/>
              <a:gd name="T64" fmla="*/ 382 w 438"/>
              <a:gd name="T65" fmla="*/ 1 h 64"/>
              <a:gd name="T66" fmla="*/ 394 w 438"/>
              <a:gd name="T67" fmla="*/ 1 h 64"/>
              <a:gd name="T68" fmla="*/ 406 w 438"/>
              <a:gd name="T69" fmla="*/ 1 h 64"/>
              <a:gd name="T70" fmla="*/ 417 w 438"/>
              <a:gd name="T71" fmla="*/ 0 h 64"/>
              <a:gd name="T72" fmla="*/ 429 w 438"/>
              <a:gd name="T73" fmla="*/ 0 h 64"/>
              <a:gd name="T74" fmla="*/ 438 w 438"/>
              <a:gd name="T7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38" h="64">
                <a:moveTo>
                  <a:pt x="0" y="64"/>
                </a:moveTo>
                <a:lnTo>
                  <a:pt x="6" y="63"/>
                </a:lnTo>
                <a:lnTo>
                  <a:pt x="12" y="63"/>
                </a:lnTo>
                <a:lnTo>
                  <a:pt x="17" y="62"/>
                </a:lnTo>
                <a:lnTo>
                  <a:pt x="23" y="62"/>
                </a:lnTo>
                <a:lnTo>
                  <a:pt x="29" y="61"/>
                </a:lnTo>
                <a:lnTo>
                  <a:pt x="35" y="60"/>
                </a:lnTo>
                <a:lnTo>
                  <a:pt x="41" y="58"/>
                </a:lnTo>
                <a:lnTo>
                  <a:pt x="47" y="57"/>
                </a:lnTo>
                <a:lnTo>
                  <a:pt x="53" y="55"/>
                </a:lnTo>
                <a:lnTo>
                  <a:pt x="59" y="54"/>
                </a:lnTo>
                <a:lnTo>
                  <a:pt x="64" y="52"/>
                </a:lnTo>
                <a:lnTo>
                  <a:pt x="70" y="50"/>
                </a:lnTo>
                <a:lnTo>
                  <a:pt x="76" y="48"/>
                </a:lnTo>
                <a:lnTo>
                  <a:pt x="82" y="46"/>
                </a:lnTo>
                <a:lnTo>
                  <a:pt x="88" y="44"/>
                </a:lnTo>
                <a:lnTo>
                  <a:pt x="94" y="42"/>
                </a:lnTo>
                <a:lnTo>
                  <a:pt x="100" y="40"/>
                </a:lnTo>
                <a:lnTo>
                  <a:pt x="106" y="38"/>
                </a:lnTo>
                <a:lnTo>
                  <a:pt x="112" y="36"/>
                </a:lnTo>
                <a:lnTo>
                  <a:pt x="117" y="34"/>
                </a:lnTo>
                <a:lnTo>
                  <a:pt x="123" y="33"/>
                </a:lnTo>
                <a:lnTo>
                  <a:pt x="129" y="31"/>
                </a:lnTo>
                <a:lnTo>
                  <a:pt x="135" y="29"/>
                </a:lnTo>
                <a:lnTo>
                  <a:pt x="141" y="27"/>
                </a:lnTo>
                <a:lnTo>
                  <a:pt x="147" y="26"/>
                </a:lnTo>
                <a:lnTo>
                  <a:pt x="153" y="24"/>
                </a:lnTo>
                <a:lnTo>
                  <a:pt x="159" y="22"/>
                </a:lnTo>
                <a:lnTo>
                  <a:pt x="164" y="21"/>
                </a:lnTo>
                <a:lnTo>
                  <a:pt x="170" y="20"/>
                </a:lnTo>
                <a:lnTo>
                  <a:pt x="176" y="18"/>
                </a:lnTo>
                <a:lnTo>
                  <a:pt x="182" y="17"/>
                </a:lnTo>
                <a:lnTo>
                  <a:pt x="188" y="16"/>
                </a:lnTo>
                <a:lnTo>
                  <a:pt x="194" y="15"/>
                </a:lnTo>
                <a:lnTo>
                  <a:pt x="200" y="14"/>
                </a:lnTo>
                <a:lnTo>
                  <a:pt x="206" y="13"/>
                </a:lnTo>
                <a:lnTo>
                  <a:pt x="212" y="12"/>
                </a:lnTo>
                <a:lnTo>
                  <a:pt x="217" y="11"/>
                </a:lnTo>
                <a:lnTo>
                  <a:pt x="223" y="10"/>
                </a:lnTo>
                <a:lnTo>
                  <a:pt x="229" y="10"/>
                </a:lnTo>
                <a:lnTo>
                  <a:pt x="235" y="9"/>
                </a:lnTo>
                <a:lnTo>
                  <a:pt x="241" y="8"/>
                </a:lnTo>
                <a:lnTo>
                  <a:pt x="247" y="8"/>
                </a:lnTo>
                <a:lnTo>
                  <a:pt x="253" y="7"/>
                </a:lnTo>
                <a:lnTo>
                  <a:pt x="259" y="7"/>
                </a:lnTo>
                <a:lnTo>
                  <a:pt x="264" y="6"/>
                </a:lnTo>
                <a:lnTo>
                  <a:pt x="270" y="6"/>
                </a:lnTo>
                <a:lnTo>
                  <a:pt x="276" y="5"/>
                </a:lnTo>
                <a:lnTo>
                  <a:pt x="282" y="5"/>
                </a:lnTo>
                <a:lnTo>
                  <a:pt x="288" y="5"/>
                </a:lnTo>
                <a:lnTo>
                  <a:pt x="294" y="4"/>
                </a:lnTo>
                <a:lnTo>
                  <a:pt x="300" y="4"/>
                </a:lnTo>
                <a:lnTo>
                  <a:pt x="306" y="4"/>
                </a:lnTo>
                <a:lnTo>
                  <a:pt x="312" y="3"/>
                </a:lnTo>
                <a:lnTo>
                  <a:pt x="317" y="3"/>
                </a:lnTo>
                <a:lnTo>
                  <a:pt x="323" y="3"/>
                </a:lnTo>
                <a:lnTo>
                  <a:pt x="329" y="3"/>
                </a:lnTo>
                <a:lnTo>
                  <a:pt x="335" y="2"/>
                </a:lnTo>
                <a:lnTo>
                  <a:pt x="341" y="2"/>
                </a:lnTo>
                <a:lnTo>
                  <a:pt x="347" y="2"/>
                </a:lnTo>
                <a:lnTo>
                  <a:pt x="353" y="2"/>
                </a:lnTo>
                <a:lnTo>
                  <a:pt x="359" y="2"/>
                </a:lnTo>
                <a:lnTo>
                  <a:pt x="365" y="2"/>
                </a:lnTo>
                <a:lnTo>
                  <a:pt x="370" y="1"/>
                </a:lnTo>
                <a:lnTo>
                  <a:pt x="376" y="1"/>
                </a:lnTo>
                <a:lnTo>
                  <a:pt x="382" y="1"/>
                </a:lnTo>
                <a:lnTo>
                  <a:pt x="388" y="1"/>
                </a:lnTo>
                <a:lnTo>
                  <a:pt x="394" y="1"/>
                </a:lnTo>
                <a:lnTo>
                  <a:pt x="400" y="1"/>
                </a:lnTo>
                <a:lnTo>
                  <a:pt x="406" y="1"/>
                </a:lnTo>
                <a:lnTo>
                  <a:pt x="412" y="1"/>
                </a:lnTo>
                <a:lnTo>
                  <a:pt x="417" y="0"/>
                </a:lnTo>
                <a:lnTo>
                  <a:pt x="423" y="0"/>
                </a:lnTo>
                <a:lnTo>
                  <a:pt x="429" y="0"/>
                </a:lnTo>
                <a:lnTo>
                  <a:pt x="435" y="0"/>
                </a:lnTo>
                <a:lnTo>
                  <a:pt x="438" y="0"/>
                </a:lnTo>
              </a:path>
            </a:pathLst>
          </a:custGeom>
          <a:noFill/>
          <a:ln w="31750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85" name="Freeform 102"/>
          <p:cNvSpPr>
            <a:spLocks/>
          </p:cNvSpPr>
          <p:nvPr/>
        </p:nvSpPr>
        <p:spPr bwMode="auto">
          <a:xfrm>
            <a:off x="1181100" y="4183063"/>
            <a:ext cx="6970713" cy="0"/>
          </a:xfrm>
          <a:custGeom>
            <a:avLst/>
            <a:gdLst>
              <a:gd name="T0" fmla="*/ 4 w 441"/>
              <a:gd name="T1" fmla="*/ 13 w 441"/>
              <a:gd name="T2" fmla="*/ 22 w 441"/>
              <a:gd name="T3" fmla="*/ 31 w 441"/>
              <a:gd name="T4" fmla="*/ 40 w 441"/>
              <a:gd name="T5" fmla="*/ 49 w 441"/>
              <a:gd name="T6" fmla="*/ 58 w 441"/>
              <a:gd name="T7" fmla="*/ 67 w 441"/>
              <a:gd name="T8" fmla="*/ 76 w 441"/>
              <a:gd name="T9" fmla="*/ 84 w 441"/>
              <a:gd name="T10" fmla="*/ 93 w 441"/>
              <a:gd name="T11" fmla="*/ 102 w 441"/>
              <a:gd name="T12" fmla="*/ 111 w 441"/>
              <a:gd name="T13" fmla="*/ 120 w 441"/>
              <a:gd name="T14" fmla="*/ 129 w 441"/>
              <a:gd name="T15" fmla="*/ 138 w 441"/>
              <a:gd name="T16" fmla="*/ 147 w 441"/>
              <a:gd name="T17" fmla="*/ 156 w 441"/>
              <a:gd name="T18" fmla="*/ 165 w 441"/>
              <a:gd name="T19" fmla="*/ 174 w 441"/>
              <a:gd name="T20" fmla="*/ 183 w 441"/>
              <a:gd name="T21" fmla="*/ 191 w 441"/>
              <a:gd name="T22" fmla="*/ 200 w 441"/>
              <a:gd name="T23" fmla="*/ 209 w 441"/>
              <a:gd name="T24" fmla="*/ 218 w 441"/>
              <a:gd name="T25" fmla="*/ 227 w 441"/>
              <a:gd name="T26" fmla="*/ 236 w 441"/>
              <a:gd name="T27" fmla="*/ 245 w 441"/>
              <a:gd name="T28" fmla="*/ 254 w 441"/>
              <a:gd name="T29" fmla="*/ 263 w 441"/>
              <a:gd name="T30" fmla="*/ 272 w 441"/>
              <a:gd name="T31" fmla="*/ 281 w 441"/>
              <a:gd name="T32" fmla="*/ 290 w 441"/>
              <a:gd name="T33" fmla="*/ 298 w 441"/>
              <a:gd name="T34" fmla="*/ 307 w 441"/>
              <a:gd name="T35" fmla="*/ 316 w 441"/>
              <a:gd name="T36" fmla="*/ 325 w 441"/>
              <a:gd name="T37" fmla="*/ 334 w 441"/>
              <a:gd name="T38" fmla="*/ 343 w 441"/>
              <a:gd name="T39" fmla="*/ 352 w 441"/>
              <a:gd name="T40" fmla="*/ 361 w 441"/>
              <a:gd name="T41" fmla="*/ 370 w 441"/>
              <a:gd name="T42" fmla="*/ 379 w 441"/>
              <a:gd name="T43" fmla="*/ 388 w 441"/>
              <a:gd name="T44" fmla="*/ 396 w 441"/>
              <a:gd name="T45" fmla="*/ 405 w 441"/>
              <a:gd name="T46" fmla="*/ 414 w 441"/>
              <a:gd name="T47" fmla="*/ 423 w 441"/>
              <a:gd name="T48" fmla="*/ 432 w 441"/>
              <a:gd name="T49" fmla="*/ 441 w 44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</a:cxnLst>
            <a:rect l="0" t="0" r="r" b="b"/>
            <a:pathLst>
              <a:path w="441">
                <a:moveTo>
                  <a:pt x="0" y="0"/>
                </a:moveTo>
                <a:lnTo>
                  <a:pt x="4" y="0"/>
                </a:lnTo>
                <a:lnTo>
                  <a:pt x="9" y="0"/>
                </a:lnTo>
                <a:lnTo>
                  <a:pt x="13" y="0"/>
                </a:lnTo>
                <a:lnTo>
                  <a:pt x="18" y="0"/>
                </a:lnTo>
                <a:lnTo>
                  <a:pt x="22" y="0"/>
                </a:lnTo>
                <a:lnTo>
                  <a:pt x="27" y="0"/>
                </a:lnTo>
                <a:lnTo>
                  <a:pt x="31" y="0"/>
                </a:lnTo>
                <a:lnTo>
                  <a:pt x="35" y="0"/>
                </a:lnTo>
                <a:lnTo>
                  <a:pt x="40" y="0"/>
                </a:lnTo>
                <a:lnTo>
                  <a:pt x="44" y="0"/>
                </a:lnTo>
                <a:lnTo>
                  <a:pt x="49" y="0"/>
                </a:lnTo>
                <a:lnTo>
                  <a:pt x="53" y="0"/>
                </a:lnTo>
                <a:lnTo>
                  <a:pt x="58" y="0"/>
                </a:lnTo>
                <a:lnTo>
                  <a:pt x="62" y="0"/>
                </a:lnTo>
                <a:lnTo>
                  <a:pt x="67" y="0"/>
                </a:lnTo>
                <a:lnTo>
                  <a:pt x="71" y="0"/>
                </a:lnTo>
                <a:lnTo>
                  <a:pt x="76" y="0"/>
                </a:lnTo>
                <a:lnTo>
                  <a:pt x="80" y="0"/>
                </a:lnTo>
                <a:lnTo>
                  <a:pt x="84" y="0"/>
                </a:lnTo>
                <a:lnTo>
                  <a:pt x="89" y="0"/>
                </a:lnTo>
                <a:lnTo>
                  <a:pt x="93" y="0"/>
                </a:lnTo>
                <a:lnTo>
                  <a:pt x="98" y="0"/>
                </a:lnTo>
                <a:lnTo>
                  <a:pt x="102" y="0"/>
                </a:lnTo>
                <a:lnTo>
                  <a:pt x="107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5" y="0"/>
                </a:lnTo>
                <a:lnTo>
                  <a:pt x="129" y="0"/>
                </a:lnTo>
                <a:lnTo>
                  <a:pt x="134" y="0"/>
                </a:lnTo>
                <a:lnTo>
                  <a:pt x="138" y="0"/>
                </a:lnTo>
                <a:lnTo>
                  <a:pt x="142" y="0"/>
                </a:lnTo>
                <a:lnTo>
                  <a:pt x="147" y="0"/>
                </a:lnTo>
                <a:lnTo>
                  <a:pt x="151" y="0"/>
                </a:lnTo>
                <a:lnTo>
                  <a:pt x="156" y="0"/>
                </a:lnTo>
                <a:lnTo>
                  <a:pt x="160" y="0"/>
                </a:lnTo>
                <a:lnTo>
                  <a:pt x="165" y="0"/>
                </a:lnTo>
                <a:lnTo>
                  <a:pt x="169" y="0"/>
                </a:lnTo>
                <a:lnTo>
                  <a:pt x="174" y="0"/>
                </a:lnTo>
                <a:lnTo>
                  <a:pt x="178" y="0"/>
                </a:lnTo>
                <a:lnTo>
                  <a:pt x="183" y="0"/>
                </a:lnTo>
                <a:lnTo>
                  <a:pt x="187" y="0"/>
                </a:lnTo>
                <a:lnTo>
                  <a:pt x="191" y="0"/>
                </a:lnTo>
                <a:lnTo>
                  <a:pt x="196" y="0"/>
                </a:lnTo>
                <a:lnTo>
                  <a:pt x="200" y="0"/>
                </a:lnTo>
                <a:lnTo>
                  <a:pt x="205" y="0"/>
                </a:lnTo>
                <a:lnTo>
                  <a:pt x="209" y="0"/>
                </a:lnTo>
                <a:lnTo>
                  <a:pt x="214" y="0"/>
                </a:lnTo>
                <a:lnTo>
                  <a:pt x="218" y="0"/>
                </a:lnTo>
                <a:lnTo>
                  <a:pt x="223" y="0"/>
                </a:lnTo>
                <a:lnTo>
                  <a:pt x="227" y="0"/>
                </a:lnTo>
                <a:lnTo>
                  <a:pt x="232" y="0"/>
                </a:lnTo>
                <a:lnTo>
                  <a:pt x="236" y="0"/>
                </a:lnTo>
                <a:lnTo>
                  <a:pt x="240" y="0"/>
                </a:lnTo>
                <a:lnTo>
                  <a:pt x="245" y="0"/>
                </a:lnTo>
                <a:lnTo>
                  <a:pt x="249" y="0"/>
                </a:lnTo>
                <a:lnTo>
                  <a:pt x="254" y="0"/>
                </a:lnTo>
                <a:lnTo>
                  <a:pt x="258" y="0"/>
                </a:lnTo>
                <a:lnTo>
                  <a:pt x="263" y="0"/>
                </a:lnTo>
                <a:lnTo>
                  <a:pt x="267" y="0"/>
                </a:lnTo>
                <a:lnTo>
                  <a:pt x="272" y="0"/>
                </a:lnTo>
                <a:lnTo>
                  <a:pt x="276" y="0"/>
                </a:lnTo>
                <a:lnTo>
                  <a:pt x="281" y="0"/>
                </a:lnTo>
                <a:lnTo>
                  <a:pt x="285" y="0"/>
                </a:lnTo>
                <a:lnTo>
                  <a:pt x="290" y="0"/>
                </a:lnTo>
                <a:lnTo>
                  <a:pt x="294" y="0"/>
                </a:lnTo>
                <a:lnTo>
                  <a:pt x="298" y="0"/>
                </a:lnTo>
                <a:lnTo>
                  <a:pt x="303" y="0"/>
                </a:lnTo>
                <a:lnTo>
                  <a:pt x="307" y="0"/>
                </a:lnTo>
                <a:lnTo>
                  <a:pt x="312" y="0"/>
                </a:lnTo>
                <a:lnTo>
                  <a:pt x="316" y="0"/>
                </a:lnTo>
                <a:lnTo>
                  <a:pt x="321" y="0"/>
                </a:lnTo>
                <a:lnTo>
                  <a:pt x="325" y="0"/>
                </a:lnTo>
                <a:lnTo>
                  <a:pt x="330" y="0"/>
                </a:lnTo>
                <a:lnTo>
                  <a:pt x="334" y="0"/>
                </a:lnTo>
                <a:lnTo>
                  <a:pt x="339" y="0"/>
                </a:lnTo>
                <a:lnTo>
                  <a:pt x="343" y="0"/>
                </a:lnTo>
                <a:lnTo>
                  <a:pt x="347" y="0"/>
                </a:lnTo>
                <a:lnTo>
                  <a:pt x="352" y="0"/>
                </a:lnTo>
                <a:lnTo>
                  <a:pt x="356" y="0"/>
                </a:lnTo>
                <a:lnTo>
                  <a:pt x="361" y="0"/>
                </a:lnTo>
                <a:lnTo>
                  <a:pt x="365" y="0"/>
                </a:lnTo>
                <a:lnTo>
                  <a:pt x="370" y="0"/>
                </a:lnTo>
                <a:lnTo>
                  <a:pt x="374" y="0"/>
                </a:lnTo>
                <a:lnTo>
                  <a:pt x="379" y="0"/>
                </a:lnTo>
                <a:lnTo>
                  <a:pt x="383" y="0"/>
                </a:lnTo>
                <a:lnTo>
                  <a:pt x="388" y="0"/>
                </a:lnTo>
                <a:lnTo>
                  <a:pt x="392" y="0"/>
                </a:lnTo>
                <a:lnTo>
                  <a:pt x="396" y="0"/>
                </a:lnTo>
                <a:lnTo>
                  <a:pt x="401" y="0"/>
                </a:lnTo>
                <a:lnTo>
                  <a:pt x="405" y="0"/>
                </a:lnTo>
                <a:lnTo>
                  <a:pt x="410" y="0"/>
                </a:lnTo>
                <a:lnTo>
                  <a:pt x="414" y="0"/>
                </a:lnTo>
                <a:lnTo>
                  <a:pt x="419" y="0"/>
                </a:lnTo>
                <a:lnTo>
                  <a:pt x="423" y="0"/>
                </a:lnTo>
                <a:lnTo>
                  <a:pt x="428" y="0"/>
                </a:lnTo>
                <a:lnTo>
                  <a:pt x="432" y="0"/>
                </a:lnTo>
                <a:lnTo>
                  <a:pt x="437" y="0"/>
                </a:lnTo>
                <a:lnTo>
                  <a:pt x="441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0999" y="457200"/>
            <a:ext cx="8353425" cy="533400"/>
          </a:xfrm>
        </p:spPr>
        <p:txBody>
          <a:bodyPr/>
          <a:lstStyle/>
          <a:p>
            <a:r>
              <a:rPr lang="en-US" altLang="ja-JP" i="1" dirty="0" err="1"/>
              <a:t>p</a:t>
            </a:r>
            <a:r>
              <a:rPr lang="en-US" altLang="ja-JP" dirty="0" err="1"/>
              <a:t>Ω</a:t>
            </a:r>
            <a:r>
              <a:rPr lang="ja-JP" altLang="en-US" dirty="0"/>
              <a:t> </a:t>
            </a:r>
            <a:r>
              <a:rPr lang="en-US" altLang="ja-JP" dirty="0"/>
              <a:t>Correlation : Strong int. Only</a:t>
            </a:r>
            <a:endParaRPr kumimoji="1" lang="ja-JP" altLang="en-US" dirty="0"/>
          </a:p>
        </p:txBody>
      </p:sp>
      <p:sp>
        <p:nvSpPr>
          <p:cNvPr id="232" name="テキスト ボックス 231"/>
          <p:cNvSpPr txBox="1"/>
          <p:nvPr/>
        </p:nvSpPr>
        <p:spPr>
          <a:xfrm>
            <a:off x="3929063" y="2435854"/>
            <a:ext cx="4103688" cy="147732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rgbClr val="00B050"/>
                </a:solidFill>
              </a:rPr>
              <a:t>Weakly attractive</a:t>
            </a:r>
            <a:r>
              <a:rPr lang="ja-JP" altLang="en-US" sz="2000" dirty="0">
                <a:solidFill>
                  <a:srgbClr val="00B050"/>
                </a:solidFill>
              </a:rPr>
              <a:t>：</a:t>
            </a:r>
            <a:r>
              <a:rPr lang="en-US" altLang="ja-JP" sz="2000" dirty="0">
                <a:solidFill>
                  <a:srgbClr val="00B050"/>
                </a:solidFill>
              </a:rPr>
              <a:t>C(Q) &gt; 1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rgbClr val="FF0000"/>
                </a:solidFill>
              </a:rPr>
              <a:t>Close to unitary limit</a:t>
            </a:r>
            <a:r>
              <a:rPr lang="ja-JP" altLang="en-US" sz="2000" dirty="0">
                <a:solidFill>
                  <a:srgbClr val="FF0000"/>
                </a:solidFill>
              </a:rPr>
              <a:t>：</a:t>
            </a:r>
            <a:r>
              <a:rPr lang="en-US" altLang="ja-JP" sz="2000" dirty="0">
                <a:solidFill>
                  <a:srgbClr val="FF0000"/>
                </a:solidFill>
              </a:rPr>
              <a:t>C(Q) &gt;&gt; 1</a:t>
            </a:r>
          </a:p>
          <a:p>
            <a:pPr>
              <a:lnSpc>
                <a:spcPct val="150000"/>
              </a:lnSpc>
            </a:pPr>
            <a:r>
              <a:rPr lang="en-US" altLang="ja-JP" sz="2000" dirty="0">
                <a:solidFill>
                  <a:srgbClr val="0070C0"/>
                </a:solidFill>
              </a:rPr>
              <a:t>Bound state</a:t>
            </a:r>
            <a:r>
              <a:rPr kumimoji="1" lang="ja-JP" altLang="en-US" sz="2000" dirty="0">
                <a:solidFill>
                  <a:srgbClr val="0070C0"/>
                </a:solidFill>
              </a:rPr>
              <a:t>：</a:t>
            </a:r>
            <a:r>
              <a:rPr kumimoji="1" lang="en-US" altLang="ja-JP" sz="2000" dirty="0">
                <a:solidFill>
                  <a:srgbClr val="0070C0"/>
                </a:solidFill>
              </a:rPr>
              <a:t>C(Q) &lt; 1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387" name="Rectangle 71"/>
          <p:cNvSpPr>
            <a:spLocks noChangeArrowheads="1"/>
          </p:cNvSpPr>
          <p:nvPr/>
        </p:nvSpPr>
        <p:spPr bwMode="auto">
          <a:xfrm>
            <a:off x="5959671" y="1295163"/>
            <a:ext cx="940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 </a:t>
            </a:r>
            <a:r>
              <a:rPr kumimoji="0" lang="en-US" altLang="ja-JP" sz="2400" dirty="0">
                <a:solidFill>
                  <a:srgbClr val="000000"/>
                </a:solidFill>
                <a:latin typeface="Helvetica-Bold" charset="0"/>
              </a:rPr>
              <a:t>Solid: </a:t>
            </a:r>
            <a:endParaRPr kumimoji="0" lang="ja-JP" altLang="ja-JP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8" name="Rectangle 71"/>
          <p:cNvSpPr>
            <a:spLocks noChangeArrowheads="1"/>
          </p:cNvSpPr>
          <p:nvPr/>
        </p:nvSpPr>
        <p:spPr bwMode="auto">
          <a:xfrm>
            <a:off x="5602245" y="1776581"/>
            <a:ext cx="13176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-Bold" charset="0"/>
              </a:rPr>
              <a:t> </a:t>
            </a:r>
            <a:r>
              <a:rPr kumimoji="0" lang="en-US" altLang="ja-JP" sz="2400" dirty="0">
                <a:solidFill>
                  <a:srgbClr val="000000"/>
                </a:solidFill>
                <a:latin typeface="Helvetica-Bold" charset="0"/>
              </a:rPr>
              <a:t>Dashed: </a:t>
            </a:r>
            <a:endParaRPr kumimoji="0" lang="ja-JP" altLang="ja-JP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9" name="テキスト ボックス 388"/>
          <p:cNvSpPr txBox="1"/>
          <p:nvPr/>
        </p:nvSpPr>
        <p:spPr>
          <a:xfrm>
            <a:off x="4037474" y="4828352"/>
            <a:ext cx="4034964" cy="400110"/>
          </a:xfrm>
          <a:prstGeom prst="rect">
            <a:avLst/>
          </a:prstGeom>
          <a:solidFill>
            <a:schemeClr val="accent1">
              <a:alpha val="50000"/>
            </a:schemeClr>
          </a:solidFill>
          <a:ln w="63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ja-JP" sz="2000" baseline="30000" dirty="0"/>
              <a:t>3</a:t>
            </a:r>
            <a:r>
              <a:rPr lang="en-US" altLang="ja-JP" sz="2000" dirty="0"/>
              <a:t>S</a:t>
            </a:r>
            <a:r>
              <a:rPr lang="en-US" altLang="ja-JP" sz="2000" baseline="-25000" dirty="0"/>
              <a:t>1</a:t>
            </a:r>
            <a:r>
              <a:rPr lang="en-US" altLang="ja-JP" sz="2000" dirty="0"/>
              <a:t>  Absorption : not significant</a:t>
            </a:r>
            <a:endParaRPr kumimoji="1" lang="ja-JP" altLang="en-US" sz="2000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7232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r>
              <a:rPr kumimoji="1" lang="en-US" altLang="ja-JP" dirty="0"/>
              <a:t>C(Q) vs Scattering Length</a:t>
            </a:r>
            <a:endParaRPr kumimoji="1" lang="ja-JP" alt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46051" y="-449547"/>
            <a:ext cx="8297863" cy="7113588"/>
            <a:chOff x="92" y="-353"/>
            <a:chExt cx="5227" cy="448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0" y="793"/>
              <a:ext cx="5159" cy="3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697" y="3479"/>
              <a:ext cx="3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5289" y="3479"/>
              <a:ext cx="3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34" y="3368"/>
              <a:ext cx="24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697" y="3114"/>
              <a:ext cx="3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5289" y="3114"/>
              <a:ext cx="3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34" y="3003"/>
              <a:ext cx="24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1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697" y="2749"/>
              <a:ext cx="3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5289" y="2749"/>
              <a:ext cx="3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34" y="2638"/>
              <a:ext cx="24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697" y="2374"/>
              <a:ext cx="3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5289" y="2374"/>
              <a:ext cx="3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34" y="2273"/>
              <a:ext cx="24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3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697" y="2009"/>
              <a:ext cx="3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H="1">
              <a:off x="5289" y="2009"/>
              <a:ext cx="3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434" y="1898"/>
              <a:ext cx="24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4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697" y="1645"/>
              <a:ext cx="3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H="1">
              <a:off x="5289" y="1645"/>
              <a:ext cx="3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434" y="1533"/>
              <a:ext cx="24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697" y="1280"/>
              <a:ext cx="3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H="1">
              <a:off x="5289" y="1280"/>
              <a:ext cx="3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434" y="1168"/>
              <a:ext cx="24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6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697" y="905"/>
              <a:ext cx="3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H="1">
              <a:off x="5289" y="905"/>
              <a:ext cx="3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434" y="794"/>
              <a:ext cx="24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7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 flipV="1">
              <a:off x="697" y="3459"/>
              <a:ext cx="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697" y="905"/>
              <a:ext cx="0" cy="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545" y="3560"/>
              <a:ext cx="40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-1.5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V="1">
              <a:off x="1559" y="3459"/>
              <a:ext cx="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1559" y="905"/>
              <a:ext cx="0" cy="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1478" y="3560"/>
              <a:ext cx="25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-1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 flipV="1">
              <a:off x="2410" y="3459"/>
              <a:ext cx="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2410" y="905"/>
              <a:ext cx="0" cy="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2248" y="3560"/>
              <a:ext cx="40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-0.5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 flipV="1">
              <a:off x="3262" y="3459"/>
              <a:ext cx="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>
              <a:off x="3262" y="905"/>
              <a:ext cx="0" cy="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3191" y="3560"/>
              <a:ext cx="24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 flipV="1">
              <a:off x="4123" y="3459"/>
              <a:ext cx="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4123" y="905"/>
              <a:ext cx="0" cy="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3971" y="3560"/>
              <a:ext cx="39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0.5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V="1">
              <a:off x="4975" y="3459"/>
              <a:ext cx="0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>
              <a:off x="4975" y="905"/>
              <a:ext cx="0" cy="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4904" y="3560"/>
              <a:ext cx="24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1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697" y="905"/>
              <a:ext cx="4622" cy="257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1508" y="2324"/>
              <a:ext cx="21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V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1630" y="2404"/>
              <a:ext cx="11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I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3302" y="1077"/>
              <a:ext cx="21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V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3424" y="1158"/>
              <a:ext cx="15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II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4295" y="2618"/>
              <a:ext cx="21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V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4417" y="2698"/>
              <a:ext cx="19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III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3779" y="1351"/>
              <a:ext cx="1236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Static source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3779" y="1625"/>
              <a:ext cx="117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No Coulomb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3779" y="1878"/>
              <a:ext cx="22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R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3910" y="1969"/>
              <a:ext cx="16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p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4002" y="1878"/>
              <a:ext cx="324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=R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4245" y="1959"/>
              <a:ext cx="21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W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4356" y="1878"/>
              <a:ext cx="669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=2.5fm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1488" y="2780"/>
              <a:ext cx="142" cy="152"/>
            </a:xfrm>
            <a:custGeom>
              <a:avLst/>
              <a:gdLst>
                <a:gd name="T0" fmla="*/ 14 w 14"/>
                <a:gd name="T1" fmla="*/ 0 h 15"/>
                <a:gd name="T2" fmla="*/ 7 w 14"/>
                <a:gd name="T3" fmla="*/ 15 h 15"/>
                <a:gd name="T4" fmla="*/ 0 w 14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Line 63"/>
            <p:cNvSpPr>
              <a:spLocks noChangeShapeType="1"/>
            </p:cNvSpPr>
            <p:nvPr/>
          </p:nvSpPr>
          <p:spPr bwMode="auto">
            <a:xfrm>
              <a:off x="1559" y="2567"/>
              <a:ext cx="0" cy="365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1488" y="2780"/>
              <a:ext cx="142" cy="152"/>
            </a:xfrm>
            <a:custGeom>
              <a:avLst/>
              <a:gdLst>
                <a:gd name="T0" fmla="*/ 14 w 14"/>
                <a:gd name="T1" fmla="*/ 0 h 15"/>
                <a:gd name="T2" fmla="*/ 7 w 14"/>
                <a:gd name="T3" fmla="*/ 15 h 15"/>
                <a:gd name="T4" fmla="*/ 0 w 14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3272" y="1675"/>
              <a:ext cx="142" cy="152"/>
            </a:xfrm>
            <a:custGeom>
              <a:avLst/>
              <a:gdLst>
                <a:gd name="T0" fmla="*/ 14 w 14"/>
                <a:gd name="T1" fmla="*/ 0 h 15"/>
                <a:gd name="T2" fmla="*/ 7 w 14"/>
                <a:gd name="T3" fmla="*/ 15 h 15"/>
                <a:gd name="T4" fmla="*/ 0 w 14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3343" y="1280"/>
              <a:ext cx="0" cy="547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3272" y="1675"/>
              <a:ext cx="142" cy="152"/>
            </a:xfrm>
            <a:custGeom>
              <a:avLst/>
              <a:gdLst>
                <a:gd name="T0" fmla="*/ 14 w 14"/>
                <a:gd name="T1" fmla="*/ 0 h 15"/>
                <a:gd name="T2" fmla="*/ 7 w 14"/>
                <a:gd name="T3" fmla="*/ 15 h 15"/>
                <a:gd name="T4" fmla="*/ 0 w 14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4265" y="3033"/>
              <a:ext cx="142" cy="152"/>
            </a:xfrm>
            <a:custGeom>
              <a:avLst/>
              <a:gdLst>
                <a:gd name="T0" fmla="*/ 14 w 14"/>
                <a:gd name="T1" fmla="*/ 0 h 15"/>
                <a:gd name="T2" fmla="*/ 7 w 14"/>
                <a:gd name="T3" fmla="*/ 15 h 15"/>
                <a:gd name="T4" fmla="*/ 0 w 14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Line 69"/>
            <p:cNvSpPr>
              <a:spLocks noChangeShapeType="1"/>
            </p:cNvSpPr>
            <p:nvPr/>
          </p:nvSpPr>
          <p:spPr bwMode="auto">
            <a:xfrm>
              <a:off x="4336" y="2820"/>
              <a:ext cx="0" cy="365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4265" y="3033"/>
              <a:ext cx="142" cy="152"/>
            </a:xfrm>
            <a:custGeom>
              <a:avLst/>
              <a:gdLst>
                <a:gd name="T0" fmla="*/ 14 w 14"/>
                <a:gd name="T1" fmla="*/ 0 h 15"/>
                <a:gd name="T2" fmla="*/ 7 w 14"/>
                <a:gd name="T3" fmla="*/ 15 h 15"/>
                <a:gd name="T4" fmla="*/ 0 w 14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14" y="0"/>
                  </a:move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noFill/>
            <a:ln w="476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 rot="16200000">
              <a:off x="22" y="1994"/>
              <a:ext cx="54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C(Q)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2664" y="3823"/>
              <a:ext cx="385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1/a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2937" y="3925"/>
              <a:ext cx="15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4"/>
            <p:cNvSpPr>
              <a:spLocks noChangeArrowheads="1"/>
            </p:cNvSpPr>
            <p:nvPr/>
          </p:nvSpPr>
          <p:spPr bwMode="auto">
            <a:xfrm>
              <a:off x="3018" y="3823"/>
              <a:ext cx="476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[fm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3373" y="3773"/>
              <a:ext cx="20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-1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3515" y="3823"/>
              <a:ext cx="17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]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930" y="946"/>
              <a:ext cx="101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Q=20MeV, 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1863" y="884"/>
              <a:ext cx="15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1944" y="946"/>
              <a:ext cx="21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S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0"/>
            <p:cNvSpPr>
              <a:spLocks noChangeArrowheads="1"/>
            </p:cNvSpPr>
            <p:nvPr/>
          </p:nvSpPr>
          <p:spPr bwMode="auto">
            <a:xfrm>
              <a:off x="2066" y="1026"/>
              <a:ext cx="15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2147" y="946"/>
              <a:ext cx="51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only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Line 82"/>
            <p:cNvSpPr>
              <a:spLocks noChangeShapeType="1"/>
            </p:cNvSpPr>
            <p:nvPr/>
          </p:nvSpPr>
          <p:spPr bwMode="auto">
            <a:xfrm>
              <a:off x="2684" y="1057"/>
              <a:ext cx="233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697" y="1766"/>
              <a:ext cx="4622" cy="1490"/>
            </a:xfrm>
            <a:custGeom>
              <a:avLst/>
              <a:gdLst>
                <a:gd name="T0" fmla="*/ 456 w 456"/>
                <a:gd name="T1" fmla="*/ 140 h 147"/>
                <a:gd name="T2" fmla="*/ 386 w 456"/>
                <a:gd name="T3" fmla="*/ 142 h 147"/>
                <a:gd name="T4" fmla="*/ 359 w 456"/>
                <a:gd name="T5" fmla="*/ 144 h 147"/>
                <a:gd name="T6" fmla="*/ 341 w 456"/>
                <a:gd name="T7" fmla="*/ 145 h 147"/>
                <a:gd name="T8" fmla="*/ 324 w 456"/>
                <a:gd name="T9" fmla="*/ 146 h 147"/>
                <a:gd name="T10" fmla="*/ 305 w 456"/>
                <a:gd name="T11" fmla="*/ 147 h 147"/>
                <a:gd name="T12" fmla="*/ 284 w 456"/>
                <a:gd name="T13" fmla="*/ 141 h 147"/>
                <a:gd name="T14" fmla="*/ 282 w 456"/>
                <a:gd name="T15" fmla="*/ 139 h 147"/>
                <a:gd name="T16" fmla="*/ 280 w 456"/>
                <a:gd name="T17" fmla="*/ 136 h 147"/>
                <a:gd name="T18" fmla="*/ 278 w 456"/>
                <a:gd name="T19" fmla="*/ 132 h 147"/>
                <a:gd name="T20" fmla="*/ 275 w 456"/>
                <a:gd name="T21" fmla="*/ 127 h 147"/>
                <a:gd name="T22" fmla="*/ 273 w 456"/>
                <a:gd name="T23" fmla="*/ 121 h 147"/>
                <a:gd name="T24" fmla="*/ 271 w 456"/>
                <a:gd name="T25" fmla="*/ 113 h 147"/>
                <a:gd name="T26" fmla="*/ 268 w 456"/>
                <a:gd name="T27" fmla="*/ 102 h 147"/>
                <a:gd name="T28" fmla="*/ 266 w 456"/>
                <a:gd name="T29" fmla="*/ 89 h 147"/>
                <a:gd name="T30" fmla="*/ 263 w 456"/>
                <a:gd name="T31" fmla="*/ 73 h 147"/>
                <a:gd name="T32" fmla="*/ 261 w 456"/>
                <a:gd name="T33" fmla="*/ 55 h 147"/>
                <a:gd name="T34" fmla="*/ 258 w 456"/>
                <a:gd name="T35" fmla="*/ 36 h 147"/>
                <a:gd name="T36" fmla="*/ 255 w 456"/>
                <a:gd name="T37" fmla="*/ 19 h 147"/>
                <a:gd name="T38" fmla="*/ 253 w 456"/>
                <a:gd name="T39" fmla="*/ 6 h 147"/>
                <a:gd name="T40" fmla="*/ 250 w 456"/>
                <a:gd name="T41" fmla="*/ 0 h 147"/>
                <a:gd name="T42" fmla="*/ 247 w 456"/>
                <a:gd name="T43" fmla="*/ 0 h 147"/>
                <a:gd name="T44" fmla="*/ 245 w 456"/>
                <a:gd name="T45" fmla="*/ 5 h 147"/>
                <a:gd name="T46" fmla="*/ 242 w 456"/>
                <a:gd name="T47" fmla="*/ 13 h 147"/>
                <a:gd name="T48" fmla="*/ 239 w 456"/>
                <a:gd name="T49" fmla="*/ 23 h 147"/>
                <a:gd name="T50" fmla="*/ 236 w 456"/>
                <a:gd name="T51" fmla="*/ 33 h 147"/>
                <a:gd name="T52" fmla="*/ 233 w 456"/>
                <a:gd name="T53" fmla="*/ 43 h 147"/>
                <a:gd name="T54" fmla="*/ 230 w 456"/>
                <a:gd name="T55" fmla="*/ 51 h 147"/>
                <a:gd name="T56" fmla="*/ 228 w 456"/>
                <a:gd name="T57" fmla="*/ 59 h 147"/>
                <a:gd name="T58" fmla="*/ 225 w 456"/>
                <a:gd name="T59" fmla="*/ 66 h 147"/>
                <a:gd name="T60" fmla="*/ 221 w 456"/>
                <a:gd name="T61" fmla="*/ 72 h 147"/>
                <a:gd name="T62" fmla="*/ 218 w 456"/>
                <a:gd name="T63" fmla="*/ 77 h 147"/>
                <a:gd name="T64" fmla="*/ 215 w 456"/>
                <a:gd name="T65" fmla="*/ 82 h 147"/>
                <a:gd name="T66" fmla="*/ 212 w 456"/>
                <a:gd name="T67" fmla="*/ 86 h 147"/>
                <a:gd name="T68" fmla="*/ 209 w 456"/>
                <a:gd name="T69" fmla="*/ 90 h 147"/>
                <a:gd name="T70" fmla="*/ 206 w 456"/>
                <a:gd name="T71" fmla="*/ 93 h 147"/>
                <a:gd name="T72" fmla="*/ 203 w 456"/>
                <a:gd name="T73" fmla="*/ 96 h 147"/>
                <a:gd name="T74" fmla="*/ 199 w 456"/>
                <a:gd name="T75" fmla="*/ 98 h 147"/>
                <a:gd name="T76" fmla="*/ 196 w 456"/>
                <a:gd name="T77" fmla="*/ 100 h 147"/>
                <a:gd name="T78" fmla="*/ 192 w 456"/>
                <a:gd name="T79" fmla="*/ 102 h 147"/>
                <a:gd name="T80" fmla="*/ 189 w 456"/>
                <a:gd name="T81" fmla="*/ 104 h 147"/>
                <a:gd name="T82" fmla="*/ 186 w 456"/>
                <a:gd name="T83" fmla="*/ 106 h 147"/>
                <a:gd name="T84" fmla="*/ 182 w 456"/>
                <a:gd name="T85" fmla="*/ 107 h 147"/>
                <a:gd name="T86" fmla="*/ 178 w 456"/>
                <a:gd name="T87" fmla="*/ 109 h 147"/>
                <a:gd name="T88" fmla="*/ 175 w 456"/>
                <a:gd name="T89" fmla="*/ 110 h 147"/>
                <a:gd name="T90" fmla="*/ 171 w 456"/>
                <a:gd name="T91" fmla="*/ 111 h 147"/>
                <a:gd name="T92" fmla="*/ 168 w 456"/>
                <a:gd name="T93" fmla="*/ 112 h 147"/>
                <a:gd name="T94" fmla="*/ 164 w 456"/>
                <a:gd name="T95" fmla="*/ 113 h 147"/>
                <a:gd name="T96" fmla="*/ 124 w 456"/>
                <a:gd name="T97" fmla="*/ 120 h 147"/>
                <a:gd name="T98" fmla="*/ 80 w 456"/>
                <a:gd name="T99" fmla="*/ 124 h 147"/>
                <a:gd name="T100" fmla="*/ 31 w 456"/>
                <a:gd name="T101" fmla="*/ 126 h 147"/>
                <a:gd name="T102" fmla="*/ 0 w 456"/>
                <a:gd name="T103" fmla="*/ 12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6" h="147">
                  <a:moveTo>
                    <a:pt x="456" y="140"/>
                  </a:moveTo>
                  <a:lnTo>
                    <a:pt x="386" y="142"/>
                  </a:lnTo>
                  <a:lnTo>
                    <a:pt x="359" y="144"/>
                  </a:lnTo>
                  <a:lnTo>
                    <a:pt x="341" y="145"/>
                  </a:lnTo>
                  <a:lnTo>
                    <a:pt x="324" y="146"/>
                  </a:lnTo>
                  <a:lnTo>
                    <a:pt x="305" y="147"/>
                  </a:lnTo>
                  <a:lnTo>
                    <a:pt x="284" y="141"/>
                  </a:lnTo>
                  <a:lnTo>
                    <a:pt x="282" y="139"/>
                  </a:lnTo>
                  <a:lnTo>
                    <a:pt x="280" y="136"/>
                  </a:lnTo>
                  <a:lnTo>
                    <a:pt x="278" y="132"/>
                  </a:lnTo>
                  <a:lnTo>
                    <a:pt x="275" y="127"/>
                  </a:lnTo>
                  <a:lnTo>
                    <a:pt x="273" y="121"/>
                  </a:lnTo>
                  <a:lnTo>
                    <a:pt x="271" y="113"/>
                  </a:lnTo>
                  <a:lnTo>
                    <a:pt x="268" y="102"/>
                  </a:lnTo>
                  <a:lnTo>
                    <a:pt x="266" y="89"/>
                  </a:lnTo>
                  <a:lnTo>
                    <a:pt x="263" y="73"/>
                  </a:lnTo>
                  <a:lnTo>
                    <a:pt x="261" y="55"/>
                  </a:lnTo>
                  <a:lnTo>
                    <a:pt x="258" y="36"/>
                  </a:lnTo>
                  <a:lnTo>
                    <a:pt x="255" y="19"/>
                  </a:lnTo>
                  <a:lnTo>
                    <a:pt x="253" y="6"/>
                  </a:lnTo>
                  <a:lnTo>
                    <a:pt x="250" y="0"/>
                  </a:lnTo>
                  <a:lnTo>
                    <a:pt x="247" y="0"/>
                  </a:lnTo>
                  <a:lnTo>
                    <a:pt x="245" y="5"/>
                  </a:lnTo>
                  <a:lnTo>
                    <a:pt x="242" y="13"/>
                  </a:lnTo>
                  <a:lnTo>
                    <a:pt x="239" y="23"/>
                  </a:lnTo>
                  <a:lnTo>
                    <a:pt x="236" y="33"/>
                  </a:lnTo>
                  <a:lnTo>
                    <a:pt x="233" y="43"/>
                  </a:lnTo>
                  <a:lnTo>
                    <a:pt x="230" y="51"/>
                  </a:lnTo>
                  <a:lnTo>
                    <a:pt x="228" y="59"/>
                  </a:lnTo>
                  <a:lnTo>
                    <a:pt x="225" y="66"/>
                  </a:lnTo>
                  <a:lnTo>
                    <a:pt x="221" y="72"/>
                  </a:lnTo>
                  <a:lnTo>
                    <a:pt x="218" y="77"/>
                  </a:lnTo>
                  <a:lnTo>
                    <a:pt x="215" y="82"/>
                  </a:lnTo>
                  <a:lnTo>
                    <a:pt x="212" y="86"/>
                  </a:lnTo>
                  <a:lnTo>
                    <a:pt x="209" y="90"/>
                  </a:lnTo>
                  <a:lnTo>
                    <a:pt x="206" y="93"/>
                  </a:lnTo>
                  <a:lnTo>
                    <a:pt x="203" y="96"/>
                  </a:lnTo>
                  <a:lnTo>
                    <a:pt x="199" y="98"/>
                  </a:lnTo>
                  <a:lnTo>
                    <a:pt x="196" y="100"/>
                  </a:lnTo>
                  <a:lnTo>
                    <a:pt x="192" y="102"/>
                  </a:lnTo>
                  <a:lnTo>
                    <a:pt x="189" y="104"/>
                  </a:lnTo>
                  <a:lnTo>
                    <a:pt x="186" y="106"/>
                  </a:lnTo>
                  <a:lnTo>
                    <a:pt x="182" y="107"/>
                  </a:lnTo>
                  <a:lnTo>
                    <a:pt x="178" y="109"/>
                  </a:lnTo>
                  <a:lnTo>
                    <a:pt x="175" y="110"/>
                  </a:lnTo>
                  <a:lnTo>
                    <a:pt x="171" y="111"/>
                  </a:lnTo>
                  <a:lnTo>
                    <a:pt x="168" y="112"/>
                  </a:lnTo>
                  <a:lnTo>
                    <a:pt x="164" y="113"/>
                  </a:lnTo>
                  <a:lnTo>
                    <a:pt x="124" y="120"/>
                  </a:lnTo>
                  <a:lnTo>
                    <a:pt x="80" y="124"/>
                  </a:lnTo>
                  <a:lnTo>
                    <a:pt x="31" y="126"/>
                  </a:lnTo>
                  <a:lnTo>
                    <a:pt x="0" y="127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Rectangle 84"/>
            <p:cNvSpPr>
              <a:spLocks noChangeArrowheads="1"/>
            </p:cNvSpPr>
            <p:nvPr/>
          </p:nvSpPr>
          <p:spPr bwMode="auto">
            <a:xfrm>
              <a:off x="1893" y="1117"/>
              <a:ext cx="15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1974" y="1189"/>
              <a:ext cx="21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S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6"/>
            <p:cNvSpPr>
              <a:spLocks noChangeArrowheads="1"/>
            </p:cNvSpPr>
            <p:nvPr/>
          </p:nvSpPr>
          <p:spPr bwMode="auto">
            <a:xfrm>
              <a:off x="2106" y="1269"/>
              <a:ext cx="15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2187" y="1189"/>
              <a:ext cx="19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+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2289" y="1117"/>
              <a:ext cx="15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3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2370" y="1189"/>
              <a:ext cx="21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S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90"/>
            <p:cNvSpPr>
              <a:spLocks noChangeArrowheads="1"/>
            </p:cNvSpPr>
            <p:nvPr/>
          </p:nvSpPr>
          <p:spPr bwMode="auto">
            <a:xfrm>
              <a:off x="2491" y="1269"/>
              <a:ext cx="15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1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Line 91"/>
            <p:cNvSpPr>
              <a:spLocks noChangeShapeType="1"/>
            </p:cNvSpPr>
            <p:nvPr/>
          </p:nvSpPr>
          <p:spPr bwMode="auto">
            <a:xfrm>
              <a:off x="2684" y="1300"/>
              <a:ext cx="233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697" y="1837"/>
              <a:ext cx="4622" cy="1490"/>
            </a:xfrm>
            <a:custGeom>
              <a:avLst/>
              <a:gdLst>
                <a:gd name="T0" fmla="*/ 456 w 456"/>
                <a:gd name="T1" fmla="*/ 140 h 147"/>
                <a:gd name="T2" fmla="*/ 386 w 456"/>
                <a:gd name="T3" fmla="*/ 143 h 147"/>
                <a:gd name="T4" fmla="*/ 359 w 456"/>
                <a:gd name="T5" fmla="*/ 144 h 147"/>
                <a:gd name="T6" fmla="*/ 341 w 456"/>
                <a:gd name="T7" fmla="*/ 145 h 147"/>
                <a:gd name="T8" fmla="*/ 324 w 456"/>
                <a:gd name="T9" fmla="*/ 147 h 147"/>
                <a:gd name="T10" fmla="*/ 305 w 456"/>
                <a:gd name="T11" fmla="*/ 147 h 147"/>
                <a:gd name="T12" fmla="*/ 284 w 456"/>
                <a:gd name="T13" fmla="*/ 141 h 147"/>
                <a:gd name="T14" fmla="*/ 282 w 456"/>
                <a:gd name="T15" fmla="*/ 139 h 147"/>
                <a:gd name="T16" fmla="*/ 280 w 456"/>
                <a:gd name="T17" fmla="*/ 136 h 147"/>
                <a:gd name="T18" fmla="*/ 278 w 456"/>
                <a:gd name="T19" fmla="*/ 132 h 147"/>
                <a:gd name="T20" fmla="*/ 275 w 456"/>
                <a:gd name="T21" fmla="*/ 128 h 147"/>
                <a:gd name="T22" fmla="*/ 273 w 456"/>
                <a:gd name="T23" fmla="*/ 121 h 147"/>
                <a:gd name="T24" fmla="*/ 271 w 456"/>
                <a:gd name="T25" fmla="*/ 113 h 147"/>
                <a:gd name="T26" fmla="*/ 268 w 456"/>
                <a:gd name="T27" fmla="*/ 103 h 147"/>
                <a:gd name="T28" fmla="*/ 266 w 456"/>
                <a:gd name="T29" fmla="*/ 89 h 147"/>
                <a:gd name="T30" fmla="*/ 263 w 456"/>
                <a:gd name="T31" fmla="*/ 73 h 147"/>
                <a:gd name="T32" fmla="*/ 261 w 456"/>
                <a:gd name="T33" fmla="*/ 55 h 147"/>
                <a:gd name="T34" fmla="*/ 258 w 456"/>
                <a:gd name="T35" fmla="*/ 36 h 147"/>
                <a:gd name="T36" fmla="*/ 255 w 456"/>
                <a:gd name="T37" fmla="*/ 19 h 147"/>
                <a:gd name="T38" fmla="*/ 253 w 456"/>
                <a:gd name="T39" fmla="*/ 6 h 147"/>
                <a:gd name="T40" fmla="*/ 250 w 456"/>
                <a:gd name="T41" fmla="*/ 0 h 147"/>
                <a:gd name="T42" fmla="*/ 247 w 456"/>
                <a:gd name="T43" fmla="*/ 0 h 147"/>
                <a:gd name="T44" fmla="*/ 245 w 456"/>
                <a:gd name="T45" fmla="*/ 5 h 147"/>
                <a:gd name="T46" fmla="*/ 242 w 456"/>
                <a:gd name="T47" fmla="*/ 14 h 147"/>
                <a:gd name="T48" fmla="*/ 239 w 456"/>
                <a:gd name="T49" fmla="*/ 24 h 147"/>
                <a:gd name="T50" fmla="*/ 236 w 456"/>
                <a:gd name="T51" fmla="*/ 34 h 147"/>
                <a:gd name="T52" fmla="*/ 233 w 456"/>
                <a:gd name="T53" fmla="*/ 43 h 147"/>
                <a:gd name="T54" fmla="*/ 230 w 456"/>
                <a:gd name="T55" fmla="*/ 52 h 147"/>
                <a:gd name="T56" fmla="*/ 228 w 456"/>
                <a:gd name="T57" fmla="*/ 60 h 147"/>
                <a:gd name="T58" fmla="*/ 225 w 456"/>
                <a:gd name="T59" fmla="*/ 67 h 147"/>
                <a:gd name="T60" fmla="*/ 221 w 456"/>
                <a:gd name="T61" fmla="*/ 73 h 147"/>
                <a:gd name="T62" fmla="*/ 218 w 456"/>
                <a:gd name="T63" fmla="*/ 78 h 147"/>
                <a:gd name="T64" fmla="*/ 215 w 456"/>
                <a:gd name="T65" fmla="*/ 83 h 147"/>
                <a:gd name="T66" fmla="*/ 212 w 456"/>
                <a:gd name="T67" fmla="*/ 87 h 147"/>
                <a:gd name="T68" fmla="*/ 209 w 456"/>
                <a:gd name="T69" fmla="*/ 90 h 147"/>
                <a:gd name="T70" fmla="*/ 206 w 456"/>
                <a:gd name="T71" fmla="*/ 93 h 147"/>
                <a:gd name="T72" fmla="*/ 203 w 456"/>
                <a:gd name="T73" fmla="*/ 96 h 147"/>
                <a:gd name="T74" fmla="*/ 199 w 456"/>
                <a:gd name="T75" fmla="*/ 99 h 147"/>
                <a:gd name="T76" fmla="*/ 196 w 456"/>
                <a:gd name="T77" fmla="*/ 101 h 147"/>
                <a:gd name="T78" fmla="*/ 192 w 456"/>
                <a:gd name="T79" fmla="*/ 103 h 147"/>
                <a:gd name="T80" fmla="*/ 189 w 456"/>
                <a:gd name="T81" fmla="*/ 105 h 147"/>
                <a:gd name="T82" fmla="*/ 186 w 456"/>
                <a:gd name="T83" fmla="*/ 106 h 147"/>
                <a:gd name="T84" fmla="*/ 182 w 456"/>
                <a:gd name="T85" fmla="*/ 108 h 147"/>
                <a:gd name="T86" fmla="*/ 178 w 456"/>
                <a:gd name="T87" fmla="*/ 109 h 147"/>
                <a:gd name="T88" fmla="*/ 175 w 456"/>
                <a:gd name="T89" fmla="*/ 111 h 147"/>
                <a:gd name="T90" fmla="*/ 171 w 456"/>
                <a:gd name="T91" fmla="*/ 112 h 147"/>
                <a:gd name="T92" fmla="*/ 168 w 456"/>
                <a:gd name="T93" fmla="*/ 113 h 147"/>
                <a:gd name="T94" fmla="*/ 164 w 456"/>
                <a:gd name="T95" fmla="*/ 114 h 147"/>
                <a:gd name="T96" fmla="*/ 124 w 456"/>
                <a:gd name="T97" fmla="*/ 120 h 147"/>
                <a:gd name="T98" fmla="*/ 80 w 456"/>
                <a:gd name="T99" fmla="*/ 124 h 147"/>
                <a:gd name="T100" fmla="*/ 31 w 456"/>
                <a:gd name="T101" fmla="*/ 126 h 147"/>
                <a:gd name="T102" fmla="*/ 0 w 456"/>
                <a:gd name="T103" fmla="*/ 12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6" h="147">
                  <a:moveTo>
                    <a:pt x="456" y="140"/>
                  </a:moveTo>
                  <a:lnTo>
                    <a:pt x="386" y="143"/>
                  </a:lnTo>
                  <a:lnTo>
                    <a:pt x="359" y="144"/>
                  </a:lnTo>
                  <a:lnTo>
                    <a:pt x="341" y="145"/>
                  </a:lnTo>
                  <a:lnTo>
                    <a:pt x="324" y="147"/>
                  </a:lnTo>
                  <a:lnTo>
                    <a:pt x="305" y="147"/>
                  </a:lnTo>
                  <a:lnTo>
                    <a:pt x="284" y="141"/>
                  </a:lnTo>
                  <a:lnTo>
                    <a:pt x="282" y="139"/>
                  </a:lnTo>
                  <a:lnTo>
                    <a:pt x="280" y="136"/>
                  </a:lnTo>
                  <a:lnTo>
                    <a:pt x="278" y="132"/>
                  </a:lnTo>
                  <a:lnTo>
                    <a:pt x="275" y="128"/>
                  </a:lnTo>
                  <a:lnTo>
                    <a:pt x="273" y="121"/>
                  </a:lnTo>
                  <a:lnTo>
                    <a:pt x="271" y="113"/>
                  </a:lnTo>
                  <a:lnTo>
                    <a:pt x="268" y="103"/>
                  </a:lnTo>
                  <a:lnTo>
                    <a:pt x="266" y="89"/>
                  </a:lnTo>
                  <a:lnTo>
                    <a:pt x="263" y="73"/>
                  </a:lnTo>
                  <a:lnTo>
                    <a:pt x="261" y="55"/>
                  </a:lnTo>
                  <a:lnTo>
                    <a:pt x="258" y="36"/>
                  </a:lnTo>
                  <a:lnTo>
                    <a:pt x="255" y="19"/>
                  </a:lnTo>
                  <a:lnTo>
                    <a:pt x="253" y="6"/>
                  </a:lnTo>
                  <a:lnTo>
                    <a:pt x="250" y="0"/>
                  </a:lnTo>
                  <a:lnTo>
                    <a:pt x="247" y="0"/>
                  </a:lnTo>
                  <a:lnTo>
                    <a:pt x="245" y="5"/>
                  </a:lnTo>
                  <a:lnTo>
                    <a:pt x="242" y="14"/>
                  </a:lnTo>
                  <a:lnTo>
                    <a:pt x="239" y="24"/>
                  </a:lnTo>
                  <a:lnTo>
                    <a:pt x="236" y="34"/>
                  </a:lnTo>
                  <a:lnTo>
                    <a:pt x="233" y="43"/>
                  </a:lnTo>
                  <a:lnTo>
                    <a:pt x="230" y="52"/>
                  </a:lnTo>
                  <a:lnTo>
                    <a:pt x="228" y="60"/>
                  </a:lnTo>
                  <a:lnTo>
                    <a:pt x="225" y="67"/>
                  </a:lnTo>
                  <a:lnTo>
                    <a:pt x="221" y="73"/>
                  </a:lnTo>
                  <a:lnTo>
                    <a:pt x="218" y="78"/>
                  </a:lnTo>
                  <a:lnTo>
                    <a:pt x="215" y="83"/>
                  </a:lnTo>
                  <a:lnTo>
                    <a:pt x="212" y="87"/>
                  </a:lnTo>
                  <a:lnTo>
                    <a:pt x="209" y="90"/>
                  </a:lnTo>
                  <a:lnTo>
                    <a:pt x="206" y="93"/>
                  </a:lnTo>
                  <a:lnTo>
                    <a:pt x="203" y="96"/>
                  </a:lnTo>
                  <a:lnTo>
                    <a:pt x="199" y="99"/>
                  </a:lnTo>
                  <a:lnTo>
                    <a:pt x="196" y="101"/>
                  </a:lnTo>
                  <a:lnTo>
                    <a:pt x="192" y="103"/>
                  </a:lnTo>
                  <a:lnTo>
                    <a:pt x="189" y="105"/>
                  </a:lnTo>
                  <a:lnTo>
                    <a:pt x="186" y="106"/>
                  </a:lnTo>
                  <a:lnTo>
                    <a:pt x="182" y="108"/>
                  </a:lnTo>
                  <a:lnTo>
                    <a:pt x="178" y="109"/>
                  </a:lnTo>
                  <a:lnTo>
                    <a:pt x="175" y="111"/>
                  </a:lnTo>
                  <a:lnTo>
                    <a:pt x="171" y="112"/>
                  </a:lnTo>
                  <a:lnTo>
                    <a:pt x="168" y="113"/>
                  </a:lnTo>
                  <a:lnTo>
                    <a:pt x="164" y="114"/>
                  </a:lnTo>
                  <a:lnTo>
                    <a:pt x="124" y="120"/>
                  </a:lnTo>
                  <a:lnTo>
                    <a:pt x="80" y="124"/>
                  </a:lnTo>
                  <a:lnTo>
                    <a:pt x="31" y="126"/>
                  </a:lnTo>
                  <a:lnTo>
                    <a:pt x="0" y="127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930" y="1422"/>
              <a:ext cx="101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Q=40MeV, 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94"/>
            <p:cNvSpPr>
              <a:spLocks noChangeArrowheads="1"/>
            </p:cNvSpPr>
            <p:nvPr/>
          </p:nvSpPr>
          <p:spPr bwMode="auto">
            <a:xfrm>
              <a:off x="1863" y="1361"/>
              <a:ext cx="15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1944" y="1422"/>
              <a:ext cx="21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S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96"/>
            <p:cNvSpPr>
              <a:spLocks noChangeArrowheads="1"/>
            </p:cNvSpPr>
            <p:nvPr/>
          </p:nvSpPr>
          <p:spPr bwMode="auto">
            <a:xfrm>
              <a:off x="2066" y="1513"/>
              <a:ext cx="15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7"/>
            <p:cNvSpPr>
              <a:spLocks noChangeArrowheads="1"/>
            </p:cNvSpPr>
            <p:nvPr/>
          </p:nvSpPr>
          <p:spPr bwMode="auto">
            <a:xfrm>
              <a:off x="2147" y="1422"/>
              <a:ext cx="51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only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Line 98"/>
            <p:cNvSpPr>
              <a:spLocks noChangeShapeType="1"/>
            </p:cNvSpPr>
            <p:nvPr/>
          </p:nvSpPr>
          <p:spPr bwMode="auto">
            <a:xfrm>
              <a:off x="2684" y="1533"/>
              <a:ext cx="233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697" y="2911"/>
              <a:ext cx="4622" cy="294"/>
            </a:xfrm>
            <a:custGeom>
              <a:avLst/>
              <a:gdLst>
                <a:gd name="T0" fmla="*/ 456 w 456"/>
                <a:gd name="T1" fmla="*/ 25 h 29"/>
                <a:gd name="T2" fmla="*/ 386 w 456"/>
                <a:gd name="T3" fmla="*/ 26 h 29"/>
                <a:gd name="T4" fmla="*/ 359 w 456"/>
                <a:gd name="T5" fmla="*/ 27 h 29"/>
                <a:gd name="T6" fmla="*/ 341 w 456"/>
                <a:gd name="T7" fmla="*/ 28 h 29"/>
                <a:gd name="T8" fmla="*/ 324 w 456"/>
                <a:gd name="T9" fmla="*/ 29 h 29"/>
                <a:gd name="T10" fmla="*/ 305 w 456"/>
                <a:gd name="T11" fmla="*/ 29 h 29"/>
                <a:gd name="T12" fmla="*/ 284 w 456"/>
                <a:gd name="T13" fmla="*/ 26 h 29"/>
                <a:gd name="T14" fmla="*/ 282 w 456"/>
                <a:gd name="T15" fmla="*/ 26 h 29"/>
                <a:gd name="T16" fmla="*/ 280 w 456"/>
                <a:gd name="T17" fmla="*/ 25 h 29"/>
                <a:gd name="T18" fmla="*/ 278 w 456"/>
                <a:gd name="T19" fmla="*/ 24 h 29"/>
                <a:gd name="T20" fmla="*/ 275 w 456"/>
                <a:gd name="T21" fmla="*/ 23 h 29"/>
                <a:gd name="T22" fmla="*/ 273 w 456"/>
                <a:gd name="T23" fmla="*/ 21 h 29"/>
                <a:gd name="T24" fmla="*/ 271 w 456"/>
                <a:gd name="T25" fmla="*/ 20 h 29"/>
                <a:gd name="T26" fmla="*/ 268 w 456"/>
                <a:gd name="T27" fmla="*/ 18 h 29"/>
                <a:gd name="T28" fmla="*/ 266 w 456"/>
                <a:gd name="T29" fmla="*/ 16 h 29"/>
                <a:gd name="T30" fmla="*/ 263 w 456"/>
                <a:gd name="T31" fmla="*/ 14 h 29"/>
                <a:gd name="T32" fmla="*/ 261 w 456"/>
                <a:gd name="T33" fmla="*/ 12 h 29"/>
                <a:gd name="T34" fmla="*/ 258 w 456"/>
                <a:gd name="T35" fmla="*/ 10 h 29"/>
                <a:gd name="T36" fmla="*/ 255 w 456"/>
                <a:gd name="T37" fmla="*/ 7 h 29"/>
                <a:gd name="T38" fmla="*/ 253 w 456"/>
                <a:gd name="T39" fmla="*/ 6 h 29"/>
                <a:gd name="T40" fmla="*/ 250 w 456"/>
                <a:gd name="T41" fmla="*/ 4 h 29"/>
                <a:gd name="T42" fmla="*/ 247 w 456"/>
                <a:gd name="T43" fmla="*/ 2 h 29"/>
                <a:gd name="T44" fmla="*/ 245 w 456"/>
                <a:gd name="T45" fmla="*/ 1 h 29"/>
                <a:gd name="T46" fmla="*/ 242 w 456"/>
                <a:gd name="T47" fmla="*/ 0 h 29"/>
                <a:gd name="T48" fmla="*/ 239 w 456"/>
                <a:gd name="T49" fmla="*/ 0 h 29"/>
                <a:gd name="T50" fmla="*/ 236 w 456"/>
                <a:gd name="T51" fmla="*/ 0 h 29"/>
                <a:gd name="T52" fmla="*/ 233 w 456"/>
                <a:gd name="T53" fmla="*/ 0 h 29"/>
                <a:gd name="T54" fmla="*/ 230 w 456"/>
                <a:gd name="T55" fmla="*/ 0 h 29"/>
                <a:gd name="T56" fmla="*/ 228 w 456"/>
                <a:gd name="T57" fmla="*/ 0 h 29"/>
                <a:gd name="T58" fmla="*/ 225 w 456"/>
                <a:gd name="T59" fmla="*/ 1 h 29"/>
                <a:gd name="T60" fmla="*/ 221 w 456"/>
                <a:gd name="T61" fmla="*/ 1 h 29"/>
                <a:gd name="T62" fmla="*/ 218 w 456"/>
                <a:gd name="T63" fmla="*/ 2 h 29"/>
                <a:gd name="T64" fmla="*/ 215 w 456"/>
                <a:gd name="T65" fmla="*/ 2 h 29"/>
                <a:gd name="T66" fmla="*/ 212 w 456"/>
                <a:gd name="T67" fmla="*/ 3 h 29"/>
                <a:gd name="T68" fmla="*/ 209 w 456"/>
                <a:gd name="T69" fmla="*/ 3 h 29"/>
                <a:gd name="T70" fmla="*/ 206 w 456"/>
                <a:gd name="T71" fmla="*/ 4 h 29"/>
                <a:gd name="T72" fmla="*/ 203 w 456"/>
                <a:gd name="T73" fmla="*/ 5 h 29"/>
                <a:gd name="T74" fmla="*/ 199 w 456"/>
                <a:gd name="T75" fmla="*/ 5 h 29"/>
                <a:gd name="T76" fmla="*/ 196 w 456"/>
                <a:gd name="T77" fmla="*/ 6 h 29"/>
                <a:gd name="T78" fmla="*/ 192 w 456"/>
                <a:gd name="T79" fmla="*/ 6 h 29"/>
                <a:gd name="T80" fmla="*/ 189 w 456"/>
                <a:gd name="T81" fmla="*/ 7 h 29"/>
                <a:gd name="T82" fmla="*/ 186 w 456"/>
                <a:gd name="T83" fmla="*/ 7 h 29"/>
                <a:gd name="T84" fmla="*/ 182 w 456"/>
                <a:gd name="T85" fmla="*/ 8 h 29"/>
                <a:gd name="T86" fmla="*/ 178 w 456"/>
                <a:gd name="T87" fmla="*/ 8 h 29"/>
                <a:gd name="T88" fmla="*/ 175 w 456"/>
                <a:gd name="T89" fmla="*/ 9 h 29"/>
                <a:gd name="T90" fmla="*/ 171 w 456"/>
                <a:gd name="T91" fmla="*/ 9 h 29"/>
                <a:gd name="T92" fmla="*/ 168 w 456"/>
                <a:gd name="T93" fmla="*/ 10 h 29"/>
                <a:gd name="T94" fmla="*/ 164 w 456"/>
                <a:gd name="T95" fmla="*/ 10 h 29"/>
                <a:gd name="T96" fmla="*/ 124 w 456"/>
                <a:gd name="T97" fmla="*/ 13 h 29"/>
                <a:gd name="T98" fmla="*/ 80 w 456"/>
                <a:gd name="T99" fmla="*/ 15 h 29"/>
                <a:gd name="T100" fmla="*/ 31 w 456"/>
                <a:gd name="T101" fmla="*/ 16 h 29"/>
                <a:gd name="T102" fmla="*/ 0 w 456"/>
                <a:gd name="T103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6" h="29">
                  <a:moveTo>
                    <a:pt x="456" y="25"/>
                  </a:moveTo>
                  <a:lnTo>
                    <a:pt x="386" y="26"/>
                  </a:lnTo>
                  <a:lnTo>
                    <a:pt x="359" y="27"/>
                  </a:lnTo>
                  <a:lnTo>
                    <a:pt x="341" y="28"/>
                  </a:lnTo>
                  <a:lnTo>
                    <a:pt x="324" y="29"/>
                  </a:lnTo>
                  <a:lnTo>
                    <a:pt x="305" y="29"/>
                  </a:lnTo>
                  <a:lnTo>
                    <a:pt x="284" y="26"/>
                  </a:lnTo>
                  <a:lnTo>
                    <a:pt x="282" y="26"/>
                  </a:lnTo>
                  <a:lnTo>
                    <a:pt x="280" y="25"/>
                  </a:lnTo>
                  <a:lnTo>
                    <a:pt x="278" y="24"/>
                  </a:lnTo>
                  <a:lnTo>
                    <a:pt x="275" y="23"/>
                  </a:lnTo>
                  <a:lnTo>
                    <a:pt x="273" y="21"/>
                  </a:lnTo>
                  <a:lnTo>
                    <a:pt x="271" y="20"/>
                  </a:lnTo>
                  <a:lnTo>
                    <a:pt x="268" y="18"/>
                  </a:lnTo>
                  <a:lnTo>
                    <a:pt x="266" y="16"/>
                  </a:lnTo>
                  <a:lnTo>
                    <a:pt x="263" y="14"/>
                  </a:lnTo>
                  <a:lnTo>
                    <a:pt x="261" y="12"/>
                  </a:lnTo>
                  <a:lnTo>
                    <a:pt x="258" y="10"/>
                  </a:lnTo>
                  <a:lnTo>
                    <a:pt x="255" y="7"/>
                  </a:lnTo>
                  <a:lnTo>
                    <a:pt x="253" y="6"/>
                  </a:lnTo>
                  <a:lnTo>
                    <a:pt x="250" y="4"/>
                  </a:lnTo>
                  <a:lnTo>
                    <a:pt x="247" y="2"/>
                  </a:lnTo>
                  <a:lnTo>
                    <a:pt x="245" y="1"/>
                  </a:lnTo>
                  <a:lnTo>
                    <a:pt x="242" y="0"/>
                  </a:lnTo>
                  <a:lnTo>
                    <a:pt x="239" y="0"/>
                  </a:lnTo>
                  <a:lnTo>
                    <a:pt x="236" y="0"/>
                  </a:lnTo>
                  <a:lnTo>
                    <a:pt x="233" y="0"/>
                  </a:lnTo>
                  <a:lnTo>
                    <a:pt x="230" y="0"/>
                  </a:lnTo>
                  <a:lnTo>
                    <a:pt x="228" y="0"/>
                  </a:lnTo>
                  <a:lnTo>
                    <a:pt x="225" y="1"/>
                  </a:lnTo>
                  <a:lnTo>
                    <a:pt x="221" y="1"/>
                  </a:lnTo>
                  <a:lnTo>
                    <a:pt x="218" y="2"/>
                  </a:lnTo>
                  <a:lnTo>
                    <a:pt x="215" y="2"/>
                  </a:lnTo>
                  <a:lnTo>
                    <a:pt x="212" y="3"/>
                  </a:lnTo>
                  <a:lnTo>
                    <a:pt x="209" y="3"/>
                  </a:lnTo>
                  <a:lnTo>
                    <a:pt x="206" y="4"/>
                  </a:lnTo>
                  <a:lnTo>
                    <a:pt x="203" y="5"/>
                  </a:lnTo>
                  <a:lnTo>
                    <a:pt x="199" y="5"/>
                  </a:lnTo>
                  <a:lnTo>
                    <a:pt x="196" y="6"/>
                  </a:lnTo>
                  <a:lnTo>
                    <a:pt x="192" y="6"/>
                  </a:lnTo>
                  <a:lnTo>
                    <a:pt x="189" y="7"/>
                  </a:lnTo>
                  <a:lnTo>
                    <a:pt x="186" y="7"/>
                  </a:lnTo>
                  <a:lnTo>
                    <a:pt x="182" y="8"/>
                  </a:lnTo>
                  <a:lnTo>
                    <a:pt x="178" y="8"/>
                  </a:lnTo>
                  <a:lnTo>
                    <a:pt x="175" y="9"/>
                  </a:lnTo>
                  <a:lnTo>
                    <a:pt x="171" y="9"/>
                  </a:lnTo>
                  <a:lnTo>
                    <a:pt x="168" y="10"/>
                  </a:lnTo>
                  <a:lnTo>
                    <a:pt x="164" y="10"/>
                  </a:lnTo>
                  <a:lnTo>
                    <a:pt x="124" y="13"/>
                  </a:lnTo>
                  <a:lnTo>
                    <a:pt x="80" y="15"/>
                  </a:lnTo>
                  <a:lnTo>
                    <a:pt x="31" y="16"/>
                  </a:lnTo>
                  <a:lnTo>
                    <a:pt x="0" y="16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Rectangle 100"/>
            <p:cNvSpPr>
              <a:spLocks noChangeArrowheads="1"/>
            </p:cNvSpPr>
            <p:nvPr/>
          </p:nvSpPr>
          <p:spPr bwMode="auto">
            <a:xfrm>
              <a:off x="1893" y="1604"/>
              <a:ext cx="15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101"/>
            <p:cNvSpPr>
              <a:spLocks noChangeArrowheads="1"/>
            </p:cNvSpPr>
            <p:nvPr/>
          </p:nvSpPr>
          <p:spPr bwMode="auto">
            <a:xfrm>
              <a:off x="1974" y="1665"/>
              <a:ext cx="21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S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2"/>
            <p:cNvSpPr>
              <a:spLocks noChangeArrowheads="1"/>
            </p:cNvSpPr>
            <p:nvPr/>
          </p:nvSpPr>
          <p:spPr bwMode="auto">
            <a:xfrm>
              <a:off x="2106" y="1746"/>
              <a:ext cx="15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3"/>
            <p:cNvSpPr>
              <a:spLocks noChangeArrowheads="1"/>
            </p:cNvSpPr>
            <p:nvPr/>
          </p:nvSpPr>
          <p:spPr bwMode="auto">
            <a:xfrm>
              <a:off x="2187" y="1665"/>
              <a:ext cx="19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+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104"/>
            <p:cNvSpPr>
              <a:spLocks noChangeArrowheads="1"/>
            </p:cNvSpPr>
            <p:nvPr/>
          </p:nvSpPr>
          <p:spPr bwMode="auto">
            <a:xfrm>
              <a:off x="2289" y="1604"/>
              <a:ext cx="15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3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05"/>
            <p:cNvSpPr>
              <a:spLocks noChangeArrowheads="1"/>
            </p:cNvSpPr>
            <p:nvPr/>
          </p:nvSpPr>
          <p:spPr bwMode="auto">
            <a:xfrm>
              <a:off x="2370" y="1665"/>
              <a:ext cx="21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S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106"/>
            <p:cNvSpPr>
              <a:spLocks noChangeArrowheads="1"/>
            </p:cNvSpPr>
            <p:nvPr/>
          </p:nvSpPr>
          <p:spPr bwMode="auto">
            <a:xfrm>
              <a:off x="2491" y="1746"/>
              <a:ext cx="15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1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Line 107"/>
            <p:cNvSpPr>
              <a:spLocks noChangeShapeType="1"/>
            </p:cNvSpPr>
            <p:nvPr/>
          </p:nvSpPr>
          <p:spPr bwMode="auto">
            <a:xfrm>
              <a:off x="2684" y="1776"/>
              <a:ext cx="233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697" y="2962"/>
              <a:ext cx="4622" cy="294"/>
            </a:xfrm>
            <a:custGeom>
              <a:avLst/>
              <a:gdLst>
                <a:gd name="T0" fmla="*/ 456 w 456"/>
                <a:gd name="T1" fmla="*/ 25 h 29"/>
                <a:gd name="T2" fmla="*/ 386 w 456"/>
                <a:gd name="T3" fmla="*/ 26 h 29"/>
                <a:gd name="T4" fmla="*/ 359 w 456"/>
                <a:gd name="T5" fmla="*/ 27 h 29"/>
                <a:gd name="T6" fmla="*/ 341 w 456"/>
                <a:gd name="T7" fmla="*/ 28 h 29"/>
                <a:gd name="T8" fmla="*/ 324 w 456"/>
                <a:gd name="T9" fmla="*/ 29 h 29"/>
                <a:gd name="T10" fmla="*/ 305 w 456"/>
                <a:gd name="T11" fmla="*/ 29 h 29"/>
                <a:gd name="T12" fmla="*/ 284 w 456"/>
                <a:gd name="T13" fmla="*/ 26 h 29"/>
                <a:gd name="T14" fmla="*/ 282 w 456"/>
                <a:gd name="T15" fmla="*/ 26 h 29"/>
                <a:gd name="T16" fmla="*/ 280 w 456"/>
                <a:gd name="T17" fmla="*/ 25 h 29"/>
                <a:gd name="T18" fmla="*/ 278 w 456"/>
                <a:gd name="T19" fmla="*/ 24 h 29"/>
                <a:gd name="T20" fmla="*/ 275 w 456"/>
                <a:gd name="T21" fmla="*/ 23 h 29"/>
                <a:gd name="T22" fmla="*/ 273 w 456"/>
                <a:gd name="T23" fmla="*/ 21 h 29"/>
                <a:gd name="T24" fmla="*/ 271 w 456"/>
                <a:gd name="T25" fmla="*/ 20 h 29"/>
                <a:gd name="T26" fmla="*/ 268 w 456"/>
                <a:gd name="T27" fmla="*/ 18 h 29"/>
                <a:gd name="T28" fmla="*/ 266 w 456"/>
                <a:gd name="T29" fmla="*/ 16 h 29"/>
                <a:gd name="T30" fmla="*/ 263 w 456"/>
                <a:gd name="T31" fmla="*/ 14 h 29"/>
                <a:gd name="T32" fmla="*/ 261 w 456"/>
                <a:gd name="T33" fmla="*/ 12 h 29"/>
                <a:gd name="T34" fmla="*/ 258 w 456"/>
                <a:gd name="T35" fmla="*/ 10 h 29"/>
                <a:gd name="T36" fmla="*/ 255 w 456"/>
                <a:gd name="T37" fmla="*/ 8 h 29"/>
                <a:gd name="T38" fmla="*/ 253 w 456"/>
                <a:gd name="T39" fmla="*/ 6 h 29"/>
                <a:gd name="T40" fmla="*/ 250 w 456"/>
                <a:gd name="T41" fmla="*/ 4 h 29"/>
                <a:gd name="T42" fmla="*/ 247 w 456"/>
                <a:gd name="T43" fmla="*/ 2 h 29"/>
                <a:gd name="T44" fmla="*/ 245 w 456"/>
                <a:gd name="T45" fmla="*/ 1 h 29"/>
                <a:gd name="T46" fmla="*/ 242 w 456"/>
                <a:gd name="T47" fmla="*/ 1 h 29"/>
                <a:gd name="T48" fmla="*/ 239 w 456"/>
                <a:gd name="T49" fmla="*/ 0 h 29"/>
                <a:gd name="T50" fmla="*/ 236 w 456"/>
                <a:gd name="T51" fmla="*/ 0 h 29"/>
                <a:gd name="T52" fmla="*/ 233 w 456"/>
                <a:gd name="T53" fmla="*/ 0 h 29"/>
                <a:gd name="T54" fmla="*/ 230 w 456"/>
                <a:gd name="T55" fmla="*/ 0 h 29"/>
                <a:gd name="T56" fmla="*/ 228 w 456"/>
                <a:gd name="T57" fmla="*/ 0 h 29"/>
                <a:gd name="T58" fmla="*/ 225 w 456"/>
                <a:gd name="T59" fmla="*/ 1 h 29"/>
                <a:gd name="T60" fmla="*/ 221 w 456"/>
                <a:gd name="T61" fmla="*/ 1 h 29"/>
                <a:gd name="T62" fmla="*/ 218 w 456"/>
                <a:gd name="T63" fmla="*/ 2 h 29"/>
                <a:gd name="T64" fmla="*/ 215 w 456"/>
                <a:gd name="T65" fmla="*/ 2 h 29"/>
                <a:gd name="T66" fmla="*/ 212 w 456"/>
                <a:gd name="T67" fmla="*/ 3 h 29"/>
                <a:gd name="T68" fmla="*/ 209 w 456"/>
                <a:gd name="T69" fmla="*/ 3 h 29"/>
                <a:gd name="T70" fmla="*/ 206 w 456"/>
                <a:gd name="T71" fmla="*/ 4 h 29"/>
                <a:gd name="T72" fmla="*/ 203 w 456"/>
                <a:gd name="T73" fmla="*/ 5 h 29"/>
                <a:gd name="T74" fmla="*/ 199 w 456"/>
                <a:gd name="T75" fmla="*/ 5 h 29"/>
                <a:gd name="T76" fmla="*/ 196 w 456"/>
                <a:gd name="T77" fmla="*/ 6 h 29"/>
                <a:gd name="T78" fmla="*/ 192 w 456"/>
                <a:gd name="T79" fmla="*/ 6 h 29"/>
                <a:gd name="T80" fmla="*/ 189 w 456"/>
                <a:gd name="T81" fmla="*/ 7 h 29"/>
                <a:gd name="T82" fmla="*/ 186 w 456"/>
                <a:gd name="T83" fmla="*/ 7 h 29"/>
                <a:gd name="T84" fmla="*/ 182 w 456"/>
                <a:gd name="T85" fmla="*/ 8 h 29"/>
                <a:gd name="T86" fmla="*/ 178 w 456"/>
                <a:gd name="T87" fmla="*/ 8 h 29"/>
                <a:gd name="T88" fmla="*/ 175 w 456"/>
                <a:gd name="T89" fmla="*/ 9 h 29"/>
                <a:gd name="T90" fmla="*/ 171 w 456"/>
                <a:gd name="T91" fmla="*/ 9 h 29"/>
                <a:gd name="T92" fmla="*/ 168 w 456"/>
                <a:gd name="T93" fmla="*/ 10 h 29"/>
                <a:gd name="T94" fmla="*/ 164 w 456"/>
                <a:gd name="T95" fmla="*/ 10 h 29"/>
                <a:gd name="T96" fmla="*/ 124 w 456"/>
                <a:gd name="T97" fmla="*/ 13 h 29"/>
                <a:gd name="T98" fmla="*/ 80 w 456"/>
                <a:gd name="T99" fmla="*/ 15 h 29"/>
                <a:gd name="T100" fmla="*/ 31 w 456"/>
                <a:gd name="T101" fmla="*/ 16 h 29"/>
                <a:gd name="T102" fmla="*/ 0 w 456"/>
                <a:gd name="T103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6" h="29">
                  <a:moveTo>
                    <a:pt x="456" y="25"/>
                  </a:moveTo>
                  <a:lnTo>
                    <a:pt x="386" y="26"/>
                  </a:lnTo>
                  <a:lnTo>
                    <a:pt x="359" y="27"/>
                  </a:lnTo>
                  <a:lnTo>
                    <a:pt x="341" y="28"/>
                  </a:lnTo>
                  <a:lnTo>
                    <a:pt x="324" y="29"/>
                  </a:lnTo>
                  <a:lnTo>
                    <a:pt x="305" y="29"/>
                  </a:lnTo>
                  <a:lnTo>
                    <a:pt x="284" y="26"/>
                  </a:lnTo>
                  <a:lnTo>
                    <a:pt x="282" y="26"/>
                  </a:lnTo>
                  <a:lnTo>
                    <a:pt x="280" y="25"/>
                  </a:lnTo>
                  <a:lnTo>
                    <a:pt x="278" y="24"/>
                  </a:lnTo>
                  <a:lnTo>
                    <a:pt x="275" y="23"/>
                  </a:lnTo>
                  <a:lnTo>
                    <a:pt x="273" y="21"/>
                  </a:lnTo>
                  <a:lnTo>
                    <a:pt x="271" y="20"/>
                  </a:lnTo>
                  <a:lnTo>
                    <a:pt x="268" y="18"/>
                  </a:lnTo>
                  <a:lnTo>
                    <a:pt x="266" y="16"/>
                  </a:lnTo>
                  <a:lnTo>
                    <a:pt x="263" y="14"/>
                  </a:lnTo>
                  <a:lnTo>
                    <a:pt x="261" y="12"/>
                  </a:lnTo>
                  <a:lnTo>
                    <a:pt x="258" y="10"/>
                  </a:lnTo>
                  <a:lnTo>
                    <a:pt x="255" y="8"/>
                  </a:lnTo>
                  <a:lnTo>
                    <a:pt x="253" y="6"/>
                  </a:lnTo>
                  <a:lnTo>
                    <a:pt x="250" y="4"/>
                  </a:lnTo>
                  <a:lnTo>
                    <a:pt x="247" y="2"/>
                  </a:lnTo>
                  <a:lnTo>
                    <a:pt x="245" y="1"/>
                  </a:lnTo>
                  <a:lnTo>
                    <a:pt x="242" y="1"/>
                  </a:lnTo>
                  <a:lnTo>
                    <a:pt x="239" y="0"/>
                  </a:lnTo>
                  <a:lnTo>
                    <a:pt x="236" y="0"/>
                  </a:lnTo>
                  <a:lnTo>
                    <a:pt x="233" y="0"/>
                  </a:lnTo>
                  <a:lnTo>
                    <a:pt x="230" y="0"/>
                  </a:lnTo>
                  <a:lnTo>
                    <a:pt x="228" y="0"/>
                  </a:lnTo>
                  <a:lnTo>
                    <a:pt x="225" y="1"/>
                  </a:lnTo>
                  <a:lnTo>
                    <a:pt x="221" y="1"/>
                  </a:lnTo>
                  <a:lnTo>
                    <a:pt x="218" y="2"/>
                  </a:lnTo>
                  <a:lnTo>
                    <a:pt x="215" y="2"/>
                  </a:lnTo>
                  <a:lnTo>
                    <a:pt x="212" y="3"/>
                  </a:lnTo>
                  <a:lnTo>
                    <a:pt x="209" y="3"/>
                  </a:lnTo>
                  <a:lnTo>
                    <a:pt x="206" y="4"/>
                  </a:lnTo>
                  <a:lnTo>
                    <a:pt x="203" y="5"/>
                  </a:lnTo>
                  <a:lnTo>
                    <a:pt x="199" y="5"/>
                  </a:lnTo>
                  <a:lnTo>
                    <a:pt x="196" y="6"/>
                  </a:lnTo>
                  <a:lnTo>
                    <a:pt x="192" y="6"/>
                  </a:lnTo>
                  <a:lnTo>
                    <a:pt x="189" y="7"/>
                  </a:lnTo>
                  <a:lnTo>
                    <a:pt x="186" y="7"/>
                  </a:lnTo>
                  <a:lnTo>
                    <a:pt x="182" y="8"/>
                  </a:lnTo>
                  <a:lnTo>
                    <a:pt x="178" y="8"/>
                  </a:lnTo>
                  <a:lnTo>
                    <a:pt x="175" y="9"/>
                  </a:lnTo>
                  <a:lnTo>
                    <a:pt x="171" y="9"/>
                  </a:lnTo>
                  <a:lnTo>
                    <a:pt x="168" y="10"/>
                  </a:lnTo>
                  <a:lnTo>
                    <a:pt x="164" y="10"/>
                  </a:lnTo>
                  <a:lnTo>
                    <a:pt x="124" y="13"/>
                  </a:lnTo>
                  <a:lnTo>
                    <a:pt x="80" y="15"/>
                  </a:lnTo>
                  <a:lnTo>
                    <a:pt x="31" y="16"/>
                  </a:lnTo>
                  <a:lnTo>
                    <a:pt x="0" y="16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Rectangle 109"/>
            <p:cNvSpPr>
              <a:spLocks noChangeArrowheads="1"/>
            </p:cNvSpPr>
            <p:nvPr/>
          </p:nvSpPr>
          <p:spPr bwMode="auto">
            <a:xfrm>
              <a:off x="930" y="1898"/>
              <a:ext cx="101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Q=60MeV, 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10"/>
            <p:cNvSpPr>
              <a:spLocks noChangeArrowheads="1"/>
            </p:cNvSpPr>
            <p:nvPr/>
          </p:nvSpPr>
          <p:spPr bwMode="auto">
            <a:xfrm>
              <a:off x="1863" y="1837"/>
              <a:ext cx="15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1"/>
            <p:cNvSpPr>
              <a:spLocks noChangeArrowheads="1"/>
            </p:cNvSpPr>
            <p:nvPr/>
          </p:nvSpPr>
          <p:spPr bwMode="auto">
            <a:xfrm>
              <a:off x="1944" y="1898"/>
              <a:ext cx="21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S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2"/>
            <p:cNvSpPr>
              <a:spLocks noChangeArrowheads="1"/>
            </p:cNvSpPr>
            <p:nvPr/>
          </p:nvSpPr>
          <p:spPr bwMode="auto">
            <a:xfrm>
              <a:off x="2066" y="1989"/>
              <a:ext cx="15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13"/>
            <p:cNvSpPr>
              <a:spLocks noChangeArrowheads="1"/>
            </p:cNvSpPr>
            <p:nvPr/>
          </p:nvSpPr>
          <p:spPr bwMode="auto">
            <a:xfrm>
              <a:off x="2147" y="1898"/>
              <a:ext cx="51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only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Line 114"/>
            <p:cNvSpPr>
              <a:spLocks noChangeShapeType="1"/>
            </p:cNvSpPr>
            <p:nvPr/>
          </p:nvSpPr>
          <p:spPr bwMode="auto">
            <a:xfrm>
              <a:off x="2684" y="2009"/>
              <a:ext cx="233" cy="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697" y="3063"/>
              <a:ext cx="4622" cy="102"/>
            </a:xfrm>
            <a:custGeom>
              <a:avLst/>
              <a:gdLst>
                <a:gd name="T0" fmla="*/ 456 w 456"/>
                <a:gd name="T1" fmla="*/ 8 h 10"/>
                <a:gd name="T2" fmla="*/ 386 w 456"/>
                <a:gd name="T3" fmla="*/ 8 h 10"/>
                <a:gd name="T4" fmla="*/ 359 w 456"/>
                <a:gd name="T5" fmla="*/ 9 h 10"/>
                <a:gd name="T6" fmla="*/ 341 w 456"/>
                <a:gd name="T7" fmla="*/ 9 h 10"/>
                <a:gd name="T8" fmla="*/ 324 w 456"/>
                <a:gd name="T9" fmla="*/ 10 h 10"/>
                <a:gd name="T10" fmla="*/ 305 w 456"/>
                <a:gd name="T11" fmla="*/ 10 h 10"/>
                <a:gd name="T12" fmla="*/ 284 w 456"/>
                <a:gd name="T13" fmla="*/ 9 h 10"/>
                <a:gd name="T14" fmla="*/ 282 w 456"/>
                <a:gd name="T15" fmla="*/ 9 h 10"/>
                <a:gd name="T16" fmla="*/ 280 w 456"/>
                <a:gd name="T17" fmla="*/ 8 h 10"/>
                <a:gd name="T18" fmla="*/ 278 w 456"/>
                <a:gd name="T19" fmla="*/ 8 h 10"/>
                <a:gd name="T20" fmla="*/ 275 w 456"/>
                <a:gd name="T21" fmla="*/ 8 h 10"/>
                <a:gd name="T22" fmla="*/ 273 w 456"/>
                <a:gd name="T23" fmla="*/ 7 h 10"/>
                <a:gd name="T24" fmla="*/ 271 w 456"/>
                <a:gd name="T25" fmla="*/ 7 h 10"/>
                <a:gd name="T26" fmla="*/ 268 w 456"/>
                <a:gd name="T27" fmla="*/ 7 h 10"/>
                <a:gd name="T28" fmla="*/ 266 w 456"/>
                <a:gd name="T29" fmla="*/ 6 h 10"/>
                <a:gd name="T30" fmla="*/ 263 w 456"/>
                <a:gd name="T31" fmla="*/ 6 h 10"/>
                <a:gd name="T32" fmla="*/ 261 w 456"/>
                <a:gd name="T33" fmla="*/ 5 h 10"/>
                <a:gd name="T34" fmla="*/ 258 w 456"/>
                <a:gd name="T35" fmla="*/ 5 h 10"/>
                <a:gd name="T36" fmla="*/ 255 w 456"/>
                <a:gd name="T37" fmla="*/ 4 h 10"/>
                <a:gd name="T38" fmla="*/ 253 w 456"/>
                <a:gd name="T39" fmla="*/ 4 h 10"/>
                <a:gd name="T40" fmla="*/ 250 w 456"/>
                <a:gd name="T41" fmla="*/ 3 h 10"/>
                <a:gd name="T42" fmla="*/ 247 w 456"/>
                <a:gd name="T43" fmla="*/ 3 h 10"/>
                <a:gd name="T44" fmla="*/ 245 w 456"/>
                <a:gd name="T45" fmla="*/ 2 h 10"/>
                <a:gd name="T46" fmla="*/ 242 w 456"/>
                <a:gd name="T47" fmla="*/ 2 h 10"/>
                <a:gd name="T48" fmla="*/ 239 w 456"/>
                <a:gd name="T49" fmla="*/ 2 h 10"/>
                <a:gd name="T50" fmla="*/ 236 w 456"/>
                <a:gd name="T51" fmla="*/ 1 h 10"/>
                <a:gd name="T52" fmla="*/ 233 w 456"/>
                <a:gd name="T53" fmla="*/ 1 h 10"/>
                <a:gd name="T54" fmla="*/ 230 w 456"/>
                <a:gd name="T55" fmla="*/ 1 h 10"/>
                <a:gd name="T56" fmla="*/ 228 w 456"/>
                <a:gd name="T57" fmla="*/ 1 h 10"/>
                <a:gd name="T58" fmla="*/ 225 w 456"/>
                <a:gd name="T59" fmla="*/ 1 h 10"/>
                <a:gd name="T60" fmla="*/ 221 w 456"/>
                <a:gd name="T61" fmla="*/ 1 h 10"/>
                <a:gd name="T62" fmla="*/ 218 w 456"/>
                <a:gd name="T63" fmla="*/ 0 h 10"/>
                <a:gd name="T64" fmla="*/ 215 w 456"/>
                <a:gd name="T65" fmla="*/ 0 h 10"/>
                <a:gd name="T66" fmla="*/ 212 w 456"/>
                <a:gd name="T67" fmla="*/ 0 h 10"/>
                <a:gd name="T68" fmla="*/ 209 w 456"/>
                <a:gd name="T69" fmla="*/ 0 h 10"/>
                <a:gd name="T70" fmla="*/ 206 w 456"/>
                <a:gd name="T71" fmla="*/ 0 h 10"/>
                <a:gd name="T72" fmla="*/ 203 w 456"/>
                <a:gd name="T73" fmla="*/ 0 h 10"/>
                <a:gd name="T74" fmla="*/ 199 w 456"/>
                <a:gd name="T75" fmla="*/ 0 h 10"/>
                <a:gd name="T76" fmla="*/ 196 w 456"/>
                <a:gd name="T77" fmla="*/ 1 h 10"/>
                <a:gd name="T78" fmla="*/ 192 w 456"/>
                <a:gd name="T79" fmla="*/ 1 h 10"/>
                <a:gd name="T80" fmla="*/ 189 w 456"/>
                <a:gd name="T81" fmla="*/ 1 h 10"/>
                <a:gd name="T82" fmla="*/ 186 w 456"/>
                <a:gd name="T83" fmla="*/ 1 h 10"/>
                <a:gd name="T84" fmla="*/ 182 w 456"/>
                <a:gd name="T85" fmla="*/ 1 h 10"/>
                <a:gd name="T86" fmla="*/ 178 w 456"/>
                <a:gd name="T87" fmla="*/ 1 h 10"/>
                <a:gd name="T88" fmla="*/ 175 w 456"/>
                <a:gd name="T89" fmla="*/ 1 h 10"/>
                <a:gd name="T90" fmla="*/ 171 w 456"/>
                <a:gd name="T91" fmla="*/ 1 h 10"/>
                <a:gd name="T92" fmla="*/ 168 w 456"/>
                <a:gd name="T93" fmla="*/ 1 h 10"/>
                <a:gd name="T94" fmla="*/ 164 w 456"/>
                <a:gd name="T95" fmla="*/ 1 h 10"/>
                <a:gd name="T96" fmla="*/ 124 w 456"/>
                <a:gd name="T97" fmla="*/ 2 h 10"/>
                <a:gd name="T98" fmla="*/ 80 w 456"/>
                <a:gd name="T99" fmla="*/ 3 h 10"/>
                <a:gd name="T100" fmla="*/ 31 w 456"/>
                <a:gd name="T101" fmla="*/ 3 h 10"/>
                <a:gd name="T102" fmla="*/ 0 w 456"/>
                <a:gd name="T10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6" h="10">
                  <a:moveTo>
                    <a:pt x="456" y="8"/>
                  </a:moveTo>
                  <a:lnTo>
                    <a:pt x="386" y="8"/>
                  </a:lnTo>
                  <a:lnTo>
                    <a:pt x="359" y="9"/>
                  </a:lnTo>
                  <a:lnTo>
                    <a:pt x="341" y="9"/>
                  </a:lnTo>
                  <a:lnTo>
                    <a:pt x="324" y="10"/>
                  </a:lnTo>
                  <a:lnTo>
                    <a:pt x="305" y="10"/>
                  </a:lnTo>
                  <a:lnTo>
                    <a:pt x="284" y="9"/>
                  </a:lnTo>
                  <a:lnTo>
                    <a:pt x="282" y="9"/>
                  </a:lnTo>
                  <a:lnTo>
                    <a:pt x="280" y="8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3" y="7"/>
                  </a:lnTo>
                  <a:lnTo>
                    <a:pt x="271" y="7"/>
                  </a:lnTo>
                  <a:lnTo>
                    <a:pt x="268" y="7"/>
                  </a:lnTo>
                  <a:lnTo>
                    <a:pt x="266" y="6"/>
                  </a:lnTo>
                  <a:lnTo>
                    <a:pt x="263" y="6"/>
                  </a:lnTo>
                  <a:lnTo>
                    <a:pt x="261" y="5"/>
                  </a:lnTo>
                  <a:lnTo>
                    <a:pt x="258" y="5"/>
                  </a:lnTo>
                  <a:lnTo>
                    <a:pt x="255" y="4"/>
                  </a:lnTo>
                  <a:lnTo>
                    <a:pt x="253" y="4"/>
                  </a:lnTo>
                  <a:lnTo>
                    <a:pt x="250" y="3"/>
                  </a:lnTo>
                  <a:lnTo>
                    <a:pt x="247" y="3"/>
                  </a:lnTo>
                  <a:lnTo>
                    <a:pt x="245" y="2"/>
                  </a:lnTo>
                  <a:lnTo>
                    <a:pt x="242" y="2"/>
                  </a:lnTo>
                  <a:lnTo>
                    <a:pt x="239" y="2"/>
                  </a:lnTo>
                  <a:lnTo>
                    <a:pt x="236" y="1"/>
                  </a:lnTo>
                  <a:lnTo>
                    <a:pt x="233" y="1"/>
                  </a:lnTo>
                  <a:lnTo>
                    <a:pt x="230" y="1"/>
                  </a:lnTo>
                  <a:lnTo>
                    <a:pt x="228" y="1"/>
                  </a:lnTo>
                  <a:lnTo>
                    <a:pt x="225" y="1"/>
                  </a:lnTo>
                  <a:lnTo>
                    <a:pt x="221" y="1"/>
                  </a:lnTo>
                  <a:lnTo>
                    <a:pt x="218" y="0"/>
                  </a:lnTo>
                  <a:lnTo>
                    <a:pt x="215" y="0"/>
                  </a:lnTo>
                  <a:lnTo>
                    <a:pt x="212" y="0"/>
                  </a:lnTo>
                  <a:lnTo>
                    <a:pt x="209" y="0"/>
                  </a:lnTo>
                  <a:lnTo>
                    <a:pt x="206" y="0"/>
                  </a:lnTo>
                  <a:lnTo>
                    <a:pt x="203" y="0"/>
                  </a:lnTo>
                  <a:lnTo>
                    <a:pt x="199" y="0"/>
                  </a:lnTo>
                  <a:lnTo>
                    <a:pt x="196" y="1"/>
                  </a:lnTo>
                  <a:lnTo>
                    <a:pt x="192" y="1"/>
                  </a:lnTo>
                  <a:lnTo>
                    <a:pt x="189" y="1"/>
                  </a:lnTo>
                  <a:lnTo>
                    <a:pt x="186" y="1"/>
                  </a:lnTo>
                  <a:lnTo>
                    <a:pt x="182" y="1"/>
                  </a:lnTo>
                  <a:lnTo>
                    <a:pt x="178" y="1"/>
                  </a:lnTo>
                  <a:lnTo>
                    <a:pt x="175" y="1"/>
                  </a:lnTo>
                  <a:lnTo>
                    <a:pt x="171" y="1"/>
                  </a:lnTo>
                  <a:lnTo>
                    <a:pt x="168" y="1"/>
                  </a:lnTo>
                  <a:lnTo>
                    <a:pt x="164" y="1"/>
                  </a:lnTo>
                  <a:lnTo>
                    <a:pt x="124" y="2"/>
                  </a:lnTo>
                  <a:lnTo>
                    <a:pt x="80" y="3"/>
                  </a:lnTo>
                  <a:lnTo>
                    <a:pt x="31" y="3"/>
                  </a:lnTo>
                  <a:lnTo>
                    <a:pt x="0" y="3"/>
                  </a:lnTo>
                </a:path>
              </a:pathLst>
            </a:custGeom>
            <a:noFill/>
            <a:ln w="15875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Rectangle 116"/>
            <p:cNvSpPr>
              <a:spLocks noChangeArrowheads="1"/>
            </p:cNvSpPr>
            <p:nvPr/>
          </p:nvSpPr>
          <p:spPr bwMode="auto">
            <a:xfrm>
              <a:off x="1893" y="2080"/>
              <a:ext cx="15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7"/>
            <p:cNvSpPr>
              <a:spLocks noChangeArrowheads="1"/>
            </p:cNvSpPr>
            <p:nvPr/>
          </p:nvSpPr>
          <p:spPr bwMode="auto">
            <a:xfrm>
              <a:off x="1974" y="2141"/>
              <a:ext cx="21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S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18"/>
            <p:cNvSpPr>
              <a:spLocks noChangeArrowheads="1"/>
            </p:cNvSpPr>
            <p:nvPr/>
          </p:nvSpPr>
          <p:spPr bwMode="auto">
            <a:xfrm>
              <a:off x="2106" y="2222"/>
              <a:ext cx="15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19"/>
            <p:cNvSpPr>
              <a:spLocks noChangeArrowheads="1"/>
            </p:cNvSpPr>
            <p:nvPr/>
          </p:nvSpPr>
          <p:spPr bwMode="auto">
            <a:xfrm>
              <a:off x="2187" y="2141"/>
              <a:ext cx="19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+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20"/>
            <p:cNvSpPr>
              <a:spLocks noChangeArrowheads="1"/>
            </p:cNvSpPr>
            <p:nvPr/>
          </p:nvSpPr>
          <p:spPr bwMode="auto">
            <a:xfrm>
              <a:off x="2289" y="2080"/>
              <a:ext cx="15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3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21"/>
            <p:cNvSpPr>
              <a:spLocks noChangeArrowheads="1"/>
            </p:cNvSpPr>
            <p:nvPr/>
          </p:nvSpPr>
          <p:spPr bwMode="auto">
            <a:xfrm>
              <a:off x="2370" y="2141"/>
              <a:ext cx="213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S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22"/>
            <p:cNvSpPr>
              <a:spLocks noChangeArrowheads="1"/>
            </p:cNvSpPr>
            <p:nvPr/>
          </p:nvSpPr>
          <p:spPr bwMode="auto">
            <a:xfrm>
              <a:off x="2491" y="2222"/>
              <a:ext cx="15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1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Line 123"/>
            <p:cNvSpPr>
              <a:spLocks noChangeShapeType="1"/>
            </p:cNvSpPr>
            <p:nvPr/>
          </p:nvSpPr>
          <p:spPr bwMode="auto">
            <a:xfrm>
              <a:off x="2684" y="2253"/>
              <a:ext cx="233" cy="0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697" y="3094"/>
              <a:ext cx="4622" cy="101"/>
            </a:xfrm>
            <a:custGeom>
              <a:avLst/>
              <a:gdLst>
                <a:gd name="T0" fmla="*/ 456 w 456"/>
                <a:gd name="T1" fmla="*/ 8 h 10"/>
                <a:gd name="T2" fmla="*/ 386 w 456"/>
                <a:gd name="T3" fmla="*/ 8 h 10"/>
                <a:gd name="T4" fmla="*/ 359 w 456"/>
                <a:gd name="T5" fmla="*/ 9 h 10"/>
                <a:gd name="T6" fmla="*/ 341 w 456"/>
                <a:gd name="T7" fmla="*/ 9 h 10"/>
                <a:gd name="T8" fmla="*/ 324 w 456"/>
                <a:gd name="T9" fmla="*/ 10 h 10"/>
                <a:gd name="T10" fmla="*/ 305 w 456"/>
                <a:gd name="T11" fmla="*/ 10 h 10"/>
                <a:gd name="T12" fmla="*/ 284 w 456"/>
                <a:gd name="T13" fmla="*/ 9 h 10"/>
                <a:gd name="T14" fmla="*/ 282 w 456"/>
                <a:gd name="T15" fmla="*/ 8 h 10"/>
                <a:gd name="T16" fmla="*/ 280 w 456"/>
                <a:gd name="T17" fmla="*/ 8 h 10"/>
                <a:gd name="T18" fmla="*/ 278 w 456"/>
                <a:gd name="T19" fmla="*/ 8 h 10"/>
                <a:gd name="T20" fmla="*/ 275 w 456"/>
                <a:gd name="T21" fmla="*/ 8 h 10"/>
                <a:gd name="T22" fmla="*/ 273 w 456"/>
                <a:gd name="T23" fmla="*/ 7 h 10"/>
                <a:gd name="T24" fmla="*/ 271 w 456"/>
                <a:gd name="T25" fmla="*/ 7 h 10"/>
                <a:gd name="T26" fmla="*/ 268 w 456"/>
                <a:gd name="T27" fmla="*/ 6 h 10"/>
                <a:gd name="T28" fmla="*/ 266 w 456"/>
                <a:gd name="T29" fmla="*/ 6 h 10"/>
                <a:gd name="T30" fmla="*/ 263 w 456"/>
                <a:gd name="T31" fmla="*/ 6 h 10"/>
                <a:gd name="T32" fmla="*/ 261 w 456"/>
                <a:gd name="T33" fmla="*/ 5 h 10"/>
                <a:gd name="T34" fmla="*/ 258 w 456"/>
                <a:gd name="T35" fmla="*/ 5 h 10"/>
                <a:gd name="T36" fmla="*/ 255 w 456"/>
                <a:gd name="T37" fmla="*/ 4 h 10"/>
                <a:gd name="T38" fmla="*/ 253 w 456"/>
                <a:gd name="T39" fmla="*/ 4 h 10"/>
                <a:gd name="T40" fmla="*/ 250 w 456"/>
                <a:gd name="T41" fmla="*/ 3 h 10"/>
                <a:gd name="T42" fmla="*/ 247 w 456"/>
                <a:gd name="T43" fmla="*/ 3 h 10"/>
                <a:gd name="T44" fmla="*/ 245 w 456"/>
                <a:gd name="T45" fmla="*/ 2 h 10"/>
                <a:gd name="T46" fmla="*/ 242 w 456"/>
                <a:gd name="T47" fmla="*/ 2 h 10"/>
                <a:gd name="T48" fmla="*/ 239 w 456"/>
                <a:gd name="T49" fmla="*/ 2 h 10"/>
                <a:gd name="T50" fmla="*/ 236 w 456"/>
                <a:gd name="T51" fmla="*/ 1 h 10"/>
                <a:gd name="T52" fmla="*/ 233 w 456"/>
                <a:gd name="T53" fmla="*/ 1 h 10"/>
                <a:gd name="T54" fmla="*/ 230 w 456"/>
                <a:gd name="T55" fmla="*/ 1 h 10"/>
                <a:gd name="T56" fmla="*/ 228 w 456"/>
                <a:gd name="T57" fmla="*/ 1 h 10"/>
                <a:gd name="T58" fmla="*/ 225 w 456"/>
                <a:gd name="T59" fmla="*/ 1 h 10"/>
                <a:gd name="T60" fmla="*/ 221 w 456"/>
                <a:gd name="T61" fmla="*/ 0 h 10"/>
                <a:gd name="T62" fmla="*/ 218 w 456"/>
                <a:gd name="T63" fmla="*/ 0 h 10"/>
                <a:gd name="T64" fmla="*/ 215 w 456"/>
                <a:gd name="T65" fmla="*/ 0 h 10"/>
                <a:gd name="T66" fmla="*/ 212 w 456"/>
                <a:gd name="T67" fmla="*/ 0 h 10"/>
                <a:gd name="T68" fmla="*/ 209 w 456"/>
                <a:gd name="T69" fmla="*/ 0 h 10"/>
                <a:gd name="T70" fmla="*/ 206 w 456"/>
                <a:gd name="T71" fmla="*/ 0 h 10"/>
                <a:gd name="T72" fmla="*/ 203 w 456"/>
                <a:gd name="T73" fmla="*/ 0 h 10"/>
                <a:gd name="T74" fmla="*/ 199 w 456"/>
                <a:gd name="T75" fmla="*/ 0 h 10"/>
                <a:gd name="T76" fmla="*/ 196 w 456"/>
                <a:gd name="T77" fmla="*/ 0 h 10"/>
                <a:gd name="T78" fmla="*/ 192 w 456"/>
                <a:gd name="T79" fmla="*/ 1 h 10"/>
                <a:gd name="T80" fmla="*/ 189 w 456"/>
                <a:gd name="T81" fmla="*/ 1 h 10"/>
                <a:gd name="T82" fmla="*/ 186 w 456"/>
                <a:gd name="T83" fmla="*/ 1 h 10"/>
                <a:gd name="T84" fmla="*/ 182 w 456"/>
                <a:gd name="T85" fmla="*/ 1 h 10"/>
                <a:gd name="T86" fmla="*/ 178 w 456"/>
                <a:gd name="T87" fmla="*/ 1 h 10"/>
                <a:gd name="T88" fmla="*/ 175 w 456"/>
                <a:gd name="T89" fmla="*/ 1 h 10"/>
                <a:gd name="T90" fmla="*/ 171 w 456"/>
                <a:gd name="T91" fmla="*/ 1 h 10"/>
                <a:gd name="T92" fmla="*/ 168 w 456"/>
                <a:gd name="T93" fmla="*/ 1 h 10"/>
                <a:gd name="T94" fmla="*/ 164 w 456"/>
                <a:gd name="T95" fmla="*/ 1 h 10"/>
                <a:gd name="T96" fmla="*/ 124 w 456"/>
                <a:gd name="T97" fmla="*/ 2 h 10"/>
                <a:gd name="T98" fmla="*/ 80 w 456"/>
                <a:gd name="T99" fmla="*/ 3 h 10"/>
                <a:gd name="T100" fmla="*/ 31 w 456"/>
                <a:gd name="T101" fmla="*/ 3 h 10"/>
                <a:gd name="T102" fmla="*/ 0 w 456"/>
                <a:gd name="T10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6" h="10">
                  <a:moveTo>
                    <a:pt x="456" y="8"/>
                  </a:moveTo>
                  <a:lnTo>
                    <a:pt x="386" y="8"/>
                  </a:lnTo>
                  <a:lnTo>
                    <a:pt x="359" y="9"/>
                  </a:lnTo>
                  <a:lnTo>
                    <a:pt x="341" y="9"/>
                  </a:lnTo>
                  <a:lnTo>
                    <a:pt x="324" y="10"/>
                  </a:lnTo>
                  <a:lnTo>
                    <a:pt x="305" y="10"/>
                  </a:lnTo>
                  <a:lnTo>
                    <a:pt x="284" y="9"/>
                  </a:lnTo>
                  <a:lnTo>
                    <a:pt x="282" y="8"/>
                  </a:lnTo>
                  <a:lnTo>
                    <a:pt x="280" y="8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3" y="7"/>
                  </a:lnTo>
                  <a:lnTo>
                    <a:pt x="271" y="7"/>
                  </a:lnTo>
                  <a:lnTo>
                    <a:pt x="268" y="6"/>
                  </a:lnTo>
                  <a:lnTo>
                    <a:pt x="266" y="6"/>
                  </a:lnTo>
                  <a:lnTo>
                    <a:pt x="263" y="6"/>
                  </a:lnTo>
                  <a:lnTo>
                    <a:pt x="261" y="5"/>
                  </a:lnTo>
                  <a:lnTo>
                    <a:pt x="258" y="5"/>
                  </a:lnTo>
                  <a:lnTo>
                    <a:pt x="255" y="4"/>
                  </a:lnTo>
                  <a:lnTo>
                    <a:pt x="253" y="4"/>
                  </a:lnTo>
                  <a:lnTo>
                    <a:pt x="250" y="3"/>
                  </a:lnTo>
                  <a:lnTo>
                    <a:pt x="247" y="3"/>
                  </a:lnTo>
                  <a:lnTo>
                    <a:pt x="245" y="2"/>
                  </a:lnTo>
                  <a:lnTo>
                    <a:pt x="242" y="2"/>
                  </a:lnTo>
                  <a:lnTo>
                    <a:pt x="239" y="2"/>
                  </a:lnTo>
                  <a:lnTo>
                    <a:pt x="236" y="1"/>
                  </a:lnTo>
                  <a:lnTo>
                    <a:pt x="233" y="1"/>
                  </a:lnTo>
                  <a:lnTo>
                    <a:pt x="230" y="1"/>
                  </a:lnTo>
                  <a:lnTo>
                    <a:pt x="228" y="1"/>
                  </a:lnTo>
                  <a:lnTo>
                    <a:pt x="225" y="1"/>
                  </a:lnTo>
                  <a:lnTo>
                    <a:pt x="221" y="0"/>
                  </a:lnTo>
                  <a:lnTo>
                    <a:pt x="218" y="0"/>
                  </a:lnTo>
                  <a:lnTo>
                    <a:pt x="215" y="0"/>
                  </a:lnTo>
                  <a:lnTo>
                    <a:pt x="212" y="0"/>
                  </a:lnTo>
                  <a:lnTo>
                    <a:pt x="209" y="0"/>
                  </a:lnTo>
                  <a:lnTo>
                    <a:pt x="206" y="0"/>
                  </a:lnTo>
                  <a:lnTo>
                    <a:pt x="203" y="0"/>
                  </a:lnTo>
                  <a:lnTo>
                    <a:pt x="199" y="0"/>
                  </a:lnTo>
                  <a:lnTo>
                    <a:pt x="196" y="0"/>
                  </a:lnTo>
                  <a:lnTo>
                    <a:pt x="192" y="1"/>
                  </a:lnTo>
                  <a:lnTo>
                    <a:pt x="189" y="1"/>
                  </a:lnTo>
                  <a:lnTo>
                    <a:pt x="186" y="1"/>
                  </a:lnTo>
                  <a:lnTo>
                    <a:pt x="182" y="1"/>
                  </a:lnTo>
                  <a:lnTo>
                    <a:pt x="178" y="1"/>
                  </a:lnTo>
                  <a:lnTo>
                    <a:pt x="175" y="1"/>
                  </a:lnTo>
                  <a:lnTo>
                    <a:pt x="171" y="1"/>
                  </a:lnTo>
                  <a:lnTo>
                    <a:pt x="168" y="1"/>
                  </a:lnTo>
                  <a:lnTo>
                    <a:pt x="164" y="1"/>
                  </a:lnTo>
                  <a:lnTo>
                    <a:pt x="124" y="2"/>
                  </a:lnTo>
                  <a:lnTo>
                    <a:pt x="80" y="3"/>
                  </a:lnTo>
                  <a:lnTo>
                    <a:pt x="31" y="3"/>
                  </a:lnTo>
                  <a:lnTo>
                    <a:pt x="0" y="3"/>
                  </a:lnTo>
                </a:path>
              </a:pathLst>
            </a:custGeom>
            <a:noFill/>
            <a:ln w="15875">
              <a:solidFill>
                <a:srgbClr val="00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697" y="3114"/>
              <a:ext cx="4622" cy="0"/>
            </a:xfrm>
            <a:custGeom>
              <a:avLst/>
              <a:gdLst>
                <a:gd name="T0" fmla="*/ 5 w 456"/>
                <a:gd name="T1" fmla="*/ 14 w 456"/>
                <a:gd name="T2" fmla="*/ 23 w 456"/>
                <a:gd name="T3" fmla="*/ 33 w 456"/>
                <a:gd name="T4" fmla="*/ 42 w 456"/>
                <a:gd name="T5" fmla="*/ 51 w 456"/>
                <a:gd name="T6" fmla="*/ 60 w 456"/>
                <a:gd name="T7" fmla="*/ 69 w 456"/>
                <a:gd name="T8" fmla="*/ 79 w 456"/>
                <a:gd name="T9" fmla="*/ 88 w 456"/>
                <a:gd name="T10" fmla="*/ 97 w 456"/>
                <a:gd name="T11" fmla="*/ 106 w 456"/>
                <a:gd name="T12" fmla="*/ 115 w 456"/>
                <a:gd name="T13" fmla="*/ 125 w 456"/>
                <a:gd name="T14" fmla="*/ 134 w 456"/>
                <a:gd name="T15" fmla="*/ 143 w 456"/>
                <a:gd name="T16" fmla="*/ 152 w 456"/>
                <a:gd name="T17" fmla="*/ 161 w 456"/>
                <a:gd name="T18" fmla="*/ 171 w 456"/>
                <a:gd name="T19" fmla="*/ 180 w 456"/>
                <a:gd name="T20" fmla="*/ 189 w 456"/>
                <a:gd name="T21" fmla="*/ 198 w 456"/>
                <a:gd name="T22" fmla="*/ 207 w 456"/>
                <a:gd name="T23" fmla="*/ 217 w 456"/>
                <a:gd name="T24" fmla="*/ 226 w 456"/>
                <a:gd name="T25" fmla="*/ 235 w 456"/>
                <a:gd name="T26" fmla="*/ 244 w 456"/>
                <a:gd name="T27" fmla="*/ 253 w 456"/>
                <a:gd name="T28" fmla="*/ 263 w 456"/>
                <a:gd name="T29" fmla="*/ 272 w 456"/>
                <a:gd name="T30" fmla="*/ 281 w 456"/>
                <a:gd name="T31" fmla="*/ 290 w 456"/>
                <a:gd name="T32" fmla="*/ 300 w 456"/>
                <a:gd name="T33" fmla="*/ 309 w 456"/>
                <a:gd name="T34" fmla="*/ 318 w 456"/>
                <a:gd name="T35" fmla="*/ 327 w 456"/>
                <a:gd name="T36" fmla="*/ 336 w 456"/>
                <a:gd name="T37" fmla="*/ 346 w 456"/>
                <a:gd name="T38" fmla="*/ 355 w 456"/>
                <a:gd name="T39" fmla="*/ 364 w 456"/>
                <a:gd name="T40" fmla="*/ 373 w 456"/>
                <a:gd name="T41" fmla="*/ 382 w 456"/>
                <a:gd name="T42" fmla="*/ 392 w 456"/>
                <a:gd name="T43" fmla="*/ 401 w 456"/>
                <a:gd name="T44" fmla="*/ 410 w 456"/>
                <a:gd name="T45" fmla="*/ 419 w 456"/>
                <a:gd name="T46" fmla="*/ 428 w 456"/>
                <a:gd name="T47" fmla="*/ 438 w 456"/>
                <a:gd name="T48" fmla="*/ 447 w 456"/>
                <a:gd name="T49" fmla="*/ 456 w 45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456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3" y="0"/>
                  </a:lnTo>
                  <a:lnTo>
                    <a:pt x="148" y="0"/>
                  </a:lnTo>
                  <a:lnTo>
                    <a:pt x="152" y="0"/>
                  </a:lnTo>
                  <a:lnTo>
                    <a:pt x="157" y="0"/>
                  </a:lnTo>
                  <a:lnTo>
                    <a:pt x="161" y="0"/>
                  </a:lnTo>
                  <a:lnTo>
                    <a:pt x="166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7" y="0"/>
                  </a:lnTo>
                  <a:lnTo>
                    <a:pt x="212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5" y="0"/>
                  </a:lnTo>
                  <a:lnTo>
                    <a:pt x="240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58" y="0"/>
                  </a:lnTo>
                  <a:lnTo>
                    <a:pt x="263" y="0"/>
                  </a:lnTo>
                  <a:lnTo>
                    <a:pt x="267" y="0"/>
                  </a:lnTo>
                  <a:lnTo>
                    <a:pt x="272" y="0"/>
                  </a:lnTo>
                  <a:lnTo>
                    <a:pt x="277" y="0"/>
                  </a:lnTo>
                  <a:lnTo>
                    <a:pt x="281" y="0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5" y="0"/>
                  </a:lnTo>
                  <a:lnTo>
                    <a:pt x="300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3" y="0"/>
                  </a:lnTo>
                  <a:lnTo>
                    <a:pt x="318" y="0"/>
                  </a:lnTo>
                  <a:lnTo>
                    <a:pt x="323" y="0"/>
                  </a:lnTo>
                  <a:lnTo>
                    <a:pt x="327" y="0"/>
                  </a:lnTo>
                  <a:lnTo>
                    <a:pt x="332" y="0"/>
                  </a:lnTo>
                  <a:lnTo>
                    <a:pt x="336" y="0"/>
                  </a:lnTo>
                  <a:lnTo>
                    <a:pt x="341" y="0"/>
                  </a:lnTo>
                  <a:lnTo>
                    <a:pt x="346" y="0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69" y="0"/>
                  </a:lnTo>
                  <a:lnTo>
                    <a:pt x="373" y="0"/>
                  </a:lnTo>
                  <a:lnTo>
                    <a:pt x="378" y="0"/>
                  </a:lnTo>
                  <a:lnTo>
                    <a:pt x="382" y="0"/>
                  </a:lnTo>
                  <a:lnTo>
                    <a:pt x="387" y="0"/>
                  </a:lnTo>
                  <a:lnTo>
                    <a:pt x="392" y="0"/>
                  </a:lnTo>
                  <a:lnTo>
                    <a:pt x="396" y="0"/>
                  </a:lnTo>
                  <a:lnTo>
                    <a:pt x="401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5" y="0"/>
                  </a:lnTo>
                  <a:lnTo>
                    <a:pt x="419" y="0"/>
                  </a:lnTo>
                  <a:lnTo>
                    <a:pt x="424" y="0"/>
                  </a:lnTo>
                  <a:lnTo>
                    <a:pt x="428" y="0"/>
                  </a:lnTo>
                  <a:lnTo>
                    <a:pt x="433" y="0"/>
                  </a:lnTo>
                  <a:lnTo>
                    <a:pt x="438" y="0"/>
                  </a:lnTo>
                  <a:lnTo>
                    <a:pt x="442" y="0"/>
                  </a:lnTo>
                  <a:lnTo>
                    <a:pt x="447" y="0"/>
                  </a:lnTo>
                  <a:lnTo>
                    <a:pt x="451" y="0"/>
                  </a:lnTo>
                  <a:lnTo>
                    <a:pt x="45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Rectangle 126"/>
            <p:cNvSpPr>
              <a:spLocks noChangeArrowheads="1"/>
            </p:cNvSpPr>
            <p:nvPr/>
          </p:nvSpPr>
          <p:spPr bwMode="auto">
            <a:xfrm>
              <a:off x="92" y="-353"/>
              <a:ext cx="456" cy="254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3082926" y="955864"/>
            <a:ext cx="606107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Strong Variation near Unitary Limit</a:t>
            </a:r>
            <a:endParaRPr kumimoji="1" lang="ja-JP" altLang="en-US" sz="2800" dirty="0"/>
          </a:p>
        </p:txBody>
      </p:sp>
      <p:sp>
        <p:nvSpPr>
          <p:cNvPr id="65" name="日付プレースホルダー 6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31" name="フッター プレースホルダー 13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929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r>
              <a:rPr lang="en-US" altLang="ja-JP" dirty="0"/>
              <a:t>Small-Large Ratio C</a:t>
            </a:r>
            <a:r>
              <a:rPr lang="en-US" altLang="ja-JP" baseline="-25000" dirty="0"/>
              <a:t>SL</a:t>
            </a:r>
            <a:r>
              <a:rPr lang="en-US" altLang="ja-JP" dirty="0"/>
              <a:t>(Q)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16446" y="1086628"/>
            <a:ext cx="3873760" cy="48768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400" dirty="0"/>
              <a:t>Taking ratio of C(Q) for small and large systems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Resemble the ideal case</a:t>
            </a:r>
          </a:p>
          <a:p>
            <a:pPr marL="0" indent="0">
              <a:buNone/>
            </a:pPr>
            <a:r>
              <a:rPr lang="en-US" altLang="ja-JP" sz="2400" dirty="0"/>
              <a:t>Even with expansion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1" y="1086628"/>
            <a:ext cx="4453988" cy="5306400"/>
          </a:xfrm>
          <a:prstGeom prst="rect">
            <a:avLst/>
          </a:prstGeom>
        </p:spPr>
      </p:pic>
      <p:sp>
        <p:nvSpPr>
          <p:cNvPr id="5" name="下矢印 4"/>
          <p:cNvSpPr/>
          <p:nvPr/>
        </p:nvSpPr>
        <p:spPr bwMode="auto">
          <a:xfrm>
            <a:off x="6839693" y="1924936"/>
            <a:ext cx="399307" cy="445040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0" y="3485541"/>
            <a:ext cx="4502538" cy="2865922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 bwMode="auto">
          <a:xfrm>
            <a:off x="460155" y="1086628"/>
            <a:ext cx="818543" cy="1204497"/>
          </a:xfrm>
          <a:prstGeom prst="ellipse">
            <a:avLst/>
          </a:prstGeom>
          <a:solidFill>
            <a:srgbClr val="FF0000">
              <a:alpha val="2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78698" y="1489166"/>
            <a:ext cx="1712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5C2C2"/>
                </a:solidFill>
              </a:rPr>
              <a:t>Coulomb!</a:t>
            </a:r>
            <a:endParaRPr kumimoji="1" lang="ja-JP" altLang="en-US" b="1" dirty="0">
              <a:solidFill>
                <a:srgbClr val="F5C2C2"/>
              </a:solidFill>
            </a:endParaRPr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088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Pair Momentum Correlation in HIC</a:t>
            </a:r>
          </a:p>
          <a:p>
            <a:pPr marL="914400" lvl="1" indent="-514350">
              <a:buClrTx/>
              <a:buFont typeface="Wingdings" panose="05000000000000000000" pitchFamily="2" charset="2"/>
              <a:buChar char="Ø"/>
            </a:pPr>
            <a:r>
              <a:rPr lang="en-US" altLang="ja-JP" dirty="0">
                <a:latin typeface="+mn-lt"/>
              </a:rPr>
              <a:t>Final State Interaction</a:t>
            </a:r>
            <a:endParaRPr kumimoji="1" lang="en-US" altLang="ja-JP" dirty="0">
              <a:latin typeface="+mn-lt"/>
            </a:endParaRPr>
          </a:p>
          <a:p>
            <a:pPr marL="857250" lvl="1" indent="-457200">
              <a:buClrTx/>
              <a:buFont typeface="Wingdings" panose="05000000000000000000" pitchFamily="2" charset="2"/>
              <a:buChar char="Ø"/>
            </a:pPr>
            <a:r>
              <a:rPr lang="en-US" altLang="ja-JP" dirty="0">
                <a:latin typeface="+mn-lt"/>
              </a:rPr>
              <a:t>Quantum Statistics (a.k.a. HBT/GGLP effect)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Applications : </a:t>
            </a:r>
            <a:r>
              <a:rPr lang="en-US" altLang="ja-JP" dirty="0" err="1"/>
              <a:t>Dibaryon</a:t>
            </a:r>
            <a:r>
              <a:rPr lang="en-US" altLang="ja-JP" dirty="0"/>
              <a:t> Candidates</a:t>
            </a:r>
          </a:p>
          <a:p>
            <a:pPr marL="914400" lvl="1" indent="-514350">
              <a:buClrTx/>
              <a:buFont typeface="+mj-lt"/>
              <a:buAutoNum type="alphaUcParenR"/>
            </a:pPr>
            <a:r>
              <a:rPr lang="en-US" altLang="ja-JP" dirty="0">
                <a:latin typeface="+mn-lt"/>
              </a:rPr>
              <a:t>ΛΛ correlation</a:t>
            </a:r>
          </a:p>
          <a:p>
            <a:pPr marL="914400" lvl="1" indent="-514350">
              <a:buClrTx/>
              <a:buFont typeface="+mj-lt"/>
              <a:buAutoNum type="alphaUcParenR"/>
            </a:pPr>
            <a:r>
              <a:rPr lang="en-US" altLang="ja-JP" dirty="0" err="1">
                <a:latin typeface="+mn-lt"/>
              </a:rPr>
              <a:t>pΩ</a:t>
            </a:r>
            <a:r>
              <a:rPr lang="en-US" altLang="ja-JP" dirty="0">
                <a:latin typeface="+mn-lt"/>
              </a:rPr>
              <a:t> correlation</a:t>
            </a:r>
          </a:p>
          <a:p>
            <a:pPr marL="914400" lvl="1" indent="-514350">
              <a:buClrTx/>
              <a:buFont typeface="+mj-lt"/>
              <a:buAutoNum type="alphaUcParenR"/>
            </a:pPr>
            <a:r>
              <a:rPr lang="en-US" altLang="ja-JP" dirty="0" err="1">
                <a:latin typeface="+mn-lt"/>
              </a:rPr>
              <a:t>pΞ</a:t>
            </a:r>
            <a:r>
              <a:rPr lang="en-US" altLang="ja-JP" dirty="0">
                <a:latin typeface="+mn-lt"/>
              </a:rPr>
              <a:t> correlation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altLang="ja-JP" dirty="0"/>
              <a:t>Concluding Remarks</a:t>
            </a:r>
            <a:endParaRPr lang="en-US" altLang="ja-JP" dirty="0">
              <a:latin typeface="+mn-lt"/>
            </a:endParaRP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9034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r>
              <a:rPr lang="en-US" altLang="ja-JP" i="1" dirty="0" err="1"/>
              <a:t>p</a:t>
            </a:r>
            <a:r>
              <a:rPr lang="en-US" altLang="ja-JP" dirty="0" err="1"/>
              <a:t>Ξ</a:t>
            </a:r>
            <a:r>
              <a:rPr lang="en-US" altLang="ja-JP" baseline="30000" dirty="0"/>
              <a:t>-</a:t>
            </a:r>
            <a:r>
              <a:rPr lang="en-US" altLang="ja-JP" dirty="0"/>
              <a:t> Correlation at Physical Point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0675"/>
            <a:ext cx="3188109" cy="2458091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28766"/>
            <a:ext cx="3188110" cy="2458092"/>
          </a:xfrm>
          <a:prstGeom prst="rect">
            <a:avLst/>
          </a:prstGeom>
        </p:spPr>
      </p:pic>
      <p:sp>
        <p:nvSpPr>
          <p:cNvPr id="76" name="テキスト ボックス 75"/>
          <p:cNvSpPr txBox="1"/>
          <p:nvPr/>
        </p:nvSpPr>
        <p:spPr>
          <a:xfrm>
            <a:off x="286153" y="1054400"/>
            <a:ext cx="386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Potential from HAL QCD</a:t>
            </a:r>
          </a:p>
          <a:p>
            <a:r>
              <a:rPr lang="en-US" altLang="ja-JP" dirty="0"/>
              <a:t>(parametrized by </a:t>
            </a:r>
            <a:r>
              <a:rPr lang="en-US" altLang="ja-JP" dirty="0" err="1"/>
              <a:t>Gauss+Yukawa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pic>
        <p:nvPicPr>
          <p:cNvPr id="78" name="図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46" y="2663252"/>
            <a:ext cx="5000600" cy="3773250"/>
          </a:xfrm>
          <a:prstGeom prst="rect">
            <a:avLst/>
          </a:prstGeom>
        </p:spPr>
      </p:pic>
      <p:pic>
        <p:nvPicPr>
          <p:cNvPr id="84" name="図 8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52" y="1570388"/>
            <a:ext cx="4993770" cy="10568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8" name="日付プレースホルダー 8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89" name="フッター プレースホルダー 8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  <p:sp>
        <p:nvSpPr>
          <p:cNvPr id="3" name="矢印: 上 2"/>
          <p:cNvSpPr/>
          <p:nvPr/>
        </p:nvSpPr>
        <p:spPr bwMode="auto">
          <a:xfrm>
            <a:off x="4585063" y="3892731"/>
            <a:ext cx="287383" cy="1632858"/>
          </a:xfrm>
          <a:prstGeom prst="upArrow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86119" y="5561644"/>
            <a:ext cx="336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Notable enhancement by FSI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2646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/>
          <a:lstStyle/>
          <a:p>
            <a:r>
              <a:rPr lang="en-US" altLang="ja-JP" dirty="0"/>
              <a:t>Concluding Remarks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2671" y="990600"/>
            <a:ext cx="8430491" cy="5334000"/>
          </a:xfrm>
        </p:spPr>
        <p:txBody>
          <a:bodyPr/>
          <a:lstStyle/>
          <a:p>
            <a:r>
              <a:rPr kumimoji="1" lang="en-US" altLang="ja-JP" dirty="0"/>
              <a:t> Correlation measurement in HIC can constrain low energy scattering </a:t>
            </a:r>
            <a:r>
              <a:rPr kumimoji="1" lang="en-US" altLang="ja-JP" dirty="0" err="1"/>
              <a:t>param</a:t>
            </a:r>
            <a:r>
              <a:rPr kumimoji="1" lang="en-US" altLang="ja-JP" dirty="0"/>
              <a:t>.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>
                <a:latin typeface="+mn-lt"/>
              </a:rPr>
              <a:t>New opportunity for </a:t>
            </a:r>
            <a:r>
              <a:rPr lang="en-US" altLang="ja-JP" dirty="0" err="1">
                <a:latin typeface="+mn-lt"/>
              </a:rPr>
              <a:t>multistrange</a:t>
            </a:r>
            <a:r>
              <a:rPr lang="en-US" altLang="ja-JP" dirty="0">
                <a:latin typeface="+mn-lt"/>
              </a:rPr>
              <a:t> systems</a:t>
            </a:r>
          </a:p>
          <a:p>
            <a:pPr lvl="1"/>
            <a:r>
              <a:rPr lang="en-US" altLang="ja-JP" dirty="0">
                <a:latin typeface="+mn-lt"/>
              </a:rPr>
              <a:t> Useful technique : Comparing small and large systems</a:t>
            </a:r>
            <a:r>
              <a:rPr lang="ja-JP" altLang="en-US" dirty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via</a:t>
            </a:r>
            <a:r>
              <a:rPr lang="ja-JP" altLang="en-US" dirty="0">
                <a:latin typeface="+mn-lt"/>
              </a:rPr>
              <a:t> </a:t>
            </a:r>
            <a:r>
              <a:rPr lang="en-US" altLang="ja-JP" dirty="0">
                <a:latin typeface="+mn-lt"/>
              </a:rPr>
              <a:t>C</a:t>
            </a:r>
            <a:r>
              <a:rPr lang="en-US" altLang="ja-JP" baseline="-16000" dirty="0">
                <a:latin typeface="+mn-lt"/>
              </a:rPr>
              <a:t>SL</a:t>
            </a:r>
            <a:r>
              <a:rPr lang="en-US" altLang="ja-JP" dirty="0">
                <a:latin typeface="+mn-lt"/>
              </a:rPr>
              <a:t>(Q)</a:t>
            </a:r>
          </a:p>
          <a:p>
            <a:r>
              <a:rPr lang="en-US" altLang="ja-JP" dirty="0"/>
              <a:t>ΛΛ</a:t>
            </a:r>
            <a:r>
              <a:rPr lang="ja-JP" altLang="en-US" dirty="0"/>
              <a:t> </a:t>
            </a:r>
            <a:r>
              <a:rPr lang="en-US" altLang="ja-JP" dirty="0"/>
              <a:t>: weakly attractive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>
                <a:latin typeface="+mj-lt"/>
              </a:rPr>
              <a:t>Feed-down effects needs to be considered</a:t>
            </a:r>
            <a:endParaRPr lang="en-US" altLang="ja-JP" dirty="0"/>
          </a:p>
          <a:p>
            <a:r>
              <a:rPr lang="en-US" altLang="ja-JP" i="1" dirty="0" err="1"/>
              <a:t>p</a:t>
            </a:r>
            <a:r>
              <a:rPr lang="en-US" altLang="ja-JP" dirty="0" err="1"/>
              <a:t>Ω</a:t>
            </a:r>
            <a:r>
              <a:rPr lang="en-US" altLang="ja-JP" dirty="0"/>
              <a:t> : </a:t>
            </a:r>
            <a:r>
              <a:rPr lang="en-US" altLang="ja-JP" dirty="0">
                <a:latin typeface="+mj-lt"/>
              </a:rPr>
              <a:t>Exp. Data coming soon!</a:t>
            </a:r>
          </a:p>
          <a:p>
            <a:r>
              <a:rPr lang="en-US" altLang="ja-JP" i="1" dirty="0" err="1">
                <a:latin typeface="+mj-lt"/>
              </a:rPr>
              <a:t>p</a:t>
            </a:r>
            <a:r>
              <a:rPr lang="en-US" altLang="ja-JP" dirty="0" err="1">
                <a:latin typeface="+mj-lt"/>
              </a:rPr>
              <a:t>Ξ</a:t>
            </a:r>
            <a:r>
              <a:rPr lang="en-US" altLang="ja-JP" dirty="0">
                <a:latin typeface="+mj-lt"/>
              </a:rPr>
              <a:t> : unitary regime </a:t>
            </a:r>
            <a:r>
              <a:rPr lang="en-US" altLang="ja-JP" baseline="30000" dirty="0">
                <a:latin typeface="+mj-lt"/>
              </a:rPr>
              <a:t>1</a:t>
            </a:r>
            <a:r>
              <a:rPr lang="en-US" altLang="ja-JP" dirty="0">
                <a:latin typeface="+mj-lt"/>
              </a:rPr>
              <a:t>S</a:t>
            </a:r>
            <a:r>
              <a:rPr lang="en-US" altLang="ja-JP" baseline="-25000" dirty="0">
                <a:latin typeface="+mj-lt"/>
              </a:rPr>
              <a:t>0</a:t>
            </a:r>
            <a:r>
              <a:rPr lang="en-US" altLang="ja-JP" dirty="0">
                <a:latin typeface="+mj-lt"/>
              </a:rPr>
              <a:t> – notable enhancement should be observed</a:t>
            </a:r>
            <a:endParaRPr lang="en-US" altLang="ja-JP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6189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5644" y="3125755"/>
            <a:ext cx="7848600" cy="533400"/>
          </a:xfrm>
        </p:spPr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3049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457200"/>
                <a:ext cx="7848600" cy="533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−</m:t>
                    </m:r>
                    <m:bar>
                      <m:barPr>
                        <m:pos m:val="top"/>
                        <m:ctrlPr>
                          <a:rPr lang="en-US" altLang="ja-JP" b="1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b="1" i="1" dirty="0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  <m:r>
                      <a:rPr lang="en-US" altLang="ja-JP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 err="1"/>
                  <a:t>correlation@STAR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8409" b="-602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7"/>
            <a:ext cx="5352283" cy="1224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3471317" cy="489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60612"/>
            <a:ext cx="4056089" cy="367698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743200" y="6055567"/>
            <a:ext cx="1231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kumimoji="1"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1" lang="en-US" altLang="ja-JP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4954" y="4173893"/>
            <a:ext cx="1231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1"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ja-JP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</a:t>
            </a:r>
            <a:endParaRPr kumimoji="1" lang="ja-JP" alt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楕円 7"/>
          <p:cNvSpPr/>
          <p:nvPr/>
        </p:nvSpPr>
        <p:spPr bwMode="auto">
          <a:xfrm>
            <a:off x="6316824" y="2621902"/>
            <a:ext cx="699796" cy="718457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26761" y="2190434"/>
            <a:ext cx="1702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Attractive FSI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16824" y="4220059"/>
            <a:ext cx="297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7030A0"/>
                </a:solidFill>
              </a:rPr>
              <a:t>Coulomb + HBT (Fermion)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11" name="楕円 10"/>
          <p:cNvSpPr/>
          <p:nvPr/>
        </p:nvSpPr>
        <p:spPr bwMode="auto">
          <a:xfrm>
            <a:off x="5825411" y="3782009"/>
            <a:ext cx="603381" cy="547396"/>
          </a:xfrm>
          <a:prstGeom prst="ellipse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72808" y="569167"/>
            <a:ext cx="277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Nature 527, 345 (‘15)</a:t>
            </a:r>
            <a:endParaRPr kumimoji="1" lang="ja-JP" altLang="en-US" dirty="0"/>
          </a:p>
        </p:txBody>
      </p:sp>
      <p:sp>
        <p:nvSpPr>
          <p:cNvPr id="16" name="日付プレースホルダー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3371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r>
              <a:rPr lang="en-US" altLang="ja-JP" dirty="0"/>
              <a:t>Spin-2</a:t>
            </a:r>
            <a:r>
              <a:rPr lang="en-US" altLang="ja-JP" i="1" dirty="0"/>
              <a:t> N</a:t>
            </a:r>
            <a:r>
              <a:rPr lang="en-US" altLang="ja-JP" dirty="0"/>
              <a:t>Ω</a:t>
            </a:r>
            <a:r>
              <a:rPr lang="ja-JP" altLang="en-US" dirty="0"/>
              <a:t> </a:t>
            </a:r>
            <a:r>
              <a:rPr lang="en-US" altLang="ja-JP" dirty="0"/>
              <a:t>Dibaryon?</a:t>
            </a:r>
            <a:endParaRPr kumimoji="1" lang="ja-JP" altLang="en-US" dirty="0"/>
          </a:p>
        </p:txBody>
      </p:sp>
      <p:grpSp>
        <p:nvGrpSpPr>
          <p:cNvPr id="52" name="グループ化 51"/>
          <p:cNvGrpSpPr/>
          <p:nvPr/>
        </p:nvGrpSpPr>
        <p:grpSpPr>
          <a:xfrm>
            <a:off x="5131675" y="1912167"/>
            <a:ext cx="1280373" cy="1240183"/>
            <a:chOff x="1967678" y="1364580"/>
            <a:chExt cx="1280373" cy="1240183"/>
          </a:xfrm>
        </p:grpSpPr>
        <p:sp>
          <p:nvSpPr>
            <p:cNvPr id="53" name="楕円 52"/>
            <p:cNvSpPr>
              <a:spLocks noChangeAspect="1"/>
            </p:cNvSpPr>
            <p:nvPr/>
          </p:nvSpPr>
          <p:spPr bwMode="auto">
            <a:xfrm>
              <a:off x="1967678" y="1380763"/>
              <a:ext cx="1280373" cy="122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7000">
                  <a:schemeClr val="accent3">
                    <a:lumMod val="89000"/>
                  </a:schemeClr>
                </a:gs>
                <a:gs pos="49000">
                  <a:schemeClr val="accent3">
                    <a:lumMod val="7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endParaRPr>
            </a:p>
          </p:txBody>
        </p:sp>
        <p:grpSp>
          <p:nvGrpSpPr>
            <p:cNvPr id="54" name="グループ化 56"/>
            <p:cNvGrpSpPr>
              <a:grpSpLocks/>
            </p:cNvGrpSpPr>
            <p:nvPr/>
          </p:nvGrpSpPr>
          <p:grpSpPr bwMode="auto">
            <a:xfrm>
              <a:off x="2349341" y="1406453"/>
              <a:ext cx="469668" cy="520282"/>
              <a:chOff x="1403648" y="4197408"/>
              <a:chExt cx="576064" cy="623423"/>
            </a:xfrm>
          </p:grpSpPr>
          <p:sp>
            <p:nvSpPr>
              <p:cNvPr id="69" name="円/楕円 71"/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0" name="円/楕円 72"/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1" name="円/楕円 73"/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55" name="グループ化 57"/>
            <p:cNvGrpSpPr>
              <a:grpSpLocks/>
            </p:cNvGrpSpPr>
            <p:nvPr/>
          </p:nvGrpSpPr>
          <p:grpSpPr bwMode="auto">
            <a:xfrm>
              <a:off x="2656084" y="1955112"/>
              <a:ext cx="469668" cy="520282"/>
              <a:chOff x="2123728" y="4806254"/>
              <a:chExt cx="576064" cy="623423"/>
            </a:xfrm>
          </p:grpSpPr>
          <p:sp>
            <p:nvSpPr>
              <p:cNvPr id="66" name="円/楕円 68"/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7" name="円/楕円 69"/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8" name="円/楕円 70"/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56" name="グループ化 58"/>
            <p:cNvGrpSpPr>
              <a:grpSpLocks/>
            </p:cNvGrpSpPr>
            <p:nvPr/>
          </p:nvGrpSpPr>
          <p:grpSpPr bwMode="auto">
            <a:xfrm>
              <a:off x="2058528" y="1955112"/>
              <a:ext cx="469668" cy="520282"/>
              <a:chOff x="1115616" y="5109833"/>
              <a:chExt cx="576064" cy="623423"/>
            </a:xfrm>
          </p:grpSpPr>
          <p:sp>
            <p:nvSpPr>
              <p:cNvPr id="63" name="円/楕円 65"/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4" name="円/楕円 66"/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5" name="円/楕円 67"/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pic>
          <p:nvPicPr>
            <p:cNvPr id="57" name="Picture 6" descr="gluon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49349">
              <a:off x="2252929" y="1841052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6" descr="glu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238" y="2143956"/>
              <a:ext cx="321795" cy="16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6" descr="gluon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59996">
              <a:off x="2593501" y="1876446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テキスト ボックス 59"/>
            <p:cNvSpPr txBox="1"/>
            <p:nvPr/>
          </p:nvSpPr>
          <p:spPr bwMode="auto">
            <a:xfrm>
              <a:off x="2397841" y="1364580"/>
              <a:ext cx="400050" cy="4889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u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 bwMode="auto">
            <a:xfrm>
              <a:off x="2070816" y="1928143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u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  <p:sp>
          <p:nvSpPr>
            <p:cNvPr id="62" name="テキスト ボックス 61"/>
            <p:cNvSpPr txBox="1"/>
            <p:nvPr/>
          </p:nvSpPr>
          <p:spPr bwMode="auto">
            <a:xfrm>
              <a:off x="2691529" y="1940843"/>
              <a:ext cx="398462" cy="4889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d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7065293" y="1908322"/>
            <a:ext cx="1280373" cy="1243291"/>
            <a:chOff x="5357792" y="1364580"/>
            <a:chExt cx="1280373" cy="1243291"/>
          </a:xfrm>
        </p:grpSpPr>
        <p:sp>
          <p:nvSpPr>
            <p:cNvPr id="73" name="楕円 72"/>
            <p:cNvSpPr>
              <a:spLocks noChangeAspect="1"/>
            </p:cNvSpPr>
            <p:nvPr/>
          </p:nvSpPr>
          <p:spPr bwMode="auto">
            <a:xfrm>
              <a:off x="5357792" y="1383871"/>
              <a:ext cx="1280373" cy="122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7000">
                  <a:schemeClr val="accent3">
                    <a:lumMod val="89000"/>
                  </a:schemeClr>
                </a:gs>
                <a:gs pos="49000">
                  <a:schemeClr val="accent3">
                    <a:lumMod val="7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endParaRPr>
            </a:p>
          </p:txBody>
        </p:sp>
        <p:grpSp>
          <p:nvGrpSpPr>
            <p:cNvPr id="74" name="グループ化 56"/>
            <p:cNvGrpSpPr>
              <a:grpSpLocks/>
            </p:cNvGrpSpPr>
            <p:nvPr/>
          </p:nvGrpSpPr>
          <p:grpSpPr bwMode="auto">
            <a:xfrm>
              <a:off x="5770404" y="1406453"/>
              <a:ext cx="469668" cy="520282"/>
              <a:chOff x="1403648" y="4197408"/>
              <a:chExt cx="576064" cy="623423"/>
            </a:xfrm>
          </p:grpSpPr>
          <p:sp>
            <p:nvSpPr>
              <p:cNvPr id="89" name="円/楕円 91"/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0" name="円/楕円 92"/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1" name="円/楕円 93"/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75" name="グループ化 57"/>
            <p:cNvGrpSpPr>
              <a:grpSpLocks/>
            </p:cNvGrpSpPr>
            <p:nvPr/>
          </p:nvGrpSpPr>
          <p:grpSpPr bwMode="auto">
            <a:xfrm>
              <a:off x="6077147" y="1955112"/>
              <a:ext cx="469668" cy="520282"/>
              <a:chOff x="2123728" y="4806254"/>
              <a:chExt cx="576064" cy="623423"/>
            </a:xfrm>
          </p:grpSpPr>
          <p:sp>
            <p:nvSpPr>
              <p:cNvPr id="86" name="円/楕円 88"/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7" name="円/楕円 89"/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8" name="円/楕円 90"/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76" name="グループ化 58"/>
            <p:cNvGrpSpPr>
              <a:grpSpLocks/>
            </p:cNvGrpSpPr>
            <p:nvPr/>
          </p:nvGrpSpPr>
          <p:grpSpPr bwMode="auto">
            <a:xfrm>
              <a:off x="5479591" y="1955112"/>
              <a:ext cx="469668" cy="520282"/>
              <a:chOff x="1115616" y="5109833"/>
              <a:chExt cx="576064" cy="623423"/>
            </a:xfrm>
          </p:grpSpPr>
          <p:sp>
            <p:nvSpPr>
              <p:cNvPr id="83" name="円/楕円 85"/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4" name="円/楕円 86"/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5" name="円/楕円 87"/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pic>
          <p:nvPicPr>
            <p:cNvPr id="77" name="Picture 6" descr="gluon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49349">
              <a:off x="5673992" y="1841052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6" descr="glu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301" y="2143956"/>
              <a:ext cx="321795" cy="16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6" descr="gluon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59996">
              <a:off x="6014564" y="1876446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テキスト ボックス 79"/>
            <p:cNvSpPr txBox="1"/>
            <p:nvPr/>
          </p:nvSpPr>
          <p:spPr bwMode="auto">
            <a:xfrm>
              <a:off x="5818904" y="1364580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 bwMode="auto">
            <a:xfrm>
              <a:off x="5491879" y="1928143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 bwMode="auto">
            <a:xfrm>
              <a:off x="6112591" y="1940843"/>
              <a:ext cx="398463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57370"/>
            <a:ext cx="7089593" cy="378962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170620" y="1017329"/>
            <a:ext cx="2090057" cy="52322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S=-3 States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8277" y="3914303"/>
            <a:ext cx="63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u="sng" dirty="0"/>
              <a:t>N</a:t>
            </a:r>
            <a:r>
              <a:rPr kumimoji="1" lang="en-US" altLang="ja-JP" sz="2400" u="sng" dirty="0"/>
              <a:t>Ω</a:t>
            </a:r>
            <a:endParaRPr kumimoji="1" lang="ja-JP" altLang="en-US" sz="2400" u="sng" dirty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1748392" y="3539416"/>
            <a:ext cx="82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ΛΞ</a:t>
            </a:r>
            <a:r>
              <a:rPr lang="en-US" altLang="ja-JP" sz="2400" baseline="30000" dirty="0"/>
              <a:t>0</a:t>
            </a:r>
            <a:r>
              <a:rPr lang="en-US" altLang="ja-JP" sz="2400" dirty="0">
                <a:latin typeface="Agency FB" panose="020B0503020202020204" pitchFamily="34" charset="0"/>
              </a:rPr>
              <a:t>*</a:t>
            </a:r>
            <a:endParaRPr kumimoji="1" lang="ja-JP" altLang="en-US" sz="2400" dirty="0">
              <a:latin typeface="Agency FB" panose="020B0503020202020204" pitchFamily="34" charset="0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719801" y="3337257"/>
            <a:ext cx="1150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Σ</a:t>
            </a:r>
            <a:r>
              <a:rPr lang="en-US" altLang="ja-JP" sz="2400" baseline="30000" dirty="0"/>
              <a:t>0</a:t>
            </a:r>
            <a:r>
              <a:rPr lang="en-US" altLang="ja-JP" sz="2400" dirty="0">
                <a:latin typeface="Agency FB" panose="020B0503020202020204" pitchFamily="34" charset="0"/>
              </a:rPr>
              <a:t>*</a:t>
            </a:r>
            <a:r>
              <a:rPr lang="en-US" altLang="ja-JP" sz="2400" dirty="0"/>
              <a:t>Ξ</a:t>
            </a:r>
            <a:r>
              <a:rPr lang="en-US" altLang="ja-JP" sz="2400" baseline="30000" dirty="0"/>
              <a:t>0</a:t>
            </a:r>
            <a:endParaRPr kumimoji="1" lang="ja-JP" altLang="en-US" sz="2400" baseline="30000" dirty="0">
              <a:latin typeface="Agency FB" panose="020B0503020202020204" pitchFamily="34" charset="0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1671497" y="3257623"/>
            <a:ext cx="85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Σ</a:t>
            </a:r>
            <a:r>
              <a:rPr lang="en-US" altLang="ja-JP" sz="2400" baseline="30000" dirty="0"/>
              <a:t>-</a:t>
            </a:r>
            <a:r>
              <a:rPr lang="en-US" altLang="ja-JP" sz="2400" dirty="0">
                <a:latin typeface="Agency FB" panose="020B0503020202020204" pitchFamily="34" charset="0"/>
              </a:rPr>
              <a:t>*</a:t>
            </a:r>
            <a:r>
              <a:rPr lang="en-US" altLang="ja-JP" sz="2400" dirty="0"/>
              <a:t>Ξ</a:t>
            </a:r>
            <a:r>
              <a:rPr lang="en-US" altLang="ja-JP" sz="2400" baseline="30000" dirty="0"/>
              <a:t>+</a:t>
            </a:r>
            <a:endParaRPr kumimoji="1" lang="ja-JP" altLang="en-US" sz="2400" dirty="0">
              <a:latin typeface="Agency FB" panose="020B0503020202020204" pitchFamily="34" charset="0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3095972" y="2910070"/>
            <a:ext cx="180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Σ</a:t>
            </a:r>
            <a:r>
              <a:rPr lang="en-US" altLang="ja-JP" sz="2400" baseline="30000" dirty="0"/>
              <a:t>0</a:t>
            </a:r>
            <a:r>
              <a:rPr lang="en-US" altLang="ja-JP" sz="2400" dirty="0"/>
              <a:t>Ξ</a:t>
            </a:r>
            <a:r>
              <a:rPr lang="en-US" altLang="ja-JP" sz="2400" baseline="30000" dirty="0"/>
              <a:t>0</a:t>
            </a:r>
            <a:r>
              <a:rPr lang="en-US" altLang="ja-JP" sz="2400" dirty="0">
                <a:latin typeface="Agency FB" panose="020B0503020202020204" pitchFamily="34" charset="0"/>
              </a:rPr>
              <a:t>*~</a:t>
            </a:r>
            <a:r>
              <a:rPr lang="en-US" altLang="ja-JP" sz="2400" dirty="0"/>
              <a:t>Σ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Ξ</a:t>
            </a:r>
            <a:r>
              <a:rPr lang="en-US" altLang="ja-JP" sz="2400" baseline="30000" dirty="0"/>
              <a:t>-</a:t>
            </a:r>
            <a:r>
              <a:rPr lang="en-US" altLang="ja-JP" sz="2400" dirty="0">
                <a:latin typeface="Agency FB" panose="020B0503020202020204" pitchFamily="34" charset="0"/>
              </a:rPr>
              <a:t>*</a:t>
            </a:r>
            <a:endParaRPr kumimoji="1" lang="ja-JP" altLang="en-US" sz="2400" dirty="0">
              <a:latin typeface="Agency FB" panose="020B0503020202020204" pitchFamily="34" charset="0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1647271" y="2187506"/>
            <a:ext cx="180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Σ</a:t>
            </a:r>
            <a:r>
              <a:rPr lang="en-US" altLang="ja-JP" sz="2400" baseline="30000" dirty="0"/>
              <a:t>0</a:t>
            </a:r>
            <a:r>
              <a:rPr lang="en-US" altLang="ja-JP" sz="2400" dirty="0">
                <a:latin typeface="Agency FB" panose="020B0503020202020204" pitchFamily="34" charset="0"/>
              </a:rPr>
              <a:t>*</a:t>
            </a:r>
            <a:r>
              <a:rPr lang="en-US" altLang="ja-JP" sz="2400" dirty="0"/>
              <a:t>Ξ</a:t>
            </a:r>
            <a:r>
              <a:rPr lang="en-US" altLang="ja-JP" sz="2400" baseline="30000" dirty="0"/>
              <a:t>0</a:t>
            </a:r>
            <a:r>
              <a:rPr lang="en-US" altLang="ja-JP" sz="2400" dirty="0">
                <a:latin typeface="Agency FB" panose="020B0503020202020204" pitchFamily="34" charset="0"/>
              </a:rPr>
              <a:t>*</a:t>
            </a:r>
            <a:endParaRPr kumimoji="1" lang="ja-JP" altLang="en-US" sz="2400" dirty="0">
              <a:latin typeface="Agency FB" panose="020B0503020202020204" pitchFamily="34" charset="0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1671497" y="1723207"/>
            <a:ext cx="180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Σ</a:t>
            </a:r>
            <a:r>
              <a:rPr lang="en-US" altLang="ja-JP" sz="2400" baseline="30000" dirty="0"/>
              <a:t>+</a:t>
            </a:r>
            <a:r>
              <a:rPr lang="en-US" altLang="ja-JP" sz="2400" dirty="0">
                <a:latin typeface="Agency FB" panose="020B0503020202020204" pitchFamily="34" charset="0"/>
              </a:rPr>
              <a:t>*</a:t>
            </a:r>
            <a:r>
              <a:rPr lang="en-US" altLang="ja-JP" sz="2400" dirty="0"/>
              <a:t>Ξ</a:t>
            </a:r>
            <a:r>
              <a:rPr lang="en-US" altLang="ja-JP" sz="2400" baseline="30000" dirty="0"/>
              <a:t>-</a:t>
            </a:r>
            <a:r>
              <a:rPr lang="en-US" altLang="ja-JP" sz="2400" dirty="0">
                <a:latin typeface="Agency FB" panose="020B0503020202020204" pitchFamily="34" charset="0"/>
              </a:rPr>
              <a:t>*</a:t>
            </a:r>
            <a:endParaRPr kumimoji="1" lang="ja-JP" altLang="en-US" sz="2400" dirty="0">
              <a:latin typeface="Agency FB" panose="020B0503020202020204" pitchFamily="34" charset="0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6239066" y="4811493"/>
            <a:ext cx="696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ΛΞ</a:t>
            </a:r>
            <a:endParaRPr kumimoji="1" lang="ja-JP" altLang="en-US" sz="2400" dirty="0">
              <a:latin typeface="Agency FB" panose="020B0503020202020204" pitchFamily="34" charset="0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6260835" y="4376064"/>
            <a:ext cx="85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ΣΞ</a:t>
            </a:r>
            <a:endParaRPr kumimoji="1" lang="ja-JP" altLang="en-US" sz="2400" baseline="30000" dirty="0">
              <a:latin typeface="Agency FB" panose="020B0503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7834" y="5301760"/>
            <a:ext cx="300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8</a:t>
            </a:r>
            <a:r>
              <a:rPr kumimoji="1" lang="en-US" altLang="ja-JP" sz="2400" baseline="-25000" dirty="0"/>
              <a:t>f</a:t>
            </a:r>
            <a:r>
              <a:rPr kumimoji="1" lang="en-US" altLang="ja-JP" sz="2400" dirty="0"/>
              <a:t>-10</a:t>
            </a:r>
            <a:r>
              <a:rPr kumimoji="1" lang="en-US" altLang="ja-JP" sz="2400" baseline="-25000" dirty="0"/>
              <a:t>f</a:t>
            </a:r>
            <a:r>
              <a:rPr kumimoji="1" lang="en-US" altLang="ja-JP" sz="2400" dirty="0"/>
              <a:t>, </a:t>
            </a:r>
            <a:r>
              <a:rPr lang="en-US" altLang="ja-JP" sz="2400" dirty="0"/>
              <a:t>10</a:t>
            </a:r>
            <a:r>
              <a:rPr lang="en-US" altLang="ja-JP" sz="2400" baseline="-25000" dirty="0"/>
              <a:t>f</a:t>
            </a:r>
            <a:r>
              <a:rPr lang="en-US" altLang="ja-JP" sz="2400" dirty="0"/>
              <a:t>-10</a:t>
            </a:r>
            <a:r>
              <a:rPr lang="en-US" altLang="ja-JP" sz="2400" baseline="-25000" dirty="0"/>
              <a:t>f</a:t>
            </a:r>
            <a:endParaRPr kumimoji="1" lang="ja-JP" altLang="en-US" sz="2400" baseline="-25000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5260677" y="5307687"/>
            <a:ext cx="1086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8</a:t>
            </a:r>
            <a:r>
              <a:rPr kumimoji="1" lang="en-US" altLang="ja-JP" sz="2400" baseline="-25000" dirty="0"/>
              <a:t>f</a:t>
            </a:r>
            <a:r>
              <a:rPr kumimoji="1" lang="en-US" altLang="ja-JP" sz="2400" dirty="0"/>
              <a:t>-8</a:t>
            </a:r>
            <a:r>
              <a:rPr kumimoji="1" lang="en-US" altLang="ja-JP" sz="2400" baseline="-25000" dirty="0"/>
              <a:t>f</a:t>
            </a:r>
            <a:endParaRPr kumimoji="1" lang="ja-JP" altLang="en-US" sz="2400" baseline="-25000" dirty="0"/>
          </a:p>
        </p:txBody>
      </p:sp>
      <p:sp>
        <p:nvSpPr>
          <p:cNvPr id="102" name="矢印: 下 283"/>
          <p:cNvSpPr/>
          <p:nvPr/>
        </p:nvSpPr>
        <p:spPr bwMode="auto">
          <a:xfrm rot="18003015">
            <a:off x="4154129" y="3595002"/>
            <a:ext cx="284289" cy="1648707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  <a:gd name="connsiteX0" fmla="*/ 0 w 430057"/>
              <a:gd name="connsiteY0" fmla="*/ 4138118 h 4462009"/>
              <a:gd name="connsiteX1" fmla="*/ 180573 w 430057"/>
              <a:gd name="connsiteY1" fmla="*/ 4139742 h 4462009"/>
              <a:gd name="connsiteX2" fmla="*/ 181729 w 430057"/>
              <a:gd name="connsiteY2" fmla="*/ 24796 h 4462009"/>
              <a:gd name="connsiteX3" fmla="*/ 207420 w 430057"/>
              <a:gd name="connsiteY3" fmla="*/ 0 h 4462009"/>
              <a:gd name="connsiteX4" fmla="*/ 329991 w 430057"/>
              <a:gd name="connsiteY4" fmla="*/ 4119881 h 4462009"/>
              <a:gd name="connsiteX5" fmla="*/ 430057 w 430057"/>
              <a:gd name="connsiteY5" fmla="*/ 4133499 h 4462009"/>
              <a:gd name="connsiteX6" fmla="*/ 261621 w 430057"/>
              <a:gd name="connsiteY6" fmla="*/ 4462009 h 4462009"/>
              <a:gd name="connsiteX7" fmla="*/ 0 w 430057"/>
              <a:gd name="connsiteY7" fmla="*/ 4138118 h 4462009"/>
              <a:gd name="connsiteX0" fmla="*/ 0 w 343310"/>
              <a:gd name="connsiteY0" fmla="*/ 4126620 h 4462009"/>
              <a:gd name="connsiteX1" fmla="*/ 93826 w 343310"/>
              <a:gd name="connsiteY1" fmla="*/ 4139742 h 4462009"/>
              <a:gd name="connsiteX2" fmla="*/ 94982 w 343310"/>
              <a:gd name="connsiteY2" fmla="*/ 24796 h 4462009"/>
              <a:gd name="connsiteX3" fmla="*/ 120673 w 343310"/>
              <a:gd name="connsiteY3" fmla="*/ 0 h 4462009"/>
              <a:gd name="connsiteX4" fmla="*/ 243244 w 343310"/>
              <a:gd name="connsiteY4" fmla="*/ 4119881 h 4462009"/>
              <a:gd name="connsiteX5" fmla="*/ 343310 w 343310"/>
              <a:gd name="connsiteY5" fmla="*/ 4133499 h 4462009"/>
              <a:gd name="connsiteX6" fmla="*/ 174874 w 343310"/>
              <a:gd name="connsiteY6" fmla="*/ 4462009 h 4462009"/>
              <a:gd name="connsiteX7" fmla="*/ 0 w 343310"/>
              <a:gd name="connsiteY7" fmla="*/ 4126620 h 4462009"/>
              <a:gd name="connsiteX0" fmla="*/ 0 w 343310"/>
              <a:gd name="connsiteY0" fmla="*/ 4126620 h 4514332"/>
              <a:gd name="connsiteX1" fmla="*/ 93826 w 343310"/>
              <a:gd name="connsiteY1" fmla="*/ 4139742 h 4514332"/>
              <a:gd name="connsiteX2" fmla="*/ 94982 w 343310"/>
              <a:gd name="connsiteY2" fmla="*/ 24796 h 4514332"/>
              <a:gd name="connsiteX3" fmla="*/ 120673 w 343310"/>
              <a:gd name="connsiteY3" fmla="*/ 0 h 4514332"/>
              <a:gd name="connsiteX4" fmla="*/ 243244 w 343310"/>
              <a:gd name="connsiteY4" fmla="*/ 4119881 h 4514332"/>
              <a:gd name="connsiteX5" fmla="*/ 343310 w 343310"/>
              <a:gd name="connsiteY5" fmla="*/ 4133499 h 4514332"/>
              <a:gd name="connsiteX6" fmla="*/ 172760 w 343310"/>
              <a:gd name="connsiteY6" fmla="*/ 4514331 h 4514332"/>
              <a:gd name="connsiteX7" fmla="*/ 0 w 343310"/>
              <a:gd name="connsiteY7" fmla="*/ 4126620 h 4514332"/>
              <a:gd name="connsiteX0" fmla="*/ 0 w 343310"/>
              <a:gd name="connsiteY0" fmla="*/ 4101824 h 4489536"/>
              <a:gd name="connsiteX1" fmla="*/ 93826 w 343310"/>
              <a:gd name="connsiteY1" fmla="*/ 4114946 h 4489536"/>
              <a:gd name="connsiteX2" fmla="*/ 94982 w 343310"/>
              <a:gd name="connsiteY2" fmla="*/ 0 h 4489536"/>
              <a:gd name="connsiteX3" fmla="*/ 180665 w 343310"/>
              <a:gd name="connsiteY3" fmla="*/ 479984 h 4489536"/>
              <a:gd name="connsiteX4" fmla="*/ 243244 w 343310"/>
              <a:gd name="connsiteY4" fmla="*/ 4095085 h 4489536"/>
              <a:gd name="connsiteX5" fmla="*/ 343310 w 343310"/>
              <a:gd name="connsiteY5" fmla="*/ 4108703 h 4489536"/>
              <a:gd name="connsiteX6" fmla="*/ 172760 w 343310"/>
              <a:gd name="connsiteY6" fmla="*/ 4489535 h 4489536"/>
              <a:gd name="connsiteX7" fmla="*/ 0 w 343310"/>
              <a:gd name="connsiteY7" fmla="*/ 4101824 h 4489536"/>
              <a:gd name="connsiteX0" fmla="*/ 0 w 343310"/>
              <a:gd name="connsiteY0" fmla="*/ 3686564 h 4074276"/>
              <a:gd name="connsiteX1" fmla="*/ 93826 w 343310"/>
              <a:gd name="connsiteY1" fmla="*/ 3699686 h 4074276"/>
              <a:gd name="connsiteX2" fmla="*/ 156632 w 343310"/>
              <a:gd name="connsiteY2" fmla="*/ -1 h 4074276"/>
              <a:gd name="connsiteX3" fmla="*/ 180665 w 343310"/>
              <a:gd name="connsiteY3" fmla="*/ 64724 h 4074276"/>
              <a:gd name="connsiteX4" fmla="*/ 243244 w 343310"/>
              <a:gd name="connsiteY4" fmla="*/ 3679825 h 4074276"/>
              <a:gd name="connsiteX5" fmla="*/ 343310 w 343310"/>
              <a:gd name="connsiteY5" fmla="*/ 3693443 h 4074276"/>
              <a:gd name="connsiteX6" fmla="*/ 172760 w 343310"/>
              <a:gd name="connsiteY6" fmla="*/ 4074275 h 4074276"/>
              <a:gd name="connsiteX7" fmla="*/ 0 w 343310"/>
              <a:gd name="connsiteY7" fmla="*/ 3686564 h 4074276"/>
              <a:gd name="connsiteX0" fmla="*/ 0 w 343310"/>
              <a:gd name="connsiteY0" fmla="*/ 3686564 h 4074276"/>
              <a:gd name="connsiteX1" fmla="*/ 93826 w 343310"/>
              <a:gd name="connsiteY1" fmla="*/ 3699686 h 4074276"/>
              <a:gd name="connsiteX2" fmla="*/ 156632 w 343310"/>
              <a:gd name="connsiteY2" fmla="*/ -1 h 4074276"/>
              <a:gd name="connsiteX3" fmla="*/ 180665 w 343310"/>
              <a:gd name="connsiteY3" fmla="*/ 64724 h 4074276"/>
              <a:gd name="connsiteX4" fmla="*/ 210232 w 343310"/>
              <a:gd name="connsiteY4" fmla="*/ 3574795 h 4074276"/>
              <a:gd name="connsiteX5" fmla="*/ 343310 w 343310"/>
              <a:gd name="connsiteY5" fmla="*/ 3693443 h 4074276"/>
              <a:gd name="connsiteX6" fmla="*/ 172760 w 343310"/>
              <a:gd name="connsiteY6" fmla="*/ 4074275 h 4074276"/>
              <a:gd name="connsiteX7" fmla="*/ 0 w 343310"/>
              <a:gd name="connsiteY7" fmla="*/ 3686564 h 4074276"/>
              <a:gd name="connsiteX0" fmla="*/ 0 w 343310"/>
              <a:gd name="connsiteY0" fmla="*/ 3686564 h 4074276"/>
              <a:gd name="connsiteX1" fmla="*/ 143929 w 343310"/>
              <a:gd name="connsiteY1" fmla="*/ 3624448 h 4074276"/>
              <a:gd name="connsiteX2" fmla="*/ 156632 w 343310"/>
              <a:gd name="connsiteY2" fmla="*/ -1 h 4074276"/>
              <a:gd name="connsiteX3" fmla="*/ 180665 w 343310"/>
              <a:gd name="connsiteY3" fmla="*/ 64724 h 4074276"/>
              <a:gd name="connsiteX4" fmla="*/ 210232 w 343310"/>
              <a:gd name="connsiteY4" fmla="*/ 3574795 h 4074276"/>
              <a:gd name="connsiteX5" fmla="*/ 343310 w 343310"/>
              <a:gd name="connsiteY5" fmla="*/ 3693443 h 4074276"/>
              <a:gd name="connsiteX6" fmla="*/ 172760 w 343310"/>
              <a:gd name="connsiteY6" fmla="*/ 4074275 h 4074276"/>
              <a:gd name="connsiteX7" fmla="*/ 0 w 343310"/>
              <a:gd name="connsiteY7" fmla="*/ 3686564 h 4074276"/>
              <a:gd name="connsiteX0" fmla="*/ 0 w 343310"/>
              <a:gd name="connsiteY0" fmla="*/ 3686564 h 4074276"/>
              <a:gd name="connsiteX1" fmla="*/ 133784 w 343310"/>
              <a:gd name="connsiteY1" fmla="*/ 3584393 h 4074276"/>
              <a:gd name="connsiteX2" fmla="*/ 156632 w 343310"/>
              <a:gd name="connsiteY2" fmla="*/ -1 h 4074276"/>
              <a:gd name="connsiteX3" fmla="*/ 180665 w 343310"/>
              <a:gd name="connsiteY3" fmla="*/ 64724 h 4074276"/>
              <a:gd name="connsiteX4" fmla="*/ 210232 w 343310"/>
              <a:gd name="connsiteY4" fmla="*/ 3574795 h 4074276"/>
              <a:gd name="connsiteX5" fmla="*/ 343310 w 343310"/>
              <a:gd name="connsiteY5" fmla="*/ 3693443 h 4074276"/>
              <a:gd name="connsiteX6" fmla="*/ 172760 w 343310"/>
              <a:gd name="connsiteY6" fmla="*/ 4074275 h 4074276"/>
              <a:gd name="connsiteX7" fmla="*/ 0 w 343310"/>
              <a:gd name="connsiteY7" fmla="*/ 3686564 h 4074276"/>
              <a:gd name="connsiteX0" fmla="*/ 0 w 292150"/>
              <a:gd name="connsiteY0" fmla="*/ 3585166 h 4074276"/>
              <a:gd name="connsiteX1" fmla="*/ 82624 w 292150"/>
              <a:gd name="connsiteY1" fmla="*/ 3584393 h 4074276"/>
              <a:gd name="connsiteX2" fmla="*/ 105472 w 292150"/>
              <a:gd name="connsiteY2" fmla="*/ -1 h 4074276"/>
              <a:gd name="connsiteX3" fmla="*/ 129505 w 292150"/>
              <a:gd name="connsiteY3" fmla="*/ 64724 h 4074276"/>
              <a:gd name="connsiteX4" fmla="*/ 159072 w 292150"/>
              <a:gd name="connsiteY4" fmla="*/ 3574795 h 4074276"/>
              <a:gd name="connsiteX5" fmla="*/ 292150 w 292150"/>
              <a:gd name="connsiteY5" fmla="*/ 3693443 h 4074276"/>
              <a:gd name="connsiteX6" fmla="*/ 121600 w 292150"/>
              <a:gd name="connsiteY6" fmla="*/ 4074275 h 4074276"/>
              <a:gd name="connsiteX7" fmla="*/ 0 w 292150"/>
              <a:gd name="connsiteY7" fmla="*/ 3585166 h 4074276"/>
              <a:gd name="connsiteX0" fmla="*/ 0 w 260195"/>
              <a:gd name="connsiteY0" fmla="*/ 3585166 h 4074276"/>
              <a:gd name="connsiteX1" fmla="*/ 82624 w 260195"/>
              <a:gd name="connsiteY1" fmla="*/ 3584393 h 4074276"/>
              <a:gd name="connsiteX2" fmla="*/ 105472 w 260195"/>
              <a:gd name="connsiteY2" fmla="*/ -1 h 4074276"/>
              <a:gd name="connsiteX3" fmla="*/ 129505 w 260195"/>
              <a:gd name="connsiteY3" fmla="*/ 64724 h 4074276"/>
              <a:gd name="connsiteX4" fmla="*/ 159072 w 260195"/>
              <a:gd name="connsiteY4" fmla="*/ 3574795 h 4074276"/>
              <a:gd name="connsiteX5" fmla="*/ 260195 w 260195"/>
              <a:gd name="connsiteY5" fmla="*/ 3562251 h 4074276"/>
              <a:gd name="connsiteX6" fmla="*/ 121600 w 260195"/>
              <a:gd name="connsiteY6" fmla="*/ 4074275 h 4074276"/>
              <a:gd name="connsiteX7" fmla="*/ 0 w 260195"/>
              <a:gd name="connsiteY7" fmla="*/ 3585166 h 40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195" h="4074276">
                <a:moveTo>
                  <a:pt x="0" y="3585166"/>
                </a:moveTo>
                <a:lnTo>
                  <a:pt x="82624" y="3584393"/>
                </a:lnTo>
                <a:cubicBezTo>
                  <a:pt x="83009" y="2212744"/>
                  <a:pt x="105087" y="1371648"/>
                  <a:pt x="105472" y="-1"/>
                </a:cubicBezTo>
                <a:lnTo>
                  <a:pt x="129505" y="64724"/>
                </a:lnTo>
                <a:lnTo>
                  <a:pt x="159072" y="3574795"/>
                </a:lnTo>
                <a:lnTo>
                  <a:pt x="260195" y="3562251"/>
                </a:lnTo>
                <a:lnTo>
                  <a:pt x="121600" y="4074275"/>
                </a:lnTo>
                <a:lnTo>
                  <a:pt x="0" y="3585166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rgbClr val="FF0000"/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1748392" y="4510608"/>
            <a:ext cx="284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Spin-1 : Strongly Coupled</a:t>
            </a:r>
            <a:endParaRPr kumimoji="1" lang="ja-JP" altLang="en-US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220637" y="3949461"/>
            <a:ext cx="3750761" cy="369332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Spin-2 : D-wave only - suppressed</a:t>
            </a:r>
            <a:endParaRPr kumimoji="1" lang="ja-JP" altLang="en-US" dirty="0"/>
          </a:p>
        </p:txBody>
      </p:sp>
      <p:sp>
        <p:nvSpPr>
          <p:cNvPr id="105" name="矢印: 左右 104"/>
          <p:cNvSpPr/>
          <p:nvPr/>
        </p:nvSpPr>
        <p:spPr bwMode="auto">
          <a:xfrm>
            <a:off x="6412048" y="2410382"/>
            <a:ext cx="653245" cy="277316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5680647" y="1483961"/>
            <a:ext cx="2694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chemeClr val="accent1">
                    <a:lumMod val="50000"/>
                  </a:schemeClr>
                </a:solidFill>
              </a:rPr>
              <a:t>No Pauli Blocking</a:t>
            </a:r>
            <a:endParaRPr kumimoji="1" lang="ja-JP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6986776" y="3219565"/>
            <a:ext cx="285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(Goldman+ ‘87)</a:t>
            </a:r>
          </a:p>
          <a:p>
            <a:endParaRPr kumimoji="1" lang="ja-JP" altLang="en-US" dirty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774441" y="5841357"/>
            <a:ext cx="8192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Lattice QCD :  </a:t>
            </a:r>
            <a:r>
              <a:rPr kumimoji="1" lang="en-US" altLang="ja-JP" sz="2400" i="1" dirty="0">
                <a:solidFill>
                  <a:srgbClr val="0000FF"/>
                </a:solidFill>
              </a:rPr>
              <a:t>N</a:t>
            </a:r>
            <a:r>
              <a:rPr kumimoji="1" lang="en-US" altLang="ja-JP" sz="2400" dirty="0">
                <a:solidFill>
                  <a:srgbClr val="0000FF"/>
                </a:solidFill>
              </a:rPr>
              <a:t>Ω bound state </a:t>
            </a:r>
            <a:r>
              <a:rPr kumimoji="1" lang="en-US" altLang="ja-JP" sz="2400" dirty="0"/>
              <a:t>at heavy π</a:t>
            </a:r>
            <a:r>
              <a:rPr lang="en-US" altLang="ja-JP" sz="2400" dirty="0"/>
              <a:t> mass (HAL QCD)</a:t>
            </a:r>
            <a:endParaRPr kumimoji="1" lang="ja-JP" altLang="en-US" sz="2400" dirty="0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7470593" y="6285589"/>
            <a:ext cx="172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(</a:t>
            </a:r>
            <a:r>
              <a:rPr lang="en-US" altLang="ja-JP" dirty="0" err="1"/>
              <a:t>Etminan</a:t>
            </a:r>
            <a:r>
              <a:rPr lang="en-US" altLang="ja-JP" dirty="0"/>
              <a:t>+ ‘14)</a:t>
            </a:r>
          </a:p>
          <a:p>
            <a:endParaRPr kumimoji="1" lang="ja-JP" altLang="en-US" dirty="0"/>
          </a:p>
        </p:txBody>
      </p:sp>
      <p:cxnSp>
        <p:nvCxnSpPr>
          <p:cNvPr id="11" name="直線コネクタ 10"/>
          <p:cNvCxnSpPr/>
          <p:nvPr/>
        </p:nvCxnSpPr>
        <p:spPr bwMode="auto">
          <a:xfrm>
            <a:off x="2545200" y="4133850"/>
            <a:ext cx="1234800" cy="95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35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Theoretical Description</a:t>
            </a:r>
            <a:endParaRPr lang="ja-JP" altLang="en-US" baseline="-12000" dirty="0">
              <a:latin typeface="Mathematica1" panose="05000502060100000001" pitchFamily="2" charset="2"/>
            </a:endParaRPr>
          </a:p>
        </p:txBody>
      </p:sp>
      <p:sp>
        <p:nvSpPr>
          <p:cNvPr id="10246" name="テキスト ボックス 5"/>
          <p:cNvSpPr txBox="1">
            <a:spLocks noChangeArrowheads="1"/>
          </p:cNvSpPr>
          <p:nvPr/>
        </p:nvSpPr>
        <p:spPr bwMode="auto">
          <a:xfrm>
            <a:off x="4246318" y="1043393"/>
            <a:ext cx="512325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ja-JP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Random Emission </a:t>
            </a: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+</a:t>
            </a:r>
            <a:r>
              <a:rPr lang="en-US" altLang="ja-JP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Final State Int. </a:t>
            </a:r>
            <a:endParaRPr lang="en-US" altLang="ja-JP" sz="1800" b="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61617" y="4987387"/>
            <a:ext cx="8209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</a:rPr>
              <a:t>Random emission : no correlation btw. emission probability of A and B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89120" y="2024584"/>
            <a:ext cx="1780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Single-particle Distribution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79015" y="5448389"/>
            <a:ext cx="69975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Scattering wave function (</a:t>
            </a:r>
            <a:r>
              <a:rPr lang="ja-JP" altLang="en-US" sz="2000" dirty="0">
                <a:solidFill>
                  <a:srgbClr val="FF0000"/>
                </a:solidFill>
              </a:rPr>
              <a:t>← </a:t>
            </a:r>
            <a:r>
              <a:rPr lang="en-US" altLang="ja-JP" sz="2000" dirty="0">
                <a:solidFill>
                  <a:srgbClr val="FF0000"/>
                </a:solidFill>
              </a:rPr>
              <a:t>Schrödinger eq.)</a:t>
            </a:r>
          </a:p>
          <a:p>
            <a:pPr lvl="1"/>
            <a:r>
              <a:rPr kumimoji="1" lang="en-US" altLang="ja-JP" sz="2000" dirty="0">
                <a:solidFill>
                  <a:srgbClr val="FF0000"/>
                </a:solidFill>
              </a:rPr>
              <a:t>FSI and </a:t>
            </a:r>
            <a:r>
              <a:rPr kumimoji="1" lang="en-US" altLang="ja-JP" sz="2000" dirty="0" err="1">
                <a:solidFill>
                  <a:srgbClr val="FF0000"/>
                </a:solidFill>
              </a:rPr>
              <a:t>symmetrization</a:t>
            </a:r>
            <a:r>
              <a:rPr kumimoji="1" lang="en-US" altLang="ja-JP" sz="2000" dirty="0">
                <a:solidFill>
                  <a:srgbClr val="FF0000"/>
                </a:solidFill>
              </a:rPr>
              <a:t> (for identical pairs)</a:t>
            </a:r>
          </a:p>
          <a:p>
            <a:pPr lvl="1"/>
            <a:r>
              <a:rPr lang="en-US" altLang="ja-JP" dirty="0"/>
              <a:t>~ Equal-time Bethe-</a:t>
            </a:r>
            <a:r>
              <a:rPr lang="en-US" altLang="ja-JP" dirty="0" err="1"/>
              <a:t>Salpeter</a:t>
            </a:r>
            <a:r>
              <a:rPr lang="en-US" altLang="ja-JP" dirty="0"/>
              <a:t> amplitude in the pair rest frame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20" y="1360099"/>
            <a:ext cx="1148354" cy="286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01" y="3049563"/>
            <a:ext cx="1148354" cy="286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98" y="2120391"/>
            <a:ext cx="2446333" cy="610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7110591" y="1457169"/>
                <a:ext cx="634213" cy="55399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</m:sSubSup>
                    </m:oMath>
                  </m:oMathPara>
                </a14:m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591" y="1457169"/>
                <a:ext cx="634213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5561669" y="3006152"/>
                <a:ext cx="634212" cy="55297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/>
                      </m:sSubSup>
                    </m:oMath>
                  </m:oMathPara>
                </a14:m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669" y="3006152"/>
                <a:ext cx="634212" cy="5529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/>
          <p:cNvSpPr txBox="1"/>
          <p:nvPr/>
        </p:nvSpPr>
        <p:spPr>
          <a:xfrm>
            <a:off x="1036815" y="4557163"/>
            <a:ext cx="822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(# of pair)        =     integration of       (emission probability     x    weight factor)</a:t>
            </a:r>
            <a:endParaRPr kumimoji="1" lang="ja-JP" altLang="en-US" dirty="0"/>
          </a:p>
        </p:txBody>
      </p:sp>
      <p:sp>
        <p:nvSpPr>
          <p:cNvPr id="21" name="フリーフォーム: 図形 20"/>
          <p:cNvSpPr/>
          <p:nvPr/>
        </p:nvSpPr>
        <p:spPr bwMode="auto">
          <a:xfrm rot="18664878">
            <a:off x="2722192" y="1959081"/>
            <a:ext cx="940762" cy="845124"/>
          </a:xfrm>
          <a:custGeom>
            <a:avLst/>
            <a:gdLst>
              <a:gd name="connsiteX0" fmla="*/ 28730 w 625889"/>
              <a:gd name="connsiteY0" fmla="*/ 498307 h 498307"/>
              <a:gd name="connsiteX1" fmla="*/ 28730 w 625889"/>
              <a:gd name="connsiteY1" fmla="*/ 283703 h 498307"/>
              <a:gd name="connsiteX2" fmla="*/ 327310 w 625889"/>
              <a:gd name="connsiteY2" fmla="*/ 255711 h 498307"/>
              <a:gd name="connsiteX3" fmla="*/ 401955 w 625889"/>
              <a:gd name="connsiteY3" fmla="*/ 22446 h 498307"/>
              <a:gd name="connsiteX4" fmla="*/ 625889 w 625889"/>
              <a:gd name="connsiteY4" fmla="*/ 22446 h 49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889" h="498307">
                <a:moveTo>
                  <a:pt x="28730" y="498307"/>
                </a:moveTo>
                <a:cubicBezTo>
                  <a:pt x="3848" y="411221"/>
                  <a:pt x="-21033" y="324136"/>
                  <a:pt x="28730" y="283703"/>
                </a:cubicBezTo>
                <a:cubicBezTo>
                  <a:pt x="78493" y="243270"/>
                  <a:pt x="265106" y="299254"/>
                  <a:pt x="327310" y="255711"/>
                </a:cubicBezTo>
                <a:cubicBezTo>
                  <a:pt x="389514" y="212168"/>
                  <a:pt x="352192" y="61323"/>
                  <a:pt x="401955" y="22446"/>
                </a:cubicBezTo>
                <a:cubicBezTo>
                  <a:pt x="451718" y="-16432"/>
                  <a:pt x="538803" y="3007"/>
                  <a:pt x="625889" y="22446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24" name="グループ化 56"/>
          <p:cNvGrpSpPr>
            <a:grpSpLocks noChangeAspect="1"/>
          </p:cNvGrpSpPr>
          <p:nvPr/>
        </p:nvGrpSpPr>
        <p:grpSpPr bwMode="auto">
          <a:xfrm>
            <a:off x="1136511" y="1930059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5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1" name="グループ化 57"/>
          <p:cNvGrpSpPr>
            <a:grpSpLocks noChangeAspect="1"/>
          </p:cNvGrpSpPr>
          <p:nvPr/>
        </p:nvGrpSpPr>
        <p:grpSpPr bwMode="auto">
          <a:xfrm>
            <a:off x="1321672" y="196107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3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1" name="グループ化 58"/>
          <p:cNvGrpSpPr>
            <a:grpSpLocks noChangeAspect="1"/>
          </p:cNvGrpSpPr>
          <p:nvPr/>
        </p:nvGrpSpPr>
        <p:grpSpPr bwMode="auto">
          <a:xfrm>
            <a:off x="1524452" y="1865508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42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4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5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77" name="グループ化 56"/>
          <p:cNvGrpSpPr>
            <a:grpSpLocks noChangeAspect="1"/>
          </p:cNvGrpSpPr>
          <p:nvPr/>
        </p:nvGrpSpPr>
        <p:grpSpPr bwMode="auto">
          <a:xfrm>
            <a:off x="1760406" y="1941768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7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81" name="グループ化 56"/>
          <p:cNvGrpSpPr>
            <a:grpSpLocks noChangeAspect="1"/>
          </p:cNvGrpSpPr>
          <p:nvPr/>
        </p:nvGrpSpPr>
        <p:grpSpPr bwMode="auto">
          <a:xfrm>
            <a:off x="1417164" y="2194571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8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3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4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85" name="グループ化 56"/>
          <p:cNvGrpSpPr>
            <a:grpSpLocks noChangeAspect="1"/>
          </p:cNvGrpSpPr>
          <p:nvPr/>
        </p:nvGrpSpPr>
        <p:grpSpPr bwMode="auto">
          <a:xfrm>
            <a:off x="1158527" y="2372488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8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89" name="グループ化 56"/>
          <p:cNvGrpSpPr>
            <a:grpSpLocks noChangeAspect="1"/>
          </p:cNvGrpSpPr>
          <p:nvPr/>
        </p:nvGrpSpPr>
        <p:grpSpPr bwMode="auto">
          <a:xfrm>
            <a:off x="2012166" y="2147254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90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1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2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93" name="グループ化 56"/>
          <p:cNvGrpSpPr>
            <a:grpSpLocks noChangeAspect="1"/>
          </p:cNvGrpSpPr>
          <p:nvPr/>
        </p:nvGrpSpPr>
        <p:grpSpPr bwMode="auto">
          <a:xfrm>
            <a:off x="1392442" y="2630274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9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97" name="グループ化 56"/>
          <p:cNvGrpSpPr>
            <a:grpSpLocks noChangeAspect="1"/>
          </p:cNvGrpSpPr>
          <p:nvPr/>
        </p:nvGrpSpPr>
        <p:grpSpPr bwMode="auto">
          <a:xfrm>
            <a:off x="1698858" y="2233897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9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1" name="グループ化 56"/>
          <p:cNvGrpSpPr>
            <a:grpSpLocks noChangeAspect="1"/>
          </p:cNvGrpSpPr>
          <p:nvPr/>
        </p:nvGrpSpPr>
        <p:grpSpPr bwMode="auto">
          <a:xfrm>
            <a:off x="1477020" y="2138598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0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3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4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5" name="グループ化 56"/>
          <p:cNvGrpSpPr>
            <a:grpSpLocks noChangeAspect="1"/>
          </p:cNvGrpSpPr>
          <p:nvPr/>
        </p:nvGrpSpPr>
        <p:grpSpPr bwMode="auto">
          <a:xfrm>
            <a:off x="1690166" y="1788140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0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13" name="グループ化 58"/>
          <p:cNvGrpSpPr>
            <a:grpSpLocks noChangeAspect="1"/>
          </p:cNvGrpSpPr>
          <p:nvPr/>
        </p:nvGrpSpPr>
        <p:grpSpPr bwMode="auto">
          <a:xfrm>
            <a:off x="1592646" y="219171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1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17" name="グループ化 58"/>
          <p:cNvGrpSpPr>
            <a:grpSpLocks noChangeAspect="1"/>
          </p:cNvGrpSpPr>
          <p:nvPr/>
        </p:nvGrpSpPr>
        <p:grpSpPr bwMode="auto">
          <a:xfrm>
            <a:off x="1327012" y="236134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18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9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0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21" name="グループ化 58"/>
          <p:cNvGrpSpPr>
            <a:grpSpLocks noChangeAspect="1"/>
          </p:cNvGrpSpPr>
          <p:nvPr/>
        </p:nvGrpSpPr>
        <p:grpSpPr bwMode="auto">
          <a:xfrm>
            <a:off x="1531449" y="2743626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22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3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4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25" name="グループ化 58"/>
          <p:cNvGrpSpPr>
            <a:grpSpLocks noChangeAspect="1"/>
          </p:cNvGrpSpPr>
          <p:nvPr/>
        </p:nvGrpSpPr>
        <p:grpSpPr bwMode="auto">
          <a:xfrm>
            <a:off x="1119862" y="2182018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26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7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8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33" name="グループ化 58"/>
          <p:cNvGrpSpPr>
            <a:grpSpLocks noChangeAspect="1"/>
          </p:cNvGrpSpPr>
          <p:nvPr/>
        </p:nvGrpSpPr>
        <p:grpSpPr bwMode="auto">
          <a:xfrm>
            <a:off x="1644858" y="204451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3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37" name="グループ化 57"/>
          <p:cNvGrpSpPr>
            <a:grpSpLocks noChangeAspect="1"/>
          </p:cNvGrpSpPr>
          <p:nvPr/>
        </p:nvGrpSpPr>
        <p:grpSpPr bwMode="auto">
          <a:xfrm>
            <a:off x="1136511" y="165209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3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41" name="グループ化 57"/>
          <p:cNvGrpSpPr>
            <a:grpSpLocks noChangeAspect="1"/>
          </p:cNvGrpSpPr>
          <p:nvPr/>
        </p:nvGrpSpPr>
        <p:grpSpPr bwMode="auto">
          <a:xfrm>
            <a:off x="875803" y="169809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4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45" name="グループ化 57"/>
          <p:cNvGrpSpPr>
            <a:grpSpLocks noChangeAspect="1"/>
          </p:cNvGrpSpPr>
          <p:nvPr/>
        </p:nvGrpSpPr>
        <p:grpSpPr bwMode="auto">
          <a:xfrm>
            <a:off x="1300098" y="169728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4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49" name="グループ化 57"/>
          <p:cNvGrpSpPr>
            <a:grpSpLocks noChangeAspect="1"/>
          </p:cNvGrpSpPr>
          <p:nvPr/>
        </p:nvGrpSpPr>
        <p:grpSpPr bwMode="auto">
          <a:xfrm>
            <a:off x="1509611" y="228719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5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53" name="グループ化 57"/>
          <p:cNvGrpSpPr>
            <a:grpSpLocks noChangeAspect="1"/>
          </p:cNvGrpSpPr>
          <p:nvPr/>
        </p:nvGrpSpPr>
        <p:grpSpPr bwMode="auto">
          <a:xfrm>
            <a:off x="1256718" y="254706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54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5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6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57" name="グループ化 57"/>
          <p:cNvGrpSpPr>
            <a:grpSpLocks noChangeAspect="1"/>
          </p:cNvGrpSpPr>
          <p:nvPr/>
        </p:nvGrpSpPr>
        <p:grpSpPr bwMode="auto">
          <a:xfrm>
            <a:off x="1830828" y="216619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5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61" name="グループ化 57"/>
          <p:cNvGrpSpPr>
            <a:grpSpLocks noChangeAspect="1"/>
          </p:cNvGrpSpPr>
          <p:nvPr/>
        </p:nvGrpSpPr>
        <p:grpSpPr bwMode="auto">
          <a:xfrm>
            <a:off x="1941273" y="159422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6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65" name="グループ化 57"/>
          <p:cNvGrpSpPr>
            <a:grpSpLocks noChangeAspect="1"/>
          </p:cNvGrpSpPr>
          <p:nvPr/>
        </p:nvGrpSpPr>
        <p:grpSpPr bwMode="auto">
          <a:xfrm>
            <a:off x="1636166" y="252036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6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69" name="グループ化 57"/>
          <p:cNvGrpSpPr>
            <a:grpSpLocks noChangeAspect="1"/>
          </p:cNvGrpSpPr>
          <p:nvPr/>
        </p:nvGrpSpPr>
        <p:grpSpPr bwMode="auto">
          <a:xfrm>
            <a:off x="1336478" y="2201480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7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73" name="グループ化 58"/>
          <p:cNvGrpSpPr>
            <a:grpSpLocks noChangeAspect="1"/>
          </p:cNvGrpSpPr>
          <p:nvPr/>
        </p:nvGrpSpPr>
        <p:grpSpPr bwMode="auto">
          <a:xfrm>
            <a:off x="897218" y="1975188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7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77" name="グループ化 58"/>
          <p:cNvGrpSpPr>
            <a:grpSpLocks noChangeAspect="1"/>
          </p:cNvGrpSpPr>
          <p:nvPr/>
        </p:nvGrpSpPr>
        <p:grpSpPr bwMode="auto">
          <a:xfrm>
            <a:off x="1910267" y="282526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78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9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0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81" name="グループ化 58"/>
          <p:cNvGrpSpPr>
            <a:grpSpLocks noChangeAspect="1"/>
          </p:cNvGrpSpPr>
          <p:nvPr/>
        </p:nvGrpSpPr>
        <p:grpSpPr bwMode="auto">
          <a:xfrm>
            <a:off x="1744353" y="2446494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82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3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4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85" name="グループ化 57"/>
          <p:cNvGrpSpPr>
            <a:grpSpLocks noChangeAspect="1"/>
          </p:cNvGrpSpPr>
          <p:nvPr/>
        </p:nvGrpSpPr>
        <p:grpSpPr bwMode="auto">
          <a:xfrm>
            <a:off x="1494191" y="244285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8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89" name="グループ化 57"/>
          <p:cNvGrpSpPr>
            <a:grpSpLocks noChangeAspect="1"/>
          </p:cNvGrpSpPr>
          <p:nvPr/>
        </p:nvGrpSpPr>
        <p:grpSpPr bwMode="auto">
          <a:xfrm>
            <a:off x="1878954" y="2685905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9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93" name="グループ化 57"/>
          <p:cNvGrpSpPr>
            <a:grpSpLocks noChangeAspect="1"/>
          </p:cNvGrpSpPr>
          <p:nvPr/>
        </p:nvGrpSpPr>
        <p:grpSpPr bwMode="auto">
          <a:xfrm>
            <a:off x="1019245" y="2457930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94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5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6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97" name="グループ化 56"/>
          <p:cNvGrpSpPr>
            <a:grpSpLocks noChangeAspect="1"/>
          </p:cNvGrpSpPr>
          <p:nvPr/>
        </p:nvGrpSpPr>
        <p:grpSpPr bwMode="auto">
          <a:xfrm>
            <a:off x="1764603" y="2359392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9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01" name="グループ化 56"/>
          <p:cNvGrpSpPr>
            <a:grpSpLocks noChangeAspect="1"/>
          </p:cNvGrpSpPr>
          <p:nvPr/>
        </p:nvGrpSpPr>
        <p:grpSpPr bwMode="auto">
          <a:xfrm>
            <a:off x="1630557" y="2909265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0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3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4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05" name="グループ化 56"/>
          <p:cNvGrpSpPr>
            <a:grpSpLocks noChangeAspect="1"/>
          </p:cNvGrpSpPr>
          <p:nvPr/>
        </p:nvGrpSpPr>
        <p:grpSpPr bwMode="auto">
          <a:xfrm>
            <a:off x="852924" y="2298927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0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30" name="グループ化 57"/>
          <p:cNvGrpSpPr>
            <a:grpSpLocks noChangeAspect="1"/>
          </p:cNvGrpSpPr>
          <p:nvPr/>
        </p:nvGrpSpPr>
        <p:grpSpPr bwMode="auto">
          <a:xfrm>
            <a:off x="1380097" y="2975408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31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2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3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34" name="グループ化 58"/>
          <p:cNvGrpSpPr>
            <a:grpSpLocks noChangeAspect="1"/>
          </p:cNvGrpSpPr>
          <p:nvPr/>
        </p:nvGrpSpPr>
        <p:grpSpPr bwMode="auto">
          <a:xfrm>
            <a:off x="1950453" y="1745093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35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6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7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38" name="グループ化 58"/>
          <p:cNvGrpSpPr>
            <a:grpSpLocks noChangeAspect="1"/>
          </p:cNvGrpSpPr>
          <p:nvPr/>
        </p:nvGrpSpPr>
        <p:grpSpPr bwMode="auto">
          <a:xfrm>
            <a:off x="1997145" y="2349387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39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0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1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42" name="グループ化 56"/>
          <p:cNvGrpSpPr>
            <a:grpSpLocks noChangeAspect="1"/>
          </p:cNvGrpSpPr>
          <p:nvPr/>
        </p:nvGrpSpPr>
        <p:grpSpPr bwMode="auto">
          <a:xfrm>
            <a:off x="2083687" y="2459404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43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4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5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46" name="グループ化 57"/>
          <p:cNvGrpSpPr>
            <a:grpSpLocks noChangeAspect="1"/>
          </p:cNvGrpSpPr>
          <p:nvPr/>
        </p:nvGrpSpPr>
        <p:grpSpPr bwMode="auto">
          <a:xfrm>
            <a:off x="1955703" y="2483686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47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8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9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51" name="グループ化 58"/>
          <p:cNvGrpSpPr>
            <a:grpSpLocks noChangeAspect="1"/>
          </p:cNvGrpSpPr>
          <p:nvPr/>
        </p:nvGrpSpPr>
        <p:grpSpPr bwMode="auto">
          <a:xfrm>
            <a:off x="899163" y="2573120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52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3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4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55" name="グループ化 56"/>
          <p:cNvGrpSpPr>
            <a:grpSpLocks noChangeAspect="1"/>
          </p:cNvGrpSpPr>
          <p:nvPr/>
        </p:nvGrpSpPr>
        <p:grpSpPr bwMode="auto">
          <a:xfrm>
            <a:off x="1236373" y="2828030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5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59" name="グループ化 57"/>
          <p:cNvGrpSpPr>
            <a:grpSpLocks noChangeAspect="1"/>
          </p:cNvGrpSpPr>
          <p:nvPr/>
        </p:nvGrpSpPr>
        <p:grpSpPr bwMode="auto">
          <a:xfrm>
            <a:off x="952933" y="276709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6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10" name="楕円 209"/>
          <p:cNvSpPr>
            <a:spLocks noChangeAspect="1"/>
          </p:cNvSpPr>
          <p:nvPr/>
        </p:nvSpPr>
        <p:spPr bwMode="auto">
          <a:xfrm>
            <a:off x="2400353" y="1704388"/>
            <a:ext cx="277015" cy="26481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436498" y="620485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Lednicky+,’82</a:t>
            </a:r>
            <a:endParaRPr kumimoji="1" lang="ja-JP" altLang="en-US" dirty="0"/>
          </a:p>
        </p:txBody>
      </p:sp>
      <p:sp>
        <p:nvSpPr>
          <p:cNvPr id="272" name="矢印: 下 283"/>
          <p:cNvSpPr/>
          <p:nvPr/>
        </p:nvSpPr>
        <p:spPr bwMode="auto">
          <a:xfrm rot="16200000">
            <a:off x="4626787" y="-495432"/>
            <a:ext cx="505598" cy="4462009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73" name="矢印: 下 283"/>
          <p:cNvSpPr/>
          <p:nvPr/>
        </p:nvSpPr>
        <p:spPr bwMode="auto">
          <a:xfrm rot="16743276">
            <a:off x="3752560" y="1525542"/>
            <a:ext cx="505598" cy="3060000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74" name="楕円 273"/>
          <p:cNvSpPr>
            <a:spLocks noChangeAspect="1"/>
          </p:cNvSpPr>
          <p:nvPr/>
        </p:nvSpPr>
        <p:spPr bwMode="auto">
          <a:xfrm>
            <a:off x="2319483" y="2724535"/>
            <a:ext cx="277015" cy="26481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275" name="グループ化 56"/>
          <p:cNvGrpSpPr>
            <a:grpSpLocks noChangeAspect="1"/>
          </p:cNvGrpSpPr>
          <p:nvPr/>
        </p:nvGrpSpPr>
        <p:grpSpPr bwMode="auto">
          <a:xfrm>
            <a:off x="1576902" y="1590315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7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79" name="グループ化 58"/>
          <p:cNvGrpSpPr>
            <a:grpSpLocks noChangeAspect="1"/>
          </p:cNvGrpSpPr>
          <p:nvPr/>
        </p:nvGrpSpPr>
        <p:grpSpPr bwMode="auto">
          <a:xfrm>
            <a:off x="1031542" y="2970942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80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1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2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83" name="グループ化 56"/>
          <p:cNvGrpSpPr>
            <a:grpSpLocks noChangeAspect="1"/>
          </p:cNvGrpSpPr>
          <p:nvPr/>
        </p:nvGrpSpPr>
        <p:grpSpPr bwMode="auto">
          <a:xfrm>
            <a:off x="1829079" y="1698457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8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87" name="楕円 286"/>
          <p:cNvSpPr/>
          <p:nvPr/>
        </p:nvSpPr>
        <p:spPr bwMode="auto">
          <a:xfrm>
            <a:off x="1813517" y="1580309"/>
            <a:ext cx="324000" cy="324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288" name="グループ化 56"/>
          <p:cNvGrpSpPr>
            <a:grpSpLocks noChangeAspect="1"/>
          </p:cNvGrpSpPr>
          <p:nvPr/>
        </p:nvGrpSpPr>
        <p:grpSpPr bwMode="auto">
          <a:xfrm>
            <a:off x="1768669" y="2790201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89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0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1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92" name="楕円 291"/>
          <p:cNvSpPr/>
          <p:nvPr/>
        </p:nvSpPr>
        <p:spPr bwMode="auto">
          <a:xfrm>
            <a:off x="1742076" y="2666157"/>
            <a:ext cx="324000" cy="324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" name="矢印: 右 3"/>
          <p:cNvSpPr/>
          <p:nvPr/>
        </p:nvSpPr>
        <p:spPr bwMode="auto">
          <a:xfrm rot="633278">
            <a:off x="2141350" y="1712297"/>
            <a:ext cx="252895" cy="174249"/>
          </a:xfrm>
          <a:prstGeom prst="rightArrow">
            <a:avLst>
              <a:gd name="adj1" fmla="val 44535"/>
              <a:gd name="adj2" fmla="val 50000"/>
            </a:avLst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93" name="矢印: 右 292"/>
          <p:cNvSpPr/>
          <p:nvPr/>
        </p:nvSpPr>
        <p:spPr bwMode="auto">
          <a:xfrm rot="184909">
            <a:off x="2069460" y="2768909"/>
            <a:ext cx="252895" cy="174249"/>
          </a:xfrm>
          <a:prstGeom prst="rightArrow">
            <a:avLst>
              <a:gd name="adj1" fmla="val 44535"/>
              <a:gd name="adj2" fmla="val 50000"/>
            </a:avLst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9" y="3606229"/>
            <a:ext cx="8775065" cy="968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テキスト ボックス 8"/>
          <p:cNvSpPr txBox="1"/>
          <p:nvPr/>
        </p:nvSpPr>
        <p:spPr>
          <a:xfrm>
            <a:off x="1224931" y="3452975"/>
            <a:ext cx="138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Sma</a:t>
            </a:r>
            <a:r>
              <a:rPr lang="en-US" altLang="ja-JP" dirty="0"/>
              <a:t>ll Q</a:t>
            </a:r>
            <a:endParaRPr kumimoji="1" lang="ja-JP" altLang="en-US" dirty="0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5967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Final State Interaction</a:t>
            </a:r>
            <a:endParaRPr lang="ja-JP" altLang="en-US" baseline="-12000" dirty="0">
              <a:latin typeface="Mathematica1" panose="05000502060100000001" pitchFamily="2" charset="2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9127" y="3275045"/>
            <a:ext cx="757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For simplicity, spherical and static thermal source is considered.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45" y="3808359"/>
            <a:ext cx="6544669" cy="7950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テキスト ボックス 21"/>
          <p:cNvSpPr txBox="1"/>
          <p:nvPr/>
        </p:nvSpPr>
        <p:spPr>
          <a:xfrm>
            <a:off x="749559" y="4733727"/>
            <a:ext cx="757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Small Q</a:t>
            </a:r>
            <a:r>
              <a:rPr lang="ja-JP" altLang="en-US" dirty="0"/>
              <a:t> － </a:t>
            </a:r>
            <a:r>
              <a:rPr lang="en-US" altLang="ja-JP" dirty="0"/>
              <a:t>Low energy scattering </a:t>
            </a:r>
            <a:r>
              <a:rPr lang="ja-JP" altLang="en-US" dirty="0"/>
              <a:t>→ </a:t>
            </a:r>
            <a:r>
              <a:rPr lang="en-US" altLang="ja-JP" dirty="0">
                <a:solidFill>
                  <a:srgbClr val="FF0000"/>
                </a:solidFill>
              </a:rPr>
              <a:t>S-wave dominant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09323" y="5298503"/>
            <a:ext cx="4488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Replacing S-wave component of the wave </a:t>
            </a:r>
            <a:r>
              <a:rPr lang="en-US" altLang="ja-JP" sz="1600" dirty="0" err="1"/>
              <a:t>func</a:t>
            </a:r>
            <a:r>
              <a:rPr lang="en-US" altLang="ja-JP" sz="1600" dirty="0"/>
              <a:t>.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888511" y="5928822"/>
            <a:ext cx="2089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Asymptotic form</a:t>
            </a:r>
            <a:endParaRPr kumimoji="1" lang="ja-JP" altLang="en-US" sz="1600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4" y="5270244"/>
            <a:ext cx="4948921" cy="1290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テキスト ボックス 18"/>
          <p:cNvSpPr txBox="1"/>
          <p:nvPr/>
        </p:nvSpPr>
        <p:spPr>
          <a:xfrm>
            <a:off x="4389120" y="1828633"/>
            <a:ext cx="1780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Single-particle Distribution</a:t>
            </a:r>
            <a:endParaRPr kumimoji="1" lang="ja-JP" altLang="en-US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20" y="1164148"/>
            <a:ext cx="1148354" cy="286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01" y="2853612"/>
            <a:ext cx="1148354" cy="286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98" y="1924440"/>
            <a:ext cx="2446333" cy="610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7110591" y="1261218"/>
                <a:ext cx="634213" cy="55399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</m:sSubSup>
                    </m:oMath>
                  </m:oMathPara>
                </a14:m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591" y="1261218"/>
                <a:ext cx="63421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561669" y="2810201"/>
                <a:ext cx="634212" cy="55297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/>
                      </m:sSubSup>
                    </m:oMath>
                  </m:oMathPara>
                </a14:m>
                <a:endParaRPr kumimoji="1" lang="ja-JP" altLang="en-US" sz="3200" b="1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669" y="2810201"/>
                <a:ext cx="634212" cy="5529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フリーフォーム: 図形 27"/>
          <p:cNvSpPr/>
          <p:nvPr/>
        </p:nvSpPr>
        <p:spPr bwMode="auto">
          <a:xfrm rot="18664878">
            <a:off x="2722192" y="1763130"/>
            <a:ext cx="940762" cy="845124"/>
          </a:xfrm>
          <a:custGeom>
            <a:avLst/>
            <a:gdLst>
              <a:gd name="connsiteX0" fmla="*/ 28730 w 625889"/>
              <a:gd name="connsiteY0" fmla="*/ 498307 h 498307"/>
              <a:gd name="connsiteX1" fmla="*/ 28730 w 625889"/>
              <a:gd name="connsiteY1" fmla="*/ 283703 h 498307"/>
              <a:gd name="connsiteX2" fmla="*/ 327310 w 625889"/>
              <a:gd name="connsiteY2" fmla="*/ 255711 h 498307"/>
              <a:gd name="connsiteX3" fmla="*/ 401955 w 625889"/>
              <a:gd name="connsiteY3" fmla="*/ 22446 h 498307"/>
              <a:gd name="connsiteX4" fmla="*/ 625889 w 625889"/>
              <a:gd name="connsiteY4" fmla="*/ 22446 h 49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889" h="498307">
                <a:moveTo>
                  <a:pt x="28730" y="498307"/>
                </a:moveTo>
                <a:cubicBezTo>
                  <a:pt x="3848" y="411221"/>
                  <a:pt x="-21033" y="324136"/>
                  <a:pt x="28730" y="283703"/>
                </a:cubicBezTo>
                <a:cubicBezTo>
                  <a:pt x="78493" y="243270"/>
                  <a:pt x="265106" y="299254"/>
                  <a:pt x="327310" y="255711"/>
                </a:cubicBezTo>
                <a:cubicBezTo>
                  <a:pt x="389514" y="212168"/>
                  <a:pt x="352192" y="61323"/>
                  <a:pt x="401955" y="22446"/>
                </a:cubicBezTo>
                <a:cubicBezTo>
                  <a:pt x="451718" y="-16432"/>
                  <a:pt x="538803" y="3007"/>
                  <a:pt x="625889" y="22446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29" name="グループ化 56"/>
          <p:cNvGrpSpPr>
            <a:grpSpLocks noChangeAspect="1"/>
          </p:cNvGrpSpPr>
          <p:nvPr/>
        </p:nvGrpSpPr>
        <p:grpSpPr bwMode="auto">
          <a:xfrm>
            <a:off x="1136511" y="1734108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40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2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3" name="グループ化 57"/>
          <p:cNvGrpSpPr>
            <a:grpSpLocks noChangeAspect="1"/>
          </p:cNvGrpSpPr>
          <p:nvPr/>
        </p:nvGrpSpPr>
        <p:grpSpPr bwMode="auto">
          <a:xfrm>
            <a:off x="1321672" y="1765128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44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5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6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7" name="グループ化 58"/>
          <p:cNvGrpSpPr>
            <a:grpSpLocks noChangeAspect="1"/>
          </p:cNvGrpSpPr>
          <p:nvPr/>
        </p:nvGrpSpPr>
        <p:grpSpPr bwMode="auto">
          <a:xfrm>
            <a:off x="1524452" y="1669557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48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9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0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1" name="グループ化 56"/>
          <p:cNvGrpSpPr>
            <a:grpSpLocks noChangeAspect="1"/>
          </p:cNvGrpSpPr>
          <p:nvPr/>
        </p:nvGrpSpPr>
        <p:grpSpPr bwMode="auto">
          <a:xfrm>
            <a:off x="1760406" y="1745817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5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4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5" name="グループ化 56"/>
          <p:cNvGrpSpPr>
            <a:grpSpLocks noChangeAspect="1"/>
          </p:cNvGrpSpPr>
          <p:nvPr/>
        </p:nvGrpSpPr>
        <p:grpSpPr bwMode="auto">
          <a:xfrm>
            <a:off x="1417164" y="1998620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5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9" name="グループ化 56"/>
          <p:cNvGrpSpPr>
            <a:grpSpLocks noChangeAspect="1"/>
          </p:cNvGrpSpPr>
          <p:nvPr/>
        </p:nvGrpSpPr>
        <p:grpSpPr bwMode="auto">
          <a:xfrm>
            <a:off x="1158527" y="2176537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60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1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2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63" name="グループ化 56"/>
          <p:cNvGrpSpPr>
            <a:grpSpLocks noChangeAspect="1"/>
          </p:cNvGrpSpPr>
          <p:nvPr/>
        </p:nvGrpSpPr>
        <p:grpSpPr bwMode="auto">
          <a:xfrm>
            <a:off x="2012166" y="1951303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6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67" name="グループ化 56"/>
          <p:cNvGrpSpPr>
            <a:grpSpLocks noChangeAspect="1"/>
          </p:cNvGrpSpPr>
          <p:nvPr/>
        </p:nvGrpSpPr>
        <p:grpSpPr bwMode="auto">
          <a:xfrm>
            <a:off x="1392442" y="2434323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6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71" name="グループ化 56"/>
          <p:cNvGrpSpPr>
            <a:grpSpLocks noChangeAspect="1"/>
          </p:cNvGrpSpPr>
          <p:nvPr/>
        </p:nvGrpSpPr>
        <p:grpSpPr bwMode="auto">
          <a:xfrm>
            <a:off x="1698858" y="2037946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7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3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4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75" name="グループ化 56"/>
          <p:cNvGrpSpPr>
            <a:grpSpLocks noChangeAspect="1"/>
          </p:cNvGrpSpPr>
          <p:nvPr/>
        </p:nvGrpSpPr>
        <p:grpSpPr bwMode="auto">
          <a:xfrm>
            <a:off x="1477020" y="1942647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7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79" name="グループ化 56"/>
          <p:cNvGrpSpPr>
            <a:grpSpLocks noChangeAspect="1"/>
          </p:cNvGrpSpPr>
          <p:nvPr/>
        </p:nvGrpSpPr>
        <p:grpSpPr bwMode="auto">
          <a:xfrm>
            <a:off x="1690166" y="1592189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80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1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2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83" name="グループ化 58"/>
          <p:cNvGrpSpPr>
            <a:grpSpLocks noChangeAspect="1"/>
          </p:cNvGrpSpPr>
          <p:nvPr/>
        </p:nvGrpSpPr>
        <p:grpSpPr bwMode="auto">
          <a:xfrm>
            <a:off x="1592646" y="1995760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8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87" name="グループ化 58"/>
          <p:cNvGrpSpPr>
            <a:grpSpLocks noChangeAspect="1"/>
          </p:cNvGrpSpPr>
          <p:nvPr/>
        </p:nvGrpSpPr>
        <p:grpSpPr bwMode="auto">
          <a:xfrm>
            <a:off x="1327012" y="2165390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88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9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0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91" name="グループ化 58"/>
          <p:cNvGrpSpPr>
            <a:grpSpLocks noChangeAspect="1"/>
          </p:cNvGrpSpPr>
          <p:nvPr/>
        </p:nvGrpSpPr>
        <p:grpSpPr bwMode="auto">
          <a:xfrm>
            <a:off x="1531449" y="2547675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92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3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4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95" name="グループ化 58"/>
          <p:cNvGrpSpPr>
            <a:grpSpLocks noChangeAspect="1"/>
          </p:cNvGrpSpPr>
          <p:nvPr/>
        </p:nvGrpSpPr>
        <p:grpSpPr bwMode="auto">
          <a:xfrm>
            <a:off x="1119862" y="1986067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96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7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8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99" name="グループ化 58"/>
          <p:cNvGrpSpPr>
            <a:grpSpLocks noChangeAspect="1"/>
          </p:cNvGrpSpPr>
          <p:nvPr/>
        </p:nvGrpSpPr>
        <p:grpSpPr bwMode="auto">
          <a:xfrm>
            <a:off x="1644858" y="1848560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00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1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2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3" name="グループ化 57"/>
          <p:cNvGrpSpPr>
            <a:grpSpLocks noChangeAspect="1"/>
          </p:cNvGrpSpPr>
          <p:nvPr/>
        </p:nvGrpSpPr>
        <p:grpSpPr bwMode="auto">
          <a:xfrm>
            <a:off x="1136511" y="145614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04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5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6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7" name="グループ化 57"/>
          <p:cNvGrpSpPr>
            <a:grpSpLocks noChangeAspect="1"/>
          </p:cNvGrpSpPr>
          <p:nvPr/>
        </p:nvGrpSpPr>
        <p:grpSpPr bwMode="auto">
          <a:xfrm>
            <a:off x="875803" y="150214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0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11" name="グループ化 57"/>
          <p:cNvGrpSpPr>
            <a:grpSpLocks noChangeAspect="1"/>
          </p:cNvGrpSpPr>
          <p:nvPr/>
        </p:nvGrpSpPr>
        <p:grpSpPr bwMode="auto">
          <a:xfrm>
            <a:off x="1300098" y="150133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1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15" name="グループ化 57"/>
          <p:cNvGrpSpPr>
            <a:grpSpLocks noChangeAspect="1"/>
          </p:cNvGrpSpPr>
          <p:nvPr/>
        </p:nvGrpSpPr>
        <p:grpSpPr bwMode="auto">
          <a:xfrm>
            <a:off x="1509611" y="2091248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1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19" name="グループ化 57"/>
          <p:cNvGrpSpPr>
            <a:grpSpLocks noChangeAspect="1"/>
          </p:cNvGrpSpPr>
          <p:nvPr/>
        </p:nvGrpSpPr>
        <p:grpSpPr bwMode="auto">
          <a:xfrm>
            <a:off x="1256718" y="2351112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2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23" name="グループ化 57"/>
          <p:cNvGrpSpPr>
            <a:grpSpLocks noChangeAspect="1"/>
          </p:cNvGrpSpPr>
          <p:nvPr/>
        </p:nvGrpSpPr>
        <p:grpSpPr bwMode="auto">
          <a:xfrm>
            <a:off x="1830828" y="197024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24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5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6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27" name="グループ化 57"/>
          <p:cNvGrpSpPr>
            <a:grpSpLocks noChangeAspect="1"/>
          </p:cNvGrpSpPr>
          <p:nvPr/>
        </p:nvGrpSpPr>
        <p:grpSpPr bwMode="auto">
          <a:xfrm>
            <a:off x="1941273" y="1398278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2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31" name="グループ化 57"/>
          <p:cNvGrpSpPr>
            <a:grpSpLocks noChangeAspect="1"/>
          </p:cNvGrpSpPr>
          <p:nvPr/>
        </p:nvGrpSpPr>
        <p:grpSpPr bwMode="auto">
          <a:xfrm>
            <a:off x="1636166" y="2324412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3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35" name="グループ化 57"/>
          <p:cNvGrpSpPr>
            <a:grpSpLocks noChangeAspect="1"/>
          </p:cNvGrpSpPr>
          <p:nvPr/>
        </p:nvGrpSpPr>
        <p:grpSpPr bwMode="auto">
          <a:xfrm>
            <a:off x="1336478" y="200552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3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39" name="グループ化 58"/>
          <p:cNvGrpSpPr>
            <a:grpSpLocks noChangeAspect="1"/>
          </p:cNvGrpSpPr>
          <p:nvPr/>
        </p:nvGrpSpPr>
        <p:grpSpPr bwMode="auto">
          <a:xfrm>
            <a:off x="897218" y="1779237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40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1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2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43" name="グループ化 58"/>
          <p:cNvGrpSpPr>
            <a:grpSpLocks noChangeAspect="1"/>
          </p:cNvGrpSpPr>
          <p:nvPr/>
        </p:nvGrpSpPr>
        <p:grpSpPr bwMode="auto">
          <a:xfrm>
            <a:off x="1910267" y="2629310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4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47" name="グループ化 58"/>
          <p:cNvGrpSpPr>
            <a:grpSpLocks noChangeAspect="1"/>
          </p:cNvGrpSpPr>
          <p:nvPr/>
        </p:nvGrpSpPr>
        <p:grpSpPr bwMode="auto">
          <a:xfrm>
            <a:off x="1744353" y="2250543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48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9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0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51" name="グループ化 57"/>
          <p:cNvGrpSpPr>
            <a:grpSpLocks noChangeAspect="1"/>
          </p:cNvGrpSpPr>
          <p:nvPr/>
        </p:nvGrpSpPr>
        <p:grpSpPr bwMode="auto">
          <a:xfrm>
            <a:off x="1494191" y="2246902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5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55" name="グループ化 57"/>
          <p:cNvGrpSpPr>
            <a:grpSpLocks noChangeAspect="1"/>
          </p:cNvGrpSpPr>
          <p:nvPr/>
        </p:nvGrpSpPr>
        <p:grpSpPr bwMode="auto">
          <a:xfrm>
            <a:off x="1878954" y="248995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5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59" name="グループ化 57"/>
          <p:cNvGrpSpPr>
            <a:grpSpLocks noChangeAspect="1"/>
          </p:cNvGrpSpPr>
          <p:nvPr/>
        </p:nvGrpSpPr>
        <p:grpSpPr bwMode="auto">
          <a:xfrm>
            <a:off x="1019245" y="226197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6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63" name="グループ化 56"/>
          <p:cNvGrpSpPr>
            <a:grpSpLocks noChangeAspect="1"/>
          </p:cNvGrpSpPr>
          <p:nvPr/>
        </p:nvGrpSpPr>
        <p:grpSpPr bwMode="auto">
          <a:xfrm>
            <a:off x="1764603" y="2163441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6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67" name="グループ化 56"/>
          <p:cNvGrpSpPr>
            <a:grpSpLocks noChangeAspect="1"/>
          </p:cNvGrpSpPr>
          <p:nvPr/>
        </p:nvGrpSpPr>
        <p:grpSpPr bwMode="auto">
          <a:xfrm>
            <a:off x="1630557" y="2713314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6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71" name="グループ化 56"/>
          <p:cNvGrpSpPr>
            <a:grpSpLocks noChangeAspect="1"/>
          </p:cNvGrpSpPr>
          <p:nvPr/>
        </p:nvGrpSpPr>
        <p:grpSpPr bwMode="auto">
          <a:xfrm>
            <a:off x="852924" y="2102976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7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3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4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75" name="グループ化 57"/>
          <p:cNvGrpSpPr>
            <a:grpSpLocks noChangeAspect="1"/>
          </p:cNvGrpSpPr>
          <p:nvPr/>
        </p:nvGrpSpPr>
        <p:grpSpPr bwMode="auto">
          <a:xfrm>
            <a:off x="1380097" y="2779457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7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79" name="グループ化 58"/>
          <p:cNvGrpSpPr>
            <a:grpSpLocks noChangeAspect="1"/>
          </p:cNvGrpSpPr>
          <p:nvPr/>
        </p:nvGrpSpPr>
        <p:grpSpPr bwMode="auto">
          <a:xfrm>
            <a:off x="1950453" y="1549142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80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1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2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83" name="グループ化 58"/>
          <p:cNvGrpSpPr>
            <a:grpSpLocks noChangeAspect="1"/>
          </p:cNvGrpSpPr>
          <p:nvPr/>
        </p:nvGrpSpPr>
        <p:grpSpPr bwMode="auto">
          <a:xfrm>
            <a:off x="1997145" y="2153436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8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87" name="グループ化 56"/>
          <p:cNvGrpSpPr>
            <a:grpSpLocks noChangeAspect="1"/>
          </p:cNvGrpSpPr>
          <p:nvPr/>
        </p:nvGrpSpPr>
        <p:grpSpPr bwMode="auto">
          <a:xfrm>
            <a:off x="2083687" y="2263453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8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91" name="グループ化 57"/>
          <p:cNvGrpSpPr>
            <a:grpSpLocks noChangeAspect="1"/>
          </p:cNvGrpSpPr>
          <p:nvPr/>
        </p:nvGrpSpPr>
        <p:grpSpPr bwMode="auto">
          <a:xfrm>
            <a:off x="1955703" y="2287735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9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95" name="グループ化 58"/>
          <p:cNvGrpSpPr>
            <a:grpSpLocks noChangeAspect="1"/>
          </p:cNvGrpSpPr>
          <p:nvPr/>
        </p:nvGrpSpPr>
        <p:grpSpPr bwMode="auto">
          <a:xfrm>
            <a:off x="899163" y="2377169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96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7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8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99" name="グループ化 56"/>
          <p:cNvGrpSpPr>
            <a:grpSpLocks noChangeAspect="1"/>
          </p:cNvGrpSpPr>
          <p:nvPr/>
        </p:nvGrpSpPr>
        <p:grpSpPr bwMode="auto">
          <a:xfrm>
            <a:off x="1236373" y="2632079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00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1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2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03" name="グループ化 57"/>
          <p:cNvGrpSpPr>
            <a:grpSpLocks noChangeAspect="1"/>
          </p:cNvGrpSpPr>
          <p:nvPr/>
        </p:nvGrpSpPr>
        <p:grpSpPr bwMode="auto">
          <a:xfrm>
            <a:off x="952933" y="257114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04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5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6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07" name="楕円 206"/>
          <p:cNvSpPr>
            <a:spLocks noChangeAspect="1"/>
          </p:cNvSpPr>
          <p:nvPr/>
        </p:nvSpPr>
        <p:spPr bwMode="auto">
          <a:xfrm>
            <a:off x="2400353" y="1508437"/>
            <a:ext cx="277015" cy="26481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08" name="矢印: 下 283"/>
          <p:cNvSpPr/>
          <p:nvPr/>
        </p:nvSpPr>
        <p:spPr bwMode="auto">
          <a:xfrm rot="16200000">
            <a:off x="4626787" y="-691383"/>
            <a:ext cx="505598" cy="4462009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09" name="矢印: 下 283"/>
          <p:cNvSpPr/>
          <p:nvPr/>
        </p:nvSpPr>
        <p:spPr bwMode="auto">
          <a:xfrm rot="16743276">
            <a:off x="3752560" y="1329591"/>
            <a:ext cx="505598" cy="3060000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10" name="楕円 209"/>
          <p:cNvSpPr>
            <a:spLocks noChangeAspect="1"/>
          </p:cNvSpPr>
          <p:nvPr/>
        </p:nvSpPr>
        <p:spPr bwMode="auto">
          <a:xfrm>
            <a:off x="2319483" y="2528584"/>
            <a:ext cx="277015" cy="26481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211" name="グループ化 56"/>
          <p:cNvGrpSpPr>
            <a:grpSpLocks noChangeAspect="1"/>
          </p:cNvGrpSpPr>
          <p:nvPr/>
        </p:nvGrpSpPr>
        <p:grpSpPr bwMode="auto">
          <a:xfrm>
            <a:off x="1576902" y="1394364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1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3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4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15" name="グループ化 58"/>
          <p:cNvGrpSpPr>
            <a:grpSpLocks noChangeAspect="1"/>
          </p:cNvGrpSpPr>
          <p:nvPr/>
        </p:nvGrpSpPr>
        <p:grpSpPr bwMode="auto">
          <a:xfrm>
            <a:off x="1031542" y="277499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16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7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8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19" name="グループ化 56"/>
          <p:cNvGrpSpPr>
            <a:grpSpLocks noChangeAspect="1"/>
          </p:cNvGrpSpPr>
          <p:nvPr/>
        </p:nvGrpSpPr>
        <p:grpSpPr bwMode="auto">
          <a:xfrm>
            <a:off x="1829079" y="1502506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20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1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2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23" name="楕円 222"/>
          <p:cNvSpPr/>
          <p:nvPr/>
        </p:nvSpPr>
        <p:spPr bwMode="auto">
          <a:xfrm>
            <a:off x="1813517" y="1384358"/>
            <a:ext cx="324000" cy="324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224" name="グループ化 56"/>
          <p:cNvGrpSpPr>
            <a:grpSpLocks noChangeAspect="1"/>
          </p:cNvGrpSpPr>
          <p:nvPr/>
        </p:nvGrpSpPr>
        <p:grpSpPr bwMode="auto">
          <a:xfrm>
            <a:off x="1768669" y="2594250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25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6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7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28" name="楕円 227"/>
          <p:cNvSpPr/>
          <p:nvPr/>
        </p:nvSpPr>
        <p:spPr bwMode="auto">
          <a:xfrm>
            <a:off x="1742076" y="2470206"/>
            <a:ext cx="324000" cy="324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29" name="矢印: 右 228"/>
          <p:cNvSpPr/>
          <p:nvPr/>
        </p:nvSpPr>
        <p:spPr bwMode="auto">
          <a:xfrm rot="633278">
            <a:off x="2141350" y="1516346"/>
            <a:ext cx="252895" cy="174249"/>
          </a:xfrm>
          <a:prstGeom prst="rightArrow">
            <a:avLst>
              <a:gd name="adj1" fmla="val 44535"/>
              <a:gd name="adj2" fmla="val 50000"/>
            </a:avLst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30" name="矢印: 右 229"/>
          <p:cNvSpPr/>
          <p:nvPr/>
        </p:nvSpPr>
        <p:spPr bwMode="auto">
          <a:xfrm rot="184909">
            <a:off x="2069460" y="2572958"/>
            <a:ext cx="252895" cy="174249"/>
          </a:xfrm>
          <a:prstGeom prst="rightArrow">
            <a:avLst>
              <a:gd name="adj1" fmla="val 44535"/>
              <a:gd name="adj2" fmla="val 50000"/>
            </a:avLst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5442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r>
              <a:rPr kumimoji="1" lang="en-US" altLang="ja-JP" dirty="0" err="1"/>
              <a:t>Koonin</a:t>
            </a:r>
            <a:r>
              <a:rPr kumimoji="1" lang="en-US" altLang="ja-JP" dirty="0"/>
              <a:t>-Pratt Formula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 In pair-rest frame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46" y="1172709"/>
            <a:ext cx="1825378" cy="445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28" y="2337455"/>
            <a:ext cx="6466524" cy="13290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793102" y="1823350"/>
            <a:ext cx="785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Relative emission function : emission probability for pairs with distance </a:t>
            </a:r>
            <a:r>
              <a:rPr kumimoji="1" lang="en-US" altLang="ja-JP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kumimoji="1" lang="ja-JP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59" y="1206001"/>
            <a:ext cx="2439093" cy="3392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56" y="4940429"/>
            <a:ext cx="5068687" cy="820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矢印: 下 9"/>
          <p:cNvSpPr/>
          <p:nvPr/>
        </p:nvSpPr>
        <p:spPr bwMode="auto">
          <a:xfrm>
            <a:off x="4363610" y="4128201"/>
            <a:ext cx="718457" cy="578498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3" name="日付プレースホルダー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4632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151590" y="2462122"/>
            <a:ext cx="5575300" cy="4165599"/>
            <a:chOff x="119" y="1509"/>
            <a:chExt cx="3512" cy="2624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9" y="1509"/>
              <a:ext cx="3441" cy="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640" y="3711"/>
              <a:ext cx="2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H="1">
              <a:off x="3454" y="3711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79" y="3633"/>
              <a:ext cx="247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-20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640" y="3205"/>
              <a:ext cx="2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3454" y="3205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57" y="3127"/>
              <a:ext cx="16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640" y="2698"/>
              <a:ext cx="2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 flipH="1">
              <a:off x="3454" y="2698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386" y="2620"/>
              <a:ext cx="24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20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640" y="2192"/>
              <a:ext cx="2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flipH="1">
              <a:off x="3454" y="2192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386" y="2114"/>
              <a:ext cx="24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40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>
              <a:off x="640" y="1685"/>
              <a:ext cx="2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7" name="Line 18"/>
            <p:cNvSpPr>
              <a:spLocks noChangeShapeType="1"/>
            </p:cNvSpPr>
            <p:nvPr/>
          </p:nvSpPr>
          <p:spPr bwMode="auto">
            <a:xfrm flipH="1">
              <a:off x="3454" y="1685"/>
              <a:ext cx="22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1" name="Rectangle 19"/>
            <p:cNvSpPr>
              <a:spLocks noChangeArrowheads="1"/>
            </p:cNvSpPr>
            <p:nvPr/>
          </p:nvSpPr>
          <p:spPr bwMode="auto">
            <a:xfrm>
              <a:off x="386" y="1607"/>
              <a:ext cx="24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60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2" name="Line 20"/>
            <p:cNvSpPr>
              <a:spLocks noChangeShapeType="1"/>
            </p:cNvSpPr>
            <p:nvPr/>
          </p:nvSpPr>
          <p:spPr bwMode="auto">
            <a:xfrm flipV="1">
              <a:off x="640" y="3690"/>
              <a:ext cx="0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3" name="Line 21"/>
            <p:cNvSpPr>
              <a:spLocks noChangeShapeType="1"/>
            </p:cNvSpPr>
            <p:nvPr/>
          </p:nvSpPr>
          <p:spPr bwMode="auto">
            <a:xfrm>
              <a:off x="640" y="151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4" name="Rectangle 22"/>
            <p:cNvSpPr>
              <a:spLocks noChangeArrowheads="1"/>
            </p:cNvSpPr>
            <p:nvPr/>
          </p:nvSpPr>
          <p:spPr bwMode="auto">
            <a:xfrm>
              <a:off x="591" y="3760"/>
              <a:ext cx="16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5" name="Line 23"/>
            <p:cNvSpPr>
              <a:spLocks noChangeShapeType="1"/>
            </p:cNvSpPr>
            <p:nvPr/>
          </p:nvSpPr>
          <p:spPr bwMode="auto">
            <a:xfrm flipV="1">
              <a:off x="1210" y="3690"/>
              <a:ext cx="0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6" name="Line 24"/>
            <p:cNvSpPr>
              <a:spLocks noChangeShapeType="1"/>
            </p:cNvSpPr>
            <p:nvPr/>
          </p:nvSpPr>
          <p:spPr bwMode="auto">
            <a:xfrm>
              <a:off x="1210" y="151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" name="Rectangle 25"/>
            <p:cNvSpPr>
              <a:spLocks noChangeArrowheads="1"/>
            </p:cNvSpPr>
            <p:nvPr/>
          </p:nvSpPr>
          <p:spPr bwMode="auto">
            <a:xfrm>
              <a:off x="1153" y="3760"/>
              <a:ext cx="16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" name="Line 26"/>
            <p:cNvSpPr>
              <a:spLocks noChangeShapeType="1"/>
            </p:cNvSpPr>
            <p:nvPr/>
          </p:nvSpPr>
          <p:spPr bwMode="auto">
            <a:xfrm flipV="1">
              <a:off x="1773" y="3690"/>
              <a:ext cx="0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" name="Line 27"/>
            <p:cNvSpPr>
              <a:spLocks noChangeShapeType="1"/>
            </p:cNvSpPr>
            <p:nvPr/>
          </p:nvSpPr>
          <p:spPr bwMode="auto">
            <a:xfrm>
              <a:off x="1773" y="151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" name="Rectangle 28"/>
            <p:cNvSpPr>
              <a:spLocks noChangeArrowheads="1"/>
            </p:cNvSpPr>
            <p:nvPr/>
          </p:nvSpPr>
          <p:spPr bwMode="auto">
            <a:xfrm>
              <a:off x="1723" y="3760"/>
              <a:ext cx="16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4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" name="Line 29"/>
            <p:cNvSpPr>
              <a:spLocks noChangeShapeType="1"/>
            </p:cNvSpPr>
            <p:nvPr/>
          </p:nvSpPr>
          <p:spPr bwMode="auto">
            <a:xfrm flipV="1">
              <a:off x="2343" y="3690"/>
              <a:ext cx="0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" name="Line 30"/>
            <p:cNvSpPr>
              <a:spLocks noChangeShapeType="1"/>
            </p:cNvSpPr>
            <p:nvPr/>
          </p:nvSpPr>
          <p:spPr bwMode="auto">
            <a:xfrm>
              <a:off x="2343" y="151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" name="Rectangle 31"/>
            <p:cNvSpPr>
              <a:spLocks noChangeArrowheads="1"/>
            </p:cNvSpPr>
            <p:nvPr/>
          </p:nvSpPr>
          <p:spPr bwMode="auto">
            <a:xfrm>
              <a:off x="2286" y="3760"/>
              <a:ext cx="16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6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4" name="Line 32"/>
            <p:cNvSpPr>
              <a:spLocks noChangeShapeType="1"/>
            </p:cNvSpPr>
            <p:nvPr/>
          </p:nvSpPr>
          <p:spPr bwMode="auto">
            <a:xfrm flipV="1">
              <a:off x="2913" y="3690"/>
              <a:ext cx="0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5" name="Line 33"/>
            <p:cNvSpPr>
              <a:spLocks noChangeShapeType="1"/>
            </p:cNvSpPr>
            <p:nvPr/>
          </p:nvSpPr>
          <p:spPr bwMode="auto">
            <a:xfrm>
              <a:off x="2913" y="151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6" name="Rectangle 34"/>
            <p:cNvSpPr>
              <a:spLocks noChangeArrowheads="1"/>
            </p:cNvSpPr>
            <p:nvPr/>
          </p:nvSpPr>
          <p:spPr bwMode="auto">
            <a:xfrm>
              <a:off x="2856" y="3760"/>
              <a:ext cx="16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8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7" name="Line 35"/>
            <p:cNvSpPr>
              <a:spLocks noChangeShapeType="1"/>
            </p:cNvSpPr>
            <p:nvPr/>
          </p:nvSpPr>
          <p:spPr bwMode="auto">
            <a:xfrm flipV="1">
              <a:off x="3476" y="3690"/>
              <a:ext cx="0" cy="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" name="Line 36"/>
            <p:cNvSpPr>
              <a:spLocks noChangeShapeType="1"/>
            </p:cNvSpPr>
            <p:nvPr/>
          </p:nvSpPr>
          <p:spPr bwMode="auto">
            <a:xfrm>
              <a:off x="3476" y="1516"/>
              <a:ext cx="0" cy="1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" name="Rectangle 37"/>
            <p:cNvSpPr>
              <a:spLocks noChangeArrowheads="1"/>
            </p:cNvSpPr>
            <p:nvPr/>
          </p:nvSpPr>
          <p:spPr bwMode="auto">
            <a:xfrm>
              <a:off x="3391" y="3760"/>
              <a:ext cx="24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10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38"/>
            <p:cNvSpPr>
              <a:spLocks noChangeArrowheads="1"/>
            </p:cNvSpPr>
            <p:nvPr/>
          </p:nvSpPr>
          <p:spPr bwMode="auto">
            <a:xfrm>
              <a:off x="640" y="1516"/>
              <a:ext cx="2836" cy="2195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Rectangle 39"/>
            <p:cNvSpPr>
              <a:spLocks noChangeArrowheads="1"/>
            </p:cNvSpPr>
            <p:nvPr/>
          </p:nvSpPr>
          <p:spPr bwMode="auto">
            <a:xfrm>
              <a:off x="1604" y="2206"/>
              <a:ext cx="9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Q=20MeV</a:t>
              </a:r>
              <a:endPara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2" name="Rectangle 40"/>
            <p:cNvSpPr>
              <a:spLocks noChangeArrowheads="1"/>
            </p:cNvSpPr>
            <p:nvPr/>
          </p:nvSpPr>
          <p:spPr bwMode="auto">
            <a:xfrm rot="16200000">
              <a:off x="231" y="3386"/>
              <a:ext cx="113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r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41"/>
            <p:cNvSpPr>
              <a:spLocks noChangeArrowheads="1"/>
            </p:cNvSpPr>
            <p:nvPr/>
          </p:nvSpPr>
          <p:spPr bwMode="auto">
            <a:xfrm rot="16200000">
              <a:off x="175" y="3352"/>
              <a:ext cx="12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42"/>
            <p:cNvSpPr>
              <a:spLocks noChangeArrowheads="1"/>
            </p:cNvSpPr>
            <p:nvPr/>
          </p:nvSpPr>
          <p:spPr bwMode="auto">
            <a:xfrm rot="16200000">
              <a:off x="217" y="3267"/>
              <a:ext cx="141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e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43"/>
            <p:cNvSpPr>
              <a:spLocks noChangeArrowheads="1"/>
            </p:cNvSpPr>
            <p:nvPr/>
          </p:nvSpPr>
          <p:spPr bwMode="auto">
            <a:xfrm rot="16200000">
              <a:off x="164" y="3207"/>
              <a:ext cx="141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-r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44"/>
            <p:cNvSpPr>
              <a:spLocks noChangeArrowheads="1"/>
            </p:cNvSpPr>
            <p:nvPr/>
          </p:nvSpPr>
          <p:spPr bwMode="auto">
            <a:xfrm rot="16200000">
              <a:off x="144" y="3165"/>
              <a:ext cx="92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45"/>
            <p:cNvSpPr>
              <a:spLocks noChangeArrowheads="1"/>
            </p:cNvSpPr>
            <p:nvPr/>
          </p:nvSpPr>
          <p:spPr bwMode="auto">
            <a:xfrm rot="16200000">
              <a:off x="118" y="3035"/>
              <a:ext cx="23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/4R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46"/>
            <p:cNvSpPr>
              <a:spLocks noChangeArrowheads="1"/>
            </p:cNvSpPr>
            <p:nvPr/>
          </p:nvSpPr>
          <p:spPr bwMode="auto">
            <a:xfrm rot="16200000">
              <a:off x="144" y="2947"/>
              <a:ext cx="92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47"/>
            <p:cNvSpPr>
              <a:spLocks noChangeArrowheads="1"/>
            </p:cNvSpPr>
            <p:nvPr/>
          </p:nvSpPr>
          <p:spPr bwMode="auto">
            <a:xfrm rot="16200000">
              <a:off x="214" y="2849"/>
              <a:ext cx="14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(|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0" name="Rectangle 48"/>
            <p:cNvSpPr>
              <a:spLocks noChangeArrowheads="1"/>
            </p:cNvSpPr>
            <p:nvPr/>
          </p:nvSpPr>
          <p:spPr bwMode="auto">
            <a:xfrm rot="16200000">
              <a:off x="206" y="2757"/>
              <a:ext cx="15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c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1" name="Rectangle 49"/>
            <p:cNvSpPr>
              <a:spLocks noChangeArrowheads="1"/>
            </p:cNvSpPr>
            <p:nvPr/>
          </p:nvSpPr>
          <p:spPr bwMode="auto">
            <a:xfrm rot="16200000">
              <a:off x="248" y="2687"/>
              <a:ext cx="18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sc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2" name="Rectangle 50"/>
            <p:cNvSpPr>
              <a:spLocks noChangeArrowheads="1"/>
            </p:cNvSpPr>
            <p:nvPr/>
          </p:nvSpPr>
          <p:spPr bwMode="auto">
            <a:xfrm rot="16200000">
              <a:off x="168" y="2528"/>
              <a:ext cx="24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(r)|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3" name="Rectangle 51"/>
            <p:cNvSpPr>
              <a:spLocks noChangeArrowheads="1"/>
            </p:cNvSpPr>
            <p:nvPr/>
          </p:nvSpPr>
          <p:spPr bwMode="auto">
            <a:xfrm rot="16200000">
              <a:off x="175" y="2423"/>
              <a:ext cx="12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4" name="Rectangle 52"/>
            <p:cNvSpPr>
              <a:spLocks noChangeArrowheads="1"/>
            </p:cNvSpPr>
            <p:nvPr/>
          </p:nvSpPr>
          <p:spPr bwMode="auto">
            <a:xfrm rot="16200000">
              <a:off x="196" y="2317"/>
              <a:ext cx="183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-|j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5" name="Rectangle 53"/>
            <p:cNvSpPr>
              <a:spLocks noChangeArrowheads="1"/>
            </p:cNvSpPr>
            <p:nvPr/>
          </p:nvSpPr>
          <p:spPr bwMode="auto">
            <a:xfrm rot="16200000">
              <a:off x="280" y="2248"/>
              <a:ext cx="12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6" name="Rectangle 54"/>
            <p:cNvSpPr>
              <a:spLocks noChangeArrowheads="1"/>
            </p:cNvSpPr>
            <p:nvPr/>
          </p:nvSpPr>
          <p:spPr bwMode="auto">
            <a:xfrm rot="16200000">
              <a:off x="168" y="2106"/>
              <a:ext cx="24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(r)|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7" name="Rectangle 55"/>
            <p:cNvSpPr>
              <a:spLocks noChangeArrowheads="1"/>
            </p:cNvSpPr>
            <p:nvPr/>
          </p:nvSpPr>
          <p:spPr bwMode="auto">
            <a:xfrm rot="16200000">
              <a:off x="175" y="2008"/>
              <a:ext cx="12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8" name="Rectangle 56"/>
            <p:cNvSpPr>
              <a:spLocks noChangeArrowheads="1"/>
            </p:cNvSpPr>
            <p:nvPr/>
          </p:nvSpPr>
          <p:spPr bwMode="auto">
            <a:xfrm rot="16200000">
              <a:off x="112" y="1811"/>
              <a:ext cx="352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) [fm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9" name="Rectangle 57"/>
            <p:cNvSpPr>
              <a:spLocks noChangeArrowheads="1"/>
            </p:cNvSpPr>
            <p:nvPr/>
          </p:nvSpPr>
          <p:spPr bwMode="auto">
            <a:xfrm rot="16200000">
              <a:off x="175" y="1657"/>
              <a:ext cx="12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0" name="Rectangle 58"/>
            <p:cNvSpPr>
              <a:spLocks noChangeArrowheads="1"/>
            </p:cNvSpPr>
            <p:nvPr/>
          </p:nvSpPr>
          <p:spPr bwMode="auto">
            <a:xfrm rot="16200000">
              <a:off x="235" y="1582"/>
              <a:ext cx="10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]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1" name="Rectangle 59"/>
            <p:cNvSpPr>
              <a:spLocks noChangeArrowheads="1"/>
            </p:cNvSpPr>
            <p:nvPr/>
          </p:nvSpPr>
          <p:spPr bwMode="auto">
            <a:xfrm>
              <a:off x="1963" y="3950"/>
              <a:ext cx="40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r [fm]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2" name="Rectangle 60"/>
            <p:cNvSpPr>
              <a:spLocks noChangeArrowheads="1"/>
            </p:cNvSpPr>
            <p:nvPr/>
          </p:nvSpPr>
          <p:spPr bwMode="auto">
            <a:xfrm>
              <a:off x="2385" y="1509"/>
              <a:ext cx="64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R=2fm, V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3" name="Rectangle 61"/>
            <p:cNvSpPr>
              <a:spLocks noChangeArrowheads="1"/>
            </p:cNvSpPr>
            <p:nvPr/>
          </p:nvSpPr>
          <p:spPr bwMode="auto">
            <a:xfrm>
              <a:off x="2969" y="1565"/>
              <a:ext cx="8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I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4" name="Line 62"/>
            <p:cNvSpPr>
              <a:spLocks noChangeShapeType="1"/>
            </p:cNvSpPr>
            <p:nvPr/>
          </p:nvSpPr>
          <p:spPr bwMode="auto">
            <a:xfrm>
              <a:off x="3074" y="1601"/>
              <a:ext cx="247" cy="0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5" name="Freeform 63"/>
            <p:cNvSpPr>
              <a:spLocks/>
            </p:cNvSpPr>
            <p:nvPr/>
          </p:nvSpPr>
          <p:spPr bwMode="auto">
            <a:xfrm>
              <a:off x="647" y="3134"/>
              <a:ext cx="288" cy="71"/>
            </a:xfrm>
            <a:custGeom>
              <a:avLst/>
              <a:gdLst>
                <a:gd name="T0" fmla="*/ 0 w 41"/>
                <a:gd name="T1" fmla="*/ 10 h 10"/>
                <a:gd name="T2" fmla="*/ 1 w 41"/>
                <a:gd name="T3" fmla="*/ 10 h 10"/>
                <a:gd name="T4" fmla="*/ 2 w 41"/>
                <a:gd name="T5" fmla="*/ 10 h 10"/>
                <a:gd name="T6" fmla="*/ 2 w 41"/>
                <a:gd name="T7" fmla="*/ 10 h 10"/>
                <a:gd name="T8" fmla="*/ 3 w 41"/>
                <a:gd name="T9" fmla="*/ 10 h 10"/>
                <a:gd name="T10" fmla="*/ 4 w 41"/>
                <a:gd name="T11" fmla="*/ 9 h 10"/>
                <a:gd name="T12" fmla="*/ 5 w 41"/>
                <a:gd name="T13" fmla="*/ 9 h 10"/>
                <a:gd name="T14" fmla="*/ 6 w 41"/>
                <a:gd name="T15" fmla="*/ 9 h 10"/>
                <a:gd name="T16" fmla="*/ 6 w 41"/>
                <a:gd name="T17" fmla="*/ 9 h 10"/>
                <a:gd name="T18" fmla="*/ 7 w 41"/>
                <a:gd name="T19" fmla="*/ 9 h 10"/>
                <a:gd name="T20" fmla="*/ 8 w 41"/>
                <a:gd name="T21" fmla="*/ 8 h 10"/>
                <a:gd name="T22" fmla="*/ 9 w 41"/>
                <a:gd name="T23" fmla="*/ 8 h 10"/>
                <a:gd name="T24" fmla="*/ 10 w 41"/>
                <a:gd name="T25" fmla="*/ 8 h 10"/>
                <a:gd name="T26" fmla="*/ 10 w 41"/>
                <a:gd name="T27" fmla="*/ 8 h 10"/>
                <a:gd name="T28" fmla="*/ 11 w 41"/>
                <a:gd name="T29" fmla="*/ 7 h 10"/>
                <a:gd name="T30" fmla="*/ 12 w 41"/>
                <a:gd name="T31" fmla="*/ 7 h 10"/>
                <a:gd name="T32" fmla="*/ 13 w 41"/>
                <a:gd name="T33" fmla="*/ 7 h 10"/>
                <a:gd name="T34" fmla="*/ 14 w 41"/>
                <a:gd name="T35" fmla="*/ 6 h 10"/>
                <a:gd name="T36" fmla="*/ 14 w 41"/>
                <a:gd name="T37" fmla="*/ 6 h 10"/>
                <a:gd name="T38" fmla="*/ 15 w 41"/>
                <a:gd name="T39" fmla="*/ 6 h 10"/>
                <a:gd name="T40" fmla="*/ 16 w 41"/>
                <a:gd name="T41" fmla="*/ 6 h 10"/>
                <a:gd name="T42" fmla="*/ 17 w 41"/>
                <a:gd name="T43" fmla="*/ 5 h 10"/>
                <a:gd name="T44" fmla="*/ 18 w 41"/>
                <a:gd name="T45" fmla="*/ 5 h 10"/>
                <a:gd name="T46" fmla="*/ 19 w 41"/>
                <a:gd name="T47" fmla="*/ 5 h 10"/>
                <a:gd name="T48" fmla="*/ 19 w 41"/>
                <a:gd name="T49" fmla="*/ 5 h 10"/>
                <a:gd name="T50" fmla="*/ 20 w 41"/>
                <a:gd name="T51" fmla="*/ 4 h 10"/>
                <a:gd name="T52" fmla="*/ 21 w 41"/>
                <a:gd name="T53" fmla="*/ 4 h 10"/>
                <a:gd name="T54" fmla="*/ 22 w 41"/>
                <a:gd name="T55" fmla="*/ 4 h 10"/>
                <a:gd name="T56" fmla="*/ 23 w 41"/>
                <a:gd name="T57" fmla="*/ 4 h 10"/>
                <a:gd name="T58" fmla="*/ 23 w 41"/>
                <a:gd name="T59" fmla="*/ 4 h 10"/>
                <a:gd name="T60" fmla="*/ 24 w 41"/>
                <a:gd name="T61" fmla="*/ 3 h 10"/>
                <a:gd name="T62" fmla="*/ 25 w 41"/>
                <a:gd name="T63" fmla="*/ 3 h 10"/>
                <a:gd name="T64" fmla="*/ 26 w 41"/>
                <a:gd name="T65" fmla="*/ 3 h 10"/>
                <a:gd name="T66" fmla="*/ 27 w 41"/>
                <a:gd name="T67" fmla="*/ 3 h 10"/>
                <a:gd name="T68" fmla="*/ 27 w 41"/>
                <a:gd name="T69" fmla="*/ 3 h 10"/>
                <a:gd name="T70" fmla="*/ 28 w 41"/>
                <a:gd name="T71" fmla="*/ 2 h 10"/>
                <a:gd name="T72" fmla="*/ 29 w 41"/>
                <a:gd name="T73" fmla="*/ 2 h 10"/>
                <a:gd name="T74" fmla="*/ 30 w 41"/>
                <a:gd name="T75" fmla="*/ 2 h 10"/>
                <a:gd name="T76" fmla="*/ 31 w 41"/>
                <a:gd name="T77" fmla="*/ 2 h 10"/>
                <a:gd name="T78" fmla="*/ 31 w 41"/>
                <a:gd name="T79" fmla="*/ 2 h 10"/>
                <a:gd name="T80" fmla="*/ 32 w 41"/>
                <a:gd name="T81" fmla="*/ 2 h 10"/>
                <a:gd name="T82" fmla="*/ 33 w 41"/>
                <a:gd name="T83" fmla="*/ 1 h 10"/>
                <a:gd name="T84" fmla="*/ 34 w 41"/>
                <a:gd name="T85" fmla="*/ 1 h 10"/>
                <a:gd name="T86" fmla="*/ 35 w 41"/>
                <a:gd name="T87" fmla="*/ 1 h 10"/>
                <a:gd name="T88" fmla="*/ 35 w 41"/>
                <a:gd name="T89" fmla="*/ 1 h 10"/>
                <a:gd name="T90" fmla="*/ 36 w 41"/>
                <a:gd name="T91" fmla="*/ 1 h 10"/>
                <a:gd name="T92" fmla="*/ 37 w 41"/>
                <a:gd name="T93" fmla="*/ 1 h 10"/>
                <a:gd name="T94" fmla="*/ 38 w 41"/>
                <a:gd name="T95" fmla="*/ 1 h 10"/>
                <a:gd name="T96" fmla="*/ 39 w 41"/>
                <a:gd name="T97" fmla="*/ 0 h 10"/>
                <a:gd name="T98" fmla="*/ 39 w 41"/>
                <a:gd name="T99" fmla="*/ 0 h 10"/>
                <a:gd name="T100" fmla="*/ 40 w 41"/>
                <a:gd name="T10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" h="10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6" name="Freeform 64"/>
            <p:cNvSpPr>
              <a:spLocks/>
            </p:cNvSpPr>
            <p:nvPr/>
          </p:nvSpPr>
          <p:spPr bwMode="auto">
            <a:xfrm>
              <a:off x="935" y="3113"/>
              <a:ext cx="296" cy="21"/>
            </a:xfrm>
            <a:custGeom>
              <a:avLst/>
              <a:gdLst>
                <a:gd name="T0" fmla="*/ 0 w 42"/>
                <a:gd name="T1" fmla="*/ 3 h 3"/>
                <a:gd name="T2" fmla="*/ 1 w 42"/>
                <a:gd name="T3" fmla="*/ 3 h 3"/>
                <a:gd name="T4" fmla="*/ 2 w 42"/>
                <a:gd name="T5" fmla="*/ 3 h 3"/>
                <a:gd name="T6" fmla="*/ 3 w 42"/>
                <a:gd name="T7" fmla="*/ 3 h 3"/>
                <a:gd name="T8" fmla="*/ 3 w 42"/>
                <a:gd name="T9" fmla="*/ 3 h 3"/>
                <a:gd name="T10" fmla="*/ 4 w 42"/>
                <a:gd name="T11" fmla="*/ 3 h 3"/>
                <a:gd name="T12" fmla="*/ 5 w 42"/>
                <a:gd name="T13" fmla="*/ 2 h 3"/>
                <a:gd name="T14" fmla="*/ 6 w 42"/>
                <a:gd name="T15" fmla="*/ 2 h 3"/>
                <a:gd name="T16" fmla="*/ 7 w 42"/>
                <a:gd name="T17" fmla="*/ 2 h 3"/>
                <a:gd name="T18" fmla="*/ 7 w 42"/>
                <a:gd name="T19" fmla="*/ 2 h 3"/>
                <a:gd name="T20" fmla="*/ 8 w 42"/>
                <a:gd name="T21" fmla="*/ 2 h 3"/>
                <a:gd name="T22" fmla="*/ 9 w 42"/>
                <a:gd name="T23" fmla="*/ 2 h 3"/>
                <a:gd name="T24" fmla="*/ 10 w 42"/>
                <a:gd name="T25" fmla="*/ 2 h 3"/>
                <a:gd name="T26" fmla="*/ 11 w 42"/>
                <a:gd name="T27" fmla="*/ 2 h 3"/>
                <a:gd name="T28" fmla="*/ 11 w 42"/>
                <a:gd name="T29" fmla="*/ 2 h 3"/>
                <a:gd name="T30" fmla="*/ 12 w 42"/>
                <a:gd name="T31" fmla="*/ 2 h 3"/>
                <a:gd name="T32" fmla="*/ 13 w 42"/>
                <a:gd name="T33" fmla="*/ 2 h 3"/>
                <a:gd name="T34" fmla="*/ 14 w 42"/>
                <a:gd name="T35" fmla="*/ 1 h 3"/>
                <a:gd name="T36" fmla="*/ 15 w 42"/>
                <a:gd name="T37" fmla="*/ 1 h 3"/>
                <a:gd name="T38" fmla="*/ 15 w 42"/>
                <a:gd name="T39" fmla="*/ 1 h 3"/>
                <a:gd name="T40" fmla="*/ 16 w 42"/>
                <a:gd name="T41" fmla="*/ 1 h 3"/>
                <a:gd name="T42" fmla="*/ 17 w 42"/>
                <a:gd name="T43" fmla="*/ 1 h 3"/>
                <a:gd name="T44" fmla="*/ 18 w 42"/>
                <a:gd name="T45" fmla="*/ 1 h 3"/>
                <a:gd name="T46" fmla="*/ 19 w 42"/>
                <a:gd name="T47" fmla="*/ 1 h 3"/>
                <a:gd name="T48" fmla="*/ 19 w 42"/>
                <a:gd name="T49" fmla="*/ 1 h 3"/>
                <a:gd name="T50" fmla="*/ 20 w 42"/>
                <a:gd name="T51" fmla="*/ 1 h 3"/>
                <a:gd name="T52" fmla="*/ 21 w 42"/>
                <a:gd name="T53" fmla="*/ 1 h 3"/>
                <a:gd name="T54" fmla="*/ 22 w 42"/>
                <a:gd name="T55" fmla="*/ 1 h 3"/>
                <a:gd name="T56" fmla="*/ 23 w 42"/>
                <a:gd name="T57" fmla="*/ 1 h 3"/>
                <a:gd name="T58" fmla="*/ 23 w 42"/>
                <a:gd name="T59" fmla="*/ 1 h 3"/>
                <a:gd name="T60" fmla="*/ 24 w 42"/>
                <a:gd name="T61" fmla="*/ 1 h 3"/>
                <a:gd name="T62" fmla="*/ 25 w 42"/>
                <a:gd name="T63" fmla="*/ 0 h 3"/>
                <a:gd name="T64" fmla="*/ 26 w 42"/>
                <a:gd name="T65" fmla="*/ 0 h 3"/>
                <a:gd name="T66" fmla="*/ 27 w 42"/>
                <a:gd name="T67" fmla="*/ 0 h 3"/>
                <a:gd name="T68" fmla="*/ 27 w 42"/>
                <a:gd name="T69" fmla="*/ 0 h 3"/>
                <a:gd name="T70" fmla="*/ 28 w 42"/>
                <a:gd name="T71" fmla="*/ 0 h 3"/>
                <a:gd name="T72" fmla="*/ 29 w 42"/>
                <a:gd name="T73" fmla="*/ 0 h 3"/>
                <a:gd name="T74" fmla="*/ 30 w 42"/>
                <a:gd name="T75" fmla="*/ 0 h 3"/>
                <a:gd name="T76" fmla="*/ 31 w 42"/>
                <a:gd name="T77" fmla="*/ 0 h 3"/>
                <a:gd name="T78" fmla="*/ 32 w 42"/>
                <a:gd name="T79" fmla="*/ 0 h 3"/>
                <a:gd name="T80" fmla="*/ 32 w 42"/>
                <a:gd name="T81" fmla="*/ 0 h 3"/>
                <a:gd name="T82" fmla="*/ 33 w 42"/>
                <a:gd name="T83" fmla="*/ 0 h 3"/>
                <a:gd name="T84" fmla="*/ 34 w 42"/>
                <a:gd name="T85" fmla="*/ 0 h 3"/>
                <a:gd name="T86" fmla="*/ 35 w 42"/>
                <a:gd name="T87" fmla="*/ 0 h 3"/>
                <a:gd name="T88" fmla="*/ 36 w 42"/>
                <a:gd name="T89" fmla="*/ 0 h 3"/>
                <a:gd name="T90" fmla="*/ 36 w 42"/>
                <a:gd name="T91" fmla="*/ 0 h 3"/>
                <a:gd name="T92" fmla="*/ 37 w 42"/>
                <a:gd name="T93" fmla="*/ 0 h 3"/>
                <a:gd name="T94" fmla="*/ 38 w 42"/>
                <a:gd name="T95" fmla="*/ 0 h 3"/>
                <a:gd name="T96" fmla="*/ 39 w 42"/>
                <a:gd name="T97" fmla="*/ 0 h 3"/>
                <a:gd name="T98" fmla="*/ 40 w 42"/>
                <a:gd name="T99" fmla="*/ 0 h 3"/>
                <a:gd name="T100" fmla="*/ 40 w 42"/>
                <a:gd name="T101" fmla="*/ 0 h 3"/>
                <a:gd name="T102" fmla="*/ 41 w 42"/>
                <a:gd name="T10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7" name="Freeform 65"/>
            <p:cNvSpPr>
              <a:spLocks/>
            </p:cNvSpPr>
            <p:nvPr/>
          </p:nvSpPr>
          <p:spPr bwMode="auto">
            <a:xfrm>
              <a:off x="1231" y="3106"/>
              <a:ext cx="295" cy="7"/>
            </a:xfrm>
            <a:custGeom>
              <a:avLst/>
              <a:gdLst>
                <a:gd name="T0" fmla="*/ 0 w 42"/>
                <a:gd name="T1" fmla="*/ 1 h 1"/>
                <a:gd name="T2" fmla="*/ 1 w 42"/>
                <a:gd name="T3" fmla="*/ 1 h 1"/>
                <a:gd name="T4" fmla="*/ 2 w 42"/>
                <a:gd name="T5" fmla="*/ 1 h 1"/>
                <a:gd name="T6" fmla="*/ 2 w 42"/>
                <a:gd name="T7" fmla="*/ 0 h 1"/>
                <a:gd name="T8" fmla="*/ 3 w 42"/>
                <a:gd name="T9" fmla="*/ 0 h 1"/>
                <a:gd name="T10" fmla="*/ 4 w 42"/>
                <a:gd name="T11" fmla="*/ 0 h 1"/>
                <a:gd name="T12" fmla="*/ 5 w 42"/>
                <a:gd name="T13" fmla="*/ 0 h 1"/>
                <a:gd name="T14" fmla="*/ 6 w 42"/>
                <a:gd name="T15" fmla="*/ 0 h 1"/>
                <a:gd name="T16" fmla="*/ 6 w 42"/>
                <a:gd name="T17" fmla="*/ 0 h 1"/>
                <a:gd name="T18" fmla="*/ 7 w 42"/>
                <a:gd name="T19" fmla="*/ 0 h 1"/>
                <a:gd name="T20" fmla="*/ 8 w 42"/>
                <a:gd name="T21" fmla="*/ 0 h 1"/>
                <a:gd name="T22" fmla="*/ 9 w 42"/>
                <a:gd name="T23" fmla="*/ 0 h 1"/>
                <a:gd name="T24" fmla="*/ 10 w 42"/>
                <a:gd name="T25" fmla="*/ 0 h 1"/>
                <a:gd name="T26" fmla="*/ 11 w 42"/>
                <a:gd name="T27" fmla="*/ 0 h 1"/>
                <a:gd name="T28" fmla="*/ 11 w 42"/>
                <a:gd name="T29" fmla="*/ 0 h 1"/>
                <a:gd name="T30" fmla="*/ 12 w 42"/>
                <a:gd name="T31" fmla="*/ 0 h 1"/>
                <a:gd name="T32" fmla="*/ 13 w 42"/>
                <a:gd name="T33" fmla="*/ 0 h 1"/>
                <a:gd name="T34" fmla="*/ 14 w 42"/>
                <a:gd name="T35" fmla="*/ 0 h 1"/>
                <a:gd name="T36" fmla="*/ 15 w 42"/>
                <a:gd name="T37" fmla="*/ 0 h 1"/>
                <a:gd name="T38" fmla="*/ 15 w 42"/>
                <a:gd name="T39" fmla="*/ 0 h 1"/>
                <a:gd name="T40" fmla="*/ 16 w 42"/>
                <a:gd name="T41" fmla="*/ 0 h 1"/>
                <a:gd name="T42" fmla="*/ 17 w 42"/>
                <a:gd name="T43" fmla="*/ 0 h 1"/>
                <a:gd name="T44" fmla="*/ 18 w 42"/>
                <a:gd name="T45" fmla="*/ 0 h 1"/>
                <a:gd name="T46" fmla="*/ 19 w 42"/>
                <a:gd name="T47" fmla="*/ 0 h 1"/>
                <a:gd name="T48" fmla="*/ 19 w 42"/>
                <a:gd name="T49" fmla="*/ 0 h 1"/>
                <a:gd name="T50" fmla="*/ 20 w 42"/>
                <a:gd name="T51" fmla="*/ 0 h 1"/>
                <a:gd name="T52" fmla="*/ 21 w 42"/>
                <a:gd name="T53" fmla="*/ 0 h 1"/>
                <a:gd name="T54" fmla="*/ 22 w 42"/>
                <a:gd name="T55" fmla="*/ 0 h 1"/>
                <a:gd name="T56" fmla="*/ 23 w 42"/>
                <a:gd name="T57" fmla="*/ 0 h 1"/>
                <a:gd name="T58" fmla="*/ 23 w 42"/>
                <a:gd name="T59" fmla="*/ 0 h 1"/>
                <a:gd name="T60" fmla="*/ 24 w 42"/>
                <a:gd name="T61" fmla="*/ 0 h 1"/>
                <a:gd name="T62" fmla="*/ 25 w 42"/>
                <a:gd name="T63" fmla="*/ 0 h 1"/>
                <a:gd name="T64" fmla="*/ 26 w 42"/>
                <a:gd name="T65" fmla="*/ 1 h 1"/>
                <a:gd name="T66" fmla="*/ 27 w 42"/>
                <a:gd name="T67" fmla="*/ 1 h 1"/>
                <a:gd name="T68" fmla="*/ 27 w 42"/>
                <a:gd name="T69" fmla="*/ 1 h 1"/>
                <a:gd name="T70" fmla="*/ 28 w 42"/>
                <a:gd name="T71" fmla="*/ 1 h 1"/>
                <a:gd name="T72" fmla="*/ 29 w 42"/>
                <a:gd name="T73" fmla="*/ 1 h 1"/>
                <a:gd name="T74" fmla="*/ 30 w 42"/>
                <a:gd name="T75" fmla="*/ 1 h 1"/>
                <a:gd name="T76" fmla="*/ 31 w 42"/>
                <a:gd name="T77" fmla="*/ 1 h 1"/>
                <a:gd name="T78" fmla="*/ 31 w 42"/>
                <a:gd name="T79" fmla="*/ 1 h 1"/>
                <a:gd name="T80" fmla="*/ 32 w 42"/>
                <a:gd name="T81" fmla="*/ 1 h 1"/>
                <a:gd name="T82" fmla="*/ 33 w 42"/>
                <a:gd name="T83" fmla="*/ 1 h 1"/>
                <a:gd name="T84" fmla="*/ 34 w 42"/>
                <a:gd name="T85" fmla="*/ 1 h 1"/>
                <a:gd name="T86" fmla="*/ 35 w 42"/>
                <a:gd name="T87" fmla="*/ 1 h 1"/>
                <a:gd name="T88" fmla="*/ 35 w 42"/>
                <a:gd name="T89" fmla="*/ 1 h 1"/>
                <a:gd name="T90" fmla="*/ 36 w 42"/>
                <a:gd name="T91" fmla="*/ 1 h 1"/>
                <a:gd name="T92" fmla="*/ 37 w 42"/>
                <a:gd name="T93" fmla="*/ 1 h 1"/>
                <a:gd name="T94" fmla="*/ 38 w 42"/>
                <a:gd name="T95" fmla="*/ 1 h 1"/>
                <a:gd name="T96" fmla="*/ 39 w 42"/>
                <a:gd name="T97" fmla="*/ 1 h 1"/>
                <a:gd name="T98" fmla="*/ 40 w 42"/>
                <a:gd name="T99" fmla="*/ 1 h 1"/>
                <a:gd name="T100" fmla="*/ 40 w 42"/>
                <a:gd name="T101" fmla="*/ 1 h 1"/>
                <a:gd name="T102" fmla="*/ 41 w 42"/>
                <a:gd name="T10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8" name="Freeform 66"/>
            <p:cNvSpPr>
              <a:spLocks/>
            </p:cNvSpPr>
            <p:nvPr/>
          </p:nvSpPr>
          <p:spPr bwMode="auto">
            <a:xfrm>
              <a:off x="1526" y="3113"/>
              <a:ext cx="289" cy="21"/>
            </a:xfrm>
            <a:custGeom>
              <a:avLst/>
              <a:gdLst>
                <a:gd name="T0" fmla="*/ 0 w 41"/>
                <a:gd name="T1" fmla="*/ 0 h 3"/>
                <a:gd name="T2" fmla="*/ 1 w 41"/>
                <a:gd name="T3" fmla="*/ 0 h 3"/>
                <a:gd name="T4" fmla="*/ 2 w 41"/>
                <a:gd name="T5" fmla="*/ 0 h 3"/>
                <a:gd name="T6" fmla="*/ 2 w 41"/>
                <a:gd name="T7" fmla="*/ 0 h 3"/>
                <a:gd name="T8" fmla="*/ 3 w 41"/>
                <a:gd name="T9" fmla="*/ 0 h 3"/>
                <a:gd name="T10" fmla="*/ 4 w 41"/>
                <a:gd name="T11" fmla="*/ 0 h 3"/>
                <a:gd name="T12" fmla="*/ 5 w 41"/>
                <a:gd name="T13" fmla="*/ 0 h 3"/>
                <a:gd name="T14" fmla="*/ 6 w 41"/>
                <a:gd name="T15" fmla="*/ 0 h 3"/>
                <a:gd name="T16" fmla="*/ 6 w 41"/>
                <a:gd name="T17" fmla="*/ 1 h 3"/>
                <a:gd name="T18" fmla="*/ 7 w 41"/>
                <a:gd name="T19" fmla="*/ 1 h 3"/>
                <a:gd name="T20" fmla="*/ 8 w 41"/>
                <a:gd name="T21" fmla="*/ 1 h 3"/>
                <a:gd name="T22" fmla="*/ 9 w 41"/>
                <a:gd name="T23" fmla="*/ 1 h 3"/>
                <a:gd name="T24" fmla="*/ 10 w 41"/>
                <a:gd name="T25" fmla="*/ 1 h 3"/>
                <a:gd name="T26" fmla="*/ 10 w 41"/>
                <a:gd name="T27" fmla="*/ 1 h 3"/>
                <a:gd name="T28" fmla="*/ 11 w 41"/>
                <a:gd name="T29" fmla="*/ 1 h 3"/>
                <a:gd name="T30" fmla="*/ 12 w 41"/>
                <a:gd name="T31" fmla="*/ 1 h 3"/>
                <a:gd name="T32" fmla="*/ 13 w 41"/>
                <a:gd name="T33" fmla="*/ 1 h 3"/>
                <a:gd name="T34" fmla="*/ 14 w 41"/>
                <a:gd name="T35" fmla="*/ 1 h 3"/>
                <a:gd name="T36" fmla="*/ 14 w 41"/>
                <a:gd name="T37" fmla="*/ 1 h 3"/>
                <a:gd name="T38" fmla="*/ 15 w 41"/>
                <a:gd name="T39" fmla="*/ 1 h 3"/>
                <a:gd name="T40" fmla="*/ 16 w 41"/>
                <a:gd name="T41" fmla="*/ 1 h 3"/>
                <a:gd name="T42" fmla="*/ 17 w 41"/>
                <a:gd name="T43" fmla="*/ 1 h 3"/>
                <a:gd name="T44" fmla="*/ 18 w 41"/>
                <a:gd name="T45" fmla="*/ 1 h 3"/>
                <a:gd name="T46" fmla="*/ 18 w 41"/>
                <a:gd name="T47" fmla="*/ 1 h 3"/>
                <a:gd name="T48" fmla="*/ 19 w 41"/>
                <a:gd name="T49" fmla="*/ 1 h 3"/>
                <a:gd name="T50" fmla="*/ 20 w 41"/>
                <a:gd name="T51" fmla="*/ 1 h 3"/>
                <a:gd name="T52" fmla="*/ 21 w 41"/>
                <a:gd name="T53" fmla="*/ 2 h 3"/>
                <a:gd name="T54" fmla="*/ 22 w 41"/>
                <a:gd name="T55" fmla="*/ 2 h 3"/>
                <a:gd name="T56" fmla="*/ 22 w 41"/>
                <a:gd name="T57" fmla="*/ 2 h 3"/>
                <a:gd name="T58" fmla="*/ 23 w 41"/>
                <a:gd name="T59" fmla="*/ 2 h 3"/>
                <a:gd name="T60" fmla="*/ 24 w 41"/>
                <a:gd name="T61" fmla="*/ 2 h 3"/>
                <a:gd name="T62" fmla="*/ 25 w 41"/>
                <a:gd name="T63" fmla="*/ 2 h 3"/>
                <a:gd name="T64" fmla="*/ 26 w 41"/>
                <a:gd name="T65" fmla="*/ 2 h 3"/>
                <a:gd name="T66" fmla="*/ 27 w 41"/>
                <a:gd name="T67" fmla="*/ 2 h 3"/>
                <a:gd name="T68" fmla="*/ 27 w 41"/>
                <a:gd name="T69" fmla="*/ 2 h 3"/>
                <a:gd name="T70" fmla="*/ 28 w 41"/>
                <a:gd name="T71" fmla="*/ 2 h 3"/>
                <a:gd name="T72" fmla="*/ 29 w 41"/>
                <a:gd name="T73" fmla="*/ 2 h 3"/>
                <a:gd name="T74" fmla="*/ 30 w 41"/>
                <a:gd name="T75" fmla="*/ 2 h 3"/>
                <a:gd name="T76" fmla="*/ 31 w 41"/>
                <a:gd name="T77" fmla="*/ 2 h 3"/>
                <a:gd name="T78" fmla="*/ 31 w 41"/>
                <a:gd name="T79" fmla="*/ 2 h 3"/>
                <a:gd name="T80" fmla="*/ 32 w 41"/>
                <a:gd name="T81" fmla="*/ 2 h 3"/>
                <a:gd name="T82" fmla="*/ 33 w 41"/>
                <a:gd name="T83" fmla="*/ 3 h 3"/>
                <a:gd name="T84" fmla="*/ 34 w 41"/>
                <a:gd name="T85" fmla="*/ 3 h 3"/>
                <a:gd name="T86" fmla="*/ 35 w 41"/>
                <a:gd name="T87" fmla="*/ 3 h 3"/>
                <a:gd name="T88" fmla="*/ 35 w 41"/>
                <a:gd name="T89" fmla="*/ 3 h 3"/>
                <a:gd name="T90" fmla="*/ 36 w 41"/>
                <a:gd name="T91" fmla="*/ 3 h 3"/>
                <a:gd name="T92" fmla="*/ 37 w 41"/>
                <a:gd name="T93" fmla="*/ 3 h 3"/>
                <a:gd name="T94" fmla="*/ 38 w 41"/>
                <a:gd name="T95" fmla="*/ 3 h 3"/>
                <a:gd name="T96" fmla="*/ 39 w 41"/>
                <a:gd name="T97" fmla="*/ 3 h 3"/>
                <a:gd name="T98" fmla="*/ 39 w 41"/>
                <a:gd name="T99" fmla="*/ 3 h 3"/>
                <a:gd name="T100" fmla="*/ 40 w 41"/>
                <a:gd name="T101" fmla="*/ 3 h 3"/>
                <a:gd name="T102" fmla="*/ 41 w 41"/>
                <a:gd name="T10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9" name="Freeform 67"/>
            <p:cNvSpPr>
              <a:spLocks/>
            </p:cNvSpPr>
            <p:nvPr/>
          </p:nvSpPr>
          <p:spPr bwMode="auto">
            <a:xfrm>
              <a:off x="1815" y="3134"/>
              <a:ext cx="295" cy="28"/>
            </a:xfrm>
            <a:custGeom>
              <a:avLst/>
              <a:gdLst>
                <a:gd name="T0" fmla="*/ 1 w 42"/>
                <a:gd name="T1" fmla="*/ 0 h 4"/>
                <a:gd name="T2" fmla="*/ 2 w 42"/>
                <a:gd name="T3" fmla="*/ 0 h 4"/>
                <a:gd name="T4" fmla="*/ 2 w 42"/>
                <a:gd name="T5" fmla="*/ 0 h 4"/>
                <a:gd name="T6" fmla="*/ 3 w 42"/>
                <a:gd name="T7" fmla="*/ 1 h 4"/>
                <a:gd name="T8" fmla="*/ 4 w 42"/>
                <a:gd name="T9" fmla="*/ 1 h 4"/>
                <a:gd name="T10" fmla="*/ 5 w 42"/>
                <a:gd name="T11" fmla="*/ 1 h 4"/>
                <a:gd name="T12" fmla="*/ 6 w 42"/>
                <a:gd name="T13" fmla="*/ 1 h 4"/>
                <a:gd name="T14" fmla="*/ 7 w 42"/>
                <a:gd name="T15" fmla="*/ 1 h 4"/>
                <a:gd name="T16" fmla="*/ 7 w 42"/>
                <a:gd name="T17" fmla="*/ 1 h 4"/>
                <a:gd name="T18" fmla="*/ 8 w 42"/>
                <a:gd name="T19" fmla="*/ 1 h 4"/>
                <a:gd name="T20" fmla="*/ 9 w 42"/>
                <a:gd name="T21" fmla="*/ 1 h 4"/>
                <a:gd name="T22" fmla="*/ 10 w 42"/>
                <a:gd name="T23" fmla="*/ 1 h 4"/>
                <a:gd name="T24" fmla="*/ 11 w 42"/>
                <a:gd name="T25" fmla="*/ 1 h 4"/>
                <a:gd name="T26" fmla="*/ 11 w 42"/>
                <a:gd name="T27" fmla="*/ 1 h 4"/>
                <a:gd name="T28" fmla="*/ 12 w 42"/>
                <a:gd name="T29" fmla="*/ 1 h 4"/>
                <a:gd name="T30" fmla="*/ 13 w 42"/>
                <a:gd name="T31" fmla="*/ 1 h 4"/>
                <a:gd name="T32" fmla="*/ 14 w 42"/>
                <a:gd name="T33" fmla="*/ 1 h 4"/>
                <a:gd name="T34" fmla="*/ 15 w 42"/>
                <a:gd name="T35" fmla="*/ 2 h 4"/>
                <a:gd name="T36" fmla="*/ 15 w 42"/>
                <a:gd name="T37" fmla="*/ 2 h 4"/>
                <a:gd name="T38" fmla="*/ 16 w 42"/>
                <a:gd name="T39" fmla="*/ 2 h 4"/>
                <a:gd name="T40" fmla="*/ 17 w 42"/>
                <a:gd name="T41" fmla="*/ 2 h 4"/>
                <a:gd name="T42" fmla="*/ 18 w 42"/>
                <a:gd name="T43" fmla="*/ 2 h 4"/>
                <a:gd name="T44" fmla="*/ 19 w 42"/>
                <a:gd name="T45" fmla="*/ 2 h 4"/>
                <a:gd name="T46" fmla="*/ 19 w 42"/>
                <a:gd name="T47" fmla="*/ 2 h 4"/>
                <a:gd name="T48" fmla="*/ 20 w 42"/>
                <a:gd name="T49" fmla="*/ 2 h 4"/>
                <a:gd name="T50" fmla="*/ 21 w 42"/>
                <a:gd name="T51" fmla="*/ 2 h 4"/>
                <a:gd name="T52" fmla="*/ 22 w 42"/>
                <a:gd name="T53" fmla="*/ 2 h 4"/>
                <a:gd name="T54" fmla="*/ 23 w 42"/>
                <a:gd name="T55" fmla="*/ 2 h 4"/>
                <a:gd name="T56" fmla="*/ 23 w 42"/>
                <a:gd name="T57" fmla="*/ 2 h 4"/>
                <a:gd name="T58" fmla="*/ 24 w 42"/>
                <a:gd name="T59" fmla="*/ 2 h 4"/>
                <a:gd name="T60" fmla="*/ 25 w 42"/>
                <a:gd name="T61" fmla="*/ 2 h 4"/>
                <a:gd name="T62" fmla="*/ 26 w 42"/>
                <a:gd name="T63" fmla="*/ 3 h 4"/>
                <a:gd name="T64" fmla="*/ 27 w 42"/>
                <a:gd name="T65" fmla="*/ 3 h 4"/>
                <a:gd name="T66" fmla="*/ 27 w 42"/>
                <a:gd name="T67" fmla="*/ 3 h 4"/>
                <a:gd name="T68" fmla="*/ 28 w 42"/>
                <a:gd name="T69" fmla="*/ 3 h 4"/>
                <a:gd name="T70" fmla="*/ 29 w 42"/>
                <a:gd name="T71" fmla="*/ 3 h 4"/>
                <a:gd name="T72" fmla="*/ 30 w 42"/>
                <a:gd name="T73" fmla="*/ 3 h 4"/>
                <a:gd name="T74" fmla="*/ 31 w 42"/>
                <a:gd name="T75" fmla="*/ 3 h 4"/>
                <a:gd name="T76" fmla="*/ 31 w 42"/>
                <a:gd name="T77" fmla="*/ 3 h 4"/>
                <a:gd name="T78" fmla="*/ 32 w 42"/>
                <a:gd name="T79" fmla="*/ 3 h 4"/>
                <a:gd name="T80" fmla="*/ 33 w 42"/>
                <a:gd name="T81" fmla="*/ 3 h 4"/>
                <a:gd name="T82" fmla="*/ 34 w 42"/>
                <a:gd name="T83" fmla="*/ 3 h 4"/>
                <a:gd name="T84" fmla="*/ 35 w 42"/>
                <a:gd name="T85" fmla="*/ 3 h 4"/>
                <a:gd name="T86" fmla="*/ 36 w 42"/>
                <a:gd name="T87" fmla="*/ 3 h 4"/>
                <a:gd name="T88" fmla="*/ 36 w 42"/>
                <a:gd name="T89" fmla="*/ 3 h 4"/>
                <a:gd name="T90" fmla="*/ 37 w 42"/>
                <a:gd name="T91" fmla="*/ 4 h 4"/>
                <a:gd name="T92" fmla="*/ 38 w 42"/>
                <a:gd name="T93" fmla="*/ 4 h 4"/>
                <a:gd name="T94" fmla="*/ 39 w 42"/>
                <a:gd name="T95" fmla="*/ 4 h 4"/>
                <a:gd name="T96" fmla="*/ 40 w 42"/>
                <a:gd name="T97" fmla="*/ 4 h 4"/>
                <a:gd name="T98" fmla="*/ 40 w 42"/>
                <a:gd name="T99" fmla="*/ 4 h 4"/>
                <a:gd name="T100" fmla="*/ 41 w 42"/>
                <a:gd name="T101" fmla="*/ 4 h 4"/>
                <a:gd name="T102" fmla="*/ 42 w 42"/>
                <a:gd name="T10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4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0" name="Freeform 68"/>
            <p:cNvSpPr>
              <a:spLocks/>
            </p:cNvSpPr>
            <p:nvPr/>
          </p:nvSpPr>
          <p:spPr bwMode="auto">
            <a:xfrm>
              <a:off x="2110" y="3162"/>
              <a:ext cx="296" cy="22"/>
            </a:xfrm>
            <a:custGeom>
              <a:avLst/>
              <a:gdLst>
                <a:gd name="T0" fmla="*/ 1 w 42"/>
                <a:gd name="T1" fmla="*/ 0 h 3"/>
                <a:gd name="T2" fmla="*/ 2 w 42"/>
                <a:gd name="T3" fmla="*/ 0 h 3"/>
                <a:gd name="T4" fmla="*/ 2 w 42"/>
                <a:gd name="T5" fmla="*/ 0 h 3"/>
                <a:gd name="T6" fmla="*/ 3 w 42"/>
                <a:gd name="T7" fmla="*/ 0 h 3"/>
                <a:gd name="T8" fmla="*/ 4 w 42"/>
                <a:gd name="T9" fmla="*/ 0 h 3"/>
                <a:gd name="T10" fmla="*/ 5 w 42"/>
                <a:gd name="T11" fmla="*/ 0 h 3"/>
                <a:gd name="T12" fmla="*/ 6 w 42"/>
                <a:gd name="T13" fmla="*/ 0 h 3"/>
                <a:gd name="T14" fmla="*/ 6 w 42"/>
                <a:gd name="T15" fmla="*/ 0 h 3"/>
                <a:gd name="T16" fmla="*/ 7 w 42"/>
                <a:gd name="T17" fmla="*/ 1 h 3"/>
                <a:gd name="T18" fmla="*/ 8 w 42"/>
                <a:gd name="T19" fmla="*/ 1 h 3"/>
                <a:gd name="T20" fmla="*/ 9 w 42"/>
                <a:gd name="T21" fmla="*/ 1 h 3"/>
                <a:gd name="T22" fmla="*/ 10 w 42"/>
                <a:gd name="T23" fmla="*/ 1 h 3"/>
                <a:gd name="T24" fmla="*/ 10 w 42"/>
                <a:gd name="T25" fmla="*/ 1 h 3"/>
                <a:gd name="T26" fmla="*/ 11 w 42"/>
                <a:gd name="T27" fmla="*/ 1 h 3"/>
                <a:gd name="T28" fmla="*/ 12 w 42"/>
                <a:gd name="T29" fmla="*/ 1 h 3"/>
                <a:gd name="T30" fmla="*/ 13 w 42"/>
                <a:gd name="T31" fmla="*/ 1 h 3"/>
                <a:gd name="T32" fmla="*/ 14 w 42"/>
                <a:gd name="T33" fmla="*/ 1 h 3"/>
                <a:gd name="T34" fmla="*/ 14 w 42"/>
                <a:gd name="T35" fmla="*/ 1 h 3"/>
                <a:gd name="T36" fmla="*/ 15 w 42"/>
                <a:gd name="T37" fmla="*/ 1 h 3"/>
                <a:gd name="T38" fmla="*/ 16 w 42"/>
                <a:gd name="T39" fmla="*/ 1 h 3"/>
                <a:gd name="T40" fmla="*/ 17 w 42"/>
                <a:gd name="T41" fmla="*/ 1 h 3"/>
                <a:gd name="T42" fmla="*/ 18 w 42"/>
                <a:gd name="T43" fmla="*/ 1 h 3"/>
                <a:gd name="T44" fmla="*/ 19 w 42"/>
                <a:gd name="T45" fmla="*/ 1 h 3"/>
                <a:gd name="T46" fmla="*/ 19 w 42"/>
                <a:gd name="T47" fmla="*/ 1 h 3"/>
                <a:gd name="T48" fmla="*/ 20 w 42"/>
                <a:gd name="T49" fmla="*/ 2 h 3"/>
                <a:gd name="T50" fmla="*/ 21 w 42"/>
                <a:gd name="T51" fmla="*/ 2 h 3"/>
                <a:gd name="T52" fmla="*/ 22 w 42"/>
                <a:gd name="T53" fmla="*/ 2 h 3"/>
                <a:gd name="T54" fmla="*/ 23 w 42"/>
                <a:gd name="T55" fmla="*/ 2 h 3"/>
                <a:gd name="T56" fmla="*/ 23 w 42"/>
                <a:gd name="T57" fmla="*/ 2 h 3"/>
                <a:gd name="T58" fmla="*/ 24 w 42"/>
                <a:gd name="T59" fmla="*/ 2 h 3"/>
                <a:gd name="T60" fmla="*/ 25 w 42"/>
                <a:gd name="T61" fmla="*/ 2 h 3"/>
                <a:gd name="T62" fmla="*/ 26 w 42"/>
                <a:gd name="T63" fmla="*/ 2 h 3"/>
                <a:gd name="T64" fmla="*/ 27 w 42"/>
                <a:gd name="T65" fmla="*/ 2 h 3"/>
                <a:gd name="T66" fmla="*/ 27 w 42"/>
                <a:gd name="T67" fmla="*/ 2 h 3"/>
                <a:gd name="T68" fmla="*/ 28 w 42"/>
                <a:gd name="T69" fmla="*/ 2 h 3"/>
                <a:gd name="T70" fmla="*/ 29 w 42"/>
                <a:gd name="T71" fmla="*/ 2 h 3"/>
                <a:gd name="T72" fmla="*/ 30 w 42"/>
                <a:gd name="T73" fmla="*/ 2 h 3"/>
                <a:gd name="T74" fmla="*/ 31 w 42"/>
                <a:gd name="T75" fmla="*/ 2 h 3"/>
                <a:gd name="T76" fmla="*/ 31 w 42"/>
                <a:gd name="T77" fmla="*/ 2 h 3"/>
                <a:gd name="T78" fmla="*/ 32 w 42"/>
                <a:gd name="T79" fmla="*/ 2 h 3"/>
                <a:gd name="T80" fmla="*/ 33 w 42"/>
                <a:gd name="T81" fmla="*/ 2 h 3"/>
                <a:gd name="T82" fmla="*/ 34 w 42"/>
                <a:gd name="T83" fmla="*/ 2 h 3"/>
                <a:gd name="T84" fmla="*/ 35 w 42"/>
                <a:gd name="T85" fmla="*/ 2 h 3"/>
                <a:gd name="T86" fmla="*/ 35 w 42"/>
                <a:gd name="T87" fmla="*/ 3 h 3"/>
                <a:gd name="T88" fmla="*/ 36 w 42"/>
                <a:gd name="T89" fmla="*/ 3 h 3"/>
                <a:gd name="T90" fmla="*/ 37 w 42"/>
                <a:gd name="T91" fmla="*/ 3 h 3"/>
                <a:gd name="T92" fmla="*/ 38 w 42"/>
                <a:gd name="T93" fmla="*/ 3 h 3"/>
                <a:gd name="T94" fmla="*/ 39 w 42"/>
                <a:gd name="T95" fmla="*/ 3 h 3"/>
                <a:gd name="T96" fmla="*/ 39 w 42"/>
                <a:gd name="T97" fmla="*/ 3 h 3"/>
                <a:gd name="T98" fmla="*/ 40 w 42"/>
                <a:gd name="T99" fmla="*/ 3 h 3"/>
                <a:gd name="T100" fmla="*/ 41 w 42"/>
                <a:gd name="T101" fmla="*/ 3 h 3"/>
                <a:gd name="T102" fmla="*/ 42 w 42"/>
                <a:gd name="T10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3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3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1" name="Freeform 69"/>
            <p:cNvSpPr>
              <a:spLocks/>
            </p:cNvSpPr>
            <p:nvPr/>
          </p:nvSpPr>
          <p:spPr bwMode="auto">
            <a:xfrm>
              <a:off x="2406" y="3184"/>
              <a:ext cx="296" cy="14"/>
            </a:xfrm>
            <a:custGeom>
              <a:avLst/>
              <a:gdLst>
                <a:gd name="T0" fmla="*/ 1 w 42"/>
                <a:gd name="T1" fmla="*/ 0 h 2"/>
                <a:gd name="T2" fmla="*/ 1 w 42"/>
                <a:gd name="T3" fmla="*/ 0 h 2"/>
                <a:gd name="T4" fmla="*/ 2 w 42"/>
                <a:gd name="T5" fmla="*/ 0 h 2"/>
                <a:gd name="T6" fmla="*/ 3 w 42"/>
                <a:gd name="T7" fmla="*/ 0 h 2"/>
                <a:gd name="T8" fmla="*/ 4 w 42"/>
                <a:gd name="T9" fmla="*/ 0 h 2"/>
                <a:gd name="T10" fmla="*/ 5 w 42"/>
                <a:gd name="T11" fmla="*/ 0 h 2"/>
                <a:gd name="T12" fmla="*/ 6 w 42"/>
                <a:gd name="T13" fmla="*/ 0 h 2"/>
                <a:gd name="T14" fmla="*/ 6 w 42"/>
                <a:gd name="T15" fmla="*/ 0 h 2"/>
                <a:gd name="T16" fmla="*/ 7 w 42"/>
                <a:gd name="T17" fmla="*/ 0 h 2"/>
                <a:gd name="T18" fmla="*/ 8 w 42"/>
                <a:gd name="T19" fmla="*/ 0 h 2"/>
                <a:gd name="T20" fmla="*/ 9 w 42"/>
                <a:gd name="T21" fmla="*/ 0 h 2"/>
                <a:gd name="T22" fmla="*/ 10 w 42"/>
                <a:gd name="T23" fmla="*/ 0 h 2"/>
                <a:gd name="T24" fmla="*/ 10 w 42"/>
                <a:gd name="T25" fmla="*/ 0 h 2"/>
                <a:gd name="T26" fmla="*/ 11 w 42"/>
                <a:gd name="T27" fmla="*/ 0 h 2"/>
                <a:gd name="T28" fmla="*/ 12 w 42"/>
                <a:gd name="T29" fmla="*/ 1 h 2"/>
                <a:gd name="T30" fmla="*/ 13 w 42"/>
                <a:gd name="T31" fmla="*/ 1 h 2"/>
                <a:gd name="T32" fmla="*/ 14 w 42"/>
                <a:gd name="T33" fmla="*/ 1 h 2"/>
                <a:gd name="T34" fmla="*/ 14 w 42"/>
                <a:gd name="T35" fmla="*/ 1 h 2"/>
                <a:gd name="T36" fmla="*/ 15 w 42"/>
                <a:gd name="T37" fmla="*/ 1 h 2"/>
                <a:gd name="T38" fmla="*/ 16 w 42"/>
                <a:gd name="T39" fmla="*/ 1 h 2"/>
                <a:gd name="T40" fmla="*/ 17 w 42"/>
                <a:gd name="T41" fmla="*/ 1 h 2"/>
                <a:gd name="T42" fmla="*/ 18 w 42"/>
                <a:gd name="T43" fmla="*/ 1 h 2"/>
                <a:gd name="T44" fmla="*/ 18 w 42"/>
                <a:gd name="T45" fmla="*/ 1 h 2"/>
                <a:gd name="T46" fmla="*/ 19 w 42"/>
                <a:gd name="T47" fmla="*/ 1 h 2"/>
                <a:gd name="T48" fmla="*/ 20 w 42"/>
                <a:gd name="T49" fmla="*/ 1 h 2"/>
                <a:gd name="T50" fmla="*/ 21 w 42"/>
                <a:gd name="T51" fmla="*/ 1 h 2"/>
                <a:gd name="T52" fmla="*/ 22 w 42"/>
                <a:gd name="T53" fmla="*/ 1 h 2"/>
                <a:gd name="T54" fmla="*/ 22 w 42"/>
                <a:gd name="T55" fmla="*/ 1 h 2"/>
                <a:gd name="T56" fmla="*/ 23 w 42"/>
                <a:gd name="T57" fmla="*/ 1 h 2"/>
                <a:gd name="T58" fmla="*/ 24 w 42"/>
                <a:gd name="T59" fmla="*/ 1 h 2"/>
                <a:gd name="T60" fmla="*/ 25 w 42"/>
                <a:gd name="T61" fmla="*/ 1 h 2"/>
                <a:gd name="T62" fmla="*/ 26 w 42"/>
                <a:gd name="T63" fmla="*/ 1 h 2"/>
                <a:gd name="T64" fmla="*/ 27 w 42"/>
                <a:gd name="T65" fmla="*/ 1 h 2"/>
                <a:gd name="T66" fmla="*/ 27 w 42"/>
                <a:gd name="T67" fmla="*/ 1 h 2"/>
                <a:gd name="T68" fmla="*/ 28 w 42"/>
                <a:gd name="T69" fmla="*/ 1 h 2"/>
                <a:gd name="T70" fmla="*/ 29 w 42"/>
                <a:gd name="T71" fmla="*/ 1 h 2"/>
                <a:gd name="T72" fmla="*/ 30 w 42"/>
                <a:gd name="T73" fmla="*/ 1 h 2"/>
                <a:gd name="T74" fmla="*/ 31 w 42"/>
                <a:gd name="T75" fmla="*/ 1 h 2"/>
                <a:gd name="T76" fmla="*/ 31 w 42"/>
                <a:gd name="T77" fmla="*/ 1 h 2"/>
                <a:gd name="T78" fmla="*/ 32 w 42"/>
                <a:gd name="T79" fmla="*/ 1 h 2"/>
                <a:gd name="T80" fmla="*/ 33 w 42"/>
                <a:gd name="T81" fmla="*/ 1 h 2"/>
                <a:gd name="T82" fmla="*/ 34 w 42"/>
                <a:gd name="T83" fmla="*/ 1 h 2"/>
                <a:gd name="T84" fmla="*/ 35 w 42"/>
                <a:gd name="T85" fmla="*/ 1 h 2"/>
                <a:gd name="T86" fmla="*/ 35 w 42"/>
                <a:gd name="T87" fmla="*/ 1 h 2"/>
                <a:gd name="T88" fmla="*/ 36 w 42"/>
                <a:gd name="T89" fmla="*/ 1 h 2"/>
                <a:gd name="T90" fmla="*/ 37 w 42"/>
                <a:gd name="T91" fmla="*/ 1 h 2"/>
                <a:gd name="T92" fmla="*/ 38 w 42"/>
                <a:gd name="T93" fmla="*/ 2 h 2"/>
                <a:gd name="T94" fmla="*/ 39 w 42"/>
                <a:gd name="T95" fmla="*/ 2 h 2"/>
                <a:gd name="T96" fmla="*/ 39 w 42"/>
                <a:gd name="T97" fmla="*/ 2 h 2"/>
                <a:gd name="T98" fmla="*/ 40 w 42"/>
                <a:gd name="T99" fmla="*/ 2 h 2"/>
                <a:gd name="T100" fmla="*/ 41 w 42"/>
                <a:gd name="T101" fmla="*/ 2 h 2"/>
                <a:gd name="T102" fmla="*/ 42 w 42"/>
                <a:gd name="T10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2" y="2"/>
                  </a:lnTo>
                </a:path>
              </a:pathLst>
            </a:custGeom>
            <a:noFill/>
            <a:ln w="158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2" name="Freeform 70"/>
            <p:cNvSpPr>
              <a:spLocks/>
            </p:cNvSpPr>
            <p:nvPr/>
          </p:nvSpPr>
          <p:spPr bwMode="auto">
            <a:xfrm>
              <a:off x="2702" y="3198"/>
              <a:ext cx="295" cy="0"/>
            </a:xfrm>
            <a:custGeom>
              <a:avLst/>
              <a:gdLst>
                <a:gd name="T0" fmla="*/ 1 w 42"/>
                <a:gd name="T1" fmla="*/ 1 w 42"/>
                <a:gd name="T2" fmla="*/ 2 w 42"/>
                <a:gd name="T3" fmla="*/ 3 w 42"/>
                <a:gd name="T4" fmla="*/ 4 w 42"/>
                <a:gd name="T5" fmla="*/ 5 w 42"/>
                <a:gd name="T6" fmla="*/ 5 w 42"/>
                <a:gd name="T7" fmla="*/ 6 w 42"/>
                <a:gd name="T8" fmla="*/ 7 w 42"/>
                <a:gd name="T9" fmla="*/ 8 w 42"/>
                <a:gd name="T10" fmla="*/ 9 w 42"/>
                <a:gd name="T11" fmla="*/ 9 w 42"/>
                <a:gd name="T12" fmla="*/ 10 w 42"/>
                <a:gd name="T13" fmla="*/ 11 w 42"/>
                <a:gd name="T14" fmla="*/ 12 w 42"/>
                <a:gd name="T15" fmla="*/ 13 w 42"/>
                <a:gd name="T16" fmla="*/ 14 w 42"/>
                <a:gd name="T17" fmla="*/ 14 w 42"/>
                <a:gd name="T18" fmla="*/ 15 w 42"/>
                <a:gd name="T19" fmla="*/ 16 w 42"/>
                <a:gd name="T20" fmla="*/ 17 w 42"/>
                <a:gd name="T21" fmla="*/ 18 w 42"/>
                <a:gd name="T22" fmla="*/ 18 w 42"/>
                <a:gd name="T23" fmla="*/ 19 w 42"/>
                <a:gd name="T24" fmla="*/ 20 w 42"/>
                <a:gd name="T25" fmla="*/ 21 w 42"/>
                <a:gd name="T26" fmla="*/ 22 w 42"/>
                <a:gd name="T27" fmla="*/ 22 w 42"/>
                <a:gd name="T28" fmla="*/ 23 w 42"/>
                <a:gd name="T29" fmla="*/ 24 w 42"/>
                <a:gd name="T30" fmla="*/ 25 w 42"/>
                <a:gd name="T31" fmla="*/ 26 w 42"/>
                <a:gd name="T32" fmla="*/ 26 w 42"/>
                <a:gd name="T33" fmla="*/ 27 w 42"/>
                <a:gd name="T34" fmla="*/ 28 w 42"/>
                <a:gd name="T35" fmla="*/ 29 w 42"/>
                <a:gd name="T36" fmla="*/ 30 w 42"/>
                <a:gd name="T37" fmla="*/ 30 w 42"/>
                <a:gd name="T38" fmla="*/ 31 w 42"/>
                <a:gd name="T39" fmla="*/ 32 w 42"/>
                <a:gd name="T40" fmla="*/ 33 w 42"/>
                <a:gd name="T41" fmla="*/ 34 w 42"/>
                <a:gd name="T42" fmla="*/ 34 w 42"/>
                <a:gd name="T43" fmla="*/ 35 w 42"/>
                <a:gd name="T44" fmla="*/ 36 w 42"/>
                <a:gd name="T45" fmla="*/ 37 w 42"/>
                <a:gd name="T46" fmla="*/ 38 w 42"/>
                <a:gd name="T47" fmla="*/ 39 w 42"/>
                <a:gd name="T48" fmla="*/ 39 w 42"/>
                <a:gd name="T49" fmla="*/ 40 w 42"/>
                <a:gd name="T50" fmla="*/ 41 w 42"/>
                <a:gd name="T51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11113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3" name="Freeform 71"/>
            <p:cNvSpPr>
              <a:spLocks/>
            </p:cNvSpPr>
            <p:nvPr/>
          </p:nvSpPr>
          <p:spPr bwMode="auto">
            <a:xfrm>
              <a:off x="2997" y="3198"/>
              <a:ext cx="296" cy="7"/>
            </a:xfrm>
            <a:custGeom>
              <a:avLst/>
              <a:gdLst>
                <a:gd name="T0" fmla="*/ 1 w 42"/>
                <a:gd name="T1" fmla="*/ 0 h 1"/>
                <a:gd name="T2" fmla="*/ 1 w 42"/>
                <a:gd name="T3" fmla="*/ 1 h 1"/>
                <a:gd name="T4" fmla="*/ 2 w 42"/>
                <a:gd name="T5" fmla="*/ 1 h 1"/>
                <a:gd name="T6" fmla="*/ 3 w 42"/>
                <a:gd name="T7" fmla="*/ 1 h 1"/>
                <a:gd name="T8" fmla="*/ 4 w 42"/>
                <a:gd name="T9" fmla="*/ 1 h 1"/>
                <a:gd name="T10" fmla="*/ 5 w 42"/>
                <a:gd name="T11" fmla="*/ 1 h 1"/>
                <a:gd name="T12" fmla="*/ 5 w 42"/>
                <a:gd name="T13" fmla="*/ 1 h 1"/>
                <a:gd name="T14" fmla="*/ 6 w 42"/>
                <a:gd name="T15" fmla="*/ 1 h 1"/>
                <a:gd name="T16" fmla="*/ 7 w 42"/>
                <a:gd name="T17" fmla="*/ 1 h 1"/>
                <a:gd name="T18" fmla="*/ 8 w 42"/>
                <a:gd name="T19" fmla="*/ 1 h 1"/>
                <a:gd name="T20" fmla="*/ 9 w 42"/>
                <a:gd name="T21" fmla="*/ 1 h 1"/>
                <a:gd name="T22" fmla="*/ 9 w 42"/>
                <a:gd name="T23" fmla="*/ 1 h 1"/>
                <a:gd name="T24" fmla="*/ 10 w 42"/>
                <a:gd name="T25" fmla="*/ 1 h 1"/>
                <a:gd name="T26" fmla="*/ 11 w 42"/>
                <a:gd name="T27" fmla="*/ 1 h 1"/>
                <a:gd name="T28" fmla="*/ 12 w 42"/>
                <a:gd name="T29" fmla="*/ 1 h 1"/>
                <a:gd name="T30" fmla="*/ 13 w 42"/>
                <a:gd name="T31" fmla="*/ 1 h 1"/>
                <a:gd name="T32" fmla="*/ 13 w 42"/>
                <a:gd name="T33" fmla="*/ 1 h 1"/>
                <a:gd name="T34" fmla="*/ 14 w 42"/>
                <a:gd name="T35" fmla="*/ 1 h 1"/>
                <a:gd name="T36" fmla="*/ 15 w 42"/>
                <a:gd name="T37" fmla="*/ 1 h 1"/>
                <a:gd name="T38" fmla="*/ 16 w 42"/>
                <a:gd name="T39" fmla="*/ 1 h 1"/>
                <a:gd name="T40" fmla="*/ 17 w 42"/>
                <a:gd name="T41" fmla="*/ 1 h 1"/>
                <a:gd name="T42" fmla="*/ 17 w 42"/>
                <a:gd name="T43" fmla="*/ 1 h 1"/>
                <a:gd name="T44" fmla="*/ 18 w 42"/>
                <a:gd name="T45" fmla="*/ 1 h 1"/>
                <a:gd name="T46" fmla="*/ 19 w 42"/>
                <a:gd name="T47" fmla="*/ 1 h 1"/>
                <a:gd name="T48" fmla="*/ 20 w 42"/>
                <a:gd name="T49" fmla="*/ 1 h 1"/>
                <a:gd name="T50" fmla="*/ 21 w 42"/>
                <a:gd name="T51" fmla="*/ 1 h 1"/>
                <a:gd name="T52" fmla="*/ 22 w 42"/>
                <a:gd name="T53" fmla="*/ 1 h 1"/>
                <a:gd name="T54" fmla="*/ 22 w 42"/>
                <a:gd name="T55" fmla="*/ 1 h 1"/>
                <a:gd name="T56" fmla="*/ 23 w 42"/>
                <a:gd name="T57" fmla="*/ 1 h 1"/>
                <a:gd name="T58" fmla="*/ 24 w 42"/>
                <a:gd name="T59" fmla="*/ 1 h 1"/>
                <a:gd name="T60" fmla="*/ 25 w 42"/>
                <a:gd name="T61" fmla="*/ 1 h 1"/>
                <a:gd name="T62" fmla="*/ 26 w 42"/>
                <a:gd name="T63" fmla="*/ 1 h 1"/>
                <a:gd name="T64" fmla="*/ 26 w 42"/>
                <a:gd name="T65" fmla="*/ 1 h 1"/>
                <a:gd name="T66" fmla="*/ 27 w 42"/>
                <a:gd name="T67" fmla="*/ 1 h 1"/>
                <a:gd name="T68" fmla="*/ 28 w 42"/>
                <a:gd name="T69" fmla="*/ 1 h 1"/>
                <a:gd name="T70" fmla="*/ 29 w 42"/>
                <a:gd name="T71" fmla="*/ 1 h 1"/>
                <a:gd name="T72" fmla="*/ 30 w 42"/>
                <a:gd name="T73" fmla="*/ 1 h 1"/>
                <a:gd name="T74" fmla="*/ 30 w 42"/>
                <a:gd name="T75" fmla="*/ 1 h 1"/>
                <a:gd name="T76" fmla="*/ 31 w 42"/>
                <a:gd name="T77" fmla="*/ 1 h 1"/>
                <a:gd name="T78" fmla="*/ 32 w 42"/>
                <a:gd name="T79" fmla="*/ 1 h 1"/>
                <a:gd name="T80" fmla="*/ 33 w 42"/>
                <a:gd name="T81" fmla="*/ 1 h 1"/>
                <a:gd name="T82" fmla="*/ 34 w 42"/>
                <a:gd name="T83" fmla="*/ 1 h 1"/>
                <a:gd name="T84" fmla="*/ 34 w 42"/>
                <a:gd name="T85" fmla="*/ 1 h 1"/>
                <a:gd name="T86" fmla="*/ 35 w 42"/>
                <a:gd name="T87" fmla="*/ 1 h 1"/>
                <a:gd name="T88" fmla="*/ 36 w 42"/>
                <a:gd name="T89" fmla="*/ 1 h 1"/>
                <a:gd name="T90" fmla="*/ 37 w 42"/>
                <a:gd name="T91" fmla="*/ 1 h 1"/>
                <a:gd name="T92" fmla="*/ 38 w 42"/>
                <a:gd name="T93" fmla="*/ 1 h 1"/>
                <a:gd name="T94" fmla="*/ 38 w 42"/>
                <a:gd name="T95" fmla="*/ 1 h 1"/>
                <a:gd name="T96" fmla="*/ 39 w 42"/>
                <a:gd name="T97" fmla="*/ 1 h 1"/>
                <a:gd name="T98" fmla="*/ 40 w 42"/>
                <a:gd name="T99" fmla="*/ 1 h 1"/>
                <a:gd name="T100" fmla="*/ 41 w 42"/>
                <a:gd name="T101" fmla="*/ 1 h 1"/>
                <a:gd name="T102" fmla="*/ 42 w 42"/>
                <a:gd name="T10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1"/>
                  </a:lnTo>
                </a:path>
              </a:pathLst>
            </a:custGeom>
            <a:noFill/>
            <a:ln w="11113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4" name="Freeform 72"/>
            <p:cNvSpPr>
              <a:spLocks/>
            </p:cNvSpPr>
            <p:nvPr/>
          </p:nvSpPr>
          <p:spPr bwMode="auto">
            <a:xfrm>
              <a:off x="3293" y="3205"/>
              <a:ext cx="183" cy="0"/>
            </a:xfrm>
            <a:custGeom>
              <a:avLst/>
              <a:gdLst>
                <a:gd name="T0" fmla="*/ 0 w 26"/>
                <a:gd name="T1" fmla="*/ 1 w 26"/>
                <a:gd name="T2" fmla="*/ 2 w 26"/>
                <a:gd name="T3" fmla="*/ 3 w 26"/>
                <a:gd name="T4" fmla="*/ 4 w 26"/>
                <a:gd name="T5" fmla="*/ 5 w 26"/>
                <a:gd name="T6" fmla="*/ 5 w 26"/>
                <a:gd name="T7" fmla="*/ 6 w 26"/>
                <a:gd name="T8" fmla="*/ 7 w 26"/>
                <a:gd name="T9" fmla="*/ 8 w 26"/>
                <a:gd name="T10" fmla="*/ 9 w 26"/>
                <a:gd name="T11" fmla="*/ 9 w 26"/>
                <a:gd name="T12" fmla="*/ 10 w 26"/>
                <a:gd name="T13" fmla="*/ 11 w 26"/>
                <a:gd name="T14" fmla="*/ 12 w 26"/>
                <a:gd name="T15" fmla="*/ 13 w 26"/>
                <a:gd name="T16" fmla="*/ 13 w 26"/>
                <a:gd name="T17" fmla="*/ 14 w 26"/>
                <a:gd name="T18" fmla="*/ 15 w 26"/>
                <a:gd name="T19" fmla="*/ 16 w 26"/>
                <a:gd name="T20" fmla="*/ 17 w 26"/>
                <a:gd name="T21" fmla="*/ 17 w 26"/>
                <a:gd name="T22" fmla="*/ 18 w 26"/>
                <a:gd name="T23" fmla="*/ 19 w 26"/>
                <a:gd name="T24" fmla="*/ 20 w 26"/>
                <a:gd name="T25" fmla="*/ 21 w 26"/>
                <a:gd name="T26" fmla="*/ 21 w 26"/>
                <a:gd name="T27" fmla="*/ 22 w 26"/>
                <a:gd name="T28" fmla="*/ 23 w 26"/>
                <a:gd name="T29" fmla="*/ 24 w 26"/>
                <a:gd name="T30" fmla="*/ 25 w 26"/>
                <a:gd name="T31" fmla="*/ 25 w 26"/>
                <a:gd name="T3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 w="11113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5" name="Rectangle 73"/>
            <p:cNvSpPr>
              <a:spLocks noChangeArrowheads="1"/>
            </p:cNvSpPr>
            <p:nvPr/>
          </p:nvSpPr>
          <p:spPr bwMode="auto">
            <a:xfrm>
              <a:off x="2856" y="1635"/>
              <a:ext cx="14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V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6" name="Rectangle 74"/>
            <p:cNvSpPr>
              <a:spLocks noChangeArrowheads="1"/>
            </p:cNvSpPr>
            <p:nvPr/>
          </p:nvSpPr>
          <p:spPr bwMode="auto">
            <a:xfrm>
              <a:off x="2941" y="1692"/>
              <a:ext cx="12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II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Line 75"/>
            <p:cNvSpPr>
              <a:spLocks noChangeShapeType="1"/>
            </p:cNvSpPr>
            <p:nvPr/>
          </p:nvSpPr>
          <p:spPr bwMode="auto">
            <a:xfrm>
              <a:off x="3074" y="1727"/>
              <a:ext cx="247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8" name="Freeform 76"/>
            <p:cNvSpPr>
              <a:spLocks/>
            </p:cNvSpPr>
            <p:nvPr/>
          </p:nvSpPr>
          <p:spPr bwMode="auto">
            <a:xfrm>
              <a:off x="647" y="1516"/>
              <a:ext cx="288" cy="1689"/>
            </a:xfrm>
            <a:custGeom>
              <a:avLst/>
              <a:gdLst>
                <a:gd name="T0" fmla="*/ 0 w 41"/>
                <a:gd name="T1" fmla="*/ 239 h 240"/>
                <a:gd name="T2" fmla="*/ 1 w 41"/>
                <a:gd name="T3" fmla="*/ 238 h 240"/>
                <a:gd name="T4" fmla="*/ 2 w 41"/>
                <a:gd name="T5" fmla="*/ 235 h 240"/>
                <a:gd name="T6" fmla="*/ 2 w 41"/>
                <a:gd name="T7" fmla="*/ 231 h 240"/>
                <a:gd name="T8" fmla="*/ 3 w 41"/>
                <a:gd name="T9" fmla="*/ 226 h 240"/>
                <a:gd name="T10" fmla="*/ 4 w 41"/>
                <a:gd name="T11" fmla="*/ 220 h 240"/>
                <a:gd name="T12" fmla="*/ 5 w 41"/>
                <a:gd name="T13" fmla="*/ 214 h 240"/>
                <a:gd name="T14" fmla="*/ 6 w 41"/>
                <a:gd name="T15" fmla="*/ 207 h 240"/>
                <a:gd name="T16" fmla="*/ 6 w 41"/>
                <a:gd name="T17" fmla="*/ 199 h 240"/>
                <a:gd name="T18" fmla="*/ 7 w 41"/>
                <a:gd name="T19" fmla="*/ 191 h 240"/>
                <a:gd name="T20" fmla="*/ 8 w 41"/>
                <a:gd name="T21" fmla="*/ 182 h 240"/>
                <a:gd name="T22" fmla="*/ 9 w 41"/>
                <a:gd name="T23" fmla="*/ 173 h 240"/>
                <a:gd name="T24" fmla="*/ 10 w 41"/>
                <a:gd name="T25" fmla="*/ 164 h 240"/>
                <a:gd name="T26" fmla="*/ 10 w 41"/>
                <a:gd name="T27" fmla="*/ 155 h 240"/>
                <a:gd name="T28" fmla="*/ 11 w 41"/>
                <a:gd name="T29" fmla="*/ 146 h 240"/>
                <a:gd name="T30" fmla="*/ 12 w 41"/>
                <a:gd name="T31" fmla="*/ 137 h 240"/>
                <a:gd name="T32" fmla="*/ 13 w 41"/>
                <a:gd name="T33" fmla="*/ 128 h 240"/>
                <a:gd name="T34" fmla="*/ 14 w 41"/>
                <a:gd name="T35" fmla="*/ 120 h 240"/>
                <a:gd name="T36" fmla="*/ 14 w 41"/>
                <a:gd name="T37" fmla="*/ 111 h 240"/>
                <a:gd name="T38" fmla="*/ 15 w 41"/>
                <a:gd name="T39" fmla="*/ 103 h 240"/>
                <a:gd name="T40" fmla="*/ 16 w 41"/>
                <a:gd name="T41" fmla="*/ 95 h 240"/>
                <a:gd name="T42" fmla="*/ 17 w 41"/>
                <a:gd name="T43" fmla="*/ 87 h 240"/>
                <a:gd name="T44" fmla="*/ 18 w 41"/>
                <a:gd name="T45" fmla="*/ 80 h 240"/>
                <a:gd name="T46" fmla="*/ 19 w 41"/>
                <a:gd name="T47" fmla="*/ 73 h 240"/>
                <a:gd name="T48" fmla="*/ 19 w 41"/>
                <a:gd name="T49" fmla="*/ 66 h 240"/>
                <a:gd name="T50" fmla="*/ 20 w 41"/>
                <a:gd name="T51" fmla="*/ 60 h 240"/>
                <a:gd name="T52" fmla="*/ 21 w 41"/>
                <a:gd name="T53" fmla="*/ 54 h 240"/>
                <a:gd name="T54" fmla="*/ 22 w 41"/>
                <a:gd name="T55" fmla="*/ 49 h 240"/>
                <a:gd name="T56" fmla="*/ 23 w 41"/>
                <a:gd name="T57" fmla="*/ 43 h 240"/>
                <a:gd name="T58" fmla="*/ 23 w 41"/>
                <a:gd name="T59" fmla="*/ 39 h 240"/>
                <a:gd name="T60" fmla="*/ 24 w 41"/>
                <a:gd name="T61" fmla="*/ 34 h 240"/>
                <a:gd name="T62" fmla="*/ 25 w 41"/>
                <a:gd name="T63" fmla="*/ 30 h 240"/>
                <a:gd name="T64" fmla="*/ 26 w 41"/>
                <a:gd name="T65" fmla="*/ 26 h 240"/>
                <a:gd name="T66" fmla="*/ 27 w 41"/>
                <a:gd name="T67" fmla="*/ 23 h 240"/>
                <a:gd name="T68" fmla="*/ 27 w 41"/>
                <a:gd name="T69" fmla="*/ 20 h 240"/>
                <a:gd name="T70" fmla="*/ 28 w 41"/>
                <a:gd name="T71" fmla="*/ 17 h 240"/>
                <a:gd name="T72" fmla="*/ 29 w 41"/>
                <a:gd name="T73" fmla="*/ 14 h 240"/>
                <a:gd name="T74" fmla="*/ 30 w 41"/>
                <a:gd name="T75" fmla="*/ 12 h 240"/>
                <a:gd name="T76" fmla="*/ 31 w 41"/>
                <a:gd name="T77" fmla="*/ 10 h 240"/>
                <a:gd name="T78" fmla="*/ 31 w 41"/>
                <a:gd name="T79" fmla="*/ 8 h 240"/>
                <a:gd name="T80" fmla="*/ 32 w 41"/>
                <a:gd name="T81" fmla="*/ 6 h 240"/>
                <a:gd name="T82" fmla="*/ 33 w 41"/>
                <a:gd name="T83" fmla="*/ 5 h 240"/>
                <a:gd name="T84" fmla="*/ 34 w 41"/>
                <a:gd name="T85" fmla="*/ 4 h 240"/>
                <a:gd name="T86" fmla="*/ 35 w 41"/>
                <a:gd name="T87" fmla="*/ 3 h 240"/>
                <a:gd name="T88" fmla="*/ 35 w 41"/>
                <a:gd name="T89" fmla="*/ 2 h 240"/>
                <a:gd name="T90" fmla="*/ 36 w 41"/>
                <a:gd name="T91" fmla="*/ 1 h 240"/>
                <a:gd name="T92" fmla="*/ 37 w 41"/>
                <a:gd name="T93" fmla="*/ 1 h 240"/>
                <a:gd name="T94" fmla="*/ 38 w 41"/>
                <a:gd name="T95" fmla="*/ 0 h 240"/>
                <a:gd name="T96" fmla="*/ 39 w 41"/>
                <a:gd name="T97" fmla="*/ 0 h 240"/>
                <a:gd name="T98" fmla="*/ 39 w 41"/>
                <a:gd name="T99" fmla="*/ 0 h 240"/>
                <a:gd name="T100" fmla="*/ 40 w 41"/>
                <a:gd name="T10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" h="240">
                  <a:moveTo>
                    <a:pt x="0" y="240"/>
                  </a:moveTo>
                  <a:lnTo>
                    <a:pt x="0" y="239"/>
                  </a:lnTo>
                  <a:lnTo>
                    <a:pt x="0" y="239"/>
                  </a:lnTo>
                  <a:lnTo>
                    <a:pt x="1" y="238"/>
                  </a:lnTo>
                  <a:lnTo>
                    <a:pt x="1" y="236"/>
                  </a:lnTo>
                  <a:lnTo>
                    <a:pt x="2" y="235"/>
                  </a:lnTo>
                  <a:lnTo>
                    <a:pt x="2" y="233"/>
                  </a:lnTo>
                  <a:lnTo>
                    <a:pt x="2" y="231"/>
                  </a:lnTo>
                  <a:lnTo>
                    <a:pt x="3" y="228"/>
                  </a:lnTo>
                  <a:lnTo>
                    <a:pt x="3" y="226"/>
                  </a:lnTo>
                  <a:lnTo>
                    <a:pt x="4" y="223"/>
                  </a:lnTo>
                  <a:lnTo>
                    <a:pt x="4" y="220"/>
                  </a:lnTo>
                  <a:lnTo>
                    <a:pt x="4" y="217"/>
                  </a:lnTo>
                  <a:lnTo>
                    <a:pt x="5" y="214"/>
                  </a:lnTo>
                  <a:lnTo>
                    <a:pt x="5" y="210"/>
                  </a:lnTo>
                  <a:lnTo>
                    <a:pt x="6" y="207"/>
                  </a:lnTo>
                  <a:lnTo>
                    <a:pt x="6" y="203"/>
                  </a:lnTo>
                  <a:lnTo>
                    <a:pt x="6" y="199"/>
                  </a:lnTo>
                  <a:lnTo>
                    <a:pt x="7" y="195"/>
                  </a:lnTo>
                  <a:lnTo>
                    <a:pt x="7" y="191"/>
                  </a:lnTo>
                  <a:lnTo>
                    <a:pt x="8" y="187"/>
                  </a:lnTo>
                  <a:lnTo>
                    <a:pt x="8" y="182"/>
                  </a:lnTo>
                  <a:lnTo>
                    <a:pt x="8" y="178"/>
                  </a:lnTo>
                  <a:lnTo>
                    <a:pt x="9" y="173"/>
                  </a:lnTo>
                  <a:lnTo>
                    <a:pt x="9" y="169"/>
                  </a:lnTo>
                  <a:lnTo>
                    <a:pt x="10" y="164"/>
                  </a:lnTo>
                  <a:lnTo>
                    <a:pt x="10" y="160"/>
                  </a:lnTo>
                  <a:lnTo>
                    <a:pt x="10" y="155"/>
                  </a:lnTo>
                  <a:lnTo>
                    <a:pt x="11" y="151"/>
                  </a:lnTo>
                  <a:lnTo>
                    <a:pt x="11" y="146"/>
                  </a:lnTo>
                  <a:lnTo>
                    <a:pt x="12" y="142"/>
                  </a:lnTo>
                  <a:lnTo>
                    <a:pt x="12" y="137"/>
                  </a:lnTo>
                  <a:lnTo>
                    <a:pt x="12" y="133"/>
                  </a:lnTo>
                  <a:lnTo>
                    <a:pt x="13" y="128"/>
                  </a:lnTo>
                  <a:lnTo>
                    <a:pt x="13" y="124"/>
                  </a:lnTo>
                  <a:lnTo>
                    <a:pt x="14" y="120"/>
                  </a:lnTo>
                  <a:lnTo>
                    <a:pt x="14" y="115"/>
                  </a:lnTo>
                  <a:lnTo>
                    <a:pt x="14" y="111"/>
                  </a:lnTo>
                  <a:lnTo>
                    <a:pt x="15" y="107"/>
                  </a:lnTo>
                  <a:lnTo>
                    <a:pt x="15" y="103"/>
                  </a:lnTo>
                  <a:lnTo>
                    <a:pt x="16" y="99"/>
                  </a:lnTo>
                  <a:lnTo>
                    <a:pt x="16" y="95"/>
                  </a:lnTo>
                  <a:lnTo>
                    <a:pt x="17" y="91"/>
                  </a:lnTo>
                  <a:lnTo>
                    <a:pt x="17" y="87"/>
                  </a:lnTo>
                  <a:lnTo>
                    <a:pt x="17" y="83"/>
                  </a:lnTo>
                  <a:lnTo>
                    <a:pt x="18" y="80"/>
                  </a:lnTo>
                  <a:lnTo>
                    <a:pt x="18" y="76"/>
                  </a:lnTo>
                  <a:lnTo>
                    <a:pt x="19" y="73"/>
                  </a:lnTo>
                  <a:lnTo>
                    <a:pt x="19" y="70"/>
                  </a:lnTo>
                  <a:lnTo>
                    <a:pt x="19" y="66"/>
                  </a:lnTo>
                  <a:lnTo>
                    <a:pt x="20" y="63"/>
                  </a:lnTo>
                  <a:lnTo>
                    <a:pt x="20" y="60"/>
                  </a:lnTo>
                  <a:lnTo>
                    <a:pt x="21" y="57"/>
                  </a:lnTo>
                  <a:lnTo>
                    <a:pt x="21" y="54"/>
                  </a:lnTo>
                  <a:lnTo>
                    <a:pt x="21" y="51"/>
                  </a:lnTo>
                  <a:lnTo>
                    <a:pt x="22" y="49"/>
                  </a:lnTo>
                  <a:lnTo>
                    <a:pt x="22" y="46"/>
                  </a:lnTo>
                  <a:lnTo>
                    <a:pt x="23" y="43"/>
                  </a:lnTo>
                  <a:lnTo>
                    <a:pt x="23" y="41"/>
                  </a:lnTo>
                  <a:lnTo>
                    <a:pt x="23" y="39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5" y="32"/>
                  </a:lnTo>
                  <a:lnTo>
                    <a:pt x="25" y="30"/>
                  </a:lnTo>
                  <a:lnTo>
                    <a:pt x="25" y="28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9" y="16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9" name="Freeform 77"/>
            <p:cNvSpPr>
              <a:spLocks/>
            </p:cNvSpPr>
            <p:nvPr/>
          </p:nvSpPr>
          <p:spPr bwMode="auto">
            <a:xfrm>
              <a:off x="935" y="1516"/>
              <a:ext cx="296" cy="443"/>
            </a:xfrm>
            <a:custGeom>
              <a:avLst/>
              <a:gdLst>
                <a:gd name="T0" fmla="*/ 0 w 42"/>
                <a:gd name="T1" fmla="*/ 0 h 63"/>
                <a:gd name="T2" fmla="*/ 1 w 42"/>
                <a:gd name="T3" fmla="*/ 0 h 63"/>
                <a:gd name="T4" fmla="*/ 2 w 42"/>
                <a:gd name="T5" fmla="*/ 0 h 63"/>
                <a:gd name="T6" fmla="*/ 3 w 42"/>
                <a:gd name="T7" fmla="*/ 0 h 63"/>
                <a:gd name="T8" fmla="*/ 3 w 42"/>
                <a:gd name="T9" fmla="*/ 1 h 63"/>
                <a:gd name="T10" fmla="*/ 4 w 42"/>
                <a:gd name="T11" fmla="*/ 1 h 63"/>
                <a:gd name="T12" fmla="*/ 5 w 42"/>
                <a:gd name="T13" fmla="*/ 2 h 63"/>
                <a:gd name="T14" fmla="*/ 6 w 42"/>
                <a:gd name="T15" fmla="*/ 3 h 63"/>
                <a:gd name="T16" fmla="*/ 7 w 42"/>
                <a:gd name="T17" fmla="*/ 3 h 63"/>
                <a:gd name="T18" fmla="*/ 7 w 42"/>
                <a:gd name="T19" fmla="*/ 4 h 63"/>
                <a:gd name="T20" fmla="*/ 8 w 42"/>
                <a:gd name="T21" fmla="*/ 5 h 63"/>
                <a:gd name="T22" fmla="*/ 9 w 42"/>
                <a:gd name="T23" fmla="*/ 6 h 63"/>
                <a:gd name="T24" fmla="*/ 10 w 42"/>
                <a:gd name="T25" fmla="*/ 7 h 63"/>
                <a:gd name="T26" fmla="*/ 11 w 42"/>
                <a:gd name="T27" fmla="*/ 8 h 63"/>
                <a:gd name="T28" fmla="*/ 11 w 42"/>
                <a:gd name="T29" fmla="*/ 9 h 63"/>
                <a:gd name="T30" fmla="*/ 12 w 42"/>
                <a:gd name="T31" fmla="*/ 10 h 63"/>
                <a:gd name="T32" fmla="*/ 13 w 42"/>
                <a:gd name="T33" fmla="*/ 11 h 63"/>
                <a:gd name="T34" fmla="*/ 14 w 42"/>
                <a:gd name="T35" fmla="*/ 12 h 63"/>
                <a:gd name="T36" fmla="*/ 15 w 42"/>
                <a:gd name="T37" fmla="*/ 13 h 63"/>
                <a:gd name="T38" fmla="*/ 15 w 42"/>
                <a:gd name="T39" fmla="*/ 14 h 63"/>
                <a:gd name="T40" fmla="*/ 16 w 42"/>
                <a:gd name="T41" fmla="*/ 16 h 63"/>
                <a:gd name="T42" fmla="*/ 17 w 42"/>
                <a:gd name="T43" fmla="*/ 17 h 63"/>
                <a:gd name="T44" fmla="*/ 18 w 42"/>
                <a:gd name="T45" fmla="*/ 18 h 63"/>
                <a:gd name="T46" fmla="*/ 19 w 42"/>
                <a:gd name="T47" fmla="*/ 19 h 63"/>
                <a:gd name="T48" fmla="*/ 19 w 42"/>
                <a:gd name="T49" fmla="*/ 21 h 63"/>
                <a:gd name="T50" fmla="*/ 20 w 42"/>
                <a:gd name="T51" fmla="*/ 22 h 63"/>
                <a:gd name="T52" fmla="*/ 21 w 42"/>
                <a:gd name="T53" fmla="*/ 24 h 63"/>
                <a:gd name="T54" fmla="*/ 22 w 42"/>
                <a:gd name="T55" fmla="*/ 25 h 63"/>
                <a:gd name="T56" fmla="*/ 23 w 42"/>
                <a:gd name="T57" fmla="*/ 26 h 63"/>
                <a:gd name="T58" fmla="*/ 23 w 42"/>
                <a:gd name="T59" fmla="*/ 28 h 63"/>
                <a:gd name="T60" fmla="*/ 24 w 42"/>
                <a:gd name="T61" fmla="*/ 29 h 63"/>
                <a:gd name="T62" fmla="*/ 25 w 42"/>
                <a:gd name="T63" fmla="*/ 31 h 63"/>
                <a:gd name="T64" fmla="*/ 26 w 42"/>
                <a:gd name="T65" fmla="*/ 32 h 63"/>
                <a:gd name="T66" fmla="*/ 27 w 42"/>
                <a:gd name="T67" fmla="*/ 34 h 63"/>
                <a:gd name="T68" fmla="*/ 27 w 42"/>
                <a:gd name="T69" fmla="*/ 35 h 63"/>
                <a:gd name="T70" fmla="*/ 28 w 42"/>
                <a:gd name="T71" fmla="*/ 37 h 63"/>
                <a:gd name="T72" fmla="*/ 29 w 42"/>
                <a:gd name="T73" fmla="*/ 38 h 63"/>
                <a:gd name="T74" fmla="*/ 30 w 42"/>
                <a:gd name="T75" fmla="*/ 40 h 63"/>
                <a:gd name="T76" fmla="*/ 31 w 42"/>
                <a:gd name="T77" fmla="*/ 41 h 63"/>
                <a:gd name="T78" fmla="*/ 32 w 42"/>
                <a:gd name="T79" fmla="*/ 43 h 63"/>
                <a:gd name="T80" fmla="*/ 32 w 42"/>
                <a:gd name="T81" fmla="*/ 44 h 63"/>
                <a:gd name="T82" fmla="*/ 33 w 42"/>
                <a:gd name="T83" fmla="*/ 46 h 63"/>
                <a:gd name="T84" fmla="*/ 34 w 42"/>
                <a:gd name="T85" fmla="*/ 47 h 63"/>
                <a:gd name="T86" fmla="*/ 35 w 42"/>
                <a:gd name="T87" fmla="*/ 49 h 63"/>
                <a:gd name="T88" fmla="*/ 36 w 42"/>
                <a:gd name="T89" fmla="*/ 51 h 63"/>
                <a:gd name="T90" fmla="*/ 36 w 42"/>
                <a:gd name="T91" fmla="*/ 52 h 63"/>
                <a:gd name="T92" fmla="*/ 37 w 42"/>
                <a:gd name="T93" fmla="*/ 54 h 63"/>
                <a:gd name="T94" fmla="*/ 38 w 42"/>
                <a:gd name="T95" fmla="*/ 55 h 63"/>
                <a:gd name="T96" fmla="*/ 39 w 42"/>
                <a:gd name="T97" fmla="*/ 57 h 63"/>
                <a:gd name="T98" fmla="*/ 40 w 42"/>
                <a:gd name="T99" fmla="*/ 59 h 63"/>
                <a:gd name="T100" fmla="*/ 40 w 42"/>
                <a:gd name="T101" fmla="*/ 60 h 63"/>
                <a:gd name="T102" fmla="*/ 41 w 42"/>
                <a:gd name="T103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6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5" y="30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6" y="32"/>
                  </a:lnTo>
                  <a:lnTo>
                    <a:pt x="26" y="33"/>
                  </a:lnTo>
                  <a:lnTo>
                    <a:pt x="27" y="34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8" y="36"/>
                  </a:lnTo>
                  <a:lnTo>
                    <a:pt x="28" y="37"/>
                  </a:lnTo>
                  <a:lnTo>
                    <a:pt x="29" y="37"/>
                  </a:lnTo>
                  <a:lnTo>
                    <a:pt x="29" y="38"/>
                  </a:lnTo>
                  <a:lnTo>
                    <a:pt x="30" y="39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1" y="41"/>
                  </a:lnTo>
                  <a:lnTo>
                    <a:pt x="31" y="42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3" y="45"/>
                  </a:lnTo>
                  <a:lnTo>
                    <a:pt x="33" y="46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34" y="48"/>
                  </a:lnTo>
                  <a:lnTo>
                    <a:pt x="35" y="49"/>
                  </a:lnTo>
                  <a:lnTo>
                    <a:pt x="35" y="50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2"/>
                  </a:lnTo>
                  <a:lnTo>
                    <a:pt x="37" y="53"/>
                  </a:lnTo>
                  <a:lnTo>
                    <a:pt x="37" y="54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6"/>
                  </a:lnTo>
                  <a:lnTo>
                    <a:pt x="39" y="57"/>
                  </a:lnTo>
                  <a:lnTo>
                    <a:pt x="39" y="58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0" y="60"/>
                  </a:lnTo>
                  <a:lnTo>
                    <a:pt x="41" y="61"/>
                  </a:lnTo>
                  <a:lnTo>
                    <a:pt x="41" y="62"/>
                  </a:lnTo>
                  <a:lnTo>
                    <a:pt x="42" y="63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0" name="Freeform 78"/>
            <p:cNvSpPr>
              <a:spLocks/>
            </p:cNvSpPr>
            <p:nvPr/>
          </p:nvSpPr>
          <p:spPr bwMode="auto">
            <a:xfrm>
              <a:off x="1231" y="1959"/>
              <a:ext cx="295" cy="556"/>
            </a:xfrm>
            <a:custGeom>
              <a:avLst/>
              <a:gdLst>
                <a:gd name="T0" fmla="*/ 0 w 42"/>
                <a:gd name="T1" fmla="*/ 0 h 79"/>
                <a:gd name="T2" fmla="*/ 1 w 42"/>
                <a:gd name="T3" fmla="*/ 2 h 79"/>
                <a:gd name="T4" fmla="*/ 2 w 42"/>
                <a:gd name="T5" fmla="*/ 4 h 79"/>
                <a:gd name="T6" fmla="*/ 2 w 42"/>
                <a:gd name="T7" fmla="*/ 5 h 79"/>
                <a:gd name="T8" fmla="*/ 3 w 42"/>
                <a:gd name="T9" fmla="*/ 7 h 79"/>
                <a:gd name="T10" fmla="*/ 4 w 42"/>
                <a:gd name="T11" fmla="*/ 8 h 79"/>
                <a:gd name="T12" fmla="*/ 5 w 42"/>
                <a:gd name="T13" fmla="*/ 10 h 79"/>
                <a:gd name="T14" fmla="*/ 6 w 42"/>
                <a:gd name="T15" fmla="*/ 12 h 79"/>
                <a:gd name="T16" fmla="*/ 6 w 42"/>
                <a:gd name="T17" fmla="*/ 13 h 79"/>
                <a:gd name="T18" fmla="*/ 7 w 42"/>
                <a:gd name="T19" fmla="*/ 15 h 79"/>
                <a:gd name="T20" fmla="*/ 8 w 42"/>
                <a:gd name="T21" fmla="*/ 16 h 79"/>
                <a:gd name="T22" fmla="*/ 9 w 42"/>
                <a:gd name="T23" fmla="*/ 18 h 79"/>
                <a:gd name="T24" fmla="*/ 10 w 42"/>
                <a:gd name="T25" fmla="*/ 20 h 79"/>
                <a:gd name="T26" fmla="*/ 11 w 42"/>
                <a:gd name="T27" fmla="*/ 21 h 79"/>
                <a:gd name="T28" fmla="*/ 11 w 42"/>
                <a:gd name="T29" fmla="*/ 23 h 79"/>
                <a:gd name="T30" fmla="*/ 12 w 42"/>
                <a:gd name="T31" fmla="*/ 24 h 79"/>
                <a:gd name="T32" fmla="*/ 13 w 42"/>
                <a:gd name="T33" fmla="*/ 26 h 79"/>
                <a:gd name="T34" fmla="*/ 14 w 42"/>
                <a:gd name="T35" fmla="*/ 28 h 79"/>
                <a:gd name="T36" fmla="*/ 15 w 42"/>
                <a:gd name="T37" fmla="*/ 29 h 79"/>
                <a:gd name="T38" fmla="*/ 15 w 42"/>
                <a:gd name="T39" fmla="*/ 31 h 79"/>
                <a:gd name="T40" fmla="*/ 16 w 42"/>
                <a:gd name="T41" fmla="*/ 32 h 79"/>
                <a:gd name="T42" fmla="*/ 17 w 42"/>
                <a:gd name="T43" fmla="*/ 34 h 79"/>
                <a:gd name="T44" fmla="*/ 18 w 42"/>
                <a:gd name="T45" fmla="*/ 35 h 79"/>
                <a:gd name="T46" fmla="*/ 19 w 42"/>
                <a:gd name="T47" fmla="*/ 37 h 79"/>
                <a:gd name="T48" fmla="*/ 19 w 42"/>
                <a:gd name="T49" fmla="*/ 39 h 79"/>
                <a:gd name="T50" fmla="*/ 20 w 42"/>
                <a:gd name="T51" fmla="*/ 40 h 79"/>
                <a:gd name="T52" fmla="*/ 21 w 42"/>
                <a:gd name="T53" fmla="*/ 42 h 79"/>
                <a:gd name="T54" fmla="*/ 22 w 42"/>
                <a:gd name="T55" fmla="*/ 43 h 79"/>
                <a:gd name="T56" fmla="*/ 23 w 42"/>
                <a:gd name="T57" fmla="*/ 45 h 79"/>
                <a:gd name="T58" fmla="*/ 23 w 42"/>
                <a:gd name="T59" fmla="*/ 46 h 79"/>
                <a:gd name="T60" fmla="*/ 24 w 42"/>
                <a:gd name="T61" fmla="*/ 48 h 79"/>
                <a:gd name="T62" fmla="*/ 25 w 42"/>
                <a:gd name="T63" fmla="*/ 49 h 79"/>
                <a:gd name="T64" fmla="*/ 26 w 42"/>
                <a:gd name="T65" fmla="*/ 51 h 79"/>
                <a:gd name="T66" fmla="*/ 27 w 42"/>
                <a:gd name="T67" fmla="*/ 52 h 79"/>
                <a:gd name="T68" fmla="*/ 27 w 42"/>
                <a:gd name="T69" fmla="*/ 54 h 79"/>
                <a:gd name="T70" fmla="*/ 28 w 42"/>
                <a:gd name="T71" fmla="*/ 55 h 79"/>
                <a:gd name="T72" fmla="*/ 29 w 42"/>
                <a:gd name="T73" fmla="*/ 57 h 79"/>
                <a:gd name="T74" fmla="*/ 30 w 42"/>
                <a:gd name="T75" fmla="*/ 58 h 79"/>
                <a:gd name="T76" fmla="*/ 31 w 42"/>
                <a:gd name="T77" fmla="*/ 60 h 79"/>
                <a:gd name="T78" fmla="*/ 31 w 42"/>
                <a:gd name="T79" fmla="*/ 61 h 79"/>
                <a:gd name="T80" fmla="*/ 32 w 42"/>
                <a:gd name="T81" fmla="*/ 63 h 79"/>
                <a:gd name="T82" fmla="*/ 33 w 42"/>
                <a:gd name="T83" fmla="*/ 64 h 79"/>
                <a:gd name="T84" fmla="*/ 34 w 42"/>
                <a:gd name="T85" fmla="*/ 66 h 79"/>
                <a:gd name="T86" fmla="*/ 35 w 42"/>
                <a:gd name="T87" fmla="*/ 67 h 79"/>
                <a:gd name="T88" fmla="*/ 35 w 42"/>
                <a:gd name="T89" fmla="*/ 69 h 79"/>
                <a:gd name="T90" fmla="*/ 36 w 42"/>
                <a:gd name="T91" fmla="*/ 70 h 79"/>
                <a:gd name="T92" fmla="*/ 37 w 42"/>
                <a:gd name="T93" fmla="*/ 71 h 79"/>
                <a:gd name="T94" fmla="*/ 38 w 42"/>
                <a:gd name="T95" fmla="*/ 73 h 79"/>
                <a:gd name="T96" fmla="*/ 39 w 42"/>
                <a:gd name="T97" fmla="*/ 74 h 79"/>
                <a:gd name="T98" fmla="*/ 40 w 42"/>
                <a:gd name="T99" fmla="*/ 76 h 79"/>
                <a:gd name="T100" fmla="*/ 40 w 42"/>
                <a:gd name="T101" fmla="*/ 77 h 79"/>
                <a:gd name="T102" fmla="*/ 41 w 42"/>
                <a:gd name="T10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79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3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5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6"/>
                  </a:lnTo>
                  <a:lnTo>
                    <a:pt x="19" y="37"/>
                  </a:lnTo>
                  <a:lnTo>
                    <a:pt x="19" y="38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0" y="40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2" y="43"/>
                  </a:lnTo>
                  <a:lnTo>
                    <a:pt x="22" y="44"/>
                  </a:lnTo>
                  <a:lnTo>
                    <a:pt x="23" y="45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4" y="47"/>
                  </a:lnTo>
                  <a:lnTo>
                    <a:pt x="24" y="48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50"/>
                  </a:lnTo>
                  <a:lnTo>
                    <a:pt x="26" y="51"/>
                  </a:lnTo>
                  <a:lnTo>
                    <a:pt x="26" y="52"/>
                  </a:lnTo>
                  <a:lnTo>
                    <a:pt x="27" y="52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9" y="58"/>
                  </a:lnTo>
                  <a:lnTo>
                    <a:pt x="30" y="58"/>
                  </a:lnTo>
                  <a:lnTo>
                    <a:pt x="30" y="59"/>
                  </a:lnTo>
                  <a:lnTo>
                    <a:pt x="31" y="60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2" y="62"/>
                  </a:lnTo>
                  <a:lnTo>
                    <a:pt x="32" y="63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3" y="65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5" y="67"/>
                  </a:lnTo>
                  <a:lnTo>
                    <a:pt x="35" y="68"/>
                  </a:lnTo>
                  <a:lnTo>
                    <a:pt x="35" y="69"/>
                  </a:lnTo>
                  <a:lnTo>
                    <a:pt x="36" y="69"/>
                  </a:lnTo>
                  <a:lnTo>
                    <a:pt x="36" y="70"/>
                  </a:lnTo>
                  <a:lnTo>
                    <a:pt x="37" y="71"/>
                  </a:lnTo>
                  <a:lnTo>
                    <a:pt x="37" y="71"/>
                  </a:lnTo>
                  <a:lnTo>
                    <a:pt x="38" y="72"/>
                  </a:lnTo>
                  <a:lnTo>
                    <a:pt x="38" y="73"/>
                  </a:lnTo>
                  <a:lnTo>
                    <a:pt x="38" y="74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7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42" y="79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1" name="Freeform 79"/>
            <p:cNvSpPr>
              <a:spLocks/>
            </p:cNvSpPr>
            <p:nvPr/>
          </p:nvSpPr>
          <p:spPr bwMode="auto">
            <a:xfrm>
              <a:off x="1526" y="2515"/>
              <a:ext cx="289" cy="408"/>
            </a:xfrm>
            <a:custGeom>
              <a:avLst/>
              <a:gdLst>
                <a:gd name="T0" fmla="*/ 0 w 41"/>
                <a:gd name="T1" fmla="*/ 1 h 58"/>
                <a:gd name="T2" fmla="*/ 1 w 41"/>
                <a:gd name="T3" fmla="*/ 2 h 58"/>
                <a:gd name="T4" fmla="*/ 2 w 41"/>
                <a:gd name="T5" fmla="*/ 3 h 58"/>
                <a:gd name="T6" fmla="*/ 2 w 41"/>
                <a:gd name="T7" fmla="*/ 5 h 58"/>
                <a:gd name="T8" fmla="*/ 3 w 41"/>
                <a:gd name="T9" fmla="*/ 6 h 58"/>
                <a:gd name="T10" fmla="*/ 4 w 41"/>
                <a:gd name="T11" fmla="*/ 7 h 58"/>
                <a:gd name="T12" fmla="*/ 5 w 41"/>
                <a:gd name="T13" fmla="*/ 9 h 58"/>
                <a:gd name="T14" fmla="*/ 6 w 41"/>
                <a:gd name="T15" fmla="*/ 10 h 58"/>
                <a:gd name="T16" fmla="*/ 6 w 41"/>
                <a:gd name="T17" fmla="*/ 11 h 58"/>
                <a:gd name="T18" fmla="*/ 7 w 41"/>
                <a:gd name="T19" fmla="*/ 13 h 58"/>
                <a:gd name="T20" fmla="*/ 8 w 41"/>
                <a:gd name="T21" fmla="*/ 14 h 58"/>
                <a:gd name="T22" fmla="*/ 9 w 41"/>
                <a:gd name="T23" fmla="*/ 15 h 58"/>
                <a:gd name="T24" fmla="*/ 10 w 41"/>
                <a:gd name="T25" fmla="*/ 16 h 58"/>
                <a:gd name="T26" fmla="*/ 10 w 41"/>
                <a:gd name="T27" fmla="*/ 18 h 58"/>
                <a:gd name="T28" fmla="*/ 11 w 41"/>
                <a:gd name="T29" fmla="*/ 19 h 58"/>
                <a:gd name="T30" fmla="*/ 12 w 41"/>
                <a:gd name="T31" fmla="*/ 20 h 58"/>
                <a:gd name="T32" fmla="*/ 13 w 41"/>
                <a:gd name="T33" fmla="*/ 21 h 58"/>
                <a:gd name="T34" fmla="*/ 14 w 41"/>
                <a:gd name="T35" fmla="*/ 23 h 58"/>
                <a:gd name="T36" fmla="*/ 14 w 41"/>
                <a:gd name="T37" fmla="*/ 24 h 58"/>
                <a:gd name="T38" fmla="*/ 15 w 41"/>
                <a:gd name="T39" fmla="*/ 25 h 58"/>
                <a:gd name="T40" fmla="*/ 16 w 41"/>
                <a:gd name="T41" fmla="*/ 26 h 58"/>
                <a:gd name="T42" fmla="*/ 17 w 41"/>
                <a:gd name="T43" fmla="*/ 27 h 58"/>
                <a:gd name="T44" fmla="*/ 18 w 41"/>
                <a:gd name="T45" fmla="*/ 28 h 58"/>
                <a:gd name="T46" fmla="*/ 18 w 41"/>
                <a:gd name="T47" fmla="*/ 30 h 58"/>
                <a:gd name="T48" fmla="*/ 19 w 41"/>
                <a:gd name="T49" fmla="*/ 31 h 58"/>
                <a:gd name="T50" fmla="*/ 20 w 41"/>
                <a:gd name="T51" fmla="*/ 32 h 58"/>
                <a:gd name="T52" fmla="*/ 21 w 41"/>
                <a:gd name="T53" fmla="*/ 33 h 58"/>
                <a:gd name="T54" fmla="*/ 22 w 41"/>
                <a:gd name="T55" fmla="*/ 34 h 58"/>
                <a:gd name="T56" fmla="*/ 22 w 41"/>
                <a:gd name="T57" fmla="*/ 35 h 58"/>
                <a:gd name="T58" fmla="*/ 23 w 41"/>
                <a:gd name="T59" fmla="*/ 36 h 58"/>
                <a:gd name="T60" fmla="*/ 24 w 41"/>
                <a:gd name="T61" fmla="*/ 37 h 58"/>
                <a:gd name="T62" fmla="*/ 25 w 41"/>
                <a:gd name="T63" fmla="*/ 38 h 58"/>
                <a:gd name="T64" fmla="*/ 26 w 41"/>
                <a:gd name="T65" fmla="*/ 39 h 58"/>
                <a:gd name="T66" fmla="*/ 27 w 41"/>
                <a:gd name="T67" fmla="*/ 40 h 58"/>
                <a:gd name="T68" fmla="*/ 27 w 41"/>
                <a:gd name="T69" fmla="*/ 41 h 58"/>
                <a:gd name="T70" fmla="*/ 28 w 41"/>
                <a:gd name="T71" fmla="*/ 42 h 58"/>
                <a:gd name="T72" fmla="*/ 29 w 41"/>
                <a:gd name="T73" fmla="*/ 44 h 58"/>
                <a:gd name="T74" fmla="*/ 30 w 41"/>
                <a:gd name="T75" fmla="*/ 45 h 58"/>
                <a:gd name="T76" fmla="*/ 31 w 41"/>
                <a:gd name="T77" fmla="*/ 45 h 58"/>
                <a:gd name="T78" fmla="*/ 31 w 41"/>
                <a:gd name="T79" fmla="*/ 46 h 58"/>
                <a:gd name="T80" fmla="*/ 32 w 41"/>
                <a:gd name="T81" fmla="*/ 47 h 58"/>
                <a:gd name="T82" fmla="*/ 33 w 41"/>
                <a:gd name="T83" fmla="*/ 48 h 58"/>
                <a:gd name="T84" fmla="*/ 34 w 41"/>
                <a:gd name="T85" fmla="*/ 49 h 58"/>
                <a:gd name="T86" fmla="*/ 35 w 41"/>
                <a:gd name="T87" fmla="*/ 50 h 58"/>
                <a:gd name="T88" fmla="*/ 35 w 41"/>
                <a:gd name="T89" fmla="*/ 51 h 58"/>
                <a:gd name="T90" fmla="*/ 36 w 41"/>
                <a:gd name="T91" fmla="*/ 52 h 58"/>
                <a:gd name="T92" fmla="*/ 37 w 41"/>
                <a:gd name="T93" fmla="*/ 53 h 58"/>
                <a:gd name="T94" fmla="*/ 38 w 41"/>
                <a:gd name="T95" fmla="*/ 54 h 58"/>
                <a:gd name="T96" fmla="*/ 39 w 41"/>
                <a:gd name="T97" fmla="*/ 55 h 58"/>
                <a:gd name="T98" fmla="*/ 39 w 41"/>
                <a:gd name="T99" fmla="*/ 56 h 58"/>
                <a:gd name="T100" fmla="*/ 40 w 41"/>
                <a:gd name="T101" fmla="*/ 57 h 58"/>
                <a:gd name="T102" fmla="*/ 41 w 41"/>
                <a:gd name="T10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" h="58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6" y="40"/>
                  </a:lnTo>
                  <a:lnTo>
                    <a:pt x="27" y="40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31" y="45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9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5" y="50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9" y="56"/>
                  </a:lnTo>
                  <a:lnTo>
                    <a:pt x="40" y="56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8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2" name="Freeform 80"/>
            <p:cNvSpPr>
              <a:spLocks/>
            </p:cNvSpPr>
            <p:nvPr/>
          </p:nvSpPr>
          <p:spPr bwMode="auto">
            <a:xfrm>
              <a:off x="1815" y="2923"/>
              <a:ext cx="295" cy="211"/>
            </a:xfrm>
            <a:custGeom>
              <a:avLst/>
              <a:gdLst>
                <a:gd name="T0" fmla="*/ 1 w 42"/>
                <a:gd name="T1" fmla="*/ 0 h 30"/>
                <a:gd name="T2" fmla="*/ 2 w 42"/>
                <a:gd name="T3" fmla="*/ 1 h 30"/>
                <a:gd name="T4" fmla="*/ 2 w 42"/>
                <a:gd name="T5" fmla="*/ 2 h 30"/>
                <a:gd name="T6" fmla="*/ 3 w 42"/>
                <a:gd name="T7" fmla="*/ 3 h 30"/>
                <a:gd name="T8" fmla="*/ 4 w 42"/>
                <a:gd name="T9" fmla="*/ 3 h 30"/>
                <a:gd name="T10" fmla="*/ 5 w 42"/>
                <a:gd name="T11" fmla="*/ 4 h 30"/>
                <a:gd name="T12" fmla="*/ 6 w 42"/>
                <a:gd name="T13" fmla="*/ 5 h 30"/>
                <a:gd name="T14" fmla="*/ 7 w 42"/>
                <a:gd name="T15" fmla="*/ 6 h 30"/>
                <a:gd name="T16" fmla="*/ 7 w 42"/>
                <a:gd name="T17" fmla="*/ 7 h 30"/>
                <a:gd name="T18" fmla="*/ 8 w 42"/>
                <a:gd name="T19" fmla="*/ 7 h 30"/>
                <a:gd name="T20" fmla="*/ 9 w 42"/>
                <a:gd name="T21" fmla="*/ 8 h 30"/>
                <a:gd name="T22" fmla="*/ 10 w 42"/>
                <a:gd name="T23" fmla="*/ 9 h 30"/>
                <a:gd name="T24" fmla="*/ 11 w 42"/>
                <a:gd name="T25" fmla="*/ 9 h 30"/>
                <a:gd name="T26" fmla="*/ 11 w 42"/>
                <a:gd name="T27" fmla="*/ 10 h 30"/>
                <a:gd name="T28" fmla="*/ 12 w 42"/>
                <a:gd name="T29" fmla="*/ 11 h 30"/>
                <a:gd name="T30" fmla="*/ 13 w 42"/>
                <a:gd name="T31" fmla="*/ 12 h 30"/>
                <a:gd name="T32" fmla="*/ 14 w 42"/>
                <a:gd name="T33" fmla="*/ 12 h 30"/>
                <a:gd name="T34" fmla="*/ 15 w 42"/>
                <a:gd name="T35" fmla="*/ 13 h 30"/>
                <a:gd name="T36" fmla="*/ 15 w 42"/>
                <a:gd name="T37" fmla="*/ 14 h 30"/>
                <a:gd name="T38" fmla="*/ 16 w 42"/>
                <a:gd name="T39" fmla="*/ 14 h 30"/>
                <a:gd name="T40" fmla="*/ 17 w 42"/>
                <a:gd name="T41" fmla="*/ 15 h 30"/>
                <a:gd name="T42" fmla="*/ 18 w 42"/>
                <a:gd name="T43" fmla="*/ 15 h 30"/>
                <a:gd name="T44" fmla="*/ 19 w 42"/>
                <a:gd name="T45" fmla="*/ 16 h 30"/>
                <a:gd name="T46" fmla="*/ 19 w 42"/>
                <a:gd name="T47" fmla="*/ 17 h 30"/>
                <a:gd name="T48" fmla="*/ 20 w 42"/>
                <a:gd name="T49" fmla="*/ 17 h 30"/>
                <a:gd name="T50" fmla="*/ 21 w 42"/>
                <a:gd name="T51" fmla="*/ 18 h 30"/>
                <a:gd name="T52" fmla="*/ 22 w 42"/>
                <a:gd name="T53" fmla="*/ 19 h 30"/>
                <a:gd name="T54" fmla="*/ 23 w 42"/>
                <a:gd name="T55" fmla="*/ 19 h 30"/>
                <a:gd name="T56" fmla="*/ 23 w 42"/>
                <a:gd name="T57" fmla="*/ 20 h 30"/>
                <a:gd name="T58" fmla="*/ 24 w 42"/>
                <a:gd name="T59" fmla="*/ 20 h 30"/>
                <a:gd name="T60" fmla="*/ 25 w 42"/>
                <a:gd name="T61" fmla="*/ 21 h 30"/>
                <a:gd name="T62" fmla="*/ 26 w 42"/>
                <a:gd name="T63" fmla="*/ 21 h 30"/>
                <a:gd name="T64" fmla="*/ 27 w 42"/>
                <a:gd name="T65" fmla="*/ 22 h 30"/>
                <a:gd name="T66" fmla="*/ 27 w 42"/>
                <a:gd name="T67" fmla="*/ 22 h 30"/>
                <a:gd name="T68" fmla="*/ 28 w 42"/>
                <a:gd name="T69" fmla="*/ 23 h 30"/>
                <a:gd name="T70" fmla="*/ 29 w 42"/>
                <a:gd name="T71" fmla="*/ 23 h 30"/>
                <a:gd name="T72" fmla="*/ 30 w 42"/>
                <a:gd name="T73" fmla="*/ 24 h 30"/>
                <a:gd name="T74" fmla="*/ 31 w 42"/>
                <a:gd name="T75" fmla="*/ 24 h 30"/>
                <a:gd name="T76" fmla="*/ 31 w 42"/>
                <a:gd name="T77" fmla="*/ 25 h 30"/>
                <a:gd name="T78" fmla="*/ 32 w 42"/>
                <a:gd name="T79" fmla="*/ 25 h 30"/>
                <a:gd name="T80" fmla="*/ 33 w 42"/>
                <a:gd name="T81" fmla="*/ 26 h 30"/>
                <a:gd name="T82" fmla="*/ 34 w 42"/>
                <a:gd name="T83" fmla="*/ 26 h 30"/>
                <a:gd name="T84" fmla="*/ 35 w 42"/>
                <a:gd name="T85" fmla="*/ 27 h 30"/>
                <a:gd name="T86" fmla="*/ 36 w 42"/>
                <a:gd name="T87" fmla="*/ 27 h 30"/>
                <a:gd name="T88" fmla="*/ 36 w 42"/>
                <a:gd name="T89" fmla="*/ 27 h 30"/>
                <a:gd name="T90" fmla="*/ 37 w 42"/>
                <a:gd name="T91" fmla="*/ 28 h 30"/>
                <a:gd name="T92" fmla="*/ 38 w 42"/>
                <a:gd name="T93" fmla="*/ 28 h 30"/>
                <a:gd name="T94" fmla="*/ 39 w 42"/>
                <a:gd name="T95" fmla="*/ 29 h 30"/>
                <a:gd name="T96" fmla="*/ 40 w 42"/>
                <a:gd name="T97" fmla="*/ 29 h 30"/>
                <a:gd name="T98" fmla="*/ 40 w 42"/>
                <a:gd name="T99" fmla="*/ 29 h 30"/>
                <a:gd name="T100" fmla="*/ 41 w 42"/>
                <a:gd name="T101" fmla="*/ 30 h 30"/>
                <a:gd name="T102" fmla="*/ 42 w 42"/>
                <a:gd name="T10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30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6" y="21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3" y="25"/>
                  </a:lnTo>
                  <a:lnTo>
                    <a:pt x="33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3" name="Freeform 81"/>
            <p:cNvSpPr>
              <a:spLocks/>
            </p:cNvSpPr>
            <p:nvPr/>
          </p:nvSpPr>
          <p:spPr bwMode="auto">
            <a:xfrm>
              <a:off x="2110" y="3134"/>
              <a:ext cx="296" cy="85"/>
            </a:xfrm>
            <a:custGeom>
              <a:avLst/>
              <a:gdLst>
                <a:gd name="T0" fmla="*/ 1 w 42"/>
                <a:gd name="T1" fmla="*/ 1 h 12"/>
                <a:gd name="T2" fmla="*/ 2 w 42"/>
                <a:gd name="T3" fmla="*/ 1 h 12"/>
                <a:gd name="T4" fmla="*/ 2 w 42"/>
                <a:gd name="T5" fmla="*/ 1 h 12"/>
                <a:gd name="T6" fmla="*/ 3 w 42"/>
                <a:gd name="T7" fmla="*/ 2 h 12"/>
                <a:gd name="T8" fmla="*/ 4 w 42"/>
                <a:gd name="T9" fmla="*/ 2 h 12"/>
                <a:gd name="T10" fmla="*/ 5 w 42"/>
                <a:gd name="T11" fmla="*/ 2 h 12"/>
                <a:gd name="T12" fmla="*/ 6 w 42"/>
                <a:gd name="T13" fmla="*/ 3 h 12"/>
                <a:gd name="T14" fmla="*/ 6 w 42"/>
                <a:gd name="T15" fmla="*/ 3 h 12"/>
                <a:gd name="T16" fmla="*/ 7 w 42"/>
                <a:gd name="T17" fmla="*/ 3 h 12"/>
                <a:gd name="T18" fmla="*/ 8 w 42"/>
                <a:gd name="T19" fmla="*/ 4 h 12"/>
                <a:gd name="T20" fmla="*/ 9 w 42"/>
                <a:gd name="T21" fmla="*/ 4 h 12"/>
                <a:gd name="T22" fmla="*/ 10 w 42"/>
                <a:gd name="T23" fmla="*/ 4 h 12"/>
                <a:gd name="T24" fmla="*/ 10 w 42"/>
                <a:gd name="T25" fmla="*/ 4 h 12"/>
                <a:gd name="T26" fmla="*/ 11 w 42"/>
                <a:gd name="T27" fmla="*/ 5 h 12"/>
                <a:gd name="T28" fmla="*/ 12 w 42"/>
                <a:gd name="T29" fmla="*/ 5 h 12"/>
                <a:gd name="T30" fmla="*/ 13 w 42"/>
                <a:gd name="T31" fmla="*/ 5 h 12"/>
                <a:gd name="T32" fmla="*/ 14 w 42"/>
                <a:gd name="T33" fmla="*/ 6 h 12"/>
                <a:gd name="T34" fmla="*/ 14 w 42"/>
                <a:gd name="T35" fmla="*/ 6 h 12"/>
                <a:gd name="T36" fmla="*/ 15 w 42"/>
                <a:gd name="T37" fmla="*/ 6 h 12"/>
                <a:gd name="T38" fmla="*/ 16 w 42"/>
                <a:gd name="T39" fmla="*/ 6 h 12"/>
                <a:gd name="T40" fmla="*/ 17 w 42"/>
                <a:gd name="T41" fmla="*/ 7 h 12"/>
                <a:gd name="T42" fmla="*/ 18 w 42"/>
                <a:gd name="T43" fmla="*/ 7 h 12"/>
                <a:gd name="T44" fmla="*/ 19 w 42"/>
                <a:gd name="T45" fmla="*/ 7 h 12"/>
                <a:gd name="T46" fmla="*/ 19 w 42"/>
                <a:gd name="T47" fmla="*/ 7 h 12"/>
                <a:gd name="T48" fmla="*/ 20 w 42"/>
                <a:gd name="T49" fmla="*/ 7 h 12"/>
                <a:gd name="T50" fmla="*/ 21 w 42"/>
                <a:gd name="T51" fmla="*/ 8 h 12"/>
                <a:gd name="T52" fmla="*/ 22 w 42"/>
                <a:gd name="T53" fmla="*/ 8 h 12"/>
                <a:gd name="T54" fmla="*/ 23 w 42"/>
                <a:gd name="T55" fmla="*/ 8 h 12"/>
                <a:gd name="T56" fmla="*/ 23 w 42"/>
                <a:gd name="T57" fmla="*/ 8 h 12"/>
                <a:gd name="T58" fmla="*/ 24 w 42"/>
                <a:gd name="T59" fmla="*/ 8 h 12"/>
                <a:gd name="T60" fmla="*/ 25 w 42"/>
                <a:gd name="T61" fmla="*/ 9 h 12"/>
                <a:gd name="T62" fmla="*/ 26 w 42"/>
                <a:gd name="T63" fmla="*/ 9 h 12"/>
                <a:gd name="T64" fmla="*/ 27 w 42"/>
                <a:gd name="T65" fmla="*/ 9 h 12"/>
                <a:gd name="T66" fmla="*/ 27 w 42"/>
                <a:gd name="T67" fmla="*/ 9 h 12"/>
                <a:gd name="T68" fmla="*/ 28 w 42"/>
                <a:gd name="T69" fmla="*/ 9 h 12"/>
                <a:gd name="T70" fmla="*/ 29 w 42"/>
                <a:gd name="T71" fmla="*/ 9 h 12"/>
                <a:gd name="T72" fmla="*/ 30 w 42"/>
                <a:gd name="T73" fmla="*/ 10 h 12"/>
                <a:gd name="T74" fmla="*/ 31 w 42"/>
                <a:gd name="T75" fmla="*/ 10 h 12"/>
                <a:gd name="T76" fmla="*/ 31 w 42"/>
                <a:gd name="T77" fmla="*/ 10 h 12"/>
                <a:gd name="T78" fmla="*/ 32 w 42"/>
                <a:gd name="T79" fmla="*/ 10 h 12"/>
                <a:gd name="T80" fmla="*/ 33 w 42"/>
                <a:gd name="T81" fmla="*/ 10 h 12"/>
                <a:gd name="T82" fmla="*/ 34 w 42"/>
                <a:gd name="T83" fmla="*/ 10 h 12"/>
                <a:gd name="T84" fmla="*/ 35 w 42"/>
                <a:gd name="T85" fmla="*/ 10 h 12"/>
                <a:gd name="T86" fmla="*/ 35 w 42"/>
                <a:gd name="T87" fmla="*/ 11 h 12"/>
                <a:gd name="T88" fmla="*/ 36 w 42"/>
                <a:gd name="T89" fmla="*/ 11 h 12"/>
                <a:gd name="T90" fmla="*/ 37 w 42"/>
                <a:gd name="T91" fmla="*/ 11 h 12"/>
                <a:gd name="T92" fmla="*/ 38 w 42"/>
                <a:gd name="T93" fmla="*/ 11 h 12"/>
                <a:gd name="T94" fmla="*/ 39 w 42"/>
                <a:gd name="T95" fmla="*/ 11 h 12"/>
                <a:gd name="T96" fmla="*/ 39 w 42"/>
                <a:gd name="T97" fmla="*/ 11 h 12"/>
                <a:gd name="T98" fmla="*/ 40 w 42"/>
                <a:gd name="T99" fmla="*/ 11 h 12"/>
                <a:gd name="T100" fmla="*/ 41 w 42"/>
                <a:gd name="T101" fmla="*/ 11 h 12"/>
                <a:gd name="T102" fmla="*/ 42 w 42"/>
                <a:gd name="T10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2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2" y="12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4" name="Freeform 82"/>
            <p:cNvSpPr>
              <a:spLocks/>
            </p:cNvSpPr>
            <p:nvPr/>
          </p:nvSpPr>
          <p:spPr bwMode="auto">
            <a:xfrm>
              <a:off x="2406" y="3219"/>
              <a:ext cx="296" cy="7"/>
            </a:xfrm>
            <a:custGeom>
              <a:avLst/>
              <a:gdLst>
                <a:gd name="T0" fmla="*/ 1 w 42"/>
                <a:gd name="T1" fmla="*/ 0 h 1"/>
                <a:gd name="T2" fmla="*/ 1 w 42"/>
                <a:gd name="T3" fmla="*/ 0 h 1"/>
                <a:gd name="T4" fmla="*/ 2 w 42"/>
                <a:gd name="T5" fmla="*/ 0 h 1"/>
                <a:gd name="T6" fmla="*/ 3 w 42"/>
                <a:gd name="T7" fmla="*/ 0 h 1"/>
                <a:gd name="T8" fmla="*/ 4 w 42"/>
                <a:gd name="T9" fmla="*/ 0 h 1"/>
                <a:gd name="T10" fmla="*/ 5 w 42"/>
                <a:gd name="T11" fmla="*/ 0 h 1"/>
                <a:gd name="T12" fmla="*/ 6 w 42"/>
                <a:gd name="T13" fmla="*/ 0 h 1"/>
                <a:gd name="T14" fmla="*/ 6 w 42"/>
                <a:gd name="T15" fmla="*/ 0 h 1"/>
                <a:gd name="T16" fmla="*/ 7 w 42"/>
                <a:gd name="T17" fmla="*/ 0 h 1"/>
                <a:gd name="T18" fmla="*/ 8 w 42"/>
                <a:gd name="T19" fmla="*/ 0 h 1"/>
                <a:gd name="T20" fmla="*/ 9 w 42"/>
                <a:gd name="T21" fmla="*/ 0 h 1"/>
                <a:gd name="T22" fmla="*/ 10 w 42"/>
                <a:gd name="T23" fmla="*/ 0 h 1"/>
                <a:gd name="T24" fmla="*/ 10 w 42"/>
                <a:gd name="T25" fmla="*/ 0 h 1"/>
                <a:gd name="T26" fmla="*/ 11 w 42"/>
                <a:gd name="T27" fmla="*/ 0 h 1"/>
                <a:gd name="T28" fmla="*/ 12 w 42"/>
                <a:gd name="T29" fmla="*/ 1 h 1"/>
                <a:gd name="T30" fmla="*/ 13 w 42"/>
                <a:gd name="T31" fmla="*/ 1 h 1"/>
                <a:gd name="T32" fmla="*/ 14 w 42"/>
                <a:gd name="T33" fmla="*/ 1 h 1"/>
                <a:gd name="T34" fmla="*/ 14 w 42"/>
                <a:gd name="T35" fmla="*/ 1 h 1"/>
                <a:gd name="T36" fmla="*/ 15 w 42"/>
                <a:gd name="T37" fmla="*/ 1 h 1"/>
                <a:gd name="T38" fmla="*/ 16 w 42"/>
                <a:gd name="T39" fmla="*/ 1 h 1"/>
                <a:gd name="T40" fmla="*/ 17 w 42"/>
                <a:gd name="T41" fmla="*/ 1 h 1"/>
                <a:gd name="T42" fmla="*/ 18 w 42"/>
                <a:gd name="T43" fmla="*/ 1 h 1"/>
                <a:gd name="T44" fmla="*/ 18 w 42"/>
                <a:gd name="T45" fmla="*/ 1 h 1"/>
                <a:gd name="T46" fmla="*/ 19 w 42"/>
                <a:gd name="T47" fmla="*/ 1 h 1"/>
                <a:gd name="T48" fmla="*/ 20 w 42"/>
                <a:gd name="T49" fmla="*/ 1 h 1"/>
                <a:gd name="T50" fmla="*/ 21 w 42"/>
                <a:gd name="T51" fmla="*/ 1 h 1"/>
                <a:gd name="T52" fmla="*/ 22 w 42"/>
                <a:gd name="T53" fmla="*/ 1 h 1"/>
                <a:gd name="T54" fmla="*/ 22 w 42"/>
                <a:gd name="T55" fmla="*/ 1 h 1"/>
                <a:gd name="T56" fmla="*/ 23 w 42"/>
                <a:gd name="T57" fmla="*/ 1 h 1"/>
                <a:gd name="T58" fmla="*/ 24 w 42"/>
                <a:gd name="T59" fmla="*/ 1 h 1"/>
                <a:gd name="T60" fmla="*/ 25 w 42"/>
                <a:gd name="T61" fmla="*/ 1 h 1"/>
                <a:gd name="T62" fmla="*/ 26 w 42"/>
                <a:gd name="T63" fmla="*/ 1 h 1"/>
                <a:gd name="T64" fmla="*/ 27 w 42"/>
                <a:gd name="T65" fmla="*/ 1 h 1"/>
                <a:gd name="T66" fmla="*/ 27 w 42"/>
                <a:gd name="T67" fmla="*/ 1 h 1"/>
                <a:gd name="T68" fmla="*/ 28 w 42"/>
                <a:gd name="T69" fmla="*/ 1 h 1"/>
                <a:gd name="T70" fmla="*/ 29 w 42"/>
                <a:gd name="T71" fmla="*/ 1 h 1"/>
                <a:gd name="T72" fmla="*/ 30 w 42"/>
                <a:gd name="T73" fmla="*/ 1 h 1"/>
                <a:gd name="T74" fmla="*/ 31 w 42"/>
                <a:gd name="T75" fmla="*/ 1 h 1"/>
                <a:gd name="T76" fmla="*/ 31 w 42"/>
                <a:gd name="T77" fmla="*/ 1 h 1"/>
                <a:gd name="T78" fmla="*/ 32 w 42"/>
                <a:gd name="T79" fmla="*/ 1 h 1"/>
                <a:gd name="T80" fmla="*/ 33 w 42"/>
                <a:gd name="T81" fmla="*/ 1 h 1"/>
                <a:gd name="T82" fmla="*/ 34 w 42"/>
                <a:gd name="T83" fmla="*/ 1 h 1"/>
                <a:gd name="T84" fmla="*/ 35 w 42"/>
                <a:gd name="T85" fmla="*/ 1 h 1"/>
                <a:gd name="T86" fmla="*/ 35 w 42"/>
                <a:gd name="T87" fmla="*/ 1 h 1"/>
                <a:gd name="T88" fmla="*/ 36 w 42"/>
                <a:gd name="T89" fmla="*/ 1 h 1"/>
                <a:gd name="T90" fmla="*/ 37 w 42"/>
                <a:gd name="T91" fmla="*/ 1 h 1"/>
                <a:gd name="T92" fmla="*/ 38 w 42"/>
                <a:gd name="T93" fmla="*/ 1 h 1"/>
                <a:gd name="T94" fmla="*/ 39 w 42"/>
                <a:gd name="T95" fmla="*/ 1 h 1"/>
                <a:gd name="T96" fmla="*/ 39 w 42"/>
                <a:gd name="T97" fmla="*/ 1 h 1"/>
                <a:gd name="T98" fmla="*/ 40 w 42"/>
                <a:gd name="T99" fmla="*/ 1 h 1"/>
                <a:gd name="T100" fmla="*/ 41 w 42"/>
                <a:gd name="T101" fmla="*/ 1 h 1"/>
                <a:gd name="T102" fmla="*/ 42 w 42"/>
                <a:gd name="T10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1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5" name="Freeform 83"/>
            <p:cNvSpPr>
              <a:spLocks/>
            </p:cNvSpPr>
            <p:nvPr/>
          </p:nvSpPr>
          <p:spPr bwMode="auto">
            <a:xfrm>
              <a:off x="2702" y="3219"/>
              <a:ext cx="295" cy="7"/>
            </a:xfrm>
            <a:custGeom>
              <a:avLst/>
              <a:gdLst>
                <a:gd name="T0" fmla="*/ 1 w 42"/>
                <a:gd name="T1" fmla="*/ 1 h 1"/>
                <a:gd name="T2" fmla="*/ 1 w 42"/>
                <a:gd name="T3" fmla="*/ 1 h 1"/>
                <a:gd name="T4" fmla="*/ 2 w 42"/>
                <a:gd name="T5" fmla="*/ 1 h 1"/>
                <a:gd name="T6" fmla="*/ 3 w 42"/>
                <a:gd name="T7" fmla="*/ 1 h 1"/>
                <a:gd name="T8" fmla="*/ 4 w 42"/>
                <a:gd name="T9" fmla="*/ 1 h 1"/>
                <a:gd name="T10" fmla="*/ 5 w 42"/>
                <a:gd name="T11" fmla="*/ 1 h 1"/>
                <a:gd name="T12" fmla="*/ 5 w 42"/>
                <a:gd name="T13" fmla="*/ 1 h 1"/>
                <a:gd name="T14" fmla="*/ 6 w 42"/>
                <a:gd name="T15" fmla="*/ 1 h 1"/>
                <a:gd name="T16" fmla="*/ 7 w 42"/>
                <a:gd name="T17" fmla="*/ 1 h 1"/>
                <a:gd name="T18" fmla="*/ 8 w 42"/>
                <a:gd name="T19" fmla="*/ 1 h 1"/>
                <a:gd name="T20" fmla="*/ 9 w 42"/>
                <a:gd name="T21" fmla="*/ 1 h 1"/>
                <a:gd name="T22" fmla="*/ 9 w 42"/>
                <a:gd name="T23" fmla="*/ 1 h 1"/>
                <a:gd name="T24" fmla="*/ 10 w 42"/>
                <a:gd name="T25" fmla="*/ 1 h 1"/>
                <a:gd name="T26" fmla="*/ 11 w 42"/>
                <a:gd name="T27" fmla="*/ 1 h 1"/>
                <a:gd name="T28" fmla="*/ 12 w 42"/>
                <a:gd name="T29" fmla="*/ 1 h 1"/>
                <a:gd name="T30" fmla="*/ 13 w 42"/>
                <a:gd name="T31" fmla="*/ 1 h 1"/>
                <a:gd name="T32" fmla="*/ 14 w 42"/>
                <a:gd name="T33" fmla="*/ 1 h 1"/>
                <a:gd name="T34" fmla="*/ 14 w 42"/>
                <a:gd name="T35" fmla="*/ 1 h 1"/>
                <a:gd name="T36" fmla="*/ 15 w 42"/>
                <a:gd name="T37" fmla="*/ 1 h 1"/>
                <a:gd name="T38" fmla="*/ 16 w 42"/>
                <a:gd name="T39" fmla="*/ 1 h 1"/>
                <a:gd name="T40" fmla="*/ 17 w 42"/>
                <a:gd name="T41" fmla="*/ 1 h 1"/>
                <a:gd name="T42" fmla="*/ 18 w 42"/>
                <a:gd name="T43" fmla="*/ 1 h 1"/>
                <a:gd name="T44" fmla="*/ 18 w 42"/>
                <a:gd name="T45" fmla="*/ 1 h 1"/>
                <a:gd name="T46" fmla="*/ 19 w 42"/>
                <a:gd name="T47" fmla="*/ 1 h 1"/>
                <a:gd name="T48" fmla="*/ 20 w 42"/>
                <a:gd name="T49" fmla="*/ 1 h 1"/>
                <a:gd name="T50" fmla="*/ 21 w 42"/>
                <a:gd name="T51" fmla="*/ 1 h 1"/>
                <a:gd name="T52" fmla="*/ 22 w 42"/>
                <a:gd name="T53" fmla="*/ 1 h 1"/>
                <a:gd name="T54" fmla="*/ 22 w 42"/>
                <a:gd name="T55" fmla="*/ 1 h 1"/>
                <a:gd name="T56" fmla="*/ 23 w 42"/>
                <a:gd name="T57" fmla="*/ 1 h 1"/>
                <a:gd name="T58" fmla="*/ 24 w 42"/>
                <a:gd name="T59" fmla="*/ 1 h 1"/>
                <a:gd name="T60" fmla="*/ 25 w 42"/>
                <a:gd name="T61" fmla="*/ 1 h 1"/>
                <a:gd name="T62" fmla="*/ 26 w 42"/>
                <a:gd name="T63" fmla="*/ 0 h 1"/>
                <a:gd name="T64" fmla="*/ 26 w 42"/>
                <a:gd name="T65" fmla="*/ 0 h 1"/>
                <a:gd name="T66" fmla="*/ 27 w 42"/>
                <a:gd name="T67" fmla="*/ 0 h 1"/>
                <a:gd name="T68" fmla="*/ 28 w 42"/>
                <a:gd name="T69" fmla="*/ 0 h 1"/>
                <a:gd name="T70" fmla="*/ 29 w 42"/>
                <a:gd name="T71" fmla="*/ 0 h 1"/>
                <a:gd name="T72" fmla="*/ 30 w 42"/>
                <a:gd name="T73" fmla="*/ 0 h 1"/>
                <a:gd name="T74" fmla="*/ 30 w 42"/>
                <a:gd name="T75" fmla="*/ 0 h 1"/>
                <a:gd name="T76" fmla="*/ 31 w 42"/>
                <a:gd name="T77" fmla="*/ 0 h 1"/>
                <a:gd name="T78" fmla="*/ 32 w 42"/>
                <a:gd name="T79" fmla="*/ 0 h 1"/>
                <a:gd name="T80" fmla="*/ 33 w 42"/>
                <a:gd name="T81" fmla="*/ 0 h 1"/>
                <a:gd name="T82" fmla="*/ 34 w 42"/>
                <a:gd name="T83" fmla="*/ 0 h 1"/>
                <a:gd name="T84" fmla="*/ 34 w 42"/>
                <a:gd name="T85" fmla="*/ 0 h 1"/>
                <a:gd name="T86" fmla="*/ 35 w 42"/>
                <a:gd name="T87" fmla="*/ 0 h 1"/>
                <a:gd name="T88" fmla="*/ 36 w 42"/>
                <a:gd name="T89" fmla="*/ 0 h 1"/>
                <a:gd name="T90" fmla="*/ 37 w 42"/>
                <a:gd name="T91" fmla="*/ 0 h 1"/>
                <a:gd name="T92" fmla="*/ 38 w 42"/>
                <a:gd name="T93" fmla="*/ 0 h 1"/>
                <a:gd name="T94" fmla="*/ 39 w 42"/>
                <a:gd name="T95" fmla="*/ 0 h 1"/>
                <a:gd name="T96" fmla="*/ 39 w 42"/>
                <a:gd name="T97" fmla="*/ 0 h 1"/>
                <a:gd name="T98" fmla="*/ 40 w 42"/>
                <a:gd name="T99" fmla="*/ 0 h 1"/>
                <a:gd name="T100" fmla="*/ 41 w 42"/>
                <a:gd name="T101" fmla="*/ 0 h 1"/>
                <a:gd name="T102" fmla="*/ 42 w 42"/>
                <a:gd name="T10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6" name="Freeform 84"/>
            <p:cNvSpPr>
              <a:spLocks/>
            </p:cNvSpPr>
            <p:nvPr/>
          </p:nvSpPr>
          <p:spPr bwMode="auto">
            <a:xfrm>
              <a:off x="2997" y="3212"/>
              <a:ext cx="296" cy="7"/>
            </a:xfrm>
            <a:custGeom>
              <a:avLst/>
              <a:gdLst>
                <a:gd name="T0" fmla="*/ 1 w 42"/>
                <a:gd name="T1" fmla="*/ 1 h 1"/>
                <a:gd name="T2" fmla="*/ 1 w 42"/>
                <a:gd name="T3" fmla="*/ 1 h 1"/>
                <a:gd name="T4" fmla="*/ 2 w 42"/>
                <a:gd name="T5" fmla="*/ 1 h 1"/>
                <a:gd name="T6" fmla="*/ 3 w 42"/>
                <a:gd name="T7" fmla="*/ 1 h 1"/>
                <a:gd name="T8" fmla="*/ 4 w 42"/>
                <a:gd name="T9" fmla="*/ 1 h 1"/>
                <a:gd name="T10" fmla="*/ 5 w 42"/>
                <a:gd name="T11" fmla="*/ 1 h 1"/>
                <a:gd name="T12" fmla="*/ 5 w 42"/>
                <a:gd name="T13" fmla="*/ 1 h 1"/>
                <a:gd name="T14" fmla="*/ 6 w 42"/>
                <a:gd name="T15" fmla="*/ 1 h 1"/>
                <a:gd name="T16" fmla="*/ 7 w 42"/>
                <a:gd name="T17" fmla="*/ 1 h 1"/>
                <a:gd name="T18" fmla="*/ 8 w 42"/>
                <a:gd name="T19" fmla="*/ 1 h 1"/>
                <a:gd name="T20" fmla="*/ 9 w 42"/>
                <a:gd name="T21" fmla="*/ 1 h 1"/>
                <a:gd name="T22" fmla="*/ 9 w 42"/>
                <a:gd name="T23" fmla="*/ 1 h 1"/>
                <a:gd name="T24" fmla="*/ 10 w 42"/>
                <a:gd name="T25" fmla="*/ 1 h 1"/>
                <a:gd name="T26" fmla="*/ 11 w 42"/>
                <a:gd name="T27" fmla="*/ 1 h 1"/>
                <a:gd name="T28" fmla="*/ 12 w 42"/>
                <a:gd name="T29" fmla="*/ 1 h 1"/>
                <a:gd name="T30" fmla="*/ 13 w 42"/>
                <a:gd name="T31" fmla="*/ 1 h 1"/>
                <a:gd name="T32" fmla="*/ 13 w 42"/>
                <a:gd name="T33" fmla="*/ 1 h 1"/>
                <a:gd name="T34" fmla="*/ 14 w 42"/>
                <a:gd name="T35" fmla="*/ 1 h 1"/>
                <a:gd name="T36" fmla="*/ 15 w 42"/>
                <a:gd name="T37" fmla="*/ 0 h 1"/>
                <a:gd name="T38" fmla="*/ 16 w 42"/>
                <a:gd name="T39" fmla="*/ 0 h 1"/>
                <a:gd name="T40" fmla="*/ 17 w 42"/>
                <a:gd name="T41" fmla="*/ 0 h 1"/>
                <a:gd name="T42" fmla="*/ 17 w 42"/>
                <a:gd name="T43" fmla="*/ 0 h 1"/>
                <a:gd name="T44" fmla="*/ 18 w 42"/>
                <a:gd name="T45" fmla="*/ 0 h 1"/>
                <a:gd name="T46" fmla="*/ 19 w 42"/>
                <a:gd name="T47" fmla="*/ 0 h 1"/>
                <a:gd name="T48" fmla="*/ 20 w 42"/>
                <a:gd name="T49" fmla="*/ 0 h 1"/>
                <a:gd name="T50" fmla="*/ 21 w 42"/>
                <a:gd name="T51" fmla="*/ 0 h 1"/>
                <a:gd name="T52" fmla="*/ 22 w 42"/>
                <a:gd name="T53" fmla="*/ 0 h 1"/>
                <a:gd name="T54" fmla="*/ 22 w 42"/>
                <a:gd name="T55" fmla="*/ 0 h 1"/>
                <a:gd name="T56" fmla="*/ 23 w 42"/>
                <a:gd name="T57" fmla="*/ 0 h 1"/>
                <a:gd name="T58" fmla="*/ 24 w 42"/>
                <a:gd name="T59" fmla="*/ 0 h 1"/>
                <a:gd name="T60" fmla="*/ 25 w 42"/>
                <a:gd name="T61" fmla="*/ 0 h 1"/>
                <a:gd name="T62" fmla="*/ 26 w 42"/>
                <a:gd name="T63" fmla="*/ 0 h 1"/>
                <a:gd name="T64" fmla="*/ 26 w 42"/>
                <a:gd name="T65" fmla="*/ 0 h 1"/>
                <a:gd name="T66" fmla="*/ 27 w 42"/>
                <a:gd name="T67" fmla="*/ 0 h 1"/>
                <a:gd name="T68" fmla="*/ 28 w 42"/>
                <a:gd name="T69" fmla="*/ 0 h 1"/>
                <a:gd name="T70" fmla="*/ 29 w 42"/>
                <a:gd name="T71" fmla="*/ 0 h 1"/>
                <a:gd name="T72" fmla="*/ 30 w 42"/>
                <a:gd name="T73" fmla="*/ 0 h 1"/>
                <a:gd name="T74" fmla="*/ 30 w 42"/>
                <a:gd name="T75" fmla="*/ 0 h 1"/>
                <a:gd name="T76" fmla="*/ 31 w 42"/>
                <a:gd name="T77" fmla="*/ 0 h 1"/>
                <a:gd name="T78" fmla="*/ 32 w 42"/>
                <a:gd name="T79" fmla="*/ 0 h 1"/>
                <a:gd name="T80" fmla="*/ 33 w 42"/>
                <a:gd name="T81" fmla="*/ 0 h 1"/>
                <a:gd name="T82" fmla="*/ 34 w 42"/>
                <a:gd name="T83" fmla="*/ 0 h 1"/>
                <a:gd name="T84" fmla="*/ 34 w 42"/>
                <a:gd name="T85" fmla="*/ 0 h 1"/>
                <a:gd name="T86" fmla="*/ 35 w 42"/>
                <a:gd name="T87" fmla="*/ 0 h 1"/>
                <a:gd name="T88" fmla="*/ 36 w 42"/>
                <a:gd name="T89" fmla="*/ 0 h 1"/>
                <a:gd name="T90" fmla="*/ 37 w 42"/>
                <a:gd name="T91" fmla="*/ 0 h 1"/>
                <a:gd name="T92" fmla="*/ 38 w 42"/>
                <a:gd name="T93" fmla="*/ 0 h 1"/>
                <a:gd name="T94" fmla="*/ 38 w 42"/>
                <a:gd name="T95" fmla="*/ 0 h 1"/>
                <a:gd name="T96" fmla="*/ 39 w 42"/>
                <a:gd name="T97" fmla="*/ 0 h 1"/>
                <a:gd name="T98" fmla="*/ 40 w 42"/>
                <a:gd name="T99" fmla="*/ 0 h 1"/>
                <a:gd name="T100" fmla="*/ 41 w 42"/>
                <a:gd name="T101" fmla="*/ 0 h 1"/>
                <a:gd name="T102" fmla="*/ 42 w 42"/>
                <a:gd name="T10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7" name="Freeform 85"/>
            <p:cNvSpPr>
              <a:spLocks/>
            </p:cNvSpPr>
            <p:nvPr/>
          </p:nvSpPr>
          <p:spPr bwMode="auto">
            <a:xfrm>
              <a:off x="3293" y="3205"/>
              <a:ext cx="183" cy="7"/>
            </a:xfrm>
            <a:custGeom>
              <a:avLst/>
              <a:gdLst>
                <a:gd name="T0" fmla="*/ 0 w 26"/>
                <a:gd name="T1" fmla="*/ 1 h 1"/>
                <a:gd name="T2" fmla="*/ 1 w 26"/>
                <a:gd name="T3" fmla="*/ 1 h 1"/>
                <a:gd name="T4" fmla="*/ 2 w 26"/>
                <a:gd name="T5" fmla="*/ 1 h 1"/>
                <a:gd name="T6" fmla="*/ 3 w 26"/>
                <a:gd name="T7" fmla="*/ 1 h 1"/>
                <a:gd name="T8" fmla="*/ 4 w 26"/>
                <a:gd name="T9" fmla="*/ 1 h 1"/>
                <a:gd name="T10" fmla="*/ 5 w 26"/>
                <a:gd name="T11" fmla="*/ 1 h 1"/>
                <a:gd name="T12" fmla="*/ 5 w 26"/>
                <a:gd name="T13" fmla="*/ 1 h 1"/>
                <a:gd name="T14" fmla="*/ 6 w 26"/>
                <a:gd name="T15" fmla="*/ 1 h 1"/>
                <a:gd name="T16" fmla="*/ 7 w 26"/>
                <a:gd name="T17" fmla="*/ 1 h 1"/>
                <a:gd name="T18" fmla="*/ 8 w 26"/>
                <a:gd name="T19" fmla="*/ 1 h 1"/>
                <a:gd name="T20" fmla="*/ 9 w 26"/>
                <a:gd name="T21" fmla="*/ 1 h 1"/>
                <a:gd name="T22" fmla="*/ 9 w 26"/>
                <a:gd name="T23" fmla="*/ 1 h 1"/>
                <a:gd name="T24" fmla="*/ 10 w 26"/>
                <a:gd name="T25" fmla="*/ 1 h 1"/>
                <a:gd name="T26" fmla="*/ 11 w 26"/>
                <a:gd name="T27" fmla="*/ 1 h 1"/>
                <a:gd name="T28" fmla="*/ 12 w 26"/>
                <a:gd name="T29" fmla="*/ 1 h 1"/>
                <a:gd name="T30" fmla="*/ 13 w 26"/>
                <a:gd name="T31" fmla="*/ 1 h 1"/>
                <a:gd name="T32" fmla="*/ 13 w 26"/>
                <a:gd name="T33" fmla="*/ 1 h 1"/>
                <a:gd name="T34" fmla="*/ 14 w 26"/>
                <a:gd name="T35" fmla="*/ 1 h 1"/>
                <a:gd name="T36" fmla="*/ 15 w 26"/>
                <a:gd name="T37" fmla="*/ 1 h 1"/>
                <a:gd name="T38" fmla="*/ 16 w 26"/>
                <a:gd name="T39" fmla="*/ 1 h 1"/>
                <a:gd name="T40" fmla="*/ 17 w 26"/>
                <a:gd name="T41" fmla="*/ 1 h 1"/>
                <a:gd name="T42" fmla="*/ 17 w 26"/>
                <a:gd name="T43" fmla="*/ 1 h 1"/>
                <a:gd name="T44" fmla="*/ 18 w 26"/>
                <a:gd name="T45" fmla="*/ 1 h 1"/>
                <a:gd name="T46" fmla="*/ 19 w 26"/>
                <a:gd name="T47" fmla="*/ 1 h 1"/>
                <a:gd name="T48" fmla="*/ 20 w 26"/>
                <a:gd name="T49" fmla="*/ 0 h 1"/>
                <a:gd name="T50" fmla="*/ 21 w 26"/>
                <a:gd name="T51" fmla="*/ 0 h 1"/>
                <a:gd name="T52" fmla="*/ 21 w 26"/>
                <a:gd name="T53" fmla="*/ 0 h 1"/>
                <a:gd name="T54" fmla="*/ 22 w 26"/>
                <a:gd name="T55" fmla="*/ 0 h 1"/>
                <a:gd name="T56" fmla="*/ 23 w 26"/>
                <a:gd name="T57" fmla="*/ 0 h 1"/>
                <a:gd name="T58" fmla="*/ 24 w 26"/>
                <a:gd name="T59" fmla="*/ 0 h 1"/>
                <a:gd name="T60" fmla="*/ 25 w 26"/>
                <a:gd name="T61" fmla="*/ 0 h 1"/>
                <a:gd name="T62" fmla="*/ 25 w 26"/>
                <a:gd name="T63" fmla="*/ 0 h 1"/>
                <a:gd name="T64" fmla="*/ 26 w 26"/>
                <a:gd name="T6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1"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" name="Rectangle 86"/>
            <p:cNvSpPr>
              <a:spLocks noChangeArrowheads="1"/>
            </p:cNvSpPr>
            <p:nvPr/>
          </p:nvSpPr>
          <p:spPr bwMode="auto">
            <a:xfrm>
              <a:off x="2828" y="1762"/>
              <a:ext cx="14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V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9" name="Rectangle 87"/>
            <p:cNvSpPr>
              <a:spLocks noChangeArrowheads="1"/>
            </p:cNvSpPr>
            <p:nvPr/>
          </p:nvSpPr>
          <p:spPr bwMode="auto">
            <a:xfrm>
              <a:off x="2913" y="1825"/>
              <a:ext cx="148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III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" name="Line 88"/>
            <p:cNvSpPr>
              <a:spLocks noChangeShapeType="1"/>
            </p:cNvSpPr>
            <p:nvPr/>
          </p:nvSpPr>
          <p:spPr bwMode="auto">
            <a:xfrm>
              <a:off x="3074" y="1854"/>
              <a:ext cx="247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1" name="Freeform 89"/>
            <p:cNvSpPr>
              <a:spLocks/>
            </p:cNvSpPr>
            <p:nvPr/>
          </p:nvSpPr>
          <p:spPr bwMode="auto">
            <a:xfrm>
              <a:off x="647" y="3191"/>
              <a:ext cx="288" cy="28"/>
            </a:xfrm>
            <a:custGeom>
              <a:avLst/>
              <a:gdLst>
                <a:gd name="T0" fmla="*/ 0 w 41"/>
                <a:gd name="T1" fmla="*/ 2 h 4"/>
                <a:gd name="T2" fmla="*/ 1 w 41"/>
                <a:gd name="T3" fmla="*/ 2 h 4"/>
                <a:gd name="T4" fmla="*/ 2 w 41"/>
                <a:gd name="T5" fmla="*/ 2 h 4"/>
                <a:gd name="T6" fmla="*/ 2 w 41"/>
                <a:gd name="T7" fmla="*/ 2 h 4"/>
                <a:gd name="T8" fmla="*/ 3 w 41"/>
                <a:gd name="T9" fmla="*/ 2 h 4"/>
                <a:gd name="T10" fmla="*/ 4 w 41"/>
                <a:gd name="T11" fmla="*/ 2 h 4"/>
                <a:gd name="T12" fmla="*/ 5 w 41"/>
                <a:gd name="T13" fmla="*/ 2 h 4"/>
                <a:gd name="T14" fmla="*/ 6 w 41"/>
                <a:gd name="T15" fmla="*/ 1 h 4"/>
                <a:gd name="T16" fmla="*/ 6 w 41"/>
                <a:gd name="T17" fmla="*/ 1 h 4"/>
                <a:gd name="T18" fmla="*/ 7 w 41"/>
                <a:gd name="T19" fmla="*/ 1 h 4"/>
                <a:gd name="T20" fmla="*/ 8 w 41"/>
                <a:gd name="T21" fmla="*/ 1 h 4"/>
                <a:gd name="T22" fmla="*/ 9 w 41"/>
                <a:gd name="T23" fmla="*/ 1 h 4"/>
                <a:gd name="T24" fmla="*/ 10 w 41"/>
                <a:gd name="T25" fmla="*/ 1 h 4"/>
                <a:gd name="T26" fmla="*/ 10 w 41"/>
                <a:gd name="T27" fmla="*/ 1 h 4"/>
                <a:gd name="T28" fmla="*/ 11 w 41"/>
                <a:gd name="T29" fmla="*/ 1 h 4"/>
                <a:gd name="T30" fmla="*/ 12 w 41"/>
                <a:gd name="T31" fmla="*/ 1 h 4"/>
                <a:gd name="T32" fmla="*/ 13 w 41"/>
                <a:gd name="T33" fmla="*/ 0 h 4"/>
                <a:gd name="T34" fmla="*/ 14 w 41"/>
                <a:gd name="T35" fmla="*/ 0 h 4"/>
                <a:gd name="T36" fmla="*/ 14 w 41"/>
                <a:gd name="T37" fmla="*/ 0 h 4"/>
                <a:gd name="T38" fmla="*/ 15 w 41"/>
                <a:gd name="T39" fmla="*/ 0 h 4"/>
                <a:gd name="T40" fmla="*/ 16 w 41"/>
                <a:gd name="T41" fmla="*/ 0 h 4"/>
                <a:gd name="T42" fmla="*/ 17 w 41"/>
                <a:gd name="T43" fmla="*/ 0 h 4"/>
                <a:gd name="T44" fmla="*/ 18 w 41"/>
                <a:gd name="T45" fmla="*/ 0 h 4"/>
                <a:gd name="T46" fmla="*/ 19 w 41"/>
                <a:gd name="T47" fmla="*/ 0 h 4"/>
                <a:gd name="T48" fmla="*/ 19 w 41"/>
                <a:gd name="T49" fmla="*/ 0 h 4"/>
                <a:gd name="T50" fmla="*/ 20 w 41"/>
                <a:gd name="T51" fmla="*/ 0 h 4"/>
                <a:gd name="T52" fmla="*/ 21 w 41"/>
                <a:gd name="T53" fmla="*/ 0 h 4"/>
                <a:gd name="T54" fmla="*/ 22 w 41"/>
                <a:gd name="T55" fmla="*/ 0 h 4"/>
                <a:gd name="T56" fmla="*/ 23 w 41"/>
                <a:gd name="T57" fmla="*/ 0 h 4"/>
                <a:gd name="T58" fmla="*/ 23 w 41"/>
                <a:gd name="T59" fmla="*/ 0 h 4"/>
                <a:gd name="T60" fmla="*/ 24 w 41"/>
                <a:gd name="T61" fmla="*/ 1 h 4"/>
                <a:gd name="T62" fmla="*/ 25 w 41"/>
                <a:gd name="T63" fmla="*/ 1 h 4"/>
                <a:gd name="T64" fmla="*/ 26 w 41"/>
                <a:gd name="T65" fmla="*/ 1 h 4"/>
                <a:gd name="T66" fmla="*/ 27 w 41"/>
                <a:gd name="T67" fmla="*/ 1 h 4"/>
                <a:gd name="T68" fmla="*/ 27 w 41"/>
                <a:gd name="T69" fmla="*/ 1 h 4"/>
                <a:gd name="T70" fmla="*/ 28 w 41"/>
                <a:gd name="T71" fmla="*/ 1 h 4"/>
                <a:gd name="T72" fmla="*/ 29 w 41"/>
                <a:gd name="T73" fmla="*/ 1 h 4"/>
                <a:gd name="T74" fmla="*/ 30 w 41"/>
                <a:gd name="T75" fmla="*/ 2 h 4"/>
                <a:gd name="T76" fmla="*/ 31 w 41"/>
                <a:gd name="T77" fmla="*/ 2 h 4"/>
                <a:gd name="T78" fmla="*/ 31 w 41"/>
                <a:gd name="T79" fmla="*/ 2 h 4"/>
                <a:gd name="T80" fmla="*/ 32 w 41"/>
                <a:gd name="T81" fmla="*/ 2 h 4"/>
                <a:gd name="T82" fmla="*/ 33 w 41"/>
                <a:gd name="T83" fmla="*/ 2 h 4"/>
                <a:gd name="T84" fmla="*/ 34 w 41"/>
                <a:gd name="T85" fmla="*/ 2 h 4"/>
                <a:gd name="T86" fmla="*/ 35 w 41"/>
                <a:gd name="T87" fmla="*/ 3 h 4"/>
                <a:gd name="T88" fmla="*/ 35 w 41"/>
                <a:gd name="T89" fmla="*/ 3 h 4"/>
                <a:gd name="T90" fmla="*/ 36 w 41"/>
                <a:gd name="T91" fmla="*/ 3 h 4"/>
                <a:gd name="T92" fmla="*/ 37 w 41"/>
                <a:gd name="T93" fmla="*/ 3 h 4"/>
                <a:gd name="T94" fmla="*/ 38 w 41"/>
                <a:gd name="T95" fmla="*/ 3 h 4"/>
                <a:gd name="T96" fmla="*/ 39 w 41"/>
                <a:gd name="T97" fmla="*/ 4 h 4"/>
                <a:gd name="T98" fmla="*/ 39 w 41"/>
                <a:gd name="T99" fmla="*/ 4 h 4"/>
                <a:gd name="T100" fmla="*/ 40 w 41"/>
                <a:gd name="T10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" h="4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1" y="4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2" name="Freeform 90"/>
            <p:cNvSpPr>
              <a:spLocks/>
            </p:cNvSpPr>
            <p:nvPr/>
          </p:nvSpPr>
          <p:spPr bwMode="auto">
            <a:xfrm>
              <a:off x="935" y="3219"/>
              <a:ext cx="296" cy="63"/>
            </a:xfrm>
            <a:custGeom>
              <a:avLst/>
              <a:gdLst>
                <a:gd name="T0" fmla="*/ 0 w 42"/>
                <a:gd name="T1" fmla="*/ 0 h 9"/>
                <a:gd name="T2" fmla="*/ 1 w 42"/>
                <a:gd name="T3" fmla="*/ 0 h 9"/>
                <a:gd name="T4" fmla="*/ 2 w 42"/>
                <a:gd name="T5" fmla="*/ 1 h 9"/>
                <a:gd name="T6" fmla="*/ 3 w 42"/>
                <a:gd name="T7" fmla="*/ 1 h 9"/>
                <a:gd name="T8" fmla="*/ 3 w 42"/>
                <a:gd name="T9" fmla="*/ 1 h 9"/>
                <a:gd name="T10" fmla="*/ 4 w 42"/>
                <a:gd name="T11" fmla="*/ 1 h 9"/>
                <a:gd name="T12" fmla="*/ 5 w 42"/>
                <a:gd name="T13" fmla="*/ 2 h 9"/>
                <a:gd name="T14" fmla="*/ 6 w 42"/>
                <a:gd name="T15" fmla="*/ 2 h 9"/>
                <a:gd name="T16" fmla="*/ 7 w 42"/>
                <a:gd name="T17" fmla="*/ 2 h 9"/>
                <a:gd name="T18" fmla="*/ 7 w 42"/>
                <a:gd name="T19" fmla="*/ 2 h 9"/>
                <a:gd name="T20" fmla="*/ 8 w 42"/>
                <a:gd name="T21" fmla="*/ 2 h 9"/>
                <a:gd name="T22" fmla="*/ 9 w 42"/>
                <a:gd name="T23" fmla="*/ 3 h 9"/>
                <a:gd name="T24" fmla="*/ 10 w 42"/>
                <a:gd name="T25" fmla="*/ 3 h 9"/>
                <a:gd name="T26" fmla="*/ 11 w 42"/>
                <a:gd name="T27" fmla="*/ 3 h 9"/>
                <a:gd name="T28" fmla="*/ 11 w 42"/>
                <a:gd name="T29" fmla="*/ 3 h 9"/>
                <a:gd name="T30" fmla="*/ 12 w 42"/>
                <a:gd name="T31" fmla="*/ 3 h 9"/>
                <a:gd name="T32" fmla="*/ 13 w 42"/>
                <a:gd name="T33" fmla="*/ 4 h 9"/>
                <a:gd name="T34" fmla="*/ 14 w 42"/>
                <a:gd name="T35" fmla="*/ 4 h 9"/>
                <a:gd name="T36" fmla="*/ 15 w 42"/>
                <a:gd name="T37" fmla="*/ 4 h 9"/>
                <a:gd name="T38" fmla="*/ 15 w 42"/>
                <a:gd name="T39" fmla="*/ 4 h 9"/>
                <a:gd name="T40" fmla="*/ 16 w 42"/>
                <a:gd name="T41" fmla="*/ 4 h 9"/>
                <a:gd name="T42" fmla="*/ 17 w 42"/>
                <a:gd name="T43" fmla="*/ 4 h 9"/>
                <a:gd name="T44" fmla="*/ 18 w 42"/>
                <a:gd name="T45" fmla="*/ 5 h 9"/>
                <a:gd name="T46" fmla="*/ 19 w 42"/>
                <a:gd name="T47" fmla="*/ 5 h 9"/>
                <a:gd name="T48" fmla="*/ 19 w 42"/>
                <a:gd name="T49" fmla="*/ 5 h 9"/>
                <a:gd name="T50" fmla="*/ 20 w 42"/>
                <a:gd name="T51" fmla="*/ 5 h 9"/>
                <a:gd name="T52" fmla="*/ 21 w 42"/>
                <a:gd name="T53" fmla="*/ 5 h 9"/>
                <a:gd name="T54" fmla="*/ 22 w 42"/>
                <a:gd name="T55" fmla="*/ 6 h 9"/>
                <a:gd name="T56" fmla="*/ 23 w 42"/>
                <a:gd name="T57" fmla="*/ 6 h 9"/>
                <a:gd name="T58" fmla="*/ 23 w 42"/>
                <a:gd name="T59" fmla="*/ 6 h 9"/>
                <a:gd name="T60" fmla="*/ 24 w 42"/>
                <a:gd name="T61" fmla="*/ 6 h 9"/>
                <a:gd name="T62" fmla="*/ 25 w 42"/>
                <a:gd name="T63" fmla="*/ 6 h 9"/>
                <a:gd name="T64" fmla="*/ 26 w 42"/>
                <a:gd name="T65" fmla="*/ 6 h 9"/>
                <a:gd name="T66" fmla="*/ 27 w 42"/>
                <a:gd name="T67" fmla="*/ 7 h 9"/>
                <a:gd name="T68" fmla="*/ 27 w 42"/>
                <a:gd name="T69" fmla="*/ 7 h 9"/>
                <a:gd name="T70" fmla="*/ 28 w 42"/>
                <a:gd name="T71" fmla="*/ 7 h 9"/>
                <a:gd name="T72" fmla="*/ 29 w 42"/>
                <a:gd name="T73" fmla="*/ 7 h 9"/>
                <a:gd name="T74" fmla="*/ 30 w 42"/>
                <a:gd name="T75" fmla="*/ 7 h 9"/>
                <a:gd name="T76" fmla="*/ 31 w 42"/>
                <a:gd name="T77" fmla="*/ 7 h 9"/>
                <a:gd name="T78" fmla="*/ 32 w 42"/>
                <a:gd name="T79" fmla="*/ 7 h 9"/>
                <a:gd name="T80" fmla="*/ 32 w 42"/>
                <a:gd name="T81" fmla="*/ 8 h 9"/>
                <a:gd name="T82" fmla="*/ 33 w 42"/>
                <a:gd name="T83" fmla="*/ 8 h 9"/>
                <a:gd name="T84" fmla="*/ 34 w 42"/>
                <a:gd name="T85" fmla="*/ 8 h 9"/>
                <a:gd name="T86" fmla="*/ 35 w 42"/>
                <a:gd name="T87" fmla="*/ 8 h 9"/>
                <a:gd name="T88" fmla="*/ 36 w 42"/>
                <a:gd name="T89" fmla="*/ 8 h 9"/>
                <a:gd name="T90" fmla="*/ 36 w 42"/>
                <a:gd name="T91" fmla="*/ 8 h 9"/>
                <a:gd name="T92" fmla="*/ 37 w 42"/>
                <a:gd name="T93" fmla="*/ 8 h 9"/>
                <a:gd name="T94" fmla="*/ 38 w 42"/>
                <a:gd name="T95" fmla="*/ 9 h 9"/>
                <a:gd name="T96" fmla="*/ 39 w 42"/>
                <a:gd name="T97" fmla="*/ 9 h 9"/>
                <a:gd name="T98" fmla="*/ 40 w 42"/>
                <a:gd name="T99" fmla="*/ 9 h 9"/>
                <a:gd name="T100" fmla="*/ 40 w 42"/>
                <a:gd name="T101" fmla="*/ 9 h 9"/>
                <a:gd name="T102" fmla="*/ 41 w 42"/>
                <a:gd name="T10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2" y="9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3" name="Freeform 91"/>
            <p:cNvSpPr>
              <a:spLocks/>
            </p:cNvSpPr>
            <p:nvPr/>
          </p:nvSpPr>
          <p:spPr bwMode="auto">
            <a:xfrm>
              <a:off x="1231" y="3282"/>
              <a:ext cx="295" cy="21"/>
            </a:xfrm>
            <a:custGeom>
              <a:avLst/>
              <a:gdLst>
                <a:gd name="T0" fmla="*/ 0 w 42"/>
                <a:gd name="T1" fmla="*/ 0 h 3"/>
                <a:gd name="T2" fmla="*/ 1 w 42"/>
                <a:gd name="T3" fmla="*/ 0 h 3"/>
                <a:gd name="T4" fmla="*/ 2 w 42"/>
                <a:gd name="T5" fmla="*/ 0 h 3"/>
                <a:gd name="T6" fmla="*/ 2 w 42"/>
                <a:gd name="T7" fmla="*/ 0 h 3"/>
                <a:gd name="T8" fmla="*/ 3 w 42"/>
                <a:gd name="T9" fmla="*/ 1 h 3"/>
                <a:gd name="T10" fmla="*/ 4 w 42"/>
                <a:gd name="T11" fmla="*/ 1 h 3"/>
                <a:gd name="T12" fmla="*/ 5 w 42"/>
                <a:gd name="T13" fmla="*/ 1 h 3"/>
                <a:gd name="T14" fmla="*/ 6 w 42"/>
                <a:gd name="T15" fmla="*/ 1 h 3"/>
                <a:gd name="T16" fmla="*/ 6 w 42"/>
                <a:gd name="T17" fmla="*/ 1 h 3"/>
                <a:gd name="T18" fmla="*/ 7 w 42"/>
                <a:gd name="T19" fmla="*/ 1 h 3"/>
                <a:gd name="T20" fmla="*/ 8 w 42"/>
                <a:gd name="T21" fmla="*/ 1 h 3"/>
                <a:gd name="T22" fmla="*/ 9 w 42"/>
                <a:gd name="T23" fmla="*/ 1 h 3"/>
                <a:gd name="T24" fmla="*/ 10 w 42"/>
                <a:gd name="T25" fmla="*/ 1 h 3"/>
                <a:gd name="T26" fmla="*/ 11 w 42"/>
                <a:gd name="T27" fmla="*/ 1 h 3"/>
                <a:gd name="T28" fmla="*/ 11 w 42"/>
                <a:gd name="T29" fmla="*/ 1 h 3"/>
                <a:gd name="T30" fmla="*/ 12 w 42"/>
                <a:gd name="T31" fmla="*/ 2 h 3"/>
                <a:gd name="T32" fmla="*/ 13 w 42"/>
                <a:gd name="T33" fmla="*/ 2 h 3"/>
                <a:gd name="T34" fmla="*/ 14 w 42"/>
                <a:gd name="T35" fmla="*/ 2 h 3"/>
                <a:gd name="T36" fmla="*/ 15 w 42"/>
                <a:gd name="T37" fmla="*/ 2 h 3"/>
                <a:gd name="T38" fmla="*/ 15 w 42"/>
                <a:gd name="T39" fmla="*/ 2 h 3"/>
                <a:gd name="T40" fmla="*/ 16 w 42"/>
                <a:gd name="T41" fmla="*/ 2 h 3"/>
                <a:gd name="T42" fmla="*/ 17 w 42"/>
                <a:gd name="T43" fmla="*/ 2 h 3"/>
                <a:gd name="T44" fmla="*/ 18 w 42"/>
                <a:gd name="T45" fmla="*/ 2 h 3"/>
                <a:gd name="T46" fmla="*/ 19 w 42"/>
                <a:gd name="T47" fmla="*/ 2 h 3"/>
                <a:gd name="T48" fmla="*/ 19 w 42"/>
                <a:gd name="T49" fmla="*/ 2 h 3"/>
                <a:gd name="T50" fmla="*/ 20 w 42"/>
                <a:gd name="T51" fmla="*/ 2 h 3"/>
                <a:gd name="T52" fmla="*/ 21 w 42"/>
                <a:gd name="T53" fmla="*/ 2 h 3"/>
                <a:gd name="T54" fmla="*/ 22 w 42"/>
                <a:gd name="T55" fmla="*/ 2 h 3"/>
                <a:gd name="T56" fmla="*/ 23 w 42"/>
                <a:gd name="T57" fmla="*/ 2 h 3"/>
                <a:gd name="T58" fmla="*/ 23 w 42"/>
                <a:gd name="T59" fmla="*/ 2 h 3"/>
                <a:gd name="T60" fmla="*/ 24 w 42"/>
                <a:gd name="T61" fmla="*/ 2 h 3"/>
                <a:gd name="T62" fmla="*/ 25 w 42"/>
                <a:gd name="T63" fmla="*/ 2 h 3"/>
                <a:gd name="T64" fmla="*/ 26 w 42"/>
                <a:gd name="T65" fmla="*/ 3 h 3"/>
                <a:gd name="T66" fmla="*/ 27 w 42"/>
                <a:gd name="T67" fmla="*/ 3 h 3"/>
                <a:gd name="T68" fmla="*/ 27 w 42"/>
                <a:gd name="T69" fmla="*/ 3 h 3"/>
                <a:gd name="T70" fmla="*/ 28 w 42"/>
                <a:gd name="T71" fmla="*/ 3 h 3"/>
                <a:gd name="T72" fmla="*/ 29 w 42"/>
                <a:gd name="T73" fmla="*/ 3 h 3"/>
                <a:gd name="T74" fmla="*/ 30 w 42"/>
                <a:gd name="T75" fmla="*/ 3 h 3"/>
                <a:gd name="T76" fmla="*/ 31 w 42"/>
                <a:gd name="T77" fmla="*/ 3 h 3"/>
                <a:gd name="T78" fmla="*/ 31 w 42"/>
                <a:gd name="T79" fmla="*/ 3 h 3"/>
                <a:gd name="T80" fmla="*/ 32 w 42"/>
                <a:gd name="T81" fmla="*/ 3 h 3"/>
                <a:gd name="T82" fmla="*/ 33 w 42"/>
                <a:gd name="T83" fmla="*/ 3 h 3"/>
                <a:gd name="T84" fmla="*/ 34 w 42"/>
                <a:gd name="T85" fmla="*/ 3 h 3"/>
                <a:gd name="T86" fmla="*/ 35 w 42"/>
                <a:gd name="T87" fmla="*/ 3 h 3"/>
                <a:gd name="T88" fmla="*/ 35 w 42"/>
                <a:gd name="T89" fmla="*/ 3 h 3"/>
                <a:gd name="T90" fmla="*/ 36 w 42"/>
                <a:gd name="T91" fmla="*/ 3 h 3"/>
                <a:gd name="T92" fmla="*/ 37 w 42"/>
                <a:gd name="T93" fmla="*/ 3 h 3"/>
                <a:gd name="T94" fmla="*/ 38 w 42"/>
                <a:gd name="T95" fmla="*/ 3 h 3"/>
                <a:gd name="T96" fmla="*/ 39 w 42"/>
                <a:gd name="T97" fmla="*/ 3 h 3"/>
                <a:gd name="T98" fmla="*/ 40 w 42"/>
                <a:gd name="T99" fmla="*/ 3 h 3"/>
                <a:gd name="T100" fmla="*/ 40 w 42"/>
                <a:gd name="T101" fmla="*/ 3 h 3"/>
                <a:gd name="T102" fmla="*/ 41 w 42"/>
                <a:gd name="T10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2" y="3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4" name="Freeform 92"/>
            <p:cNvSpPr>
              <a:spLocks/>
            </p:cNvSpPr>
            <p:nvPr/>
          </p:nvSpPr>
          <p:spPr bwMode="auto">
            <a:xfrm>
              <a:off x="1526" y="3289"/>
              <a:ext cx="289" cy="14"/>
            </a:xfrm>
            <a:custGeom>
              <a:avLst/>
              <a:gdLst>
                <a:gd name="T0" fmla="*/ 0 w 41"/>
                <a:gd name="T1" fmla="*/ 2 h 2"/>
                <a:gd name="T2" fmla="*/ 1 w 41"/>
                <a:gd name="T3" fmla="*/ 2 h 2"/>
                <a:gd name="T4" fmla="*/ 2 w 41"/>
                <a:gd name="T5" fmla="*/ 2 h 2"/>
                <a:gd name="T6" fmla="*/ 2 w 41"/>
                <a:gd name="T7" fmla="*/ 2 h 2"/>
                <a:gd name="T8" fmla="*/ 3 w 41"/>
                <a:gd name="T9" fmla="*/ 2 h 2"/>
                <a:gd name="T10" fmla="*/ 4 w 41"/>
                <a:gd name="T11" fmla="*/ 2 h 2"/>
                <a:gd name="T12" fmla="*/ 5 w 41"/>
                <a:gd name="T13" fmla="*/ 2 h 2"/>
                <a:gd name="T14" fmla="*/ 6 w 41"/>
                <a:gd name="T15" fmla="*/ 2 h 2"/>
                <a:gd name="T16" fmla="*/ 6 w 41"/>
                <a:gd name="T17" fmla="*/ 2 h 2"/>
                <a:gd name="T18" fmla="*/ 7 w 41"/>
                <a:gd name="T19" fmla="*/ 2 h 2"/>
                <a:gd name="T20" fmla="*/ 8 w 41"/>
                <a:gd name="T21" fmla="*/ 2 h 2"/>
                <a:gd name="T22" fmla="*/ 9 w 41"/>
                <a:gd name="T23" fmla="*/ 2 h 2"/>
                <a:gd name="T24" fmla="*/ 10 w 41"/>
                <a:gd name="T25" fmla="*/ 2 h 2"/>
                <a:gd name="T26" fmla="*/ 10 w 41"/>
                <a:gd name="T27" fmla="*/ 2 h 2"/>
                <a:gd name="T28" fmla="*/ 11 w 41"/>
                <a:gd name="T29" fmla="*/ 2 h 2"/>
                <a:gd name="T30" fmla="*/ 12 w 41"/>
                <a:gd name="T31" fmla="*/ 2 h 2"/>
                <a:gd name="T32" fmla="*/ 13 w 41"/>
                <a:gd name="T33" fmla="*/ 2 h 2"/>
                <a:gd name="T34" fmla="*/ 14 w 41"/>
                <a:gd name="T35" fmla="*/ 2 h 2"/>
                <a:gd name="T36" fmla="*/ 14 w 41"/>
                <a:gd name="T37" fmla="*/ 2 h 2"/>
                <a:gd name="T38" fmla="*/ 15 w 41"/>
                <a:gd name="T39" fmla="*/ 2 h 2"/>
                <a:gd name="T40" fmla="*/ 16 w 41"/>
                <a:gd name="T41" fmla="*/ 2 h 2"/>
                <a:gd name="T42" fmla="*/ 17 w 41"/>
                <a:gd name="T43" fmla="*/ 2 h 2"/>
                <a:gd name="T44" fmla="*/ 18 w 41"/>
                <a:gd name="T45" fmla="*/ 2 h 2"/>
                <a:gd name="T46" fmla="*/ 18 w 41"/>
                <a:gd name="T47" fmla="*/ 2 h 2"/>
                <a:gd name="T48" fmla="*/ 19 w 41"/>
                <a:gd name="T49" fmla="*/ 1 h 2"/>
                <a:gd name="T50" fmla="*/ 20 w 41"/>
                <a:gd name="T51" fmla="*/ 1 h 2"/>
                <a:gd name="T52" fmla="*/ 21 w 41"/>
                <a:gd name="T53" fmla="*/ 1 h 2"/>
                <a:gd name="T54" fmla="*/ 22 w 41"/>
                <a:gd name="T55" fmla="*/ 1 h 2"/>
                <a:gd name="T56" fmla="*/ 22 w 41"/>
                <a:gd name="T57" fmla="*/ 1 h 2"/>
                <a:gd name="T58" fmla="*/ 23 w 41"/>
                <a:gd name="T59" fmla="*/ 1 h 2"/>
                <a:gd name="T60" fmla="*/ 24 w 41"/>
                <a:gd name="T61" fmla="*/ 1 h 2"/>
                <a:gd name="T62" fmla="*/ 25 w 41"/>
                <a:gd name="T63" fmla="*/ 1 h 2"/>
                <a:gd name="T64" fmla="*/ 26 w 41"/>
                <a:gd name="T65" fmla="*/ 1 h 2"/>
                <a:gd name="T66" fmla="*/ 27 w 41"/>
                <a:gd name="T67" fmla="*/ 1 h 2"/>
                <a:gd name="T68" fmla="*/ 27 w 41"/>
                <a:gd name="T69" fmla="*/ 1 h 2"/>
                <a:gd name="T70" fmla="*/ 28 w 41"/>
                <a:gd name="T71" fmla="*/ 1 h 2"/>
                <a:gd name="T72" fmla="*/ 29 w 41"/>
                <a:gd name="T73" fmla="*/ 1 h 2"/>
                <a:gd name="T74" fmla="*/ 30 w 41"/>
                <a:gd name="T75" fmla="*/ 1 h 2"/>
                <a:gd name="T76" fmla="*/ 31 w 41"/>
                <a:gd name="T77" fmla="*/ 1 h 2"/>
                <a:gd name="T78" fmla="*/ 31 w 41"/>
                <a:gd name="T79" fmla="*/ 1 h 2"/>
                <a:gd name="T80" fmla="*/ 32 w 41"/>
                <a:gd name="T81" fmla="*/ 1 h 2"/>
                <a:gd name="T82" fmla="*/ 33 w 41"/>
                <a:gd name="T83" fmla="*/ 1 h 2"/>
                <a:gd name="T84" fmla="*/ 34 w 41"/>
                <a:gd name="T85" fmla="*/ 1 h 2"/>
                <a:gd name="T86" fmla="*/ 35 w 41"/>
                <a:gd name="T87" fmla="*/ 1 h 2"/>
                <a:gd name="T88" fmla="*/ 35 w 41"/>
                <a:gd name="T89" fmla="*/ 1 h 2"/>
                <a:gd name="T90" fmla="*/ 36 w 41"/>
                <a:gd name="T91" fmla="*/ 0 h 2"/>
                <a:gd name="T92" fmla="*/ 37 w 41"/>
                <a:gd name="T93" fmla="*/ 0 h 2"/>
                <a:gd name="T94" fmla="*/ 38 w 41"/>
                <a:gd name="T95" fmla="*/ 0 h 2"/>
                <a:gd name="T96" fmla="*/ 39 w 41"/>
                <a:gd name="T97" fmla="*/ 0 h 2"/>
                <a:gd name="T98" fmla="*/ 39 w 41"/>
                <a:gd name="T99" fmla="*/ 0 h 2"/>
                <a:gd name="T100" fmla="*/ 40 w 41"/>
                <a:gd name="T101" fmla="*/ 0 h 2"/>
                <a:gd name="T102" fmla="*/ 41 w 41"/>
                <a:gd name="T10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5" name="Freeform 93"/>
            <p:cNvSpPr>
              <a:spLocks/>
            </p:cNvSpPr>
            <p:nvPr/>
          </p:nvSpPr>
          <p:spPr bwMode="auto">
            <a:xfrm>
              <a:off x="1815" y="3261"/>
              <a:ext cx="295" cy="28"/>
            </a:xfrm>
            <a:custGeom>
              <a:avLst/>
              <a:gdLst>
                <a:gd name="T0" fmla="*/ 1 w 42"/>
                <a:gd name="T1" fmla="*/ 4 h 4"/>
                <a:gd name="T2" fmla="*/ 2 w 42"/>
                <a:gd name="T3" fmla="*/ 4 h 4"/>
                <a:gd name="T4" fmla="*/ 2 w 42"/>
                <a:gd name="T5" fmla="*/ 4 h 4"/>
                <a:gd name="T6" fmla="*/ 3 w 42"/>
                <a:gd name="T7" fmla="*/ 4 h 4"/>
                <a:gd name="T8" fmla="*/ 4 w 42"/>
                <a:gd name="T9" fmla="*/ 4 h 4"/>
                <a:gd name="T10" fmla="*/ 5 w 42"/>
                <a:gd name="T11" fmla="*/ 4 h 4"/>
                <a:gd name="T12" fmla="*/ 6 w 42"/>
                <a:gd name="T13" fmla="*/ 4 h 4"/>
                <a:gd name="T14" fmla="*/ 7 w 42"/>
                <a:gd name="T15" fmla="*/ 4 h 4"/>
                <a:gd name="T16" fmla="*/ 7 w 42"/>
                <a:gd name="T17" fmla="*/ 3 h 4"/>
                <a:gd name="T18" fmla="*/ 8 w 42"/>
                <a:gd name="T19" fmla="*/ 3 h 4"/>
                <a:gd name="T20" fmla="*/ 9 w 42"/>
                <a:gd name="T21" fmla="*/ 3 h 4"/>
                <a:gd name="T22" fmla="*/ 10 w 42"/>
                <a:gd name="T23" fmla="*/ 3 h 4"/>
                <a:gd name="T24" fmla="*/ 11 w 42"/>
                <a:gd name="T25" fmla="*/ 3 h 4"/>
                <a:gd name="T26" fmla="*/ 11 w 42"/>
                <a:gd name="T27" fmla="*/ 3 h 4"/>
                <a:gd name="T28" fmla="*/ 12 w 42"/>
                <a:gd name="T29" fmla="*/ 3 h 4"/>
                <a:gd name="T30" fmla="*/ 13 w 42"/>
                <a:gd name="T31" fmla="*/ 3 h 4"/>
                <a:gd name="T32" fmla="*/ 14 w 42"/>
                <a:gd name="T33" fmla="*/ 3 h 4"/>
                <a:gd name="T34" fmla="*/ 15 w 42"/>
                <a:gd name="T35" fmla="*/ 3 h 4"/>
                <a:gd name="T36" fmla="*/ 15 w 42"/>
                <a:gd name="T37" fmla="*/ 3 h 4"/>
                <a:gd name="T38" fmla="*/ 16 w 42"/>
                <a:gd name="T39" fmla="*/ 3 h 4"/>
                <a:gd name="T40" fmla="*/ 17 w 42"/>
                <a:gd name="T41" fmla="*/ 3 h 4"/>
                <a:gd name="T42" fmla="*/ 18 w 42"/>
                <a:gd name="T43" fmla="*/ 2 h 4"/>
                <a:gd name="T44" fmla="*/ 19 w 42"/>
                <a:gd name="T45" fmla="*/ 2 h 4"/>
                <a:gd name="T46" fmla="*/ 19 w 42"/>
                <a:gd name="T47" fmla="*/ 2 h 4"/>
                <a:gd name="T48" fmla="*/ 20 w 42"/>
                <a:gd name="T49" fmla="*/ 2 h 4"/>
                <a:gd name="T50" fmla="*/ 21 w 42"/>
                <a:gd name="T51" fmla="*/ 2 h 4"/>
                <a:gd name="T52" fmla="*/ 22 w 42"/>
                <a:gd name="T53" fmla="*/ 2 h 4"/>
                <a:gd name="T54" fmla="*/ 23 w 42"/>
                <a:gd name="T55" fmla="*/ 2 h 4"/>
                <a:gd name="T56" fmla="*/ 23 w 42"/>
                <a:gd name="T57" fmla="*/ 2 h 4"/>
                <a:gd name="T58" fmla="*/ 24 w 42"/>
                <a:gd name="T59" fmla="*/ 2 h 4"/>
                <a:gd name="T60" fmla="*/ 25 w 42"/>
                <a:gd name="T61" fmla="*/ 2 h 4"/>
                <a:gd name="T62" fmla="*/ 26 w 42"/>
                <a:gd name="T63" fmla="*/ 2 h 4"/>
                <a:gd name="T64" fmla="*/ 27 w 42"/>
                <a:gd name="T65" fmla="*/ 2 h 4"/>
                <a:gd name="T66" fmla="*/ 27 w 42"/>
                <a:gd name="T67" fmla="*/ 2 h 4"/>
                <a:gd name="T68" fmla="*/ 28 w 42"/>
                <a:gd name="T69" fmla="*/ 1 h 4"/>
                <a:gd name="T70" fmla="*/ 29 w 42"/>
                <a:gd name="T71" fmla="*/ 1 h 4"/>
                <a:gd name="T72" fmla="*/ 30 w 42"/>
                <a:gd name="T73" fmla="*/ 1 h 4"/>
                <a:gd name="T74" fmla="*/ 31 w 42"/>
                <a:gd name="T75" fmla="*/ 1 h 4"/>
                <a:gd name="T76" fmla="*/ 31 w 42"/>
                <a:gd name="T77" fmla="*/ 1 h 4"/>
                <a:gd name="T78" fmla="*/ 32 w 42"/>
                <a:gd name="T79" fmla="*/ 1 h 4"/>
                <a:gd name="T80" fmla="*/ 33 w 42"/>
                <a:gd name="T81" fmla="*/ 1 h 4"/>
                <a:gd name="T82" fmla="*/ 34 w 42"/>
                <a:gd name="T83" fmla="*/ 1 h 4"/>
                <a:gd name="T84" fmla="*/ 35 w 42"/>
                <a:gd name="T85" fmla="*/ 1 h 4"/>
                <a:gd name="T86" fmla="*/ 36 w 42"/>
                <a:gd name="T87" fmla="*/ 1 h 4"/>
                <a:gd name="T88" fmla="*/ 36 w 42"/>
                <a:gd name="T89" fmla="*/ 1 h 4"/>
                <a:gd name="T90" fmla="*/ 37 w 42"/>
                <a:gd name="T91" fmla="*/ 1 h 4"/>
                <a:gd name="T92" fmla="*/ 38 w 42"/>
                <a:gd name="T93" fmla="*/ 1 h 4"/>
                <a:gd name="T94" fmla="*/ 39 w 42"/>
                <a:gd name="T95" fmla="*/ 0 h 4"/>
                <a:gd name="T96" fmla="*/ 40 w 42"/>
                <a:gd name="T97" fmla="*/ 0 h 4"/>
                <a:gd name="T98" fmla="*/ 40 w 42"/>
                <a:gd name="T99" fmla="*/ 0 h 4"/>
                <a:gd name="T100" fmla="*/ 41 w 42"/>
                <a:gd name="T101" fmla="*/ 0 h 4"/>
                <a:gd name="T102" fmla="*/ 42 w 42"/>
                <a:gd name="T10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6" name="Freeform 94"/>
            <p:cNvSpPr>
              <a:spLocks/>
            </p:cNvSpPr>
            <p:nvPr/>
          </p:nvSpPr>
          <p:spPr bwMode="auto">
            <a:xfrm>
              <a:off x="2110" y="3233"/>
              <a:ext cx="296" cy="28"/>
            </a:xfrm>
            <a:custGeom>
              <a:avLst/>
              <a:gdLst>
                <a:gd name="T0" fmla="*/ 1 w 42"/>
                <a:gd name="T1" fmla="*/ 4 h 4"/>
                <a:gd name="T2" fmla="*/ 2 w 42"/>
                <a:gd name="T3" fmla="*/ 4 h 4"/>
                <a:gd name="T4" fmla="*/ 2 w 42"/>
                <a:gd name="T5" fmla="*/ 4 h 4"/>
                <a:gd name="T6" fmla="*/ 3 w 42"/>
                <a:gd name="T7" fmla="*/ 4 h 4"/>
                <a:gd name="T8" fmla="*/ 4 w 42"/>
                <a:gd name="T9" fmla="*/ 4 h 4"/>
                <a:gd name="T10" fmla="*/ 5 w 42"/>
                <a:gd name="T11" fmla="*/ 4 h 4"/>
                <a:gd name="T12" fmla="*/ 6 w 42"/>
                <a:gd name="T13" fmla="*/ 4 h 4"/>
                <a:gd name="T14" fmla="*/ 6 w 42"/>
                <a:gd name="T15" fmla="*/ 4 h 4"/>
                <a:gd name="T16" fmla="*/ 7 w 42"/>
                <a:gd name="T17" fmla="*/ 3 h 4"/>
                <a:gd name="T18" fmla="*/ 8 w 42"/>
                <a:gd name="T19" fmla="*/ 3 h 4"/>
                <a:gd name="T20" fmla="*/ 9 w 42"/>
                <a:gd name="T21" fmla="*/ 3 h 4"/>
                <a:gd name="T22" fmla="*/ 10 w 42"/>
                <a:gd name="T23" fmla="*/ 3 h 4"/>
                <a:gd name="T24" fmla="*/ 10 w 42"/>
                <a:gd name="T25" fmla="*/ 3 h 4"/>
                <a:gd name="T26" fmla="*/ 11 w 42"/>
                <a:gd name="T27" fmla="*/ 3 h 4"/>
                <a:gd name="T28" fmla="*/ 12 w 42"/>
                <a:gd name="T29" fmla="*/ 3 h 4"/>
                <a:gd name="T30" fmla="*/ 13 w 42"/>
                <a:gd name="T31" fmla="*/ 3 h 4"/>
                <a:gd name="T32" fmla="*/ 14 w 42"/>
                <a:gd name="T33" fmla="*/ 3 h 4"/>
                <a:gd name="T34" fmla="*/ 14 w 42"/>
                <a:gd name="T35" fmla="*/ 3 h 4"/>
                <a:gd name="T36" fmla="*/ 15 w 42"/>
                <a:gd name="T37" fmla="*/ 3 h 4"/>
                <a:gd name="T38" fmla="*/ 16 w 42"/>
                <a:gd name="T39" fmla="*/ 3 h 4"/>
                <a:gd name="T40" fmla="*/ 17 w 42"/>
                <a:gd name="T41" fmla="*/ 3 h 4"/>
                <a:gd name="T42" fmla="*/ 18 w 42"/>
                <a:gd name="T43" fmla="*/ 2 h 4"/>
                <a:gd name="T44" fmla="*/ 19 w 42"/>
                <a:gd name="T45" fmla="*/ 2 h 4"/>
                <a:gd name="T46" fmla="*/ 19 w 42"/>
                <a:gd name="T47" fmla="*/ 2 h 4"/>
                <a:gd name="T48" fmla="*/ 20 w 42"/>
                <a:gd name="T49" fmla="*/ 2 h 4"/>
                <a:gd name="T50" fmla="*/ 21 w 42"/>
                <a:gd name="T51" fmla="*/ 2 h 4"/>
                <a:gd name="T52" fmla="*/ 22 w 42"/>
                <a:gd name="T53" fmla="*/ 2 h 4"/>
                <a:gd name="T54" fmla="*/ 23 w 42"/>
                <a:gd name="T55" fmla="*/ 2 h 4"/>
                <a:gd name="T56" fmla="*/ 23 w 42"/>
                <a:gd name="T57" fmla="*/ 2 h 4"/>
                <a:gd name="T58" fmla="*/ 24 w 42"/>
                <a:gd name="T59" fmla="*/ 2 h 4"/>
                <a:gd name="T60" fmla="*/ 25 w 42"/>
                <a:gd name="T61" fmla="*/ 2 h 4"/>
                <a:gd name="T62" fmla="*/ 26 w 42"/>
                <a:gd name="T63" fmla="*/ 2 h 4"/>
                <a:gd name="T64" fmla="*/ 27 w 42"/>
                <a:gd name="T65" fmla="*/ 2 h 4"/>
                <a:gd name="T66" fmla="*/ 27 w 42"/>
                <a:gd name="T67" fmla="*/ 2 h 4"/>
                <a:gd name="T68" fmla="*/ 28 w 42"/>
                <a:gd name="T69" fmla="*/ 2 h 4"/>
                <a:gd name="T70" fmla="*/ 29 w 42"/>
                <a:gd name="T71" fmla="*/ 1 h 4"/>
                <a:gd name="T72" fmla="*/ 30 w 42"/>
                <a:gd name="T73" fmla="*/ 1 h 4"/>
                <a:gd name="T74" fmla="*/ 31 w 42"/>
                <a:gd name="T75" fmla="*/ 1 h 4"/>
                <a:gd name="T76" fmla="*/ 31 w 42"/>
                <a:gd name="T77" fmla="*/ 1 h 4"/>
                <a:gd name="T78" fmla="*/ 32 w 42"/>
                <a:gd name="T79" fmla="*/ 1 h 4"/>
                <a:gd name="T80" fmla="*/ 33 w 42"/>
                <a:gd name="T81" fmla="*/ 1 h 4"/>
                <a:gd name="T82" fmla="*/ 34 w 42"/>
                <a:gd name="T83" fmla="*/ 1 h 4"/>
                <a:gd name="T84" fmla="*/ 35 w 42"/>
                <a:gd name="T85" fmla="*/ 1 h 4"/>
                <a:gd name="T86" fmla="*/ 35 w 42"/>
                <a:gd name="T87" fmla="*/ 1 h 4"/>
                <a:gd name="T88" fmla="*/ 36 w 42"/>
                <a:gd name="T89" fmla="*/ 1 h 4"/>
                <a:gd name="T90" fmla="*/ 37 w 42"/>
                <a:gd name="T91" fmla="*/ 1 h 4"/>
                <a:gd name="T92" fmla="*/ 38 w 42"/>
                <a:gd name="T93" fmla="*/ 1 h 4"/>
                <a:gd name="T94" fmla="*/ 39 w 42"/>
                <a:gd name="T95" fmla="*/ 1 h 4"/>
                <a:gd name="T96" fmla="*/ 39 w 42"/>
                <a:gd name="T97" fmla="*/ 1 h 4"/>
                <a:gd name="T98" fmla="*/ 40 w 42"/>
                <a:gd name="T99" fmla="*/ 1 h 4"/>
                <a:gd name="T100" fmla="*/ 41 w 42"/>
                <a:gd name="T101" fmla="*/ 0 h 4"/>
                <a:gd name="T102" fmla="*/ 42 w 42"/>
                <a:gd name="T10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4">
                  <a:moveTo>
                    <a:pt x="0" y="4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7" name="Freeform 95"/>
            <p:cNvSpPr>
              <a:spLocks/>
            </p:cNvSpPr>
            <p:nvPr/>
          </p:nvSpPr>
          <p:spPr bwMode="auto">
            <a:xfrm>
              <a:off x="2406" y="3219"/>
              <a:ext cx="296" cy="14"/>
            </a:xfrm>
            <a:custGeom>
              <a:avLst/>
              <a:gdLst>
                <a:gd name="T0" fmla="*/ 1 w 42"/>
                <a:gd name="T1" fmla="*/ 2 h 2"/>
                <a:gd name="T2" fmla="*/ 1 w 42"/>
                <a:gd name="T3" fmla="*/ 2 h 2"/>
                <a:gd name="T4" fmla="*/ 2 w 42"/>
                <a:gd name="T5" fmla="*/ 2 h 2"/>
                <a:gd name="T6" fmla="*/ 3 w 42"/>
                <a:gd name="T7" fmla="*/ 2 h 2"/>
                <a:gd name="T8" fmla="*/ 4 w 42"/>
                <a:gd name="T9" fmla="*/ 2 h 2"/>
                <a:gd name="T10" fmla="*/ 5 w 42"/>
                <a:gd name="T11" fmla="*/ 2 h 2"/>
                <a:gd name="T12" fmla="*/ 6 w 42"/>
                <a:gd name="T13" fmla="*/ 2 h 2"/>
                <a:gd name="T14" fmla="*/ 6 w 42"/>
                <a:gd name="T15" fmla="*/ 2 h 2"/>
                <a:gd name="T16" fmla="*/ 7 w 42"/>
                <a:gd name="T17" fmla="*/ 2 h 2"/>
                <a:gd name="T18" fmla="*/ 8 w 42"/>
                <a:gd name="T19" fmla="*/ 2 h 2"/>
                <a:gd name="T20" fmla="*/ 9 w 42"/>
                <a:gd name="T21" fmla="*/ 2 h 2"/>
                <a:gd name="T22" fmla="*/ 10 w 42"/>
                <a:gd name="T23" fmla="*/ 2 h 2"/>
                <a:gd name="T24" fmla="*/ 10 w 42"/>
                <a:gd name="T25" fmla="*/ 2 h 2"/>
                <a:gd name="T26" fmla="*/ 11 w 42"/>
                <a:gd name="T27" fmla="*/ 2 h 2"/>
                <a:gd name="T28" fmla="*/ 12 w 42"/>
                <a:gd name="T29" fmla="*/ 2 h 2"/>
                <a:gd name="T30" fmla="*/ 13 w 42"/>
                <a:gd name="T31" fmla="*/ 2 h 2"/>
                <a:gd name="T32" fmla="*/ 14 w 42"/>
                <a:gd name="T33" fmla="*/ 1 h 2"/>
                <a:gd name="T34" fmla="*/ 14 w 42"/>
                <a:gd name="T35" fmla="*/ 1 h 2"/>
                <a:gd name="T36" fmla="*/ 15 w 42"/>
                <a:gd name="T37" fmla="*/ 1 h 2"/>
                <a:gd name="T38" fmla="*/ 16 w 42"/>
                <a:gd name="T39" fmla="*/ 1 h 2"/>
                <a:gd name="T40" fmla="*/ 17 w 42"/>
                <a:gd name="T41" fmla="*/ 1 h 2"/>
                <a:gd name="T42" fmla="*/ 18 w 42"/>
                <a:gd name="T43" fmla="*/ 1 h 2"/>
                <a:gd name="T44" fmla="*/ 18 w 42"/>
                <a:gd name="T45" fmla="*/ 1 h 2"/>
                <a:gd name="T46" fmla="*/ 19 w 42"/>
                <a:gd name="T47" fmla="*/ 1 h 2"/>
                <a:gd name="T48" fmla="*/ 20 w 42"/>
                <a:gd name="T49" fmla="*/ 1 h 2"/>
                <a:gd name="T50" fmla="*/ 21 w 42"/>
                <a:gd name="T51" fmla="*/ 1 h 2"/>
                <a:gd name="T52" fmla="*/ 22 w 42"/>
                <a:gd name="T53" fmla="*/ 1 h 2"/>
                <a:gd name="T54" fmla="*/ 22 w 42"/>
                <a:gd name="T55" fmla="*/ 1 h 2"/>
                <a:gd name="T56" fmla="*/ 23 w 42"/>
                <a:gd name="T57" fmla="*/ 1 h 2"/>
                <a:gd name="T58" fmla="*/ 24 w 42"/>
                <a:gd name="T59" fmla="*/ 1 h 2"/>
                <a:gd name="T60" fmla="*/ 25 w 42"/>
                <a:gd name="T61" fmla="*/ 1 h 2"/>
                <a:gd name="T62" fmla="*/ 26 w 42"/>
                <a:gd name="T63" fmla="*/ 1 h 2"/>
                <a:gd name="T64" fmla="*/ 27 w 42"/>
                <a:gd name="T65" fmla="*/ 1 h 2"/>
                <a:gd name="T66" fmla="*/ 27 w 42"/>
                <a:gd name="T67" fmla="*/ 1 h 2"/>
                <a:gd name="T68" fmla="*/ 28 w 42"/>
                <a:gd name="T69" fmla="*/ 1 h 2"/>
                <a:gd name="T70" fmla="*/ 29 w 42"/>
                <a:gd name="T71" fmla="*/ 1 h 2"/>
                <a:gd name="T72" fmla="*/ 30 w 42"/>
                <a:gd name="T73" fmla="*/ 1 h 2"/>
                <a:gd name="T74" fmla="*/ 31 w 42"/>
                <a:gd name="T75" fmla="*/ 0 h 2"/>
                <a:gd name="T76" fmla="*/ 31 w 42"/>
                <a:gd name="T77" fmla="*/ 0 h 2"/>
                <a:gd name="T78" fmla="*/ 32 w 42"/>
                <a:gd name="T79" fmla="*/ 0 h 2"/>
                <a:gd name="T80" fmla="*/ 33 w 42"/>
                <a:gd name="T81" fmla="*/ 0 h 2"/>
                <a:gd name="T82" fmla="*/ 34 w 42"/>
                <a:gd name="T83" fmla="*/ 0 h 2"/>
                <a:gd name="T84" fmla="*/ 35 w 42"/>
                <a:gd name="T85" fmla="*/ 0 h 2"/>
                <a:gd name="T86" fmla="*/ 35 w 42"/>
                <a:gd name="T87" fmla="*/ 0 h 2"/>
                <a:gd name="T88" fmla="*/ 36 w 42"/>
                <a:gd name="T89" fmla="*/ 0 h 2"/>
                <a:gd name="T90" fmla="*/ 37 w 42"/>
                <a:gd name="T91" fmla="*/ 0 h 2"/>
                <a:gd name="T92" fmla="*/ 38 w 42"/>
                <a:gd name="T93" fmla="*/ 0 h 2"/>
                <a:gd name="T94" fmla="*/ 39 w 42"/>
                <a:gd name="T95" fmla="*/ 0 h 2"/>
                <a:gd name="T96" fmla="*/ 39 w 42"/>
                <a:gd name="T97" fmla="*/ 0 h 2"/>
                <a:gd name="T98" fmla="*/ 40 w 42"/>
                <a:gd name="T99" fmla="*/ 0 h 2"/>
                <a:gd name="T100" fmla="*/ 41 w 42"/>
                <a:gd name="T101" fmla="*/ 0 h 2"/>
                <a:gd name="T102" fmla="*/ 42 w 42"/>
                <a:gd name="T10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2">
                  <a:moveTo>
                    <a:pt x="0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8" name="Freeform 96"/>
            <p:cNvSpPr>
              <a:spLocks/>
            </p:cNvSpPr>
            <p:nvPr/>
          </p:nvSpPr>
          <p:spPr bwMode="auto">
            <a:xfrm>
              <a:off x="2702" y="3212"/>
              <a:ext cx="295" cy="7"/>
            </a:xfrm>
            <a:custGeom>
              <a:avLst/>
              <a:gdLst>
                <a:gd name="T0" fmla="*/ 1 w 42"/>
                <a:gd name="T1" fmla="*/ 1 h 1"/>
                <a:gd name="T2" fmla="*/ 1 w 42"/>
                <a:gd name="T3" fmla="*/ 1 h 1"/>
                <a:gd name="T4" fmla="*/ 2 w 42"/>
                <a:gd name="T5" fmla="*/ 1 h 1"/>
                <a:gd name="T6" fmla="*/ 3 w 42"/>
                <a:gd name="T7" fmla="*/ 1 h 1"/>
                <a:gd name="T8" fmla="*/ 4 w 42"/>
                <a:gd name="T9" fmla="*/ 1 h 1"/>
                <a:gd name="T10" fmla="*/ 5 w 42"/>
                <a:gd name="T11" fmla="*/ 1 h 1"/>
                <a:gd name="T12" fmla="*/ 5 w 42"/>
                <a:gd name="T13" fmla="*/ 1 h 1"/>
                <a:gd name="T14" fmla="*/ 6 w 42"/>
                <a:gd name="T15" fmla="*/ 1 h 1"/>
                <a:gd name="T16" fmla="*/ 7 w 42"/>
                <a:gd name="T17" fmla="*/ 1 h 1"/>
                <a:gd name="T18" fmla="*/ 8 w 42"/>
                <a:gd name="T19" fmla="*/ 1 h 1"/>
                <a:gd name="T20" fmla="*/ 9 w 42"/>
                <a:gd name="T21" fmla="*/ 1 h 1"/>
                <a:gd name="T22" fmla="*/ 9 w 42"/>
                <a:gd name="T23" fmla="*/ 1 h 1"/>
                <a:gd name="T24" fmla="*/ 10 w 42"/>
                <a:gd name="T25" fmla="*/ 1 h 1"/>
                <a:gd name="T26" fmla="*/ 11 w 42"/>
                <a:gd name="T27" fmla="*/ 1 h 1"/>
                <a:gd name="T28" fmla="*/ 12 w 42"/>
                <a:gd name="T29" fmla="*/ 1 h 1"/>
                <a:gd name="T30" fmla="*/ 13 w 42"/>
                <a:gd name="T31" fmla="*/ 0 h 1"/>
                <a:gd name="T32" fmla="*/ 14 w 42"/>
                <a:gd name="T33" fmla="*/ 0 h 1"/>
                <a:gd name="T34" fmla="*/ 14 w 42"/>
                <a:gd name="T35" fmla="*/ 0 h 1"/>
                <a:gd name="T36" fmla="*/ 15 w 42"/>
                <a:gd name="T37" fmla="*/ 0 h 1"/>
                <a:gd name="T38" fmla="*/ 16 w 42"/>
                <a:gd name="T39" fmla="*/ 0 h 1"/>
                <a:gd name="T40" fmla="*/ 17 w 42"/>
                <a:gd name="T41" fmla="*/ 0 h 1"/>
                <a:gd name="T42" fmla="*/ 18 w 42"/>
                <a:gd name="T43" fmla="*/ 0 h 1"/>
                <a:gd name="T44" fmla="*/ 18 w 42"/>
                <a:gd name="T45" fmla="*/ 0 h 1"/>
                <a:gd name="T46" fmla="*/ 19 w 42"/>
                <a:gd name="T47" fmla="*/ 0 h 1"/>
                <a:gd name="T48" fmla="*/ 20 w 42"/>
                <a:gd name="T49" fmla="*/ 0 h 1"/>
                <a:gd name="T50" fmla="*/ 21 w 42"/>
                <a:gd name="T51" fmla="*/ 0 h 1"/>
                <a:gd name="T52" fmla="*/ 22 w 42"/>
                <a:gd name="T53" fmla="*/ 0 h 1"/>
                <a:gd name="T54" fmla="*/ 22 w 42"/>
                <a:gd name="T55" fmla="*/ 0 h 1"/>
                <a:gd name="T56" fmla="*/ 23 w 42"/>
                <a:gd name="T57" fmla="*/ 0 h 1"/>
                <a:gd name="T58" fmla="*/ 24 w 42"/>
                <a:gd name="T59" fmla="*/ 0 h 1"/>
                <a:gd name="T60" fmla="*/ 25 w 42"/>
                <a:gd name="T61" fmla="*/ 0 h 1"/>
                <a:gd name="T62" fmla="*/ 26 w 42"/>
                <a:gd name="T63" fmla="*/ 0 h 1"/>
                <a:gd name="T64" fmla="*/ 26 w 42"/>
                <a:gd name="T65" fmla="*/ 0 h 1"/>
                <a:gd name="T66" fmla="*/ 27 w 42"/>
                <a:gd name="T67" fmla="*/ 0 h 1"/>
                <a:gd name="T68" fmla="*/ 28 w 42"/>
                <a:gd name="T69" fmla="*/ 0 h 1"/>
                <a:gd name="T70" fmla="*/ 29 w 42"/>
                <a:gd name="T71" fmla="*/ 0 h 1"/>
                <a:gd name="T72" fmla="*/ 30 w 42"/>
                <a:gd name="T73" fmla="*/ 0 h 1"/>
                <a:gd name="T74" fmla="*/ 30 w 42"/>
                <a:gd name="T75" fmla="*/ 0 h 1"/>
                <a:gd name="T76" fmla="*/ 31 w 42"/>
                <a:gd name="T77" fmla="*/ 0 h 1"/>
                <a:gd name="T78" fmla="*/ 32 w 42"/>
                <a:gd name="T79" fmla="*/ 0 h 1"/>
                <a:gd name="T80" fmla="*/ 33 w 42"/>
                <a:gd name="T81" fmla="*/ 0 h 1"/>
                <a:gd name="T82" fmla="*/ 34 w 42"/>
                <a:gd name="T83" fmla="*/ 0 h 1"/>
                <a:gd name="T84" fmla="*/ 34 w 42"/>
                <a:gd name="T85" fmla="*/ 0 h 1"/>
                <a:gd name="T86" fmla="*/ 35 w 42"/>
                <a:gd name="T87" fmla="*/ 0 h 1"/>
                <a:gd name="T88" fmla="*/ 36 w 42"/>
                <a:gd name="T89" fmla="*/ 0 h 1"/>
                <a:gd name="T90" fmla="*/ 37 w 42"/>
                <a:gd name="T91" fmla="*/ 0 h 1"/>
                <a:gd name="T92" fmla="*/ 38 w 42"/>
                <a:gd name="T93" fmla="*/ 0 h 1"/>
                <a:gd name="T94" fmla="*/ 39 w 42"/>
                <a:gd name="T95" fmla="*/ 0 h 1"/>
                <a:gd name="T96" fmla="*/ 39 w 42"/>
                <a:gd name="T97" fmla="*/ 0 h 1"/>
                <a:gd name="T98" fmla="*/ 40 w 42"/>
                <a:gd name="T99" fmla="*/ 0 h 1"/>
                <a:gd name="T100" fmla="*/ 41 w 42"/>
                <a:gd name="T101" fmla="*/ 0 h 1"/>
                <a:gd name="T102" fmla="*/ 42 w 42"/>
                <a:gd name="T10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9" name="Freeform 97"/>
            <p:cNvSpPr>
              <a:spLocks/>
            </p:cNvSpPr>
            <p:nvPr/>
          </p:nvSpPr>
          <p:spPr bwMode="auto">
            <a:xfrm>
              <a:off x="2997" y="3205"/>
              <a:ext cx="296" cy="7"/>
            </a:xfrm>
            <a:custGeom>
              <a:avLst/>
              <a:gdLst>
                <a:gd name="T0" fmla="*/ 1 w 42"/>
                <a:gd name="T1" fmla="*/ 1 h 1"/>
                <a:gd name="T2" fmla="*/ 1 w 42"/>
                <a:gd name="T3" fmla="*/ 1 h 1"/>
                <a:gd name="T4" fmla="*/ 2 w 42"/>
                <a:gd name="T5" fmla="*/ 1 h 1"/>
                <a:gd name="T6" fmla="*/ 3 w 42"/>
                <a:gd name="T7" fmla="*/ 1 h 1"/>
                <a:gd name="T8" fmla="*/ 4 w 42"/>
                <a:gd name="T9" fmla="*/ 1 h 1"/>
                <a:gd name="T10" fmla="*/ 5 w 42"/>
                <a:gd name="T11" fmla="*/ 1 h 1"/>
                <a:gd name="T12" fmla="*/ 5 w 42"/>
                <a:gd name="T13" fmla="*/ 1 h 1"/>
                <a:gd name="T14" fmla="*/ 6 w 42"/>
                <a:gd name="T15" fmla="*/ 1 h 1"/>
                <a:gd name="T16" fmla="*/ 7 w 42"/>
                <a:gd name="T17" fmla="*/ 1 h 1"/>
                <a:gd name="T18" fmla="*/ 8 w 42"/>
                <a:gd name="T19" fmla="*/ 1 h 1"/>
                <a:gd name="T20" fmla="*/ 9 w 42"/>
                <a:gd name="T21" fmla="*/ 1 h 1"/>
                <a:gd name="T22" fmla="*/ 9 w 42"/>
                <a:gd name="T23" fmla="*/ 1 h 1"/>
                <a:gd name="T24" fmla="*/ 10 w 42"/>
                <a:gd name="T25" fmla="*/ 1 h 1"/>
                <a:gd name="T26" fmla="*/ 11 w 42"/>
                <a:gd name="T27" fmla="*/ 1 h 1"/>
                <a:gd name="T28" fmla="*/ 12 w 42"/>
                <a:gd name="T29" fmla="*/ 1 h 1"/>
                <a:gd name="T30" fmla="*/ 13 w 42"/>
                <a:gd name="T31" fmla="*/ 0 h 1"/>
                <a:gd name="T32" fmla="*/ 13 w 42"/>
                <a:gd name="T33" fmla="*/ 0 h 1"/>
                <a:gd name="T34" fmla="*/ 14 w 42"/>
                <a:gd name="T35" fmla="*/ 0 h 1"/>
                <a:gd name="T36" fmla="*/ 15 w 42"/>
                <a:gd name="T37" fmla="*/ 0 h 1"/>
                <a:gd name="T38" fmla="*/ 16 w 42"/>
                <a:gd name="T39" fmla="*/ 0 h 1"/>
                <a:gd name="T40" fmla="*/ 17 w 42"/>
                <a:gd name="T41" fmla="*/ 0 h 1"/>
                <a:gd name="T42" fmla="*/ 17 w 42"/>
                <a:gd name="T43" fmla="*/ 0 h 1"/>
                <a:gd name="T44" fmla="*/ 18 w 42"/>
                <a:gd name="T45" fmla="*/ 0 h 1"/>
                <a:gd name="T46" fmla="*/ 19 w 42"/>
                <a:gd name="T47" fmla="*/ 0 h 1"/>
                <a:gd name="T48" fmla="*/ 20 w 42"/>
                <a:gd name="T49" fmla="*/ 0 h 1"/>
                <a:gd name="T50" fmla="*/ 21 w 42"/>
                <a:gd name="T51" fmla="*/ 0 h 1"/>
                <a:gd name="T52" fmla="*/ 22 w 42"/>
                <a:gd name="T53" fmla="*/ 0 h 1"/>
                <a:gd name="T54" fmla="*/ 22 w 42"/>
                <a:gd name="T55" fmla="*/ 0 h 1"/>
                <a:gd name="T56" fmla="*/ 23 w 42"/>
                <a:gd name="T57" fmla="*/ 0 h 1"/>
                <a:gd name="T58" fmla="*/ 24 w 42"/>
                <a:gd name="T59" fmla="*/ 0 h 1"/>
                <a:gd name="T60" fmla="*/ 25 w 42"/>
                <a:gd name="T61" fmla="*/ 0 h 1"/>
                <a:gd name="T62" fmla="*/ 26 w 42"/>
                <a:gd name="T63" fmla="*/ 0 h 1"/>
                <a:gd name="T64" fmla="*/ 26 w 42"/>
                <a:gd name="T65" fmla="*/ 0 h 1"/>
                <a:gd name="T66" fmla="*/ 27 w 42"/>
                <a:gd name="T67" fmla="*/ 0 h 1"/>
                <a:gd name="T68" fmla="*/ 28 w 42"/>
                <a:gd name="T69" fmla="*/ 0 h 1"/>
                <a:gd name="T70" fmla="*/ 29 w 42"/>
                <a:gd name="T71" fmla="*/ 0 h 1"/>
                <a:gd name="T72" fmla="*/ 30 w 42"/>
                <a:gd name="T73" fmla="*/ 0 h 1"/>
                <a:gd name="T74" fmla="*/ 30 w 42"/>
                <a:gd name="T75" fmla="*/ 0 h 1"/>
                <a:gd name="T76" fmla="*/ 31 w 42"/>
                <a:gd name="T77" fmla="*/ 0 h 1"/>
                <a:gd name="T78" fmla="*/ 32 w 42"/>
                <a:gd name="T79" fmla="*/ 0 h 1"/>
                <a:gd name="T80" fmla="*/ 33 w 42"/>
                <a:gd name="T81" fmla="*/ 0 h 1"/>
                <a:gd name="T82" fmla="*/ 34 w 42"/>
                <a:gd name="T83" fmla="*/ 0 h 1"/>
                <a:gd name="T84" fmla="*/ 34 w 42"/>
                <a:gd name="T85" fmla="*/ 0 h 1"/>
                <a:gd name="T86" fmla="*/ 35 w 42"/>
                <a:gd name="T87" fmla="*/ 0 h 1"/>
                <a:gd name="T88" fmla="*/ 36 w 42"/>
                <a:gd name="T89" fmla="*/ 0 h 1"/>
                <a:gd name="T90" fmla="*/ 37 w 42"/>
                <a:gd name="T91" fmla="*/ 0 h 1"/>
                <a:gd name="T92" fmla="*/ 38 w 42"/>
                <a:gd name="T93" fmla="*/ 0 h 1"/>
                <a:gd name="T94" fmla="*/ 38 w 42"/>
                <a:gd name="T95" fmla="*/ 0 h 1"/>
                <a:gd name="T96" fmla="*/ 39 w 42"/>
                <a:gd name="T97" fmla="*/ 0 h 1"/>
                <a:gd name="T98" fmla="*/ 40 w 42"/>
                <a:gd name="T99" fmla="*/ 0 h 1"/>
                <a:gd name="T100" fmla="*/ 41 w 42"/>
                <a:gd name="T101" fmla="*/ 0 h 1"/>
                <a:gd name="T102" fmla="*/ 42 w 42"/>
                <a:gd name="T10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0" name="Freeform 98"/>
            <p:cNvSpPr>
              <a:spLocks/>
            </p:cNvSpPr>
            <p:nvPr/>
          </p:nvSpPr>
          <p:spPr bwMode="auto">
            <a:xfrm>
              <a:off x="3293" y="3205"/>
              <a:ext cx="183" cy="0"/>
            </a:xfrm>
            <a:custGeom>
              <a:avLst/>
              <a:gdLst>
                <a:gd name="T0" fmla="*/ 0 w 26"/>
                <a:gd name="T1" fmla="*/ 1 w 26"/>
                <a:gd name="T2" fmla="*/ 2 w 26"/>
                <a:gd name="T3" fmla="*/ 3 w 26"/>
                <a:gd name="T4" fmla="*/ 4 w 26"/>
                <a:gd name="T5" fmla="*/ 5 w 26"/>
                <a:gd name="T6" fmla="*/ 5 w 26"/>
                <a:gd name="T7" fmla="*/ 6 w 26"/>
                <a:gd name="T8" fmla="*/ 7 w 26"/>
                <a:gd name="T9" fmla="*/ 8 w 26"/>
                <a:gd name="T10" fmla="*/ 9 w 26"/>
                <a:gd name="T11" fmla="*/ 9 w 26"/>
                <a:gd name="T12" fmla="*/ 10 w 26"/>
                <a:gd name="T13" fmla="*/ 11 w 26"/>
                <a:gd name="T14" fmla="*/ 12 w 26"/>
                <a:gd name="T15" fmla="*/ 13 w 26"/>
                <a:gd name="T16" fmla="*/ 13 w 26"/>
                <a:gd name="T17" fmla="*/ 14 w 26"/>
                <a:gd name="T18" fmla="*/ 15 w 26"/>
                <a:gd name="T19" fmla="*/ 16 w 26"/>
                <a:gd name="T20" fmla="*/ 17 w 26"/>
                <a:gd name="T21" fmla="*/ 17 w 26"/>
                <a:gd name="T22" fmla="*/ 18 w 26"/>
                <a:gd name="T23" fmla="*/ 19 w 26"/>
                <a:gd name="T24" fmla="*/ 20 w 26"/>
                <a:gd name="T25" fmla="*/ 21 w 26"/>
                <a:gd name="T26" fmla="*/ 21 w 26"/>
                <a:gd name="T27" fmla="*/ 22 w 26"/>
                <a:gd name="T28" fmla="*/ 23 w 26"/>
                <a:gd name="T29" fmla="*/ 24 w 26"/>
                <a:gd name="T30" fmla="*/ 25 w 26"/>
                <a:gd name="T31" fmla="*/ 25 w 26"/>
                <a:gd name="T3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 w="1111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1921" y="457200"/>
            <a:ext cx="8882079" cy="53340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Correlation vs Wave function: Interaction</a:t>
            </a:r>
            <a:endParaRPr lang="ja-JP" altLang="en-US" baseline="-12000" dirty="0">
              <a:latin typeface="Mathematica1" panose="05000502060100000001" pitchFamily="2" charset="2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57" y="1127152"/>
            <a:ext cx="6739572" cy="734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矢印: 上向き折線 6"/>
          <p:cNvSpPr/>
          <p:nvPr/>
        </p:nvSpPr>
        <p:spPr bwMode="auto">
          <a:xfrm rot="5400000">
            <a:off x="4441158" y="1721523"/>
            <a:ext cx="576000" cy="576000"/>
          </a:xfrm>
          <a:prstGeom prst="bentUpArrow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44" y="1817462"/>
            <a:ext cx="2066850" cy="671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8" name="テキスト ボックス 297"/>
          <p:cNvSpPr txBox="1"/>
          <p:nvPr/>
        </p:nvSpPr>
        <p:spPr>
          <a:xfrm>
            <a:off x="5704665" y="2470203"/>
            <a:ext cx="340577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200" dirty="0"/>
              <a:t>V</a:t>
            </a:r>
            <a:r>
              <a:rPr kumimoji="1" lang="en-US" altLang="ja-JP" sz="2200" baseline="-25000" dirty="0"/>
              <a:t>I</a:t>
            </a:r>
            <a:r>
              <a:rPr kumimoji="1" lang="en-US" altLang="ja-JP" sz="2200" dirty="0"/>
              <a:t> : </a:t>
            </a:r>
            <a:r>
              <a:rPr lang="en-US" altLang="ja-JP" sz="2200" dirty="0">
                <a:solidFill>
                  <a:srgbClr val="00B050"/>
                </a:solidFill>
              </a:rPr>
              <a:t>Weak attraction</a:t>
            </a:r>
            <a:endParaRPr kumimoji="1" lang="en-US" altLang="ja-JP" sz="22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ja-JP" sz="2200" dirty="0"/>
              <a:t>V</a:t>
            </a:r>
            <a:r>
              <a:rPr lang="en-US" altLang="ja-JP" sz="2200" baseline="-25000" dirty="0"/>
              <a:t>II</a:t>
            </a:r>
            <a:r>
              <a:rPr lang="en-US" altLang="ja-JP" sz="2200" dirty="0"/>
              <a:t>: </a:t>
            </a:r>
            <a:r>
              <a:rPr lang="en-US" altLang="ja-JP" sz="2200" dirty="0">
                <a:solidFill>
                  <a:schemeClr val="accent1">
                    <a:lumMod val="50000"/>
                  </a:schemeClr>
                </a:solidFill>
              </a:rPr>
              <a:t>Stronger attraction</a:t>
            </a:r>
          </a:p>
          <a:p>
            <a:pPr>
              <a:lnSpc>
                <a:spcPct val="150000"/>
              </a:lnSpc>
            </a:pPr>
            <a:r>
              <a:rPr lang="en-US" altLang="ja-JP" sz="2200" dirty="0"/>
              <a:t>  (close to unitary limit</a:t>
            </a:r>
            <a:r>
              <a:rPr lang="ja-JP" altLang="en-US" sz="2200" dirty="0"/>
              <a:t>）</a:t>
            </a:r>
            <a:endParaRPr lang="en-US" altLang="ja-JP" sz="2200" dirty="0"/>
          </a:p>
          <a:p>
            <a:pPr>
              <a:lnSpc>
                <a:spcPct val="150000"/>
              </a:lnSpc>
            </a:pPr>
            <a:r>
              <a:rPr kumimoji="1" lang="en-US" altLang="ja-JP" sz="2200" dirty="0"/>
              <a:t>V</a:t>
            </a:r>
            <a:r>
              <a:rPr kumimoji="1" lang="en-US" altLang="ja-JP" sz="2200" baseline="-25000" dirty="0"/>
              <a:t>III</a:t>
            </a:r>
            <a:r>
              <a:rPr kumimoji="1" lang="en-US" altLang="ja-JP" sz="2200" dirty="0"/>
              <a:t>: </a:t>
            </a:r>
            <a:r>
              <a:rPr lang="en-US" altLang="ja-JP" sz="2200" dirty="0">
                <a:solidFill>
                  <a:srgbClr val="FF0000"/>
                </a:solidFill>
              </a:rPr>
              <a:t>Strong attraction</a:t>
            </a:r>
            <a:endParaRPr kumimoji="1" lang="en-US" altLang="ja-JP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200" dirty="0"/>
              <a:t>（</a:t>
            </a:r>
            <a:r>
              <a:rPr lang="en-US" altLang="ja-JP" sz="2200" dirty="0"/>
              <a:t>w/ bound state</a:t>
            </a:r>
            <a:r>
              <a:rPr kumimoji="1" lang="ja-JP" altLang="en-US" sz="2200" dirty="0"/>
              <a:t>）</a:t>
            </a:r>
          </a:p>
        </p:txBody>
      </p:sp>
      <p:sp>
        <p:nvSpPr>
          <p:cNvPr id="300" name="正方形/長方形 299"/>
          <p:cNvSpPr/>
          <p:nvPr/>
        </p:nvSpPr>
        <p:spPr bwMode="auto">
          <a:xfrm>
            <a:off x="982730" y="2483302"/>
            <a:ext cx="741279" cy="3487373"/>
          </a:xfrm>
          <a:prstGeom prst="rect">
            <a:avLst/>
          </a:prstGeom>
          <a:solidFill>
            <a:srgbClr val="FFFF00">
              <a:alpha val="3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32294" y="1814643"/>
            <a:ext cx="2158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Static/Spherical Source</a:t>
            </a:r>
            <a:endParaRPr kumimoji="1" lang="ja-JP" altLang="en-US" sz="2000" dirty="0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5" name="フッター プレースホルダー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9418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Correlation vs Wave function: Q</a:t>
            </a:r>
            <a:endParaRPr lang="ja-JP" altLang="en-US" baseline="-12000" dirty="0">
              <a:latin typeface="Mathematica1" panose="05000502060100000001" pitchFamily="2" charset="2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57" y="1127152"/>
            <a:ext cx="6739572" cy="734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矢印: 上向き折線 6"/>
          <p:cNvSpPr/>
          <p:nvPr/>
        </p:nvSpPr>
        <p:spPr bwMode="auto">
          <a:xfrm rot="5400000">
            <a:off x="4457776" y="1678419"/>
            <a:ext cx="576000" cy="576000"/>
          </a:xfrm>
          <a:prstGeom prst="bentUpArrow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636" y="1803387"/>
            <a:ext cx="2122657" cy="6896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8" name="テキスト ボックス 297"/>
          <p:cNvSpPr txBox="1"/>
          <p:nvPr/>
        </p:nvSpPr>
        <p:spPr>
          <a:xfrm>
            <a:off x="5714630" y="2470203"/>
            <a:ext cx="339580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200" dirty="0"/>
              <a:t>V</a:t>
            </a:r>
            <a:r>
              <a:rPr kumimoji="1" lang="en-US" altLang="ja-JP" sz="2200" baseline="-25000" dirty="0"/>
              <a:t>I</a:t>
            </a:r>
            <a:r>
              <a:rPr kumimoji="1" lang="en-US" altLang="ja-JP" sz="2200" dirty="0"/>
              <a:t> : </a:t>
            </a:r>
            <a:r>
              <a:rPr lang="en-US" altLang="ja-JP" sz="2200" dirty="0">
                <a:solidFill>
                  <a:srgbClr val="00B050"/>
                </a:solidFill>
              </a:rPr>
              <a:t>Weak attraction</a:t>
            </a:r>
            <a:endParaRPr kumimoji="1" lang="en-US" altLang="ja-JP" sz="22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ja-JP" sz="2200" dirty="0"/>
              <a:t>V</a:t>
            </a:r>
            <a:r>
              <a:rPr lang="en-US" altLang="ja-JP" sz="2200" baseline="-25000" dirty="0"/>
              <a:t>II</a:t>
            </a:r>
            <a:r>
              <a:rPr lang="en-US" altLang="ja-JP" sz="2200" dirty="0"/>
              <a:t>: </a:t>
            </a:r>
            <a:r>
              <a:rPr lang="en-US" altLang="ja-JP" sz="2200" dirty="0">
                <a:solidFill>
                  <a:schemeClr val="accent1">
                    <a:lumMod val="50000"/>
                  </a:schemeClr>
                </a:solidFill>
              </a:rPr>
              <a:t>Stronger attraction</a:t>
            </a:r>
          </a:p>
          <a:p>
            <a:pPr>
              <a:lnSpc>
                <a:spcPct val="150000"/>
              </a:lnSpc>
            </a:pPr>
            <a:r>
              <a:rPr lang="en-US" altLang="ja-JP" sz="2200" dirty="0"/>
              <a:t>  (close to unitary limit</a:t>
            </a:r>
            <a:r>
              <a:rPr lang="ja-JP" altLang="en-US" sz="2200" dirty="0"/>
              <a:t>）</a:t>
            </a:r>
            <a:endParaRPr lang="en-US" altLang="ja-JP" sz="2200" dirty="0"/>
          </a:p>
          <a:p>
            <a:pPr>
              <a:lnSpc>
                <a:spcPct val="150000"/>
              </a:lnSpc>
            </a:pPr>
            <a:r>
              <a:rPr kumimoji="1" lang="en-US" altLang="ja-JP" sz="2200" dirty="0"/>
              <a:t>V</a:t>
            </a:r>
            <a:r>
              <a:rPr kumimoji="1" lang="en-US" altLang="ja-JP" sz="2200" baseline="-25000" dirty="0"/>
              <a:t>III</a:t>
            </a:r>
            <a:r>
              <a:rPr kumimoji="1" lang="en-US" altLang="ja-JP" sz="2200" dirty="0"/>
              <a:t>: </a:t>
            </a:r>
            <a:r>
              <a:rPr lang="en-US" altLang="ja-JP" sz="2200" dirty="0">
                <a:solidFill>
                  <a:srgbClr val="FF0000"/>
                </a:solidFill>
              </a:rPr>
              <a:t>Strong attraction</a:t>
            </a:r>
            <a:endParaRPr kumimoji="1" lang="en-US" altLang="ja-JP" sz="22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200" dirty="0"/>
              <a:t>（</a:t>
            </a:r>
            <a:r>
              <a:rPr lang="en-US" altLang="ja-JP" sz="2200" dirty="0"/>
              <a:t>w/ bound state</a:t>
            </a:r>
            <a:r>
              <a:rPr kumimoji="1" lang="ja-JP" altLang="en-US" sz="2200" dirty="0"/>
              <a:t>）</a:t>
            </a:r>
          </a:p>
        </p:txBody>
      </p:sp>
      <p:sp>
        <p:nvSpPr>
          <p:cNvPr id="300" name="正方形/長方形 299"/>
          <p:cNvSpPr/>
          <p:nvPr/>
        </p:nvSpPr>
        <p:spPr bwMode="auto">
          <a:xfrm>
            <a:off x="982730" y="2483302"/>
            <a:ext cx="741279" cy="3487373"/>
          </a:xfrm>
          <a:prstGeom prst="rect">
            <a:avLst/>
          </a:prstGeom>
          <a:solidFill>
            <a:srgbClr val="FFFF00">
              <a:alpha val="3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65500" y="1760763"/>
            <a:ext cx="205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Static/Spherical Source</a:t>
            </a:r>
            <a:endParaRPr kumimoji="1" lang="ja-JP" altLang="en-US" sz="2000" dirty="0"/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196087" y="-617740"/>
            <a:ext cx="5574188" cy="7276230"/>
            <a:chOff x="123" y="-405"/>
            <a:chExt cx="3406" cy="4446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5" y="1416"/>
              <a:ext cx="3269" cy="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616" y="3624"/>
              <a:ext cx="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3351" y="3624"/>
              <a:ext cx="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431" y="3549"/>
              <a:ext cx="177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-2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616" y="3091"/>
              <a:ext cx="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8" name="Line 9"/>
            <p:cNvSpPr>
              <a:spLocks noChangeShapeType="1"/>
            </p:cNvSpPr>
            <p:nvPr/>
          </p:nvSpPr>
          <p:spPr bwMode="auto">
            <a:xfrm flipH="1">
              <a:off x="3351" y="3091"/>
              <a:ext cx="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9" name="Rectangle 10"/>
            <p:cNvSpPr>
              <a:spLocks noChangeArrowheads="1"/>
            </p:cNvSpPr>
            <p:nvPr/>
          </p:nvSpPr>
          <p:spPr bwMode="auto">
            <a:xfrm>
              <a:off x="431" y="3016"/>
              <a:ext cx="177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-1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0" name="Line 11"/>
            <p:cNvSpPr>
              <a:spLocks noChangeShapeType="1"/>
            </p:cNvSpPr>
            <p:nvPr/>
          </p:nvSpPr>
          <p:spPr bwMode="auto">
            <a:xfrm>
              <a:off x="616" y="2558"/>
              <a:ext cx="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1" name="Line 12"/>
            <p:cNvSpPr>
              <a:spLocks noChangeShapeType="1"/>
            </p:cNvSpPr>
            <p:nvPr/>
          </p:nvSpPr>
          <p:spPr bwMode="auto">
            <a:xfrm flipH="1">
              <a:off x="3351" y="2558"/>
              <a:ext cx="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2" name="Rectangle 13"/>
            <p:cNvSpPr>
              <a:spLocks noChangeArrowheads="1"/>
            </p:cNvSpPr>
            <p:nvPr/>
          </p:nvSpPr>
          <p:spPr bwMode="auto">
            <a:xfrm>
              <a:off x="438" y="2483"/>
              <a:ext cx="17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3" name="Line 14"/>
            <p:cNvSpPr>
              <a:spLocks noChangeShapeType="1"/>
            </p:cNvSpPr>
            <p:nvPr/>
          </p:nvSpPr>
          <p:spPr bwMode="auto">
            <a:xfrm>
              <a:off x="616" y="2024"/>
              <a:ext cx="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4" name="Line 15"/>
            <p:cNvSpPr>
              <a:spLocks noChangeShapeType="1"/>
            </p:cNvSpPr>
            <p:nvPr/>
          </p:nvSpPr>
          <p:spPr bwMode="auto">
            <a:xfrm flipH="1">
              <a:off x="3351" y="2024"/>
              <a:ext cx="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5" name="Rectangle 16"/>
            <p:cNvSpPr>
              <a:spLocks noChangeArrowheads="1"/>
            </p:cNvSpPr>
            <p:nvPr/>
          </p:nvSpPr>
          <p:spPr bwMode="auto">
            <a:xfrm>
              <a:off x="438" y="1949"/>
              <a:ext cx="17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1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6" name="Line 17"/>
            <p:cNvSpPr>
              <a:spLocks noChangeShapeType="1"/>
            </p:cNvSpPr>
            <p:nvPr/>
          </p:nvSpPr>
          <p:spPr bwMode="auto">
            <a:xfrm>
              <a:off x="616" y="1491"/>
              <a:ext cx="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9" name="Line 18"/>
            <p:cNvSpPr>
              <a:spLocks noChangeShapeType="1"/>
            </p:cNvSpPr>
            <p:nvPr/>
          </p:nvSpPr>
          <p:spPr bwMode="auto">
            <a:xfrm flipH="1">
              <a:off x="3351" y="1491"/>
              <a:ext cx="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2" name="Rectangle 19"/>
            <p:cNvSpPr>
              <a:spLocks noChangeArrowheads="1"/>
            </p:cNvSpPr>
            <p:nvPr/>
          </p:nvSpPr>
          <p:spPr bwMode="auto">
            <a:xfrm>
              <a:off x="438" y="1416"/>
              <a:ext cx="17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3" name="Line 20"/>
            <p:cNvSpPr>
              <a:spLocks noChangeShapeType="1"/>
            </p:cNvSpPr>
            <p:nvPr/>
          </p:nvSpPr>
          <p:spPr bwMode="auto">
            <a:xfrm flipV="1">
              <a:off x="616" y="3604"/>
              <a:ext cx="0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4" name="Line 21"/>
            <p:cNvSpPr>
              <a:spLocks noChangeShapeType="1"/>
            </p:cNvSpPr>
            <p:nvPr/>
          </p:nvSpPr>
          <p:spPr bwMode="auto">
            <a:xfrm>
              <a:off x="616" y="1491"/>
              <a:ext cx="0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5" name="Rectangle 22"/>
            <p:cNvSpPr>
              <a:spLocks noChangeArrowheads="1"/>
            </p:cNvSpPr>
            <p:nvPr/>
          </p:nvSpPr>
          <p:spPr bwMode="auto">
            <a:xfrm>
              <a:off x="568" y="3672"/>
              <a:ext cx="17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6" name="Line 23"/>
            <p:cNvSpPr>
              <a:spLocks noChangeShapeType="1"/>
            </p:cNvSpPr>
            <p:nvPr/>
          </p:nvSpPr>
          <p:spPr bwMode="auto">
            <a:xfrm flipV="1">
              <a:off x="1170" y="3604"/>
              <a:ext cx="0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7" name="Line 24"/>
            <p:cNvSpPr>
              <a:spLocks noChangeShapeType="1"/>
            </p:cNvSpPr>
            <p:nvPr/>
          </p:nvSpPr>
          <p:spPr bwMode="auto">
            <a:xfrm>
              <a:off x="1170" y="1491"/>
              <a:ext cx="0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8" name="Rectangle 25"/>
            <p:cNvSpPr>
              <a:spLocks noChangeArrowheads="1"/>
            </p:cNvSpPr>
            <p:nvPr/>
          </p:nvSpPr>
          <p:spPr bwMode="auto">
            <a:xfrm>
              <a:off x="1115" y="3672"/>
              <a:ext cx="17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9" name="Line 26"/>
            <p:cNvSpPr>
              <a:spLocks noChangeShapeType="1"/>
            </p:cNvSpPr>
            <p:nvPr/>
          </p:nvSpPr>
          <p:spPr bwMode="auto">
            <a:xfrm flipV="1">
              <a:off x="1717" y="3604"/>
              <a:ext cx="0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0" name="Line 27"/>
            <p:cNvSpPr>
              <a:spLocks noChangeShapeType="1"/>
            </p:cNvSpPr>
            <p:nvPr/>
          </p:nvSpPr>
          <p:spPr bwMode="auto">
            <a:xfrm>
              <a:off x="1717" y="1491"/>
              <a:ext cx="0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1" name="Rectangle 28"/>
            <p:cNvSpPr>
              <a:spLocks noChangeArrowheads="1"/>
            </p:cNvSpPr>
            <p:nvPr/>
          </p:nvSpPr>
          <p:spPr bwMode="auto">
            <a:xfrm>
              <a:off x="1669" y="3672"/>
              <a:ext cx="17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4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2" name="Line 29"/>
            <p:cNvSpPr>
              <a:spLocks noChangeShapeType="1"/>
            </p:cNvSpPr>
            <p:nvPr/>
          </p:nvSpPr>
          <p:spPr bwMode="auto">
            <a:xfrm flipV="1">
              <a:off x="2271" y="3604"/>
              <a:ext cx="0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3" name="Line 30"/>
            <p:cNvSpPr>
              <a:spLocks noChangeShapeType="1"/>
            </p:cNvSpPr>
            <p:nvPr/>
          </p:nvSpPr>
          <p:spPr bwMode="auto">
            <a:xfrm>
              <a:off x="2271" y="1491"/>
              <a:ext cx="0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Rectangle 31"/>
            <p:cNvSpPr>
              <a:spLocks noChangeArrowheads="1"/>
            </p:cNvSpPr>
            <p:nvPr/>
          </p:nvSpPr>
          <p:spPr bwMode="auto">
            <a:xfrm>
              <a:off x="2216" y="3672"/>
              <a:ext cx="17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6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Line 32"/>
            <p:cNvSpPr>
              <a:spLocks noChangeShapeType="1"/>
            </p:cNvSpPr>
            <p:nvPr/>
          </p:nvSpPr>
          <p:spPr bwMode="auto">
            <a:xfrm flipV="1">
              <a:off x="2825" y="3604"/>
              <a:ext cx="0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Line 33"/>
            <p:cNvSpPr>
              <a:spLocks noChangeShapeType="1"/>
            </p:cNvSpPr>
            <p:nvPr/>
          </p:nvSpPr>
          <p:spPr bwMode="auto">
            <a:xfrm>
              <a:off x="2825" y="1491"/>
              <a:ext cx="0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Rectangle 34"/>
            <p:cNvSpPr>
              <a:spLocks noChangeArrowheads="1"/>
            </p:cNvSpPr>
            <p:nvPr/>
          </p:nvSpPr>
          <p:spPr bwMode="auto">
            <a:xfrm>
              <a:off x="2770" y="3672"/>
              <a:ext cx="17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8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Line 35"/>
            <p:cNvSpPr>
              <a:spLocks noChangeShapeType="1"/>
            </p:cNvSpPr>
            <p:nvPr/>
          </p:nvSpPr>
          <p:spPr bwMode="auto">
            <a:xfrm flipV="1">
              <a:off x="3372" y="3604"/>
              <a:ext cx="0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Line 36"/>
            <p:cNvSpPr>
              <a:spLocks noChangeShapeType="1"/>
            </p:cNvSpPr>
            <p:nvPr/>
          </p:nvSpPr>
          <p:spPr bwMode="auto">
            <a:xfrm>
              <a:off x="3372" y="1491"/>
              <a:ext cx="0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Rectangle 37"/>
            <p:cNvSpPr>
              <a:spLocks noChangeArrowheads="1"/>
            </p:cNvSpPr>
            <p:nvPr/>
          </p:nvSpPr>
          <p:spPr bwMode="auto">
            <a:xfrm>
              <a:off x="3290" y="3672"/>
              <a:ext cx="23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10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38"/>
            <p:cNvSpPr>
              <a:spLocks noChangeArrowheads="1"/>
            </p:cNvSpPr>
            <p:nvPr/>
          </p:nvSpPr>
          <p:spPr bwMode="auto">
            <a:xfrm>
              <a:off x="616" y="1491"/>
              <a:ext cx="2756" cy="213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Rectangle 39"/>
            <p:cNvSpPr>
              <a:spLocks noChangeArrowheads="1"/>
            </p:cNvSpPr>
            <p:nvPr/>
          </p:nvSpPr>
          <p:spPr bwMode="auto">
            <a:xfrm>
              <a:off x="1408" y="1843"/>
              <a:ext cx="95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Q=200MeV</a:t>
              </a:r>
              <a:endPara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9" name="Rectangle 40"/>
            <p:cNvSpPr>
              <a:spLocks noChangeArrowheads="1"/>
            </p:cNvSpPr>
            <p:nvPr/>
          </p:nvSpPr>
          <p:spPr bwMode="auto">
            <a:xfrm rot="16200000">
              <a:off x="290" y="3299"/>
              <a:ext cx="1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r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41"/>
            <p:cNvSpPr>
              <a:spLocks noChangeArrowheads="1"/>
            </p:cNvSpPr>
            <p:nvPr/>
          </p:nvSpPr>
          <p:spPr bwMode="auto">
            <a:xfrm rot="16200000">
              <a:off x="244" y="3286"/>
              <a:ext cx="1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42"/>
            <p:cNvSpPr>
              <a:spLocks noChangeArrowheads="1"/>
            </p:cNvSpPr>
            <p:nvPr/>
          </p:nvSpPr>
          <p:spPr bwMode="auto">
            <a:xfrm rot="16200000">
              <a:off x="280" y="3187"/>
              <a:ext cx="14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e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43"/>
            <p:cNvSpPr>
              <a:spLocks noChangeArrowheads="1"/>
            </p:cNvSpPr>
            <p:nvPr/>
          </p:nvSpPr>
          <p:spPr bwMode="auto">
            <a:xfrm rot="16200000">
              <a:off x="233" y="3145"/>
              <a:ext cx="12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-r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44"/>
            <p:cNvSpPr>
              <a:spLocks noChangeArrowheads="1"/>
            </p:cNvSpPr>
            <p:nvPr/>
          </p:nvSpPr>
          <p:spPr bwMode="auto">
            <a:xfrm rot="16200000">
              <a:off x="210" y="3094"/>
              <a:ext cx="88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45"/>
            <p:cNvSpPr>
              <a:spLocks noChangeArrowheads="1"/>
            </p:cNvSpPr>
            <p:nvPr/>
          </p:nvSpPr>
          <p:spPr bwMode="auto">
            <a:xfrm rot="16200000">
              <a:off x="192" y="2981"/>
              <a:ext cx="2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/4R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46"/>
            <p:cNvSpPr>
              <a:spLocks noChangeArrowheads="1"/>
            </p:cNvSpPr>
            <p:nvPr/>
          </p:nvSpPr>
          <p:spPr bwMode="auto">
            <a:xfrm rot="16200000">
              <a:off x="210" y="2882"/>
              <a:ext cx="88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47"/>
            <p:cNvSpPr>
              <a:spLocks noChangeArrowheads="1"/>
            </p:cNvSpPr>
            <p:nvPr/>
          </p:nvSpPr>
          <p:spPr bwMode="auto">
            <a:xfrm rot="16200000">
              <a:off x="277" y="2780"/>
              <a:ext cx="15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(|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48"/>
            <p:cNvSpPr>
              <a:spLocks noChangeArrowheads="1"/>
            </p:cNvSpPr>
            <p:nvPr/>
          </p:nvSpPr>
          <p:spPr bwMode="auto">
            <a:xfrm rot="16200000">
              <a:off x="277" y="2683"/>
              <a:ext cx="157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c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Rectangle 49"/>
            <p:cNvSpPr>
              <a:spLocks noChangeArrowheads="1"/>
            </p:cNvSpPr>
            <p:nvPr/>
          </p:nvSpPr>
          <p:spPr bwMode="auto">
            <a:xfrm rot="16200000">
              <a:off x="315" y="2640"/>
              <a:ext cx="1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sc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" name="Rectangle 50"/>
            <p:cNvSpPr>
              <a:spLocks noChangeArrowheads="1"/>
            </p:cNvSpPr>
            <p:nvPr/>
          </p:nvSpPr>
          <p:spPr bwMode="auto">
            <a:xfrm rot="16200000">
              <a:off x="225" y="2462"/>
              <a:ext cx="2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(r)|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0" name="Rectangle 51"/>
            <p:cNvSpPr>
              <a:spLocks noChangeArrowheads="1"/>
            </p:cNvSpPr>
            <p:nvPr/>
          </p:nvSpPr>
          <p:spPr bwMode="auto">
            <a:xfrm rot="16200000">
              <a:off x="244" y="2384"/>
              <a:ext cx="1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1" name="Rectangle 52"/>
            <p:cNvSpPr>
              <a:spLocks noChangeArrowheads="1"/>
            </p:cNvSpPr>
            <p:nvPr/>
          </p:nvSpPr>
          <p:spPr bwMode="auto">
            <a:xfrm rot="16200000">
              <a:off x="256" y="2260"/>
              <a:ext cx="19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-|j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Rectangle 53"/>
            <p:cNvSpPr>
              <a:spLocks noChangeArrowheads="1"/>
            </p:cNvSpPr>
            <p:nvPr/>
          </p:nvSpPr>
          <p:spPr bwMode="auto">
            <a:xfrm rot="16200000">
              <a:off x="346" y="2213"/>
              <a:ext cx="1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5" name="Rectangle 54"/>
            <p:cNvSpPr>
              <a:spLocks noChangeArrowheads="1"/>
            </p:cNvSpPr>
            <p:nvPr/>
          </p:nvSpPr>
          <p:spPr bwMode="auto">
            <a:xfrm rot="16200000">
              <a:off x="225" y="2052"/>
              <a:ext cx="2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(r)|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6" name="Rectangle 55"/>
            <p:cNvSpPr>
              <a:spLocks noChangeArrowheads="1"/>
            </p:cNvSpPr>
            <p:nvPr/>
          </p:nvSpPr>
          <p:spPr bwMode="auto">
            <a:xfrm rot="16200000">
              <a:off x="244" y="1981"/>
              <a:ext cx="1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7" name="Rectangle 56"/>
            <p:cNvSpPr>
              <a:spLocks noChangeArrowheads="1"/>
            </p:cNvSpPr>
            <p:nvPr/>
          </p:nvSpPr>
          <p:spPr bwMode="auto">
            <a:xfrm rot="16200000">
              <a:off x="167" y="1761"/>
              <a:ext cx="36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) [fm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8" name="Rectangle 57"/>
            <p:cNvSpPr>
              <a:spLocks noChangeArrowheads="1"/>
            </p:cNvSpPr>
            <p:nvPr/>
          </p:nvSpPr>
          <p:spPr bwMode="auto">
            <a:xfrm rot="16200000">
              <a:off x="244" y="1639"/>
              <a:ext cx="1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9" name="Rectangle 58"/>
            <p:cNvSpPr>
              <a:spLocks noChangeArrowheads="1"/>
            </p:cNvSpPr>
            <p:nvPr/>
          </p:nvSpPr>
          <p:spPr bwMode="auto">
            <a:xfrm rot="16200000">
              <a:off x="294" y="1546"/>
              <a:ext cx="11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]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0" name="Rectangle 59"/>
            <p:cNvSpPr>
              <a:spLocks noChangeArrowheads="1"/>
            </p:cNvSpPr>
            <p:nvPr/>
          </p:nvSpPr>
          <p:spPr bwMode="auto">
            <a:xfrm>
              <a:off x="1902" y="3857"/>
              <a:ext cx="41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r [fm]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1" name="Rectangle 60"/>
            <p:cNvSpPr>
              <a:spLocks noChangeArrowheads="1"/>
            </p:cNvSpPr>
            <p:nvPr/>
          </p:nvSpPr>
          <p:spPr bwMode="auto">
            <a:xfrm>
              <a:off x="2312" y="1485"/>
              <a:ext cx="65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R=2fm, V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2" name="Rectangle 61"/>
            <p:cNvSpPr>
              <a:spLocks noChangeArrowheads="1"/>
            </p:cNvSpPr>
            <p:nvPr/>
          </p:nvSpPr>
          <p:spPr bwMode="auto">
            <a:xfrm>
              <a:off x="2880" y="1540"/>
              <a:ext cx="7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I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3" name="Line 62"/>
            <p:cNvSpPr>
              <a:spLocks noChangeShapeType="1"/>
            </p:cNvSpPr>
            <p:nvPr/>
          </p:nvSpPr>
          <p:spPr bwMode="auto">
            <a:xfrm>
              <a:off x="2982" y="1573"/>
              <a:ext cx="239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4" name="Freeform 63"/>
            <p:cNvSpPr>
              <a:spLocks/>
            </p:cNvSpPr>
            <p:nvPr/>
          </p:nvSpPr>
          <p:spPr bwMode="auto">
            <a:xfrm>
              <a:off x="623" y="2332"/>
              <a:ext cx="280" cy="226"/>
            </a:xfrm>
            <a:custGeom>
              <a:avLst/>
              <a:gdLst>
                <a:gd name="T0" fmla="*/ 0 w 41"/>
                <a:gd name="T1" fmla="*/ 33 h 33"/>
                <a:gd name="T2" fmla="*/ 1 w 41"/>
                <a:gd name="T3" fmla="*/ 32 h 33"/>
                <a:gd name="T4" fmla="*/ 2 w 41"/>
                <a:gd name="T5" fmla="*/ 32 h 33"/>
                <a:gd name="T6" fmla="*/ 2 w 41"/>
                <a:gd name="T7" fmla="*/ 31 h 33"/>
                <a:gd name="T8" fmla="*/ 3 w 41"/>
                <a:gd name="T9" fmla="*/ 30 h 33"/>
                <a:gd name="T10" fmla="*/ 4 w 41"/>
                <a:gd name="T11" fmla="*/ 29 h 33"/>
                <a:gd name="T12" fmla="*/ 5 w 41"/>
                <a:gd name="T13" fmla="*/ 27 h 33"/>
                <a:gd name="T14" fmla="*/ 6 w 41"/>
                <a:gd name="T15" fmla="*/ 26 h 33"/>
                <a:gd name="T16" fmla="*/ 6 w 41"/>
                <a:gd name="T17" fmla="*/ 24 h 33"/>
                <a:gd name="T18" fmla="*/ 7 w 41"/>
                <a:gd name="T19" fmla="*/ 23 h 33"/>
                <a:gd name="T20" fmla="*/ 8 w 41"/>
                <a:gd name="T21" fmla="*/ 21 h 33"/>
                <a:gd name="T22" fmla="*/ 9 w 41"/>
                <a:gd name="T23" fmla="*/ 20 h 33"/>
                <a:gd name="T24" fmla="*/ 10 w 41"/>
                <a:gd name="T25" fmla="*/ 18 h 33"/>
                <a:gd name="T26" fmla="*/ 10 w 41"/>
                <a:gd name="T27" fmla="*/ 16 h 33"/>
                <a:gd name="T28" fmla="*/ 11 w 41"/>
                <a:gd name="T29" fmla="*/ 15 h 33"/>
                <a:gd name="T30" fmla="*/ 12 w 41"/>
                <a:gd name="T31" fmla="*/ 13 h 33"/>
                <a:gd name="T32" fmla="*/ 13 w 41"/>
                <a:gd name="T33" fmla="*/ 12 h 33"/>
                <a:gd name="T34" fmla="*/ 14 w 41"/>
                <a:gd name="T35" fmla="*/ 10 h 33"/>
                <a:gd name="T36" fmla="*/ 14 w 41"/>
                <a:gd name="T37" fmla="*/ 9 h 33"/>
                <a:gd name="T38" fmla="*/ 15 w 41"/>
                <a:gd name="T39" fmla="*/ 8 h 33"/>
                <a:gd name="T40" fmla="*/ 16 w 41"/>
                <a:gd name="T41" fmla="*/ 6 h 33"/>
                <a:gd name="T42" fmla="*/ 17 w 41"/>
                <a:gd name="T43" fmla="*/ 5 h 33"/>
                <a:gd name="T44" fmla="*/ 18 w 41"/>
                <a:gd name="T45" fmla="*/ 4 h 33"/>
                <a:gd name="T46" fmla="*/ 19 w 41"/>
                <a:gd name="T47" fmla="*/ 3 h 33"/>
                <a:gd name="T48" fmla="*/ 19 w 41"/>
                <a:gd name="T49" fmla="*/ 3 h 33"/>
                <a:gd name="T50" fmla="*/ 20 w 41"/>
                <a:gd name="T51" fmla="*/ 2 h 33"/>
                <a:gd name="T52" fmla="*/ 21 w 41"/>
                <a:gd name="T53" fmla="*/ 1 h 33"/>
                <a:gd name="T54" fmla="*/ 22 w 41"/>
                <a:gd name="T55" fmla="*/ 1 h 33"/>
                <a:gd name="T56" fmla="*/ 23 w 41"/>
                <a:gd name="T57" fmla="*/ 1 h 33"/>
                <a:gd name="T58" fmla="*/ 23 w 41"/>
                <a:gd name="T59" fmla="*/ 0 h 33"/>
                <a:gd name="T60" fmla="*/ 24 w 41"/>
                <a:gd name="T61" fmla="*/ 0 h 33"/>
                <a:gd name="T62" fmla="*/ 25 w 41"/>
                <a:gd name="T63" fmla="*/ 0 h 33"/>
                <a:gd name="T64" fmla="*/ 26 w 41"/>
                <a:gd name="T65" fmla="*/ 0 h 33"/>
                <a:gd name="T66" fmla="*/ 27 w 41"/>
                <a:gd name="T67" fmla="*/ 1 h 33"/>
                <a:gd name="T68" fmla="*/ 27 w 41"/>
                <a:gd name="T69" fmla="*/ 1 h 33"/>
                <a:gd name="T70" fmla="*/ 28 w 41"/>
                <a:gd name="T71" fmla="*/ 1 h 33"/>
                <a:gd name="T72" fmla="*/ 29 w 41"/>
                <a:gd name="T73" fmla="*/ 2 h 33"/>
                <a:gd name="T74" fmla="*/ 30 w 41"/>
                <a:gd name="T75" fmla="*/ 2 h 33"/>
                <a:gd name="T76" fmla="*/ 31 w 41"/>
                <a:gd name="T77" fmla="*/ 3 h 33"/>
                <a:gd name="T78" fmla="*/ 31 w 41"/>
                <a:gd name="T79" fmla="*/ 3 h 33"/>
                <a:gd name="T80" fmla="*/ 32 w 41"/>
                <a:gd name="T81" fmla="*/ 4 h 33"/>
                <a:gd name="T82" fmla="*/ 33 w 41"/>
                <a:gd name="T83" fmla="*/ 5 h 33"/>
                <a:gd name="T84" fmla="*/ 34 w 41"/>
                <a:gd name="T85" fmla="*/ 6 h 33"/>
                <a:gd name="T86" fmla="*/ 35 w 41"/>
                <a:gd name="T87" fmla="*/ 7 h 33"/>
                <a:gd name="T88" fmla="*/ 35 w 41"/>
                <a:gd name="T89" fmla="*/ 8 h 33"/>
                <a:gd name="T90" fmla="*/ 36 w 41"/>
                <a:gd name="T91" fmla="*/ 9 h 33"/>
                <a:gd name="T92" fmla="*/ 37 w 41"/>
                <a:gd name="T93" fmla="*/ 10 h 33"/>
                <a:gd name="T94" fmla="*/ 38 w 41"/>
                <a:gd name="T95" fmla="*/ 11 h 33"/>
                <a:gd name="T96" fmla="*/ 39 w 41"/>
                <a:gd name="T97" fmla="*/ 13 h 33"/>
                <a:gd name="T98" fmla="*/ 39 w 41"/>
                <a:gd name="T99" fmla="*/ 14 h 33"/>
                <a:gd name="T100" fmla="*/ 40 w 41"/>
                <a:gd name="T10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" h="33">
                  <a:moveTo>
                    <a:pt x="0" y="33"/>
                  </a:moveTo>
                  <a:lnTo>
                    <a:pt x="0" y="33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8" y="12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9" y="14"/>
                  </a:lnTo>
                  <a:lnTo>
                    <a:pt x="40" y="14"/>
                  </a:lnTo>
                  <a:lnTo>
                    <a:pt x="40" y="15"/>
                  </a:lnTo>
                  <a:lnTo>
                    <a:pt x="41" y="16"/>
                  </a:lnTo>
                </a:path>
              </a:pathLst>
            </a:cu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5" name="Freeform 64"/>
            <p:cNvSpPr>
              <a:spLocks/>
            </p:cNvSpPr>
            <p:nvPr/>
          </p:nvSpPr>
          <p:spPr bwMode="auto">
            <a:xfrm>
              <a:off x="903" y="2441"/>
              <a:ext cx="287" cy="335"/>
            </a:xfrm>
            <a:custGeom>
              <a:avLst/>
              <a:gdLst>
                <a:gd name="T0" fmla="*/ 0 w 42"/>
                <a:gd name="T1" fmla="*/ 0 h 49"/>
                <a:gd name="T2" fmla="*/ 1 w 42"/>
                <a:gd name="T3" fmla="*/ 2 h 49"/>
                <a:gd name="T4" fmla="*/ 2 w 42"/>
                <a:gd name="T5" fmla="*/ 3 h 49"/>
                <a:gd name="T6" fmla="*/ 3 w 42"/>
                <a:gd name="T7" fmla="*/ 5 h 49"/>
                <a:gd name="T8" fmla="*/ 3 w 42"/>
                <a:gd name="T9" fmla="*/ 6 h 49"/>
                <a:gd name="T10" fmla="*/ 4 w 42"/>
                <a:gd name="T11" fmla="*/ 7 h 49"/>
                <a:gd name="T12" fmla="*/ 5 w 42"/>
                <a:gd name="T13" fmla="*/ 9 h 49"/>
                <a:gd name="T14" fmla="*/ 6 w 42"/>
                <a:gd name="T15" fmla="*/ 10 h 49"/>
                <a:gd name="T16" fmla="*/ 7 w 42"/>
                <a:gd name="T17" fmla="*/ 12 h 49"/>
                <a:gd name="T18" fmla="*/ 7 w 42"/>
                <a:gd name="T19" fmla="*/ 13 h 49"/>
                <a:gd name="T20" fmla="*/ 8 w 42"/>
                <a:gd name="T21" fmla="*/ 15 h 49"/>
                <a:gd name="T22" fmla="*/ 9 w 42"/>
                <a:gd name="T23" fmla="*/ 16 h 49"/>
                <a:gd name="T24" fmla="*/ 10 w 42"/>
                <a:gd name="T25" fmla="*/ 18 h 49"/>
                <a:gd name="T26" fmla="*/ 11 w 42"/>
                <a:gd name="T27" fmla="*/ 19 h 49"/>
                <a:gd name="T28" fmla="*/ 11 w 42"/>
                <a:gd name="T29" fmla="*/ 21 h 49"/>
                <a:gd name="T30" fmla="*/ 12 w 42"/>
                <a:gd name="T31" fmla="*/ 22 h 49"/>
                <a:gd name="T32" fmla="*/ 13 w 42"/>
                <a:gd name="T33" fmla="*/ 24 h 49"/>
                <a:gd name="T34" fmla="*/ 14 w 42"/>
                <a:gd name="T35" fmla="*/ 25 h 49"/>
                <a:gd name="T36" fmla="*/ 15 w 42"/>
                <a:gd name="T37" fmla="*/ 26 h 49"/>
                <a:gd name="T38" fmla="*/ 15 w 42"/>
                <a:gd name="T39" fmla="*/ 28 h 49"/>
                <a:gd name="T40" fmla="*/ 16 w 42"/>
                <a:gd name="T41" fmla="*/ 29 h 49"/>
                <a:gd name="T42" fmla="*/ 17 w 42"/>
                <a:gd name="T43" fmla="*/ 30 h 49"/>
                <a:gd name="T44" fmla="*/ 18 w 42"/>
                <a:gd name="T45" fmla="*/ 32 h 49"/>
                <a:gd name="T46" fmla="*/ 19 w 42"/>
                <a:gd name="T47" fmla="*/ 33 h 49"/>
                <a:gd name="T48" fmla="*/ 19 w 42"/>
                <a:gd name="T49" fmla="*/ 34 h 49"/>
                <a:gd name="T50" fmla="*/ 20 w 42"/>
                <a:gd name="T51" fmla="*/ 35 h 49"/>
                <a:gd name="T52" fmla="*/ 21 w 42"/>
                <a:gd name="T53" fmla="*/ 36 h 49"/>
                <a:gd name="T54" fmla="*/ 22 w 42"/>
                <a:gd name="T55" fmla="*/ 37 h 49"/>
                <a:gd name="T56" fmla="*/ 23 w 42"/>
                <a:gd name="T57" fmla="*/ 38 h 49"/>
                <a:gd name="T58" fmla="*/ 23 w 42"/>
                <a:gd name="T59" fmla="*/ 39 h 49"/>
                <a:gd name="T60" fmla="*/ 24 w 42"/>
                <a:gd name="T61" fmla="*/ 40 h 49"/>
                <a:gd name="T62" fmla="*/ 25 w 42"/>
                <a:gd name="T63" fmla="*/ 41 h 49"/>
                <a:gd name="T64" fmla="*/ 26 w 42"/>
                <a:gd name="T65" fmla="*/ 42 h 49"/>
                <a:gd name="T66" fmla="*/ 27 w 42"/>
                <a:gd name="T67" fmla="*/ 43 h 49"/>
                <a:gd name="T68" fmla="*/ 27 w 42"/>
                <a:gd name="T69" fmla="*/ 44 h 49"/>
                <a:gd name="T70" fmla="*/ 28 w 42"/>
                <a:gd name="T71" fmla="*/ 44 h 49"/>
                <a:gd name="T72" fmla="*/ 29 w 42"/>
                <a:gd name="T73" fmla="*/ 45 h 49"/>
                <a:gd name="T74" fmla="*/ 30 w 42"/>
                <a:gd name="T75" fmla="*/ 46 h 49"/>
                <a:gd name="T76" fmla="*/ 31 w 42"/>
                <a:gd name="T77" fmla="*/ 46 h 49"/>
                <a:gd name="T78" fmla="*/ 32 w 42"/>
                <a:gd name="T79" fmla="*/ 47 h 49"/>
                <a:gd name="T80" fmla="*/ 32 w 42"/>
                <a:gd name="T81" fmla="*/ 47 h 49"/>
                <a:gd name="T82" fmla="*/ 33 w 42"/>
                <a:gd name="T83" fmla="*/ 47 h 49"/>
                <a:gd name="T84" fmla="*/ 34 w 42"/>
                <a:gd name="T85" fmla="*/ 48 h 49"/>
                <a:gd name="T86" fmla="*/ 35 w 42"/>
                <a:gd name="T87" fmla="*/ 48 h 49"/>
                <a:gd name="T88" fmla="*/ 36 w 42"/>
                <a:gd name="T89" fmla="*/ 48 h 49"/>
                <a:gd name="T90" fmla="*/ 36 w 42"/>
                <a:gd name="T91" fmla="*/ 48 h 49"/>
                <a:gd name="T92" fmla="*/ 37 w 42"/>
                <a:gd name="T93" fmla="*/ 48 h 49"/>
                <a:gd name="T94" fmla="*/ 38 w 42"/>
                <a:gd name="T95" fmla="*/ 49 h 49"/>
                <a:gd name="T96" fmla="*/ 39 w 42"/>
                <a:gd name="T97" fmla="*/ 48 h 49"/>
                <a:gd name="T98" fmla="*/ 40 w 42"/>
                <a:gd name="T99" fmla="*/ 48 h 49"/>
                <a:gd name="T100" fmla="*/ 40 w 42"/>
                <a:gd name="T101" fmla="*/ 48 h 49"/>
                <a:gd name="T102" fmla="*/ 41 w 42"/>
                <a:gd name="T103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49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4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7"/>
                  </a:lnTo>
                  <a:lnTo>
                    <a:pt x="22" y="37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9" y="45"/>
                  </a:lnTo>
                  <a:lnTo>
                    <a:pt x="29" y="45"/>
                  </a:lnTo>
                  <a:lnTo>
                    <a:pt x="30" y="45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8" y="49"/>
                  </a:lnTo>
                  <a:lnTo>
                    <a:pt x="38" y="49"/>
                  </a:lnTo>
                  <a:lnTo>
                    <a:pt x="39" y="48"/>
                  </a:lnTo>
                  <a:lnTo>
                    <a:pt x="39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2" y="48"/>
                  </a:lnTo>
                </a:path>
              </a:pathLst>
            </a:cu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6" name="Freeform 65"/>
            <p:cNvSpPr>
              <a:spLocks/>
            </p:cNvSpPr>
            <p:nvPr/>
          </p:nvSpPr>
          <p:spPr bwMode="auto">
            <a:xfrm>
              <a:off x="1190" y="2469"/>
              <a:ext cx="287" cy="301"/>
            </a:xfrm>
            <a:custGeom>
              <a:avLst/>
              <a:gdLst>
                <a:gd name="T0" fmla="*/ 0 w 42"/>
                <a:gd name="T1" fmla="*/ 44 h 44"/>
                <a:gd name="T2" fmla="*/ 1 w 42"/>
                <a:gd name="T3" fmla="*/ 44 h 44"/>
                <a:gd name="T4" fmla="*/ 2 w 42"/>
                <a:gd name="T5" fmla="*/ 43 h 44"/>
                <a:gd name="T6" fmla="*/ 2 w 42"/>
                <a:gd name="T7" fmla="*/ 43 h 44"/>
                <a:gd name="T8" fmla="*/ 3 w 42"/>
                <a:gd name="T9" fmla="*/ 42 h 44"/>
                <a:gd name="T10" fmla="*/ 4 w 42"/>
                <a:gd name="T11" fmla="*/ 42 h 44"/>
                <a:gd name="T12" fmla="*/ 5 w 42"/>
                <a:gd name="T13" fmla="*/ 41 h 44"/>
                <a:gd name="T14" fmla="*/ 6 w 42"/>
                <a:gd name="T15" fmla="*/ 41 h 44"/>
                <a:gd name="T16" fmla="*/ 6 w 42"/>
                <a:gd name="T17" fmla="*/ 40 h 44"/>
                <a:gd name="T18" fmla="*/ 7 w 42"/>
                <a:gd name="T19" fmla="*/ 40 h 44"/>
                <a:gd name="T20" fmla="*/ 8 w 42"/>
                <a:gd name="T21" fmla="*/ 39 h 44"/>
                <a:gd name="T22" fmla="*/ 9 w 42"/>
                <a:gd name="T23" fmla="*/ 38 h 44"/>
                <a:gd name="T24" fmla="*/ 10 w 42"/>
                <a:gd name="T25" fmla="*/ 38 h 44"/>
                <a:gd name="T26" fmla="*/ 11 w 42"/>
                <a:gd name="T27" fmla="*/ 37 h 44"/>
                <a:gd name="T28" fmla="*/ 11 w 42"/>
                <a:gd name="T29" fmla="*/ 36 h 44"/>
                <a:gd name="T30" fmla="*/ 12 w 42"/>
                <a:gd name="T31" fmla="*/ 35 h 44"/>
                <a:gd name="T32" fmla="*/ 13 w 42"/>
                <a:gd name="T33" fmla="*/ 34 h 44"/>
                <a:gd name="T34" fmla="*/ 14 w 42"/>
                <a:gd name="T35" fmla="*/ 33 h 44"/>
                <a:gd name="T36" fmla="*/ 15 w 42"/>
                <a:gd name="T37" fmla="*/ 32 h 44"/>
                <a:gd name="T38" fmla="*/ 15 w 42"/>
                <a:gd name="T39" fmla="*/ 31 h 44"/>
                <a:gd name="T40" fmla="*/ 16 w 42"/>
                <a:gd name="T41" fmla="*/ 30 h 44"/>
                <a:gd name="T42" fmla="*/ 17 w 42"/>
                <a:gd name="T43" fmla="*/ 29 h 44"/>
                <a:gd name="T44" fmla="*/ 18 w 42"/>
                <a:gd name="T45" fmla="*/ 28 h 44"/>
                <a:gd name="T46" fmla="*/ 19 w 42"/>
                <a:gd name="T47" fmla="*/ 27 h 44"/>
                <a:gd name="T48" fmla="*/ 19 w 42"/>
                <a:gd name="T49" fmla="*/ 26 h 44"/>
                <a:gd name="T50" fmla="*/ 20 w 42"/>
                <a:gd name="T51" fmla="*/ 25 h 44"/>
                <a:gd name="T52" fmla="*/ 21 w 42"/>
                <a:gd name="T53" fmla="*/ 24 h 44"/>
                <a:gd name="T54" fmla="*/ 22 w 42"/>
                <a:gd name="T55" fmla="*/ 23 h 44"/>
                <a:gd name="T56" fmla="*/ 23 w 42"/>
                <a:gd name="T57" fmla="*/ 22 h 44"/>
                <a:gd name="T58" fmla="*/ 23 w 42"/>
                <a:gd name="T59" fmla="*/ 21 h 44"/>
                <a:gd name="T60" fmla="*/ 24 w 42"/>
                <a:gd name="T61" fmla="*/ 20 h 44"/>
                <a:gd name="T62" fmla="*/ 25 w 42"/>
                <a:gd name="T63" fmla="*/ 19 h 44"/>
                <a:gd name="T64" fmla="*/ 26 w 42"/>
                <a:gd name="T65" fmla="*/ 18 h 44"/>
                <a:gd name="T66" fmla="*/ 27 w 42"/>
                <a:gd name="T67" fmla="*/ 17 h 44"/>
                <a:gd name="T68" fmla="*/ 27 w 42"/>
                <a:gd name="T69" fmla="*/ 16 h 44"/>
                <a:gd name="T70" fmla="*/ 28 w 42"/>
                <a:gd name="T71" fmla="*/ 15 h 44"/>
                <a:gd name="T72" fmla="*/ 29 w 42"/>
                <a:gd name="T73" fmla="*/ 14 h 44"/>
                <a:gd name="T74" fmla="*/ 30 w 42"/>
                <a:gd name="T75" fmla="*/ 13 h 44"/>
                <a:gd name="T76" fmla="*/ 31 w 42"/>
                <a:gd name="T77" fmla="*/ 12 h 44"/>
                <a:gd name="T78" fmla="*/ 31 w 42"/>
                <a:gd name="T79" fmla="*/ 11 h 44"/>
                <a:gd name="T80" fmla="*/ 32 w 42"/>
                <a:gd name="T81" fmla="*/ 10 h 44"/>
                <a:gd name="T82" fmla="*/ 33 w 42"/>
                <a:gd name="T83" fmla="*/ 9 h 44"/>
                <a:gd name="T84" fmla="*/ 34 w 42"/>
                <a:gd name="T85" fmla="*/ 8 h 44"/>
                <a:gd name="T86" fmla="*/ 35 w 42"/>
                <a:gd name="T87" fmla="*/ 7 h 44"/>
                <a:gd name="T88" fmla="*/ 35 w 42"/>
                <a:gd name="T89" fmla="*/ 6 h 44"/>
                <a:gd name="T90" fmla="*/ 36 w 42"/>
                <a:gd name="T91" fmla="*/ 5 h 44"/>
                <a:gd name="T92" fmla="*/ 37 w 42"/>
                <a:gd name="T93" fmla="*/ 4 h 44"/>
                <a:gd name="T94" fmla="*/ 38 w 42"/>
                <a:gd name="T95" fmla="*/ 4 h 44"/>
                <a:gd name="T96" fmla="*/ 39 w 42"/>
                <a:gd name="T97" fmla="*/ 3 h 44"/>
                <a:gd name="T98" fmla="*/ 40 w 42"/>
                <a:gd name="T99" fmla="*/ 2 h 44"/>
                <a:gd name="T100" fmla="*/ 40 w 42"/>
                <a:gd name="T101" fmla="*/ 1 h 44"/>
                <a:gd name="T102" fmla="*/ 41 w 42"/>
                <a:gd name="T103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44">
                  <a:moveTo>
                    <a:pt x="0" y="44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7" name="Freeform 66"/>
            <p:cNvSpPr>
              <a:spLocks/>
            </p:cNvSpPr>
            <p:nvPr/>
          </p:nvSpPr>
          <p:spPr bwMode="auto">
            <a:xfrm>
              <a:off x="1477" y="2428"/>
              <a:ext cx="281" cy="89"/>
            </a:xfrm>
            <a:custGeom>
              <a:avLst/>
              <a:gdLst>
                <a:gd name="T0" fmla="*/ 0 w 41"/>
                <a:gd name="T1" fmla="*/ 6 h 13"/>
                <a:gd name="T2" fmla="*/ 1 w 41"/>
                <a:gd name="T3" fmla="*/ 5 h 13"/>
                <a:gd name="T4" fmla="*/ 2 w 41"/>
                <a:gd name="T5" fmla="*/ 5 h 13"/>
                <a:gd name="T6" fmla="*/ 2 w 41"/>
                <a:gd name="T7" fmla="*/ 4 h 13"/>
                <a:gd name="T8" fmla="*/ 3 w 41"/>
                <a:gd name="T9" fmla="*/ 4 h 13"/>
                <a:gd name="T10" fmla="*/ 4 w 41"/>
                <a:gd name="T11" fmla="*/ 3 h 13"/>
                <a:gd name="T12" fmla="*/ 5 w 41"/>
                <a:gd name="T13" fmla="*/ 3 h 13"/>
                <a:gd name="T14" fmla="*/ 6 w 41"/>
                <a:gd name="T15" fmla="*/ 2 h 13"/>
                <a:gd name="T16" fmla="*/ 6 w 41"/>
                <a:gd name="T17" fmla="*/ 2 h 13"/>
                <a:gd name="T18" fmla="*/ 7 w 41"/>
                <a:gd name="T19" fmla="*/ 2 h 13"/>
                <a:gd name="T20" fmla="*/ 8 w 41"/>
                <a:gd name="T21" fmla="*/ 1 h 13"/>
                <a:gd name="T22" fmla="*/ 9 w 41"/>
                <a:gd name="T23" fmla="*/ 1 h 13"/>
                <a:gd name="T24" fmla="*/ 10 w 41"/>
                <a:gd name="T25" fmla="*/ 1 h 13"/>
                <a:gd name="T26" fmla="*/ 10 w 41"/>
                <a:gd name="T27" fmla="*/ 1 h 13"/>
                <a:gd name="T28" fmla="*/ 11 w 41"/>
                <a:gd name="T29" fmla="*/ 0 h 13"/>
                <a:gd name="T30" fmla="*/ 12 w 41"/>
                <a:gd name="T31" fmla="*/ 0 h 13"/>
                <a:gd name="T32" fmla="*/ 13 w 41"/>
                <a:gd name="T33" fmla="*/ 0 h 13"/>
                <a:gd name="T34" fmla="*/ 14 w 41"/>
                <a:gd name="T35" fmla="*/ 0 h 13"/>
                <a:gd name="T36" fmla="*/ 14 w 41"/>
                <a:gd name="T37" fmla="*/ 0 h 13"/>
                <a:gd name="T38" fmla="*/ 15 w 41"/>
                <a:gd name="T39" fmla="*/ 0 h 13"/>
                <a:gd name="T40" fmla="*/ 16 w 41"/>
                <a:gd name="T41" fmla="*/ 0 h 13"/>
                <a:gd name="T42" fmla="*/ 17 w 41"/>
                <a:gd name="T43" fmla="*/ 0 h 13"/>
                <a:gd name="T44" fmla="*/ 18 w 41"/>
                <a:gd name="T45" fmla="*/ 0 h 13"/>
                <a:gd name="T46" fmla="*/ 18 w 41"/>
                <a:gd name="T47" fmla="*/ 0 h 13"/>
                <a:gd name="T48" fmla="*/ 19 w 41"/>
                <a:gd name="T49" fmla="*/ 1 h 13"/>
                <a:gd name="T50" fmla="*/ 20 w 41"/>
                <a:gd name="T51" fmla="*/ 1 h 13"/>
                <a:gd name="T52" fmla="*/ 21 w 41"/>
                <a:gd name="T53" fmla="*/ 1 h 13"/>
                <a:gd name="T54" fmla="*/ 22 w 41"/>
                <a:gd name="T55" fmla="*/ 1 h 13"/>
                <a:gd name="T56" fmla="*/ 22 w 41"/>
                <a:gd name="T57" fmla="*/ 1 h 13"/>
                <a:gd name="T58" fmla="*/ 23 w 41"/>
                <a:gd name="T59" fmla="*/ 2 h 13"/>
                <a:gd name="T60" fmla="*/ 24 w 41"/>
                <a:gd name="T61" fmla="*/ 2 h 13"/>
                <a:gd name="T62" fmla="*/ 25 w 41"/>
                <a:gd name="T63" fmla="*/ 2 h 13"/>
                <a:gd name="T64" fmla="*/ 26 w 41"/>
                <a:gd name="T65" fmla="*/ 3 h 13"/>
                <a:gd name="T66" fmla="*/ 27 w 41"/>
                <a:gd name="T67" fmla="*/ 3 h 13"/>
                <a:gd name="T68" fmla="*/ 27 w 41"/>
                <a:gd name="T69" fmla="*/ 4 h 13"/>
                <a:gd name="T70" fmla="*/ 28 w 41"/>
                <a:gd name="T71" fmla="*/ 4 h 13"/>
                <a:gd name="T72" fmla="*/ 29 w 41"/>
                <a:gd name="T73" fmla="*/ 4 h 13"/>
                <a:gd name="T74" fmla="*/ 30 w 41"/>
                <a:gd name="T75" fmla="*/ 5 h 13"/>
                <a:gd name="T76" fmla="*/ 31 w 41"/>
                <a:gd name="T77" fmla="*/ 5 h 13"/>
                <a:gd name="T78" fmla="*/ 31 w 41"/>
                <a:gd name="T79" fmla="*/ 6 h 13"/>
                <a:gd name="T80" fmla="*/ 32 w 41"/>
                <a:gd name="T81" fmla="*/ 6 h 13"/>
                <a:gd name="T82" fmla="*/ 33 w 41"/>
                <a:gd name="T83" fmla="*/ 7 h 13"/>
                <a:gd name="T84" fmla="*/ 34 w 41"/>
                <a:gd name="T85" fmla="*/ 7 h 13"/>
                <a:gd name="T86" fmla="*/ 35 w 41"/>
                <a:gd name="T87" fmla="*/ 8 h 13"/>
                <a:gd name="T88" fmla="*/ 35 w 41"/>
                <a:gd name="T89" fmla="*/ 8 h 13"/>
                <a:gd name="T90" fmla="*/ 36 w 41"/>
                <a:gd name="T91" fmla="*/ 9 h 13"/>
                <a:gd name="T92" fmla="*/ 37 w 41"/>
                <a:gd name="T93" fmla="*/ 10 h 13"/>
                <a:gd name="T94" fmla="*/ 38 w 41"/>
                <a:gd name="T95" fmla="*/ 10 h 13"/>
                <a:gd name="T96" fmla="*/ 39 w 41"/>
                <a:gd name="T97" fmla="*/ 11 h 13"/>
                <a:gd name="T98" fmla="*/ 39 w 41"/>
                <a:gd name="T99" fmla="*/ 11 h 13"/>
                <a:gd name="T100" fmla="*/ 40 w 41"/>
                <a:gd name="T101" fmla="*/ 12 h 13"/>
                <a:gd name="T102" fmla="*/ 41 w 41"/>
                <a:gd name="T10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" h="13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1" y="13"/>
                  </a:lnTo>
                </a:path>
              </a:pathLst>
            </a:cu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8" name="Freeform 67"/>
            <p:cNvSpPr>
              <a:spLocks/>
            </p:cNvSpPr>
            <p:nvPr/>
          </p:nvSpPr>
          <p:spPr bwMode="auto">
            <a:xfrm>
              <a:off x="1758" y="2517"/>
              <a:ext cx="287" cy="95"/>
            </a:xfrm>
            <a:custGeom>
              <a:avLst/>
              <a:gdLst>
                <a:gd name="T0" fmla="*/ 1 w 42"/>
                <a:gd name="T1" fmla="*/ 0 h 14"/>
                <a:gd name="T2" fmla="*/ 2 w 42"/>
                <a:gd name="T3" fmla="*/ 1 h 14"/>
                <a:gd name="T4" fmla="*/ 2 w 42"/>
                <a:gd name="T5" fmla="*/ 1 h 14"/>
                <a:gd name="T6" fmla="*/ 3 w 42"/>
                <a:gd name="T7" fmla="*/ 2 h 14"/>
                <a:gd name="T8" fmla="*/ 4 w 42"/>
                <a:gd name="T9" fmla="*/ 2 h 14"/>
                <a:gd name="T10" fmla="*/ 5 w 42"/>
                <a:gd name="T11" fmla="*/ 3 h 14"/>
                <a:gd name="T12" fmla="*/ 6 w 42"/>
                <a:gd name="T13" fmla="*/ 3 h 14"/>
                <a:gd name="T14" fmla="*/ 7 w 42"/>
                <a:gd name="T15" fmla="*/ 4 h 14"/>
                <a:gd name="T16" fmla="*/ 7 w 42"/>
                <a:gd name="T17" fmla="*/ 4 h 14"/>
                <a:gd name="T18" fmla="*/ 8 w 42"/>
                <a:gd name="T19" fmla="*/ 5 h 14"/>
                <a:gd name="T20" fmla="*/ 9 w 42"/>
                <a:gd name="T21" fmla="*/ 6 h 14"/>
                <a:gd name="T22" fmla="*/ 10 w 42"/>
                <a:gd name="T23" fmla="*/ 6 h 14"/>
                <a:gd name="T24" fmla="*/ 11 w 42"/>
                <a:gd name="T25" fmla="*/ 7 h 14"/>
                <a:gd name="T26" fmla="*/ 11 w 42"/>
                <a:gd name="T27" fmla="*/ 7 h 14"/>
                <a:gd name="T28" fmla="*/ 12 w 42"/>
                <a:gd name="T29" fmla="*/ 7 h 14"/>
                <a:gd name="T30" fmla="*/ 13 w 42"/>
                <a:gd name="T31" fmla="*/ 8 h 14"/>
                <a:gd name="T32" fmla="*/ 14 w 42"/>
                <a:gd name="T33" fmla="*/ 8 h 14"/>
                <a:gd name="T34" fmla="*/ 15 w 42"/>
                <a:gd name="T35" fmla="*/ 9 h 14"/>
                <a:gd name="T36" fmla="*/ 15 w 42"/>
                <a:gd name="T37" fmla="*/ 9 h 14"/>
                <a:gd name="T38" fmla="*/ 16 w 42"/>
                <a:gd name="T39" fmla="*/ 10 h 14"/>
                <a:gd name="T40" fmla="*/ 17 w 42"/>
                <a:gd name="T41" fmla="*/ 10 h 14"/>
                <a:gd name="T42" fmla="*/ 18 w 42"/>
                <a:gd name="T43" fmla="*/ 10 h 14"/>
                <a:gd name="T44" fmla="*/ 19 w 42"/>
                <a:gd name="T45" fmla="*/ 11 h 14"/>
                <a:gd name="T46" fmla="*/ 19 w 42"/>
                <a:gd name="T47" fmla="*/ 11 h 14"/>
                <a:gd name="T48" fmla="*/ 20 w 42"/>
                <a:gd name="T49" fmla="*/ 11 h 14"/>
                <a:gd name="T50" fmla="*/ 21 w 42"/>
                <a:gd name="T51" fmla="*/ 12 h 14"/>
                <a:gd name="T52" fmla="*/ 22 w 42"/>
                <a:gd name="T53" fmla="*/ 12 h 14"/>
                <a:gd name="T54" fmla="*/ 23 w 42"/>
                <a:gd name="T55" fmla="*/ 12 h 14"/>
                <a:gd name="T56" fmla="*/ 23 w 42"/>
                <a:gd name="T57" fmla="*/ 12 h 14"/>
                <a:gd name="T58" fmla="*/ 24 w 42"/>
                <a:gd name="T59" fmla="*/ 13 h 14"/>
                <a:gd name="T60" fmla="*/ 25 w 42"/>
                <a:gd name="T61" fmla="*/ 13 h 14"/>
                <a:gd name="T62" fmla="*/ 26 w 42"/>
                <a:gd name="T63" fmla="*/ 13 h 14"/>
                <a:gd name="T64" fmla="*/ 27 w 42"/>
                <a:gd name="T65" fmla="*/ 13 h 14"/>
                <a:gd name="T66" fmla="*/ 27 w 42"/>
                <a:gd name="T67" fmla="*/ 13 h 14"/>
                <a:gd name="T68" fmla="*/ 28 w 42"/>
                <a:gd name="T69" fmla="*/ 13 h 14"/>
                <a:gd name="T70" fmla="*/ 29 w 42"/>
                <a:gd name="T71" fmla="*/ 14 h 14"/>
                <a:gd name="T72" fmla="*/ 30 w 42"/>
                <a:gd name="T73" fmla="*/ 14 h 14"/>
                <a:gd name="T74" fmla="*/ 31 w 42"/>
                <a:gd name="T75" fmla="*/ 14 h 14"/>
                <a:gd name="T76" fmla="*/ 31 w 42"/>
                <a:gd name="T77" fmla="*/ 14 h 14"/>
                <a:gd name="T78" fmla="*/ 32 w 42"/>
                <a:gd name="T79" fmla="*/ 14 h 14"/>
                <a:gd name="T80" fmla="*/ 33 w 42"/>
                <a:gd name="T81" fmla="*/ 14 h 14"/>
                <a:gd name="T82" fmla="*/ 34 w 42"/>
                <a:gd name="T83" fmla="*/ 14 h 14"/>
                <a:gd name="T84" fmla="*/ 35 w 42"/>
                <a:gd name="T85" fmla="*/ 14 h 14"/>
                <a:gd name="T86" fmla="*/ 36 w 42"/>
                <a:gd name="T87" fmla="*/ 14 h 14"/>
                <a:gd name="T88" fmla="*/ 36 w 42"/>
                <a:gd name="T89" fmla="*/ 14 h 14"/>
                <a:gd name="T90" fmla="*/ 37 w 42"/>
                <a:gd name="T91" fmla="*/ 14 h 14"/>
                <a:gd name="T92" fmla="*/ 38 w 42"/>
                <a:gd name="T93" fmla="*/ 14 h 14"/>
                <a:gd name="T94" fmla="*/ 39 w 42"/>
                <a:gd name="T95" fmla="*/ 14 h 14"/>
                <a:gd name="T96" fmla="*/ 40 w 42"/>
                <a:gd name="T97" fmla="*/ 14 h 14"/>
                <a:gd name="T98" fmla="*/ 40 w 42"/>
                <a:gd name="T99" fmla="*/ 14 h 14"/>
                <a:gd name="T100" fmla="*/ 41 w 42"/>
                <a:gd name="T101" fmla="*/ 13 h 14"/>
                <a:gd name="T102" fmla="*/ 42 w 42"/>
                <a:gd name="T10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4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1" y="14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</a:path>
              </a:pathLst>
            </a:cu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9" name="Freeform 68"/>
            <p:cNvSpPr>
              <a:spLocks/>
            </p:cNvSpPr>
            <p:nvPr/>
          </p:nvSpPr>
          <p:spPr bwMode="auto">
            <a:xfrm>
              <a:off x="2045" y="2544"/>
              <a:ext cx="287" cy="62"/>
            </a:xfrm>
            <a:custGeom>
              <a:avLst/>
              <a:gdLst>
                <a:gd name="T0" fmla="*/ 1 w 42"/>
                <a:gd name="T1" fmla="*/ 9 h 9"/>
                <a:gd name="T2" fmla="*/ 2 w 42"/>
                <a:gd name="T3" fmla="*/ 9 h 9"/>
                <a:gd name="T4" fmla="*/ 2 w 42"/>
                <a:gd name="T5" fmla="*/ 9 h 9"/>
                <a:gd name="T6" fmla="*/ 3 w 42"/>
                <a:gd name="T7" fmla="*/ 9 h 9"/>
                <a:gd name="T8" fmla="*/ 4 w 42"/>
                <a:gd name="T9" fmla="*/ 9 h 9"/>
                <a:gd name="T10" fmla="*/ 5 w 42"/>
                <a:gd name="T11" fmla="*/ 8 h 9"/>
                <a:gd name="T12" fmla="*/ 6 w 42"/>
                <a:gd name="T13" fmla="*/ 8 h 9"/>
                <a:gd name="T14" fmla="*/ 6 w 42"/>
                <a:gd name="T15" fmla="*/ 8 h 9"/>
                <a:gd name="T16" fmla="*/ 7 w 42"/>
                <a:gd name="T17" fmla="*/ 8 h 9"/>
                <a:gd name="T18" fmla="*/ 8 w 42"/>
                <a:gd name="T19" fmla="*/ 8 h 9"/>
                <a:gd name="T20" fmla="*/ 9 w 42"/>
                <a:gd name="T21" fmla="*/ 7 h 9"/>
                <a:gd name="T22" fmla="*/ 10 w 42"/>
                <a:gd name="T23" fmla="*/ 7 h 9"/>
                <a:gd name="T24" fmla="*/ 10 w 42"/>
                <a:gd name="T25" fmla="*/ 7 h 9"/>
                <a:gd name="T26" fmla="*/ 11 w 42"/>
                <a:gd name="T27" fmla="*/ 7 h 9"/>
                <a:gd name="T28" fmla="*/ 12 w 42"/>
                <a:gd name="T29" fmla="*/ 7 h 9"/>
                <a:gd name="T30" fmla="*/ 13 w 42"/>
                <a:gd name="T31" fmla="*/ 6 h 9"/>
                <a:gd name="T32" fmla="*/ 14 w 42"/>
                <a:gd name="T33" fmla="*/ 6 h 9"/>
                <a:gd name="T34" fmla="*/ 14 w 42"/>
                <a:gd name="T35" fmla="*/ 6 h 9"/>
                <a:gd name="T36" fmla="*/ 15 w 42"/>
                <a:gd name="T37" fmla="*/ 6 h 9"/>
                <a:gd name="T38" fmla="*/ 16 w 42"/>
                <a:gd name="T39" fmla="*/ 5 h 9"/>
                <a:gd name="T40" fmla="*/ 17 w 42"/>
                <a:gd name="T41" fmla="*/ 5 h 9"/>
                <a:gd name="T42" fmla="*/ 18 w 42"/>
                <a:gd name="T43" fmla="*/ 5 h 9"/>
                <a:gd name="T44" fmla="*/ 19 w 42"/>
                <a:gd name="T45" fmla="*/ 5 h 9"/>
                <a:gd name="T46" fmla="*/ 19 w 42"/>
                <a:gd name="T47" fmla="*/ 4 h 9"/>
                <a:gd name="T48" fmla="*/ 20 w 42"/>
                <a:gd name="T49" fmla="*/ 4 h 9"/>
                <a:gd name="T50" fmla="*/ 21 w 42"/>
                <a:gd name="T51" fmla="*/ 4 h 9"/>
                <a:gd name="T52" fmla="*/ 22 w 42"/>
                <a:gd name="T53" fmla="*/ 4 h 9"/>
                <a:gd name="T54" fmla="*/ 23 w 42"/>
                <a:gd name="T55" fmla="*/ 4 h 9"/>
                <a:gd name="T56" fmla="*/ 23 w 42"/>
                <a:gd name="T57" fmla="*/ 3 h 9"/>
                <a:gd name="T58" fmla="*/ 24 w 42"/>
                <a:gd name="T59" fmla="*/ 3 h 9"/>
                <a:gd name="T60" fmla="*/ 25 w 42"/>
                <a:gd name="T61" fmla="*/ 3 h 9"/>
                <a:gd name="T62" fmla="*/ 26 w 42"/>
                <a:gd name="T63" fmla="*/ 3 h 9"/>
                <a:gd name="T64" fmla="*/ 27 w 42"/>
                <a:gd name="T65" fmla="*/ 2 h 9"/>
                <a:gd name="T66" fmla="*/ 27 w 42"/>
                <a:gd name="T67" fmla="*/ 2 h 9"/>
                <a:gd name="T68" fmla="*/ 28 w 42"/>
                <a:gd name="T69" fmla="*/ 2 h 9"/>
                <a:gd name="T70" fmla="*/ 29 w 42"/>
                <a:gd name="T71" fmla="*/ 2 h 9"/>
                <a:gd name="T72" fmla="*/ 30 w 42"/>
                <a:gd name="T73" fmla="*/ 2 h 9"/>
                <a:gd name="T74" fmla="*/ 31 w 42"/>
                <a:gd name="T75" fmla="*/ 2 h 9"/>
                <a:gd name="T76" fmla="*/ 31 w 42"/>
                <a:gd name="T77" fmla="*/ 1 h 9"/>
                <a:gd name="T78" fmla="*/ 32 w 42"/>
                <a:gd name="T79" fmla="*/ 1 h 9"/>
                <a:gd name="T80" fmla="*/ 33 w 42"/>
                <a:gd name="T81" fmla="*/ 1 h 9"/>
                <a:gd name="T82" fmla="*/ 34 w 42"/>
                <a:gd name="T83" fmla="*/ 1 h 9"/>
                <a:gd name="T84" fmla="*/ 35 w 42"/>
                <a:gd name="T85" fmla="*/ 1 h 9"/>
                <a:gd name="T86" fmla="*/ 35 w 42"/>
                <a:gd name="T87" fmla="*/ 1 h 9"/>
                <a:gd name="T88" fmla="*/ 36 w 42"/>
                <a:gd name="T89" fmla="*/ 0 h 9"/>
                <a:gd name="T90" fmla="*/ 37 w 42"/>
                <a:gd name="T91" fmla="*/ 0 h 9"/>
                <a:gd name="T92" fmla="*/ 38 w 42"/>
                <a:gd name="T93" fmla="*/ 0 h 9"/>
                <a:gd name="T94" fmla="*/ 39 w 42"/>
                <a:gd name="T95" fmla="*/ 0 h 9"/>
                <a:gd name="T96" fmla="*/ 39 w 42"/>
                <a:gd name="T97" fmla="*/ 0 h 9"/>
                <a:gd name="T98" fmla="*/ 40 w 42"/>
                <a:gd name="T99" fmla="*/ 0 h 9"/>
                <a:gd name="T100" fmla="*/ 41 w 42"/>
                <a:gd name="T101" fmla="*/ 0 h 9"/>
                <a:gd name="T102" fmla="*/ 42 w 42"/>
                <a:gd name="T10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9">
                  <a:moveTo>
                    <a:pt x="0" y="9"/>
                  </a:moveTo>
                  <a:lnTo>
                    <a:pt x="1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0" name="Freeform 69"/>
            <p:cNvSpPr>
              <a:spLocks/>
            </p:cNvSpPr>
            <p:nvPr/>
          </p:nvSpPr>
          <p:spPr bwMode="auto">
            <a:xfrm>
              <a:off x="2332" y="2537"/>
              <a:ext cx="288" cy="14"/>
            </a:xfrm>
            <a:custGeom>
              <a:avLst/>
              <a:gdLst>
                <a:gd name="T0" fmla="*/ 1 w 42"/>
                <a:gd name="T1" fmla="*/ 1 h 2"/>
                <a:gd name="T2" fmla="*/ 1 w 42"/>
                <a:gd name="T3" fmla="*/ 0 h 2"/>
                <a:gd name="T4" fmla="*/ 2 w 42"/>
                <a:gd name="T5" fmla="*/ 0 h 2"/>
                <a:gd name="T6" fmla="*/ 3 w 42"/>
                <a:gd name="T7" fmla="*/ 0 h 2"/>
                <a:gd name="T8" fmla="*/ 4 w 42"/>
                <a:gd name="T9" fmla="*/ 0 h 2"/>
                <a:gd name="T10" fmla="*/ 5 w 42"/>
                <a:gd name="T11" fmla="*/ 0 h 2"/>
                <a:gd name="T12" fmla="*/ 6 w 42"/>
                <a:gd name="T13" fmla="*/ 0 h 2"/>
                <a:gd name="T14" fmla="*/ 6 w 42"/>
                <a:gd name="T15" fmla="*/ 0 h 2"/>
                <a:gd name="T16" fmla="*/ 7 w 42"/>
                <a:gd name="T17" fmla="*/ 0 h 2"/>
                <a:gd name="T18" fmla="*/ 8 w 42"/>
                <a:gd name="T19" fmla="*/ 0 h 2"/>
                <a:gd name="T20" fmla="*/ 9 w 42"/>
                <a:gd name="T21" fmla="*/ 0 h 2"/>
                <a:gd name="T22" fmla="*/ 10 w 42"/>
                <a:gd name="T23" fmla="*/ 0 h 2"/>
                <a:gd name="T24" fmla="*/ 10 w 42"/>
                <a:gd name="T25" fmla="*/ 0 h 2"/>
                <a:gd name="T26" fmla="*/ 11 w 42"/>
                <a:gd name="T27" fmla="*/ 0 h 2"/>
                <a:gd name="T28" fmla="*/ 12 w 42"/>
                <a:gd name="T29" fmla="*/ 0 h 2"/>
                <a:gd name="T30" fmla="*/ 13 w 42"/>
                <a:gd name="T31" fmla="*/ 0 h 2"/>
                <a:gd name="T32" fmla="*/ 14 w 42"/>
                <a:gd name="T33" fmla="*/ 0 h 2"/>
                <a:gd name="T34" fmla="*/ 14 w 42"/>
                <a:gd name="T35" fmla="*/ 0 h 2"/>
                <a:gd name="T36" fmla="*/ 15 w 42"/>
                <a:gd name="T37" fmla="*/ 0 h 2"/>
                <a:gd name="T38" fmla="*/ 16 w 42"/>
                <a:gd name="T39" fmla="*/ 0 h 2"/>
                <a:gd name="T40" fmla="*/ 17 w 42"/>
                <a:gd name="T41" fmla="*/ 0 h 2"/>
                <a:gd name="T42" fmla="*/ 18 w 42"/>
                <a:gd name="T43" fmla="*/ 0 h 2"/>
                <a:gd name="T44" fmla="*/ 18 w 42"/>
                <a:gd name="T45" fmla="*/ 0 h 2"/>
                <a:gd name="T46" fmla="*/ 19 w 42"/>
                <a:gd name="T47" fmla="*/ 0 h 2"/>
                <a:gd name="T48" fmla="*/ 20 w 42"/>
                <a:gd name="T49" fmla="*/ 0 h 2"/>
                <a:gd name="T50" fmla="*/ 21 w 42"/>
                <a:gd name="T51" fmla="*/ 0 h 2"/>
                <a:gd name="T52" fmla="*/ 22 w 42"/>
                <a:gd name="T53" fmla="*/ 0 h 2"/>
                <a:gd name="T54" fmla="*/ 22 w 42"/>
                <a:gd name="T55" fmla="*/ 0 h 2"/>
                <a:gd name="T56" fmla="*/ 23 w 42"/>
                <a:gd name="T57" fmla="*/ 1 h 2"/>
                <a:gd name="T58" fmla="*/ 24 w 42"/>
                <a:gd name="T59" fmla="*/ 1 h 2"/>
                <a:gd name="T60" fmla="*/ 25 w 42"/>
                <a:gd name="T61" fmla="*/ 1 h 2"/>
                <a:gd name="T62" fmla="*/ 26 w 42"/>
                <a:gd name="T63" fmla="*/ 1 h 2"/>
                <a:gd name="T64" fmla="*/ 27 w 42"/>
                <a:gd name="T65" fmla="*/ 1 h 2"/>
                <a:gd name="T66" fmla="*/ 27 w 42"/>
                <a:gd name="T67" fmla="*/ 1 h 2"/>
                <a:gd name="T68" fmla="*/ 28 w 42"/>
                <a:gd name="T69" fmla="*/ 1 h 2"/>
                <a:gd name="T70" fmla="*/ 29 w 42"/>
                <a:gd name="T71" fmla="*/ 1 h 2"/>
                <a:gd name="T72" fmla="*/ 30 w 42"/>
                <a:gd name="T73" fmla="*/ 1 h 2"/>
                <a:gd name="T74" fmla="*/ 31 w 42"/>
                <a:gd name="T75" fmla="*/ 1 h 2"/>
                <a:gd name="T76" fmla="*/ 31 w 42"/>
                <a:gd name="T77" fmla="*/ 1 h 2"/>
                <a:gd name="T78" fmla="*/ 32 w 42"/>
                <a:gd name="T79" fmla="*/ 1 h 2"/>
                <a:gd name="T80" fmla="*/ 33 w 42"/>
                <a:gd name="T81" fmla="*/ 1 h 2"/>
                <a:gd name="T82" fmla="*/ 34 w 42"/>
                <a:gd name="T83" fmla="*/ 1 h 2"/>
                <a:gd name="T84" fmla="*/ 35 w 42"/>
                <a:gd name="T85" fmla="*/ 1 h 2"/>
                <a:gd name="T86" fmla="*/ 35 w 42"/>
                <a:gd name="T87" fmla="*/ 2 h 2"/>
                <a:gd name="T88" fmla="*/ 36 w 42"/>
                <a:gd name="T89" fmla="*/ 2 h 2"/>
                <a:gd name="T90" fmla="*/ 37 w 42"/>
                <a:gd name="T91" fmla="*/ 2 h 2"/>
                <a:gd name="T92" fmla="*/ 38 w 42"/>
                <a:gd name="T93" fmla="*/ 2 h 2"/>
                <a:gd name="T94" fmla="*/ 39 w 42"/>
                <a:gd name="T95" fmla="*/ 2 h 2"/>
                <a:gd name="T96" fmla="*/ 39 w 42"/>
                <a:gd name="T97" fmla="*/ 2 h 2"/>
                <a:gd name="T98" fmla="*/ 40 w 42"/>
                <a:gd name="T99" fmla="*/ 2 h 2"/>
                <a:gd name="T100" fmla="*/ 41 w 42"/>
                <a:gd name="T101" fmla="*/ 2 h 2"/>
                <a:gd name="T102" fmla="*/ 42 w 42"/>
                <a:gd name="T10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2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2" y="2"/>
                  </a:lnTo>
                </a:path>
              </a:pathLst>
            </a:cu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1" name="Freeform 70"/>
            <p:cNvSpPr>
              <a:spLocks/>
            </p:cNvSpPr>
            <p:nvPr/>
          </p:nvSpPr>
          <p:spPr bwMode="auto">
            <a:xfrm>
              <a:off x="2620" y="2551"/>
              <a:ext cx="287" cy="7"/>
            </a:xfrm>
            <a:custGeom>
              <a:avLst/>
              <a:gdLst>
                <a:gd name="T0" fmla="*/ 1 w 42"/>
                <a:gd name="T1" fmla="*/ 0 h 1"/>
                <a:gd name="T2" fmla="*/ 1 w 42"/>
                <a:gd name="T3" fmla="*/ 0 h 1"/>
                <a:gd name="T4" fmla="*/ 2 w 42"/>
                <a:gd name="T5" fmla="*/ 0 h 1"/>
                <a:gd name="T6" fmla="*/ 3 w 42"/>
                <a:gd name="T7" fmla="*/ 0 h 1"/>
                <a:gd name="T8" fmla="*/ 4 w 42"/>
                <a:gd name="T9" fmla="*/ 0 h 1"/>
                <a:gd name="T10" fmla="*/ 5 w 42"/>
                <a:gd name="T11" fmla="*/ 0 h 1"/>
                <a:gd name="T12" fmla="*/ 5 w 42"/>
                <a:gd name="T13" fmla="*/ 1 h 1"/>
                <a:gd name="T14" fmla="*/ 6 w 42"/>
                <a:gd name="T15" fmla="*/ 1 h 1"/>
                <a:gd name="T16" fmla="*/ 7 w 42"/>
                <a:gd name="T17" fmla="*/ 1 h 1"/>
                <a:gd name="T18" fmla="*/ 8 w 42"/>
                <a:gd name="T19" fmla="*/ 1 h 1"/>
                <a:gd name="T20" fmla="*/ 9 w 42"/>
                <a:gd name="T21" fmla="*/ 1 h 1"/>
                <a:gd name="T22" fmla="*/ 9 w 42"/>
                <a:gd name="T23" fmla="*/ 1 h 1"/>
                <a:gd name="T24" fmla="*/ 10 w 42"/>
                <a:gd name="T25" fmla="*/ 1 h 1"/>
                <a:gd name="T26" fmla="*/ 11 w 42"/>
                <a:gd name="T27" fmla="*/ 1 h 1"/>
                <a:gd name="T28" fmla="*/ 12 w 42"/>
                <a:gd name="T29" fmla="*/ 1 h 1"/>
                <a:gd name="T30" fmla="*/ 13 w 42"/>
                <a:gd name="T31" fmla="*/ 1 h 1"/>
                <a:gd name="T32" fmla="*/ 14 w 42"/>
                <a:gd name="T33" fmla="*/ 1 h 1"/>
                <a:gd name="T34" fmla="*/ 14 w 42"/>
                <a:gd name="T35" fmla="*/ 1 h 1"/>
                <a:gd name="T36" fmla="*/ 15 w 42"/>
                <a:gd name="T37" fmla="*/ 1 h 1"/>
                <a:gd name="T38" fmla="*/ 16 w 42"/>
                <a:gd name="T39" fmla="*/ 1 h 1"/>
                <a:gd name="T40" fmla="*/ 17 w 42"/>
                <a:gd name="T41" fmla="*/ 1 h 1"/>
                <a:gd name="T42" fmla="*/ 18 w 42"/>
                <a:gd name="T43" fmla="*/ 1 h 1"/>
                <a:gd name="T44" fmla="*/ 18 w 42"/>
                <a:gd name="T45" fmla="*/ 1 h 1"/>
                <a:gd name="T46" fmla="*/ 19 w 42"/>
                <a:gd name="T47" fmla="*/ 1 h 1"/>
                <a:gd name="T48" fmla="*/ 20 w 42"/>
                <a:gd name="T49" fmla="*/ 1 h 1"/>
                <a:gd name="T50" fmla="*/ 21 w 42"/>
                <a:gd name="T51" fmla="*/ 1 h 1"/>
                <a:gd name="T52" fmla="*/ 22 w 42"/>
                <a:gd name="T53" fmla="*/ 1 h 1"/>
                <a:gd name="T54" fmla="*/ 22 w 42"/>
                <a:gd name="T55" fmla="*/ 1 h 1"/>
                <a:gd name="T56" fmla="*/ 23 w 42"/>
                <a:gd name="T57" fmla="*/ 1 h 1"/>
                <a:gd name="T58" fmla="*/ 24 w 42"/>
                <a:gd name="T59" fmla="*/ 1 h 1"/>
                <a:gd name="T60" fmla="*/ 25 w 42"/>
                <a:gd name="T61" fmla="*/ 1 h 1"/>
                <a:gd name="T62" fmla="*/ 26 w 42"/>
                <a:gd name="T63" fmla="*/ 1 h 1"/>
                <a:gd name="T64" fmla="*/ 26 w 42"/>
                <a:gd name="T65" fmla="*/ 1 h 1"/>
                <a:gd name="T66" fmla="*/ 27 w 42"/>
                <a:gd name="T67" fmla="*/ 1 h 1"/>
                <a:gd name="T68" fmla="*/ 28 w 42"/>
                <a:gd name="T69" fmla="*/ 1 h 1"/>
                <a:gd name="T70" fmla="*/ 29 w 42"/>
                <a:gd name="T71" fmla="*/ 1 h 1"/>
                <a:gd name="T72" fmla="*/ 30 w 42"/>
                <a:gd name="T73" fmla="*/ 1 h 1"/>
                <a:gd name="T74" fmla="*/ 30 w 42"/>
                <a:gd name="T75" fmla="*/ 1 h 1"/>
                <a:gd name="T76" fmla="*/ 31 w 42"/>
                <a:gd name="T77" fmla="*/ 1 h 1"/>
                <a:gd name="T78" fmla="*/ 32 w 42"/>
                <a:gd name="T79" fmla="*/ 1 h 1"/>
                <a:gd name="T80" fmla="*/ 33 w 42"/>
                <a:gd name="T81" fmla="*/ 1 h 1"/>
                <a:gd name="T82" fmla="*/ 34 w 42"/>
                <a:gd name="T83" fmla="*/ 1 h 1"/>
                <a:gd name="T84" fmla="*/ 34 w 42"/>
                <a:gd name="T85" fmla="*/ 1 h 1"/>
                <a:gd name="T86" fmla="*/ 35 w 42"/>
                <a:gd name="T87" fmla="*/ 1 h 1"/>
                <a:gd name="T88" fmla="*/ 36 w 42"/>
                <a:gd name="T89" fmla="*/ 1 h 1"/>
                <a:gd name="T90" fmla="*/ 37 w 42"/>
                <a:gd name="T91" fmla="*/ 1 h 1"/>
                <a:gd name="T92" fmla="*/ 38 w 42"/>
                <a:gd name="T93" fmla="*/ 1 h 1"/>
                <a:gd name="T94" fmla="*/ 39 w 42"/>
                <a:gd name="T95" fmla="*/ 1 h 1"/>
                <a:gd name="T96" fmla="*/ 39 w 42"/>
                <a:gd name="T97" fmla="*/ 1 h 1"/>
                <a:gd name="T98" fmla="*/ 40 w 42"/>
                <a:gd name="T99" fmla="*/ 1 h 1"/>
                <a:gd name="T100" fmla="*/ 41 w 42"/>
                <a:gd name="T101" fmla="*/ 1 h 1"/>
                <a:gd name="T102" fmla="*/ 42 w 42"/>
                <a:gd name="T10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1"/>
                  </a:lnTo>
                </a:path>
              </a:pathLst>
            </a:cu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2" name="Freeform 71"/>
            <p:cNvSpPr>
              <a:spLocks/>
            </p:cNvSpPr>
            <p:nvPr/>
          </p:nvSpPr>
          <p:spPr bwMode="auto">
            <a:xfrm>
              <a:off x="2907" y="2558"/>
              <a:ext cx="287" cy="0"/>
            </a:xfrm>
            <a:custGeom>
              <a:avLst/>
              <a:gdLst>
                <a:gd name="T0" fmla="*/ 1 w 42"/>
                <a:gd name="T1" fmla="*/ 1 w 42"/>
                <a:gd name="T2" fmla="*/ 2 w 42"/>
                <a:gd name="T3" fmla="*/ 3 w 42"/>
                <a:gd name="T4" fmla="*/ 4 w 42"/>
                <a:gd name="T5" fmla="*/ 5 w 42"/>
                <a:gd name="T6" fmla="*/ 5 w 42"/>
                <a:gd name="T7" fmla="*/ 6 w 42"/>
                <a:gd name="T8" fmla="*/ 7 w 42"/>
                <a:gd name="T9" fmla="*/ 8 w 42"/>
                <a:gd name="T10" fmla="*/ 9 w 42"/>
                <a:gd name="T11" fmla="*/ 9 w 42"/>
                <a:gd name="T12" fmla="*/ 10 w 42"/>
                <a:gd name="T13" fmla="*/ 11 w 42"/>
                <a:gd name="T14" fmla="*/ 12 w 42"/>
                <a:gd name="T15" fmla="*/ 13 w 42"/>
                <a:gd name="T16" fmla="*/ 13 w 42"/>
                <a:gd name="T17" fmla="*/ 14 w 42"/>
                <a:gd name="T18" fmla="*/ 15 w 42"/>
                <a:gd name="T19" fmla="*/ 16 w 42"/>
                <a:gd name="T20" fmla="*/ 17 w 42"/>
                <a:gd name="T21" fmla="*/ 17 w 42"/>
                <a:gd name="T22" fmla="*/ 18 w 42"/>
                <a:gd name="T23" fmla="*/ 19 w 42"/>
                <a:gd name="T24" fmla="*/ 20 w 42"/>
                <a:gd name="T25" fmla="*/ 21 w 42"/>
                <a:gd name="T26" fmla="*/ 22 w 42"/>
                <a:gd name="T27" fmla="*/ 22 w 42"/>
                <a:gd name="T28" fmla="*/ 23 w 42"/>
                <a:gd name="T29" fmla="*/ 24 w 42"/>
                <a:gd name="T30" fmla="*/ 25 w 42"/>
                <a:gd name="T31" fmla="*/ 26 w 42"/>
                <a:gd name="T32" fmla="*/ 26 w 42"/>
                <a:gd name="T33" fmla="*/ 27 w 42"/>
                <a:gd name="T34" fmla="*/ 28 w 42"/>
                <a:gd name="T35" fmla="*/ 29 w 42"/>
                <a:gd name="T36" fmla="*/ 30 w 42"/>
                <a:gd name="T37" fmla="*/ 30 w 42"/>
                <a:gd name="T38" fmla="*/ 31 w 42"/>
                <a:gd name="T39" fmla="*/ 32 w 42"/>
                <a:gd name="T40" fmla="*/ 33 w 42"/>
                <a:gd name="T41" fmla="*/ 34 w 42"/>
                <a:gd name="T42" fmla="*/ 34 w 42"/>
                <a:gd name="T43" fmla="*/ 35 w 42"/>
                <a:gd name="T44" fmla="*/ 36 w 42"/>
                <a:gd name="T45" fmla="*/ 37 w 42"/>
                <a:gd name="T46" fmla="*/ 38 w 42"/>
                <a:gd name="T47" fmla="*/ 38 w 42"/>
                <a:gd name="T48" fmla="*/ 39 w 42"/>
                <a:gd name="T49" fmla="*/ 40 w 42"/>
                <a:gd name="T50" fmla="*/ 41 w 42"/>
                <a:gd name="T51" fmla="*/ 42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</a:cxnLst>
              <a:rect l="0" t="0" r="r" b="b"/>
              <a:pathLst>
                <a:path w="42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3" name="Freeform 72"/>
            <p:cNvSpPr>
              <a:spLocks/>
            </p:cNvSpPr>
            <p:nvPr/>
          </p:nvSpPr>
          <p:spPr bwMode="auto">
            <a:xfrm>
              <a:off x="3194" y="2558"/>
              <a:ext cx="178" cy="0"/>
            </a:xfrm>
            <a:custGeom>
              <a:avLst/>
              <a:gdLst>
                <a:gd name="T0" fmla="*/ 0 w 26"/>
                <a:gd name="T1" fmla="*/ 1 w 26"/>
                <a:gd name="T2" fmla="*/ 2 w 26"/>
                <a:gd name="T3" fmla="*/ 3 w 26"/>
                <a:gd name="T4" fmla="*/ 4 w 26"/>
                <a:gd name="T5" fmla="*/ 5 w 26"/>
                <a:gd name="T6" fmla="*/ 5 w 26"/>
                <a:gd name="T7" fmla="*/ 6 w 26"/>
                <a:gd name="T8" fmla="*/ 7 w 26"/>
                <a:gd name="T9" fmla="*/ 8 w 26"/>
                <a:gd name="T10" fmla="*/ 9 w 26"/>
                <a:gd name="T11" fmla="*/ 9 w 26"/>
                <a:gd name="T12" fmla="*/ 10 w 26"/>
                <a:gd name="T13" fmla="*/ 11 w 26"/>
                <a:gd name="T14" fmla="*/ 12 w 26"/>
                <a:gd name="T15" fmla="*/ 13 w 26"/>
                <a:gd name="T16" fmla="*/ 13 w 26"/>
                <a:gd name="T17" fmla="*/ 14 w 26"/>
                <a:gd name="T18" fmla="*/ 15 w 26"/>
                <a:gd name="T19" fmla="*/ 16 w 26"/>
                <a:gd name="T20" fmla="*/ 17 w 26"/>
                <a:gd name="T21" fmla="*/ 17 w 26"/>
                <a:gd name="T22" fmla="*/ 18 w 26"/>
                <a:gd name="T23" fmla="*/ 19 w 26"/>
                <a:gd name="T24" fmla="*/ 20 w 26"/>
                <a:gd name="T25" fmla="*/ 21 w 26"/>
                <a:gd name="T26" fmla="*/ 21 w 26"/>
                <a:gd name="T27" fmla="*/ 22 w 26"/>
                <a:gd name="T28" fmla="*/ 23 w 26"/>
                <a:gd name="T29" fmla="*/ 24 w 26"/>
                <a:gd name="T30" fmla="*/ 25 w 26"/>
                <a:gd name="T31" fmla="*/ 25 w 26"/>
                <a:gd name="T3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4" name="Rectangle 73"/>
            <p:cNvSpPr>
              <a:spLocks noChangeArrowheads="1"/>
            </p:cNvSpPr>
            <p:nvPr/>
          </p:nvSpPr>
          <p:spPr bwMode="auto">
            <a:xfrm>
              <a:off x="2770" y="1608"/>
              <a:ext cx="15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V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5" name="Rectangle 74"/>
            <p:cNvSpPr>
              <a:spLocks noChangeArrowheads="1"/>
            </p:cNvSpPr>
            <p:nvPr/>
          </p:nvSpPr>
          <p:spPr bwMode="auto">
            <a:xfrm>
              <a:off x="2852" y="1663"/>
              <a:ext cx="1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II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6" name="Line 75"/>
            <p:cNvSpPr>
              <a:spLocks noChangeShapeType="1"/>
            </p:cNvSpPr>
            <p:nvPr/>
          </p:nvSpPr>
          <p:spPr bwMode="auto">
            <a:xfrm>
              <a:off x="2982" y="1696"/>
              <a:ext cx="23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7" name="Freeform 76"/>
            <p:cNvSpPr>
              <a:spLocks/>
            </p:cNvSpPr>
            <p:nvPr/>
          </p:nvSpPr>
          <p:spPr bwMode="auto">
            <a:xfrm>
              <a:off x="623" y="2325"/>
              <a:ext cx="280" cy="287"/>
            </a:xfrm>
            <a:custGeom>
              <a:avLst/>
              <a:gdLst>
                <a:gd name="T0" fmla="*/ 0 w 41"/>
                <a:gd name="T1" fmla="*/ 34 h 42"/>
                <a:gd name="T2" fmla="*/ 1 w 41"/>
                <a:gd name="T3" fmla="*/ 33 h 42"/>
                <a:gd name="T4" fmla="*/ 2 w 41"/>
                <a:gd name="T5" fmla="*/ 32 h 42"/>
                <a:gd name="T6" fmla="*/ 2 w 41"/>
                <a:gd name="T7" fmla="*/ 31 h 42"/>
                <a:gd name="T8" fmla="*/ 3 w 41"/>
                <a:gd name="T9" fmla="*/ 30 h 42"/>
                <a:gd name="T10" fmla="*/ 4 w 41"/>
                <a:gd name="T11" fmla="*/ 28 h 42"/>
                <a:gd name="T12" fmla="*/ 5 w 41"/>
                <a:gd name="T13" fmla="*/ 27 h 42"/>
                <a:gd name="T14" fmla="*/ 6 w 41"/>
                <a:gd name="T15" fmla="*/ 25 h 42"/>
                <a:gd name="T16" fmla="*/ 6 w 41"/>
                <a:gd name="T17" fmla="*/ 23 h 42"/>
                <a:gd name="T18" fmla="*/ 7 w 41"/>
                <a:gd name="T19" fmla="*/ 21 h 42"/>
                <a:gd name="T20" fmla="*/ 8 w 41"/>
                <a:gd name="T21" fmla="*/ 19 h 42"/>
                <a:gd name="T22" fmla="*/ 9 w 41"/>
                <a:gd name="T23" fmla="*/ 17 h 42"/>
                <a:gd name="T24" fmla="*/ 10 w 41"/>
                <a:gd name="T25" fmla="*/ 15 h 42"/>
                <a:gd name="T26" fmla="*/ 10 w 41"/>
                <a:gd name="T27" fmla="*/ 13 h 42"/>
                <a:gd name="T28" fmla="*/ 11 w 41"/>
                <a:gd name="T29" fmla="*/ 11 h 42"/>
                <a:gd name="T30" fmla="*/ 12 w 41"/>
                <a:gd name="T31" fmla="*/ 9 h 42"/>
                <a:gd name="T32" fmla="*/ 13 w 41"/>
                <a:gd name="T33" fmla="*/ 7 h 42"/>
                <a:gd name="T34" fmla="*/ 14 w 41"/>
                <a:gd name="T35" fmla="*/ 6 h 42"/>
                <a:gd name="T36" fmla="*/ 14 w 41"/>
                <a:gd name="T37" fmla="*/ 5 h 42"/>
                <a:gd name="T38" fmla="*/ 15 w 41"/>
                <a:gd name="T39" fmla="*/ 3 h 42"/>
                <a:gd name="T40" fmla="*/ 16 w 41"/>
                <a:gd name="T41" fmla="*/ 2 h 42"/>
                <a:gd name="T42" fmla="*/ 17 w 41"/>
                <a:gd name="T43" fmla="*/ 1 h 42"/>
                <a:gd name="T44" fmla="*/ 18 w 41"/>
                <a:gd name="T45" fmla="*/ 1 h 42"/>
                <a:gd name="T46" fmla="*/ 19 w 41"/>
                <a:gd name="T47" fmla="*/ 0 h 42"/>
                <a:gd name="T48" fmla="*/ 19 w 41"/>
                <a:gd name="T49" fmla="*/ 0 h 42"/>
                <a:gd name="T50" fmla="*/ 20 w 41"/>
                <a:gd name="T51" fmla="*/ 0 h 42"/>
                <a:gd name="T52" fmla="*/ 21 w 41"/>
                <a:gd name="T53" fmla="*/ 0 h 42"/>
                <a:gd name="T54" fmla="*/ 22 w 41"/>
                <a:gd name="T55" fmla="*/ 0 h 42"/>
                <a:gd name="T56" fmla="*/ 23 w 41"/>
                <a:gd name="T57" fmla="*/ 1 h 42"/>
                <a:gd name="T58" fmla="*/ 23 w 41"/>
                <a:gd name="T59" fmla="*/ 1 h 42"/>
                <a:gd name="T60" fmla="*/ 24 w 41"/>
                <a:gd name="T61" fmla="*/ 2 h 42"/>
                <a:gd name="T62" fmla="*/ 25 w 41"/>
                <a:gd name="T63" fmla="*/ 3 h 42"/>
                <a:gd name="T64" fmla="*/ 26 w 41"/>
                <a:gd name="T65" fmla="*/ 4 h 42"/>
                <a:gd name="T66" fmla="*/ 27 w 41"/>
                <a:gd name="T67" fmla="*/ 6 h 42"/>
                <a:gd name="T68" fmla="*/ 27 w 41"/>
                <a:gd name="T69" fmla="*/ 7 h 42"/>
                <a:gd name="T70" fmla="*/ 28 w 41"/>
                <a:gd name="T71" fmla="*/ 9 h 42"/>
                <a:gd name="T72" fmla="*/ 29 w 41"/>
                <a:gd name="T73" fmla="*/ 10 h 42"/>
                <a:gd name="T74" fmla="*/ 30 w 41"/>
                <a:gd name="T75" fmla="*/ 12 h 42"/>
                <a:gd name="T76" fmla="*/ 31 w 41"/>
                <a:gd name="T77" fmla="*/ 14 h 42"/>
                <a:gd name="T78" fmla="*/ 31 w 41"/>
                <a:gd name="T79" fmla="*/ 16 h 42"/>
                <a:gd name="T80" fmla="*/ 32 w 41"/>
                <a:gd name="T81" fmla="*/ 18 h 42"/>
                <a:gd name="T82" fmla="*/ 33 w 41"/>
                <a:gd name="T83" fmla="*/ 20 h 42"/>
                <a:gd name="T84" fmla="*/ 34 w 41"/>
                <a:gd name="T85" fmla="*/ 22 h 42"/>
                <a:gd name="T86" fmla="*/ 35 w 41"/>
                <a:gd name="T87" fmla="*/ 24 h 42"/>
                <a:gd name="T88" fmla="*/ 35 w 41"/>
                <a:gd name="T89" fmla="*/ 27 h 42"/>
                <a:gd name="T90" fmla="*/ 36 w 41"/>
                <a:gd name="T91" fmla="*/ 29 h 42"/>
                <a:gd name="T92" fmla="*/ 37 w 41"/>
                <a:gd name="T93" fmla="*/ 31 h 42"/>
                <a:gd name="T94" fmla="*/ 38 w 41"/>
                <a:gd name="T95" fmla="*/ 34 h 42"/>
                <a:gd name="T96" fmla="*/ 39 w 41"/>
                <a:gd name="T97" fmla="*/ 36 h 42"/>
                <a:gd name="T98" fmla="*/ 39 w 41"/>
                <a:gd name="T99" fmla="*/ 39 h 42"/>
                <a:gd name="T100" fmla="*/ 40 w 41"/>
                <a:gd name="T10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" h="42">
                  <a:moveTo>
                    <a:pt x="0" y="34"/>
                  </a:moveTo>
                  <a:lnTo>
                    <a:pt x="0" y="34"/>
                  </a:lnTo>
                  <a:lnTo>
                    <a:pt x="0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2" y="17"/>
                  </a:lnTo>
                  <a:lnTo>
                    <a:pt x="32" y="18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4" y="22"/>
                  </a:lnTo>
                  <a:lnTo>
                    <a:pt x="34" y="23"/>
                  </a:lnTo>
                  <a:lnTo>
                    <a:pt x="35" y="24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6" y="28"/>
                  </a:lnTo>
                  <a:lnTo>
                    <a:pt x="36" y="29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7" y="33"/>
                  </a:lnTo>
                  <a:lnTo>
                    <a:pt x="38" y="34"/>
                  </a:lnTo>
                  <a:lnTo>
                    <a:pt x="38" y="35"/>
                  </a:lnTo>
                  <a:lnTo>
                    <a:pt x="39" y="36"/>
                  </a:lnTo>
                  <a:lnTo>
                    <a:pt x="39" y="37"/>
                  </a:lnTo>
                  <a:lnTo>
                    <a:pt x="39" y="39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41" y="42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8" name="Freeform 77"/>
            <p:cNvSpPr>
              <a:spLocks/>
            </p:cNvSpPr>
            <p:nvPr/>
          </p:nvSpPr>
          <p:spPr bwMode="auto">
            <a:xfrm>
              <a:off x="903" y="2612"/>
              <a:ext cx="287" cy="342"/>
            </a:xfrm>
            <a:custGeom>
              <a:avLst/>
              <a:gdLst>
                <a:gd name="T0" fmla="*/ 0 w 42"/>
                <a:gd name="T1" fmla="*/ 2 h 50"/>
                <a:gd name="T2" fmla="*/ 1 w 42"/>
                <a:gd name="T3" fmla="*/ 4 h 50"/>
                <a:gd name="T4" fmla="*/ 2 w 42"/>
                <a:gd name="T5" fmla="*/ 6 h 50"/>
                <a:gd name="T6" fmla="*/ 3 w 42"/>
                <a:gd name="T7" fmla="*/ 9 h 50"/>
                <a:gd name="T8" fmla="*/ 3 w 42"/>
                <a:gd name="T9" fmla="*/ 11 h 50"/>
                <a:gd name="T10" fmla="*/ 4 w 42"/>
                <a:gd name="T11" fmla="*/ 13 h 50"/>
                <a:gd name="T12" fmla="*/ 5 w 42"/>
                <a:gd name="T13" fmla="*/ 16 h 50"/>
                <a:gd name="T14" fmla="*/ 6 w 42"/>
                <a:gd name="T15" fmla="*/ 18 h 50"/>
                <a:gd name="T16" fmla="*/ 7 w 42"/>
                <a:gd name="T17" fmla="*/ 20 h 50"/>
                <a:gd name="T18" fmla="*/ 7 w 42"/>
                <a:gd name="T19" fmla="*/ 22 h 50"/>
                <a:gd name="T20" fmla="*/ 8 w 42"/>
                <a:gd name="T21" fmla="*/ 24 h 50"/>
                <a:gd name="T22" fmla="*/ 9 w 42"/>
                <a:gd name="T23" fmla="*/ 26 h 50"/>
                <a:gd name="T24" fmla="*/ 10 w 42"/>
                <a:gd name="T25" fmla="*/ 28 h 50"/>
                <a:gd name="T26" fmla="*/ 11 w 42"/>
                <a:gd name="T27" fmla="*/ 30 h 50"/>
                <a:gd name="T28" fmla="*/ 11 w 42"/>
                <a:gd name="T29" fmla="*/ 32 h 50"/>
                <a:gd name="T30" fmla="*/ 12 w 42"/>
                <a:gd name="T31" fmla="*/ 34 h 50"/>
                <a:gd name="T32" fmla="*/ 13 w 42"/>
                <a:gd name="T33" fmla="*/ 36 h 50"/>
                <a:gd name="T34" fmla="*/ 14 w 42"/>
                <a:gd name="T35" fmla="*/ 37 h 50"/>
                <a:gd name="T36" fmla="*/ 15 w 42"/>
                <a:gd name="T37" fmla="*/ 39 h 50"/>
                <a:gd name="T38" fmla="*/ 15 w 42"/>
                <a:gd name="T39" fmla="*/ 40 h 50"/>
                <a:gd name="T40" fmla="*/ 16 w 42"/>
                <a:gd name="T41" fmla="*/ 41 h 50"/>
                <a:gd name="T42" fmla="*/ 17 w 42"/>
                <a:gd name="T43" fmla="*/ 43 h 50"/>
                <a:gd name="T44" fmla="*/ 18 w 42"/>
                <a:gd name="T45" fmla="*/ 44 h 50"/>
                <a:gd name="T46" fmla="*/ 19 w 42"/>
                <a:gd name="T47" fmla="*/ 45 h 50"/>
                <a:gd name="T48" fmla="*/ 19 w 42"/>
                <a:gd name="T49" fmla="*/ 46 h 50"/>
                <a:gd name="T50" fmla="*/ 20 w 42"/>
                <a:gd name="T51" fmla="*/ 47 h 50"/>
                <a:gd name="T52" fmla="*/ 21 w 42"/>
                <a:gd name="T53" fmla="*/ 47 h 50"/>
                <a:gd name="T54" fmla="*/ 22 w 42"/>
                <a:gd name="T55" fmla="*/ 48 h 50"/>
                <a:gd name="T56" fmla="*/ 23 w 42"/>
                <a:gd name="T57" fmla="*/ 49 h 50"/>
                <a:gd name="T58" fmla="*/ 23 w 42"/>
                <a:gd name="T59" fmla="*/ 49 h 50"/>
                <a:gd name="T60" fmla="*/ 24 w 42"/>
                <a:gd name="T61" fmla="*/ 49 h 50"/>
                <a:gd name="T62" fmla="*/ 25 w 42"/>
                <a:gd name="T63" fmla="*/ 50 h 50"/>
                <a:gd name="T64" fmla="*/ 26 w 42"/>
                <a:gd name="T65" fmla="*/ 50 h 50"/>
                <a:gd name="T66" fmla="*/ 27 w 42"/>
                <a:gd name="T67" fmla="*/ 50 h 50"/>
                <a:gd name="T68" fmla="*/ 27 w 42"/>
                <a:gd name="T69" fmla="*/ 50 h 50"/>
                <a:gd name="T70" fmla="*/ 28 w 42"/>
                <a:gd name="T71" fmla="*/ 50 h 50"/>
                <a:gd name="T72" fmla="*/ 29 w 42"/>
                <a:gd name="T73" fmla="*/ 49 h 50"/>
                <a:gd name="T74" fmla="*/ 30 w 42"/>
                <a:gd name="T75" fmla="*/ 49 h 50"/>
                <a:gd name="T76" fmla="*/ 31 w 42"/>
                <a:gd name="T77" fmla="*/ 48 h 50"/>
                <a:gd name="T78" fmla="*/ 32 w 42"/>
                <a:gd name="T79" fmla="*/ 48 h 50"/>
                <a:gd name="T80" fmla="*/ 32 w 42"/>
                <a:gd name="T81" fmla="*/ 47 h 50"/>
                <a:gd name="T82" fmla="*/ 33 w 42"/>
                <a:gd name="T83" fmla="*/ 47 h 50"/>
                <a:gd name="T84" fmla="*/ 34 w 42"/>
                <a:gd name="T85" fmla="*/ 46 h 50"/>
                <a:gd name="T86" fmla="*/ 35 w 42"/>
                <a:gd name="T87" fmla="*/ 45 h 50"/>
                <a:gd name="T88" fmla="*/ 36 w 42"/>
                <a:gd name="T89" fmla="*/ 44 h 50"/>
                <a:gd name="T90" fmla="*/ 36 w 42"/>
                <a:gd name="T91" fmla="*/ 43 h 50"/>
                <a:gd name="T92" fmla="*/ 37 w 42"/>
                <a:gd name="T93" fmla="*/ 42 h 50"/>
                <a:gd name="T94" fmla="*/ 38 w 42"/>
                <a:gd name="T95" fmla="*/ 41 h 50"/>
                <a:gd name="T96" fmla="*/ 39 w 42"/>
                <a:gd name="T97" fmla="*/ 39 h 50"/>
                <a:gd name="T98" fmla="*/ 40 w 42"/>
                <a:gd name="T99" fmla="*/ 38 h 50"/>
                <a:gd name="T100" fmla="*/ 40 w 42"/>
                <a:gd name="T101" fmla="*/ 37 h 50"/>
                <a:gd name="T102" fmla="*/ 41 w 42"/>
                <a:gd name="T10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50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9" y="27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4" y="37"/>
                  </a:lnTo>
                  <a:lnTo>
                    <a:pt x="14" y="38"/>
                  </a:lnTo>
                  <a:lnTo>
                    <a:pt x="15" y="39"/>
                  </a:lnTo>
                  <a:lnTo>
                    <a:pt x="15" y="39"/>
                  </a:lnTo>
                  <a:lnTo>
                    <a:pt x="15" y="40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6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30" y="49"/>
                  </a:lnTo>
                  <a:lnTo>
                    <a:pt x="30" y="49"/>
                  </a:lnTo>
                  <a:lnTo>
                    <a:pt x="30" y="49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5" y="44"/>
                  </a:lnTo>
                  <a:lnTo>
                    <a:pt x="36" y="44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7" y="42"/>
                  </a:lnTo>
                  <a:lnTo>
                    <a:pt x="37" y="42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8" y="40"/>
                  </a:lnTo>
                  <a:lnTo>
                    <a:pt x="39" y="39"/>
                  </a:lnTo>
                  <a:lnTo>
                    <a:pt x="39" y="39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1" y="36"/>
                  </a:lnTo>
                  <a:lnTo>
                    <a:pt x="41" y="35"/>
                  </a:lnTo>
                  <a:lnTo>
                    <a:pt x="42" y="34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9" name="Freeform 78"/>
            <p:cNvSpPr>
              <a:spLocks/>
            </p:cNvSpPr>
            <p:nvPr/>
          </p:nvSpPr>
          <p:spPr bwMode="auto">
            <a:xfrm>
              <a:off x="1190" y="2312"/>
              <a:ext cx="287" cy="533"/>
            </a:xfrm>
            <a:custGeom>
              <a:avLst/>
              <a:gdLst>
                <a:gd name="T0" fmla="*/ 0 w 42"/>
                <a:gd name="T1" fmla="*/ 78 h 78"/>
                <a:gd name="T2" fmla="*/ 1 w 42"/>
                <a:gd name="T3" fmla="*/ 76 h 78"/>
                <a:gd name="T4" fmla="*/ 2 w 42"/>
                <a:gd name="T5" fmla="*/ 74 h 78"/>
                <a:gd name="T6" fmla="*/ 2 w 42"/>
                <a:gd name="T7" fmla="*/ 73 h 78"/>
                <a:gd name="T8" fmla="*/ 3 w 42"/>
                <a:gd name="T9" fmla="*/ 71 h 78"/>
                <a:gd name="T10" fmla="*/ 4 w 42"/>
                <a:gd name="T11" fmla="*/ 69 h 78"/>
                <a:gd name="T12" fmla="*/ 5 w 42"/>
                <a:gd name="T13" fmla="*/ 67 h 78"/>
                <a:gd name="T14" fmla="*/ 6 w 42"/>
                <a:gd name="T15" fmla="*/ 65 h 78"/>
                <a:gd name="T16" fmla="*/ 6 w 42"/>
                <a:gd name="T17" fmla="*/ 64 h 78"/>
                <a:gd name="T18" fmla="*/ 7 w 42"/>
                <a:gd name="T19" fmla="*/ 62 h 78"/>
                <a:gd name="T20" fmla="*/ 8 w 42"/>
                <a:gd name="T21" fmla="*/ 60 h 78"/>
                <a:gd name="T22" fmla="*/ 9 w 42"/>
                <a:gd name="T23" fmla="*/ 58 h 78"/>
                <a:gd name="T24" fmla="*/ 10 w 42"/>
                <a:gd name="T25" fmla="*/ 56 h 78"/>
                <a:gd name="T26" fmla="*/ 11 w 42"/>
                <a:gd name="T27" fmla="*/ 54 h 78"/>
                <a:gd name="T28" fmla="*/ 11 w 42"/>
                <a:gd name="T29" fmla="*/ 52 h 78"/>
                <a:gd name="T30" fmla="*/ 12 w 42"/>
                <a:gd name="T31" fmla="*/ 50 h 78"/>
                <a:gd name="T32" fmla="*/ 13 w 42"/>
                <a:gd name="T33" fmla="*/ 48 h 78"/>
                <a:gd name="T34" fmla="*/ 14 w 42"/>
                <a:gd name="T35" fmla="*/ 46 h 78"/>
                <a:gd name="T36" fmla="*/ 15 w 42"/>
                <a:gd name="T37" fmla="*/ 44 h 78"/>
                <a:gd name="T38" fmla="*/ 15 w 42"/>
                <a:gd name="T39" fmla="*/ 42 h 78"/>
                <a:gd name="T40" fmla="*/ 16 w 42"/>
                <a:gd name="T41" fmla="*/ 40 h 78"/>
                <a:gd name="T42" fmla="*/ 17 w 42"/>
                <a:gd name="T43" fmla="*/ 38 h 78"/>
                <a:gd name="T44" fmla="*/ 18 w 42"/>
                <a:gd name="T45" fmla="*/ 36 h 78"/>
                <a:gd name="T46" fmla="*/ 19 w 42"/>
                <a:gd name="T47" fmla="*/ 34 h 78"/>
                <a:gd name="T48" fmla="*/ 19 w 42"/>
                <a:gd name="T49" fmla="*/ 32 h 78"/>
                <a:gd name="T50" fmla="*/ 20 w 42"/>
                <a:gd name="T51" fmla="*/ 31 h 78"/>
                <a:gd name="T52" fmla="*/ 21 w 42"/>
                <a:gd name="T53" fmla="*/ 29 h 78"/>
                <a:gd name="T54" fmla="*/ 22 w 42"/>
                <a:gd name="T55" fmla="*/ 27 h 78"/>
                <a:gd name="T56" fmla="*/ 23 w 42"/>
                <a:gd name="T57" fmla="*/ 25 h 78"/>
                <a:gd name="T58" fmla="*/ 23 w 42"/>
                <a:gd name="T59" fmla="*/ 24 h 78"/>
                <a:gd name="T60" fmla="*/ 24 w 42"/>
                <a:gd name="T61" fmla="*/ 22 h 78"/>
                <a:gd name="T62" fmla="*/ 25 w 42"/>
                <a:gd name="T63" fmla="*/ 20 h 78"/>
                <a:gd name="T64" fmla="*/ 26 w 42"/>
                <a:gd name="T65" fmla="*/ 19 h 78"/>
                <a:gd name="T66" fmla="*/ 27 w 42"/>
                <a:gd name="T67" fmla="*/ 17 h 78"/>
                <a:gd name="T68" fmla="*/ 27 w 42"/>
                <a:gd name="T69" fmla="*/ 16 h 78"/>
                <a:gd name="T70" fmla="*/ 28 w 42"/>
                <a:gd name="T71" fmla="*/ 14 h 78"/>
                <a:gd name="T72" fmla="*/ 29 w 42"/>
                <a:gd name="T73" fmla="*/ 13 h 78"/>
                <a:gd name="T74" fmla="*/ 30 w 42"/>
                <a:gd name="T75" fmla="*/ 12 h 78"/>
                <a:gd name="T76" fmla="*/ 31 w 42"/>
                <a:gd name="T77" fmla="*/ 11 h 78"/>
                <a:gd name="T78" fmla="*/ 31 w 42"/>
                <a:gd name="T79" fmla="*/ 9 h 78"/>
                <a:gd name="T80" fmla="*/ 32 w 42"/>
                <a:gd name="T81" fmla="*/ 8 h 78"/>
                <a:gd name="T82" fmla="*/ 33 w 42"/>
                <a:gd name="T83" fmla="*/ 7 h 78"/>
                <a:gd name="T84" fmla="*/ 34 w 42"/>
                <a:gd name="T85" fmla="*/ 6 h 78"/>
                <a:gd name="T86" fmla="*/ 35 w 42"/>
                <a:gd name="T87" fmla="*/ 5 h 78"/>
                <a:gd name="T88" fmla="*/ 35 w 42"/>
                <a:gd name="T89" fmla="*/ 5 h 78"/>
                <a:gd name="T90" fmla="*/ 36 w 42"/>
                <a:gd name="T91" fmla="*/ 4 h 78"/>
                <a:gd name="T92" fmla="*/ 37 w 42"/>
                <a:gd name="T93" fmla="*/ 3 h 78"/>
                <a:gd name="T94" fmla="*/ 38 w 42"/>
                <a:gd name="T95" fmla="*/ 2 h 78"/>
                <a:gd name="T96" fmla="*/ 39 w 42"/>
                <a:gd name="T97" fmla="*/ 2 h 78"/>
                <a:gd name="T98" fmla="*/ 40 w 42"/>
                <a:gd name="T99" fmla="*/ 1 h 78"/>
                <a:gd name="T100" fmla="*/ 40 w 42"/>
                <a:gd name="T101" fmla="*/ 1 h 78"/>
                <a:gd name="T102" fmla="*/ 41 w 42"/>
                <a:gd name="T103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78">
                  <a:moveTo>
                    <a:pt x="0" y="78"/>
                  </a:moveTo>
                  <a:lnTo>
                    <a:pt x="0" y="78"/>
                  </a:lnTo>
                  <a:lnTo>
                    <a:pt x="0" y="77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2" y="74"/>
                  </a:lnTo>
                  <a:lnTo>
                    <a:pt x="2" y="73"/>
                  </a:lnTo>
                  <a:lnTo>
                    <a:pt x="2" y="73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4" y="70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5" y="67"/>
                  </a:lnTo>
                  <a:lnTo>
                    <a:pt x="5" y="66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64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10" y="56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6" y="41"/>
                  </a:lnTo>
                  <a:lnTo>
                    <a:pt x="16" y="40"/>
                  </a:lnTo>
                  <a:lnTo>
                    <a:pt x="17" y="39"/>
                  </a:lnTo>
                  <a:lnTo>
                    <a:pt x="17" y="38"/>
                  </a:lnTo>
                  <a:lnTo>
                    <a:pt x="17" y="37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9" y="34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2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" name="Freeform 79"/>
            <p:cNvSpPr>
              <a:spLocks/>
            </p:cNvSpPr>
            <p:nvPr/>
          </p:nvSpPr>
          <p:spPr bwMode="auto">
            <a:xfrm>
              <a:off x="1477" y="2312"/>
              <a:ext cx="281" cy="266"/>
            </a:xfrm>
            <a:custGeom>
              <a:avLst/>
              <a:gdLst>
                <a:gd name="T0" fmla="*/ 0 w 41"/>
                <a:gd name="T1" fmla="*/ 0 h 39"/>
                <a:gd name="T2" fmla="*/ 1 w 41"/>
                <a:gd name="T3" fmla="*/ 0 h 39"/>
                <a:gd name="T4" fmla="*/ 2 w 41"/>
                <a:gd name="T5" fmla="*/ 0 h 39"/>
                <a:gd name="T6" fmla="*/ 2 w 41"/>
                <a:gd name="T7" fmla="*/ 0 h 39"/>
                <a:gd name="T8" fmla="*/ 3 w 41"/>
                <a:gd name="T9" fmla="*/ 0 h 39"/>
                <a:gd name="T10" fmla="*/ 4 w 41"/>
                <a:gd name="T11" fmla="*/ 0 h 39"/>
                <a:gd name="T12" fmla="*/ 5 w 41"/>
                <a:gd name="T13" fmla="*/ 0 h 39"/>
                <a:gd name="T14" fmla="*/ 6 w 41"/>
                <a:gd name="T15" fmla="*/ 0 h 39"/>
                <a:gd name="T16" fmla="*/ 6 w 41"/>
                <a:gd name="T17" fmla="*/ 0 h 39"/>
                <a:gd name="T18" fmla="*/ 7 w 41"/>
                <a:gd name="T19" fmla="*/ 0 h 39"/>
                <a:gd name="T20" fmla="*/ 8 w 41"/>
                <a:gd name="T21" fmla="*/ 1 h 39"/>
                <a:gd name="T22" fmla="*/ 9 w 41"/>
                <a:gd name="T23" fmla="*/ 1 h 39"/>
                <a:gd name="T24" fmla="*/ 10 w 41"/>
                <a:gd name="T25" fmla="*/ 1 h 39"/>
                <a:gd name="T26" fmla="*/ 10 w 41"/>
                <a:gd name="T27" fmla="*/ 2 h 39"/>
                <a:gd name="T28" fmla="*/ 11 w 41"/>
                <a:gd name="T29" fmla="*/ 3 h 39"/>
                <a:gd name="T30" fmla="*/ 12 w 41"/>
                <a:gd name="T31" fmla="*/ 3 h 39"/>
                <a:gd name="T32" fmla="*/ 13 w 41"/>
                <a:gd name="T33" fmla="*/ 4 h 39"/>
                <a:gd name="T34" fmla="*/ 14 w 41"/>
                <a:gd name="T35" fmla="*/ 4 h 39"/>
                <a:gd name="T36" fmla="*/ 14 w 41"/>
                <a:gd name="T37" fmla="*/ 5 h 39"/>
                <a:gd name="T38" fmla="*/ 15 w 41"/>
                <a:gd name="T39" fmla="*/ 6 h 39"/>
                <a:gd name="T40" fmla="*/ 16 w 41"/>
                <a:gd name="T41" fmla="*/ 7 h 39"/>
                <a:gd name="T42" fmla="*/ 17 w 41"/>
                <a:gd name="T43" fmla="*/ 8 h 39"/>
                <a:gd name="T44" fmla="*/ 18 w 41"/>
                <a:gd name="T45" fmla="*/ 8 h 39"/>
                <a:gd name="T46" fmla="*/ 18 w 41"/>
                <a:gd name="T47" fmla="*/ 9 h 39"/>
                <a:gd name="T48" fmla="*/ 19 w 41"/>
                <a:gd name="T49" fmla="*/ 10 h 39"/>
                <a:gd name="T50" fmla="*/ 20 w 41"/>
                <a:gd name="T51" fmla="*/ 11 h 39"/>
                <a:gd name="T52" fmla="*/ 21 w 41"/>
                <a:gd name="T53" fmla="*/ 12 h 39"/>
                <a:gd name="T54" fmla="*/ 22 w 41"/>
                <a:gd name="T55" fmla="*/ 13 h 39"/>
                <a:gd name="T56" fmla="*/ 22 w 41"/>
                <a:gd name="T57" fmla="*/ 14 h 39"/>
                <a:gd name="T58" fmla="*/ 23 w 41"/>
                <a:gd name="T59" fmla="*/ 15 h 39"/>
                <a:gd name="T60" fmla="*/ 24 w 41"/>
                <a:gd name="T61" fmla="*/ 16 h 39"/>
                <a:gd name="T62" fmla="*/ 25 w 41"/>
                <a:gd name="T63" fmla="*/ 17 h 39"/>
                <a:gd name="T64" fmla="*/ 26 w 41"/>
                <a:gd name="T65" fmla="*/ 19 h 39"/>
                <a:gd name="T66" fmla="*/ 27 w 41"/>
                <a:gd name="T67" fmla="*/ 20 h 39"/>
                <a:gd name="T68" fmla="*/ 27 w 41"/>
                <a:gd name="T69" fmla="*/ 21 h 39"/>
                <a:gd name="T70" fmla="*/ 28 w 41"/>
                <a:gd name="T71" fmla="*/ 22 h 39"/>
                <a:gd name="T72" fmla="*/ 29 w 41"/>
                <a:gd name="T73" fmla="*/ 23 h 39"/>
                <a:gd name="T74" fmla="*/ 30 w 41"/>
                <a:gd name="T75" fmla="*/ 24 h 39"/>
                <a:gd name="T76" fmla="*/ 31 w 41"/>
                <a:gd name="T77" fmla="*/ 25 h 39"/>
                <a:gd name="T78" fmla="*/ 31 w 41"/>
                <a:gd name="T79" fmla="*/ 26 h 39"/>
                <a:gd name="T80" fmla="*/ 32 w 41"/>
                <a:gd name="T81" fmla="*/ 27 h 39"/>
                <a:gd name="T82" fmla="*/ 33 w 41"/>
                <a:gd name="T83" fmla="*/ 29 h 39"/>
                <a:gd name="T84" fmla="*/ 34 w 41"/>
                <a:gd name="T85" fmla="*/ 30 h 39"/>
                <a:gd name="T86" fmla="*/ 35 w 41"/>
                <a:gd name="T87" fmla="*/ 31 h 39"/>
                <a:gd name="T88" fmla="*/ 35 w 41"/>
                <a:gd name="T89" fmla="*/ 32 h 39"/>
                <a:gd name="T90" fmla="*/ 36 w 41"/>
                <a:gd name="T91" fmla="*/ 33 h 39"/>
                <a:gd name="T92" fmla="*/ 37 w 41"/>
                <a:gd name="T93" fmla="*/ 34 h 39"/>
                <a:gd name="T94" fmla="*/ 38 w 41"/>
                <a:gd name="T95" fmla="*/ 35 h 39"/>
                <a:gd name="T96" fmla="*/ 39 w 41"/>
                <a:gd name="T97" fmla="*/ 36 h 39"/>
                <a:gd name="T98" fmla="*/ 39 w 41"/>
                <a:gd name="T99" fmla="*/ 37 h 39"/>
                <a:gd name="T100" fmla="*/ 40 w 41"/>
                <a:gd name="T101" fmla="*/ 38 h 39"/>
                <a:gd name="T102" fmla="*/ 41 w 41"/>
                <a:gd name="T10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" h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8" y="22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30" y="24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2"/>
                  </a:lnTo>
                  <a:lnTo>
                    <a:pt x="36" y="32"/>
                  </a:lnTo>
                  <a:lnTo>
                    <a:pt x="36" y="33"/>
                  </a:lnTo>
                  <a:lnTo>
                    <a:pt x="37" y="33"/>
                  </a:lnTo>
                  <a:lnTo>
                    <a:pt x="37" y="34"/>
                  </a:lnTo>
                  <a:lnTo>
                    <a:pt x="37" y="34"/>
                  </a:lnTo>
                  <a:lnTo>
                    <a:pt x="38" y="35"/>
                  </a:lnTo>
                  <a:lnTo>
                    <a:pt x="38" y="36"/>
                  </a:lnTo>
                  <a:lnTo>
                    <a:pt x="39" y="36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40" y="38"/>
                  </a:lnTo>
                  <a:lnTo>
                    <a:pt x="41" y="38"/>
                  </a:lnTo>
                  <a:lnTo>
                    <a:pt x="41" y="39"/>
                  </a:lnTo>
                  <a:lnTo>
                    <a:pt x="41" y="39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" name="Freeform 80"/>
            <p:cNvSpPr>
              <a:spLocks/>
            </p:cNvSpPr>
            <p:nvPr/>
          </p:nvSpPr>
          <p:spPr bwMode="auto">
            <a:xfrm>
              <a:off x="1758" y="2578"/>
              <a:ext cx="287" cy="96"/>
            </a:xfrm>
            <a:custGeom>
              <a:avLst/>
              <a:gdLst>
                <a:gd name="T0" fmla="*/ 1 w 42"/>
                <a:gd name="T1" fmla="*/ 1 h 14"/>
                <a:gd name="T2" fmla="*/ 2 w 42"/>
                <a:gd name="T3" fmla="*/ 2 h 14"/>
                <a:gd name="T4" fmla="*/ 2 w 42"/>
                <a:gd name="T5" fmla="*/ 3 h 14"/>
                <a:gd name="T6" fmla="*/ 3 w 42"/>
                <a:gd name="T7" fmla="*/ 3 h 14"/>
                <a:gd name="T8" fmla="*/ 4 w 42"/>
                <a:gd name="T9" fmla="*/ 4 h 14"/>
                <a:gd name="T10" fmla="*/ 5 w 42"/>
                <a:gd name="T11" fmla="*/ 5 h 14"/>
                <a:gd name="T12" fmla="*/ 6 w 42"/>
                <a:gd name="T13" fmla="*/ 6 h 14"/>
                <a:gd name="T14" fmla="*/ 7 w 42"/>
                <a:gd name="T15" fmla="*/ 6 h 14"/>
                <a:gd name="T16" fmla="*/ 7 w 42"/>
                <a:gd name="T17" fmla="*/ 7 h 14"/>
                <a:gd name="T18" fmla="*/ 8 w 42"/>
                <a:gd name="T19" fmla="*/ 8 h 14"/>
                <a:gd name="T20" fmla="*/ 9 w 42"/>
                <a:gd name="T21" fmla="*/ 8 h 14"/>
                <a:gd name="T22" fmla="*/ 10 w 42"/>
                <a:gd name="T23" fmla="*/ 9 h 14"/>
                <a:gd name="T24" fmla="*/ 11 w 42"/>
                <a:gd name="T25" fmla="*/ 10 h 14"/>
                <a:gd name="T26" fmla="*/ 11 w 42"/>
                <a:gd name="T27" fmla="*/ 10 h 14"/>
                <a:gd name="T28" fmla="*/ 12 w 42"/>
                <a:gd name="T29" fmla="*/ 11 h 14"/>
                <a:gd name="T30" fmla="*/ 13 w 42"/>
                <a:gd name="T31" fmla="*/ 11 h 14"/>
                <a:gd name="T32" fmla="*/ 14 w 42"/>
                <a:gd name="T33" fmla="*/ 11 h 14"/>
                <a:gd name="T34" fmla="*/ 15 w 42"/>
                <a:gd name="T35" fmla="*/ 12 h 14"/>
                <a:gd name="T36" fmla="*/ 15 w 42"/>
                <a:gd name="T37" fmla="*/ 12 h 14"/>
                <a:gd name="T38" fmla="*/ 16 w 42"/>
                <a:gd name="T39" fmla="*/ 12 h 14"/>
                <a:gd name="T40" fmla="*/ 17 w 42"/>
                <a:gd name="T41" fmla="*/ 13 h 14"/>
                <a:gd name="T42" fmla="*/ 18 w 42"/>
                <a:gd name="T43" fmla="*/ 13 h 14"/>
                <a:gd name="T44" fmla="*/ 19 w 42"/>
                <a:gd name="T45" fmla="*/ 13 h 14"/>
                <a:gd name="T46" fmla="*/ 19 w 42"/>
                <a:gd name="T47" fmla="*/ 13 h 14"/>
                <a:gd name="T48" fmla="*/ 20 w 42"/>
                <a:gd name="T49" fmla="*/ 13 h 14"/>
                <a:gd name="T50" fmla="*/ 21 w 42"/>
                <a:gd name="T51" fmla="*/ 13 h 14"/>
                <a:gd name="T52" fmla="*/ 22 w 42"/>
                <a:gd name="T53" fmla="*/ 13 h 14"/>
                <a:gd name="T54" fmla="*/ 23 w 42"/>
                <a:gd name="T55" fmla="*/ 14 h 14"/>
                <a:gd name="T56" fmla="*/ 23 w 42"/>
                <a:gd name="T57" fmla="*/ 14 h 14"/>
                <a:gd name="T58" fmla="*/ 24 w 42"/>
                <a:gd name="T59" fmla="*/ 13 h 14"/>
                <a:gd name="T60" fmla="*/ 25 w 42"/>
                <a:gd name="T61" fmla="*/ 13 h 14"/>
                <a:gd name="T62" fmla="*/ 26 w 42"/>
                <a:gd name="T63" fmla="*/ 13 h 14"/>
                <a:gd name="T64" fmla="*/ 27 w 42"/>
                <a:gd name="T65" fmla="*/ 13 h 14"/>
                <a:gd name="T66" fmla="*/ 27 w 42"/>
                <a:gd name="T67" fmla="*/ 13 h 14"/>
                <a:gd name="T68" fmla="*/ 28 w 42"/>
                <a:gd name="T69" fmla="*/ 13 h 14"/>
                <a:gd name="T70" fmla="*/ 29 w 42"/>
                <a:gd name="T71" fmla="*/ 13 h 14"/>
                <a:gd name="T72" fmla="*/ 30 w 42"/>
                <a:gd name="T73" fmla="*/ 12 h 14"/>
                <a:gd name="T74" fmla="*/ 31 w 42"/>
                <a:gd name="T75" fmla="*/ 12 h 14"/>
                <a:gd name="T76" fmla="*/ 31 w 42"/>
                <a:gd name="T77" fmla="*/ 12 h 14"/>
                <a:gd name="T78" fmla="*/ 32 w 42"/>
                <a:gd name="T79" fmla="*/ 12 h 14"/>
                <a:gd name="T80" fmla="*/ 33 w 42"/>
                <a:gd name="T81" fmla="*/ 11 h 14"/>
                <a:gd name="T82" fmla="*/ 34 w 42"/>
                <a:gd name="T83" fmla="*/ 11 h 14"/>
                <a:gd name="T84" fmla="*/ 35 w 42"/>
                <a:gd name="T85" fmla="*/ 11 h 14"/>
                <a:gd name="T86" fmla="*/ 36 w 42"/>
                <a:gd name="T87" fmla="*/ 10 h 14"/>
                <a:gd name="T88" fmla="*/ 36 w 42"/>
                <a:gd name="T89" fmla="*/ 10 h 14"/>
                <a:gd name="T90" fmla="*/ 37 w 42"/>
                <a:gd name="T91" fmla="*/ 10 h 14"/>
                <a:gd name="T92" fmla="*/ 38 w 42"/>
                <a:gd name="T93" fmla="*/ 9 h 14"/>
                <a:gd name="T94" fmla="*/ 39 w 42"/>
                <a:gd name="T95" fmla="*/ 9 h 14"/>
                <a:gd name="T96" fmla="*/ 40 w 42"/>
                <a:gd name="T97" fmla="*/ 8 h 14"/>
                <a:gd name="T98" fmla="*/ 40 w 42"/>
                <a:gd name="T99" fmla="*/ 8 h 14"/>
                <a:gd name="T100" fmla="*/ 41 w 42"/>
                <a:gd name="T101" fmla="*/ 7 h 14"/>
                <a:gd name="T102" fmla="*/ 42 w 42"/>
                <a:gd name="T10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4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7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" name="Freeform 81"/>
            <p:cNvSpPr>
              <a:spLocks/>
            </p:cNvSpPr>
            <p:nvPr/>
          </p:nvSpPr>
          <p:spPr bwMode="auto">
            <a:xfrm>
              <a:off x="2045" y="2517"/>
              <a:ext cx="287" cy="109"/>
            </a:xfrm>
            <a:custGeom>
              <a:avLst/>
              <a:gdLst>
                <a:gd name="T0" fmla="*/ 1 w 42"/>
                <a:gd name="T1" fmla="*/ 16 h 16"/>
                <a:gd name="T2" fmla="*/ 2 w 42"/>
                <a:gd name="T3" fmla="*/ 15 h 16"/>
                <a:gd name="T4" fmla="*/ 2 w 42"/>
                <a:gd name="T5" fmla="*/ 15 h 16"/>
                <a:gd name="T6" fmla="*/ 3 w 42"/>
                <a:gd name="T7" fmla="*/ 14 h 16"/>
                <a:gd name="T8" fmla="*/ 4 w 42"/>
                <a:gd name="T9" fmla="*/ 14 h 16"/>
                <a:gd name="T10" fmla="*/ 5 w 42"/>
                <a:gd name="T11" fmla="*/ 13 h 16"/>
                <a:gd name="T12" fmla="*/ 6 w 42"/>
                <a:gd name="T13" fmla="*/ 13 h 16"/>
                <a:gd name="T14" fmla="*/ 6 w 42"/>
                <a:gd name="T15" fmla="*/ 12 h 16"/>
                <a:gd name="T16" fmla="*/ 7 w 42"/>
                <a:gd name="T17" fmla="*/ 12 h 16"/>
                <a:gd name="T18" fmla="*/ 8 w 42"/>
                <a:gd name="T19" fmla="*/ 11 h 16"/>
                <a:gd name="T20" fmla="*/ 9 w 42"/>
                <a:gd name="T21" fmla="*/ 11 h 16"/>
                <a:gd name="T22" fmla="*/ 10 w 42"/>
                <a:gd name="T23" fmla="*/ 10 h 16"/>
                <a:gd name="T24" fmla="*/ 10 w 42"/>
                <a:gd name="T25" fmla="*/ 10 h 16"/>
                <a:gd name="T26" fmla="*/ 11 w 42"/>
                <a:gd name="T27" fmla="*/ 9 h 16"/>
                <a:gd name="T28" fmla="*/ 12 w 42"/>
                <a:gd name="T29" fmla="*/ 9 h 16"/>
                <a:gd name="T30" fmla="*/ 13 w 42"/>
                <a:gd name="T31" fmla="*/ 8 h 16"/>
                <a:gd name="T32" fmla="*/ 14 w 42"/>
                <a:gd name="T33" fmla="*/ 8 h 16"/>
                <a:gd name="T34" fmla="*/ 14 w 42"/>
                <a:gd name="T35" fmla="*/ 7 h 16"/>
                <a:gd name="T36" fmla="*/ 15 w 42"/>
                <a:gd name="T37" fmla="*/ 7 h 16"/>
                <a:gd name="T38" fmla="*/ 16 w 42"/>
                <a:gd name="T39" fmla="*/ 7 h 16"/>
                <a:gd name="T40" fmla="*/ 17 w 42"/>
                <a:gd name="T41" fmla="*/ 6 h 16"/>
                <a:gd name="T42" fmla="*/ 18 w 42"/>
                <a:gd name="T43" fmla="*/ 6 h 16"/>
                <a:gd name="T44" fmla="*/ 19 w 42"/>
                <a:gd name="T45" fmla="*/ 5 h 16"/>
                <a:gd name="T46" fmla="*/ 19 w 42"/>
                <a:gd name="T47" fmla="*/ 5 h 16"/>
                <a:gd name="T48" fmla="*/ 20 w 42"/>
                <a:gd name="T49" fmla="*/ 5 h 16"/>
                <a:gd name="T50" fmla="*/ 21 w 42"/>
                <a:gd name="T51" fmla="*/ 4 h 16"/>
                <a:gd name="T52" fmla="*/ 22 w 42"/>
                <a:gd name="T53" fmla="*/ 4 h 16"/>
                <a:gd name="T54" fmla="*/ 23 w 42"/>
                <a:gd name="T55" fmla="*/ 4 h 16"/>
                <a:gd name="T56" fmla="*/ 23 w 42"/>
                <a:gd name="T57" fmla="*/ 3 h 16"/>
                <a:gd name="T58" fmla="*/ 24 w 42"/>
                <a:gd name="T59" fmla="*/ 3 h 16"/>
                <a:gd name="T60" fmla="*/ 25 w 42"/>
                <a:gd name="T61" fmla="*/ 3 h 16"/>
                <a:gd name="T62" fmla="*/ 26 w 42"/>
                <a:gd name="T63" fmla="*/ 2 h 16"/>
                <a:gd name="T64" fmla="*/ 27 w 42"/>
                <a:gd name="T65" fmla="*/ 2 h 16"/>
                <a:gd name="T66" fmla="*/ 27 w 42"/>
                <a:gd name="T67" fmla="*/ 2 h 16"/>
                <a:gd name="T68" fmla="*/ 28 w 42"/>
                <a:gd name="T69" fmla="*/ 2 h 16"/>
                <a:gd name="T70" fmla="*/ 29 w 42"/>
                <a:gd name="T71" fmla="*/ 2 h 16"/>
                <a:gd name="T72" fmla="*/ 30 w 42"/>
                <a:gd name="T73" fmla="*/ 1 h 16"/>
                <a:gd name="T74" fmla="*/ 31 w 42"/>
                <a:gd name="T75" fmla="*/ 1 h 16"/>
                <a:gd name="T76" fmla="*/ 31 w 42"/>
                <a:gd name="T77" fmla="*/ 1 h 16"/>
                <a:gd name="T78" fmla="*/ 32 w 42"/>
                <a:gd name="T79" fmla="*/ 1 h 16"/>
                <a:gd name="T80" fmla="*/ 33 w 42"/>
                <a:gd name="T81" fmla="*/ 1 h 16"/>
                <a:gd name="T82" fmla="*/ 34 w 42"/>
                <a:gd name="T83" fmla="*/ 1 h 16"/>
                <a:gd name="T84" fmla="*/ 35 w 42"/>
                <a:gd name="T85" fmla="*/ 0 h 16"/>
                <a:gd name="T86" fmla="*/ 35 w 42"/>
                <a:gd name="T87" fmla="*/ 0 h 16"/>
                <a:gd name="T88" fmla="*/ 36 w 42"/>
                <a:gd name="T89" fmla="*/ 0 h 16"/>
                <a:gd name="T90" fmla="*/ 37 w 42"/>
                <a:gd name="T91" fmla="*/ 0 h 16"/>
                <a:gd name="T92" fmla="*/ 38 w 42"/>
                <a:gd name="T93" fmla="*/ 0 h 16"/>
                <a:gd name="T94" fmla="*/ 39 w 42"/>
                <a:gd name="T95" fmla="*/ 0 h 16"/>
                <a:gd name="T96" fmla="*/ 39 w 42"/>
                <a:gd name="T97" fmla="*/ 0 h 16"/>
                <a:gd name="T98" fmla="*/ 40 w 42"/>
                <a:gd name="T99" fmla="*/ 0 h 16"/>
                <a:gd name="T100" fmla="*/ 41 w 42"/>
                <a:gd name="T101" fmla="*/ 0 h 16"/>
                <a:gd name="T102" fmla="*/ 42 w 42"/>
                <a:gd name="T10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6">
                  <a:moveTo>
                    <a:pt x="0" y="16"/>
                  </a:moveTo>
                  <a:lnTo>
                    <a:pt x="1" y="16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" name="Freeform 82"/>
            <p:cNvSpPr>
              <a:spLocks/>
            </p:cNvSpPr>
            <p:nvPr/>
          </p:nvSpPr>
          <p:spPr bwMode="auto">
            <a:xfrm>
              <a:off x="2332" y="2517"/>
              <a:ext cx="288" cy="41"/>
            </a:xfrm>
            <a:custGeom>
              <a:avLst/>
              <a:gdLst>
                <a:gd name="T0" fmla="*/ 1 w 42"/>
                <a:gd name="T1" fmla="*/ 0 h 6"/>
                <a:gd name="T2" fmla="*/ 1 w 42"/>
                <a:gd name="T3" fmla="*/ 0 h 6"/>
                <a:gd name="T4" fmla="*/ 2 w 42"/>
                <a:gd name="T5" fmla="*/ 0 h 6"/>
                <a:gd name="T6" fmla="*/ 3 w 42"/>
                <a:gd name="T7" fmla="*/ 0 h 6"/>
                <a:gd name="T8" fmla="*/ 4 w 42"/>
                <a:gd name="T9" fmla="*/ 0 h 6"/>
                <a:gd name="T10" fmla="*/ 5 w 42"/>
                <a:gd name="T11" fmla="*/ 0 h 6"/>
                <a:gd name="T12" fmla="*/ 6 w 42"/>
                <a:gd name="T13" fmla="*/ 0 h 6"/>
                <a:gd name="T14" fmla="*/ 6 w 42"/>
                <a:gd name="T15" fmla="*/ 0 h 6"/>
                <a:gd name="T16" fmla="*/ 7 w 42"/>
                <a:gd name="T17" fmla="*/ 0 h 6"/>
                <a:gd name="T18" fmla="*/ 8 w 42"/>
                <a:gd name="T19" fmla="*/ 0 h 6"/>
                <a:gd name="T20" fmla="*/ 9 w 42"/>
                <a:gd name="T21" fmla="*/ 1 h 6"/>
                <a:gd name="T22" fmla="*/ 10 w 42"/>
                <a:gd name="T23" fmla="*/ 1 h 6"/>
                <a:gd name="T24" fmla="*/ 10 w 42"/>
                <a:gd name="T25" fmla="*/ 1 h 6"/>
                <a:gd name="T26" fmla="*/ 11 w 42"/>
                <a:gd name="T27" fmla="*/ 1 h 6"/>
                <a:gd name="T28" fmla="*/ 12 w 42"/>
                <a:gd name="T29" fmla="*/ 1 h 6"/>
                <a:gd name="T30" fmla="*/ 13 w 42"/>
                <a:gd name="T31" fmla="*/ 1 h 6"/>
                <a:gd name="T32" fmla="*/ 14 w 42"/>
                <a:gd name="T33" fmla="*/ 1 h 6"/>
                <a:gd name="T34" fmla="*/ 14 w 42"/>
                <a:gd name="T35" fmla="*/ 1 h 6"/>
                <a:gd name="T36" fmla="*/ 15 w 42"/>
                <a:gd name="T37" fmla="*/ 2 h 6"/>
                <a:gd name="T38" fmla="*/ 16 w 42"/>
                <a:gd name="T39" fmla="*/ 2 h 6"/>
                <a:gd name="T40" fmla="*/ 17 w 42"/>
                <a:gd name="T41" fmla="*/ 2 h 6"/>
                <a:gd name="T42" fmla="*/ 18 w 42"/>
                <a:gd name="T43" fmla="*/ 2 h 6"/>
                <a:gd name="T44" fmla="*/ 18 w 42"/>
                <a:gd name="T45" fmla="*/ 2 h 6"/>
                <a:gd name="T46" fmla="*/ 19 w 42"/>
                <a:gd name="T47" fmla="*/ 2 h 6"/>
                <a:gd name="T48" fmla="*/ 20 w 42"/>
                <a:gd name="T49" fmla="*/ 2 h 6"/>
                <a:gd name="T50" fmla="*/ 21 w 42"/>
                <a:gd name="T51" fmla="*/ 3 h 6"/>
                <a:gd name="T52" fmla="*/ 22 w 42"/>
                <a:gd name="T53" fmla="*/ 3 h 6"/>
                <a:gd name="T54" fmla="*/ 22 w 42"/>
                <a:gd name="T55" fmla="*/ 3 h 6"/>
                <a:gd name="T56" fmla="*/ 23 w 42"/>
                <a:gd name="T57" fmla="*/ 3 h 6"/>
                <a:gd name="T58" fmla="*/ 24 w 42"/>
                <a:gd name="T59" fmla="*/ 3 h 6"/>
                <a:gd name="T60" fmla="*/ 25 w 42"/>
                <a:gd name="T61" fmla="*/ 3 h 6"/>
                <a:gd name="T62" fmla="*/ 26 w 42"/>
                <a:gd name="T63" fmla="*/ 4 h 6"/>
                <a:gd name="T64" fmla="*/ 27 w 42"/>
                <a:gd name="T65" fmla="*/ 4 h 6"/>
                <a:gd name="T66" fmla="*/ 27 w 42"/>
                <a:gd name="T67" fmla="*/ 4 h 6"/>
                <a:gd name="T68" fmla="*/ 28 w 42"/>
                <a:gd name="T69" fmla="*/ 4 h 6"/>
                <a:gd name="T70" fmla="*/ 29 w 42"/>
                <a:gd name="T71" fmla="*/ 4 h 6"/>
                <a:gd name="T72" fmla="*/ 30 w 42"/>
                <a:gd name="T73" fmla="*/ 4 h 6"/>
                <a:gd name="T74" fmla="*/ 31 w 42"/>
                <a:gd name="T75" fmla="*/ 4 h 6"/>
                <a:gd name="T76" fmla="*/ 31 w 42"/>
                <a:gd name="T77" fmla="*/ 5 h 6"/>
                <a:gd name="T78" fmla="*/ 32 w 42"/>
                <a:gd name="T79" fmla="*/ 5 h 6"/>
                <a:gd name="T80" fmla="*/ 33 w 42"/>
                <a:gd name="T81" fmla="*/ 5 h 6"/>
                <a:gd name="T82" fmla="*/ 34 w 42"/>
                <a:gd name="T83" fmla="*/ 5 h 6"/>
                <a:gd name="T84" fmla="*/ 35 w 42"/>
                <a:gd name="T85" fmla="*/ 5 h 6"/>
                <a:gd name="T86" fmla="*/ 35 w 42"/>
                <a:gd name="T87" fmla="*/ 5 h 6"/>
                <a:gd name="T88" fmla="*/ 36 w 42"/>
                <a:gd name="T89" fmla="*/ 5 h 6"/>
                <a:gd name="T90" fmla="*/ 37 w 42"/>
                <a:gd name="T91" fmla="*/ 6 h 6"/>
                <a:gd name="T92" fmla="*/ 38 w 42"/>
                <a:gd name="T93" fmla="*/ 6 h 6"/>
                <a:gd name="T94" fmla="*/ 39 w 42"/>
                <a:gd name="T95" fmla="*/ 6 h 6"/>
                <a:gd name="T96" fmla="*/ 39 w 42"/>
                <a:gd name="T97" fmla="*/ 6 h 6"/>
                <a:gd name="T98" fmla="*/ 40 w 42"/>
                <a:gd name="T99" fmla="*/ 6 h 6"/>
                <a:gd name="T100" fmla="*/ 41 w 42"/>
                <a:gd name="T101" fmla="*/ 6 h 6"/>
                <a:gd name="T102" fmla="*/ 42 w 42"/>
                <a:gd name="T10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6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2" y="6"/>
                  </a:lnTo>
                  <a:lnTo>
                    <a:pt x="42" y="6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4" name="Freeform 83"/>
            <p:cNvSpPr>
              <a:spLocks/>
            </p:cNvSpPr>
            <p:nvPr/>
          </p:nvSpPr>
          <p:spPr bwMode="auto">
            <a:xfrm>
              <a:off x="2620" y="2558"/>
              <a:ext cx="287" cy="6"/>
            </a:xfrm>
            <a:custGeom>
              <a:avLst/>
              <a:gdLst>
                <a:gd name="T0" fmla="*/ 1 w 42"/>
                <a:gd name="T1" fmla="*/ 0 h 1"/>
                <a:gd name="T2" fmla="*/ 1 w 42"/>
                <a:gd name="T3" fmla="*/ 0 h 1"/>
                <a:gd name="T4" fmla="*/ 2 w 42"/>
                <a:gd name="T5" fmla="*/ 0 h 1"/>
                <a:gd name="T6" fmla="*/ 3 w 42"/>
                <a:gd name="T7" fmla="*/ 1 h 1"/>
                <a:gd name="T8" fmla="*/ 4 w 42"/>
                <a:gd name="T9" fmla="*/ 1 h 1"/>
                <a:gd name="T10" fmla="*/ 5 w 42"/>
                <a:gd name="T11" fmla="*/ 1 h 1"/>
                <a:gd name="T12" fmla="*/ 5 w 42"/>
                <a:gd name="T13" fmla="*/ 1 h 1"/>
                <a:gd name="T14" fmla="*/ 6 w 42"/>
                <a:gd name="T15" fmla="*/ 1 h 1"/>
                <a:gd name="T16" fmla="*/ 7 w 42"/>
                <a:gd name="T17" fmla="*/ 1 h 1"/>
                <a:gd name="T18" fmla="*/ 8 w 42"/>
                <a:gd name="T19" fmla="*/ 1 h 1"/>
                <a:gd name="T20" fmla="*/ 9 w 42"/>
                <a:gd name="T21" fmla="*/ 1 h 1"/>
                <a:gd name="T22" fmla="*/ 9 w 42"/>
                <a:gd name="T23" fmla="*/ 1 h 1"/>
                <a:gd name="T24" fmla="*/ 10 w 42"/>
                <a:gd name="T25" fmla="*/ 1 h 1"/>
                <a:gd name="T26" fmla="*/ 11 w 42"/>
                <a:gd name="T27" fmla="*/ 1 h 1"/>
                <a:gd name="T28" fmla="*/ 12 w 42"/>
                <a:gd name="T29" fmla="*/ 1 h 1"/>
                <a:gd name="T30" fmla="*/ 13 w 42"/>
                <a:gd name="T31" fmla="*/ 1 h 1"/>
                <a:gd name="T32" fmla="*/ 14 w 42"/>
                <a:gd name="T33" fmla="*/ 1 h 1"/>
                <a:gd name="T34" fmla="*/ 14 w 42"/>
                <a:gd name="T35" fmla="*/ 1 h 1"/>
                <a:gd name="T36" fmla="*/ 15 w 42"/>
                <a:gd name="T37" fmla="*/ 1 h 1"/>
                <a:gd name="T38" fmla="*/ 16 w 42"/>
                <a:gd name="T39" fmla="*/ 1 h 1"/>
                <a:gd name="T40" fmla="*/ 17 w 42"/>
                <a:gd name="T41" fmla="*/ 1 h 1"/>
                <a:gd name="T42" fmla="*/ 18 w 42"/>
                <a:gd name="T43" fmla="*/ 1 h 1"/>
                <a:gd name="T44" fmla="*/ 18 w 42"/>
                <a:gd name="T45" fmla="*/ 1 h 1"/>
                <a:gd name="T46" fmla="*/ 19 w 42"/>
                <a:gd name="T47" fmla="*/ 1 h 1"/>
                <a:gd name="T48" fmla="*/ 20 w 42"/>
                <a:gd name="T49" fmla="*/ 1 h 1"/>
                <a:gd name="T50" fmla="*/ 21 w 42"/>
                <a:gd name="T51" fmla="*/ 1 h 1"/>
                <a:gd name="T52" fmla="*/ 22 w 42"/>
                <a:gd name="T53" fmla="*/ 1 h 1"/>
                <a:gd name="T54" fmla="*/ 22 w 42"/>
                <a:gd name="T55" fmla="*/ 1 h 1"/>
                <a:gd name="T56" fmla="*/ 23 w 42"/>
                <a:gd name="T57" fmla="*/ 1 h 1"/>
                <a:gd name="T58" fmla="*/ 24 w 42"/>
                <a:gd name="T59" fmla="*/ 1 h 1"/>
                <a:gd name="T60" fmla="*/ 25 w 42"/>
                <a:gd name="T61" fmla="*/ 1 h 1"/>
                <a:gd name="T62" fmla="*/ 26 w 42"/>
                <a:gd name="T63" fmla="*/ 1 h 1"/>
                <a:gd name="T64" fmla="*/ 26 w 42"/>
                <a:gd name="T65" fmla="*/ 1 h 1"/>
                <a:gd name="T66" fmla="*/ 27 w 42"/>
                <a:gd name="T67" fmla="*/ 1 h 1"/>
                <a:gd name="T68" fmla="*/ 28 w 42"/>
                <a:gd name="T69" fmla="*/ 1 h 1"/>
                <a:gd name="T70" fmla="*/ 29 w 42"/>
                <a:gd name="T71" fmla="*/ 1 h 1"/>
                <a:gd name="T72" fmla="*/ 30 w 42"/>
                <a:gd name="T73" fmla="*/ 1 h 1"/>
                <a:gd name="T74" fmla="*/ 30 w 42"/>
                <a:gd name="T75" fmla="*/ 1 h 1"/>
                <a:gd name="T76" fmla="*/ 31 w 42"/>
                <a:gd name="T77" fmla="*/ 1 h 1"/>
                <a:gd name="T78" fmla="*/ 32 w 42"/>
                <a:gd name="T79" fmla="*/ 1 h 1"/>
                <a:gd name="T80" fmla="*/ 33 w 42"/>
                <a:gd name="T81" fmla="*/ 1 h 1"/>
                <a:gd name="T82" fmla="*/ 34 w 42"/>
                <a:gd name="T83" fmla="*/ 1 h 1"/>
                <a:gd name="T84" fmla="*/ 34 w 42"/>
                <a:gd name="T85" fmla="*/ 1 h 1"/>
                <a:gd name="T86" fmla="*/ 35 w 42"/>
                <a:gd name="T87" fmla="*/ 1 h 1"/>
                <a:gd name="T88" fmla="*/ 36 w 42"/>
                <a:gd name="T89" fmla="*/ 1 h 1"/>
                <a:gd name="T90" fmla="*/ 37 w 42"/>
                <a:gd name="T91" fmla="*/ 1 h 1"/>
                <a:gd name="T92" fmla="*/ 38 w 42"/>
                <a:gd name="T93" fmla="*/ 1 h 1"/>
                <a:gd name="T94" fmla="*/ 39 w 42"/>
                <a:gd name="T95" fmla="*/ 1 h 1"/>
                <a:gd name="T96" fmla="*/ 39 w 42"/>
                <a:gd name="T97" fmla="*/ 1 h 1"/>
                <a:gd name="T98" fmla="*/ 40 w 42"/>
                <a:gd name="T99" fmla="*/ 1 h 1"/>
                <a:gd name="T100" fmla="*/ 41 w 42"/>
                <a:gd name="T101" fmla="*/ 0 h 1"/>
                <a:gd name="T102" fmla="*/ 42 w 42"/>
                <a:gd name="T10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5" name="Freeform 84"/>
            <p:cNvSpPr>
              <a:spLocks/>
            </p:cNvSpPr>
            <p:nvPr/>
          </p:nvSpPr>
          <p:spPr bwMode="auto">
            <a:xfrm>
              <a:off x="2907" y="2551"/>
              <a:ext cx="287" cy="7"/>
            </a:xfrm>
            <a:custGeom>
              <a:avLst/>
              <a:gdLst>
                <a:gd name="T0" fmla="*/ 1 w 42"/>
                <a:gd name="T1" fmla="*/ 1 h 1"/>
                <a:gd name="T2" fmla="*/ 1 w 42"/>
                <a:gd name="T3" fmla="*/ 1 h 1"/>
                <a:gd name="T4" fmla="*/ 2 w 42"/>
                <a:gd name="T5" fmla="*/ 1 h 1"/>
                <a:gd name="T6" fmla="*/ 3 w 42"/>
                <a:gd name="T7" fmla="*/ 1 h 1"/>
                <a:gd name="T8" fmla="*/ 4 w 42"/>
                <a:gd name="T9" fmla="*/ 1 h 1"/>
                <a:gd name="T10" fmla="*/ 5 w 42"/>
                <a:gd name="T11" fmla="*/ 1 h 1"/>
                <a:gd name="T12" fmla="*/ 5 w 42"/>
                <a:gd name="T13" fmla="*/ 1 h 1"/>
                <a:gd name="T14" fmla="*/ 6 w 42"/>
                <a:gd name="T15" fmla="*/ 1 h 1"/>
                <a:gd name="T16" fmla="*/ 7 w 42"/>
                <a:gd name="T17" fmla="*/ 1 h 1"/>
                <a:gd name="T18" fmla="*/ 8 w 42"/>
                <a:gd name="T19" fmla="*/ 1 h 1"/>
                <a:gd name="T20" fmla="*/ 9 w 42"/>
                <a:gd name="T21" fmla="*/ 1 h 1"/>
                <a:gd name="T22" fmla="*/ 9 w 42"/>
                <a:gd name="T23" fmla="*/ 1 h 1"/>
                <a:gd name="T24" fmla="*/ 10 w 42"/>
                <a:gd name="T25" fmla="*/ 1 h 1"/>
                <a:gd name="T26" fmla="*/ 11 w 42"/>
                <a:gd name="T27" fmla="*/ 1 h 1"/>
                <a:gd name="T28" fmla="*/ 12 w 42"/>
                <a:gd name="T29" fmla="*/ 1 h 1"/>
                <a:gd name="T30" fmla="*/ 13 w 42"/>
                <a:gd name="T31" fmla="*/ 1 h 1"/>
                <a:gd name="T32" fmla="*/ 13 w 42"/>
                <a:gd name="T33" fmla="*/ 1 h 1"/>
                <a:gd name="T34" fmla="*/ 14 w 42"/>
                <a:gd name="T35" fmla="*/ 1 h 1"/>
                <a:gd name="T36" fmla="*/ 15 w 42"/>
                <a:gd name="T37" fmla="*/ 1 h 1"/>
                <a:gd name="T38" fmla="*/ 16 w 42"/>
                <a:gd name="T39" fmla="*/ 1 h 1"/>
                <a:gd name="T40" fmla="*/ 17 w 42"/>
                <a:gd name="T41" fmla="*/ 1 h 1"/>
                <a:gd name="T42" fmla="*/ 17 w 42"/>
                <a:gd name="T43" fmla="*/ 1 h 1"/>
                <a:gd name="T44" fmla="*/ 18 w 42"/>
                <a:gd name="T45" fmla="*/ 1 h 1"/>
                <a:gd name="T46" fmla="*/ 19 w 42"/>
                <a:gd name="T47" fmla="*/ 1 h 1"/>
                <a:gd name="T48" fmla="*/ 20 w 42"/>
                <a:gd name="T49" fmla="*/ 1 h 1"/>
                <a:gd name="T50" fmla="*/ 21 w 42"/>
                <a:gd name="T51" fmla="*/ 1 h 1"/>
                <a:gd name="T52" fmla="*/ 22 w 42"/>
                <a:gd name="T53" fmla="*/ 1 h 1"/>
                <a:gd name="T54" fmla="*/ 22 w 42"/>
                <a:gd name="T55" fmla="*/ 1 h 1"/>
                <a:gd name="T56" fmla="*/ 23 w 42"/>
                <a:gd name="T57" fmla="*/ 1 h 1"/>
                <a:gd name="T58" fmla="*/ 24 w 42"/>
                <a:gd name="T59" fmla="*/ 1 h 1"/>
                <a:gd name="T60" fmla="*/ 25 w 42"/>
                <a:gd name="T61" fmla="*/ 1 h 1"/>
                <a:gd name="T62" fmla="*/ 26 w 42"/>
                <a:gd name="T63" fmla="*/ 1 h 1"/>
                <a:gd name="T64" fmla="*/ 26 w 42"/>
                <a:gd name="T65" fmla="*/ 1 h 1"/>
                <a:gd name="T66" fmla="*/ 27 w 42"/>
                <a:gd name="T67" fmla="*/ 1 h 1"/>
                <a:gd name="T68" fmla="*/ 28 w 42"/>
                <a:gd name="T69" fmla="*/ 0 h 1"/>
                <a:gd name="T70" fmla="*/ 29 w 42"/>
                <a:gd name="T71" fmla="*/ 0 h 1"/>
                <a:gd name="T72" fmla="*/ 30 w 42"/>
                <a:gd name="T73" fmla="*/ 0 h 1"/>
                <a:gd name="T74" fmla="*/ 30 w 42"/>
                <a:gd name="T75" fmla="*/ 0 h 1"/>
                <a:gd name="T76" fmla="*/ 31 w 42"/>
                <a:gd name="T77" fmla="*/ 0 h 1"/>
                <a:gd name="T78" fmla="*/ 32 w 42"/>
                <a:gd name="T79" fmla="*/ 0 h 1"/>
                <a:gd name="T80" fmla="*/ 33 w 42"/>
                <a:gd name="T81" fmla="*/ 0 h 1"/>
                <a:gd name="T82" fmla="*/ 34 w 42"/>
                <a:gd name="T83" fmla="*/ 0 h 1"/>
                <a:gd name="T84" fmla="*/ 34 w 42"/>
                <a:gd name="T85" fmla="*/ 0 h 1"/>
                <a:gd name="T86" fmla="*/ 35 w 42"/>
                <a:gd name="T87" fmla="*/ 0 h 1"/>
                <a:gd name="T88" fmla="*/ 36 w 42"/>
                <a:gd name="T89" fmla="*/ 0 h 1"/>
                <a:gd name="T90" fmla="*/ 37 w 42"/>
                <a:gd name="T91" fmla="*/ 0 h 1"/>
                <a:gd name="T92" fmla="*/ 38 w 42"/>
                <a:gd name="T93" fmla="*/ 0 h 1"/>
                <a:gd name="T94" fmla="*/ 38 w 42"/>
                <a:gd name="T95" fmla="*/ 0 h 1"/>
                <a:gd name="T96" fmla="*/ 39 w 42"/>
                <a:gd name="T97" fmla="*/ 0 h 1"/>
                <a:gd name="T98" fmla="*/ 40 w 42"/>
                <a:gd name="T99" fmla="*/ 0 h 1"/>
                <a:gd name="T100" fmla="*/ 41 w 42"/>
                <a:gd name="T101" fmla="*/ 0 h 1"/>
                <a:gd name="T102" fmla="*/ 42 w 42"/>
                <a:gd name="T10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6" name="Freeform 85"/>
            <p:cNvSpPr>
              <a:spLocks/>
            </p:cNvSpPr>
            <p:nvPr/>
          </p:nvSpPr>
          <p:spPr bwMode="auto">
            <a:xfrm>
              <a:off x="3194" y="2551"/>
              <a:ext cx="178" cy="7"/>
            </a:xfrm>
            <a:custGeom>
              <a:avLst/>
              <a:gdLst>
                <a:gd name="T0" fmla="*/ 0 w 26"/>
                <a:gd name="T1" fmla="*/ 0 h 1"/>
                <a:gd name="T2" fmla="*/ 1 w 26"/>
                <a:gd name="T3" fmla="*/ 0 h 1"/>
                <a:gd name="T4" fmla="*/ 2 w 26"/>
                <a:gd name="T5" fmla="*/ 0 h 1"/>
                <a:gd name="T6" fmla="*/ 3 w 26"/>
                <a:gd name="T7" fmla="*/ 0 h 1"/>
                <a:gd name="T8" fmla="*/ 4 w 26"/>
                <a:gd name="T9" fmla="*/ 0 h 1"/>
                <a:gd name="T10" fmla="*/ 5 w 26"/>
                <a:gd name="T11" fmla="*/ 0 h 1"/>
                <a:gd name="T12" fmla="*/ 5 w 26"/>
                <a:gd name="T13" fmla="*/ 0 h 1"/>
                <a:gd name="T14" fmla="*/ 6 w 26"/>
                <a:gd name="T15" fmla="*/ 0 h 1"/>
                <a:gd name="T16" fmla="*/ 7 w 26"/>
                <a:gd name="T17" fmla="*/ 0 h 1"/>
                <a:gd name="T18" fmla="*/ 8 w 26"/>
                <a:gd name="T19" fmla="*/ 0 h 1"/>
                <a:gd name="T20" fmla="*/ 9 w 26"/>
                <a:gd name="T21" fmla="*/ 0 h 1"/>
                <a:gd name="T22" fmla="*/ 9 w 26"/>
                <a:gd name="T23" fmla="*/ 1 h 1"/>
                <a:gd name="T24" fmla="*/ 10 w 26"/>
                <a:gd name="T25" fmla="*/ 1 h 1"/>
                <a:gd name="T26" fmla="*/ 11 w 26"/>
                <a:gd name="T27" fmla="*/ 1 h 1"/>
                <a:gd name="T28" fmla="*/ 12 w 26"/>
                <a:gd name="T29" fmla="*/ 1 h 1"/>
                <a:gd name="T30" fmla="*/ 13 w 26"/>
                <a:gd name="T31" fmla="*/ 1 h 1"/>
                <a:gd name="T32" fmla="*/ 13 w 26"/>
                <a:gd name="T33" fmla="*/ 1 h 1"/>
                <a:gd name="T34" fmla="*/ 14 w 26"/>
                <a:gd name="T35" fmla="*/ 1 h 1"/>
                <a:gd name="T36" fmla="*/ 15 w 26"/>
                <a:gd name="T37" fmla="*/ 1 h 1"/>
                <a:gd name="T38" fmla="*/ 16 w 26"/>
                <a:gd name="T39" fmla="*/ 1 h 1"/>
                <a:gd name="T40" fmla="*/ 17 w 26"/>
                <a:gd name="T41" fmla="*/ 1 h 1"/>
                <a:gd name="T42" fmla="*/ 17 w 26"/>
                <a:gd name="T43" fmla="*/ 1 h 1"/>
                <a:gd name="T44" fmla="*/ 18 w 26"/>
                <a:gd name="T45" fmla="*/ 1 h 1"/>
                <a:gd name="T46" fmla="*/ 19 w 26"/>
                <a:gd name="T47" fmla="*/ 1 h 1"/>
                <a:gd name="T48" fmla="*/ 20 w 26"/>
                <a:gd name="T49" fmla="*/ 1 h 1"/>
                <a:gd name="T50" fmla="*/ 21 w 26"/>
                <a:gd name="T51" fmla="*/ 1 h 1"/>
                <a:gd name="T52" fmla="*/ 21 w 26"/>
                <a:gd name="T53" fmla="*/ 1 h 1"/>
                <a:gd name="T54" fmla="*/ 22 w 26"/>
                <a:gd name="T55" fmla="*/ 1 h 1"/>
                <a:gd name="T56" fmla="*/ 23 w 26"/>
                <a:gd name="T57" fmla="*/ 1 h 1"/>
                <a:gd name="T58" fmla="*/ 24 w 26"/>
                <a:gd name="T59" fmla="*/ 1 h 1"/>
                <a:gd name="T60" fmla="*/ 25 w 26"/>
                <a:gd name="T61" fmla="*/ 1 h 1"/>
                <a:gd name="T62" fmla="*/ 25 w 26"/>
                <a:gd name="T63" fmla="*/ 1 h 1"/>
                <a:gd name="T64" fmla="*/ 26 w 26"/>
                <a:gd name="T6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</a:path>
              </a:pathLst>
            </a:custGeom>
            <a:noFill/>
            <a:ln w="95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7" name="Rectangle 86"/>
            <p:cNvSpPr>
              <a:spLocks noChangeArrowheads="1"/>
            </p:cNvSpPr>
            <p:nvPr/>
          </p:nvSpPr>
          <p:spPr bwMode="auto">
            <a:xfrm>
              <a:off x="2743" y="1731"/>
              <a:ext cx="15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5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V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8" name="Rectangle 87"/>
            <p:cNvSpPr>
              <a:spLocks noChangeArrowheads="1"/>
            </p:cNvSpPr>
            <p:nvPr/>
          </p:nvSpPr>
          <p:spPr bwMode="auto">
            <a:xfrm>
              <a:off x="2825" y="1793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III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9" name="Line 88"/>
            <p:cNvSpPr>
              <a:spLocks noChangeShapeType="1"/>
            </p:cNvSpPr>
            <p:nvPr/>
          </p:nvSpPr>
          <p:spPr bwMode="auto">
            <a:xfrm>
              <a:off x="2982" y="1819"/>
              <a:ext cx="2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0" name="Freeform 89"/>
            <p:cNvSpPr>
              <a:spLocks/>
            </p:cNvSpPr>
            <p:nvPr/>
          </p:nvSpPr>
          <p:spPr bwMode="auto">
            <a:xfrm>
              <a:off x="623" y="2469"/>
              <a:ext cx="280" cy="403"/>
            </a:xfrm>
            <a:custGeom>
              <a:avLst/>
              <a:gdLst>
                <a:gd name="T0" fmla="*/ 0 w 41"/>
                <a:gd name="T1" fmla="*/ 13 h 59"/>
                <a:gd name="T2" fmla="*/ 1 w 41"/>
                <a:gd name="T3" fmla="*/ 12 h 59"/>
                <a:gd name="T4" fmla="*/ 2 w 41"/>
                <a:gd name="T5" fmla="*/ 12 h 59"/>
                <a:gd name="T6" fmla="*/ 2 w 41"/>
                <a:gd name="T7" fmla="*/ 11 h 59"/>
                <a:gd name="T8" fmla="*/ 3 w 41"/>
                <a:gd name="T9" fmla="*/ 11 h 59"/>
                <a:gd name="T10" fmla="*/ 4 w 41"/>
                <a:gd name="T11" fmla="*/ 10 h 59"/>
                <a:gd name="T12" fmla="*/ 5 w 41"/>
                <a:gd name="T13" fmla="*/ 9 h 59"/>
                <a:gd name="T14" fmla="*/ 6 w 41"/>
                <a:gd name="T15" fmla="*/ 8 h 59"/>
                <a:gd name="T16" fmla="*/ 6 w 41"/>
                <a:gd name="T17" fmla="*/ 7 h 59"/>
                <a:gd name="T18" fmla="*/ 7 w 41"/>
                <a:gd name="T19" fmla="*/ 6 h 59"/>
                <a:gd name="T20" fmla="*/ 8 w 41"/>
                <a:gd name="T21" fmla="*/ 5 h 59"/>
                <a:gd name="T22" fmla="*/ 9 w 41"/>
                <a:gd name="T23" fmla="*/ 4 h 59"/>
                <a:gd name="T24" fmla="*/ 10 w 41"/>
                <a:gd name="T25" fmla="*/ 3 h 59"/>
                <a:gd name="T26" fmla="*/ 10 w 41"/>
                <a:gd name="T27" fmla="*/ 2 h 59"/>
                <a:gd name="T28" fmla="*/ 11 w 41"/>
                <a:gd name="T29" fmla="*/ 1 h 59"/>
                <a:gd name="T30" fmla="*/ 12 w 41"/>
                <a:gd name="T31" fmla="*/ 1 h 59"/>
                <a:gd name="T32" fmla="*/ 13 w 41"/>
                <a:gd name="T33" fmla="*/ 0 h 59"/>
                <a:gd name="T34" fmla="*/ 14 w 41"/>
                <a:gd name="T35" fmla="*/ 0 h 59"/>
                <a:gd name="T36" fmla="*/ 14 w 41"/>
                <a:gd name="T37" fmla="*/ 0 h 59"/>
                <a:gd name="T38" fmla="*/ 15 w 41"/>
                <a:gd name="T39" fmla="*/ 0 h 59"/>
                <a:gd name="T40" fmla="*/ 16 w 41"/>
                <a:gd name="T41" fmla="*/ 0 h 59"/>
                <a:gd name="T42" fmla="*/ 17 w 41"/>
                <a:gd name="T43" fmla="*/ 1 h 59"/>
                <a:gd name="T44" fmla="*/ 18 w 41"/>
                <a:gd name="T45" fmla="*/ 1 h 59"/>
                <a:gd name="T46" fmla="*/ 19 w 41"/>
                <a:gd name="T47" fmla="*/ 2 h 59"/>
                <a:gd name="T48" fmla="*/ 19 w 41"/>
                <a:gd name="T49" fmla="*/ 3 h 59"/>
                <a:gd name="T50" fmla="*/ 20 w 41"/>
                <a:gd name="T51" fmla="*/ 4 h 59"/>
                <a:gd name="T52" fmla="*/ 21 w 41"/>
                <a:gd name="T53" fmla="*/ 5 h 59"/>
                <a:gd name="T54" fmla="*/ 22 w 41"/>
                <a:gd name="T55" fmla="*/ 7 h 59"/>
                <a:gd name="T56" fmla="*/ 23 w 41"/>
                <a:gd name="T57" fmla="*/ 8 h 59"/>
                <a:gd name="T58" fmla="*/ 23 w 41"/>
                <a:gd name="T59" fmla="*/ 10 h 59"/>
                <a:gd name="T60" fmla="*/ 24 w 41"/>
                <a:gd name="T61" fmla="*/ 12 h 59"/>
                <a:gd name="T62" fmla="*/ 25 w 41"/>
                <a:gd name="T63" fmla="*/ 14 h 59"/>
                <a:gd name="T64" fmla="*/ 26 w 41"/>
                <a:gd name="T65" fmla="*/ 16 h 59"/>
                <a:gd name="T66" fmla="*/ 27 w 41"/>
                <a:gd name="T67" fmla="*/ 18 h 59"/>
                <a:gd name="T68" fmla="*/ 27 w 41"/>
                <a:gd name="T69" fmla="*/ 21 h 59"/>
                <a:gd name="T70" fmla="*/ 28 w 41"/>
                <a:gd name="T71" fmla="*/ 23 h 59"/>
                <a:gd name="T72" fmla="*/ 29 w 41"/>
                <a:gd name="T73" fmla="*/ 25 h 59"/>
                <a:gd name="T74" fmla="*/ 30 w 41"/>
                <a:gd name="T75" fmla="*/ 28 h 59"/>
                <a:gd name="T76" fmla="*/ 31 w 41"/>
                <a:gd name="T77" fmla="*/ 30 h 59"/>
                <a:gd name="T78" fmla="*/ 31 w 41"/>
                <a:gd name="T79" fmla="*/ 33 h 59"/>
                <a:gd name="T80" fmla="*/ 32 w 41"/>
                <a:gd name="T81" fmla="*/ 35 h 59"/>
                <a:gd name="T82" fmla="*/ 33 w 41"/>
                <a:gd name="T83" fmla="*/ 38 h 59"/>
                <a:gd name="T84" fmla="*/ 34 w 41"/>
                <a:gd name="T85" fmla="*/ 40 h 59"/>
                <a:gd name="T86" fmla="*/ 35 w 41"/>
                <a:gd name="T87" fmla="*/ 43 h 59"/>
                <a:gd name="T88" fmla="*/ 35 w 41"/>
                <a:gd name="T89" fmla="*/ 45 h 59"/>
                <a:gd name="T90" fmla="*/ 36 w 41"/>
                <a:gd name="T91" fmla="*/ 47 h 59"/>
                <a:gd name="T92" fmla="*/ 37 w 41"/>
                <a:gd name="T93" fmla="*/ 50 h 59"/>
                <a:gd name="T94" fmla="*/ 38 w 41"/>
                <a:gd name="T95" fmla="*/ 52 h 59"/>
                <a:gd name="T96" fmla="*/ 39 w 41"/>
                <a:gd name="T97" fmla="*/ 54 h 59"/>
                <a:gd name="T98" fmla="*/ 39 w 41"/>
                <a:gd name="T99" fmla="*/ 56 h 59"/>
                <a:gd name="T100" fmla="*/ 40 w 41"/>
                <a:gd name="T101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" h="59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7" y="21"/>
                  </a:lnTo>
                  <a:lnTo>
                    <a:pt x="28" y="22"/>
                  </a:lnTo>
                  <a:lnTo>
                    <a:pt x="28" y="23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30" y="28"/>
                  </a:lnTo>
                  <a:lnTo>
                    <a:pt x="30" y="29"/>
                  </a:lnTo>
                  <a:lnTo>
                    <a:pt x="31" y="30"/>
                  </a:lnTo>
                  <a:lnTo>
                    <a:pt x="31" y="31"/>
                  </a:lnTo>
                  <a:lnTo>
                    <a:pt x="31" y="33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3" y="36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4" y="40"/>
                  </a:lnTo>
                  <a:lnTo>
                    <a:pt x="34" y="41"/>
                  </a:lnTo>
                  <a:lnTo>
                    <a:pt x="35" y="43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6" y="46"/>
                  </a:lnTo>
                  <a:lnTo>
                    <a:pt x="36" y="47"/>
                  </a:lnTo>
                  <a:lnTo>
                    <a:pt x="37" y="49"/>
                  </a:lnTo>
                  <a:lnTo>
                    <a:pt x="37" y="50"/>
                  </a:lnTo>
                  <a:lnTo>
                    <a:pt x="37" y="51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39" y="54"/>
                  </a:lnTo>
                  <a:lnTo>
                    <a:pt x="39" y="55"/>
                  </a:lnTo>
                  <a:lnTo>
                    <a:pt x="39" y="56"/>
                  </a:lnTo>
                  <a:lnTo>
                    <a:pt x="40" y="57"/>
                  </a:lnTo>
                  <a:lnTo>
                    <a:pt x="40" y="58"/>
                  </a:lnTo>
                  <a:lnTo>
                    <a:pt x="41" y="59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1" name="Freeform 90"/>
            <p:cNvSpPr>
              <a:spLocks/>
            </p:cNvSpPr>
            <p:nvPr/>
          </p:nvSpPr>
          <p:spPr bwMode="auto">
            <a:xfrm>
              <a:off x="903" y="2653"/>
              <a:ext cx="287" cy="349"/>
            </a:xfrm>
            <a:custGeom>
              <a:avLst/>
              <a:gdLst>
                <a:gd name="T0" fmla="*/ 0 w 42"/>
                <a:gd name="T1" fmla="*/ 33 h 51"/>
                <a:gd name="T2" fmla="*/ 1 w 42"/>
                <a:gd name="T3" fmla="*/ 35 h 51"/>
                <a:gd name="T4" fmla="*/ 2 w 42"/>
                <a:gd name="T5" fmla="*/ 37 h 51"/>
                <a:gd name="T6" fmla="*/ 3 w 42"/>
                <a:gd name="T7" fmla="*/ 39 h 51"/>
                <a:gd name="T8" fmla="*/ 3 w 42"/>
                <a:gd name="T9" fmla="*/ 40 h 51"/>
                <a:gd name="T10" fmla="*/ 4 w 42"/>
                <a:gd name="T11" fmla="*/ 42 h 51"/>
                <a:gd name="T12" fmla="*/ 5 w 42"/>
                <a:gd name="T13" fmla="*/ 43 h 51"/>
                <a:gd name="T14" fmla="*/ 6 w 42"/>
                <a:gd name="T15" fmla="*/ 45 h 51"/>
                <a:gd name="T16" fmla="*/ 7 w 42"/>
                <a:gd name="T17" fmla="*/ 46 h 51"/>
                <a:gd name="T18" fmla="*/ 7 w 42"/>
                <a:gd name="T19" fmla="*/ 47 h 51"/>
                <a:gd name="T20" fmla="*/ 8 w 42"/>
                <a:gd name="T21" fmla="*/ 48 h 51"/>
                <a:gd name="T22" fmla="*/ 9 w 42"/>
                <a:gd name="T23" fmla="*/ 49 h 51"/>
                <a:gd name="T24" fmla="*/ 10 w 42"/>
                <a:gd name="T25" fmla="*/ 49 h 51"/>
                <a:gd name="T26" fmla="*/ 11 w 42"/>
                <a:gd name="T27" fmla="*/ 50 h 51"/>
                <a:gd name="T28" fmla="*/ 11 w 42"/>
                <a:gd name="T29" fmla="*/ 50 h 51"/>
                <a:gd name="T30" fmla="*/ 12 w 42"/>
                <a:gd name="T31" fmla="*/ 51 h 51"/>
                <a:gd name="T32" fmla="*/ 13 w 42"/>
                <a:gd name="T33" fmla="*/ 51 h 51"/>
                <a:gd name="T34" fmla="*/ 14 w 42"/>
                <a:gd name="T35" fmla="*/ 51 h 51"/>
                <a:gd name="T36" fmla="*/ 15 w 42"/>
                <a:gd name="T37" fmla="*/ 51 h 51"/>
                <a:gd name="T38" fmla="*/ 15 w 42"/>
                <a:gd name="T39" fmla="*/ 51 h 51"/>
                <a:gd name="T40" fmla="*/ 16 w 42"/>
                <a:gd name="T41" fmla="*/ 51 h 51"/>
                <a:gd name="T42" fmla="*/ 17 w 42"/>
                <a:gd name="T43" fmla="*/ 50 h 51"/>
                <a:gd name="T44" fmla="*/ 18 w 42"/>
                <a:gd name="T45" fmla="*/ 50 h 51"/>
                <a:gd name="T46" fmla="*/ 19 w 42"/>
                <a:gd name="T47" fmla="*/ 49 h 51"/>
                <a:gd name="T48" fmla="*/ 19 w 42"/>
                <a:gd name="T49" fmla="*/ 49 h 51"/>
                <a:gd name="T50" fmla="*/ 20 w 42"/>
                <a:gd name="T51" fmla="*/ 48 h 51"/>
                <a:gd name="T52" fmla="*/ 21 w 42"/>
                <a:gd name="T53" fmla="*/ 47 h 51"/>
                <a:gd name="T54" fmla="*/ 22 w 42"/>
                <a:gd name="T55" fmla="*/ 46 h 51"/>
                <a:gd name="T56" fmla="*/ 23 w 42"/>
                <a:gd name="T57" fmla="*/ 45 h 51"/>
                <a:gd name="T58" fmla="*/ 23 w 42"/>
                <a:gd name="T59" fmla="*/ 44 h 51"/>
                <a:gd name="T60" fmla="*/ 24 w 42"/>
                <a:gd name="T61" fmla="*/ 42 h 51"/>
                <a:gd name="T62" fmla="*/ 25 w 42"/>
                <a:gd name="T63" fmla="*/ 41 h 51"/>
                <a:gd name="T64" fmla="*/ 26 w 42"/>
                <a:gd name="T65" fmla="*/ 39 h 51"/>
                <a:gd name="T66" fmla="*/ 27 w 42"/>
                <a:gd name="T67" fmla="*/ 38 h 51"/>
                <a:gd name="T68" fmla="*/ 27 w 42"/>
                <a:gd name="T69" fmla="*/ 36 h 51"/>
                <a:gd name="T70" fmla="*/ 28 w 42"/>
                <a:gd name="T71" fmla="*/ 35 h 51"/>
                <a:gd name="T72" fmla="*/ 29 w 42"/>
                <a:gd name="T73" fmla="*/ 33 h 51"/>
                <a:gd name="T74" fmla="*/ 30 w 42"/>
                <a:gd name="T75" fmla="*/ 31 h 51"/>
                <a:gd name="T76" fmla="*/ 31 w 42"/>
                <a:gd name="T77" fmla="*/ 29 h 51"/>
                <a:gd name="T78" fmla="*/ 32 w 42"/>
                <a:gd name="T79" fmla="*/ 27 h 51"/>
                <a:gd name="T80" fmla="*/ 32 w 42"/>
                <a:gd name="T81" fmla="*/ 25 h 51"/>
                <a:gd name="T82" fmla="*/ 33 w 42"/>
                <a:gd name="T83" fmla="*/ 23 h 51"/>
                <a:gd name="T84" fmla="*/ 34 w 42"/>
                <a:gd name="T85" fmla="*/ 21 h 51"/>
                <a:gd name="T86" fmla="*/ 35 w 42"/>
                <a:gd name="T87" fmla="*/ 19 h 51"/>
                <a:gd name="T88" fmla="*/ 36 w 42"/>
                <a:gd name="T89" fmla="*/ 17 h 51"/>
                <a:gd name="T90" fmla="*/ 36 w 42"/>
                <a:gd name="T91" fmla="*/ 15 h 51"/>
                <a:gd name="T92" fmla="*/ 37 w 42"/>
                <a:gd name="T93" fmla="*/ 12 h 51"/>
                <a:gd name="T94" fmla="*/ 38 w 42"/>
                <a:gd name="T95" fmla="*/ 10 h 51"/>
                <a:gd name="T96" fmla="*/ 39 w 42"/>
                <a:gd name="T97" fmla="*/ 8 h 51"/>
                <a:gd name="T98" fmla="*/ 40 w 42"/>
                <a:gd name="T99" fmla="*/ 6 h 51"/>
                <a:gd name="T100" fmla="*/ 40 w 42"/>
                <a:gd name="T101" fmla="*/ 3 h 51"/>
                <a:gd name="T102" fmla="*/ 41 w 42"/>
                <a:gd name="T103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51">
                  <a:moveTo>
                    <a:pt x="0" y="32"/>
                  </a:move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8" y="47"/>
                  </a:lnTo>
                  <a:lnTo>
                    <a:pt x="8" y="48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2" y="51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8" y="50"/>
                  </a:lnTo>
                  <a:lnTo>
                    <a:pt x="18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1" y="46"/>
                  </a:lnTo>
                  <a:lnTo>
                    <a:pt x="22" y="46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4" y="43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1"/>
                  </a:lnTo>
                  <a:lnTo>
                    <a:pt x="25" y="40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30" y="32"/>
                  </a:lnTo>
                  <a:lnTo>
                    <a:pt x="30" y="31"/>
                  </a:lnTo>
                  <a:lnTo>
                    <a:pt x="30" y="30"/>
                  </a:lnTo>
                  <a:lnTo>
                    <a:pt x="31" y="29"/>
                  </a:lnTo>
                  <a:lnTo>
                    <a:pt x="31" y="28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2" name="Freeform 91"/>
            <p:cNvSpPr>
              <a:spLocks/>
            </p:cNvSpPr>
            <p:nvPr/>
          </p:nvSpPr>
          <p:spPr bwMode="auto">
            <a:xfrm>
              <a:off x="1190" y="2264"/>
              <a:ext cx="287" cy="389"/>
            </a:xfrm>
            <a:custGeom>
              <a:avLst/>
              <a:gdLst>
                <a:gd name="T0" fmla="*/ 0 w 42"/>
                <a:gd name="T1" fmla="*/ 56 h 57"/>
                <a:gd name="T2" fmla="*/ 1 w 42"/>
                <a:gd name="T3" fmla="*/ 53 h 57"/>
                <a:gd name="T4" fmla="*/ 2 w 42"/>
                <a:gd name="T5" fmla="*/ 51 h 57"/>
                <a:gd name="T6" fmla="*/ 2 w 42"/>
                <a:gd name="T7" fmla="*/ 49 h 57"/>
                <a:gd name="T8" fmla="*/ 3 w 42"/>
                <a:gd name="T9" fmla="*/ 46 h 57"/>
                <a:gd name="T10" fmla="*/ 4 w 42"/>
                <a:gd name="T11" fmla="*/ 44 h 57"/>
                <a:gd name="T12" fmla="*/ 5 w 42"/>
                <a:gd name="T13" fmla="*/ 42 h 57"/>
                <a:gd name="T14" fmla="*/ 6 w 42"/>
                <a:gd name="T15" fmla="*/ 40 h 57"/>
                <a:gd name="T16" fmla="*/ 6 w 42"/>
                <a:gd name="T17" fmla="*/ 38 h 57"/>
                <a:gd name="T18" fmla="*/ 7 w 42"/>
                <a:gd name="T19" fmla="*/ 36 h 57"/>
                <a:gd name="T20" fmla="*/ 8 w 42"/>
                <a:gd name="T21" fmla="*/ 33 h 57"/>
                <a:gd name="T22" fmla="*/ 9 w 42"/>
                <a:gd name="T23" fmla="*/ 31 h 57"/>
                <a:gd name="T24" fmla="*/ 10 w 42"/>
                <a:gd name="T25" fmla="*/ 29 h 57"/>
                <a:gd name="T26" fmla="*/ 11 w 42"/>
                <a:gd name="T27" fmla="*/ 27 h 57"/>
                <a:gd name="T28" fmla="*/ 11 w 42"/>
                <a:gd name="T29" fmla="*/ 26 h 57"/>
                <a:gd name="T30" fmla="*/ 12 w 42"/>
                <a:gd name="T31" fmla="*/ 24 h 57"/>
                <a:gd name="T32" fmla="*/ 13 w 42"/>
                <a:gd name="T33" fmla="*/ 22 h 57"/>
                <a:gd name="T34" fmla="*/ 14 w 42"/>
                <a:gd name="T35" fmla="*/ 20 h 57"/>
                <a:gd name="T36" fmla="*/ 15 w 42"/>
                <a:gd name="T37" fmla="*/ 18 h 57"/>
                <a:gd name="T38" fmla="*/ 15 w 42"/>
                <a:gd name="T39" fmla="*/ 17 h 57"/>
                <a:gd name="T40" fmla="*/ 16 w 42"/>
                <a:gd name="T41" fmla="*/ 15 h 57"/>
                <a:gd name="T42" fmla="*/ 17 w 42"/>
                <a:gd name="T43" fmla="*/ 14 h 57"/>
                <a:gd name="T44" fmla="*/ 18 w 42"/>
                <a:gd name="T45" fmla="*/ 12 h 57"/>
                <a:gd name="T46" fmla="*/ 19 w 42"/>
                <a:gd name="T47" fmla="*/ 11 h 57"/>
                <a:gd name="T48" fmla="*/ 19 w 42"/>
                <a:gd name="T49" fmla="*/ 10 h 57"/>
                <a:gd name="T50" fmla="*/ 20 w 42"/>
                <a:gd name="T51" fmla="*/ 9 h 57"/>
                <a:gd name="T52" fmla="*/ 21 w 42"/>
                <a:gd name="T53" fmla="*/ 7 h 57"/>
                <a:gd name="T54" fmla="*/ 22 w 42"/>
                <a:gd name="T55" fmla="*/ 6 h 57"/>
                <a:gd name="T56" fmla="*/ 23 w 42"/>
                <a:gd name="T57" fmla="*/ 5 h 57"/>
                <a:gd name="T58" fmla="*/ 23 w 42"/>
                <a:gd name="T59" fmla="*/ 5 h 57"/>
                <a:gd name="T60" fmla="*/ 24 w 42"/>
                <a:gd name="T61" fmla="*/ 4 h 57"/>
                <a:gd name="T62" fmla="*/ 25 w 42"/>
                <a:gd name="T63" fmla="*/ 3 h 57"/>
                <a:gd name="T64" fmla="*/ 26 w 42"/>
                <a:gd name="T65" fmla="*/ 2 h 57"/>
                <a:gd name="T66" fmla="*/ 27 w 42"/>
                <a:gd name="T67" fmla="*/ 2 h 57"/>
                <a:gd name="T68" fmla="*/ 27 w 42"/>
                <a:gd name="T69" fmla="*/ 1 h 57"/>
                <a:gd name="T70" fmla="*/ 28 w 42"/>
                <a:gd name="T71" fmla="*/ 1 h 57"/>
                <a:gd name="T72" fmla="*/ 29 w 42"/>
                <a:gd name="T73" fmla="*/ 1 h 57"/>
                <a:gd name="T74" fmla="*/ 30 w 42"/>
                <a:gd name="T75" fmla="*/ 0 h 57"/>
                <a:gd name="T76" fmla="*/ 31 w 42"/>
                <a:gd name="T77" fmla="*/ 0 h 57"/>
                <a:gd name="T78" fmla="*/ 31 w 42"/>
                <a:gd name="T79" fmla="*/ 0 h 57"/>
                <a:gd name="T80" fmla="*/ 32 w 42"/>
                <a:gd name="T81" fmla="*/ 0 h 57"/>
                <a:gd name="T82" fmla="*/ 33 w 42"/>
                <a:gd name="T83" fmla="*/ 0 h 57"/>
                <a:gd name="T84" fmla="*/ 34 w 42"/>
                <a:gd name="T85" fmla="*/ 0 h 57"/>
                <a:gd name="T86" fmla="*/ 35 w 42"/>
                <a:gd name="T87" fmla="*/ 0 h 57"/>
                <a:gd name="T88" fmla="*/ 35 w 42"/>
                <a:gd name="T89" fmla="*/ 1 h 57"/>
                <a:gd name="T90" fmla="*/ 36 w 42"/>
                <a:gd name="T91" fmla="*/ 1 h 57"/>
                <a:gd name="T92" fmla="*/ 37 w 42"/>
                <a:gd name="T93" fmla="*/ 1 h 57"/>
                <a:gd name="T94" fmla="*/ 38 w 42"/>
                <a:gd name="T95" fmla="*/ 2 h 57"/>
                <a:gd name="T96" fmla="*/ 39 w 42"/>
                <a:gd name="T97" fmla="*/ 2 h 57"/>
                <a:gd name="T98" fmla="*/ 40 w 42"/>
                <a:gd name="T99" fmla="*/ 3 h 57"/>
                <a:gd name="T100" fmla="*/ 40 w 42"/>
                <a:gd name="T101" fmla="*/ 4 h 57"/>
                <a:gd name="T102" fmla="*/ 41 w 42"/>
                <a:gd name="T103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57">
                  <a:moveTo>
                    <a:pt x="0" y="57"/>
                  </a:moveTo>
                  <a:lnTo>
                    <a:pt x="0" y="56"/>
                  </a:lnTo>
                  <a:lnTo>
                    <a:pt x="0" y="54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2" y="49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6" y="40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2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5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3" name="Freeform 92"/>
            <p:cNvSpPr>
              <a:spLocks/>
            </p:cNvSpPr>
            <p:nvPr/>
          </p:nvSpPr>
          <p:spPr bwMode="auto">
            <a:xfrm>
              <a:off x="1477" y="2298"/>
              <a:ext cx="281" cy="383"/>
            </a:xfrm>
            <a:custGeom>
              <a:avLst/>
              <a:gdLst>
                <a:gd name="T0" fmla="*/ 0 w 41"/>
                <a:gd name="T1" fmla="*/ 0 h 56"/>
                <a:gd name="T2" fmla="*/ 1 w 41"/>
                <a:gd name="T3" fmla="*/ 1 h 56"/>
                <a:gd name="T4" fmla="*/ 2 w 41"/>
                <a:gd name="T5" fmla="*/ 2 h 56"/>
                <a:gd name="T6" fmla="*/ 2 w 41"/>
                <a:gd name="T7" fmla="*/ 3 h 56"/>
                <a:gd name="T8" fmla="*/ 3 w 41"/>
                <a:gd name="T9" fmla="*/ 4 h 56"/>
                <a:gd name="T10" fmla="*/ 4 w 41"/>
                <a:gd name="T11" fmla="*/ 5 h 56"/>
                <a:gd name="T12" fmla="*/ 5 w 41"/>
                <a:gd name="T13" fmla="*/ 6 h 56"/>
                <a:gd name="T14" fmla="*/ 6 w 41"/>
                <a:gd name="T15" fmla="*/ 7 h 56"/>
                <a:gd name="T16" fmla="*/ 6 w 41"/>
                <a:gd name="T17" fmla="*/ 8 h 56"/>
                <a:gd name="T18" fmla="*/ 7 w 41"/>
                <a:gd name="T19" fmla="*/ 9 h 56"/>
                <a:gd name="T20" fmla="*/ 8 w 41"/>
                <a:gd name="T21" fmla="*/ 11 h 56"/>
                <a:gd name="T22" fmla="*/ 9 w 41"/>
                <a:gd name="T23" fmla="*/ 12 h 56"/>
                <a:gd name="T24" fmla="*/ 10 w 41"/>
                <a:gd name="T25" fmla="*/ 13 h 56"/>
                <a:gd name="T26" fmla="*/ 10 w 41"/>
                <a:gd name="T27" fmla="*/ 14 h 56"/>
                <a:gd name="T28" fmla="*/ 11 w 41"/>
                <a:gd name="T29" fmla="*/ 16 h 56"/>
                <a:gd name="T30" fmla="*/ 12 w 41"/>
                <a:gd name="T31" fmla="*/ 17 h 56"/>
                <a:gd name="T32" fmla="*/ 13 w 41"/>
                <a:gd name="T33" fmla="*/ 18 h 56"/>
                <a:gd name="T34" fmla="*/ 14 w 41"/>
                <a:gd name="T35" fmla="*/ 20 h 56"/>
                <a:gd name="T36" fmla="*/ 14 w 41"/>
                <a:gd name="T37" fmla="*/ 21 h 56"/>
                <a:gd name="T38" fmla="*/ 15 w 41"/>
                <a:gd name="T39" fmla="*/ 22 h 56"/>
                <a:gd name="T40" fmla="*/ 16 w 41"/>
                <a:gd name="T41" fmla="*/ 24 h 56"/>
                <a:gd name="T42" fmla="*/ 17 w 41"/>
                <a:gd name="T43" fmla="*/ 25 h 56"/>
                <a:gd name="T44" fmla="*/ 18 w 41"/>
                <a:gd name="T45" fmla="*/ 26 h 56"/>
                <a:gd name="T46" fmla="*/ 18 w 41"/>
                <a:gd name="T47" fmla="*/ 28 h 56"/>
                <a:gd name="T48" fmla="*/ 19 w 41"/>
                <a:gd name="T49" fmla="*/ 29 h 56"/>
                <a:gd name="T50" fmla="*/ 20 w 41"/>
                <a:gd name="T51" fmla="*/ 30 h 56"/>
                <a:gd name="T52" fmla="*/ 21 w 41"/>
                <a:gd name="T53" fmla="*/ 32 h 56"/>
                <a:gd name="T54" fmla="*/ 22 w 41"/>
                <a:gd name="T55" fmla="*/ 33 h 56"/>
                <a:gd name="T56" fmla="*/ 22 w 41"/>
                <a:gd name="T57" fmla="*/ 34 h 56"/>
                <a:gd name="T58" fmla="*/ 23 w 41"/>
                <a:gd name="T59" fmla="*/ 36 h 56"/>
                <a:gd name="T60" fmla="*/ 24 w 41"/>
                <a:gd name="T61" fmla="*/ 37 h 56"/>
                <a:gd name="T62" fmla="*/ 25 w 41"/>
                <a:gd name="T63" fmla="*/ 38 h 56"/>
                <a:gd name="T64" fmla="*/ 26 w 41"/>
                <a:gd name="T65" fmla="*/ 39 h 56"/>
                <a:gd name="T66" fmla="*/ 27 w 41"/>
                <a:gd name="T67" fmla="*/ 41 h 56"/>
                <a:gd name="T68" fmla="*/ 27 w 41"/>
                <a:gd name="T69" fmla="*/ 42 h 56"/>
                <a:gd name="T70" fmla="*/ 28 w 41"/>
                <a:gd name="T71" fmla="*/ 43 h 56"/>
                <a:gd name="T72" fmla="*/ 29 w 41"/>
                <a:gd name="T73" fmla="*/ 44 h 56"/>
                <a:gd name="T74" fmla="*/ 30 w 41"/>
                <a:gd name="T75" fmla="*/ 45 h 56"/>
                <a:gd name="T76" fmla="*/ 31 w 41"/>
                <a:gd name="T77" fmla="*/ 46 h 56"/>
                <a:gd name="T78" fmla="*/ 31 w 41"/>
                <a:gd name="T79" fmla="*/ 47 h 56"/>
                <a:gd name="T80" fmla="*/ 32 w 41"/>
                <a:gd name="T81" fmla="*/ 48 h 56"/>
                <a:gd name="T82" fmla="*/ 33 w 41"/>
                <a:gd name="T83" fmla="*/ 49 h 56"/>
                <a:gd name="T84" fmla="*/ 34 w 41"/>
                <a:gd name="T85" fmla="*/ 50 h 56"/>
                <a:gd name="T86" fmla="*/ 35 w 41"/>
                <a:gd name="T87" fmla="*/ 51 h 56"/>
                <a:gd name="T88" fmla="*/ 35 w 41"/>
                <a:gd name="T89" fmla="*/ 52 h 56"/>
                <a:gd name="T90" fmla="*/ 36 w 41"/>
                <a:gd name="T91" fmla="*/ 52 h 56"/>
                <a:gd name="T92" fmla="*/ 37 w 41"/>
                <a:gd name="T93" fmla="*/ 53 h 56"/>
                <a:gd name="T94" fmla="*/ 38 w 41"/>
                <a:gd name="T95" fmla="*/ 54 h 56"/>
                <a:gd name="T96" fmla="*/ 39 w 41"/>
                <a:gd name="T97" fmla="*/ 54 h 56"/>
                <a:gd name="T98" fmla="*/ 39 w 41"/>
                <a:gd name="T99" fmla="*/ 55 h 56"/>
                <a:gd name="T100" fmla="*/ 40 w 41"/>
                <a:gd name="T101" fmla="*/ 56 h 56"/>
                <a:gd name="T102" fmla="*/ 41 w 41"/>
                <a:gd name="T10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" h="56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6" y="23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7" y="25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1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2" y="33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4" y="36"/>
                  </a:lnTo>
                  <a:lnTo>
                    <a:pt x="24" y="3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6" y="40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8" y="43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9" y="45"/>
                  </a:lnTo>
                  <a:lnTo>
                    <a:pt x="30" y="45"/>
                  </a:lnTo>
                  <a:lnTo>
                    <a:pt x="30" y="46"/>
                  </a:lnTo>
                  <a:lnTo>
                    <a:pt x="31" y="46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5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9" y="54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4" name="Freeform 93"/>
            <p:cNvSpPr>
              <a:spLocks/>
            </p:cNvSpPr>
            <p:nvPr/>
          </p:nvSpPr>
          <p:spPr bwMode="auto">
            <a:xfrm>
              <a:off x="1758" y="2571"/>
              <a:ext cx="287" cy="130"/>
            </a:xfrm>
            <a:custGeom>
              <a:avLst/>
              <a:gdLst>
                <a:gd name="T0" fmla="*/ 1 w 42"/>
                <a:gd name="T1" fmla="*/ 17 h 19"/>
                <a:gd name="T2" fmla="*/ 2 w 42"/>
                <a:gd name="T3" fmla="*/ 17 h 19"/>
                <a:gd name="T4" fmla="*/ 2 w 42"/>
                <a:gd name="T5" fmla="*/ 17 h 19"/>
                <a:gd name="T6" fmla="*/ 3 w 42"/>
                <a:gd name="T7" fmla="*/ 18 h 19"/>
                <a:gd name="T8" fmla="*/ 4 w 42"/>
                <a:gd name="T9" fmla="*/ 18 h 19"/>
                <a:gd name="T10" fmla="*/ 5 w 42"/>
                <a:gd name="T11" fmla="*/ 18 h 19"/>
                <a:gd name="T12" fmla="*/ 6 w 42"/>
                <a:gd name="T13" fmla="*/ 19 h 19"/>
                <a:gd name="T14" fmla="*/ 7 w 42"/>
                <a:gd name="T15" fmla="*/ 19 h 19"/>
                <a:gd name="T16" fmla="*/ 7 w 42"/>
                <a:gd name="T17" fmla="*/ 19 h 19"/>
                <a:gd name="T18" fmla="*/ 8 w 42"/>
                <a:gd name="T19" fmla="*/ 19 h 19"/>
                <a:gd name="T20" fmla="*/ 9 w 42"/>
                <a:gd name="T21" fmla="*/ 19 h 19"/>
                <a:gd name="T22" fmla="*/ 10 w 42"/>
                <a:gd name="T23" fmla="*/ 19 h 19"/>
                <a:gd name="T24" fmla="*/ 11 w 42"/>
                <a:gd name="T25" fmla="*/ 19 h 19"/>
                <a:gd name="T26" fmla="*/ 11 w 42"/>
                <a:gd name="T27" fmla="*/ 19 h 19"/>
                <a:gd name="T28" fmla="*/ 12 w 42"/>
                <a:gd name="T29" fmla="*/ 19 h 19"/>
                <a:gd name="T30" fmla="*/ 13 w 42"/>
                <a:gd name="T31" fmla="*/ 19 h 19"/>
                <a:gd name="T32" fmla="*/ 14 w 42"/>
                <a:gd name="T33" fmla="*/ 19 h 19"/>
                <a:gd name="T34" fmla="*/ 15 w 42"/>
                <a:gd name="T35" fmla="*/ 18 h 19"/>
                <a:gd name="T36" fmla="*/ 15 w 42"/>
                <a:gd name="T37" fmla="*/ 18 h 19"/>
                <a:gd name="T38" fmla="*/ 16 w 42"/>
                <a:gd name="T39" fmla="*/ 18 h 19"/>
                <a:gd name="T40" fmla="*/ 17 w 42"/>
                <a:gd name="T41" fmla="*/ 18 h 19"/>
                <a:gd name="T42" fmla="*/ 18 w 42"/>
                <a:gd name="T43" fmla="*/ 17 h 19"/>
                <a:gd name="T44" fmla="*/ 19 w 42"/>
                <a:gd name="T45" fmla="*/ 17 h 19"/>
                <a:gd name="T46" fmla="*/ 19 w 42"/>
                <a:gd name="T47" fmla="*/ 16 h 19"/>
                <a:gd name="T48" fmla="*/ 20 w 42"/>
                <a:gd name="T49" fmla="*/ 16 h 19"/>
                <a:gd name="T50" fmla="*/ 21 w 42"/>
                <a:gd name="T51" fmla="*/ 16 h 19"/>
                <a:gd name="T52" fmla="*/ 22 w 42"/>
                <a:gd name="T53" fmla="*/ 15 h 19"/>
                <a:gd name="T54" fmla="*/ 23 w 42"/>
                <a:gd name="T55" fmla="*/ 15 h 19"/>
                <a:gd name="T56" fmla="*/ 23 w 42"/>
                <a:gd name="T57" fmla="*/ 14 h 19"/>
                <a:gd name="T58" fmla="*/ 24 w 42"/>
                <a:gd name="T59" fmla="*/ 14 h 19"/>
                <a:gd name="T60" fmla="*/ 25 w 42"/>
                <a:gd name="T61" fmla="*/ 13 h 19"/>
                <a:gd name="T62" fmla="*/ 26 w 42"/>
                <a:gd name="T63" fmla="*/ 13 h 19"/>
                <a:gd name="T64" fmla="*/ 27 w 42"/>
                <a:gd name="T65" fmla="*/ 12 h 19"/>
                <a:gd name="T66" fmla="*/ 27 w 42"/>
                <a:gd name="T67" fmla="*/ 11 h 19"/>
                <a:gd name="T68" fmla="*/ 28 w 42"/>
                <a:gd name="T69" fmla="*/ 11 h 19"/>
                <a:gd name="T70" fmla="*/ 29 w 42"/>
                <a:gd name="T71" fmla="*/ 10 h 19"/>
                <a:gd name="T72" fmla="*/ 30 w 42"/>
                <a:gd name="T73" fmla="*/ 10 h 19"/>
                <a:gd name="T74" fmla="*/ 31 w 42"/>
                <a:gd name="T75" fmla="*/ 9 h 19"/>
                <a:gd name="T76" fmla="*/ 31 w 42"/>
                <a:gd name="T77" fmla="*/ 9 h 19"/>
                <a:gd name="T78" fmla="*/ 32 w 42"/>
                <a:gd name="T79" fmla="*/ 8 h 19"/>
                <a:gd name="T80" fmla="*/ 33 w 42"/>
                <a:gd name="T81" fmla="*/ 7 h 19"/>
                <a:gd name="T82" fmla="*/ 34 w 42"/>
                <a:gd name="T83" fmla="*/ 7 h 19"/>
                <a:gd name="T84" fmla="*/ 35 w 42"/>
                <a:gd name="T85" fmla="*/ 6 h 19"/>
                <a:gd name="T86" fmla="*/ 36 w 42"/>
                <a:gd name="T87" fmla="*/ 5 h 19"/>
                <a:gd name="T88" fmla="*/ 36 w 42"/>
                <a:gd name="T89" fmla="*/ 5 h 19"/>
                <a:gd name="T90" fmla="*/ 37 w 42"/>
                <a:gd name="T91" fmla="*/ 4 h 19"/>
                <a:gd name="T92" fmla="*/ 38 w 42"/>
                <a:gd name="T93" fmla="*/ 4 h 19"/>
                <a:gd name="T94" fmla="*/ 39 w 42"/>
                <a:gd name="T95" fmla="*/ 3 h 19"/>
                <a:gd name="T96" fmla="*/ 40 w 42"/>
                <a:gd name="T97" fmla="*/ 2 h 19"/>
                <a:gd name="T98" fmla="*/ 40 w 42"/>
                <a:gd name="T99" fmla="*/ 2 h 19"/>
                <a:gd name="T100" fmla="*/ 41 w 42"/>
                <a:gd name="T101" fmla="*/ 1 h 19"/>
                <a:gd name="T102" fmla="*/ 42 w 42"/>
                <a:gd name="T10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9">
                  <a:moveTo>
                    <a:pt x="0" y="16"/>
                  </a:moveTo>
                  <a:lnTo>
                    <a:pt x="1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5" name="Freeform 94"/>
            <p:cNvSpPr>
              <a:spLocks/>
            </p:cNvSpPr>
            <p:nvPr/>
          </p:nvSpPr>
          <p:spPr bwMode="auto">
            <a:xfrm>
              <a:off x="2045" y="2503"/>
              <a:ext cx="287" cy="68"/>
            </a:xfrm>
            <a:custGeom>
              <a:avLst/>
              <a:gdLst>
                <a:gd name="T0" fmla="*/ 1 w 42"/>
                <a:gd name="T1" fmla="*/ 10 h 10"/>
                <a:gd name="T2" fmla="*/ 2 w 42"/>
                <a:gd name="T3" fmla="*/ 9 h 10"/>
                <a:gd name="T4" fmla="*/ 2 w 42"/>
                <a:gd name="T5" fmla="*/ 9 h 10"/>
                <a:gd name="T6" fmla="*/ 3 w 42"/>
                <a:gd name="T7" fmla="*/ 8 h 10"/>
                <a:gd name="T8" fmla="*/ 4 w 42"/>
                <a:gd name="T9" fmla="*/ 8 h 10"/>
                <a:gd name="T10" fmla="*/ 5 w 42"/>
                <a:gd name="T11" fmla="*/ 7 h 10"/>
                <a:gd name="T12" fmla="*/ 6 w 42"/>
                <a:gd name="T13" fmla="*/ 7 h 10"/>
                <a:gd name="T14" fmla="*/ 6 w 42"/>
                <a:gd name="T15" fmla="*/ 6 h 10"/>
                <a:gd name="T16" fmla="*/ 7 w 42"/>
                <a:gd name="T17" fmla="*/ 6 h 10"/>
                <a:gd name="T18" fmla="*/ 8 w 42"/>
                <a:gd name="T19" fmla="*/ 5 h 10"/>
                <a:gd name="T20" fmla="*/ 9 w 42"/>
                <a:gd name="T21" fmla="*/ 5 h 10"/>
                <a:gd name="T22" fmla="*/ 10 w 42"/>
                <a:gd name="T23" fmla="*/ 5 h 10"/>
                <a:gd name="T24" fmla="*/ 10 w 42"/>
                <a:gd name="T25" fmla="*/ 4 h 10"/>
                <a:gd name="T26" fmla="*/ 11 w 42"/>
                <a:gd name="T27" fmla="*/ 4 h 10"/>
                <a:gd name="T28" fmla="*/ 12 w 42"/>
                <a:gd name="T29" fmla="*/ 3 h 10"/>
                <a:gd name="T30" fmla="*/ 13 w 42"/>
                <a:gd name="T31" fmla="*/ 3 h 10"/>
                <a:gd name="T32" fmla="*/ 14 w 42"/>
                <a:gd name="T33" fmla="*/ 3 h 10"/>
                <a:gd name="T34" fmla="*/ 14 w 42"/>
                <a:gd name="T35" fmla="*/ 2 h 10"/>
                <a:gd name="T36" fmla="*/ 15 w 42"/>
                <a:gd name="T37" fmla="*/ 2 h 10"/>
                <a:gd name="T38" fmla="*/ 16 w 42"/>
                <a:gd name="T39" fmla="*/ 2 h 10"/>
                <a:gd name="T40" fmla="*/ 17 w 42"/>
                <a:gd name="T41" fmla="*/ 2 h 10"/>
                <a:gd name="T42" fmla="*/ 18 w 42"/>
                <a:gd name="T43" fmla="*/ 1 h 10"/>
                <a:gd name="T44" fmla="*/ 19 w 42"/>
                <a:gd name="T45" fmla="*/ 1 h 10"/>
                <a:gd name="T46" fmla="*/ 19 w 42"/>
                <a:gd name="T47" fmla="*/ 1 h 10"/>
                <a:gd name="T48" fmla="*/ 20 w 42"/>
                <a:gd name="T49" fmla="*/ 1 h 10"/>
                <a:gd name="T50" fmla="*/ 21 w 42"/>
                <a:gd name="T51" fmla="*/ 1 h 10"/>
                <a:gd name="T52" fmla="*/ 22 w 42"/>
                <a:gd name="T53" fmla="*/ 0 h 10"/>
                <a:gd name="T54" fmla="*/ 23 w 42"/>
                <a:gd name="T55" fmla="*/ 0 h 10"/>
                <a:gd name="T56" fmla="*/ 23 w 42"/>
                <a:gd name="T57" fmla="*/ 0 h 10"/>
                <a:gd name="T58" fmla="*/ 24 w 42"/>
                <a:gd name="T59" fmla="*/ 0 h 10"/>
                <a:gd name="T60" fmla="*/ 25 w 42"/>
                <a:gd name="T61" fmla="*/ 0 h 10"/>
                <a:gd name="T62" fmla="*/ 26 w 42"/>
                <a:gd name="T63" fmla="*/ 0 h 10"/>
                <a:gd name="T64" fmla="*/ 27 w 42"/>
                <a:gd name="T65" fmla="*/ 0 h 10"/>
                <a:gd name="T66" fmla="*/ 27 w 42"/>
                <a:gd name="T67" fmla="*/ 0 h 10"/>
                <a:gd name="T68" fmla="*/ 28 w 42"/>
                <a:gd name="T69" fmla="*/ 0 h 10"/>
                <a:gd name="T70" fmla="*/ 29 w 42"/>
                <a:gd name="T71" fmla="*/ 0 h 10"/>
                <a:gd name="T72" fmla="*/ 30 w 42"/>
                <a:gd name="T73" fmla="*/ 0 h 10"/>
                <a:gd name="T74" fmla="*/ 31 w 42"/>
                <a:gd name="T75" fmla="*/ 0 h 10"/>
                <a:gd name="T76" fmla="*/ 31 w 42"/>
                <a:gd name="T77" fmla="*/ 0 h 10"/>
                <a:gd name="T78" fmla="*/ 32 w 42"/>
                <a:gd name="T79" fmla="*/ 0 h 10"/>
                <a:gd name="T80" fmla="*/ 33 w 42"/>
                <a:gd name="T81" fmla="*/ 0 h 10"/>
                <a:gd name="T82" fmla="*/ 34 w 42"/>
                <a:gd name="T83" fmla="*/ 0 h 10"/>
                <a:gd name="T84" fmla="*/ 35 w 42"/>
                <a:gd name="T85" fmla="*/ 0 h 10"/>
                <a:gd name="T86" fmla="*/ 35 w 42"/>
                <a:gd name="T87" fmla="*/ 0 h 10"/>
                <a:gd name="T88" fmla="*/ 36 w 42"/>
                <a:gd name="T89" fmla="*/ 0 h 10"/>
                <a:gd name="T90" fmla="*/ 37 w 42"/>
                <a:gd name="T91" fmla="*/ 1 h 10"/>
                <a:gd name="T92" fmla="*/ 38 w 42"/>
                <a:gd name="T93" fmla="*/ 1 h 10"/>
                <a:gd name="T94" fmla="*/ 39 w 42"/>
                <a:gd name="T95" fmla="*/ 1 h 10"/>
                <a:gd name="T96" fmla="*/ 39 w 42"/>
                <a:gd name="T97" fmla="*/ 1 h 10"/>
                <a:gd name="T98" fmla="*/ 40 w 42"/>
                <a:gd name="T99" fmla="*/ 1 h 10"/>
                <a:gd name="T100" fmla="*/ 41 w 42"/>
                <a:gd name="T101" fmla="*/ 1 h 10"/>
                <a:gd name="T102" fmla="*/ 42 w 42"/>
                <a:gd name="T10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0">
                  <a:moveTo>
                    <a:pt x="0" y="1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2"/>
                  </a:lnTo>
                  <a:lnTo>
                    <a:pt x="42" y="2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6" name="Freeform 95"/>
            <p:cNvSpPr>
              <a:spLocks/>
            </p:cNvSpPr>
            <p:nvPr/>
          </p:nvSpPr>
          <p:spPr bwMode="auto">
            <a:xfrm>
              <a:off x="2332" y="2517"/>
              <a:ext cx="288" cy="54"/>
            </a:xfrm>
            <a:custGeom>
              <a:avLst/>
              <a:gdLst>
                <a:gd name="T0" fmla="*/ 1 w 42"/>
                <a:gd name="T1" fmla="*/ 0 h 8"/>
                <a:gd name="T2" fmla="*/ 1 w 42"/>
                <a:gd name="T3" fmla="*/ 0 h 8"/>
                <a:gd name="T4" fmla="*/ 2 w 42"/>
                <a:gd name="T5" fmla="*/ 0 h 8"/>
                <a:gd name="T6" fmla="*/ 3 w 42"/>
                <a:gd name="T7" fmla="*/ 0 h 8"/>
                <a:gd name="T8" fmla="*/ 4 w 42"/>
                <a:gd name="T9" fmla="*/ 1 h 8"/>
                <a:gd name="T10" fmla="*/ 5 w 42"/>
                <a:gd name="T11" fmla="*/ 1 h 8"/>
                <a:gd name="T12" fmla="*/ 6 w 42"/>
                <a:gd name="T13" fmla="*/ 1 h 8"/>
                <a:gd name="T14" fmla="*/ 6 w 42"/>
                <a:gd name="T15" fmla="*/ 1 h 8"/>
                <a:gd name="T16" fmla="*/ 7 w 42"/>
                <a:gd name="T17" fmla="*/ 1 h 8"/>
                <a:gd name="T18" fmla="*/ 8 w 42"/>
                <a:gd name="T19" fmla="*/ 2 h 8"/>
                <a:gd name="T20" fmla="*/ 9 w 42"/>
                <a:gd name="T21" fmla="*/ 2 h 8"/>
                <a:gd name="T22" fmla="*/ 10 w 42"/>
                <a:gd name="T23" fmla="*/ 2 h 8"/>
                <a:gd name="T24" fmla="*/ 10 w 42"/>
                <a:gd name="T25" fmla="*/ 2 h 8"/>
                <a:gd name="T26" fmla="*/ 11 w 42"/>
                <a:gd name="T27" fmla="*/ 2 h 8"/>
                <a:gd name="T28" fmla="*/ 12 w 42"/>
                <a:gd name="T29" fmla="*/ 3 h 8"/>
                <a:gd name="T30" fmla="*/ 13 w 42"/>
                <a:gd name="T31" fmla="*/ 3 h 8"/>
                <a:gd name="T32" fmla="*/ 14 w 42"/>
                <a:gd name="T33" fmla="*/ 3 h 8"/>
                <a:gd name="T34" fmla="*/ 14 w 42"/>
                <a:gd name="T35" fmla="*/ 3 h 8"/>
                <a:gd name="T36" fmla="*/ 15 w 42"/>
                <a:gd name="T37" fmla="*/ 4 h 8"/>
                <a:gd name="T38" fmla="*/ 16 w 42"/>
                <a:gd name="T39" fmla="*/ 4 h 8"/>
                <a:gd name="T40" fmla="*/ 17 w 42"/>
                <a:gd name="T41" fmla="*/ 4 h 8"/>
                <a:gd name="T42" fmla="*/ 18 w 42"/>
                <a:gd name="T43" fmla="*/ 4 h 8"/>
                <a:gd name="T44" fmla="*/ 18 w 42"/>
                <a:gd name="T45" fmla="*/ 4 h 8"/>
                <a:gd name="T46" fmla="*/ 19 w 42"/>
                <a:gd name="T47" fmla="*/ 5 h 8"/>
                <a:gd name="T48" fmla="*/ 20 w 42"/>
                <a:gd name="T49" fmla="*/ 5 h 8"/>
                <a:gd name="T50" fmla="*/ 21 w 42"/>
                <a:gd name="T51" fmla="*/ 5 h 8"/>
                <a:gd name="T52" fmla="*/ 22 w 42"/>
                <a:gd name="T53" fmla="*/ 5 h 8"/>
                <a:gd name="T54" fmla="*/ 22 w 42"/>
                <a:gd name="T55" fmla="*/ 5 h 8"/>
                <a:gd name="T56" fmla="*/ 23 w 42"/>
                <a:gd name="T57" fmla="*/ 5 h 8"/>
                <a:gd name="T58" fmla="*/ 24 w 42"/>
                <a:gd name="T59" fmla="*/ 6 h 8"/>
                <a:gd name="T60" fmla="*/ 25 w 42"/>
                <a:gd name="T61" fmla="*/ 6 h 8"/>
                <a:gd name="T62" fmla="*/ 26 w 42"/>
                <a:gd name="T63" fmla="*/ 6 h 8"/>
                <a:gd name="T64" fmla="*/ 27 w 42"/>
                <a:gd name="T65" fmla="*/ 6 h 8"/>
                <a:gd name="T66" fmla="*/ 27 w 42"/>
                <a:gd name="T67" fmla="*/ 6 h 8"/>
                <a:gd name="T68" fmla="*/ 28 w 42"/>
                <a:gd name="T69" fmla="*/ 6 h 8"/>
                <a:gd name="T70" fmla="*/ 29 w 42"/>
                <a:gd name="T71" fmla="*/ 7 h 8"/>
                <a:gd name="T72" fmla="*/ 30 w 42"/>
                <a:gd name="T73" fmla="*/ 7 h 8"/>
                <a:gd name="T74" fmla="*/ 31 w 42"/>
                <a:gd name="T75" fmla="*/ 7 h 8"/>
                <a:gd name="T76" fmla="*/ 31 w 42"/>
                <a:gd name="T77" fmla="*/ 7 h 8"/>
                <a:gd name="T78" fmla="*/ 32 w 42"/>
                <a:gd name="T79" fmla="*/ 7 h 8"/>
                <a:gd name="T80" fmla="*/ 33 w 42"/>
                <a:gd name="T81" fmla="*/ 7 h 8"/>
                <a:gd name="T82" fmla="*/ 34 w 42"/>
                <a:gd name="T83" fmla="*/ 7 h 8"/>
                <a:gd name="T84" fmla="*/ 35 w 42"/>
                <a:gd name="T85" fmla="*/ 7 h 8"/>
                <a:gd name="T86" fmla="*/ 35 w 42"/>
                <a:gd name="T87" fmla="*/ 7 h 8"/>
                <a:gd name="T88" fmla="*/ 36 w 42"/>
                <a:gd name="T89" fmla="*/ 7 h 8"/>
                <a:gd name="T90" fmla="*/ 37 w 42"/>
                <a:gd name="T91" fmla="*/ 7 h 8"/>
                <a:gd name="T92" fmla="*/ 38 w 42"/>
                <a:gd name="T93" fmla="*/ 8 h 8"/>
                <a:gd name="T94" fmla="*/ 39 w 42"/>
                <a:gd name="T95" fmla="*/ 8 h 8"/>
                <a:gd name="T96" fmla="*/ 39 w 42"/>
                <a:gd name="T97" fmla="*/ 8 h 8"/>
                <a:gd name="T98" fmla="*/ 40 w 42"/>
                <a:gd name="T99" fmla="*/ 8 h 8"/>
                <a:gd name="T100" fmla="*/ 41 w 42"/>
                <a:gd name="T101" fmla="*/ 8 h 8"/>
                <a:gd name="T102" fmla="*/ 42 w 42"/>
                <a:gd name="T10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8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8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7" name="Freeform 96"/>
            <p:cNvSpPr>
              <a:spLocks/>
            </p:cNvSpPr>
            <p:nvPr/>
          </p:nvSpPr>
          <p:spPr bwMode="auto">
            <a:xfrm>
              <a:off x="2620" y="2558"/>
              <a:ext cx="287" cy="13"/>
            </a:xfrm>
            <a:custGeom>
              <a:avLst/>
              <a:gdLst>
                <a:gd name="T0" fmla="*/ 1 w 42"/>
                <a:gd name="T1" fmla="*/ 2 h 2"/>
                <a:gd name="T2" fmla="*/ 1 w 42"/>
                <a:gd name="T3" fmla="*/ 2 h 2"/>
                <a:gd name="T4" fmla="*/ 2 w 42"/>
                <a:gd name="T5" fmla="*/ 2 h 2"/>
                <a:gd name="T6" fmla="*/ 3 w 42"/>
                <a:gd name="T7" fmla="*/ 2 h 2"/>
                <a:gd name="T8" fmla="*/ 4 w 42"/>
                <a:gd name="T9" fmla="*/ 2 h 2"/>
                <a:gd name="T10" fmla="*/ 5 w 42"/>
                <a:gd name="T11" fmla="*/ 2 h 2"/>
                <a:gd name="T12" fmla="*/ 5 w 42"/>
                <a:gd name="T13" fmla="*/ 2 h 2"/>
                <a:gd name="T14" fmla="*/ 6 w 42"/>
                <a:gd name="T15" fmla="*/ 2 h 2"/>
                <a:gd name="T16" fmla="*/ 7 w 42"/>
                <a:gd name="T17" fmla="*/ 2 h 2"/>
                <a:gd name="T18" fmla="*/ 8 w 42"/>
                <a:gd name="T19" fmla="*/ 2 h 2"/>
                <a:gd name="T20" fmla="*/ 9 w 42"/>
                <a:gd name="T21" fmla="*/ 2 h 2"/>
                <a:gd name="T22" fmla="*/ 9 w 42"/>
                <a:gd name="T23" fmla="*/ 2 h 2"/>
                <a:gd name="T24" fmla="*/ 10 w 42"/>
                <a:gd name="T25" fmla="*/ 2 h 2"/>
                <a:gd name="T26" fmla="*/ 11 w 42"/>
                <a:gd name="T27" fmla="*/ 2 h 2"/>
                <a:gd name="T28" fmla="*/ 12 w 42"/>
                <a:gd name="T29" fmla="*/ 2 h 2"/>
                <a:gd name="T30" fmla="*/ 13 w 42"/>
                <a:gd name="T31" fmla="*/ 2 h 2"/>
                <a:gd name="T32" fmla="*/ 14 w 42"/>
                <a:gd name="T33" fmla="*/ 2 h 2"/>
                <a:gd name="T34" fmla="*/ 14 w 42"/>
                <a:gd name="T35" fmla="*/ 2 h 2"/>
                <a:gd name="T36" fmla="*/ 15 w 42"/>
                <a:gd name="T37" fmla="*/ 2 h 2"/>
                <a:gd name="T38" fmla="*/ 16 w 42"/>
                <a:gd name="T39" fmla="*/ 2 h 2"/>
                <a:gd name="T40" fmla="*/ 17 w 42"/>
                <a:gd name="T41" fmla="*/ 2 h 2"/>
                <a:gd name="T42" fmla="*/ 18 w 42"/>
                <a:gd name="T43" fmla="*/ 1 h 2"/>
                <a:gd name="T44" fmla="*/ 18 w 42"/>
                <a:gd name="T45" fmla="*/ 1 h 2"/>
                <a:gd name="T46" fmla="*/ 19 w 42"/>
                <a:gd name="T47" fmla="*/ 1 h 2"/>
                <a:gd name="T48" fmla="*/ 20 w 42"/>
                <a:gd name="T49" fmla="*/ 1 h 2"/>
                <a:gd name="T50" fmla="*/ 21 w 42"/>
                <a:gd name="T51" fmla="*/ 1 h 2"/>
                <a:gd name="T52" fmla="*/ 22 w 42"/>
                <a:gd name="T53" fmla="*/ 1 h 2"/>
                <a:gd name="T54" fmla="*/ 22 w 42"/>
                <a:gd name="T55" fmla="*/ 1 h 2"/>
                <a:gd name="T56" fmla="*/ 23 w 42"/>
                <a:gd name="T57" fmla="*/ 1 h 2"/>
                <a:gd name="T58" fmla="*/ 24 w 42"/>
                <a:gd name="T59" fmla="*/ 1 h 2"/>
                <a:gd name="T60" fmla="*/ 25 w 42"/>
                <a:gd name="T61" fmla="*/ 1 h 2"/>
                <a:gd name="T62" fmla="*/ 26 w 42"/>
                <a:gd name="T63" fmla="*/ 1 h 2"/>
                <a:gd name="T64" fmla="*/ 26 w 42"/>
                <a:gd name="T65" fmla="*/ 1 h 2"/>
                <a:gd name="T66" fmla="*/ 27 w 42"/>
                <a:gd name="T67" fmla="*/ 1 h 2"/>
                <a:gd name="T68" fmla="*/ 28 w 42"/>
                <a:gd name="T69" fmla="*/ 1 h 2"/>
                <a:gd name="T70" fmla="*/ 29 w 42"/>
                <a:gd name="T71" fmla="*/ 1 h 2"/>
                <a:gd name="T72" fmla="*/ 30 w 42"/>
                <a:gd name="T73" fmla="*/ 1 h 2"/>
                <a:gd name="T74" fmla="*/ 30 w 42"/>
                <a:gd name="T75" fmla="*/ 1 h 2"/>
                <a:gd name="T76" fmla="*/ 31 w 42"/>
                <a:gd name="T77" fmla="*/ 1 h 2"/>
                <a:gd name="T78" fmla="*/ 32 w 42"/>
                <a:gd name="T79" fmla="*/ 0 h 2"/>
                <a:gd name="T80" fmla="*/ 33 w 42"/>
                <a:gd name="T81" fmla="*/ 0 h 2"/>
                <a:gd name="T82" fmla="*/ 34 w 42"/>
                <a:gd name="T83" fmla="*/ 0 h 2"/>
                <a:gd name="T84" fmla="*/ 34 w 42"/>
                <a:gd name="T85" fmla="*/ 0 h 2"/>
                <a:gd name="T86" fmla="*/ 35 w 42"/>
                <a:gd name="T87" fmla="*/ 0 h 2"/>
                <a:gd name="T88" fmla="*/ 36 w 42"/>
                <a:gd name="T89" fmla="*/ 0 h 2"/>
                <a:gd name="T90" fmla="*/ 37 w 42"/>
                <a:gd name="T91" fmla="*/ 0 h 2"/>
                <a:gd name="T92" fmla="*/ 38 w 42"/>
                <a:gd name="T93" fmla="*/ 0 h 2"/>
                <a:gd name="T94" fmla="*/ 39 w 42"/>
                <a:gd name="T95" fmla="*/ 0 h 2"/>
                <a:gd name="T96" fmla="*/ 39 w 42"/>
                <a:gd name="T97" fmla="*/ 0 h 2"/>
                <a:gd name="T98" fmla="*/ 40 w 42"/>
                <a:gd name="T99" fmla="*/ 0 h 2"/>
                <a:gd name="T100" fmla="*/ 41 w 42"/>
                <a:gd name="T101" fmla="*/ 0 h 2"/>
                <a:gd name="T102" fmla="*/ 42 w 42"/>
                <a:gd name="T10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2">
                  <a:moveTo>
                    <a:pt x="0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8" name="Freeform 97"/>
            <p:cNvSpPr>
              <a:spLocks/>
            </p:cNvSpPr>
            <p:nvPr/>
          </p:nvSpPr>
          <p:spPr bwMode="auto">
            <a:xfrm>
              <a:off x="2907" y="2551"/>
              <a:ext cx="287" cy="7"/>
            </a:xfrm>
            <a:custGeom>
              <a:avLst/>
              <a:gdLst>
                <a:gd name="T0" fmla="*/ 1 w 42"/>
                <a:gd name="T1" fmla="*/ 1 h 1"/>
                <a:gd name="T2" fmla="*/ 1 w 42"/>
                <a:gd name="T3" fmla="*/ 1 h 1"/>
                <a:gd name="T4" fmla="*/ 2 w 42"/>
                <a:gd name="T5" fmla="*/ 1 h 1"/>
                <a:gd name="T6" fmla="*/ 3 w 42"/>
                <a:gd name="T7" fmla="*/ 1 h 1"/>
                <a:gd name="T8" fmla="*/ 4 w 42"/>
                <a:gd name="T9" fmla="*/ 1 h 1"/>
                <a:gd name="T10" fmla="*/ 5 w 42"/>
                <a:gd name="T11" fmla="*/ 1 h 1"/>
                <a:gd name="T12" fmla="*/ 5 w 42"/>
                <a:gd name="T13" fmla="*/ 1 h 1"/>
                <a:gd name="T14" fmla="*/ 6 w 42"/>
                <a:gd name="T15" fmla="*/ 1 h 1"/>
                <a:gd name="T16" fmla="*/ 7 w 42"/>
                <a:gd name="T17" fmla="*/ 1 h 1"/>
                <a:gd name="T18" fmla="*/ 8 w 42"/>
                <a:gd name="T19" fmla="*/ 1 h 1"/>
                <a:gd name="T20" fmla="*/ 9 w 42"/>
                <a:gd name="T21" fmla="*/ 1 h 1"/>
                <a:gd name="T22" fmla="*/ 9 w 42"/>
                <a:gd name="T23" fmla="*/ 0 h 1"/>
                <a:gd name="T24" fmla="*/ 10 w 42"/>
                <a:gd name="T25" fmla="*/ 0 h 1"/>
                <a:gd name="T26" fmla="*/ 11 w 42"/>
                <a:gd name="T27" fmla="*/ 0 h 1"/>
                <a:gd name="T28" fmla="*/ 12 w 42"/>
                <a:gd name="T29" fmla="*/ 0 h 1"/>
                <a:gd name="T30" fmla="*/ 13 w 42"/>
                <a:gd name="T31" fmla="*/ 0 h 1"/>
                <a:gd name="T32" fmla="*/ 13 w 42"/>
                <a:gd name="T33" fmla="*/ 0 h 1"/>
                <a:gd name="T34" fmla="*/ 14 w 42"/>
                <a:gd name="T35" fmla="*/ 0 h 1"/>
                <a:gd name="T36" fmla="*/ 15 w 42"/>
                <a:gd name="T37" fmla="*/ 0 h 1"/>
                <a:gd name="T38" fmla="*/ 16 w 42"/>
                <a:gd name="T39" fmla="*/ 0 h 1"/>
                <a:gd name="T40" fmla="*/ 17 w 42"/>
                <a:gd name="T41" fmla="*/ 0 h 1"/>
                <a:gd name="T42" fmla="*/ 17 w 42"/>
                <a:gd name="T43" fmla="*/ 0 h 1"/>
                <a:gd name="T44" fmla="*/ 18 w 42"/>
                <a:gd name="T45" fmla="*/ 0 h 1"/>
                <a:gd name="T46" fmla="*/ 19 w 42"/>
                <a:gd name="T47" fmla="*/ 0 h 1"/>
                <a:gd name="T48" fmla="*/ 20 w 42"/>
                <a:gd name="T49" fmla="*/ 0 h 1"/>
                <a:gd name="T50" fmla="*/ 21 w 42"/>
                <a:gd name="T51" fmla="*/ 0 h 1"/>
                <a:gd name="T52" fmla="*/ 22 w 42"/>
                <a:gd name="T53" fmla="*/ 0 h 1"/>
                <a:gd name="T54" fmla="*/ 22 w 42"/>
                <a:gd name="T55" fmla="*/ 0 h 1"/>
                <a:gd name="T56" fmla="*/ 23 w 42"/>
                <a:gd name="T57" fmla="*/ 0 h 1"/>
                <a:gd name="T58" fmla="*/ 24 w 42"/>
                <a:gd name="T59" fmla="*/ 0 h 1"/>
                <a:gd name="T60" fmla="*/ 25 w 42"/>
                <a:gd name="T61" fmla="*/ 0 h 1"/>
                <a:gd name="T62" fmla="*/ 26 w 42"/>
                <a:gd name="T63" fmla="*/ 0 h 1"/>
                <a:gd name="T64" fmla="*/ 26 w 42"/>
                <a:gd name="T65" fmla="*/ 0 h 1"/>
                <a:gd name="T66" fmla="*/ 27 w 42"/>
                <a:gd name="T67" fmla="*/ 0 h 1"/>
                <a:gd name="T68" fmla="*/ 28 w 42"/>
                <a:gd name="T69" fmla="*/ 0 h 1"/>
                <a:gd name="T70" fmla="*/ 29 w 42"/>
                <a:gd name="T71" fmla="*/ 0 h 1"/>
                <a:gd name="T72" fmla="*/ 30 w 42"/>
                <a:gd name="T73" fmla="*/ 0 h 1"/>
                <a:gd name="T74" fmla="*/ 30 w 42"/>
                <a:gd name="T75" fmla="*/ 0 h 1"/>
                <a:gd name="T76" fmla="*/ 31 w 42"/>
                <a:gd name="T77" fmla="*/ 0 h 1"/>
                <a:gd name="T78" fmla="*/ 32 w 42"/>
                <a:gd name="T79" fmla="*/ 0 h 1"/>
                <a:gd name="T80" fmla="*/ 33 w 42"/>
                <a:gd name="T81" fmla="*/ 0 h 1"/>
                <a:gd name="T82" fmla="*/ 34 w 42"/>
                <a:gd name="T83" fmla="*/ 0 h 1"/>
                <a:gd name="T84" fmla="*/ 34 w 42"/>
                <a:gd name="T85" fmla="*/ 0 h 1"/>
                <a:gd name="T86" fmla="*/ 35 w 42"/>
                <a:gd name="T87" fmla="*/ 0 h 1"/>
                <a:gd name="T88" fmla="*/ 36 w 42"/>
                <a:gd name="T89" fmla="*/ 0 h 1"/>
                <a:gd name="T90" fmla="*/ 37 w 42"/>
                <a:gd name="T91" fmla="*/ 0 h 1"/>
                <a:gd name="T92" fmla="*/ 38 w 42"/>
                <a:gd name="T93" fmla="*/ 0 h 1"/>
                <a:gd name="T94" fmla="*/ 38 w 42"/>
                <a:gd name="T95" fmla="*/ 0 h 1"/>
                <a:gd name="T96" fmla="*/ 39 w 42"/>
                <a:gd name="T97" fmla="*/ 0 h 1"/>
                <a:gd name="T98" fmla="*/ 40 w 42"/>
                <a:gd name="T99" fmla="*/ 0 h 1"/>
                <a:gd name="T100" fmla="*/ 41 w 42"/>
                <a:gd name="T101" fmla="*/ 0 h 1"/>
                <a:gd name="T102" fmla="*/ 42 w 42"/>
                <a:gd name="T10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9" name="Freeform 98"/>
            <p:cNvSpPr>
              <a:spLocks/>
            </p:cNvSpPr>
            <p:nvPr/>
          </p:nvSpPr>
          <p:spPr bwMode="auto">
            <a:xfrm>
              <a:off x="3194" y="2551"/>
              <a:ext cx="178" cy="7"/>
            </a:xfrm>
            <a:custGeom>
              <a:avLst/>
              <a:gdLst>
                <a:gd name="T0" fmla="*/ 0 w 26"/>
                <a:gd name="T1" fmla="*/ 0 h 1"/>
                <a:gd name="T2" fmla="*/ 1 w 26"/>
                <a:gd name="T3" fmla="*/ 0 h 1"/>
                <a:gd name="T4" fmla="*/ 2 w 26"/>
                <a:gd name="T5" fmla="*/ 0 h 1"/>
                <a:gd name="T6" fmla="*/ 3 w 26"/>
                <a:gd name="T7" fmla="*/ 0 h 1"/>
                <a:gd name="T8" fmla="*/ 4 w 26"/>
                <a:gd name="T9" fmla="*/ 0 h 1"/>
                <a:gd name="T10" fmla="*/ 5 w 26"/>
                <a:gd name="T11" fmla="*/ 1 h 1"/>
                <a:gd name="T12" fmla="*/ 5 w 26"/>
                <a:gd name="T13" fmla="*/ 1 h 1"/>
                <a:gd name="T14" fmla="*/ 6 w 26"/>
                <a:gd name="T15" fmla="*/ 1 h 1"/>
                <a:gd name="T16" fmla="*/ 7 w 26"/>
                <a:gd name="T17" fmla="*/ 1 h 1"/>
                <a:gd name="T18" fmla="*/ 8 w 26"/>
                <a:gd name="T19" fmla="*/ 1 h 1"/>
                <a:gd name="T20" fmla="*/ 9 w 26"/>
                <a:gd name="T21" fmla="*/ 1 h 1"/>
                <a:gd name="T22" fmla="*/ 9 w 26"/>
                <a:gd name="T23" fmla="*/ 1 h 1"/>
                <a:gd name="T24" fmla="*/ 10 w 26"/>
                <a:gd name="T25" fmla="*/ 1 h 1"/>
                <a:gd name="T26" fmla="*/ 11 w 26"/>
                <a:gd name="T27" fmla="*/ 1 h 1"/>
                <a:gd name="T28" fmla="*/ 12 w 26"/>
                <a:gd name="T29" fmla="*/ 1 h 1"/>
                <a:gd name="T30" fmla="*/ 13 w 26"/>
                <a:gd name="T31" fmla="*/ 1 h 1"/>
                <a:gd name="T32" fmla="*/ 13 w 26"/>
                <a:gd name="T33" fmla="*/ 1 h 1"/>
                <a:gd name="T34" fmla="*/ 14 w 26"/>
                <a:gd name="T35" fmla="*/ 1 h 1"/>
                <a:gd name="T36" fmla="*/ 15 w 26"/>
                <a:gd name="T37" fmla="*/ 1 h 1"/>
                <a:gd name="T38" fmla="*/ 16 w 26"/>
                <a:gd name="T39" fmla="*/ 1 h 1"/>
                <a:gd name="T40" fmla="*/ 17 w 26"/>
                <a:gd name="T41" fmla="*/ 1 h 1"/>
                <a:gd name="T42" fmla="*/ 17 w 26"/>
                <a:gd name="T43" fmla="*/ 1 h 1"/>
                <a:gd name="T44" fmla="*/ 18 w 26"/>
                <a:gd name="T45" fmla="*/ 1 h 1"/>
                <a:gd name="T46" fmla="*/ 19 w 26"/>
                <a:gd name="T47" fmla="*/ 1 h 1"/>
                <a:gd name="T48" fmla="*/ 20 w 26"/>
                <a:gd name="T49" fmla="*/ 1 h 1"/>
                <a:gd name="T50" fmla="*/ 21 w 26"/>
                <a:gd name="T51" fmla="*/ 1 h 1"/>
                <a:gd name="T52" fmla="*/ 21 w 26"/>
                <a:gd name="T53" fmla="*/ 1 h 1"/>
                <a:gd name="T54" fmla="*/ 22 w 26"/>
                <a:gd name="T55" fmla="*/ 1 h 1"/>
                <a:gd name="T56" fmla="*/ 23 w 26"/>
                <a:gd name="T57" fmla="*/ 1 h 1"/>
                <a:gd name="T58" fmla="*/ 24 w 26"/>
                <a:gd name="T59" fmla="*/ 1 h 1"/>
                <a:gd name="T60" fmla="*/ 25 w 26"/>
                <a:gd name="T61" fmla="*/ 1 h 1"/>
                <a:gd name="T62" fmla="*/ 25 w 26"/>
                <a:gd name="T63" fmla="*/ 1 h 1"/>
                <a:gd name="T64" fmla="*/ 26 w 26"/>
                <a:gd name="T6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0" name="Rectangle 99"/>
            <p:cNvSpPr>
              <a:spLocks noChangeArrowheads="1"/>
            </p:cNvSpPr>
            <p:nvPr/>
          </p:nvSpPr>
          <p:spPr bwMode="auto">
            <a:xfrm>
              <a:off x="123" y="-405"/>
              <a:ext cx="403" cy="3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431" name="テキスト ボックス 430"/>
          <p:cNvSpPr txBox="1"/>
          <p:nvPr/>
        </p:nvSpPr>
        <p:spPr>
          <a:xfrm>
            <a:off x="5788937" y="5086009"/>
            <a:ext cx="2887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/>
              <a:t>Difference in Small Q</a:t>
            </a:r>
            <a:endParaRPr kumimoji="1" lang="ja-JP" altLang="en-US" sz="2200" dirty="0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473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r>
              <a:rPr lang="en-US" altLang="ja-JP" dirty="0"/>
              <a:t>Hadron-Hadron Interaction</a:t>
            </a:r>
            <a:endParaRPr kumimoji="1" lang="ja-JP" altLang="en-US" dirty="0"/>
          </a:p>
        </p:txBody>
      </p:sp>
      <p:sp>
        <p:nvSpPr>
          <p:cNvPr id="92" name="コンテンツ プレースホルダー 91"/>
          <p:cNvSpPr>
            <a:spLocks noGrp="1"/>
          </p:cNvSpPr>
          <p:nvPr>
            <p:ph idx="1"/>
          </p:nvPr>
        </p:nvSpPr>
        <p:spPr>
          <a:xfrm>
            <a:off x="381000" y="2749803"/>
            <a:ext cx="8632371" cy="3650997"/>
          </a:xfrm>
        </p:spPr>
        <p:txBody>
          <a:bodyPr/>
          <a:lstStyle/>
          <a:p>
            <a:r>
              <a:rPr lang="en-US" altLang="ja-JP" dirty="0"/>
              <a:t>Testing Ground for QCD at Low Energy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>
                <a:latin typeface="+mj-lt"/>
              </a:rPr>
              <a:t>Foundation of Nuclear Physics</a:t>
            </a:r>
            <a:endParaRPr lang="en-US" altLang="ja-JP" dirty="0"/>
          </a:p>
          <a:p>
            <a:pPr lvl="1"/>
            <a:r>
              <a:rPr kumimoji="1" lang="en-US" altLang="ja-JP" dirty="0"/>
              <a:t> </a:t>
            </a:r>
            <a:r>
              <a:rPr lang="en-US" altLang="ja-JP" dirty="0">
                <a:latin typeface="+mn-lt"/>
              </a:rPr>
              <a:t>Baseline for many-body physics</a:t>
            </a:r>
          </a:p>
          <a:p>
            <a:pPr lvl="2"/>
            <a:r>
              <a:rPr lang="en-US" altLang="ja-JP" dirty="0">
                <a:latin typeface="+mn-lt"/>
              </a:rPr>
              <a:t> Exotic hadrons / finite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dirty="0">
                <a:latin typeface="+mn-lt"/>
              </a:rPr>
              <a:t>, ρ</a:t>
            </a:r>
            <a:endParaRPr kumimoji="1" lang="en-US" altLang="ja-JP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967678" y="1364580"/>
            <a:ext cx="1280373" cy="1240183"/>
            <a:chOff x="1967678" y="1364580"/>
            <a:chExt cx="1280373" cy="1240183"/>
          </a:xfrm>
        </p:grpSpPr>
        <p:sp>
          <p:nvSpPr>
            <p:cNvPr id="93" name="楕円 92"/>
            <p:cNvSpPr>
              <a:spLocks noChangeAspect="1"/>
            </p:cNvSpPr>
            <p:nvPr/>
          </p:nvSpPr>
          <p:spPr bwMode="auto">
            <a:xfrm>
              <a:off x="1967678" y="1380763"/>
              <a:ext cx="1280373" cy="122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7000">
                  <a:schemeClr val="accent3">
                    <a:lumMod val="89000"/>
                  </a:schemeClr>
                </a:gs>
                <a:gs pos="49000">
                  <a:schemeClr val="accent3">
                    <a:lumMod val="7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endParaRPr>
            </a:p>
          </p:txBody>
        </p:sp>
        <p:grpSp>
          <p:nvGrpSpPr>
            <p:cNvPr id="45" name="グループ化 56"/>
            <p:cNvGrpSpPr>
              <a:grpSpLocks/>
            </p:cNvGrpSpPr>
            <p:nvPr/>
          </p:nvGrpSpPr>
          <p:grpSpPr bwMode="auto">
            <a:xfrm>
              <a:off x="2349341" y="1406453"/>
              <a:ext cx="469668" cy="520282"/>
              <a:chOff x="1403648" y="4197408"/>
              <a:chExt cx="576064" cy="623423"/>
            </a:xfrm>
          </p:grpSpPr>
          <p:sp>
            <p:nvSpPr>
              <p:cNvPr id="61" name="円/楕円 71"/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2" name="円/楕円 72"/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3" name="円/楕円 73"/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46" name="グループ化 57"/>
            <p:cNvGrpSpPr>
              <a:grpSpLocks/>
            </p:cNvGrpSpPr>
            <p:nvPr/>
          </p:nvGrpSpPr>
          <p:grpSpPr bwMode="auto">
            <a:xfrm>
              <a:off x="2656084" y="1955112"/>
              <a:ext cx="469668" cy="520282"/>
              <a:chOff x="2123728" y="4806254"/>
              <a:chExt cx="576064" cy="623423"/>
            </a:xfrm>
          </p:grpSpPr>
          <p:sp>
            <p:nvSpPr>
              <p:cNvPr id="58" name="円/楕円 68"/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9" name="円/楕円 69"/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0" name="円/楕円 70"/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47" name="グループ化 58"/>
            <p:cNvGrpSpPr>
              <a:grpSpLocks/>
            </p:cNvGrpSpPr>
            <p:nvPr/>
          </p:nvGrpSpPr>
          <p:grpSpPr bwMode="auto">
            <a:xfrm>
              <a:off x="2058528" y="1955112"/>
              <a:ext cx="469668" cy="520282"/>
              <a:chOff x="1115616" y="5109833"/>
              <a:chExt cx="576064" cy="623423"/>
            </a:xfrm>
          </p:grpSpPr>
          <p:sp>
            <p:nvSpPr>
              <p:cNvPr id="55" name="円/楕円 65"/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6" name="円/楕円 66"/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7" name="円/楕円 67"/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pic>
          <p:nvPicPr>
            <p:cNvPr id="48" name="Picture 6" descr="gluon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49349">
              <a:off x="2252929" y="1841052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6" descr="glu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238" y="2143956"/>
              <a:ext cx="321795" cy="16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 descr="gluon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59996">
              <a:off x="2593501" y="1876446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テキスト ボックス 51"/>
            <p:cNvSpPr txBox="1"/>
            <p:nvPr/>
          </p:nvSpPr>
          <p:spPr bwMode="auto">
            <a:xfrm>
              <a:off x="2397841" y="1364580"/>
              <a:ext cx="400050" cy="4889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u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 bwMode="auto">
            <a:xfrm>
              <a:off x="2070816" y="1928143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u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 bwMode="auto">
            <a:xfrm>
              <a:off x="2691529" y="1940843"/>
              <a:ext cx="398462" cy="4889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d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5357792" y="1364580"/>
            <a:ext cx="1280373" cy="1243291"/>
            <a:chOff x="5357792" y="1364580"/>
            <a:chExt cx="1280373" cy="1243291"/>
          </a:xfrm>
        </p:grpSpPr>
        <p:sp>
          <p:nvSpPr>
            <p:cNvPr id="94" name="楕円 93"/>
            <p:cNvSpPr>
              <a:spLocks noChangeAspect="1"/>
            </p:cNvSpPr>
            <p:nvPr/>
          </p:nvSpPr>
          <p:spPr bwMode="auto">
            <a:xfrm>
              <a:off x="5357792" y="1383871"/>
              <a:ext cx="1280373" cy="122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7000">
                  <a:schemeClr val="accent3">
                    <a:lumMod val="89000"/>
                  </a:schemeClr>
                </a:gs>
                <a:gs pos="49000">
                  <a:schemeClr val="accent3">
                    <a:lumMod val="7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endParaRPr>
            </a:p>
          </p:txBody>
        </p:sp>
        <p:grpSp>
          <p:nvGrpSpPr>
            <p:cNvPr id="65" name="グループ化 56"/>
            <p:cNvGrpSpPr>
              <a:grpSpLocks/>
            </p:cNvGrpSpPr>
            <p:nvPr/>
          </p:nvGrpSpPr>
          <p:grpSpPr bwMode="auto">
            <a:xfrm>
              <a:off x="5770404" y="1406453"/>
              <a:ext cx="469668" cy="520282"/>
              <a:chOff x="1403648" y="4197408"/>
              <a:chExt cx="576064" cy="623423"/>
            </a:xfrm>
          </p:grpSpPr>
          <p:sp>
            <p:nvSpPr>
              <p:cNvPr id="81" name="円/楕円 91"/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2" name="円/楕円 92"/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3" name="円/楕円 93"/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66" name="グループ化 57"/>
            <p:cNvGrpSpPr>
              <a:grpSpLocks/>
            </p:cNvGrpSpPr>
            <p:nvPr/>
          </p:nvGrpSpPr>
          <p:grpSpPr bwMode="auto">
            <a:xfrm>
              <a:off x="6077147" y="1955112"/>
              <a:ext cx="469668" cy="520282"/>
              <a:chOff x="2123728" y="4806254"/>
              <a:chExt cx="576064" cy="623423"/>
            </a:xfrm>
          </p:grpSpPr>
          <p:sp>
            <p:nvSpPr>
              <p:cNvPr id="78" name="円/楕円 88"/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9" name="円/楕円 89"/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0" name="円/楕円 90"/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67" name="グループ化 58"/>
            <p:cNvGrpSpPr>
              <a:grpSpLocks/>
            </p:cNvGrpSpPr>
            <p:nvPr/>
          </p:nvGrpSpPr>
          <p:grpSpPr bwMode="auto">
            <a:xfrm>
              <a:off x="5479591" y="1955112"/>
              <a:ext cx="469668" cy="520282"/>
              <a:chOff x="1115616" y="5109833"/>
              <a:chExt cx="576064" cy="623423"/>
            </a:xfrm>
          </p:grpSpPr>
          <p:sp>
            <p:nvSpPr>
              <p:cNvPr id="75" name="円/楕円 85"/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6" name="円/楕円 86"/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7" name="円/楕円 87"/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pic>
          <p:nvPicPr>
            <p:cNvPr id="68" name="Picture 6" descr="gluon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49349">
              <a:off x="5673992" y="1841052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glu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301" y="2143956"/>
              <a:ext cx="321795" cy="16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6" descr="gluon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59996">
              <a:off x="6014564" y="1876446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テキスト ボックス 71"/>
            <p:cNvSpPr txBox="1"/>
            <p:nvPr/>
          </p:nvSpPr>
          <p:spPr bwMode="auto">
            <a:xfrm>
              <a:off x="5818904" y="1364580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 bwMode="auto">
            <a:xfrm>
              <a:off x="5491879" y="1928143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 bwMode="auto">
            <a:xfrm>
              <a:off x="6112591" y="1940843"/>
              <a:ext cx="398463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2" panose="020B0500000000000000" pitchFamily="34" charset="0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2" panose="020B0500000000000000" pitchFamily="34" charset="0"/>
              </a:endParaRPr>
            </a:p>
          </p:txBody>
        </p:sp>
      </p:grpSp>
      <p:pic>
        <p:nvPicPr>
          <p:cNvPr id="84" name="Picture 88" descr="C:\HOME\Work\Research\Library\Diagramfigure\gluon.t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43898" y="908553"/>
            <a:ext cx="522803" cy="1967285"/>
          </a:xfrm>
          <a:prstGeom prst="rect">
            <a:avLst/>
          </a:prstGeom>
          <a:noFill/>
          <a:ln>
            <a:noFill/>
          </a:ln>
          <a:effectLst>
            <a:glow rad="228600">
              <a:schemeClr val="bg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テキスト ボックス 89"/>
          <p:cNvSpPr txBox="1"/>
          <p:nvPr/>
        </p:nvSpPr>
        <p:spPr>
          <a:xfrm>
            <a:off x="3946282" y="1314876"/>
            <a:ext cx="1163865" cy="1570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en-US" altLang="ja-JP" sz="9600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j-ea"/>
                <a:ea typeface="+mj-ea"/>
              </a:rPr>
              <a:t>?</a:t>
            </a:r>
            <a:endParaRPr kumimoji="1" lang="ja-JP" altLang="en-US" sz="9600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雲 2"/>
          <p:cNvSpPr/>
          <p:nvPr/>
        </p:nvSpPr>
        <p:spPr bwMode="auto">
          <a:xfrm>
            <a:off x="6016031" y="3374962"/>
            <a:ext cx="3269565" cy="1311831"/>
          </a:xfrm>
          <a:prstGeom prst="cloud">
            <a:avLst/>
          </a:prstGeom>
          <a:solidFill>
            <a:srgbClr val="FFFF00">
              <a:alpha val="2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50" charset="-128"/>
              </a:rPr>
              <a:t>Chiral Symmetry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50" charset="-128"/>
              </a:rPr>
              <a:t>Confinement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4" name="吹き出し: 上矢印 3"/>
          <p:cNvSpPr/>
          <p:nvPr/>
        </p:nvSpPr>
        <p:spPr bwMode="auto">
          <a:xfrm>
            <a:off x="1565541" y="4787108"/>
            <a:ext cx="2040166" cy="1733014"/>
          </a:xfrm>
          <a:prstGeom prst="upArrowCallout">
            <a:avLst>
              <a:gd name="adj1" fmla="val 20058"/>
              <a:gd name="adj2" fmla="val 25000"/>
              <a:gd name="adj3" fmla="val 14128"/>
              <a:gd name="adj4" fmla="val 75848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50" charset="-128"/>
              </a:rPr>
              <a:t>H</a:t>
            </a: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50" charset="-128"/>
              </a:rPr>
              <a:t>-</a:t>
            </a:r>
            <a:r>
              <a:rPr kumimoji="0" lang="en-US" altLang="ja-JP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50" charset="-128"/>
              </a:rPr>
              <a:t>Dibaryon</a:t>
            </a: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pitchFamily="5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50" charset="-128"/>
              </a:rPr>
              <a:t>N</a:t>
            </a:r>
            <a:r>
              <a:rPr kumimoji="0" lang="en-US" altLang="ja-JP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50" charset="-128"/>
              </a:rPr>
              <a:t>Ω </a:t>
            </a:r>
            <a:r>
              <a:rPr kumimoji="0" lang="en-US" altLang="ja-JP" sz="2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50" charset="-128"/>
              </a:rPr>
              <a:t>Dibaryon</a:t>
            </a:r>
            <a:endParaRPr kumimoji="0"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pitchFamily="5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50" charset="-128"/>
              </a:rPr>
              <a:t>Λ(1405)</a:t>
            </a:r>
            <a:r>
              <a:rPr kumimoji="0" lang="en-US" altLang="ja-JP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50" charset="-128"/>
              </a:rPr>
              <a:t>etc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pitchFamily="50" charset="-128"/>
            </a:endParaRPr>
          </a:p>
        </p:txBody>
      </p:sp>
      <p:sp>
        <p:nvSpPr>
          <p:cNvPr id="91" name="吹き出し: 上矢印 90"/>
          <p:cNvSpPr/>
          <p:nvPr/>
        </p:nvSpPr>
        <p:spPr bwMode="auto">
          <a:xfrm>
            <a:off x="3752002" y="4799552"/>
            <a:ext cx="3003359" cy="1733014"/>
          </a:xfrm>
          <a:prstGeom prst="upArrowCallout">
            <a:avLst>
              <a:gd name="adj1" fmla="val 20058"/>
              <a:gd name="adj2" fmla="val 25000"/>
              <a:gd name="adj3" fmla="val 14128"/>
              <a:gd name="adj4" fmla="val 75848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50" charset="-128"/>
              </a:rPr>
              <a:t>Heavy Ion Collisions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50" charset="-128"/>
              </a:rPr>
              <a:t>Compact Stars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50" charset="-128"/>
              </a:rPr>
              <a:t>Hypernuclei</a:t>
            </a:r>
            <a:endParaRPr kumimoji="0" lang="en-US" altLang="ja-JP" sz="2000" b="0" i="0" u="none" strike="noStrike" cap="none" normalizeH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pitchFamily="50" charset="-128"/>
            </a:endParaRPr>
          </a:p>
        </p:txBody>
      </p:sp>
      <p:grpSp>
        <p:nvGrpSpPr>
          <p:cNvPr id="96" name="グループ化 57"/>
          <p:cNvGrpSpPr>
            <a:grpSpLocks noChangeAspect="1"/>
          </p:cNvGrpSpPr>
          <p:nvPr/>
        </p:nvGrpSpPr>
        <p:grpSpPr bwMode="auto">
          <a:xfrm>
            <a:off x="3821842" y="2185205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  <a:outerShdw blurRad="50800" dist="203200" dir="10800000" algn="r" rotWithShape="0">
              <a:srgbClr val="002060">
                <a:alpha val="40000"/>
              </a:srgbClr>
            </a:outerShdw>
          </a:effectLst>
        </p:grpSpPr>
        <p:sp>
          <p:nvSpPr>
            <p:cNvPr id="97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8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9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0" name="グループ化 56"/>
          <p:cNvGrpSpPr>
            <a:grpSpLocks noChangeAspect="1"/>
          </p:cNvGrpSpPr>
          <p:nvPr/>
        </p:nvGrpSpPr>
        <p:grpSpPr bwMode="auto">
          <a:xfrm>
            <a:off x="3847315" y="1609055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  <a:outerShdw blurRad="50800" dist="241300" algn="l" rotWithShape="0">
              <a:srgbClr val="33CC33">
                <a:alpha val="40000"/>
              </a:srgbClr>
            </a:outerShdw>
          </a:effectLst>
        </p:grpSpPr>
        <p:sp>
          <p:nvSpPr>
            <p:cNvPr id="101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2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3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4" name="グループ化 58"/>
          <p:cNvGrpSpPr>
            <a:grpSpLocks noChangeAspect="1"/>
          </p:cNvGrpSpPr>
          <p:nvPr/>
        </p:nvGrpSpPr>
        <p:grpSpPr bwMode="auto">
          <a:xfrm>
            <a:off x="4796817" y="2167093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  <a:outerShdw blurRad="50800" dist="177800" algn="l" rotWithShape="0">
              <a:srgbClr val="FF0000">
                <a:alpha val="40000"/>
              </a:srgbClr>
            </a:outerShdw>
          </a:effectLst>
        </p:grpSpPr>
        <p:sp>
          <p:nvSpPr>
            <p:cNvPr id="105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6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7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7701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正方形/長方形 491"/>
          <p:cNvSpPr/>
          <p:nvPr/>
        </p:nvSpPr>
        <p:spPr bwMode="auto">
          <a:xfrm>
            <a:off x="7871731" y="2663771"/>
            <a:ext cx="1086111" cy="306355"/>
          </a:xfrm>
          <a:prstGeom prst="rect">
            <a:avLst/>
          </a:prstGeom>
          <a:solidFill>
            <a:srgbClr val="F7F7A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Correlation vs Wave function: Size</a:t>
            </a:r>
            <a:endParaRPr lang="ja-JP" altLang="en-US" baseline="-12000" dirty="0">
              <a:latin typeface="Mathematica1" panose="05000502060100000001" pitchFamily="2" charset="2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57" y="1127152"/>
            <a:ext cx="6739572" cy="734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矢印: 上向き折線 6"/>
          <p:cNvSpPr/>
          <p:nvPr/>
        </p:nvSpPr>
        <p:spPr bwMode="auto">
          <a:xfrm rot="5400000">
            <a:off x="4454602" y="1735443"/>
            <a:ext cx="576000" cy="576000"/>
          </a:xfrm>
          <a:prstGeom prst="bentUpArrow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930" y="1789933"/>
            <a:ext cx="2069935" cy="6725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8" name="テキスト ボックス 297"/>
          <p:cNvSpPr txBox="1"/>
          <p:nvPr/>
        </p:nvSpPr>
        <p:spPr>
          <a:xfrm>
            <a:off x="5636914" y="2470203"/>
            <a:ext cx="34735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200" dirty="0"/>
              <a:t>Large R: outside int. range</a:t>
            </a:r>
          </a:p>
          <a:p>
            <a:pPr>
              <a:lnSpc>
                <a:spcPct val="150000"/>
              </a:lnSpc>
            </a:pPr>
            <a:r>
              <a:rPr lang="ja-JP" altLang="en-US" sz="2200" dirty="0"/>
              <a:t>→</a:t>
            </a:r>
            <a:r>
              <a:rPr lang="en-US" altLang="ja-JP" sz="2200" dirty="0"/>
              <a:t>determined by a</a:t>
            </a:r>
            <a:r>
              <a:rPr lang="en-US" altLang="ja-JP" sz="2200" baseline="-25000" dirty="0"/>
              <a:t>0</a:t>
            </a:r>
            <a:r>
              <a:rPr lang="en-US" altLang="ja-JP" sz="2200" dirty="0"/>
              <a:t>, r</a:t>
            </a:r>
            <a:r>
              <a:rPr lang="en-US" altLang="ja-JP" sz="2200" baseline="-25000" dirty="0"/>
              <a:t>eff</a:t>
            </a:r>
          </a:p>
          <a:p>
            <a:pPr algn="r">
              <a:lnSpc>
                <a:spcPct val="150000"/>
              </a:lnSpc>
            </a:pPr>
            <a:r>
              <a:rPr kumimoji="1" lang="en-US" altLang="ja-JP" sz="2200" dirty="0"/>
              <a:t>(Lednicky+’82)</a:t>
            </a:r>
          </a:p>
          <a:p>
            <a:pPr>
              <a:lnSpc>
                <a:spcPct val="150000"/>
              </a:lnSpc>
            </a:pPr>
            <a:r>
              <a:rPr lang="en-US" altLang="ja-JP" sz="2200" dirty="0"/>
              <a:t>C(Q) ~ 1/R</a:t>
            </a:r>
            <a:r>
              <a:rPr lang="en-US" altLang="ja-JP" sz="2200" baseline="30000" dirty="0"/>
              <a:t>3</a:t>
            </a:r>
          </a:p>
        </p:txBody>
      </p:sp>
      <p:sp>
        <p:nvSpPr>
          <p:cNvPr id="300" name="正方形/長方形 299"/>
          <p:cNvSpPr/>
          <p:nvPr/>
        </p:nvSpPr>
        <p:spPr bwMode="auto">
          <a:xfrm>
            <a:off x="982730" y="2483301"/>
            <a:ext cx="468000" cy="3456000"/>
          </a:xfrm>
          <a:prstGeom prst="rect">
            <a:avLst/>
          </a:prstGeom>
          <a:solidFill>
            <a:srgbClr val="FFFF00">
              <a:alpha val="3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2679" y="1717626"/>
            <a:ext cx="205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Static/Spherical Source</a:t>
            </a:r>
            <a:endParaRPr kumimoji="1" lang="ja-JP" altLang="en-US" sz="2000" dirty="0"/>
          </a:p>
        </p:txBody>
      </p:sp>
      <p:sp>
        <p:nvSpPr>
          <p:cNvPr id="431" name="テキスト ボックス 430"/>
          <p:cNvSpPr txBox="1"/>
          <p:nvPr/>
        </p:nvSpPr>
        <p:spPr>
          <a:xfrm>
            <a:off x="5683405" y="4873859"/>
            <a:ext cx="3162491" cy="1107996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200" dirty="0"/>
              <a:t>Difference in Small Q</a:t>
            </a:r>
          </a:p>
          <a:p>
            <a:endParaRPr lang="en-US" altLang="ja-JP" sz="2200" dirty="0"/>
          </a:p>
          <a:p>
            <a:r>
              <a:rPr lang="ja-JP" altLang="en-US" sz="2200" dirty="0"/>
              <a:t>→ </a:t>
            </a:r>
            <a:r>
              <a:rPr lang="en-US" altLang="ja-JP" sz="2200" dirty="0"/>
              <a:t>Enhanced in Small R                  </a:t>
            </a: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34937" y="2293938"/>
            <a:ext cx="5560681" cy="4320663"/>
            <a:chOff x="85" y="1445"/>
            <a:chExt cx="3583" cy="2784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609" y="3798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H="1">
              <a:off x="3480" y="3798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415" y="3719"/>
              <a:ext cx="187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-1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609" y="3576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H="1">
              <a:off x="3480" y="3576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423" y="3497"/>
              <a:ext cx="18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609" y="3346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H="1">
              <a:off x="3480" y="3346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423" y="3267"/>
              <a:ext cx="18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1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609" y="3124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 flipH="1">
              <a:off x="3480" y="3124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7" name="Rectangle 16"/>
            <p:cNvSpPr>
              <a:spLocks noChangeArrowheads="1"/>
            </p:cNvSpPr>
            <p:nvPr/>
          </p:nvSpPr>
          <p:spPr bwMode="auto">
            <a:xfrm>
              <a:off x="423" y="3045"/>
              <a:ext cx="18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" name="Line 17"/>
            <p:cNvSpPr>
              <a:spLocks noChangeShapeType="1"/>
            </p:cNvSpPr>
            <p:nvPr/>
          </p:nvSpPr>
          <p:spPr bwMode="auto">
            <a:xfrm>
              <a:off x="609" y="2902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2" name="Line 18"/>
            <p:cNvSpPr>
              <a:spLocks noChangeShapeType="1"/>
            </p:cNvSpPr>
            <p:nvPr/>
          </p:nvSpPr>
          <p:spPr bwMode="auto">
            <a:xfrm flipH="1">
              <a:off x="3480" y="2902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3" name="Rectangle 19"/>
            <p:cNvSpPr>
              <a:spLocks noChangeArrowheads="1"/>
            </p:cNvSpPr>
            <p:nvPr/>
          </p:nvSpPr>
          <p:spPr bwMode="auto">
            <a:xfrm>
              <a:off x="423" y="2823"/>
              <a:ext cx="18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3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4" name="Line 20"/>
            <p:cNvSpPr>
              <a:spLocks noChangeShapeType="1"/>
            </p:cNvSpPr>
            <p:nvPr/>
          </p:nvSpPr>
          <p:spPr bwMode="auto">
            <a:xfrm>
              <a:off x="609" y="2679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5" name="Line 21"/>
            <p:cNvSpPr>
              <a:spLocks noChangeShapeType="1"/>
            </p:cNvSpPr>
            <p:nvPr/>
          </p:nvSpPr>
          <p:spPr bwMode="auto">
            <a:xfrm flipH="1">
              <a:off x="3480" y="2679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6" name="Rectangle 22"/>
            <p:cNvSpPr>
              <a:spLocks noChangeArrowheads="1"/>
            </p:cNvSpPr>
            <p:nvPr/>
          </p:nvSpPr>
          <p:spPr bwMode="auto">
            <a:xfrm>
              <a:off x="423" y="2600"/>
              <a:ext cx="18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4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" name="Line 23"/>
            <p:cNvSpPr>
              <a:spLocks noChangeShapeType="1"/>
            </p:cNvSpPr>
            <p:nvPr/>
          </p:nvSpPr>
          <p:spPr bwMode="auto">
            <a:xfrm>
              <a:off x="609" y="2457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" name="Line 24"/>
            <p:cNvSpPr>
              <a:spLocks noChangeShapeType="1"/>
            </p:cNvSpPr>
            <p:nvPr/>
          </p:nvSpPr>
          <p:spPr bwMode="auto">
            <a:xfrm flipH="1">
              <a:off x="3480" y="2457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" name="Rectangle 25"/>
            <p:cNvSpPr>
              <a:spLocks noChangeArrowheads="1"/>
            </p:cNvSpPr>
            <p:nvPr/>
          </p:nvSpPr>
          <p:spPr bwMode="auto">
            <a:xfrm>
              <a:off x="423" y="2378"/>
              <a:ext cx="18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" name="Line 26"/>
            <p:cNvSpPr>
              <a:spLocks noChangeShapeType="1"/>
            </p:cNvSpPr>
            <p:nvPr/>
          </p:nvSpPr>
          <p:spPr bwMode="auto">
            <a:xfrm>
              <a:off x="609" y="2227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" name="Line 27"/>
            <p:cNvSpPr>
              <a:spLocks noChangeShapeType="1"/>
            </p:cNvSpPr>
            <p:nvPr/>
          </p:nvSpPr>
          <p:spPr bwMode="auto">
            <a:xfrm flipH="1">
              <a:off x="3480" y="2227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" name="Rectangle 28"/>
            <p:cNvSpPr>
              <a:spLocks noChangeArrowheads="1"/>
            </p:cNvSpPr>
            <p:nvPr/>
          </p:nvSpPr>
          <p:spPr bwMode="auto">
            <a:xfrm>
              <a:off x="423" y="2148"/>
              <a:ext cx="18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6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3" name="Line 29"/>
            <p:cNvSpPr>
              <a:spLocks noChangeShapeType="1"/>
            </p:cNvSpPr>
            <p:nvPr/>
          </p:nvSpPr>
          <p:spPr bwMode="auto">
            <a:xfrm>
              <a:off x="609" y="2005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" name="Line 30"/>
            <p:cNvSpPr>
              <a:spLocks noChangeShapeType="1"/>
            </p:cNvSpPr>
            <p:nvPr/>
          </p:nvSpPr>
          <p:spPr bwMode="auto">
            <a:xfrm flipH="1">
              <a:off x="3480" y="2005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5" name="Rectangle 31"/>
            <p:cNvSpPr>
              <a:spLocks noChangeArrowheads="1"/>
            </p:cNvSpPr>
            <p:nvPr/>
          </p:nvSpPr>
          <p:spPr bwMode="auto">
            <a:xfrm>
              <a:off x="423" y="1926"/>
              <a:ext cx="18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7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6" name="Line 32"/>
            <p:cNvSpPr>
              <a:spLocks noChangeShapeType="1"/>
            </p:cNvSpPr>
            <p:nvPr/>
          </p:nvSpPr>
          <p:spPr bwMode="auto">
            <a:xfrm>
              <a:off x="609" y="1782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7" name="Line 33"/>
            <p:cNvSpPr>
              <a:spLocks noChangeShapeType="1"/>
            </p:cNvSpPr>
            <p:nvPr/>
          </p:nvSpPr>
          <p:spPr bwMode="auto">
            <a:xfrm flipH="1">
              <a:off x="3480" y="1782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" name="Rectangle 34"/>
            <p:cNvSpPr>
              <a:spLocks noChangeArrowheads="1"/>
            </p:cNvSpPr>
            <p:nvPr/>
          </p:nvSpPr>
          <p:spPr bwMode="auto">
            <a:xfrm>
              <a:off x="423" y="1703"/>
              <a:ext cx="18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8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9" name="Line 35"/>
            <p:cNvSpPr>
              <a:spLocks noChangeShapeType="1"/>
            </p:cNvSpPr>
            <p:nvPr/>
          </p:nvSpPr>
          <p:spPr bwMode="auto">
            <a:xfrm>
              <a:off x="609" y="1560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2" name="Line 36"/>
            <p:cNvSpPr>
              <a:spLocks noChangeShapeType="1"/>
            </p:cNvSpPr>
            <p:nvPr/>
          </p:nvSpPr>
          <p:spPr bwMode="auto">
            <a:xfrm flipH="1">
              <a:off x="3480" y="1560"/>
              <a:ext cx="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3" name="Rectangle 37"/>
            <p:cNvSpPr>
              <a:spLocks noChangeArrowheads="1"/>
            </p:cNvSpPr>
            <p:nvPr/>
          </p:nvSpPr>
          <p:spPr bwMode="auto">
            <a:xfrm>
              <a:off x="423" y="1481"/>
              <a:ext cx="18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9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4" name="Line 38"/>
            <p:cNvSpPr>
              <a:spLocks noChangeShapeType="1"/>
            </p:cNvSpPr>
            <p:nvPr/>
          </p:nvSpPr>
          <p:spPr bwMode="auto">
            <a:xfrm flipV="1">
              <a:off x="609" y="3777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5" name="Line 39"/>
            <p:cNvSpPr>
              <a:spLocks noChangeShapeType="1"/>
            </p:cNvSpPr>
            <p:nvPr/>
          </p:nvSpPr>
          <p:spPr bwMode="auto">
            <a:xfrm>
              <a:off x="609" y="1560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6" name="Rectangle 40"/>
            <p:cNvSpPr>
              <a:spLocks noChangeArrowheads="1"/>
            </p:cNvSpPr>
            <p:nvPr/>
          </p:nvSpPr>
          <p:spPr bwMode="auto">
            <a:xfrm>
              <a:off x="559" y="3849"/>
              <a:ext cx="18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7" name="Line 41"/>
            <p:cNvSpPr>
              <a:spLocks noChangeShapeType="1"/>
            </p:cNvSpPr>
            <p:nvPr/>
          </p:nvSpPr>
          <p:spPr bwMode="auto">
            <a:xfrm flipV="1">
              <a:off x="1334" y="3777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" name="Line 42"/>
            <p:cNvSpPr>
              <a:spLocks noChangeShapeType="1"/>
            </p:cNvSpPr>
            <p:nvPr/>
          </p:nvSpPr>
          <p:spPr bwMode="auto">
            <a:xfrm>
              <a:off x="1334" y="1560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9" name="Rectangle 43"/>
            <p:cNvSpPr>
              <a:spLocks noChangeArrowheads="1"/>
            </p:cNvSpPr>
            <p:nvPr/>
          </p:nvSpPr>
          <p:spPr bwMode="auto">
            <a:xfrm>
              <a:off x="1277" y="3849"/>
              <a:ext cx="18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" name="Line 44"/>
            <p:cNvSpPr>
              <a:spLocks noChangeShapeType="1"/>
            </p:cNvSpPr>
            <p:nvPr/>
          </p:nvSpPr>
          <p:spPr bwMode="auto">
            <a:xfrm flipV="1">
              <a:off x="2059" y="3777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1" name="Line 45"/>
            <p:cNvSpPr>
              <a:spLocks noChangeShapeType="1"/>
            </p:cNvSpPr>
            <p:nvPr/>
          </p:nvSpPr>
          <p:spPr bwMode="auto">
            <a:xfrm>
              <a:off x="2059" y="1560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2" name="Rectangle 46"/>
            <p:cNvSpPr>
              <a:spLocks noChangeArrowheads="1"/>
            </p:cNvSpPr>
            <p:nvPr/>
          </p:nvSpPr>
          <p:spPr bwMode="auto">
            <a:xfrm>
              <a:off x="1966" y="3849"/>
              <a:ext cx="25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10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" name="Line 47"/>
            <p:cNvSpPr>
              <a:spLocks noChangeShapeType="1"/>
            </p:cNvSpPr>
            <p:nvPr/>
          </p:nvSpPr>
          <p:spPr bwMode="auto">
            <a:xfrm flipV="1">
              <a:off x="2777" y="3777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4" name="Line 48"/>
            <p:cNvSpPr>
              <a:spLocks noChangeShapeType="1"/>
            </p:cNvSpPr>
            <p:nvPr/>
          </p:nvSpPr>
          <p:spPr bwMode="auto">
            <a:xfrm>
              <a:off x="2777" y="1560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5" name="Rectangle 49"/>
            <p:cNvSpPr>
              <a:spLocks noChangeArrowheads="1"/>
            </p:cNvSpPr>
            <p:nvPr/>
          </p:nvSpPr>
          <p:spPr bwMode="auto">
            <a:xfrm>
              <a:off x="2691" y="3849"/>
              <a:ext cx="25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15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Line 50"/>
            <p:cNvSpPr>
              <a:spLocks noChangeShapeType="1"/>
            </p:cNvSpPr>
            <p:nvPr/>
          </p:nvSpPr>
          <p:spPr bwMode="auto">
            <a:xfrm flipV="1">
              <a:off x="3502" y="3777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7" name="Line 51"/>
            <p:cNvSpPr>
              <a:spLocks noChangeShapeType="1"/>
            </p:cNvSpPr>
            <p:nvPr/>
          </p:nvSpPr>
          <p:spPr bwMode="auto">
            <a:xfrm>
              <a:off x="3502" y="1560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8" name="Rectangle 52"/>
            <p:cNvSpPr>
              <a:spLocks noChangeArrowheads="1"/>
            </p:cNvSpPr>
            <p:nvPr/>
          </p:nvSpPr>
          <p:spPr bwMode="auto">
            <a:xfrm>
              <a:off x="3416" y="3849"/>
              <a:ext cx="25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20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" name="Rectangle 53"/>
            <p:cNvSpPr>
              <a:spLocks noChangeArrowheads="1"/>
            </p:cNvSpPr>
            <p:nvPr/>
          </p:nvSpPr>
          <p:spPr bwMode="auto">
            <a:xfrm>
              <a:off x="609" y="1560"/>
              <a:ext cx="2893" cy="223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0" name="Rectangle 54"/>
            <p:cNvSpPr>
              <a:spLocks noChangeArrowheads="1"/>
            </p:cNvSpPr>
            <p:nvPr/>
          </p:nvSpPr>
          <p:spPr bwMode="auto">
            <a:xfrm>
              <a:off x="1233" y="2190"/>
              <a:ext cx="89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Q=20MeV</a:t>
              </a:r>
              <a:endParaRPr kumimoji="0" lang="ja-JP" altLang="ja-JP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1" name="Rectangle 55"/>
            <p:cNvSpPr>
              <a:spLocks noChangeArrowheads="1"/>
            </p:cNvSpPr>
            <p:nvPr/>
          </p:nvSpPr>
          <p:spPr bwMode="auto">
            <a:xfrm rot="16200000">
              <a:off x="199" y="3705"/>
              <a:ext cx="10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j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56"/>
            <p:cNvSpPr>
              <a:spLocks noChangeArrowheads="1"/>
            </p:cNvSpPr>
            <p:nvPr/>
          </p:nvSpPr>
          <p:spPr bwMode="auto">
            <a:xfrm rot="16200000">
              <a:off x="251" y="3662"/>
              <a:ext cx="12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57"/>
            <p:cNvSpPr>
              <a:spLocks noChangeArrowheads="1"/>
            </p:cNvSpPr>
            <p:nvPr/>
          </p:nvSpPr>
          <p:spPr bwMode="auto">
            <a:xfrm rot="16200000">
              <a:off x="171" y="3576"/>
              <a:ext cx="15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r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58"/>
            <p:cNvSpPr>
              <a:spLocks noChangeArrowheads="1"/>
            </p:cNvSpPr>
            <p:nvPr/>
          </p:nvSpPr>
          <p:spPr bwMode="auto">
            <a:xfrm rot="16200000">
              <a:off x="144" y="3511"/>
              <a:ext cx="12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59"/>
            <p:cNvSpPr>
              <a:spLocks noChangeArrowheads="1"/>
            </p:cNvSpPr>
            <p:nvPr/>
          </p:nvSpPr>
          <p:spPr bwMode="auto">
            <a:xfrm rot="16200000">
              <a:off x="178" y="3433"/>
              <a:ext cx="14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e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60"/>
            <p:cNvSpPr>
              <a:spLocks noChangeArrowheads="1"/>
            </p:cNvSpPr>
            <p:nvPr/>
          </p:nvSpPr>
          <p:spPr bwMode="auto">
            <a:xfrm rot="16200000">
              <a:off x="133" y="3364"/>
              <a:ext cx="14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-r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61"/>
            <p:cNvSpPr>
              <a:spLocks noChangeArrowheads="1"/>
            </p:cNvSpPr>
            <p:nvPr/>
          </p:nvSpPr>
          <p:spPr bwMode="auto">
            <a:xfrm rot="16200000">
              <a:off x="99" y="3332"/>
              <a:ext cx="9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62"/>
            <p:cNvSpPr>
              <a:spLocks noChangeArrowheads="1"/>
            </p:cNvSpPr>
            <p:nvPr/>
          </p:nvSpPr>
          <p:spPr bwMode="auto">
            <a:xfrm rot="16200000">
              <a:off x="86" y="3187"/>
              <a:ext cx="23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/4R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63"/>
            <p:cNvSpPr>
              <a:spLocks noChangeArrowheads="1"/>
            </p:cNvSpPr>
            <p:nvPr/>
          </p:nvSpPr>
          <p:spPr bwMode="auto">
            <a:xfrm rot="16200000">
              <a:off x="99" y="3109"/>
              <a:ext cx="9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64"/>
            <p:cNvSpPr>
              <a:spLocks noChangeArrowheads="1"/>
            </p:cNvSpPr>
            <p:nvPr/>
          </p:nvSpPr>
          <p:spPr bwMode="auto">
            <a:xfrm rot="16200000">
              <a:off x="174" y="3005"/>
              <a:ext cx="15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(|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65"/>
            <p:cNvSpPr>
              <a:spLocks noChangeArrowheads="1"/>
            </p:cNvSpPr>
            <p:nvPr/>
          </p:nvSpPr>
          <p:spPr bwMode="auto">
            <a:xfrm rot="16200000">
              <a:off x="164" y="2915"/>
              <a:ext cx="15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mbol" panose="05050102010706020507" pitchFamily="18" charset="2"/>
                </a:rPr>
                <a:t>c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2" name="Rectangle 66"/>
            <p:cNvSpPr>
              <a:spLocks noChangeArrowheads="1"/>
            </p:cNvSpPr>
            <p:nvPr/>
          </p:nvSpPr>
          <p:spPr bwMode="auto">
            <a:xfrm rot="16200000">
              <a:off x="218" y="2839"/>
              <a:ext cx="18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sc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3" name="Rectangle 67"/>
            <p:cNvSpPr>
              <a:spLocks noChangeArrowheads="1"/>
            </p:cNvSpPr>
            <p:nvPr/>
          </p:nvSpPr>
          <p:spPr bwMode="auto">
            <a:xfrm rot="16200000">
              <a:off x="128" y="2679"/>
              <a:ext cx="24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(r)|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4" name="Rectangle 68"/>
            <p:cNvSpPr>
              <a:spLocks noChangeArrowheads="1"/>
            </p:cNvSpPr>
            <p:nvPr/>
          </p:nvSpPr>
          <p:spPr bwMode="auto">
            <a:xfrm rot="16200000">
              <a:off x="144" y="2564"/>
              <a:ext cx="12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5" name="Rectangle 69"/>
            <p:cNvSpPr>
              <a:spLocks noChangeArrowheads="1"/>
            </p:cNvSpPr>
            <p:nvPr/>
          </p:nvSpPr>
          <p:spPr bwMode="auto">
            <a:xfrm rot="16200000">
              <a:off x="138" y="2446"/>
              <a:ext cx="223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-| j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6" name="Rectangle 70"/>
            <p:cNvSpPr>
              <a:spLocks noChangeArrowheads="1"/>
            </p:cNvSpPr>
            <p:nvPr/>
          </p:nvSpPr>
          <p:spPr bwMode="auto">
            <a:xfrm rot="16200000">
              <a:off x="251" y="2341"/>
              <a:ext cx="12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0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7" name="Rectangle 71"/>
            <p:cNvSpPr>
              <a:spLocks noChangeArrowheads="1"/>
            </p:cNvSpPr>
            <p:nvPr/>
          </p:nvSpPr>
          <p:spPr bwMode="auto">
            <a:xfrm rot="16200000">
              <a:off x="106" y="2191"/>
              <a:ext cx="287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(r)|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8" name="Rectangle 72"/>
            <p:cNvSpPr>
              <a:spLocks noChangeArrowheads="1"/>
            </p:cNvSpPr>
            <p:nvPr/>
          </p:nvSpPr>
          <p:spPr bwMode="auto">
            <a:xfrm rot="16200000">
              <a:off x="144" y="2062"/>
              <a:ext cx="12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2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9" name="Rectangle 73"/>
            <p:cNvSpPr>
              <a:spLocks noChangeArrowheads="1"/>
            </p:cNvSpPr>
            <p:nvPr/>
          </p:nvSpPr>
          <p:spPr bwMode="auto">
            <a:xfrm rot="16200000">
              <a:off x="128" y="1933"/>
              <a:ext cx="24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)/R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0" name="Rectangle 74"/>
            <p:cNvSpPr>
              <a:spLocks noChangeArrowheads="1"/>
            </p:cNvSpPr>
            <p:nvPr/>
          </p:nvSpPr>
          <p:spPr bwMode="auto">
            <a:xfrm rot="16200000">
              <a:off x="144" y="1818"/>
              <a:ext cx="12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3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1" name="Rectangle 75"/>
            <p:cNvSpPr>
              <a:spLocks noChangeArrowheads="1"/>
            </p:cNvSpPr>
            <p:nvPr/>
          </p:nvSpPr>
          <p:spPr bwMode="auto">
            <a:xfrm rot="16200000">
              <a:off x="92" y="1653"/>
              <a:ext cx="316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 [fm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2" name="Rectangle 76"/>
            <p:cNvSpPr>
              <a:spLocks noChangeArrowheads="1"/>
            </p:cNvSpPr>
            <p:nvPr/>
          </p:nvSpPr>
          <p:spPr bwMode="auto">
            <a:xfrm rot="16200000">
              <a:off x="126" y="1491"/>
              <a:ext cx="15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3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-1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3" name="Rectangle 77"/>
            <p:cNvSpPr>
              <a:spLocks noChangeArrowheads="1"/>
            </p:cNvSpPr>
            <p:nvPr/>
          </p:nvSpPr>
          <p:spPr bwMode="auto">
            <a:xfrm rot="16200000">
              <a:off x="196" y="1406"/>
              <a:ext cx="108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]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4" name="Rectangle 78"/>
            <p:cNvSpPr>
              <a:spLocks noChangeArrowheads="1"/>
            </p:cNvSpPr>
            <p:nvPr/>
          </p:nvSpPr>
          <p:spPr bwMode="auto">
            <a:xfrm>
              <a:off x="1880" y="4043"/>
              <a:ext cx="41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17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r [fm]</a:t>
              </a:r>
              <a:endPara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5" name="Rectangle 79"/>
            <p:cNvSpPr>
              <a:spLocks noChangeArrowheads="1"/>
            </p:cNvSpPr>
            <p:nvPr/>
          </p:nvSpPr>
          <p:spPr bwMode="auto">
            <a:xfrm>
              <a:off x="2264" y="1553"/>
              <a:ext cx="71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R=2fm, V</a:t>
              </a:r>
              <a:endPara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46" name="Rectangle 80"/>
            <p:cNvSpPr>
              <a:spLocks noChangeArrowheads="1"/>
            </p:cNvSpPr>
            <p:nvPr/>
          </p:nvSpPr>
          <p:spPr bwMode="auto">
            <a:xfrm>
              <a:off x="2956" y="1611"/>
              <a:ext cx="83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II</a:t>
              </a:r>
              <a:endPara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47" name="Line 81"/>
            <p:cNvSpPr>
              <a:spLocks noChangeShapeType="1"/>
            </p:cNvSpPr>
            <p:nvPr/>
          </p:nvSpPr>
          <p:spPr bwMode="auto">
            <a:xfrm>
              <a:off x="3093" y="1646"/>
              <a:ext cx="251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8" name="Freeform 82"/>
            <p:cNvSpPr>
              <a:spLocks/>
            </p:cNvSpPr>
            <p:nvPr/>
          </p:nvSpPr>
          <p:spPr bwMode="auto">
            <a:xfrm>
              <a:off x="609" y="1703"/>
              <a:ext cx="151" cy="1873"/>
            </a:xfrm>
            <a:custGeom>
              <a:avLst/>
              <a:gdLst>
                <a:gd name="T0" fmla="*/ 1 w 21"/>
                <a:gd name="T1" fmla="*/ 260 h 261"/>
                <a:gd name="T2" fmla="*/ 1 w 21"/>
                <a:gd name="T3" fmla="*/ 258 h 261"/>
                <a:gd name="T4" fmla="*/ 1 w 21"/>
                <a:gd name="T5" fmla="*/ 255 h 261"/>
                <a:gd name="T6" fmla="*/ 2 w 21"/>
                <a:gd name="T7" fmla="*/ 251 h 261"/>
                <a:gd name="T8" fmla="*/ 2 w 21"/>
                <a:gd name="T9" fmla="*/ 245 h 261"/>
                <a:gd name="T10" fmla="*/ 3 w 21"/>
                <a:gd name="T11" fmla="*/ 239 h 261"/>
                <a:gd name="T12" fmla="*/ 3 w 21"/>
                <a:gd name="T13" fmla="*/ 232 h 261"/>
                <a:gd name="T14" fmla="*/ 3 w 21"/>
                <a:gd name="T15" fmla="*/ 225 h 261"/>
                <a:gd name="T16" fmla="*/ 4 w 21"/>
                <a:gd name="T17" fmla="*/ 216 h 261"/>
                <a:gd name="T18" fmla="*/ 4 w 21"/>
                <a:gd name="T19" fmla="*/ 207 h 261"/>
                <a:gd name="T20" fmla="*/ 5 w 21"/>
                <a:gd name="T21" fmla="*/ 198 h 261"/>
                <a:gd name="T22" fmla="*/ 5 w 21"/>
                <a:gd name="T23" fmla="*/ 188 h 261"/>
                <a:gd name="T24" fmla="*/ 5 w 21"/>
                <a:gd name="T25" fmla="*/ 179 h 261"/>
                <a:gd name="T26" fmla="*/ 6 w 21"/>
                <a:gd name="T27" fmla="*/ 169 h 261"/>
                <a:gd name="T28" fmla="*/ 6 w 21"/>
                <a:gd name="T29" fmla="*/ 159 h 261"/>
                <a:gd name="T30" fmla="*/ 7 w 21"/>
                <a:gd name="T31" fmla="*/ 149 h 261"/>
                <a:gd name="T32" fmla="*/ 7 w 21"/>
                <a:gd name="T33" fmla="*/ 139 h 261"/>
                <a:gd name="T34" fmla="*/ 7 w 21"/>
                <a:gd name="T35" fmla="*/ 130 h 261"/>
                <a:gd name="T36" fmla="*/ 8 w 21"/>
                <a:gd name="T37" fmla="*/ 121 h 261"/>
                <a:gd name="T38" fmla="*/ 8 w 21"/>
                <a:gd name="T39" fmla="*/ 112 h 261"/>
                <a:gd name="T40" fmla="*/ 9 w 21"/>
                <a:gd name="T41" fmla="*/ 103 h 261"/>
                <a:gd name="T42" fmla="*/ 9 w 21"/>
                <a:gd name="T43" fmla="*/ 95 h 261"/>
                <a:gd name="T44" fmla="*/ 9 w 21"/>
                <a:gd name="T45" fmla="*/ 87 h 261"/>
                <a:gd name="T46" fmla="*/ 10 w 21"/>
                <a:gd name="T47" fmla="*/ 79 h 261"/>
                <a:gd name="T48" fmla="*/ 10 w 21"/>
                <a:gd name="T49" fmla="*/ 72 h 261"/>
                <a:gd name="T50" fmla="*/ 11 w 21"/>
                <a:gd name="T51" fmla="*/ 65 h 261"/>
                <a:gd name="T52" fmla="*/ 11 w 21"/>
                <a:gd name="T53" fmla="*/ 59 h 261"/>
                <a:gd name="T54" fmla="*/ 11 w 21"/>
                <a:gd name="T55" fmla="*/ 53 h 261"/>
                <a:gd name="T56" fmla="*/ 12 w 21"/>
                <a:gd name="T57" fmla="*/ 47 h 261"/>
                <a:gd name="T58" fmla="*/ 12 w 21"/>
                <a:gd name="T59" fmla="*/ 42 h 261"/>
                <a:gd name="T60" fmla="*/ 13 w 21"/>
                <a:gd name="T61" fmla="*/ 37 h 261"/>
                <a:gd name="T62" fmla="*/ 13 w 21"/>
                <a:gd name="T63" fmla="*/ 33 h 261"/>
                <a:gd name="T64" fmla="*/ 13 w 21"/>
                <a:gd name="T65" fmla="*/ 29 h 261"/>
                <a:gd name="T66" fmla="*/ 14 w 21"/>
                <a:gd name="T67" fmla="*/ 25 h 261"/>
                <a:gd name="T68" fmla="*/ 14 w 21"/>
                <a:gd name="T69" fmla="*/ 22 h 261"/>
                <a:gd name="T70" fmla="*/ 15 w 21"/>
                <a:gd name="T71" fmla="*/ 19 h 261"/>
                <a:gd name="T72" fmla="*/ 15 w 21"/>
                <a:gd name="T73" fmla="*/ 16 h 261"/>
                <a:gd name="T74" fmla="*/ 15 w 21"/>
                <a:gd name="T75" fmla="*/ 13 h 261"/>
                <a:gd name="T76" fmla="*/ 16 w 21"/>
                <a:gd name="T77" fmla="*/ 11 h 261"/>
                <a:gd name="T78" fmla="*/ 16 w 21"/>
                <a:gd name="T79" fmla="*/ 9 h 261"/>
                <a:gd name="T80" fmla="*/ 17 w 21"/>
                <a:gd name="T81" fmla="*/ 7 h 261"/>
                <a:gd name="T82" fmla="*/ 17 w 21"/>
                <a:gd name="T83" fmla="*/ 6 h 261"/>
                <a:gd name="T84" fmla="*/ 18 w 21"/>
                <a:gd name="T85" fmla="*/ 4 h 261"/>
                <a:gd name="T86" fmla="*/ 18 w 21"/>
                <a:gd name="T87" fmla="*/ 3 h 261"/>
                <a:gd name="T88" fmla="*/ 18 w 21"/>
                <a:gd name="T89" fmla="*/ 2 h 261"/>
                <a:gd name="T90" fmla="*/ 19 w 21"/>
                <a:gd name="T91" fmla="*/ 1 h 261"/>
                <a:gd name="T92" fmla="*/ 19 w 21"/>
                <a:gd name="T93" fmla="*/ 1 h 261"/>
                <a:gd name="T94" fmla="*/ 20 w 21"/>
                <a:gd name="T95" fmla="*/ 0 h 261"/>
                <a:gd name="T96" fmla="*/ 20 w 21"/>
                <a:gd name="T97" fmla="*/ 0 h 261"/>
                <a:gd name="T98" fmla="*/ 20 w 21"/>
                <a:gd name="T99" fmla="*/ 0 h 261"/>
                <a:gd name="T100" fmla="*/ 21 w 21"/>
                <a:gd name="T10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261">
                  <a:moveTo>
                    <a:pt x="0" y="261"/>
                  </a:moveTo>
                  <a:lnTo>
                    <a:pt x="1" y="260"/>
                  </a:lnTo>
                  <a:lnTo>
                    <a:pt x="1" y="259"/>
                  </a:lnTo>
                  <a:lnTo>
                    <a:pt x="1" y="258"/>
                  </a:lnTo>
                  <a:lnTo>
                    <a:pt x="1" y="257"/>
                  </a:lnTo>
                  <a:lnTo>
                    <a:pt x="1" y="255"/>
                  </a:lnTo>
                  <a:lnTo>
                    <a:pt x="2" y="253"/>
                  </a:lnTo>
                  <a:lnTo>
                    <a:pt x="2" y="251"/>
                  </a:lnTo>
                  <a:lnTo>
                    <a:pt x="2" y="248"/>
                  </a:lnTo>
                  <a:lnTo>
                    <a:pt x="2" y="245"/>
                  </a:lnTo>
                  <a:lnTo>
                    <a:pt x="2" y="242"/>
                  </a:lnTo>
                  <a:lnTo>
                    <a:pt x="3" y="239"/>
                  </a:lnTo>
                  <a:lnTo>
                    <a:pt x="3" y="236"/>
                  </a:lnTo>
                  <a:lnTo>
                    <a:pt x="3" y="232"/>
                  </a:lnTo>
                  <a:lnTo>
                    <a:pt x="3" y="228"/>
                  </a:lnTo>
                  <a:lnTo>
                    <a:pt x="3" y="225"/>
                  </a:lnTo>
                  <a:lnTo>
                    <a:pt x="4" y="220"/>
                  </a:lnTo>
                  <a:lnTo>
                    <a:pt x="4" y="216"/>
                  </a:lnTo>
                  <a:lnTo>
                    <a:pt x="4" y="212"/>
                  </a:lnTo>
                  <a:lnTo>
                    <a:pt x="4" y="207"/>
                  </a:lnTo>
                  <a:lnTo>
                    <a:pt x="4" y="203"/>
                  </a:lnTo>
                  <a:lnTo>
                    <a:pt x="5" y="198"/>
                  </a:lnTo>
                  <a:lnTo>
                    <a:pt x="5" y="193"/>
                  </a:lnTo>
                  <a:lnTo>
                    <a:pt x="5" y="188"/>
                  </a:lnTo>
                  <a:lnTo>
                    <a:pt x="5" y="184"/>
                  </a:lnTo>
                  <a:lnTo>
                    <a:pt x="5" y="179"/>
                  </a:lnTo>
                  <a:lnTo>
                    <a:pt x="6" y="174"/>
                  </a:lnTo>
                  <a:lnTo>
                    <a:pt x="6" y="169"/>
                  </a:lnTo>
                  <a:lnTo>
                    <a:pt x="6" y="164"/>
                  </a:lnTo>
                  <a:lnTo>
                    <a:pt x="6" y="159"/>
                  </a:lnTo>
                  <a:lnTo>
                    <a:pt x="6" y="154"/>
                  </a:lnTo>
                  <a:lnTo>
                    <a:pt x="7" y="149"/>
                  </a:lnTo>
                  <a:lnTo>
                    <a:pt x="7" y="144"/>
                  </a:lnTo>
                  <a:lnTo>
                    <a:pt x="7" y="139"/>
                  </a:lnTo>
                  <a:lnTo>
                    <a:pt x="7" y="135"/>
                  </a:lnTo>
                  <a:lnTo>
                    <a:pt x="7" y="130"/>
                  </a:lnTo>
                  <a:lnTo>
                    <a:pt x="8" y="125"/>
                  </a:lnTo>
                  <a:lnTo>
                    <a:pt x="8" y="121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07"/>
                  </a:lnTo>
                  <a:lnTo>
                    <a:pt x="9" y="103"/>
                  </a:lnTo>
                  <a:lnTo>
                    <a:pt x="9" y="99"/>
                  </a:lnTo>
                  <a:lnTo>
                    <a:pt x="9" y="95"/>
                  </a:lnTo>
                  <a:lnTo>
                    <a:pt x="9" y="91"/>
                  </a:lnTo>
                  <a:lnTo>
                    <a:pt x="9" y="87"/>
                  </a:lnTo>
                  <a:lnTo>
                    <a:pt x="10" y="83"/>
                  </a:lnTo>
                  <a:lnTo>
                    <a:pt x="10" y="79"/>
                  </a:lnTo>
                  <a:lnTo>
                    <a:pt x="10" y="76"/>
                  </a:lnTo>
                  <a:lnTo>
                    <a:pt x="10" y="72"/>
                  </a:lnTo>
                  <a:lnTo>
                    <a:pt x="10" y="69"/>
                  </a:lnTo>
                  <a:lnTo>
                    <a:pt x="11" y="65"/>
                  </a:lnTo>
                  <a:lnTo>
                    <a:pt x="11" y="62"/>
                  </a:lnTo>
                  <a:lnTo>
                    <a:pt x="11" y="59"/>
                  </a:lnTo>
                  <a:lnTo>
                    <a:pt x="11" y="56"/>
                  </a:lnTo>
                  <a:lnTo>
                    <a:pt x="11" y="53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5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3" y="37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3" y="31"/>
                  </a:lnTo>
                  <a:lnTo>
                    <a:pt x="13" y="29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9" name="Freeform 83"/>
            <p:cNvSpPr>
              <a:spLocks/>
            </p:cNvSpPr>
            <p:nvPr/>
          </p:nvSpPr>
          <p:spPr bwMode="auto">
            <a:xfrm>
              <a:off x="760" y="1703"/>
              <a:ext cx="151" cy="488"/>
            </a:xfrm>
            <a:custGeom>
              <a:avLst/>
              <a:gdLst>
                <a:gd name="T0" fmla="*/ 0 w 21"/>
                <a:gd name="T1" fmla="*/ 0 h 68"/>
                <a:gd name="T2" fmla="*/ 1 w 21"/>
                <a:gd name="T3" fmla="*/ 0 h 68"/>
                <a:gd name="T4" fmla="*/ 1 w 21"/>
                <a:gd name="T5" fmla="*/ 0 h 68"/>
                <a:gd name="T6" fmla="*/ 1 w 21"/>
                <a:gd name="T7" fmla="*/ 1 h 68"/>
                <a:gd name="T8" fmla="*/ 2 w 21"/>
                <a:gd name="T9" fmla="*/ 1 h 68"/>
                <a:gd name="T10" fmla="*/ 2 w 21"/>
                <a:gd name="T11" fmla="*/ 2 h 68"/>
                <a:gd name="T12" fmla="*/ 3 w 21"/>
                <a:gd name="T13" fmla="*/ 2 h 68"/>
                <a:gd name="T14" fmla="*/ 3 w 21"/>
                <a:gd name="T15" fmla="*/ 3 h 68"/>
                <a:gd name="T16" fmla="*/ 3 w 21"/>
                <a:gd name="T17" fmla="*/ 4 h 68"/>
                <a:gd name="T18" fmla="*/ 4 w 21"/>
                <a:gd name="T19" fmla="*/ 5 h 68"/>
                <a:gd name="T20" fmla="*/ 4 w 21"/>
                <a:gd name="T21" fmla="*/ 6 h 68"/>
                <a:gd name="T22" fmla="*/ 5 w 21"/>
                <a:gd name="T23" fmla="*/ 7 h 68"/>
                <a:gd name="T24" fmla="*/ 5 w 21"/>
                <a:gd name="T25" fmla="*/ 8 h 68"/>
                <a:gd name="T26" fmla="*/ 5 w 21"/>
                <a:gd name="T27" fmla="*/ 9 h 68"/>
                <a:gd name="T28" fmla="*/ 6 w 21"/>
                <a:gd name="T29" fmla="*/ 10 h 68"/>
                <a:gd name="T30" fmla="*/ 6 w 21"/>
                <a:gd name="T31" fmla="*/ 11 h 68"/>
                <a:gd name="T32" fmla="*/ 7 w 21"/>
                <a:gd name="T33" fmla="*/ 12 h 68"/>
                <a:gd name="T34" fmla="*/ 7 w 21"/>
                <a:gd name="T35" fmla="*/ 13 h 68"/>
                <a:gd name="T36" fmla="*/ 7 w 21"/>
                <a:gd name="T37" fmla="*/ 15 h 68"/>
                <a:gd name="T38" fmla="*/ 8 w 21"/>
                <a:gd name="T39" fmla="*/ 16 h 68"/>
                <a:gd name="T40" fmla="*/ 8 w 21"/>
                <a:gd name="T41" fmla="*/ 17 h 68"/>
                <a:gd name="T42" fmla="*/ 9 w 21"/>
                <a:gd name="T43" fmla="*/ 19 h 68"/>
                <a:gd name="T44" fmla="*/ 9 w 21"/>
                <a:gd name="T45" fmla="*/ 20 h 68"/>
                <a:gd name="T46" fmla="*/ 9 w 21"/>
                <a:gd name="T47" fmla="*/ 21 h 68"/>
                <a:gd name="T48" fmla="*/ 10 w 21"/>
                <a:gd name="T49" fmla="*/ 23 h 68"/>
                <a:gd name="T50" fmla="*/ 10 w 21"/>
                <a:gd name="T51" fmla="*/ 24 h 68"/>
                <a:gd name="T52" fmla="*/ 11 w 21"/>
                <a:gd name="T53" fmla="*/ 26 h 68"/>
                <a:gd name="T54" fmla="*/ 11 w 21"/>
                <a:gd name="T55" fmla="*/ 27 h 68"/>
                <a:gd name="T56" fmla="*/ 11 w 21"/>
                <a:gd name="T57" fmla="*/ 29 h 68"/>
                <a:gd name="T58" fmla="*/ 12 w 21"/>
                <a:gd name="T59" fmla="*/ 30 h 68"/>
                <a:gd name="T60" fmla="*/ 12 w 21"/>
                <a:gd name="T61" fmla="*/ 32 h 68"/>
                <a:gd name="T62" fmla="*/ 13 w 21"/>
                <a:gd name="T63" fmla="*/ 34 h 68"/>
                <a:gd name="T64" fmla="*/ 13 w 21"/>
                <a:gd name="T65" fmla="*/ 35 h 68"/>
                <a:gd name="T66" fmla="*/ 13 w 21"/>
                <a:gd name="T67" fmla="*/ 37 h 68"/>
                <a:gd name="T68" fmla="*/ 14 w 21"/>
                <a:gd name="T69" fmla="*/ 38 h 68"/>
                <a:gd name="T70" fmla="*/ 14 w 21"/>
                <a:gd name="T71" fmla="*/ 40 h 68"/>
                <a:gd name="T72" fmla="*/ 15 w 21"/>
                <a:gd name="T73" fmla="*/ 42 h 68"/>
                <a:gd name="T74" fmla="*/ 15 w 21"/>
                <a:gd name="T75" fmla="*/ 43 h 68"/>
                <a:gd name="T76" fmla="*/ 15 w 21"/>
                <a:gd name="T77" fmla="*/ 45 h 68"/>
                <a:gd name="T78" fmla="*/ 16 w 21"/>
                <a:gd name="T79" fmla="*/ 47 h 68"/>
                <a:gd name="T80" fmla="*/ 16 w 21"/>
                <a:gd name="T81" fmla="*/ 48 h 68"/>
                <a:gd name="T82" fmla="*/ 17 w 21"/>
                <a:gd name="T83" fmla="*/ 50 h 68"/>
                <a:gd name="T84" fmla="*/ 17 w 21"/>
                <a:gd name="T85" fmla="*/ 52 h 68"/>
                <a:gd name="T86" fmla="*/ 17 w 21"/>
                <a:gd name="T87" fmla="*/ 53 h 68"/>
                <a:gd name="T88" fmla="*/ 18 w 21"/>
                <a:gd name="T89" fmla="*/ 55 h 68"/>
                <a:gd name="T90" fmla="*/ 18 w 21"/>
                <a:gd name="T91" fmla="*/ 57 h 68"/>
                <a:gd name="T92" fmla="*/ 19 w 21"/>
                <a:gd name="T93" fmla="*/ 59 h 68"/>
                <a:gd name="T94" fmla="*/ 19 w 21"/>
                <a:gd name="T95" fmla="*/ 60 h 68"/>
                <a:gd name="T96" fmla="*/ 19 w 21"/>
                <a:gd name="T97" fmla="*/ 62 h 68"/>
                <a:gd name="T98" fmla="*/ 20 w 21"/>
                <a:gd name="T99" fmla="*/ 64 h 68"/>
                <a:gd name="T100" fmla="*/ 20 w 21"/>
                <a:gd name="T101" fmla="*/ 65 h 68"/>
                <a:gd name="T102" fmla="*/ 21 w 21"/>
                <a:gd name="T103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6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1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4" y="41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3"/>
                  </a:lnTo>
                  <a:lnTo>
                    <a:pt x="15" y="44"/>
                  </a:lnTo>
                  <a:lnTo>
                    <a:pt x="15" y="45"/>
                  </a:lnTo>
                  <a:lnTo>
                    <a:pt x="16" y="46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60"/>
                  </a:lnTo>
                  <a:lnTo>
                    <a:pt x="19" y="61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0" y="64"/>
                  </a:lnTo>
                  <a:lnTo>
                    <a:pt x="20" y="65"/>
                  </a:lnTo>
                  <a:lnTo>
                    <a:pt x="20" y="65"/>
                  </a:lnTo>
                  <a:lnTo>
                    <a:pt x="20" y="66"/>
                  </a:lnTo>
                  <a:lnTo>
                    <a:pt x="21" y="67"/>
                  </a:lnTo>
                  <a:lnTo>
                    <a:pt x="21" y="68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0" name="Freeform 84"/>
            <p:cNvSpPr>
              <a:spLocks/>
            </p:cNvSpPr>
            <p:nvPr/>
          </p:nvSpPr>
          <p:spPr bwMode="auto">
            <a:xfrm>
              <a:off x="911" y="2191"/>
              <a:ext cx="150" cy="617"/>
            </a:xfrm>
            <a:custGeom>
              <a:avLst/>
              <a:gdLst>
                <a:gd name="T0" fmla="*/ 0 w 21"/>
                <a:gd name="T1" fmla="*/ 1 h 86"/>
                <a:gd name="T2" fmla="*/ 0 w 21"/>
                <a:gd name="T3" fmla="*/ 3 h 86"/>
                <a:gd name="T4" fmla="*/ 1 w 21"/>
                <a:gd name="T5" fmla="*/ 4 h 86"/>
                <a:gd name="T6" fmla="*/ 1 w 21"/>
                <a:gd name="T7" fmla="*/ 6 h 86"/>
                <a:gd name="T8" fmla="*/ 2 w 21"/>
                <a:gd name="T9" fmla="*/ 8 h 86"/>
                <a:gd name="T10" fmla="*/ 2 w 21"/>
                <a:gd name="T11" fmla="*/ 10 h 86"/>
                <a:gd name="T12" fmla="*/ 3 w 21"/>
                <a:gd name="T13" fmla="*/ 11 h 86"/>
                <a:gd name="T14" fmla="*/ 3 w 21"/>
                <a:gd name="T15" fmla="*/ 13 h 86"/>
                <a:gd name="T16" fmla="*/ 3 w 21"/>
                <a:gd name="T17" fmla="*/ 15 h 86"/>
                <a:gd name="T18" fmla="*/ 4 w 21"/>
                <a:gd name="T19" fmla="*/ 17 h 86"/>
                <a:gd name="T20" fmla="*/ 4 w 21"/>
                <a:gd name="T21" fmla="*/ 18 h 86"/>
                <a:gd name="T22" fmla="*/ 5 w 21"/>
                <a:gd name="T23" fmla="*/ 20 h 86"/>
                <a:gd name="T24" fmla="*/ 5 w 21"/>
                <a:gd name="T25" fmla="*/ 22 h 86"/>
                <a:gd name="T26" fmla="*/ 5 w 21"/>
                <a:gd name="T27" fmla="*/ 24 h 86"/>
                <a:gd name="T28" fmla="*/ 6 w 21"/>
                <a:gd name="T29" fmla="*/ 25 h 86"/>
                <a:gd name="T30" fmla="*/ 6 w 21"/>
                <a:gd name="T31" fmla="*/ 27 h 86"/>
                <a:gd name="T32" fmla="*/ 7 w 21"/>
                <a:gd name="T33" fmla="*/ 29 h 86"/>
                <a:gd name="T34" fmla="*/ 7 w 21"/>
                <a:gd name="T35" fmla="*/ 31 h 86"/>
                <a:gd name="T36" fmla="*/ 7 w 21"/>
                <a:gd name="T37" fmla="*/ 32 h 86"/>
                <a:gd name="T38" fmla="*/ 8 w 21"/>
                <a:gd name="T39" fmla="*/ 34 h 86"/>
                <a:gd name="T40" fmla="*/ 8 w 21"/>
                <a:gd name="T41" fmla="*/ 36 h 86"/>
                <a:gd name="T42" fmla="*/ 9 w 21"/>
                <a:gd name="T43" fmla="*/ 37 h 86"/>
                <a:gd name="T44" fmla="*/ 9 w 21"/>
                <a:gd name="T45" fmla="*/ 39 h 86"/>
                <a:gd name="T46" fmla="*/ 9 w 21"/>
                <a:gd name="T47" fmla="*/ 41 h 86"/>
                <a:gd name="T48" fmla="*/ 10 w 21"/>
                <a:gd name="T49" fmla="*/ 43 h 86"/>
                <a:gd name="T50" fmla="*/ 10 w 21"/>
                <a:gd name="T51" fmla="*/ 44 h 86"/>
                <a:gd name="T52" fmla="*/ 11 w 21"/>
                <a:gd name="T53" fmla="*/ 46 h 86"/>
                <a:gd name="T54" fmla="*/ 11 w 21"/>
                <a:gd name="T55" fmla="*/ 48 h 86"/>
                <a:gd name="T56" fmla="*/ 11 w 21"/>
                <a:gd name="T57" fmla="*/ 49 h 86"/>
                <a:gd name="T58" fmla="*/ 12 w 21"/>
                <a:gd name="T59" fmla="*/ 51 h 86"/>
                <a:gd name="T60" fmla="*/ 12 w 21"/>
                <a:gd name="T61" fmla="*/ 53 h 86"/>
                <a:gd name="T62" fmla="*/ 13 w 21"/>
                <a:gd name="T63" fmla="*/ 54 h 86"/>
                <a:gd name="T64" fmla="*/ 13 w 21"/>
                <a:gd name="T65" fmla="*/ 56 h 86"/>
                <a:gd name="T66" fmla="*/ 13 w 21"/>
                <a:gd name="T67" fmla="*/ 57 h 86"/>
                <a:gd name="T68" fmla="*/ 14 w 21"/>
                <a:gd name="T69" fmla="*/ 59 h 86"/>
                <a:gd name="T70" fmla="*/ 14 w 21"/>
                <a:gd name="T71" fmla="*/ 61 h 86"/>
                <a:gd name="T72" fmla="*/ 15 w 21"/>
                <a:gd name="T73" fmla="*/ 62 h 86"/>
                <a:gd name="T74" fmla="*/ 15 w 21"/>
                <a:gd name="T75" fmla="*/ 64 h 86"/>
                <a:gd name="T76" fmla="*/ 15 w 21"/>
                <a:gd name="T77" fmla="*/ 66 h 86"/>
                <a:gd name="T78" fmla="*/ 16 w 21"/>
                <a:gd name="T79" fmla="*/ 67 h 86"/>
                <a:gd name="T80" fmla="*/ 16 w 21"/>
                <a:gd name="T81" fmla="*/ 69 h 86"/>
                <a:gd name="T82" fmla="*/ 17 w 21"/>
                <a:gd name="T83" fmla="*/ 70 h 86"/>
                <a:gd name="T84" fmla="*/ 17 w 21"/>
                <a:gd name="T85" fmla="*/ 72 h 86"/>
                <a:gd name="T86" fmla="*/ 17 w 21"/>
                <a:gd name="T87" fmla="*/ 73 h 86"/>
                <a:gd name="T88" fmla="*/ 18 w 21"/>
                <a:gd name="T89" fmla="*/ 75 h 86"/>
                <a:gd name="T90" fmla="*/ 18 w 21"/>
                <a:gd name="T91" fmla="*/ 77 h 86"/>
                <a:gd name="T92" fmla="*/ 19 w 21"/>
                <a:gd name="T93" fmla="*/ 78 h 86"/>
                <a:gd name="T94" fmla="*/ 19 w 21"/>
                <a:gd name="T95" fmla="*/ 80 h 86"/>
                <a:gd name="T96" fmla="*/ 19 w 21"/>
                <a:gd name="T97" fmla="*/ 81 h 86"/>
                <a:gd name="T98" fmla="*/ 20 w 21"/>
                <a:gd name="T99" fmla="*/ 83 h 86"/>
                <a:gd name="T100" fmla="*/ 20 w 21"/>
                <a:gd name="T101" fmla="*/ 84 h 86"/>
                <a:gd name="T102" fmla="*/ 21 w 21"/>
                <a:gd name="T10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86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8" y="37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9" y="39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10" y="42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2" y="51"/>
                  </a:lnTo>
                  <a:lnTo>
                    <a:pt x="12" y="52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3" y="54"/>
                  </a:lnTo>
                  <a:lnTo>
                    <a:pt x="13" y="55"/>
                  </a:lnTo>
                  <a:lnTo>
                    <a:pt x="13" y="56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4" y="58"/>
                  </a:lnTo>
                  <a:lnTo>
                    <a:pt x="14" y="59"/>
                  </a:lnTo>
                  <a:lnTo>
                    <a:pt x="14" y="60"/>
                  </a:lnTo>
                  <a:lnTo>
                    <a:pt x="14" y="61"/>
                  </a:lnTo>
                  <a:lnTo>
                    <a:pt x="14" y="62"/>
                  </a:lnTo>
                  <a:lnTo>
                    <a:pt x="15" y="62"/>
                  </a:lnTo>
                  <a:lnTo>
                    <a:pt x="15" y="63"/>
                  </a:lnTo>
                  <a:lnTo>
                    <a:pt x="15" y="64"/>
                  </a:lnTo>
                  <a:lnTo>
                    <a:pt x="15" y="65"/>
                  </a:lnTo>
                  <a:lnTo>
                    <a:pt x="15" y="66"/>
                  </a:lnTo>
                  <a:lnTo>
                    <a:pt x="16" y="66"/>
                  </a:lnTo>
                  <a:lnTo>
                    <a:pt x="16" y="67"/>
                  </a:lnTo>
                  <a:lnTo>
                    <a:pt x="16" y="68"/>
                  </a:lnTo>
                  <a:lnTo>
                    <a:pt x="16" y="69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7" y="71"/>
                  </a:lnTo>
                  <a:lnTo>
                    <a:pt x="17" y="72"/>
                  </a:lnTo>
                  <a:lnTo>
                    <a:pt x="17" y="73"/>
                  </a:lnTo>
                  <a:lnTo>
                    <a:pt x="17" y="73"/>
                  </a:lnTo>
                  <a:lnTo>
                    <a:pt x="18" y="74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19" y="78"/>
                  </a:lnTo>
                  <a:lnTo>
                    <a:pt x="19" y="79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9" y="81"/>
                  </a:lnTo>
                  <a:lnTo>
                    <a:pt x="20" y="82"/>
                  </a:lnTo>
                  <a:lnTo>
                    <a:pt x="20" y="83"/>
                  </a:lnTo>
                  <a:lnTo>
                    <a:pt x="20" y="83"/>
                  </a:lnTo>
                  <a:lnTo>
                    <a:pt x="20" y="84"/>
                  </a:lnTo>
                  <a:lnTo>
                    <a:pt x="20" y="85"/>
                  </a:lnTo>
                  <a:lnTo>
                    <a:pt x="21" y="86"/>
                  </a:lnTo>
                  <a:lnTo>
                    <a:pt x="21" y="86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1" name="Freeform 85"/>
            <p:cNvSpPr>
              <a:spLocks/>
            </p:cNvSpPr>
            <p:nvPr/>
          </p:nvSpPr>
          <p:spPr bwMode="auto">
            <a:xfrm>
              <a:off x="1061" y="2808"/>
              <a:ext cx="151" cy="452"/>
            </a:xfrm>
            <a:custGeom>
              <a:avLst/>
              <a:gdLst>
                <a:gd name="T0" fmla="*/ 0 w 21"/>
                <a:gd name="T1" fmla="*/ 1 h 63"/>
                <a:gd name="T2" fmla="*/ 0 w 21"/>
                <a:gd name="T3" fmla="*/ 3 h 63"/>
                <a:gd name="T4" fmla="*/ 1 w 21"/>
                <a:gd name="T5" fmla="*/ 4 h 63"/>
                <a:gd name="T6" fmla="*/ 1 w 21"/>
                <a:gd name="T7" fmla="*/ 6 h 63"/>
                <a:gd name="T8" fmla="*/ 2 w 21"/>
                <a:gd name="T9" fmla="*/ 7 h 63"/>
                <a:gd name="T10" fmla="*/ 2 w 21"/>
                <a:gd name="T11" fmla="*/ 8 h 63"/>
                <a:gd name="T12" fmla="*/ 2 w 21"/>
                <a:gd name="T13" fmla="*/ 10 h 63"/>
                <a:gd name="T14" fmla="*/ 3 w 21"/>
                <a:gd name="T15" fmla="*/ 11 h 63"/>
                <a:gd name="T16" fmla="*/ 3 w 21"/>
                <a:gd name="T17" fmla="*/ 13 h 63"/>
                <a:gd name="T18" fmla="*/ 4 w 21"/>
                <a:gd name="T19" fmla="*/ 14 h 63"/>
                <a:gd name="T20" fmla="*/ 4 w 21"/>
                <a:gd name="T21" fmla="*/ 15 h 63"/>
                <a:gd name="T22" fmla="*/ 4 w 21"/>
                <a:gd name="T23" fmla="*/ 17 h 63"/>
                <a:gd name="T24" fmla="*/ 5 w 21"/>
                <a:gd name="T25" fmla="*/ 18 h 63"/>
                <a:gd name="T26" fmla="*/ 5 w 21"/>
                <a:gd name="T27" fmla="*/ 20 h 63"/>
                <a:gd name="T28" fmla="*/ 6 w 21"/>
                <a:gd name="T29" fmla="*/ 21 h 63"/>
                <a:gd name="T30" fmla="*/ 6 w 21"/>
                <a:gd name="T31" fmla="*/ 22 h 63"/>
                <a:gd name="T32" fmla="*/ 6 w 21"/>
                <a:gd name="T33" fmla="*/ 24 h 63"/>
                <a:gd name="T34" fmla="*/ 7 w 21"/>
                <a:gd name="T35" fmla="*/ 25 h 63"/>
                <a:gd name="T36" fmla="*/ 7 w 21"/>
                <a:gd name="T37" fmla="*/ 26 h 63"/>
                <a:gd name="T38" fmla="*/ 8 w 21"/>
                <a:gd name="T39" fmla="*/ 27 h 63"/>
                <a:gd name="T40" fmla="*/ 8 w 21"/>
                <a:gd name="T41" fmla="*/ 29 h 63"/>
                <a:gd name="T42" fmla="*/ 9 w 21"/>
                <a:gd name="T43" fmla="*/ 30 h 63"/>
                <a:gd name="T44" fmla="*/ 9 w 21"/>
                <a:gd name="T45" fmla="*/ 31 h 63"/>
                <a:gd name="T46" fmla="*/ 9 w 21"/>
                <a:gd name="T47" fmla="*/ 32 h 63"/>
                <a:gd name="T48" fmla="*/ 10 w 21"/>
                <a:gd name="T49" fmla="*/ 34 h 63"/>
                <a:gd name="T50" fmla="*/ 10 w 21"/>
                <a:gd name="T51" fmla="*/ 35 h 63"/>
                <a:gd name="T52" fmla="*/ 11 w 21"/>
                <a:gd name="T53" fmla="*/ 36 h 63"/>
                <a:gd name="T54" fmla="*/ 11 w 21"/>
                <a:gd name="T55" fmla="*/ 37 h 63"/>
                <a:gd name="T56" fmla="*/ 11 w 21"/>
                <a:gd name="T57" fmla="*/ 39 h 63"/>
                <a:gd name="T58" fmla="*/ 12 w 21"/>
                <a:gd name="T59" fmla="*/ 40 h 63"/>
                <a:gd name="T60" fmla="*/ 12 w 21"/>
                <a:gd name="T61" fmla="*/ 41 h 63"/>
                <a:gd name="T62" fmla="*/ 13 w 21"/>
                <a:gd name="T63" fmla="*/ 42 h 63"/>
                <a:gd name="T64" fmla="*/ 13 w 21"/>
                <a:gd name="T65" fmla="*/ 43 h 63"/>
                <a:gd name="T66" fmla="*/ 13 w 21"/>
                <a:gd name="T67" fmla="*/ 44 h 63"/>
                <a:gd name="T68" fmla="*/ 14 w 21"/>
                <a:gd name="T69" fmla="*/ 45 h 63"/>
                <a:gd name="T70" fmla="*/ 14 w 21"/>
                <a:gd name="T71" fmla="*/ 46 h 63"/>
                <a:gd name="T72" fmla="*/ 15 w 21"/>
                <a:gd name="T73" fmla="*/ 48 h 63"/>
                <a:gd name="T74" fmla="*/ 15 w 21"/>
                <a:gd name="T75" fmla="*/ 49 h 63"/>
                <a:gd name="T76" fmla="*/ 15 w 21"/>
                <a:gd name="T77" fmla="*/ 50 h 63"/>
                <a:gd name="T78" fmla="*/ 16 w 21"/>
                <a:gd name="T79" fmla="*/ 51 h 63"/>
                <a:gd name="T80" fmla="*/ 16 w 21"/>
                <a:gd name="T81" fmla="*/ 52 h 63"/>
                <a:gd name="T82" fmla="*/ 17 w 21"/>
                <a:gd name="T83" fmla="*/ 53 h 63"/>
                <a:gd name="T84" fmla="*/ 17 w 21"/>
                <a:gd name="T85" fmla="*/ 54 h 63"/>
                <a:gd name="T86" fmla="*/ 17 w 21"/>
                <a:gd name="T87" fmla="*/ 55 h 63"/>
                <a:gd name="T88" fmla="*/ 18 w 21"/>
                <a:gd name="T89" fmla="*/ 56 h 63"/>
                <a:gd name="T90" fmla="*/ 18 w 21"/>
                <a:gd name="T91" fmla="*/ 57 h 63"/>
                <a:gd name="T92" fmla="*/ 19 w 21"/>
                <a:gd name="T93" fmla="*/ 58 h 63"/>
                <a:gd name="T94" fmla="*/ 19 w 21"/>
                <a:gd name="T95" fmla="*/ 59 h 63"/>
                <a:gd name="T96" fmla="*/ 19 w 21"/>
                <a:gd name="T97" fmla="*/ 60 h 63"/>
                <a:gd name="T98" fmla="*/ 20 w 21"/>
                <a:gd name="T99" fmla="*/ 61 h 63"/>
                <a:gd name="T100" fmla="*/ 20 w 21"/>
                <a:gd name="T101" fmla="*/ 62 h 63"/>
                <a:gd name="T102" fmla="*/ 21 w 21"/>
                <a:gd name="T10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63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3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7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50"/>
                  </a:lnTo>
                  <a:lnTo>
                    <a:pt x="16" y="50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5"/>
                  </a:lnTo>
                  <a:lnTo>
                    <a:pt x="18" y="55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21" y="63"/>
                  </a:lnTo>
                  <a:lnTo>
                    <a:pt x="21" y="63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2" name="Freeform 86"/>
            <p:cNvSpPr>
              <a:spLocks/>
            </p:cNvSpPr>
            <p:nvPr/>
          </p:nvSpPr>
          <p:spPr bwMode="auto">
            <a:xfrm>
              <a:off x="1212" y="3260"/>
              <a:ext cx="151" cy="237"/>
            </a:xfrm>
            <a:custGeom>
              <a:avLst/>
              <a:gdLst>
                <a:gd name="T0" fmla="*/ 0 w 21"/>
                <a:gd name="T1" fmla="*/ 1 h 33"/>
                <a:gd name="T2" fmla="*/ 0 w 21"/>
                <a:gd name="T3" fmla="*/ 1 h 33"/>
                <a:gd name="T4" fmla="*/ 1 w 21"/>
                <a:gd name="T5" fmla="*/ 2 h 33"/>
                <a:gd name="T6" fmla="*/ 1 w 21"/>
                <a:gd name="T7" fmla="*/ 3 h 33"/>
                <a:gd name="T8" fmla="*/ 2 w 21"/>
                <a:gd name="T9" fmla="*/ 4 h 33"/>
                <a:gd name="T10" fmla="*/ 2 w 21"/>
                <a:gd name="T11" fmla="*/ 5 h 33"/>
                <a:gd name="T12" fmla="*/ 2 w 21"/>
                <a:gd name="T13" fmla="*/ 6 h 33"/>
                <a:gd name="T14" fmla="*/ 3 w 21"/>
                <a:gd name="T15" fmla="*/ 7 h 33"/>
                <a:gd name="T16" fmla="*/ 3 w 21"/>
                <a:gd name="T17" fmla="*/ 7 h 33"/>
                <a:gd name="T18" fmla="*/ 4 w 21"/>
                <a:gd name="T19" fmla="*/ 8 h 33"/>
                <a:gd name="T20" fmla="*/ 4 w 21"/>
                <a:gd name="T21" fmla="*/ 9 h 33"/>
                <a:gd name="T22" fmla="*/ 4 w 21"/>
                <a:gd name="T23" fmla="*/ 10 h 33"/>
                <a:gd name="T24" fmla="*/ 5 w 21"/>
                <a:gd name="T25" fmla="*/ 11 h 33"/>
                <a:gd name="T26" fmla="*/ 5 w 21"/>
                <a:gd name="T27" fmla="*/ 11 h 33"/>
                <a:gd name="T28" fmla="*/ 6 w 21"/>
                <a:gd name="T29" fmla="*/ 12 h 33"/>
                <a:gd name="T30" fmla="*/ 6 w 21"/>
                <a:gd name="T31" fmla="*/ 13 h 33"/>
                <a:gd name="T32" fmla="*/ 6 w 21"/>
                <a:gd name="T33" fmla="*/ 14 h 33"/>
                <a:gd name="T34" fmla="*/ 7 w 21"/>
                <a:gd name="T35" fmla="*/ 14 h 33"/>
                <a:gd name="T36" fmla="*/ 7 w 21"/>
                <a:gd name="T37" fmla="*/ 15 h 33"/>
                <a:gd name="T38" fmla="*/ 8 w 21"/>
                <a:gd name="T39" fmla="*/ 16 h 33"/>
                <a:gd name="T40" fmla="*/ 8 w 21"/>
                <a:gd name="T41" fmla="*/ 16 h 33"/>
                <a:gd name="T42" fmla="*/ 8 w 21"/>
                <a:gd name="T43" fmla="*/ 17 h 33"/>
                <a:gd name="T44" fmla="*/ 9 w 21"/>
                <a:gd name="T45" fmla="*/ 18 h 33"/>
                <a:gd name="T46" fmla="*/ 9 w 21"/>
                <a:gd name="T47" fmla="*/ 18 h 33"/>
                <a:gd name="T48" fmla="*/ 10 w 21"/>
                <a:gd name="T49" fmla="*/ 19 h 33"/>
                <a:gd name="T50" fmla="*/ 10 w 21"/>
                <a:gd name="T51" fmla="*/ 20 h 33"/>
                <a:gd name="T52" fmla="*/ 11 w 21"/>
                <a:gd name="T53" fmla="*/ 20 h 33"/>
                <a:gd name="T54" fmla="*/ 11 w 21"/>
                <a:gd name="T55" fmla="*/ 21 h 33"/>
                <a:gd name="T56" fmla="*/ 11 w 21"/>
                <a:gd name="T57" fmla="*/ 22 h 33"/>
                <a:gd name="T58" fmla="*/ 12 w 21"/>
                <a:gd name="T59" fmla="*/ 22 h 33"/>
                <a:gd name="T60" fmla="*/ 12 w 21"/>
                <a:gd name="T61" fmla="*/ 23 h 33"/>
                <a:gd name="T62" fmla="*/ 13 w 21"/>
                <a:gd name="T63" fmla="*/ 23 h 33"/>
                <a:gd name="T64" fmla="*/ 13 w 21"/>
                <a:gd name="T65" fmla="*/ 24 h 33"/>
                <a:gd name="T66" fmla="*/ 13 w 21"/>
                <a:gd name="T67" fmla="*/ 24 h 33"/>
                <a:gd name="T68" fmla="*/ 14 w 21"/>
                <a:gd name="T69" fmla="*/ 25 h 33"/>
                <a:gd name="T70" fmla="*/ 14 w 21"/>
                <a:gd name="T71" fmla="*/ 26 h 33"/>
                <a:gd name="T72" fmla="*/ 15 w 21"/>
                <a:gd name="T73" fmla="*/ 26 h 33"/>
                <a:gd name="T74" fmla="*/ 15 w 21"/>
                <a:gd name="T75" fmla="*/ 27 h 33"/>
                <a:gd name="T76" fmla="*/ 15 w 21"/>
                <a:gd name="T77" fmla="*/ 27 h 33"/>
                <a:gd name="T78" fmla="*/ 16 w 21"/>
                <a:gd name="T79" fmla="*/ 28 h 33"/>
                <a:gd name="T80" fmla="*/ 16 w 21"/>
                <a:gd name="T81" fmla="*/ 28 h 33"/>
                <a:gd name="T82" fmla="*/ 17 w 21"/>
                <a:gd name="T83" fmla="*/ 29 h 33"/>
                <a:gd name="T84" fmla="*/ 17 w 21"/>
                <a:gd name="T85" fmla="*/ 29 h 33"/>
                <a:gd name="T86" fmla="*/ 17 w 21"/>
                <a:gd name="T87" fmla="*/ 30 h 33"/>
                <a:gd name="T88" fmla="*/ 18 w 21"/>
                <a:gd name="T89" fmla="*/ 30 h 33"/>
                <a:gd name="T90" fmla="*/ 18 w 21"/>
                <a:gd name="T91" fmla="*/ 31 h 33"/>
                <a:gd name="T92" fmla="*/ 19 w 21"/>
                <a:gd name="T93" fmla="*/ 31 h 33"/>
                <a:gd name="T94" fmla="*/ 19 w 21"/>
                <a:gd name="T95" fmla="*/ 31 h 33"/>
                <a:gd name="T96" fmla="*/ 19 w 21"/>
                <a:gd name="T97" fmla="*/ 32 h 33"/>
                <a:gd name="T98" fmla="*/ 20 w 21"/>
                <a:gd name="T99" fmla="*/ 32 h 33"/>
                <a:gd name="T100" fmla="*/ 20 w 21"/>
                <a:gd name="T101" fmla="*/ 33 h 33"/>
                <a:gd name="T102" fmla="*/ 21 w 21"/>
                <a:gd name="T10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33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1" y="33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3" name="Freeform 87"/>
            <p:cNvSpPr>
              <a:spLocks/>
            </p:cNvSpPr>
            <p:nvPr/>
          </p:nvSpPr>
          <p:spPr bwMode="auto">
            <a:xfrm>
              <a:off x="1363" y="3497"/>
              <a:ext cx="151" cy="86"/>
            </a:xfrm>
            <a:custGeom>
              <a:avLst/>
              <a:gdLst>
                <a:gd name="T0" fmla="*/ 0 w 21"/>
                <a:gd name="T1" fmla="*/ 1 h 12"/>
                <a:gd name="T2" fmla="*/ 0 w 21"/>
                <a:gd name="T3" fmla="*/ 1 h 12"/>
                <a:gd name="T4" fmla="*/ 1 w 21"/>
                <a:gd name="T5" fmla="*/ 1 h 12"/>
                <a:gd name="T6" fmla="*/ 1 w 21"/>
                <a:gd name="T7" fmla="*/ 2 h 12"/>
                <a:gd name="T8" fmla="*/ 2 w 21"/>
                <a:gd name="T9" fmla="*/ 2 h 12"/>
                <a:gd name="T10" fmla="*/ 2 w 21"/>
                <a:gd name="T11" fmla="*/ 2 h 12"/>
                <a:gd name="T12" fmla="*/ 2 w 21"/>
                <a:gd name="T13" fmla="*/ 3 h 12"/>
                <a:gd name="T14" fmla="*/ 3 w 21"/>
                <a:gd name="T15" fmla="*/ 3 h 12"/>
                <a:gd name="T16" fmla="*/ 3 w 21"/>
                <a:gd name="T17" fmla="*/ 3 h 12"/>
                <a:gd name="T18" fmla="*/ 4 w 21"/>
                <a:gd name="T19" fmla="*/ 4 h 12"/>
                <a:gd name="T20" fmla="*/ 4 w 21"/>
                <a:gd name="T21" fmla="*/ 4 h 12"/>
                <a:gd name="T22" fmla="*/ 4 w 21"/>
                <a:gd name="T23" fmla="*/ 4 h 12"/>
                <a:gd name="T24" fmla="*/ 5 w 21"/>
                <a:gd name="T25" fmla="*/ 5 h 12"/>
                <a:gd name="T26" fmla="*/ 5 w 21"/>
                <a:gd name="T27" fmla="*/ 5 h 12"/>
                <a:gd name="T28" fmla="*/ 6 w 21"/>
                <a:gd name="T29" fmla="*/ 5 h 12"/>
                <a:gd name="T30" fmla="*/ 6 w 21"/>
                <a:gd name="T31" fmla="*/ 6 h 12"/>
                <a:gd name="T32" fmla="*/ 6 w 21"/>
                <a:gd name="T33" fmla="*/ 6 h 12"/>
                <a:gd name="T34" fmla="*/ 7 w 21"/>
                <a:gd name="T35" fmla="*/ 6 h 12"/>
                <a:gd name="T36" fmla="*/ 7 w 21"/>
                <a:gd name="T37" fmla="*/ 6 h 12"/>
                <a:gd name="T38" fmla="*/ 8 w 21"/>
                <a:gd name="T39" fmla="*/ 7 h 12"/>
                <a:gd name="T40" fmla="*/ 8 w 21"/>
                <a:gd name="T41" fmla="*/ 7 h 12"/>
                <a:gd name="T42" fmla="*/ 8 w 21"/>
                <a:gd name="T43" fmla="*/ 7 h 12"/>
                <a:gd name="T44" fmla="*/ 9 w 21"/>
                <a:gd name="T45" fmla="*/ 7 h 12"/>
                <a:gd name="T46" fmla="*/ 9 w 21"/>
                <a:gd name="T47" fmla="*/ 8 h 12"/>
                <a:gd name="T48" fmla="*/ 10 w 21"/>
                <a:gd name="T49" fmla="*/ 8 h 12"/>
                <a:gd name="T50" fmla="*/ 10 w 21"/>
                <a:gd name="T51" fmla="*/ 8 h 12"/>
                <a:gd name="T52" fmla="*/ 10 w 21"/>
                <a:gd name="T53" fmla="*/ 8 h 12"/>
                <a:gd name="T54" fmla="*/ 11 w 21"/>
                <a:gd name="T55" fmla="*/ 9 h 12"/>
                <a:gd name="T56" fmla="*/ 11 w 21"/>
                <a:gd name="T57" fmla="*/ 9 h 12"/>
                <a:gd name="T58" fmla="*/ 12 w 21"/>
                <a:gd name="T59" fmla="*/ 9 h 12"/>
                <a:gd name="T60" fmla="*/ 12 w 21"/>
                <a:gd name="T61" fmla="*/ 9 h 12"/>
                <a:gd name="T62" fmla="*/ 12 w 21"/>
                <a:gd name="T63" fmla="*/ 9 h 12"/>
                <a:gd name="T64" fmla="*/ 13 w 21"/>
                <a:gd name="T65" fmla="*/ 10 h 12"/>
                <a:gd name="T66" fmla="*/ 13 w 21"/>
                <a:gd name="T67" fmla="*/ 10 h 12"/>
                <a:gd name="T68" fmla="*/ 14 w 21"/>
                <a:gd name="T69" fmla="*/ 10 h 12"/>
                <a:gd name="T70" fmla="*/ 14 w 21"/>
                <a:gd name="T71" fmla="*/ 10 h 12"/>
                <a:gd name="T72" fmla="*/ 14 w 21"/>
                <a:gd name="T73" fmla="*/ 10 h 12"/>
                <a:gd name="T74" fmla="*/ 15 w 21"/>
                <a:gd name="T75" fmla="*/ 10 h 12"/>
                <a:gd name="T76" fmla="*/ 15 w 21"/>
                <a:gd name="T77" fmla="*/ 11 h 12"/>
                <a:gd name="T78" fmla="*/ 16 w 21"/>
                <a:gd name="T79" fmla="*/ 11 h 12"/>
                <a:gd name="T80" fmla="*/ 16 w 21"/>
                <a:gd name="T81" fmla="*/ 11 h 12"/>
                <a:gd name="T82" fmla="*/ 17 w 21"/>
                <a:gd name="T83" fmla="*/ 11 h 12"/>
                <a:gd name="T84" fmla="*/ 17 w 21"/>
                <a:gd name="T85" fmla="*/ 11 h 12"/>
                <a:gd name="T86" fmla="*/ 17 w 21"/>
                <a:gd name="T87" fmla="*/ 11 h 12"/>
                <a:gd name="T88" fmla="*/ 18 w 21"/>
                <a:gd name="T89" fmla="*/ 11 h 12"/>
                <a:gd name="T90" fmla="*/ 18 w 21"/>
                <a:gd name="T91" fmla="*/ 12 h 12"/>
                <a:gd name="T92" fmla="*/ 19 w 21"/>
                <a:gd name="T93" fmla="*/ 12 h 12"/>
                <a:gd name="T94" fmla="*/ 19 w 21"/>
                <a:gd name="T95" fmla="*/ 12 h 12"/>
                <a:gd name="T96" fmla="*/ 19 w 21"/>
                <a:gd name="T97" fmla="*/ 12 h 12"/>
                <a:gd name="T98" fmla="*/ 20 w 21"/>
                <a:gd name="T99" fmla="*/ 12 h 12"/>
                <a:gd name="T100" fmla="*/ 20 w 21"/>
                <a:gd name="T101" fmla="*/ 12 h 12"/>
                <a:gd name="T102" fmla="*/ 21 w 21"/>
                <a:gd name="T10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1" y="12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4" name="Freeform 88"/>
            <p:cNvSpPr>
              <a:spLocks/>
            </p:cNvSpPr>
            <p:nvPr/>
          </p:nvSpPr>
          <p:spPr bwMode="auto">
            <a:xfrm>
              <a:off x="1514" y="3583"/>
              <a:ext cx="150" cy="15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1 w 21"/>
                <a:gd name="T5" fmla="*/ 1 h 2"/>
                <a:gd name="T6" fmla="*/ 1 w 21"/>
                <a:gd name="T7" fmla="*/ 1 h 2"/>
                <a:gd name="T8" fmla="*/ 2 w 21"/>
                <a:gd name="T9" fmla="*/ 1 h 2"/>
                <a:gd name="T10" fmla="*/ 2 w 21"/>
                <a:gd name="T11" fmla="*/ 1 h 2"/>
                <a:gd name="T12" fmla="*/ 2 w 21"/>
                <a:gd name="T13" fmla="*/ 1 h 2"/>
                <a:gd name="T14" fmla="*/ 3 w 21"/>
                <a:gd name="T15" fmla="*/ 1 h 2"/>
                <a:gd name="T16" fmla="*/ 3 w 21"/>
                <a:gd name="T17" fmla="*/ 1 h 2"/>
                <a:gd name="T18" fmla="*/ 4 w 21"/>
                <a:gd name="T19" fmla="*/ 1 h 2"/>
                <a:gd name="T20" fmla="*/ 4 w 21"/>
                <a:gd name="T21" fmla="*/ 1 h 2"/>
                <a:gd name="T22" fmla="*/ 4 w 21"/>
                <a:gd name="T23" fmla="*/ 1 h 2"/>
                <a:gd name="T24" fmla="*/ 5 w 21"/>
                <a:gd name="T25" fmla="*/ 1 h 2"/>
                <a:gd name="T26" fmla="*/ 5 w 21"/>
                <a:gd name="T27" fmla="*/ 1 h 2"/>
                <a:gd name="T28" fmla="*/ 6 w 21"/>
                <a:gd name="T29" fmla="*/ 1 h 2"/>
                <a:gd name="T30" fmla="*/ 6 w 21"/>
                <a:gd name="T31" fmla="*/ 2 h 2"/>
                <a:gd name="T32" fmla="*/ 6 w 21"/>
                <a:gd name="T33" fmla="*/ 2 h 2"/>
                <a:gd name="T34" fmla="*/ 7 w 21"/>
                <a:gd name="T35" fmla="*/ 2 h 2"/>
                <a:gd name="T36" fmla="*/ 7 w 21"/>
                <a:gd name="T37" fmla="*/ 2 h 2"/>
                <a:gd name="T38" fmla="*/ 8 w 21"/>
                <a:gd name="T39" fmla="*/ 2 h 2"/>
                <a:gd name="T40" fmla="*/ 8 w 21"/>
                <a:gd name="T41" fmla="*/ 2 h 2"/>
                <a:gd name="T42" fmla="*/ 8 w 21"/>
                <a:gd name="T43" fmla="*/ 2 h 2"/>
                <a:gd name="T44" fmla="*/ 9 w 21"/>
                <a:gd name="T45" fmla="*/ 2 h 2"/>
                <a:gd name="T46" fmla="*/ 9 w 21"/>
                <a:gd name="T47" fmla="*/ 2 h 2"/>
                <a:gd name="T48" fmla="*/ 10 w 21"/>
                <a:gd name="T49" fmla="*/ 2 h 2"/>
                <a:gd name="T50" fmla="*/ 10 w 21"/>
                <a:gd name="T51" fmla="*/ 2 h 2"/>
                <a:gd name="T52" fmla="*/ 10 w 21"/>
                <a:gd name="T53" fmla="*/ 2 h 2"/>
                <a:gd name="T54" fmla="*/ 11 w 21"/>
                <a:gd name="T55" fmla="*/ 2 h 2"/>
                <a:gd name="T56" fmla="*/ 11 w 21"/>
                <a:gd name="T57" fmla="*/ 2 h 2"/>
                <a:gd name="T58" fmla="*/ 12 w 21"/>
                <a:gd name="T59" fmla="*/ 2 h 2"/>
                <a:gd name="T60" fmla="*/ 12 w 21"/>
                <a:gd name="T61" fmla="*/ 2 h 2"/>
                <a:gd name="T62" fmla="*/ 12 w 21"/>
                <a:gd name="T63" fmla="*/ 2 h 2"/>
                <a:gd name="T64" fmla="*/ 13 w 21"/>
                <a:gd name="T65" fmla="*/ 2 h 2"/>
                <a:gd name="T66" fmla="*/ 13 w 21"/>
                <a:gd name="T67" fmla="*/ 2 h 2"/>
                <a:gd name="T68" fmla="*/ 14 w 21"/>
                <a:gd name="T69" fmla="*/ 2 h 2"/>
                <a:gd name="T70" fmla="*/ 14 w 21"/>
                <a:gd name="T71" fmla="*/ 2 h 2"/>
                <a:gd name="T72" fmla="*/ 14 w 21"/>
                <a:gd name="T73" fmla="*/ 2 h 2"/>
                <a:gd name="T74" fmla="*/ 15 w 21"/>
                <a:gd name="T75" fmla="*/ 2 h 2"/>
                <a:gd name="T76" fmla="*/ 15 w 21"/>
                <a:gd name="T77" fmla="*/ 2 h 2"/>
                <a:gd name="T78" fmla="*/ 16 w 21"/>
                <a:gd name="T79" fmla="*/ 2 h 2"/>
                <a:gd name="T80" fmla="*/ 16 w 21"/>
                <a:gd name="T81" fmla="*/ 2 h 2"/>
                <a:gd name="T82" fmla="*/ 16 w 21"/>
                <a:gd name="T83" fmla="*/ 2 h 2"/>
                <a:gd name="T84" fmla="*/ 17 w 21"/>
                <a:gd name="T85" fmla="*/ 2 h 2"/>
                <a:gd name="T86" fmla="*/ 17 w 21"/>
                <a:gd name="T87" fmla="*/ 2 h 2"/>
                <a:gd name="T88" fmla="*/ 18 w 21"/>
                <a:gd name="T89" fmla="*/ 2 h 2"/>
                <a:gd name="T90" fmla="*/ 18 w 21"/>
                <a:gd name="T91" fmla="*/ 2 h 2"/>
                <a:gd name="T92" fmla="*/ 18 w 21"/>
                <a:gd name="T93" fmla="*/ 2 h 2"/>
                <a:gd name="T94" fmla="*/ 19 w 21"/>
                <a:gd name="T95" fmla="*/ 2 h 2"/>
                <a:gd name="T96" fmla="*/ 19 w 21"/>
                <a:gd name="T97" fmla="*/ 2 h 2"/>
                <a:gd name="T98" fmla="*/ 20 w 21"/>
                <a:gd name="T99" fmla="*/ 2 h 2"/>
                <a:gd name="T100" fmla="*/ 20 w 21"/>
                <a:gd name="T101" fmla="*/ 2 h 2"/>
                <a:gd name="T102" fmla="*/ 20 w 21"/>
                <a:gd name="T10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5" name="Freeform 89"/>
            <p:cNvSpPr>
              <a:spLocks/>
            </p:cNvSpPr>
            <p:nvPr/>
          </p:nvSpPr>
          <p:spPr bwMode="auto">
            <a:xfrm>
              <a:off x="1664" y="3590"/>
              <a:ext cx="151" cy="8"/>
            </a:xfrm>
            <a:custGeom>
              <a:avLst/>
              <a:gdLst>
                <a:gd name="T0" fmla="*/ 0 w 21"/>
                <a:gd name="T1" fmla="*/ 1 h 1"/>
                <a:gd name="T2" fmla="*/ 0 w 21"/>
                <a:gd name="T3" fmla="*/ 1 h 1"/>
                <a:gd name="T4" fmla="*/ 1 w 21"/>
                <a:gd name="T5" fmla="*/ 1 h 1"/>
                <a:gd name="T6" fmla="*/ 1 w 21"/>
                <a:gd name="T7" fmla="*/ 1 h 1"/>
                <a:gd name="T8" fmla="*/ 1 w 21"/>
                <a:gd name="T9" fmla="*/ 1 h 1"/>
                <a:gd name="T10" fmla="*/ 2 w 21"/>
                <a:gd name="T11" fmla="*/ 1 h 1"/>
                <a:gd name="T12" fmla="*/ 2 w 21"/>
                <a:gd name="T13" fmla="*/ 1 h 1"/>
                <a:gd name="T14" fmla="*/ 3 w 21"/>
                <a:gd name="T15" fmla="*/ 1 h 1"/>
                <a:gd name="T16" fmla="*/ 3 w 21"/>
                <a:gd name="T17" fmla="*/ 1 h 1"/>
                <a:gd name="T18" fmla="*/ 4 w 21"/>
                <a:gd name="T19" fmla="*/ 1 h 1"/>
                <a:gd name="T20" fmla="*/ 4 w 21"/>
                <a:gd name="T21" fmla="*/ 1 h 1"/>
                <a:gd name="T22" fmla="*/ 4 w 21"/>
                <a:gd name="T23" fmla="*/ 1 h 1"/>
                <a:gd name="T24" fmla="*/ 5 w 21"/>
                <a:gd name="T25" fmla="*/ 1 h 1"/>
                <a:gd name="T26" fmla="*/ 5 w 21"/>
                <a:gd name="T27" fmla="*/ 1 h 1"/>
                <a:gd name="T28" fmla="*/ 6 w 21"/>
                <a:gd name="T29" fmla="*/ 1 h 1"/>
                <a:gd name="T30" fmla="*/ 6 w 21"/>
                <a:gd name="T31" fmla="*/ 1 h 1"/>
                <a:gd name="T32" fmla="*/ 6 w 21"/>
                <a:gd name="T33" fmla="*/ 1 h 1"/>
                <a:gd name="T34" fmla="*/ 7 w 21"/>
                <a:gd name="T35" fmla="*/ 1 h 1"/>
                <a:gd name="T36" fmla="*/ 7 w 21"/>
                <a:gd name="T37" fmla="*/ 1 h 1"/>
                <a:gd name="T38" fmla="*/ 8 w 21"/>
                <a:gd name="T39" fmla="*/ 1 h 1"/>
                <a:gd name="T40" fmla="*/ 8 w 21"/>
                <a:gd name="T41" fmla="*/ 1 h 1"/>
                <a:gd name="T42" fmla="*/ 8 w 21"/>
                <a:gd name="T43" fmla="*/ 1 h 1"/>
                <a:gd name="T44" fmla="*/ 9 w 21"/>
                <a:gd name="T45" fmla="*/ 1 h 1"/>
                <a:gd name="T46" fmla="*/ 9 w 21"/>
                <a:gd name="T47" fmla="*/ 1 h 1"/>
                <a:gd name="T48" fmla="*/ 10 w 21"/>
                <a:gd name="T49" fmla="*/ 1 h 1"/>
                <a:gd name="T50" fmla="*/ 10 w 21"/>
                <a:gd name="T51" fmla="*/ 1 h 1"/>
                <a:gd name="T52" fmla="*/ 10 w 21"/>
                <a:gd name="T53" fmla="*/ 1 h 1"/>
                <a:gd name="T54" fmla="*/ 11 w 21"/>
                <a:gd name="T55" fmla="*/ 1 h 1"/>
                <a:gd name="T56" fmla="*/ 11 w 21"/>
                <a:gd name="T57" fmla="*/ 0 h 1"/>
                <a:gd name="T58" fmla="*/ 12 w 21"/>
                <a:gd name="T59" fmla="*/ 0 h 1"/>
                <a:gd name="T60" fmla="*/ 12 w 21"/>
                <a:gd name="T61" fmla="*/ 0 h 1"/>
                <a:gd name="T62" fmla="*/ 12 w 21"/>
                <a:gd name="T63" fmla="*/ 0 h 1"/>
                <a:gd name="T64" fmla="*/ 13 w 21"/>
                <a:gd name="T65" fmla="*/ 0 h 1"/>
                <a:gd name="T66" fmla="*/ 13 w 21"/>
                <a:gd name="T67" fmla="*/ 0 h 1"/>
                <a:gd name="T68" fmla="*/ 14 w 21"/>
                <a:gd name="T69" fmla="*/ 0 h 1"/>
                <a:gd name="T70" fmla="*/ 14 w 21"/>
                <a:gd name="T71" fmla="*/ 0 h 1"/>
                <a:gd name="T72" fmla="*/ 14 w 21"/>
                <a:gd name="T73" fmla="*/ 0 h 1"/>
                <a:gd name="T74" fmla="*/ 15 w 21"/>
                <a:gd name="T75" fmla="*/ 0 h 1"/>
                <a:gd name="T76" fmla="*/ 15 w 21"/>
                <a:gd name="T77" fmla="*/ 0 h 1"/>
                <a:gd name="T78" fmla="*/ 16 w 21"/>
                <a:gd name="T79" fmla="*/ 0 h 1"/>
                <a:gd name="T80" fmla="*/ 16 w 21"/>
                <a:gd name="T81" fmla="*/ 0 h 1"/>
                <a:gd name="T82" fmla="*/ 16 w 21"/>
                <a:gd name="T83" fmla="*/ 0 h 1"/>
                <a:gd name="T84" fmla="*/ 17 w 21"/>
                <a:gd name="T85" fmla="*/ 0 h 1"/>
                <a:gd name="T86" fmla="*/ 17 w 21"/>
                <a:gd name="T87" fmla="*/ 0 h 1"/>
                <a:gd name="T88" fmla="*/ 18 w 21"/>
                <a:gd name="T89" fmla="*/ 0 h 1"/>
                <a:gd name="T90" fmla="*/ 18 w 21"/>
                <a:gd name="T91" fmla="*/ 0 h 1"/>
                <a:gd name="T92" fmla="*/ 18 w 21"/>
                <a:gd name="T93" fmla="*/ 0 h 1"/>
                <a:gd name="T94" fmla="*/ 19 w 21"/>
                <a:gd name="T95" fmla="*/ 0 h 1"/>
                <a:gd name="T96" fmla="*/ 19 w 21"/>
                <a:gd name="T97" fmla="*/ 0 h 1"/>
                <a:gd name="T98" fmla="*/ 20 w 21"/>
                <a:gd name="T99" fmla="*/ 0 h 1"/>
                <a:gd name="T100" fmla="*/ 20 w 21"/>
                <a:gd name="T101" fmla="*/ 0 h 1"/>
                <a:gd name="T102" fmla="*/ 20 w 21"/>
                <a:gd name="T10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6" name="Freeform 90"/>
            <p:cNvSpPr>
              <a:spLocks/>
            </p:cNvSpPr>
            <p:nvPr/>
          </p:nvSpPr>
          <p:spPr bwMode="auto">
            <a:xfrm>
              <a:off x="1815" y="3583"/>
              <a:ext cx="151" cy="7"/>
            </a:xfrm>
            <a:custGeom>
              <a:avLst/>
              <a:gdLst>
                <a:gd name="T0" fmla="*/ 0 w 21"/>
                <a:gd name="T1" fmla="*/ 1 h 1"/>
                <a:gd name="T2" fmla="*/ 0 w 21"/>
                <a:gd name="T3" fmla="*/ 1 h 1"/>
                <a:gd name="T4" fmla="*/ 1 w 21"/>
                <a:gd name="T5" fmla="*/ 1 h 1"/>
                <a:gd name="T6" fmla="*/ 1 w 21"/>
                <a:gd name="T7" fmla="*/ 1 h 1"/>
                <a:gd name="T8" fmla="*/ 1 w 21"/>
                <a:gd name="T9" fmla="*/ 1 h 1"/>
                <a:gd name="T10" fmla="*/ 2 w 21"/>
                <a:gd name="T11" fmla="*/ 1 h 1"/>
                <a:gd name="T12" fmla="*/ 2 w 21"/>
                <a:gd name="T13" fmla="*/ 1 h 1"/>
                <a:gd name="T14" fmla="*/ 3 w 21"/>
                <a:gd name="T15" fmla="*/ 1 h 1"/>
                <a:gd name="T16" fmla="*/ 3 w 21"/>
                <a:gd name="T17" fmla="*/ 1 h 1"/>
                <a:gd name="T18" fmla="*/ 4 w 21"/>
                <a:gd name="T19" fmla="*/ 1 h 1"/>
                <a:gd name="T20" fmla="*/ 4 w 21"/>
                <a:gd name="T21" fmla="*/ 1 h 1"/>
                <a:gd name="T22" fmla="*/ 4 w 21"/>
                <a:gd name="T23" fmla="*/ 1 h 1"/>
                <a:gd name="T24" fmla="*/ 5 w 21"/>
                <a:gd name="T25" fmla="*/ 0 h 1"/>
                <a:gd name="T26" fmla="*/ 5 w 21"/>
                <a:gd name="T27" fmla="*/ 0 h 1"/>
                <a:gd name="T28" fmla="*/ 6 w 21"/>
                <a:gd name="T29" fmla="*/ 0 h 1"/>
                <a:gd name="T30" fmla="*/ 6 w 21"/>
                <a:gd name="T31" fmla="*/ 0 h 1"/>
                <a:gd name="T32" fmla="*/ 6 w 21"/>
                <a:gd name="T33" fmla="*/ 0 h 1"/>
                <a:gd name="T34" fmla="*/ 7 w 21"/>
                <a:gd name="T35" fmla="*/ 0 h 1"/>
                <a:gd name="T36" fmla="*/ 7 w 21"/>
                <a:gd name="T37" fmla="*/ 0 h 1"/>
                <a:gd name="T38" fmla="*/ 8 w 21"/>
                <a:gd name="T39" fmla="*/ 0 h 1"/>
                <a:gd name="T40" fmla="*/ 8 w 21"/>
                <a:gd name="T41" fmla="*/ 0 h 1"/>
                <a:gd name="T42" fmla="*/ 8 w 21"/>
                <a:gd name="T43" fmla="*/ 0 h 1"/>
                <a:gd name="T44" fmla="*/ 9 w 21"/>
                <a:gd name="T45" fmla="*/ 0 h 1"/>
                <a:gd name="T46" fmla="*/ 9 w 21"/>
                <a:gd name="T47" fmla="*/ 0 h 1"/>
                <a:gd name="T48" fmla="*/ 10 w 21"/>
                <a:gd name="T49" fmla="*/ 0 h 1"/>
                <a:gd name="T50" fmla="*/ 10 w 21"/>
                <a:gd name="T51" fmla="*/ 0 h 1"/>
                <a:gd name="T52" fmla="*/ 10 w 21"/>
                <a:gd name="T53" fmla="*/ 0 h 1"/>
                <a:gd name="T54" fmla="*/ 11 w 21"/>
                <a:gd name="T55" fmla="*/ 0 h 1"/>
                <a:gd name="T56" fmla="*/ 11 w 21"/>
                <a:gd name="T57" fmla="*/ 0 h 1"/>
                <a:gd name="T58" fmla="*/ 12 w 21"/>
                <a:gd name="T59" fmla="*/ 0 h 1"/>
                <a:gd name="T60" fmla="*/ 12 w 21"/>
                <a:gd name="T61" fmla="*/ 0 h 1"/>
                <a:gd name="T62" fmla="*/ 12 w 21"/>
                <a:gd name="T63" fmla="*/ 0 h 1"/>
                <a:gd name="T64" fmla="*/ 13 w 21"/>
                <a:gd name="T65" fmla="*/ 0 h 1"/>
                <a:gd name="T66" fmla="*/ 13 w 21"/>
                <a:gd name="T67" fmla="*/ 0 h 1"/>
                <a:gd name="T68" fmla="*/ 14 w 21"/>
                <a:gd name="T69" fmla="*/ 0 h 1"/>
                <a:gd name="T70" fmla="*/ 14 w 21"/>
                <a:gd name="T71" fmla="*/ 0 h 1"/>
                <a:gd name="T72" fmla="*/ 14 w 21"/>
                <a:gd name="T73" fmla="*/ 0 h 1"/>
                <a:gd name="T74" fmla="*/ 15 w 21"/>
                <a:gd name="T75" fmla="*/ 0 h 1"/>
                <a:gd name="T76" fmla="*/ 15 w 21"/>
                <a:gd name="T77" fmla="*/ 0 h 1"/>
                <a:gd name="T78" fmla="*/ 16 w 21"/>
                <a:gd name="T79" fmla="*/ 0 h 1"/>
                <a:gd name="T80" fmla="*/ 16 w 21"/>
                <a:gd name="T81" fmla="*/ 0 h 1"/>
                <a:gd name="T82" fmla="*/ 16 w 21"/>
                <a:gd name="T83" fmla="*/ 0 h 1"/>
                <a:gd name="T84" fmla="*/ 17 w 21"/>
                <a:gd name="T85" fmla="*/ 0 h 1"/>
                <a:gd name="T86" fmla="*/ 17 w 21"/>
                <a:gd name="T87" fmla="*/ 0 h 1"/>
                <a:gd name="T88" fmla="*/ 18 w 21"/>
                <a:gd name="T89" fmla="*/ 0 h 1"/>
                <a:gd name="T90" fmla="*/ 18 w 21"/>
                <a:gd name="T91" fmla="*/ 0 h 1"/>
                <a:gd name="T92" fmla="*/ 18 w 21"/>
                <a:gd name="T93" fmla="*/ 0 h 1"/>
                <a:gd name="T94" fmla="*/ 19 w 21"/>
                <a:gd name="T95" fmla="*/ 0 h 1"/>
                <a:gd name="T96" fmla="*/ 19 w 21"/>
                <a:gd name="T97" fmla="*/ 0 h 1"/>
                <a:gd name="T98" fmla="*/ 20 w 21"/>
                <a:gd name="T99" fmla="*/ 0 h 1"/>
                <a:gd name="T100" fmla="*/ 20 w 21"/>
                <a:gd name="T101" fmla="*/ 0 h 1"/>
                <a:gd name="T102" fmla="*/ 20 w 21"/>
                <a:gd name="T10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7" name="Freeform 91"/>
            <p:cNvSpPr>
              <a:spLocks/>
            </p:cNvSpPr>
            <p:nvPr/>
          </p:nvSpPr>
          <p:spPr bwMode="auto">
            <a:xfrm>
              <a:off x="1966" y="3576"/>
              <a:ext cx="151" cy="7"/>
            </a:xfrm>
            <a:custGeom>
              <a:avLst/>
              <a:gdLst>
                <a:gd name="T0" fmla="*/ 0 w 21"/>
                <a:gd name="T1" fmla="*/ 1 h 1"/>
                <a:gd name="T2" fmla="*/ 0 w 21"/>
                <a:gd name="T3" fmla="*/ 1 h 1"/>
                <a:gd name="T4" fmla="*/ 1 w 21"/>
                <a:gd name="T5" fmla="*/ 1 h 1"/>
                <a:gd name="T6" fmla="*/ 1 w 21"/>
                <a:gd name="T7" fmla="*/ 1 h 1"/>
                <a:gd name="T8" fmla="*/ 1 w 21"/>
                <a:gd name="T9" fmla="*/ 1 h 1"/>
                <a:gd name="T10" fmla="*/ 2 w 21"/>
                <a:gd name="T11" fmla="*/ 1 h 1"/>
                <a:gd name="T12" fmla="*/ 2 w 21"/>
                <a:gd name="T13" fmla="*/ 1 h 1"/>
                <a:gd name="T14" fmla="*/ 3 w 21"/>
                <a:gd name="T15" fmla="*/ 0 h 1"/>
                <a:gd name="T16" fmla="*/ 3 w 21"/>
                <a:gd name="T17" fmla="*/ 0 h 1"/>
                <a:gd name="T18" fmla="*/ 3 w 21"/>
                <a:gd name="T19" fmla="*/ 0 h 1"/>
                <a:gd name="T20" fmla="*/ 4 w 21"/>
                <a:gd name="T21" fmla="*/ 0 h 1"/>
                <a:gd name="T22" fmla="*/ 4 w 21"/>
                <a:gd name="T23" fmla="*/ 0 h 1"/>
                <a:gd name="T24" fmla="*/ 5 w 21"/>
                <a:gd name="T25" fmla="*/ 0 h 1"/>
                <a:gd name="T26" fmla="*/ 5 w 21"/>
                <a:gd name="T27" fmla="*/ 0 h 1"/>
                <a:gd name="T28" fmla="*/ 5 w 21"/>
                <a:gd name="T29" fmla="*/ 0 h 1"/>
                <a:gd name="T30" fmla="*/ 6 w 21"/>
                <a:gd name="T31" fmla="*/ 0 h 1"/>
                <a:gd name="T32" fmla="*/ 6 w 21"/>
                <a:gd name="T33" fmla="*/ 0 h 1"/>
                <a:gd name="T34" fmla="*/ 7 w 21"/>
                <a:gd name="T35" fmla="*/ 0 h 1"/>
                <a:gd name="T36" fmla="*/ 7 w 21"/>
                <a:gd name="T37" fmla="*/ 0 h 1"/>
                <a:gd name="T38" fmla="*/ 7 w 21"/>
                <a:gd name="T39" fmla="*/ 0 h 1"/>
                <a:gd name="T40" fmla="*/ 8 w 21"/>
                <a:gd name="T41" fmla="*/ 0 h 1"/>
                <a:gd name="T42" fmla="*/ 8 w 21"/>
                <a:gd name="T43" fmla="*/ 0 h 1"/>
                <a:gd name="T44" fmla="*/ 9 w 21"/>
                <a:gd name="T45" fmla="*/ 0 h 1"/>
                <a:gd name="T46" fmla="*/ 9 w 21"/>
                <a:gd name="T47" fmla="*/ 0 h 1"/>
                <a:gd name="T48" fmla="*/ 9 w 21"/>
                <a:gd name="T49" fmla="*/ 0 h 1"/>
                <a:gd name="T50" fmla="*/ 10 w 21"/>
                <a:gd name="T51" fmla="*/ 0 h 1"/>
                <a:gd name="T52" fmla="*/ 10 w 21"/>
                <a:gd name="T53" fmla="*/ 0 h 1"/>
                <a:gd name="T54" fmla="*/ 11 w 21"/>
                <a:gd name="T55" fmla="*/ 0 h 1"/>
                <a:gd name="T56" fmla="*/ 11 w 21"/>
                <a:gd name="T57" fmla="*/ 0 h 1"/>
                <a:gd name="T58" fmla="*/ 12 w 21"/>
                <a:gd name="T59" fmla="*/ 0 h 1"/>
                <a:gd name="T60" fmla="*/ 12 w 21"/>
                <a:gd name="T61" fmla="*/ 0 h 1"/>
                <a:gd name="T62" fmla="*/ 12 w 21"/>
                <a:gd name="T63" fmla="*/ 0 h 1"/>
                <a:gd name="T64" fmla="*/ 13 w 21"/>
                <a:gd name="T65" fmla="*/ 0 h 1"/>
                <a:gd name="T66" fmla="*/ 13 w 21"/>
                <a:gd name="T67" fmla="*/ 0 h 1"/>
                <a:gd name="T68" fmla="*/ 14 w 21"/>
                <a:gd name="T69" fmla="*/ 0 h 1"/>
                <a:gd name="T70" fmla="*/ 14 w 21"/>
                <a:gd name="T71" fmla="*/ 0 h 1"/>
                <a:gd name="T72" fmla="*/ 14 w 21"/>
                <a:gd name="T73" fmla="*/ 0 h 1"/>
                <a:gd name="T74" fmla="*/ 15 w 21"/>
                <a:gd name="T75" fmla="*/ 0 h 1"/>
                <a:gd name="T76" fmla="*/ 15 w 21"/>
                <a:gd name="T77" fmla="*/ 0 h 1"/>
                <a:gd name="T78" fmla="*/ 16 w 21"/>
                <a:gd name="T79" fmla="*/ 0 h 1"/>
                <a:gd name="T80" fmla="*/ 16 w 21"/>
                <a:gd name="T81" fmla="*/ 0 h 1"/>
                <a:gd name="T82" fmla="*/ 16 w 21"/>
                <a:gd name="T83" fmla="*/ 0 h 1"/>
                <a:gd name="T84" fmla="*/ 17 w 21"/>
                <a:gd name="T85" fmla="*/ 0 h 1"/>
                <a:gd name="T86" fmla="*/ 17 w 21"/>
                <a:gd name="T87" fmla="*/ 0 h 1"/>
                <a:gd name="T88" fmla="*/ 18 w 21"/>
                <a:gd name="T89" fmla="*/ 0 h 1"/>
                <a:gd name="T90" fmla="*/ 18 w 21"/>
                <a:gd name="T91" fmla="*/ 0 h 1"/>
                <a:gd name="T92" fmla="*/ 18 w 21"/>
                <a:gd name="T93" fmla="*/ 0 h 1"/>
                <a:gd name="T94" fmla="*/ 19 w 21"/>
                <a:gd name="T95" fmla="*/ 0 h 1"/>
                <a:gd name="T96" fmla="*/ 19 w 21"/>
                <a:gd name="T97" fmla="*/ 0 h 1"/>
                <a:gd name="T98" fmla="*/ 20 w 21"/>
                <a:gd name="T99" fmla="*/ 0 h 1"/>
                <a:gd name="T100" fmla="*/ 20 w 21"/>
                <a:gd name="T101" fmla="*/ 0 h 1"/>
                <a:gd name="T102" fmla="*/ 20 w 21"/>
                <a:gd name="T10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8" name="Freeform 92"/>
            <p:cNvSpPr>
              <a:spLocks/>
            </p:cNvSpPr>
            <p:nvPr/>
          </p:nvSpPr>
          <p:spPr bwMode="auto">
            <a:xfrm>
              <a:off x="2117" y="3576"/>
              <a:ext cx="150" cy="0"/>
            </a:xfrm>
            <a:custGeom>
              <a:avLst/>
              <a:gdLst>
                <a:gd name="T0" fmla="*/ 0 w 21"/>
                <a:gd name="T1" fmla="*/ 0 w 21"/>
                <a:gd name="T2" fmla="*/ 1 w 21"/>
                <a:gd name="T3" fmla="*/ 1 w 21"/>
                <a:gd name="T4" fmla="*/ 1 w 21"/>
                <a:gd name="T5" fmla="*/ 2 w 21"/>
                <a:gd name="T6" fmla="*/ 2 w 21"/>
                <a:gd name="T7" fmla="*/ 3 w 21"/>
                <a:gd name="T8" fmla="*/ 3 w 21"/>
                <a:gd name="T9" fmla="*/ 3 w 21"/>
                <a:gd name="T10" fmla="*/ 4 w 21"/>
                <a:gd name="T11" fmla="*/ 4 w 21"/>
                <a:gd name="T12" fmla="*/ 5 w 21"/>
                <a:gd name="T13" fmla="*/ 5 w 21"/>
                <a:gd name="T14" fmla="*/ 5 w 21"/>
                <a:gd name="T15" fmla="*/ 6 w 21"/>
                <a:gd name="T16" fmla="*/ 6 w 21"/>
                <a:gd name="T17" fmla="*/ 7 w 21"/>
                <a:gd name="T18" fmla="*/ 7 w 21"/>
                <a:gd name="T19" fmla="*/ 7 w 21"/>
                <a:gd name="T20" fmla="*/ 8 w 21"/>
                <a:gd name="T21" fmla="*/ 8 w 21"/>
                <a:gd name="T22" fmla="*/ 9 w 21"/>
                <a:gd name="T23" fmla="*/ 9 w 21"/>
                <a:gd name="T24" fmla="*/ 9 w 21"/>
                <a:gd name="T25" fmla="*/ 10 w 21"/>
                <a:gd name="T26" fmla="*/ 10 w 21"/>
                <a:gd name="T27" fmla="*/ 11 w 21"/>
                <a:gd name="T28" fmla="*/ 11 w 21"/>
                <a:gd name="T29" fmla="*/ 11 w 21"/>
                <a:gd name="T30" fmla="*/ 12 w 21"/>
                <a:gd name="T31" fmla="*/ 12 w 21"/>
                <a:gd name="T32" fmla="*/ 13 w 21"/>
                <a:gd name="T33" fmla="*/ 13 w 21"/>
                <a:gd name="T34" fmla="*/ 13 w 21"/>
                <a:gd name="T35" fmla="*/ 14 w 21"/>
                <a:gd name="T36" fmla="*/ 14 w 21"/>
                <a:gd name="T37" fmla="*/ 15 w 21"/>
                <a:gd name="T38" fmla="*/ 15 w 21"/>
                <a:gd name="T39" fmla="*/ 15 w 21"/>
                <a:gd name="T40" fmla="*/ 16 w 21"/>
                <a:gd name="T41" fmla="*/ 16 w 21"/>
                <a:gd name="T42" fmla="*/ 17 w 21"/>
                <a:gd name="T43" fmla="*/ 17 w 21"/>
                <a:gd name="T44" fmla="*/ 18 w 21"/>
                <a:gd name="T45" fmla="*/ 18 w 21"/>
                <a:gd name="T46" fmla="*/ 18 w 21"/>
                <a:gd name="T47" fmla="*/ 19 w 21"/>
                <a:gd name="T48" fmla="*/ 19 w 21"/>
                <a:gd name="T49" fmla="*/ 20 w 21"/>
                <a:gd name="T50" fmla="*/ 20 w 21"/>
                <a:gd name="T51" fmla="*/ 20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</a:cxnLst>
              <a:rect l="0" t="0" r="r" b="b"/>
              <a:pathLst>
                <a:path w="2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9" name="Freeform 93"/>
            <p:cNvSpPr>
              <a:spLocks/>
            </p:cNvSpPr>
            <p:nvPr/>
          </p:nvSpPr>
          <p:spPr bwMode="auto">
            <a:xfrm>
              <a:off x="2267" y="3576"/>
              <a:ext cx="144" cy="0"/>
            </a:xfrm>
            <a:custGeom>
              <a:avLst/>
              <a:gdLst>
                <a:gd name="T0" fmla="*/ 0 w 20"/>
                <a:gd name="T1" fmla="*/ 0 w 20"/>
                <a:gd name="T2" fmla="*/ 1 w 20"/>
                <a:gd name="T3" fmla="*/ 1 w 20"/>
                <a:gd name="T4" fmla="*/ 1 w 20"/>
                <a:gd name="T5" fmla="*/ 2 w 20"/>
                <a:gd name="T6" fmla="*/ 2 w 20"/>
                <a:gd name="T7" fmla="*/ 3 w 20"/>
                <a:gd name="T8" fmla="*/ 3 w 20"/>
                <a:gd name="T9" fmla="*/ 3 w 20"/>
                <a:gd name="T10" fmla="*/ 4 w 20"/>
                <a:gd name="T11" fmla="*/ 4 w 20"/>
                <a:gd name="T12" fmla="*/ 5 w 20"/>
                <a:gd name="T13" fmla="*/ 5 w 20"/>
                <a:gd name="T14" fmla="*/ 5 w 20"/>
                <a:gd name="T15" fmla="*/ 6 w 20"/>
                <a:gd name="T16" fmla="*/ 6 w 20"/>
                <a:gd name="T17" fmla="*/ 7 w 20"/>
                <a:gd name="T18" fmla="*/ 7 w 20"/>
                <a:gd name="T19" fmla="*/ 7 w 20"/>
                <a:gd name="T20" fmla="*/ 8 w 20"/>
                <a:gd name="T21" fmla="*/ 8 w 20"/>
                <a:gd name="T22" fmla="*/ 9 w 20"/>
                <a:gd name="T23" fmla="*/ 9 w 20"/>
                <a:gd name="T24" fmla="*/ 9 w 20"/>
                <a:gd name="T25" fmla="*/ 10 w 20"/>
                <a:gd name="T26" fmla="*/ 10 w 20"/>
                <a:gd name="T27" fmla="*/ 11 w 20"/>
                <a:gd name="T28" fmla="*/ 11 w 20"/>
                <a:gd name="T29" fmla="*/ 11 w 20"/>
                <a:gd name="T30" fmla="*/ 12 w 20"/>
                <a:gd name="T31" fmla="*/ 12 w 20"/>
                <a:gd name="T32" fmla="*/ 13 w 20"/>
                <a:gd name="T33" fmla="*/ 13 w 20"/>
                <a:gd name="T34" fmla="*/ 13 w 20"/>
                <a:gd name="T35" fmla="*/ 14 w 20"/>
                <a:gd name="T36" fmla="*/ 14 w 20"/>
                <a:gd name="T37" fmla="*/ 15 w 20"/>
                <a:gd name="T38" fmla="*/ 15 w 20"/>
                <a:gd name="T39" fmla="*/ 15 w 20"/>
                <a:gd name="T40" fmla="*/ 16 w 20"/>
                <a:gd name="T41" fmla="*/ 16 w 20"/>
                <a:gd name="T42" fmla="*/ 17 w 20"/>
                <a:gd name="T43" fmla="*/ 17 w 20"/>
                <a:gd name="T44" fmla="*/ 17 w 20"/>
                <a:gd name="T45" fmla="*/ 18 w 20"/>
                <a:gd name="T46" fmla="*/ 18 w 20"/>
                <a:gd name="T47" fmla="*/ 19 w 20"/>
                <a:gd name="T48" fmla="*/ 19 w 20"/>
                <a:gd name="T49" fmla="*/ 20 w 20"/>
                <a:gd name="T50" fmla="*/ 20 w 20"/>
                <a:gd name="T51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0" name="Freeform 94"/>
            <p:cNvSpPr>
              <a:spLocks/>
            </p:cNvSpPr>
            <p:nvPr/>
          </p:nvSpPr>
          <p:spPr bwMode="auto">
            <a:xfrm>
              <a:off x="2411" y="3576"/>
              <a:ext cx="151" cy="0"/>
            </a:xfrm>
            <a:custGeom>
              <a:avLst/>
              <a:gdLst>
                <a:gd name="T0" fmla="*/ 1 w 21"/>
                <a:gd name="T1" fmla="*/ 1 w 21"/>
                <a:gd name="T2" fmla="*/ 1 w 21"/>
                <a:gd name="T3" fmla="*/ 2 w 21"/>
                <a:gd name="T4" fmla="*/ 2 w 21"/>
                <a:gd name="T5" fmla="*/ 3 w 21"/>
                <a:gd name="T6" fmla="*/ 3 w 21"/>
                <a:gd name="T7" fmla="*/ 4 w 21"/>
                <a:gd name="T8" fmla="*/ 4 w 21"/>
                <a:gd name="T9" fmla="*/ 4 w 21"/>
                <a:gd name="T10" fmla="*/ 5 w 21"/>
                <a:gd name="T11" fmla="*/ 5 w 21"/>
                <a:gd name="T12" fmla="*/ 6 w 21"/>
                <a:gd name="T13" fmla="*/ 6 w 21"/>
                <a:gd name="T14" fmla="*/ 6 w 21"/>
                <a:gd name="T15" fmla="*/ 7 w 21"/>
                <a:gd name="T16" fmla="*/ 7 w 21"/>
                <a:gd name="T17" fmla="*/ 8 w 21"/>
                <a:gd name="T18" fmla="*/ 8 w 21"/>
                <a:gd name="T19" fmla="*/ 8 w 21"/>
                <a:gd name="T20" fmla="*/ 9 w 21"/>
                <a:gd name="T21" fmla="*/ 9 w 21"/>
                <a:gd name="T22" fmla="*/ 10 w 21"/>
                <a:gd name="T23" fmla="*/ 10 w 21"/>
                <a:gd name="T24" fmla="*/ 10 w 21"/>
                <a:gd name="T25" fmla="*/ 11 w 21"/>
                <a:gd name="T26" fmla="*/ 11 w 21"/>
                <a:gd name="T27" fmla="*/ 12 w 21"/>
                <a:gd name="T28" fmla="*/ 12 w 21"/>
                <a:gd name="T29" fmla="*/ 12 w 21"/>
                <a:gd name="T30" fmla="*/ 13 w 21"/>
                <a:gd name="T31" fmla="*/ 13 w 21"/>
                <a:gd name="T32" fmla="*/ 14 w 21"/>
                <a:gd name="T33" fmla="*/ 14 w 21"/>
                <a:gd name="T34" fmla="*/ 14 w 21"/>
                <a:gd name="T35" fmla="*/ 15 w 21"/>
                <a:gd name="T36" fmla="*/ 15 w 21"/>
                <a:gd name="T37" fmla="*/ 16 w 21"/>
                <a:gd name="T38" fmla="*/ 16 w 21"/>
                <a:gd name="T39" fmla="*/ 16 w 21"/>
                <a:gd name="T40" fmla="*/ 17 w 21"/>
                <a:gd name="T41" fmla="*/ 17 w 21"/>
                <a:gd name="T42" fmla="*/ 18 w 21"/>
                <a:gd name="T43" fmla="*/ 18 w 21"/>
                <a:gd name="T44" fmla="*/ 18 w 21"/>
                <a:gd name="T45" fmla="*/ 19 w 21"/>
                <a:gd name="T46" fmla="*/ 19 w 21"/>
                <a:gd name="T47" fmla="*/ 20 w 21"/>
                <a:gd name="T48" fmla="*/ 20 w 21"/>
                <a:gd name="T49" fmla="*/ 20 w 21"/>
                <a:gd name="T50" fmla="*/ 21 w 21"/>
                <a:gd name="T51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</a:cxnLst>
              <a:rect l="0" t="0" r="r" b="b"/>
              <a:pathLst>
                <a:path w="2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1" name="Freeform 95"/>
            <p:cNvSpPr>
              <a:spLocks/>
            </p:cNvSpPr>
            <p:nvPr/>
          </p:nvSpPr>
          <p:spPr bwMode="auto">
            <a:xfrm>
              <a:off x="2562" y="3576"/>
              <a:ext cx="150" cy="0"/>
            </a:xfrm>
            <a:custGeom>
              <a:avLst/>
              <a:gdLst>
                <a:gd name="T0" fmla="*/ 1 w 21"/>
                <a:gd name="T1" fmla="*/ 1 w 21"/>
                <a:gd name="T2" fmla="*/ 1 w 21"/>
                <a:gd name="T3" fmla="*/ 2 w 21"/>
                <a:gd name="T4" fmla="*/ 2 w 21"/>
                <a:gd name="T5" fmla="*/ 3 w 21"/>
                <a:gd name="T6" fmla="*/ 3 w 21"/>
                <a:gd name="T7" fmla="*/ 3 w 21"/>
                <a:gd name="T8" fmla="*/ 4 w 21"/>
                <a:gd name="T9" fmla="*/ 4 w 21"/>
                <a:gd name="T10" fmla="*/ 5 w 21"/>
                <a:gd name="T11" fmla="*/ 5 w 21"/>
                <a:gd name="T12" fmla="*/ 6 w 21"/>
                <a:gd name="T13" fmla="*/ 6 w 21"/>
                <a:gd name="T14" fmla="*/ 6 w 21"/>
                <a:gd name="T15" fmla="*/ 7 w 21"/>
                <a:gd name="T16" fmla="*/ 7 w 21"/>
                <a:gd name="T17" fmla="*/ 8 w 21"/>
                <a:gd name="T18" fmla="*/ 8 w 21"/>
                <a:gd name="T19" fmla="*/ 8 w 21"/>
                <a:gd name="T20" fmla="*/ 9 w 21"/>
                <a:gd name="T21" fmla="*/ 9 w 21"/>
                <a:gd name="T22" fmla="*/ 10 w 21"/>
                <a:gd name="T23" fmla="*/ 10 w 21"/>
                <a:gd name="T24" fmla="*/ 10 w 21"/>
                <a:gd name="T25" fmla="*/ 11 w 21"/>
                <a:gd name="T26" fmla="*/ 11 w 21"/>
                <a:gd name="T27" fmla="*/ 12 w 21"/>
                <a:gd name="T28" fmla="*/ 12 w 21"/>
                <a:gd name="T29" fmla="*/ 12 w 21"/>
                <a:gd name="T30" fmla="*/ 13 w 21"/>
                <a:gd name="T31" fmla="*/ 13 w 21"/>
                <a:gd name="T32" fmla="*/ 14 w 21"/>
                <a:gd name="T33" fmla="*/ 14 w 21"/>
                <a:gd name="T34" fmla="*/ 14 w 21"/>
                <a:gd name="T35" fmla="*/ 15 w 21"/>
                <a:gd name="T36" fmla="*/ 15 w 21"/>
                <a:gd name="T37" fmla="*/ 16 w 21"/>
                <a:gd name="T38" fmla="*/ 16 w 21"/>
                <a:gd name="T39" fmla="*/ 16 w 21"/>
                <a:gd name="T40" fmla="*/ 17 w 21"/>
                <a:gd name="T41" fmla="*/ 17 w 21"/>
                <a:gd name="T42" fmla="*/ 18 w 21"/>
                <a:gd name="T43" fmla="*/ 18 w 21"/>
                <a:gd name="T44" fmla="*/ 18 w 21"/>
                <a:gd name="T45" fmla="*/ 19 w 21"/>
                <a:gd name="T46" fmla="*/ 19 w 21"/>
                <a:gd name="T47" fmla="*/ 20 w 21"/>
                <a:gd name="T48" fmla="*/ 20 w 21"/>
                <a:gd name="T49" fmla="*/ 20 w 21"/>
                <a:gd name="T50" fmla="*/ 21 w 21"/>
                <a:gd name="T51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</a:cxnLst>
              <a:rect l="0" t="0" r="r" b="b"/>
              <a:pathLst>
                <a:path w="2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2" name="Freeform 96"/>
            <p:cNvSpPr>
              <a:spLocks/>
            </p:cNvSpPr>
            <p:nvPr/>
          </p:nvSpPr>
          <p:spPr bwMode="auto">
            <a:xfrm>
              <a:off x="2712" y="3576"/>
              <a:ext cx="151" cy="0"/>
            </a:xfrm>
            <a:custGeom>
              <a:avLst/>
              <a:gdLst>
                <a:gd name="T0" fmla="*/ 1 w 21"/>
                <a:gd name="T1" fmla="*/ 1 w 21"/>
                <a:gd name="T2" fmla="*/ 1 w 21"/>
                <a:gd name="T3" fmla="*/ 2 w 21"/>
                <a:gd name="T4" fmla="*/ 2 w 21"/>
                <a:gd name="T5" fmla="*/ 3 w 21"/>
                <a:gd name="T6" fmla="*/ 3 w 21"/>
                <a:gd name="T7" fmla="*/ 3 w 21"/>
                <a:gd name="T8" fmla="*/ 4 w 21"/>
                <a:gd name="T9" fmla="*/ 4 w 21"/>
                <a:gd name="T10" fmla="*/ 5 w 21"/>
                <a:gd name="T11" fmla="*/ 5 w 21"/>
                <a:gd name="T12" fmla="*/ 5 w 21"/>
                <a:gd name="T13" fmla="*/ 6 w 21"/>
                <a:gd name="T14" fmla="*/ 6 w 21"/>
                <a:gd name="T15" fmla="*/ 7 w 21"/>
                <a:gd name="T16" fmla="*/ 7 w 21"/>
                <a:gd name="T17" fmla="*/ 7 w 21"/>
                <a:gd name="T18" fmla="*/ 8 w 21"/>
                <a:gd name="T19" fmla="*/ 8 w 21"/>
                <a:gd name="T20" fmla="*/ 9 w 21"/>
                <a:gd name="T21" fmla="*/ 9 w 21"/>
                <a:gd name="T22" fmla="*/ 9 w 21"/>
                <a:gd name="T23" fmla="*/ 10 w 21"/>
                <a:gd name="T24" fmla="*/ 10 w 21"/>
                <a:gd name="T25" fmla="*/ 11 w 21"/>
                <a:gd name="T26" fmla="*/ 11 w 21"/>
                <a:gd name="T27" fmla="*/ 12 w 21"/>
                <a:gd name="T28" fmla="*/ 12 w 21"/>
                <a:gd name="T29" fmla="*/ 12 w 21"/>
                <a:gd name="T30" fmla="*/ 13 w 21"/>
                <a:gd name="T31" fmla="*/ 13 w 21"/>
                <a:gd name="T32" fmla="*/ 14 w 21"/>
                <a:gd name="T33" fmla="*/ 14 w 21"/>
                <a:gd name="T34" fmla="*/ 14 w 21"/>
                <a:gd name="T35" fmla="*/ 15 w 21"/>
                <a:gd name="T36" fmla="*/ 15 w 21"/>
                <a:gd name="T37" fmla="*/ 16 w 21"/>
                <a:gd name="T38" fmla="*/ 16 w 21"/>
                <a:gd name="T39" fmla="*/ 16 w 21"/>
                <a:gd name="T40" fmla="*/ 17 w 21"/>
                <a:gd name="T41" fmla="*/ 17 w 21"/>
                <a:gd name="T42" fmla="*/ 18 w 21"/>
                <a:gd name="T43" fmla="*/ 18 w 21"/>
                <a:gd name="T44" fmla="*/ 18 w 21"/>
                <a:gd name="T45" fmla="*/ 19 w 21"/>
                <a:gd name="T46" fmla="*/ 19 w 21"/>
                <a:gd name="T47" fmla="*/ 20 w 21"/>
                <a:gd name="T48" fmla="*/ 20 w 21"/>
                <a:gd name="T49" fmla="*/ 20 w 21"/>
                <a:gd name="T50" fmla="*/ 21 w 21"/>
                <a:gd name="T51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</a:cxnLst>
              <a:rect l="0" t="0" r="r" b="b"/>
              <a:pathLst>
                <a:path w="2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3" name="Freeform 97"/>
            <p:cNvSpPr>
              <a:spLocks/>
            </p:cNvSpPr>
            <p:nvPr/>
          </p:nvSpPr>
          <p:spPr bwMode="auto">
            <a:xfrm>
              <a:off x="2863" y="3576"/>
              <a:ext cx="151" cy="0"/>
            </a:xfrm>
            <a:custGeom>
              <a:avLst/>
              <a:gdLst>
                <a:gd name="T0" fmla="*/ 1 w 21"/>
                <a:gd name="T1" fmla="*/ 1 w 21"/>
                <a:gd name="T2" fmla="*/ 1 w 21"/>
                <a:gd name="T3" fmla="*/ 2 w 21"/>
                <a:gd name="T4" fmla="*/ 2 w 21"/>
                <a:gd name="T5" fmla="*/ 3 w 21"/>
                <a:gd name="T6" fmla="*/ 3 w 21"/>
                <a:gd name="T7" fmla="*/ 3 w 21"/>
                <a:gd name="T8" fmla="*/ 4 w 21"/>
                <a:gd name="T9" fmla="*/ 4 w 21"/>
                <a:gd name="T10" fmla="*/ 5 w 21"/>
                <a:gd name="T11" fmla="*/ 5 w 21"/>
                <a:gd name="T12" fmla="*/ 5 w 21"/>
                <a:gd name="T13" fmla="*/ 6 w 21"/>
                <a:gd name="T14" fmla="*/ 6 w 21"/>
                <a:gd name="T15" fmla="*/ 7 w 21"/>
                <a:gd name="T16" fmla="*/ 7 w 21"/>
                <a:gd name="T17" fmla="*/ 7 w 21"/>
                <a:gd name="T18" fmla="*/ 8 w 21"/>
                <a:gd name="T19" fmla="*/ 8 w 21"/>
                <a:gd name="T20" fmla="*/ 9 w 21"/>
                <a:gd name="T21" fmla="*/ 9 w 21"/>
                <a:gd name="T22" fmla="*/ 9 w 21"/>
                <a:gd name="T23" fmla="*/ 10 w 21"/>
                <a:gd name="T24" fmla="*/ 10 w 21"/>
                <a:gd name="T25" fmla="*/ 11 w 21"/>
                <a:gd name="T26" fmla="*/ 11 w 21"/>
                <a:gd name="T27" fmla="*/ 11 w 21"/>
                <a:gd name="T28" fmla="*/ 12 w 21"/>
                <a:gd name="T29" fmla="*/ 12 w 21"/>
                <a:gd name="T30" fmla="*/ 13 w 21"/>
                <a:gd name="T31" fmla="*/ 13 w 21"/>
                <a:gd name="T32" fmla="*/ 13 w 21"/>
                <a:gd name="T33" fmla="*/ 14 w 21"/>
                <a:gd name="T34" fmla="*/ 14 w 21"/>
                <a:gd name="T35" fmla="*/ 15 w 21"/>
                <a:gd name="T36" fmla="*/ 15 w 21"/>
                <a:gd name="T37" fmla="*/ 15 w 21"/>
                <a:gd name="T38" fmla="*/ 16 w 21"/>
                <a:gd name="T39" fmla="*/ 16 w 21"/>
                <a:gd name="T40" fmla="*/ 17 w 21"/>
                <a:gd name="T41" fmla="*/ 17 w 21"/>
                <a:gd name="T42" fmla="*/ 18 w 21"/>
                <a:gd name="T43" fmla="*/ 18 w 21"/>
                <a:gd name="T44" fmla="*/ 18 w 21"/>
                <a:gd name="T45" fmla="*/ 19 w 21"/>
                <a:gd name="T46" fmla="*/ 19 w 21"/>
                <a:gd name="T47" fmla="*/ 20 w 21"/>
                <a:gd name="T48" fmla="*/ 20 w 21"/>
                <a:gd name="T49" fmla="*/ 20 w 21"/>
                <a:gd name="T50" fmla="*/ 21 w 21"/>
                <a:gd name="T51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</a:cxnLst>
              <a:rect l="0" t="0" r="r" b="b"/>
              <a:pathLst>
                <a:path w="2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4" name="Freeform 98"/>
            <p:cNvSpPr>
              <a:spLocks/>
            </p:cNvSpPr>
            <p:nvPr/>
          </p:nvSpPr>
          <p:spPr bwMode="auto">
            <a:xfrm>
              <a:off x="3014" y="3576"/>
              <a:ext cx="150" cy="0"/>
            </a:xfrm>
            <a:custGeom>
              <a:avLst/>
              <a:gdLst>
                <a:gd name="T0" fmla="*/ 1 w 21"/>
                <a:gd name="T1" fmla="*/ 1 w 21"/>
                <a:gd name="T2" fmla="*/ 1 w 21"/>
                <a:gd name="T3" fmla="*/ 2 w 21"/>
                <a:gd name="T4" fmla="*/ 2 w 21"/>
                <a:gd name="T5" fmla="*/ 3 w 21"/>
                <a:gd name="T6" fmla="*/ 3 w 21"/>
                <a:gd name="T7" fmla="*/ 3 w 21"/>
                <a:gd name="T8" fmla="*/ 4 w 21"/>
                <a:gd name="T9" fmla="*/ 4 w 21"/>
                <a:gd name="T10" fmla="*/ 5 w 21"/>
                <a:gd name="T11" fmla="*/ 5 w 21"/>
                <a:gd name="T12" fmla="*/ 5 w 21"/>
                <a:gd name="T13" fmla="*/ 6 w 21"/>
                <a:gd name="T14" fmla="*/ 6 w 21"/>
                <a:gd name="T15" fmla="*/ 7 w 21"/>
                <a:gd name="T16" fmla="*/ 7 w 21"/>
                <a:gd name="T17" fmla="*/ 7 w 21"/>
                <a:gd name="T18" fmla="*/ 8 w 21"/>
                <a:gd name="T19" fmla="*/ 8 w 21"/>
                <a:gd name="T20" fmla="*/ 9 w 21"/>
                <a:gd name="T21" fmla="*/ 9 w 21"/>
                <a:gd name="T22" fmla="*/ 9 w 21"/>
                <a:gd name="T23" fmla="*/ 10 w 21"/>
                <a:gd name="T24" fmla="*/ 10 w 21"/>
                <a:gd name="T25" fmla="*/ 11 w 21"/>
                <a:gd name="T26" fmla="*/ 11 w 21"/>
                <a:gd name="T27" fmla="*/ 11 w 21"/>
                <a:gd name="T28" fmla="*/ 12 w 21"/>
                <a:gd name="T29" fmla="*/ 12 w 21"/>
                <a:gd name="T30" fmla="*/ 13 w 21"/>
                <a:gd name="T31" fmla="*/ 13 w 21"/>
                <a:gd name="T32" fmla="*/ 13 w 21"/>
                <a:gd name="T33" fmla="*/ 14 w 21"/>
                <a:gd name="T34" fmla="*/ 14 w 21"/>
                <a:gd name="T35" fmla="*/ 15 w 21"/>
                <a:gd name="T36" fmla="*/ 15 w 21"/>
                <a:gd name="T37" fmla="*/ 15 w 21"/>
                <a:gd name="T38" fmla="*/ 16 w 21"/>
                <a:gd name="T39" fmla="*/ 16 w 21"/>
                <a:gd name="T40" fmla="*/ 17 w 21"/>
                <a:gd name="T41" fmla="*/ 17 w 21"/>
                <a:gd name="T42" fmla="*/ 17 w 21"/>
                <a:gd name="T43" fmla="*/ 18 w 21"/>
                <a:gd name="T44" fmla="*/ 18 w 21"/>
                <a:gd name="T45" fmla="*/ 19 w 21"/>
                <a:gd name="T46" fmla="*/ 19 w 21"/>
                <a:gd name="T47" fmla="*/ 20 w 21"/>
                <a:gd name="T48" fmla="*/ 20 w 21"/>
                <a:gd name="T49" fmla="*/ 20 w 21"/>
                <a:gd name="T50" fmla="*/ 21 w 21"/>
                <a:gd name="T51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</a:cxnLst>
              <a:rect l="0" t="0" r="r" b="b"/>
              <a:pathLst>
                <a:path w="2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5" name="Freeform 99"/>
            <p:cNvSpPr>
              <a:spLocks/>
            </p:cNvSpPr>
            <p:nvPr/>
          </p:nvSpPr>
          <p:spPr bwMode="auto">
            <a:xfrm>
              <a:off x="3164" y="3576"/>
              <a:ext cx="151" cy="0"/>
            </a:xfrm>
            <a:custGeom>
              <a:avLst/>
              <a:gdLst>
                <a:gd name="T0" fmla="*/ 1 w 21"/>
                <a:gd name="T1" fmla="*/ 1 w 21"/>
                <a:gd name="T2" fmla="*/ 1 w 21"/>
                <a:gd name="T3" fmla="*/ 2 w 21"/>
                <a:gd name="T4" fmla="*/ 2 w 21"/>
                <a:gd name="T5" fmla="*/ 3 w 21"/>
                <a:gd name="T6" fmla="*/ 3 w 21"/>
                <a:gd name="T7" fmla="*/ 3 w 21"/>
                <a:gd name="T8" fmla="*/ 4 w 21"/>
                <a:gd name="T9" fmla="*/ 4 w 21"/>
                <a:gd name="T10" fmla="*/ 5 w 21"/>
                <a:gd name="T11" fmla="*/ 5 w 21"/>
                <a:gd name="T12" fmla="*/ 5 w 21"/>
                <a:gd name="T13" fmla="*/ 6 w 21"/>
                <a:gd name="T14" fmla="*/ 6 w 21"/>
                <a:gd name="T15" fmla="*/ 7 w 21"/>
                <a:gd name="T16" fmla="*/ 7 w 21"/>
                <a:gd name="T17" fmla="*/ 7 w 21"/>
                <a:gd name="T18" fmla="*/ 8 w 21"/>
                <a:gd name="T19" fmla="*/ 8 w 21"/>
                <a:gd name="T20" fmla="*/ 9 w 21"/>
                <a:gd name="T21" fmla="*/ 9 w 21"/>
                <a:gd name="T22" fmla="*/ 9 w 21"/>
                <a:gd name="T23" fmla="*/ 10 w 21"/>
                <a:gd name="T24" fmla="*/ 10 w 21"/>
                <a:gd name="T25" fmla="*/ 11 w 21"/>
                <a:gd name="T26" fmla="*/ 11 w 21"/>
                <a:gd name="T27" fmla="*/ 11 w 21"/>
                <a:gd name="T28" fmla="*/ 12 w 21"/>
                <a:gd name="T29" fmla="*/ 12 w 21"/>
                <a:gd name="T30" fmla="*/ 13 w 21"/>
                <a:gd name="T31" fmla="*/ 13 w 21"/>
                <a:gd name="T32" fmla="*/ 13 w 21"/>
                <a:gd name="T33" fmla="*/ 14 w 21"/>
                <a:gd name="T34" fmla="*/ 14 w 21"/>
                <a:gd name="T35" fmla="*/ 15 w 21"/>
                <a:gd name="T36" fmla="*/ 15 w 21"/>
                <a:gd name="T37" fmla="*/ 15 w 21"/>
                <a:gd name="T38" fmla="*/ 16 w 21"/>
                <a:gd name="T39" fmla="*/ 16 w 21"/>
                <a:gd name="T40" fmla="*/ 17 w 21"/>
                <a:gd name="T41" fmla="*/ 17 w 21"/>
                <a:gd name="T42" fmla="*/ 17 w 21"/>
                <a:gd name="T43" fmla="*/ 18 w 21"/>
                <a:gd name="T44" fmla="*/ 18 w 21"/>
                <a:gd name="T45" fmla="*/ 19 w 21"/>
                <a:gd name="T46" fmla="*/ 19 w 21"/>
                <a:gd name="T47" fmla="*/ 19 w 21"/>
                <a:gd name="T48" fmla="*/ 20 w 21"/>
                <a:gd name="T49" fmla="*/ 20 w 21"/>
                <a:gd name="T50" fmla="*/ 21 w 21"/>
                <a:gd name="T51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</a:cxnLst>
              <a:rect l="0" t="0" r="r" b="b"/>
              <a:pathLst>
                <a:path w="2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6" name="Freeform 100"/>
            <p:cNvSpPr>
              <a:spLocks/>
            </p:cNvSpPr>
            <p:nvPr/>
          </p:nvSpPr>
          <p:spPr bwMode="auto">
            <a:xfrm>
              <a:off x="3315" y="3576"/>
              <a:ext cx="151" cy="0"/>
            </a:xfrm>
            <a:custGeom>
              <a:avLst/>
              <a:gdLst>
                <a:gd name="T0" fmla="*/ 0 w 21"/>
                <a:gd name="T1" fmla="*/ 1 w 21"/>
                <a:gd name="T2" fmla="*/ 1 w 21"/>
                <a:gd name="T3" fmla="*/ 2 w 21"/>
                <a:gd name="T4" fmla="*/ 2 w 21"/>
                <a:gd name="T5" fmla="*/ 2 w 21"/>
                <a:gd name="T6" fmla="*/ 3 w 21"/>
                <a:gd name="T7" fmla="*/ 3 w 21"/>
                <a:gd name="T8" fmla="*/ 4 w 21"/>
                <a:gd name="T9" fmla="*/ 4 w 21"/>
                <a:gd name="T10" fmla="*/ 5 w 21"/>
                <a:gd name="T11" fmla="*/ 5 w 21"/>
                <a:gd name="T12" fmla="*/ 5 w 21"/>
                <a:gd name="T13" fmla="*/ 6 w 21"/>
                <a:gd name="T14" fmla="*/ 6 w 21"/>
                <a:gd name="T15" fmla="*/ 7 w 21"/>
                <a:gd name="T16" fmla="*/ 7 w 21"/>
                <a:gd name="T17" fmla="*/ 7 w 21"/>
                <a:gd name="T18" fmla="*/ 8 w 21"/>
                <a:gd name="T19" fmla="*/ 8 w 21"/>
                <a:gd name="T20" fmla="*/ 9 w 21"/>
                <a:gd name="T21" fmla="*/ 9 w 21"/>
                <a:gd name="T22" fmla="*/ 9 w 21"/>
                <a:gd name="T23" fmla="*/ 10 w 21"/>
                <a:gd name="T24" fmla="*/ 10 w 21"/>
                <a:gd name="T25" fmla="*/ 11 w 21"/>
                <a:gd name="T26" fmla="*/ 11 w 21"/>
                <a:gd name="T27" fmla="*/ 11 w 21"/>
                <a:gd name="T28" fmla="*/ 12 w 21"/>
                <a:gd name="T29" fmla="*/ 12 w 21"/>
                <a:gd name="T30" fmla="*/ 13 w 21"/>
                <a:gd name="T31" fmla="*/ 13 w 21"/>
                <a:gd name="T32" fmla="*/ 13 w 21"/>
                <a:gd name="T33" fmla="*/ 14 w 21"/>
                <a:gd name="T34" fmla="*/ 14 w 21"/>
                <a:gd name="T35" fmla="*/ 15 w 21"/>
                <a:gd name="T36" fmla="*/ 15 w 21"/>
                <a:gd name="T37" fmla="*/ 15 w 21"/>
                <a:gd name="T38" fmla="*/ 16 w 21"/>
                <a:gd name="T39" fmla="*/ 16 w 21"/>
                <a:gd name="T40" fmla="*/ 17 w 21"/>
                <a:gd name="T41" fmla="*/ 17 w 21"/>
                <a:gd name="T42" fmla="*/ 17 w 21"/>
                <a:gd name="T43" fmla="*/ 18 w 21"/>
                <a:gd name="T44" fmla="*/ 18 w 21"/>
                <a:gd name="T45" fmla="*/ 19 w 21"/>
                <a:gd name="T46" fmla="*/ 19 w 21"/>
                <a:gd name="T47" fmla="*/ 19 w 21"/>
                <a:gd name="T48" fmla="*/ 20 w 21"/>
                <a:gd name="T49" fmla="*/ 20 w 21"/>
                <a:gd name="T50" fmla="*/ 21 w 21"/>
                <a:gd name="T51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</a:cxnLst>
              <a:rect l="0" t="0" r="r" b="b"/>
              <a:pathLst>
                <a:path w="2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7" name="Freeform 101"/>
            <p:cNvSpPr>
              <a:spLocks/>
            </p:cNvSpPr>
            <p:nvPr/>
          </p:nvSpPr>
          <p:spPr bwMode="auto">
            <a:xfrm>
              <a:off x="3466" y="3576"/>
              <a:ext cx="36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1 w 5"/>
                <a:gd name="T4" fmla="*/ 1 w 5"/>
                <a:gd name="T5" fmla="*/ 1 w 5"/>
                <a:gd name="T6" fmla="*/ 1 w 5"/>
                <a:gd name="T7" fmla="*/ 2 w 5"/>
                <a:gd name="T8" fmla="*/ 2 w 5"/>
                <a:gd name="T9" fmla="*/ 2 w 5"/>
                <a:gd name="T10" fmla="*/ 2 w 5"/>
                <a:gd name="T11" fmla="*/ 2 w 5"/>
                <a:gd name="T12" fmla="*/ 3 w 5"/>
                <a:gd name="T13" fmla="*/ 3 w 5"/>
                <a:gd name="T14" fmla="*/ 3 w 5"/>
                <a:gd name="T15" fmla="*/ 3 w 5"/>
                <a:gd name="T16" fmla="*/ 3 w 5"/>
                <a:gd name="T17" fmla="*/ 4 w 5"/>
                <a:gd name="T18" fmla="*/ 4 w 5"/>
                <a:gd name="T19" fmla="*/ 4 w 5"/>
                <a:gd name="T20" fmla="*/ 4 w 5"/>
                <a:gd name="T21" fmla="*/ 4 w 5"/>
                <a:gd name="T22" fmla="*/ 5 w 5"/>
                <a:gd name="T23" fmla="*/ 5 w 5"/>
                <a:gd name="T24" fmla="*/ 5 w 5"/>
                <a:gd name="T25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8" name="Rectangle 102"/>
            <p:cNvSpPr>
              <a:spLocks noChangeArrowheads="1"/>
            </p:cNvSpPr>
            <p:nvPr/>
          </p:nvSpPr>
          <p:spPr bwMode="auto">
            <a:xfrm>
              <a:off x="2270" y="1850"/>
              <a:ext cx="71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R=5fm, V</a:t>
              </a:r>
              <a:endPara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69" name="Rectangle 103"/>
            <p:cNvSpPr>
              <a:spLocks noChangeArrowheads="1"/>
            </p:cNvSpPr>
            <p:nvPr/>
          </p:nvSpPr>
          <p:spPr bwMode="auto">
            <a:xfrm>
              <a:off x="2956" y="1908"/>
              <a:ext cx="83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ja-JP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-Bold" charset="0"/>
                </a:rPr>
                <a:t>II</a:t>
              </a:r>
              <a:endParaRPr kumimoji="0" lang="ja-JP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0" name="Line 104"/>
            <p:cNvSpPr>
              <a:spLocks noChangeShapeType="1"/>
            </p:cNvSpPr>
            <p:nvPr/>
          </p:nvSpPr>
          <p:spPr bwMode="auto">
            <a:xfrm>
              <a:off x="3093" y="1943"/>
              <a:ext cx="251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1" name="Freeform 105"/>
            <p:cNvSpPr>
              <a:spLocks/>
            </p:cNvSpPr>
            <p:nvPr/>
          </p:nvSpPr>
          <p:spPr bwMode="auto">
            <a:xfrm>
              <a:off x="609" y="3447"/>
              <a:ext cx="151" cy="129"/>
            </a:xfrm>
            <a:custGeom>
              <a:avLst/>
              <a:gdLst>
                <a:gd name="T0" fmla="*/ 1 w 21"/>
                <a:gd name="T1" fmla="*/ 18 h 18"/>
                <a:gd name="T2" fmla="*/ 1 w 21"/>
                <a:gd name="T3" fmla="*/ 18 h 18"/>
                <a:gd name="T4" fmla="*/ 1 w 21"/>
                <a:gd name="T5" fmla="*/ 17 h 18"/>
                <a:gd name="T6" fmla="*/ 2 w 21"/>
                <a:gd name="T7" fmla="*/ 17 h 18"/>
                <a:gd name="T8" fmla="*/ 2 w 21"/>
                <a:gd name="T9" fmla="*/ 17 h 18"/>
                <a:gd name="T10" fmla="*/ 3 w 21"/>
                <a:gd name="T11" fmla="*/ 16 h 18"/>
                <a:gd name="T12" fmla="*/ 3 w 21"/>
                <a:gd name="T13" fmla="*/ 16 h 18"/>
                <a:gd name="T14" fmla="*/ 3 w 21"/>
                <a:gd name="T15" fmla="*/ 15 h 18"/>
                <a:gd name="T16" fmla="*/ 4 w 21"/>
                <a:gd name="T17" fmla="*/ 15 h 18"/>
                <a:gd name="T18" fmla="*/ 4 w 21"/>
                <a:gd name="T19" fmla="*/ 14 h 18"/>
                <a:gd name="T20" fmla="*/ 5 w 21"/>
                <a:gd name="T21" fmla="*/ 14 h 18"/>
                <a:gd name="T22" fmla="*/ 5 w 21"/>
                <a:gd name="T23" fmla="*/ 13 h 18"/>
                <a:gd name="T24" fmla="*/ 5 w 21"/>
                <a:gd name="T25" fmla="*/ 12 h 18"/>
                <a:gd name="T26" fmla="*/ 6 w 21"/>
                <a:gd name="T27" fmla="*/ 12 h 18"/>
                <a:gd name="T28" fmla="*/ 6 w 21"/>
                <a:gd name="T29" fmla="*/ 11 h 18"/>
                <a:gd name="T30" fmla="*/ 7 w 21"/>
                <a:gd name="T31" fmla="*/ 10 h 18"/>
                <a:gd name="T32" fmla="*/ 7 w 21"/>
                <a:gd name="T33" fmla="*/ 10 h 18"/>
                <a:gd name="T34" fmla="*/ 7 w 21"/>
                <a:gd name="T35" fmla="*/ 9 h 18"/>
                <a:gd name="T36" fmla="*/ 8 w 21"/>
                <a:gd name="T37" fmla="*/ 9 h 18"/>
                <a:gd name="T38" fmla="*/ 8 w 21"/>
                <a:gd name="T39" fmla="*/ 8 h 18"/>
                <a:gd name="T40" fmla="*/ 9 w 21"/>
                <a:gd name="T41" fmla="*/ 7 h 18"/>
                <a:gd name="T42" fmla="*/ 9 w 21"/>
                <a:gd name="T43" fmla="*/ 7 h 18"/>
                <a:gd name="T44" fmla="*/ 9 w 21"/>
                <a:gd name="T45" fmla="*/ 6 h 18"/>
                <a:gd name="T46" fmla="*/ 10 w 21"/>
                <a:gd name="T47" fmla="*/ 6 h 18"/>
                <a:gd name="T48" fmla="*/ 10 w 21"/>
                <a:gd name="T49" fmla="*/ 5 h 18"/>
                <a:gd name="T50" fmla="*/ 11 w 21"/>
                <a:gd name="T51" fmla="*/ 5 h 18"/>
                <a:gd name="T52" fmla="*/ 11 w 21"/>
                <a:gd name="T53" fmla="*/ 5 h 18"/>
                <a:gd name="T54" fmla="*/ 11 w 21"/>
                <a:gd name="T55" fmla="*/ 4 h 18"/>
                <a:gd name="T56" fmla="*/ 12 w 21"/>
                <a:gd name="T57" fmla="*/ 4 h 18"/>
                <a:gd name="T58" fmla="*/ 12 w 21"/>
                <a:gd name="T59" fmla="*/ 3 h 18"/>
                <a:gd name="T60" fmla="*/ 13 w 21"/>
                <a:gd name="T61" fmla="*/ 3 h 18"/>
                <a:gd name="T62" fmla="*/ 13 w 21"/>
                <a:gd name="T63" fmla="*/ 3 h 18"/>
                <a:gd name="T64" fmla="*/ 13 w 21"/>
                <a:gd name="T65" fmla="*/ 2 h 18"/>
                <a:gd name="T66" fmla="*/ 14 w 21"/>
                <a:gd name="T67" fmla="*/ 2 h 18"/>
                <a:gd name="T68" fmla="*/ 14 w 21"/>
                <a:gd name="T69" fmla="*/ 2 h 18"/>
                <a:gd name="T70" fmla="*/ 15 w 21"/>
                <a:gd name="T71" fmla="*/ 2 h 18"/>
                <a:gd name="T72" fmla="*/ 15 w 21"/>
                <a:gd name="T73" fmla="*/ 2 h 18"/>
                <a:gd name="T74" fmla="*/ 15 w 21"/>
                <a:gd name="T75" fmla="*/ 1 h 18"/>
                <a:gd name="T76" fmla="*/ 16 w 21"/>
                <a:gd name="T77" fmla="*/ 1 h 18"/>
                <a:gd name="T78" fmla="*/ 16 w 21"/>
                <a:gd name="T79" fmla="*/ 1 h 18"/>
                <a:gd name="T80" fmla="*/ 17 w 21"/>
                <a:gd name="T81" fmla="*/ 1 h 18"/>
                <a:gd name="T82" fmla="*/ 17 w 21"/>
                <a:gd name="T83" fmla="*/ 1 h 18"/>
                <a:gd name="T84" fmla="*/ 18 w 21"/>
                <a:gd name="T85" fmla="*/ 1 h 18"/>
                <a:gd name="T86" fmla="*/ 18 w 21"/>
                <a:gd name="T87" fmla="*/ 0 h 18"/>
                <a:gd name="T88" fmla="*/ 18 w 21"/>
                <a:gd name="T89" fmla="*/ 0 h 18"/>
                <a:gd name="T90" fmla="*/ 19 w 21"/>
                <a:gd name="T91" fmla="*/ 0 h 18"/>
                <a:gd name="T92" fmla="*/ 19 w 21"/>
                <a:gd name="T93" fmla="*/ 0 h 18"/>
                <a:gd name="T94" fmla="*/ 20 w 21"/>
                <a:gd name="T95" fmla="*/ 0 h 18"/>
                <a:gd name="T96" fmla="*/ 20 w 21"/>
                <a:gd name="T97" fmla="*/ 0 h 18"/>
                <a:gd name="T98" fmla="*/ 20 w 21"/>
                <a:gd name="T99" fmla="*/ 0 h 18"/>
                <a:gd name="T100" fmla="*/ 21 w 21"/>
                <a:gd name="T10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" h="18">
                  <a:moveTo>
                    <a:pt x="0" y="18"/>
                  </a:move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2" name="Freeform 106"/>
            <p:cNvSpPr>
              <a:spLocks/>
            </p:cNvSpPr>
            <p:nvPr/>
          </p:nvSpPr>
          <p:spPr bwMode="auto">
            <a:xfrm>
              <a:off x="760" y="3447"/>
              <a:ext cx="151" cy="14"/>
            </a:xfrm>
            <a:custGeom>
              <a:avLst/>
              <a:gdLst>
                <a:gd name="T0" fmla="*/ 0 w 21"/>
                <a:gd name="T1" fmla="*/ 0 h 2"/>
                <a:gd name="T2" fmla="*/ 1 w 21"/>
                <a:gd name="T3" fmla="*/ 0 h 2"/>
                <a:gd name="T4" fmla="*/ 1 w 21"/>
                <a:gd name="T5" fmla="*/ 0 h 2"/>
                <a:gd name="T6" fmla="*/ 1 w 21"/>
                <a:gd name="T7" fmla="*/ 0 h 2"/>
                <a:gd name="T8" fmla="*/ 2 w 21"/>
                <a:gd name="T9" fmla="*/ 0 h 2"/>
                <a:gd name="T10" fmla="*/ 2 w 21"/>
                <a:gd name="T11" fmla="*/ 0 h 2"/>
                <a:gd name="T12" fmla="*/ 3 w 21"/>
                <a:gd name="T13" fmla="*/ 0 h 2"/>
                <a:gd name="T14" fmla="*/ 3 w 21"/>
                <a:gd name="T15" fmla="*/ 0 h 2"/>
                <a:gd name="T16" fmla="*/ 3 w 21"/>
                <a:gd name="T17" fmla="*/ 0 h 2"/>
                <a:gd name="T18" fmla="*/ 4 w 21"/>
                <a:gd name="T19" fmla="*/ 0 h 2"/>
                <a:gd name="T20" fmla="*/ 4 w 21"/>
                <a:gd name="T21" fmla="*/ 0 h 2"/>
                <a:gd name="T22" fmla="*/ 5 w 21"/>
                <a:gd name="T23" fmla="*/ 0 h 2"/>
                <a:gd name="T24" fmla="*/ 5 w 21"/>
                <a:gd name="T25" fmla="*/ 0 h 2"/>
                <a:gd name="T26" fmla="*/ 5 w 21"/>
                <a:gd name="T27" fmla="*/ 0 h 2"/>
                <a:gd name="T28" fmla="*/ 6 w 21"/>
                <a:gd name="T29" fmla="*/ 0 h 2"/>
                <a:gd name="T30" fmla="*/ 6 w 21"/>
                <a:gd name="T31" fmla="*/ 0 h 2"/>
                <a:gd name="T32" fmla="*/ 7 w 21"/>
                <a:gd name="T33" fmla="*/ 0 h 2"/>
                <a:gd name="T34" fmla="*/ 7 w 21"/>
                <a:gd name="T35" fmla="*/ 0 h 2"/>
                <a:gd name="T36" fmla="*/ 7 w 21"/>
                <a:gd name="T37" fmla="*/ 0 h 2"/>
                <a:gd name="T38" fmla="*/ 8 w 21"/>
                <a:gd name="T39" fmla="*/ 0 h 2"/>
                <a:gd name="T40" fmla="*/ 8 w 21"/>
                <a:gd name="T41" fmla="*/ 0 h 2"/>
                <a:gd name="T42" fmla="*/ 9 w 21"/>
                <a:gd name="T43" fmla="*/ 0 h 2"/>
                <a:gd name="T44" fmla="*/ 9 w 21"/>
                <a:gd name="T45" fmla="*/ 0 h 2"/>
                <a:gd name="T46" fmla="*/ 9 w 21"/>
                <a:gd name="T47" fmla="*/ 0 h 2"/>
                <a:gd name="T48" fmla="*/ 10 w 21"/>
                <a:gd name="T49" fmla="*/ 0 h 2"/>
                <a:gd name="T50" fmla="*/ 10 w 21"/>
                <a:gd name="T51" fmla="*/ 1 h 2"/>
                <a:gd name="T52" fmla="*/ 11 w 21"/>
                <a:gd name="T53" fmla="*/ 1 h 2"/>
                <a:gd name="T54" fmla="*/ 11 w 21"/>
                <a:gd name="T55" fmla="*/ 1 h 2"/>
                <a:gd name="T56" fmla="*/ 11 w 21"/>
                <a:gd name="T57" fmla="*/ 1 h 2"/>
                <a:gd name="T58" fmla="*/ 12 w 21"/>
                <a:gd name="T59" fmla="*/ 1 h 2"/>
                <a:gd name="T60" fmla="*/ 12 w 21"/>
                <a:gd name="T61" fmla="*/ 1 h 2"/>
                <a:gd name="T62" fmla="*/ 13 w 21"/>
                <a:gd name="T63" fmla="*/ 1 h 2"/>
                <a:gd name="T64" fmla="*/ 13 w 21"/>
                <a:gd name="T65" fmla="*/ 1 h 2"/>
                <a:gd name="T66" fmla="*/ 13 w 21"/>
                <a:gd name="T67" fmla="*/ 1 h 2"/>
                <a:gd name="T68" fmla="*/ 14 w 21"/>
                <a:gd name="T69" fmla="*/ 1 h 2"/>
                <a:gd name="T70" fmla="*/ 14 w 21"/>
                <a:gd name="T71" fmla="*/ 1 h 2"/>
                <a:gd name="T72" fmla="*/ 15 w 21"/>
                <a:gd name="T73" fmla="*/ 1 h 2"/>
                <a:gd name="T74" fmla="*/ 15 w 21"/>
                <a:gd name="T75" fmla="*/ 1 h 2"/>
                <a:gd name="T76" fmla="*/ 15 w 21"/>
                <a:gd name="T77" fmla="*/ 1 h 2"/>
                <a:gd name="T78" fmla="*/ 16 w 21"/>
                <a:gd name="T79" fmla="*/ 1 h 2"/>
                <a:gd name="T80" fmla="*/ 16 w 21"/>
                <a:gd name="T81" fmla="*/ 1 h 2"/>
                <a:gd name="T82" fmla="*/ 17 w 21"/>
                <a:gd name="T83" fmla="*/ 1 h 2"/>
                <a:gd name="T84" fmla="*/ 17 w 21"/>
                <a:gd name="T85" fmla="*/ 2 h 2"/>
                <a:gd name="T86" fmla="*/ 17 w 21"/>
                <a:gd name="T87" fmla="*/ 2 h 2"/>
                <a:gd name="T88" fmla="*/ 18 w 21"/>
                <a:gd name="T89" fmla="*/ 2 h 2"/>
                <a:gd name="T90" fmla="*/ 18 w 21"/>
                <a:gd name="T91" fmla="*/ 2 h 2"/>
                <a:gd name="T92" fmla="*/ 19 w 21"/>
                <a:gd name="T93" fmla="*/ 2 h 2"/>
                <a:gd name="T94" fmla="*/ 19 w 21"/>
                <a:gd name="T95" fmla="*/ 2 h 2"/>
                <a:gd name="T96" fmla="*/ 19 w 21"/>
                <a:gd name="T97" fmla="*/ 2 h 2"/>
                <a:gd name="T98" fmla="*/ 20 w 21"/>
                <a:gd name="T99" fmla="*/ 2 h 2"/>
                <a:gd name="T100" fmla="*/ 20 w 21"/>
                <a:gd name="T101" fmla="*/ 2 h 2"/>
                <a:gd name="T102" fmla="*/ 21 w 21"/>
                <a:gd name="T10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3" name="Freeform 107"/>
            <p:cNvSpPr>
              <a:spLocks/>
            </p:cNvSpPr>
            <p:nvPr/>
          </p:nvSpPr>
          <p:spPr bwMode="auto">
            <a:xfrm>
              <a:off x="911" y="3461"/>
              <a:ext cx="150" cy="29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 w 21"/>
                <a:gd name="T5" fmla="*/ 0 h 4"/>
                <a:gd name="T6" fmla="*/ 1 w 21"/>
                <a:gd name="T7" fmla="*/ 0 h 4"/>
                <a:gd name="T8" fmla="*/ 2 w 21"/>
                <a:gd name="T9" fmla="*/ 1 h 4"/>
                <a:gd name="T10" fmla="*/ 2 w 21"/>
                <a:gd name="T11" fmla="*/ 1 h 4"/>
                <a:gd name="T12" fmla="*/ 3 w 21"/>
                <a:gd name="T13" fmla="*/ 1 h 4"/>
                <a:gd name="T14" fmla="*/ 3 w 21"/>
                <a:gd name="T15" fmla="*/ 1 h 4"/>
                <a:gd name="T16" fmla="*/ 3 w 21"/>
                <a:gd name="T17" fmla="*/ 1 h 4"/>
                <a:gd name="T18" fmla="*/ 4 w 21"/>
                <a:gd name="T19" fmla="*/ 1 h 4"/>
                <a:gd name="T20" fmla="*/ 4 w 21"/>
                <a:gd name="T21" fmla="*/ 1 h 4"/>
                <a:gd name="T22" fmla="*/ 5 w 21"/>
                <a:gd name="T23" fmla="*/ 1 h 4"/>
                <a:gd name="T24" fmla="*/ 5 w 21"/>
                <a:gd name="T25" fmla="*/ 1 h 4"/>
                <a:gd name="T26" fmla="*/ 5 w 21"/>
                <a:gd name="T27" fmla="*/ 1 h 4"/>
                <a:gd name="T28" fmla="*/ 6 w 21"/>
                <a:gd name="T29" fmla="*/ 1 h 4"/>
                <a:gd name="T30" fmla="*/ 6 w 21"/>
                <a:gd name="T31" fmla="*/ 1 h 4"/>
                <a:gd name="T32" fmla="*/ 7 w 21"/>
                <a:gd name="T33" fmla="*/ 1 h 4"/>
                <a:gd name="T34" fmla="*/ 7 w 21"/>
                <a:gd name="T35" fmla="*/ 2 h 4"/>
                <a:gd name="T36" fmla="*/ 7 w 21"/>
                <a:gd name="T37" fmla="*/ 2 h 4"/>
                <a:gd name="T38" fmla="*/ 8 w 21"/>
                <a:gd name="T39" fmla="*/ 2 h 4"/>
                <a:gd name="T40" fmla="*/ 8 w 21"/>
                <a:gd name="T41" fmla="*/ 2 h 4"/>
                <a:gd name="T42" fmla="*/ 9 w 21"/>
                <a:gd name="T43" fmla="*/ 2 h 4"/>
                <a:gd name="T44" fmla="*/ 9 w 21"/>
                <a:gd name="T45" fmla="*/ 2 h 4"/>
                <a:gd name="T46" fmla="*/ 9 w 21"/>
                <a:gd name="T47" fmla="*/ 2 h 4"/>
                <a:gd name="T48" fmla="*/ 10 w 21"/>
                <a:gd name="T49" fmla="*/ 2 h 4"/>
                <a:gd name="T50" fmla="*/ 10 w 21"/>
                <a:gd name="T51" fmla="*/ 2 h 4"/>
                <a:gd name="T52" fmla="*/ 11 w 21"/>
                <a:gd name="T53" fmla="*/ 2 h 4"/>
                <a:gd name="T54" fmla="*/ 11 w 21"/>
                <a:gd name="T55" fmla="*/ 2 h 4"/>
                <a:gd name="T56" fmla="*/ 11 w 21"/>
                <a:gd name="T57" fmla="*/ 2 h 4"/>
                <a:gd name="T58" fmla="*/ 12 w 21"/>
                <a:gd name="T59" fmla="*/ 2 h 4"/>
                <a:gd name="T60" fmla="*/ 12 w 21"/>
                <a:gd name="T61" fmla="*/ 3 h 4"/>
                <a:gd name="T62" fmla="*/ 13 w 21"/>
                <a:gd name="T63" fmla="*/ 3 h 4"/>
                <a:gd name="T64" fmla="*/ 13 w 21"/>
                <a:gd name="T65" fmla="*/ 3 h 4"/>
                <a:gd name="T66" fmla="*/ 13 w 21"/>
                <a:gd name="T67" fmla="*/ 3 h 4"/>
                <a:gd name="T68" fmla="*/ 14 w 21"/>
                <a:gd name="T69" fmla="*/ 3 h 4"/>
                <a:gd name="T70" fmla="*/ 14 w 21"/>
                <a:gd name="T71" fmla="*/ 3 h 4"/>
                <a:gd name="T72" fmla="*/ 15 w 21"/>
                <a:gd name="T73" fmla="*/ 3 h 4"/>
                <a:gd name="T74" fmla="*/ 15 w 21"/>
                <a:gd name="T75" fmla="*/ 3 h 4"/>
                <a:gd name="T76" fmla="*/ 15 w 21"/>
                <a:gd name="T77" fmla="*/ 3 h 4"/>
                <a:gd name="T78" fmla="*/ 16 w 21"/>
                <a:gd name="T79" fmla="*/ 3 h 4"/>
                <a:gd name="T80" fmla="*/ 16 w 21"/>
                <a:gd name="T81" fmla="*/ 3 h 4"/>
                <a:gd name="T82" fmla="*/ 17 w 21"/>
                <a:gd name="T83" fmla="*/ 3 h 4"/>
                <a:gd name="T84" fmla="*/ 17 w 21"/>
                <a:gd name="T85" fmla="*/ 4 h 4"/>
                <a:gd name="T86" fmla="*/ 17 w 21"/>
                <a:gd name="T87" fmla="*/ 4 h 4"/>
                <a:gd name="T88" fmla="*/ 18 w 21"/>
                <a:gd name="T89" fmla="*/ 4 h 4"/>
                <a:gd name="T90" fmla="*/ 18 w 21"/>
                <a:gd name="T91" fmla="*/ 4 h 4"/>
                <a:gd name="T92" fmla="*/ 19 w 21"/>
                <a:gd name="T93" fmla="*/ 4 h 4"/>
                <a:gd name="T94" fmla="*/ 19 w 21"/>
                <a:gd name="T95" fmla="*/ 4 h 4"/>
                <a:gd name="T96" fmla="*/ 19 w 21"/>
                <a:gd name="T97" fmla="*/ 4 h 4"/>
                <a:gd name="T98" fmla="*/ 20 w 21"/>
                <a:gd name="T99" fmla="*/ 4 h 4"/>
                <a:gd name="T100" fmla="*/ 20 w 21"/>
                <a:gd name="T101" fmla="*/ 4 h 4"/>
                <a:gd name="T102" fmla="*/ 21 w 21"/>
                <a:gd name="T10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4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4" name="Freeform 108"/>
            <p:cNvSpPr>
              <a:spLocks/>
            </p:cNvSpPr>
            <p:nvPr/>
          </p:nvSpPr>
          <p:spPr bwMode="auto">
            <a:xfrm>
              <a:off x="1061" y="3490"/>
              <a:ext cx="151" cy="36"/>
            </a:xfrm>
            <a:custGeom>
              <a:avLst/>
              <a:gdLst>
                <a:gd name="T0" fmla="*/ 0 w 21"/>
                <a:gd name="T1" fmla="*/ 0 h 5"/>
                <a:gd name="T2" fmla="*/ 0 w 21"/>
                <a:gd name="T3" fmla="*/ 0 h 5"/>
                <a:gd name="T4" fmla="*/ 1 w 21"/>
                <a:gd name="T5" fmla="*/ 1 h 5"/>
                <a:gd name="T6" fmla="*/ 1 w 21"/>
                <a:gd name="T7" fmla="*/ 1 h 5"/>
                <a:gd name="T8" fmla="*/ 2 w 21"/>
                <a:gd name="T9" fmla="*/ 1 h 5"/>
                <a:gd name="T10" fmla="*/ 2 w 21"/>
                <a:gd name="T11" fmla="*/ 1 h 5"/>
                <a:gd name="T12" fmla="*/ 2 w 21"/>
                <a:gd name="T13" fmla="*/ 1 h 5"/>
                <a:gd name="T14" fmla="*/ 3 w 21"/>
                <a:gd name="T15" fmla="*/ 1 h 5"/>
                <a:gd name="T16" fmla="*/ 3 w 21"/>
                <a:gd name="T17" fmla="*/ 1 h 5"/>
                <a:gd name="T18" fmla="*/ 4 w 21"/>
                <a:gd name="T19" fmla="*/ 1 h 5"/>
                <a:gd name="T20" fmla="*/ 4 w 21"/>
                <a:gd name="T21" fmla="*/ 1 h 5"/>
                <a:gd name="T22" fmla="*/ 4 w 21"/>
                <a:gd name="T23" fmla="*/ 1 h 5"/>
                <a:gd name="T24" fmla="*/ 5 w 21"/>
                <a:gd name="T25" fmla="*/ 1 h 5"/>
                <a:gd name="T26" fmla="*/ 5 w 21"/>
                <a:gd name="T27" fmla="*/ 1 h 5"/>
                <a:gd name="T28" fmla="*/ 6 w 21"/>
                <a:gd name="T29" fmla="*/ 2 h 5"/>
                <a:gd name="T30" fmla="*/ 6 w 21"/>
                <a:gd name="T31" fmla="*/ 2 h 5"/>
                <a:gd name="T32" fmla="*/ 6 w 21"/>
                <a:gd name="T33" fmla="*/ 2 h 5"/>
                <a:gd name="T34" fmla="*/ 7 w 21"/>
                <a:gd name="T35" fmla="*/ 2 h 5"/>
                <a:gd name="T36" fmla="*/ 7 w 21"/>
                <a:gd name="T37" fmla="*/ 2 h 5"/>
                <a:gd name="T38" fmla="*/ 8 w 21"/>
                <a:gd name="T39" fmla="*/ 2 h 5"/>
                <a:gd name="T40" fmla="*/ 8 w 21"/>
                <a:gd name="T41" fmla="*/ 2 h 5"/>
                <a:gd name="T42" fmla="*/ 9 w 21"/>
                <a:gd name="T43" fmla="*/ 2 h 5"/>
                <a:gd name="T44" fmla="*/ 9 w 21"/>
                <a:gd name="T45" fmla="*/ 2 h 5"/>
                <a:gd name="T46" fmla="*/ 9 w 21"/>
                <a:gd name="T47" fmla="*/ 2 h 5"/>
                <a:gd name="T48" fmla="*/ 10 w 21"/>
                <a:gd name="T49" fmla="*/ 2 h 5"/>
                <a:gd name="T50" fmla="*/ 10 w 21"/>
                <a:gd name="T51" fmla="*/ 3 h 5"/>
                <a:gd name="T52" fmla="*/ 11 w 21"/>
                <a:gd name="T53" fmla="*/ 3 h 5"/>
                <a:gd name="T54" fmla="*/ 11 w 21"/>
                <a:gd name="T55" fmla="*/ 3 h 5"/>
                <a:gd name="T56" fmla="*/ 11 w 21"/>
                <a:gd name="T57" fmla="*/ 3 h 5"/>
                <a:gd name="T58" fmla="*/ 12 w 21"/>
                <a:gd name="T59" fmla="*/ 3 h 5"/>
                <a:gd name="T60" fmla="*/ 12 w 21"/>
                <a:gd name="T61" fmla="*/ 3 h 5"/>
                <a:gd name="T62" fmla="*/ 13 w 21"/>
                <a:gd name="T63" fmla="*/ 3 h 5"/>
                <a:gd name="T64" fmla="*/ 13 w 21"/>
                <a:gd name="T65" fmla="*/ 3 h 5"/>
                <a:gd name="T66" fmla="*/ 13 w 21"/>
                <a:gd name="T67" fmla="*/ 3 h 5"/>
                <a:gd name="T68" fmla="*/ 14 w 21"/>
                <a:gd name="T69" fmla="*/ 3 h 5"/>
                <a:gd name="T70" fmla="*/ 14 w 21"/>
                <a:gd name="T71" fmla="*/ 3 h 5"/>
                <a:gd name="T72" fmla="*/ 15 w 21"/>
                <a:gd name="T73" fmla="*/ 3 h 5"/>
                <a:gd name="T74" fmla="*/ 15 w 21"/>
                <a:gd name="T75" fmla="*/ 4 h 5"/>
                <a:gd name="T76" fmla="*/ 15 w 21"/>
                <a:gd name="T77" fmla="*/ 4 h 5"/>
                <a:gd name="T78" fmla="*/ 16 w 21"/>
                <a:gd name="T79" fmla="*/ 4 h 5"/>
                <a:gd name="T80" fmla="*/ 16 w 21"/>
                <a:gd name="T81" fmla="*/ 4 h 5"/>
                <a:gd name="T82" fmla="*/ 17 w 21"/>
                <a:gd name="T83" fmla="*/ 4 h 5"/>
                <a:gd name="T84" fmla="*/ 17 w 21"/>
                <a:gd name="T85" fmla="*/ 4 h 5"/>
                <a:gd name="T86" fmla="*/ 17 w 21"/>
                <a:gd name="T87" fmla="*/ 4 h 5"/>
                <a:gd name="T88" fmla="*/ 18 w 21"/>
                <a:gd name="T89" fmla="*/ 4 h 5"/>
                <a:gd name="T90" fmla="*/ 18 w 21"/>
                <a:gd name="T91" fmla="*/ 4 h 5"/>
                <a:gd name="T92" fmla="*/ 19 w 21"/>
                <a:gd name="T93" fmla="*/ 4 h 5"/>
                <a:gd name="T94" fmla="*/ 19 w 21"/>
                <a:gd name="T95" fmla="*/ 4 h 5"/>
                <a:gd name="T96" fmla="*/ 19 w 21"/>
                <a:gd name="T97" fmla="*/ 4 h 5"/>
                <a:gd name="T98" fmla="*/ 20 w 21"/>
                <a:gd name="T99" fmla="*/ 5 h 5"/>
                <a:gd name="T100" fmla="*/ 20 w 21"/>
                <a:gd name="T101" fmla="*/ 5 h 5"/>
                <a:gd name="T102" fmla="*/ 21 w 21"/>
                <a:gd name="T10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1" y="5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5" name="Freeform 109"/>
            <p:cNvSpPr>
              <a:spLocks/>
            </p:cNvSpPr>
            <p:nvPr/>
          </p:nvSpPr>
          <p:spPr bwMode="auto">
            <a:xfrm>
              <a:off x="1212" y="3526"/>
              <a:ext cx="151" cy="29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 w 21"/>
                <a:gd name="T5" fmla="*/ 0 h 4"/>
                <a:gd name="T6" fmla="*/ 1 w 21"/>
                <a:gd name="T7" fmla="*/ 0 h 4"/>
                <a:gd name="T8" fmla="*/ 2 w 21"/>
                <a:gd name="T9" fmla="*/ 0 h 4"/>
                <a:gd name="T10" fmla="*/ 2 w 21"/>
                <a:gd name="T11" fmla="*/ 0 h 4"/>
                <a:gd name="T12" fmla="*/ 2 w 21"/>
                <a:gd name="T13" fmla="*/ 0 h 4"/>
                <a:gd name="T14" fmla="*/ 3 w 21"/>
                <a:gd name="T15" fmla="*/ 0 h 4"/>
                <a:gd name="T16" fmla="*/ 3 w 21"/>
                <a:gd name="T17" fmla="*/ 0 h 4"/>
                <a:gd name="T18" fmla="*/ 4 w 21"/>
                <a:gd name="T19" fmla="*/ 1 h 4"/>
                <a:gd name="T20" fmla="*/ 4 w 21"/>
                <a:gd name="T21" fmla="*/ 1 h 4"/>
                <a:gd name="T22" fmla="*/ 4 w 21"/>
                <a:gd name="T23" fmla="*/ 1 h 4"/>
                <a:gd name="T24" fmla="*/ 5 w 21"/>
                <a:gd name="T25" fmla="*/ 1 h 4"/>
                <a:gd name="T26" fmla="*/ 5 w 21"/>
                <a:gd name="T27" fmla="*/ 1 h 4"/>
                <a:gd name="T28" fmla="*/ 6 w 21"/>
                <a:gd name="T29" fmla="*/ 1 h 4"/>
                <a:gd name="T30" fmla="*/ 6 w 21"/>
                <a:gd name="T31" fmla="*/ 1 h 4"/>
                <a:gd name="T32" fmla="*/ 6 w 21"/>
                <a:gd name="T33" fmla="*/ 1 h 4"/>
                <a:gd name="T34" fmla="*/ 7 w 21"/>
                <a:gd name="T35" fmla="*/ 1 h 4"/>
                <a:gd name="T36" fmla="*/ 7 w 21"/>
                <a:gd name="T37" fmla="*/ 1 h 4"/>
                <a:gd name="T38" fmla="*/ 8 w 21"/>
                <a:gd name="T39" fmla="*/ 1 h 4"/>
                <a:gd name="T40" fmla="*/ 8 w 21"/>
                <a:gd name="T41" fmla="*/ 1 h 4"/>
                <a:gd name="T42" fmla="*/ 8 w 21"/>
                <a:gd name="T43" fmla="*/ 2 h 4"/>
                <a:gd name="T44" fmla="*/ 9 w 21"/>
                <a:gd name="T45" fmla="*/ 2 h 4"/>
                <a:gd name="T46" fmla="*/ 9 w 21"/>
                <a:gd name="T47" fmla="*/ 2 h 4"/>
                <a:gd name="T48" fmla="*/ 10 w 21"/>
                <a:gd name="T49" fmla="*/ 2 h 4"/>
                <a:gd name="T50" fmla="*/ 10 w 21"/>
                <a:gd name="T51" fmla="*/ 2 h 4"/>
                <a:gd name="T52" fmla="*/ 11 w 21"/>
                <a:gd name="T53" fmla="*/ 2 h 4"/>
                <a:gd name="T54" fmla="*/ 11 w 21"/>
                <a:gd name="T55" fmla="*/ 2 h 4"/>
                <a:gd name="T56" fmla="*/ 11 w 21"/>
                <a:gd name="T57" fmla="*/ 2 h 4"/>
                <a:gd name="T58" fmla="*/ 12 w 21"/>
                <a:gd name="T59" fmla="*/ 2 h 4"/>
                <a:gd name="T60" fmla="*/ 12 w 21"/>
                <a:gd name="T61" fmla="*/ 2 h 4"/>
                <a:gd name="T62" fmla="*/ 13 w 21"/>
                <a:gd name="T63" fmla="*/ 2 h 4"/>
                <a:gd name="T64" fmla="*/ 13 w 21"/>
                <a:gd name="T65" fmla="*/ 2 h 4"/>
                <a:gd name="T66" fmla="*/ 13 w 21"/>
                <a:gd name="T67" fmla="*/ 3 h 4"/>
                <a:gd name="T68" fmla="*/ 14 w 21"/>
                <a:gd name="T69" fmla="*/ 3 h 4"/>
                <a:gd name="T70" fmla="*/ 14 w 21"/>
                <a:gd name="T71" fmla="*/ 3 h 4"/>
                <a:gd name="T72" fmla="*/ 15 w 21"/>
                <a:gd name="T73" fmla="*/ 3 h 4"/>
                <a:gd name="T74" fmla="*/ 15 w 21"/>
                <a:gd name="T75" fmla="*/ 3 h 4"/>
                <a:gd name="T76" fmla="*/ 15 w 21"/>
                <a:gd name="T77" fmla="*/ 3 h 4"/>
                <a:gd name="T78" fmla="*/ 16 w 21"/>
                <a:gd name="T79" fmla="*/ 3 h 4"/>
                <a:gd name="T80" fmla="*/ 16 w 21"/>
                <a:gd name="T81" fmla="*/ 3 h 4"/>
                <a:gd name="T82" fmla="*/ 17 w 21"/>
                <a:gd name="T83" fmla="*/ 3 h 4"/>
                <a:gd name="T84" fmla="*/ 17 w 21"/>
                <a:gd name="T85" fmla="*/ 3 h 4"/>
                <a:gd name="T86" fmla="*/ 17 w 21"/>
                <a:gd name="T87" fmla="*/ 3 h 4"/>
                <a:gd name="T88" fmla="*/ 18 w 21"/>
                <a:gd name="T89" fmla="*/ 3 h 4"/>
                <a:gd name="T90" fmla="*/ 18 w 21"/>
                <a:gd name="T91" fmla="*/ 3 h 4"/>
                <a:gd name="T92" fmla="*/ 19 w 21"/>
                <a:gd name="T93" fmla="*/ 4 h 4"/>
                <a:gd name="T94" fmla="*/ 19 w 21"/>
                <a:gd name="T95" fmla="*/ 4 h 4"/>
                <a:gd name="T96" fmla="*/ 19 w 21"/>
                <a:gd name="T97" fmla="*/ 4 h 4"/>
                <a:gd name="T98" fmla="*/ 20 w 21"/>
                <a:gd name="T99" fmla="*/ 4 h 4"/>
                <a:gd name="T100" fmla="*/ 20 w 21"/>
                <a:gd name="T101" fmla="*/ 4 h 4"/>
                <a:gd name="T102" fmla="*/ 21 w 21"/>
                <a:gd name="T10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1" y="4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6" name="Freeform 110"/>
            <p:cNvSpPr>
              <a:spLocks/>
            </p:cNvSpPr>
            <p:nvPr/>
          </p:nvSpPr>
          <p:spPr bwMode="auto">
            <a:xfrm>
              <a:off x="1363" y="3555"/>
              <a:ext cx="151" cy="21"/>
            </a:xfrm>
            <a:custGeom>
              <a:avLst/>
              <a:gdLst>
                <a:gd name="T0" fmla="*/ 0 w 21"/>
                <a:gd name="T1" fmla="*/ 0 h 3"/>
                <a:gd name="T2" fmla="*/ 0 w 21"/>
                <a:gd name="T3" fmla="*/ 0 h 3"/>
                <a:gd name="T4" fmla="*/ 1 w 21"/>
                <a:gd name="T5" fmla="*/ 0 h 3"/>
                <a:gd name="T6" fmla="*/ 1 w 21"/>
                <a:gd name="T7" fmla="*/ 0 h 3"/>
                <a:gd name="T8" fmla="*/ 2 w 21"/>
                <a:gd name="T9" fmla="*/ 0 h 3"/>
                <a:gd name="T10" fmla="*/ 2 w 21"/>
                <a:gd name="T11" fmla="*/ 0 h 3"/>
                <a:gd name="T12" fmla="*/ 2 w 21"/>
                <a:gd name="T13" fmla="*/ 0 h 3"/>
                <a:gd name="T14" fmla="*/ 3 w 21"/>
                <a:gd name="T15" fmla="*/ 0 h 3"/>
                <a:gd name="T16" fmla="*/ 3 w 21"/>
                <a:gd name="T17" fmla="*/ 1 h 3"/>
                <a:gd name="T18" fmla="*/ 4 w 21"/>
                <a:gd name="T19" fmla="*/ 1 h 3"/>
                <a:gd name="T20" fmla="*/ 4 w 21"/>
                <a:gd name="T21" fmla="*/ 1 h 3"/>
                <a:gd name="T22" fmla="*/ 4 w 21"/>
                <a:gd name="T23" fmla="*/ 1 h 3"/>
                <a:gd name="T24" fmla="*/ 5 w 21"/>
                <a:gd name="T25" fmla="*/ 1 h 3"/>
                <a:gd name="T26" fmla="*/ 5 w 21"/>
                <a:gd name="T27" fmla="*/ 1 h 3"/>
                <a:gd name="T28" fmla="*/ 6 w 21"/>
                <a:gd name="T29" fmla="*/ 1 h 3"/>
                <a:gd name="T30" fmla="*/ 6 w 21"/>
                <a:gd name="T31" fmla="*/ 1 h 3"/>
                <a:gd name="T32" fmla="*/ 6 w 21"/>
                <a:gd name="T33" fmla="*/ 1 h 3"/>
                <a:gd name="T34" fmla="*/ 7 w 21"/>
                <a:gd name="T35" fmla="*/ 1 h 3"/>
                <a:gd name="T36" fmla="*/ 7 w 21"/>
                <a:gd name="T37" fmla="*/ 1 h 3"/>
                <a:gd name="T38" fmla="*/ 8 w 21"/>
                <a:gd name="T39" fmla="*/ 1 h 3"/>
                <a:gd name="T40" fmla="*/ 8 w 21"/>
                <a:gd name="T41" fmla="*/ 1 h 3"/>
                <a:gd name="T42" fmla="*/ 8 w 21"/>
                <a:gd name="T43" fmla="*/ 2 h 3"/>
                <a:gd name="T44" fmla="*/ 9 w 21"/>
                <a:gd name="T45" fmla="*/ 2 h 3"/>
                <a:gd name="T46" fmla="*/ 9 w 21"/>
                <a:gd name="T47" fmla="*/ 2 h 3"/>
                <a:gd name="T48" fmla="*/ 10 w 21"/>
                <a:gd name="T49" fmla="*/ 2 h 3"/>
                <a:gd name="T50" fmla="*/ 10 w 21"/>
                <a:gd name="T51" fmla="*/ 2 h 3"/>
                <a:gd name="T52" fmla="*/ 10 w 21"/>
                <a:gd name="T53" fmla="*/ 2 h 3"/>
                <a:gd name="T54" fmla="*/ 11 w 21"/>
                <a:gd name="T55" fmla="*/ 2 h 3"/>
                <a:gd name="T56" fmla="*/ 11 w 21"/>
                <a:gd name="T57" fmla="*/ 2 h 3"/>
                <a:gd name="T58" fmla="*/ 12 w 21"/>
                <a:gd name="T59" fmla="*/ 2 h 3"/>
                <a:gd name="T60" fmla="*/ 12 w 21"/>
                <a:gd name="T61" fmla="*/ 2 h 3"/>
                <a:gd name="T62" fmla="*/ 12 w 21"/>
                <a:gd name="T63" fmla="*/ 2 h 3"/>
                <a:gd name="T64" fmla="*/ 13 w 21"/>
                <a:gd name="T65" fmla="*/ 2 h 3"/>
                <a:gd name="T66" fmla="*/ 13 w 21"/>
                <a:gd name="T67" fmla="*/ 2 h 3"/>
                <a:gd name="T68" fmla="*/ 14 w 21"/>
                <a:gd name="T69" fmla="*/ 2 h 3"/>
                <a:gd name="T70" fmla="*/ 14 w 21"/>
                <a:gd name="T71" fmla="*/ 2 h 3"/>
                <a:gd name="T72" fmla="*/ 14 w 21"/>
                <a:gd name="T73" fmla="*/ 3 h 3"/>
                <a:gd name="T74" fmla="*/ 15 w 21"/>
                <a:gd name="T75" fmla="*/ 3 h 3"/>
                <a:gd name="T76" fmla="*/ 15 w 21"/>
                <a:gd name="T77" fmla="*/ 3 h 3"/>
                <a:gd name="T78" fmla="*/ 16 w 21"/>
                <a:gd name="T79" fmla="*/ 3 h 3"/>
                <a:gd name="T80" fmla="*/ 16 w 21"/>
                <a:gd name="T81" fmla="*/ 3 h 3"/>
                <a:gd name="T82" fmla="*/ 17 w 21"/>
                <a:gd name="T83" fmla="*/ 3 h 3"/>
                <a:gd name="T84" fmla="*/ 17 w 21"/>
                <a:gd name="T85" fmla="*/ 3 h 3"/>
                <a:gd name="T86" fmla="*/ 17 w 21"/>
                <a:gd name="T87" fmla="*/ 3 h 3"/>
                <a:gd name="T88" fmla="*/ 18 w 21"/>
                <a:gd name="T89" fmla="*/ 3 h 3"/>
                <a:gd name="T90" fmla="*/ 18 w 21"/>
                <a:gd name="T91" fmla="*/ 3 h 3"/>
                <a:gd name="T92" fmla="*/ 19 w 21"/>
                <a:gd name="T93" fmla="*/ 3 h 3"/>
                <a:gd name="T94" fmla="*/ 19 w 21"/>
                <a:gd name="T95" fmla="*/ 3 h 3"/>
                <a:gd name="T96" fmla="*/ 19 w 21"/>
                <a:gd name="T97" fmla="*/ 3 h 3"/>
                <a:gd name="T98" fmla="*/ 20 w 21"/>
                <a:gd name="T99" fmla="*/ 3 h 3"/>
                <a:gd name="T100" fmla="*/ 20 w 21"/>
                <a:gd name="T101" fmla="*/ 3 h 3"/>
                <a:gd name="T102" fmla="*/ 21 w 21"/>
                <a:gd name="T10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3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7" name="Freeform 111"/>
            <p:cNvSpPr>
              <a:spLocks/>
            </p:cNvSpPr>
            <p:nvPr/>
          </p:nvSpPr>
          <p:spPr bwMode="auto">
            <a:xfrm>
              <a:off x="1514" y="3576"/>
              <a:ext cx="150" cy="22"/>
            </a:xfrm>
            <a:custGeom>
              <a:avLst/>
              <a:gdLst>
                <a:gd name="T0" fmla="*/ 0 w 21"/>
                <a:gd name="T1" fmla="*/ 1 h 3"/>
                <a:gd name="T2" fmla="*/ 0 w 21"/>
                <a:gd name="T3" fmla="*/ 1 h 3"/>
                <a:gd name="T4" fmla="*/ 1 w 21"/>
                <a:gd name="T5" fmla="*/ 1 h 3"/>
                <a:gd name="T6" fmla="*/ 1 w 21"/>
                <a:gd name="T7" fmla="*/ 1 h 3"/>
                <a:gd name="T8" fmla="*/ 2 w 21"/>
                <a:gd name="T9" fmla="*/ 1 h 3"/>
                <a:gd name="T10" fmla="*/ 2 w 21"/>
                <a:gd name="T11" fmla="*/ 1 h 3"/>
                <a:gd name="T12" fmla="*/ 2 w 21"/>
                <a:gd name="T13" fmla="*/ 1 h 3"/>
                <a:gd name="T14" fmla="*/ 3 w 21"/>
                <a:gd name="T15" fmla="*/ 1 h 3"/>
                <a:gd name="T16" fmla="*/ 3 w 21"/>
                <a:gd name="T17" fmla="*/ 1 h 3"/>
                <a:gd name="T18" fmla="*/ 4 w 21"/>
                <a:gd name="T19" fmla="*/ 1 h 3"/>
                <a:gd name="T20" fmla="*/ 4 w 21"/>
                <a:gd name="T21" fmla="*/ 1 h 3"/>
                <a:gd name="T22" fmla="*/ 4 w 21"/>
                <a:gd name="T23" fmla="*/ 1 h 3"/>
                <a:gd name="T24" fmla="*/ 5 w 21"/>
                <a:gd name="T25" fmla="*/ 1 h 3"/>
                <a:gd name="T26" fmla="*/ 5 w 21"/>
                <a:gd name="T27" fmla="*/ 1 h 3"/>
                <a:gd name="T28" fmla="*/ 6 w 21"/>
                <a:gd name="T29" fmla="*/ 1 h 3"/>
                <a:gd name="T30" fmla="*/ 6 w 21"/>
                <a:gd name="T31" fmla="*/ 1 h 3"/>
                <a:gd name="T32" fmla="*/ 6 w 21"/>
                <a:gd name="T33" fmla="*/ 1 h 3"/>
                <a:gd name="T34" fmla="*/ 7 w 21"/>
                <a:gd name="T35" fmla="*/ 1 h 3"/>
                <a:gd name="T36" fmla="*/ 7 w 21"/>
                <a:gd name="T37" fmla="*/ 2 h 3"/>
                <a:gd name="T38" fmla="*/ 8 w 21"/>
                <a:gd name="T39" fmla="*/ 2 h 3"/>
                <a:gd name="T40" fmla="*/ 8 w 21"/>
                <a:gd name="T41" fmla="*/ 2 h 3"/>
                <a:gd name="T42" fmla="*/ 8 w 21"/>
                <a:gd name="T43" fmla="*/ 2 h 3"/>
                <a:gd name="T44" fmla="*/ 9 w 21"/>
                <a:gd name="T45" fmla="*/ 2 h 3"/>
                <a:gd name="T46" fmla="*/ 9 w 21"/>
                <a:gd name="T47" fmla="*/ 2 h 3"/>
                <a:gd name="T48" fmla="*/ 10 w 21"/>
                <a:gd name="T49" fmla="*/ 2 h 3"/>
                <a:gd name="T50" fmla="*/ 10 w 21"/>
                <a:gd name="T51" fmla="*/ 2 h 3"/>
                <a:gd name="T52" fmla="*/ 10 w 21"/>
                <a:gd name="T53" fmla="*/ 2 h 3"/>
                <a:gd name="T54" fmla="*/ 11 w 21"/>
                <a:gd name="T55" fmla="*/ 2 h 3"/>
                <a:gd name="T56" fmla="*/ 11 w 21"/>
                <a:gd name="T57" fmla="*/ 2 h 3"/>
                <a:gd name="T58" fmla="*/ 12 w 21"/>
                <a:gd name="T59" fmla="*/ 2 h 3"/>
                <a:gd name="T60" fmla="*/ 12 w 21"/>
                <a:gd name="T61" fmla="*/ 2 h 3"/>
                <a:gd name="T62" fmla="*/ 12 w 21"/>
                <a:gd name="T63" fmla="*/ 2 h 3"/>
                <a:gd name="T64" fmla="*/ 13 w 21"/>
                <a:gd name="T65" fmla="*/ 2 h 3"/>
                <a:gd name="T66" fmla="*/ 13 w 21"/>
                <a:gd name="T67" fmla="*/ 2 h 3"/>
                <a:gd name="T68" fmla="*/ 14 w 21"/>
                <a:gd name="T69" fmla="*/ 2 h 3"/>
                <a:gd name="T70" fmla="*/ 14 w 21"/>
                <a:gd name="T71" fmla="*/ 2 h 3"/>
                <a:gd name="T72" fmla="*/ 14 w 21"/>
                <a:gd name="T73" fmla="*/ 2 h 3"/>
                <a:gd name="T74" fmla="*/ 15 w 21"/>
                <a:gd name="T75" fmla="*/ 3 h 3"/>
                <a:gd name="T76" fmla="*/ 15 w 21"/>
                <a:gd name="T77" fmla="*/ 3 h 3"/>
                <a:gd name="T78" fmla="*/ 16 w 21"/>
                <a:gd name="T79" fmla="*/ 3 h 3"/>
                <a:gd name="T80" fmla="*/ 16 w 21"/>
                <a:gd name="T81" fmla="*/ 3 h 3"/>
                <a:gd name="T82" fmla="*/ 16 w 21"/>
                <a:gd name="T83" fmla="*/ 3 h 3"/>
                <a:gd name="T84" fmla="*/ 17 w 21"/>
                <a:gd name="T85" fmla="*/ 3 h 3"/>
                <a:gd name="T86" fmla="*/ 17 w 21"/>
                <a:gd name="T87" fmla="*/ 3 h 3"/>
                <a:gd name="T88" fmla="*/ 18 w 21"/>
                <a:gd name="T89" fmla="*/ 3 h 3"/>
                <a:gd name="T90" fmla="*/ 18 w 21"/>
                <a:gd name="T91" fmla="*/ 3 h 3"/>
                <a:gd name="T92" fmla="*/ 18 w 21"/>
                <a:gd name="T93" fmla="*/ 3 h 3"/>
                <a:gd name="T94" fmla="*/ 19 w 21"/>
                <a:gd name="T95" fmla="*/ 3 h 3"/>
                <a:gd name="T96" fmla="*/ 19 w 21"/>
                <a:gd name="T97" fmla="*/ 3 h 3"/>
                <a:gd name="T98" fmla="*/ 20 w 21"/>
                <a:gd name="T99" fmla="*/ 3 h 3"/>
                <a:gd name="T100" fmla="*/ 20 w 21"/>
                <a:gd name="T101" fmla="*/ 3 h 3"/>
                <a:gd name="T102" fmla="*/ 20 w 21"/>
                <a:gd name="T10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3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3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8" name="Freeform 112"/>
            <p:cNvSpPr>
              <a:spLocks/>
            </p:cNvSpPr>
            <p:nvPr/>
          </p:nvSpPr>
          <p:spPr bwMode="auto">
            <a:xfrm>
              <a:off x="1664" y="3598"/>
              <a:ext cx="151" cy="14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1 w 21"/>
                <a:gd name="T5" fmla="*/ 0 h 2"/>
                <a:gd name="T6" fmla="*/ 1 w 21"/>
                <a:gd name="T7" fmla="*/ 0 h 2"/>
                <a:gd name="T8" fmla="*/ 1 w 21"/>
                <a:gd name="T9" fmla="*/ 0 h 2"/>
                <a:gd name="T10" fmla="*/ 2 w 21"/>
                <a:gd name="T11" fmla="*/ 0 h 2"/>
                <a:gd name="T12" fmla="*/ 2 w 21"/>
                <a:gd name="T13" fmla="*/ 0 h 2"/>
                <a:gd name="T14" fmla="*/ 3 w 21"/>
                <a:gd name="T15" fmla="*/ 0 h 2"/>
                <a:gd name="T16" fmla="*/ 3 w 21"/>
                <a:gd name="T17" fmla="*/ 1 h 2"/>
                <a:gd name="T18" fmla="*/ 4 w 21"/>
                <a:gd name="T19" fmla="*/ 1 h 2"/>
                <a:gd name="T20" fmla="*/ 4 w 21"/>
                <a:gd name="T21" fmla="*/ 1 h 2"/>
                <a:gd name="T22" fmla="*/ 4 w 21"/>
                <a:gd name="T23" fmla="*/ 1 h 2"/>
                <a:gd name="T24" fmla="*/ 5 w 21"/>
                <a:gd name="T25" fmla="*/ 1 h 2"/>
                <a:gd name="T26" fmla="*/ 5 w 21"/>
                <a:gd name="T27" fmla="*/ 1 h 2"/>
                <a:gd name="T28" fmla="*/ 6 w 21"/>
                <a:gd name="T29" fmla="*/ 1 h 2"/>
                <a:gd name="T30" fmla="*/ 6 w 21"/>
                <a:gd name="T31" fmla="*/ 1 h 2"/>
                <a:gd name="T32" fmla="*/ 6 w 21"/>
                <a:gd name="T33" fmla="*/ 1 h 2"/>
                <a:gd name="T34" fmla="*/ 7 w 21"/>
                <a:gd name="T35" fmla="*/ 1 h 2"/>
                <a:gd name="T36" fmla="*/ 7 w 21"/>
                <a:gd name="T37" fmla="*/ 1 h 2"/>
                <a:gd name="T38" fmla="*/ 8 w 21"/>
                <a:gd name="T39" fmla="*/ 1 h 2"/>
                <a:gd name="T40" fmla="*/ 8 w 21"/>
                <a:gd name="T41" fmla="*/ 1 h 2"/>
                <a:gd name="T42" fmla="*/ 8 w 21"/>
                <a:gd name="T43" fmla="*/ 1 h 2"/>
                <a:gd name="T44" fmla="*/ 9 w 21"/>
                <a:gd name="T45" fmla="*/ 1 h 2"/>
                <a:gd name="T46" fmla="*/ 9 w 21"/>
                <a:gd name="T47" fmla="*/ 1 h 2"/>
                <a:gd name="T48" fmla="*/ 10 w 21"/>
                <a:gd name="T49" fmla="*/ 1 h 2"/>
                <a:gd name="T50" fmla="*/ 10 w 21"/>
                <a:gd name="T51" fmla="*/ 1 h 2"/>
                <a:gd name="T52" fmla="*/ 10 w 21"/>
                <a:gd name="T53" fmla="*/ 1 h 2"/>
                <a:gd name="T54" fmla="*/ 11 w 21"/>
                <a:gd name="T55" fmla="*/ 1 h 2"/>
                <a:gd name="T56" fmla="*/ 11 w 21"/>
                <a:gd name="T57" fmla="*/ 1 h 2"/>
                <a:gd name="T58" fmla="*/ 12 w 21"/>
                <a:gd name="T59" fmla="*/ 1 h 2"/>
                <a:gd name="T60" fmla="*/ 12 w 21"/>
                <a:gd name="T61" fmla="*/ 1 h 2"/>
                <a:gd name="T62" fmla="*/ 12 w 21"/>
                <a:gd name="T63" fmla="*/ 1 h 2"/>
                <a:gd name="T64" fmla="*/ 13 w 21"/>
                <a:gd name="T65" fmla="*/ 1 h 2"/>
                <a:gd name="T66" fmla="*/ 13 w 21"/>
                <a:gd name="T67" fmla="*/ 1 h 2"/>
                <a:gd name="T68" fmla="*/ 14 w 21"/>
                <a:gd name="T69" fmla="*/ 1 h 2"/>
                <a:gd name="T70" fmla="*/ 14 w 21"/>
                <a:gd name="T71" fmla="*/ 1 h 2"/>
                <a:gd name="T72" fmla="*/ 14 w 21"/>
                <a:gd name="T73" fmla="*/ 1 h 2"/>
                <a:gd name="T74" fmla="*/ 15 w 21"/>
                <a:gd name="T75" fmla="*/ 2 h 2"/>
                <a:gd name="T76" fmla="*/ 15 w 21"/>
                <a:gd name="T77" fmla="*/ 2 h 2"/>
                <a:gd name="T78" fmla="*/ 16 w 21"/>
                <a:gd name="T79" fmla="*/ 2 h 2"/>
                <a:gd name="T80" fmla="*/ 16 w 21"/>
                <a:gd name="T81" fmla="*/ 2 h 2"/>
                <a:gd name="T82" fmla="*/ 16 w 21"/>
                <a:gd name="T83" fmla="*/ 2 h 2"/>
                <a:gd name="T84" fmla="*/ 17 w 21"/>
                <a:gd name="T85" fmla="*/ 2 h 2"/>
                <a:gd name="T86" fmla="*/ 17 w 21"/>
                <a:gd name="T87" fmla="*/ 2 h 2"/>
                <a:gd name="T88" fmla="*/ 18 w 21"/>
                <a:gd name="T89" fmla="*/ 2 h 2"/>
                <a:gd name="T90" fmla="*/ 18 w 21"/>
                <a:gd name="T91" fmla="*/ 2 h 2"/>
                <a:gd name="T92" fmla="*/ 18 w 21"/>
                <a:gd name="T93" fmla="*/ 2 h 2"/>
                <a:gd name="T94" fmla="*/ 19 w 21"/>
                <a:gd name="T95" fmla="*/ 2 h 2"/>
                <a:gd name="T96" fmla="*/ 19 w 21"/>
                <a:gd name="T97" fmla="*/ 2 h 2"/>
                <a:gd name="T98" fmla="*/ 20 w 21"/>
                <a:gd name="T99" fmla="*/ 2 h 2"/>
                <a:gd name="T100" fmla="*/ 20 w 21"/>
                <a:gd name="T101" fmla="*/ 2 h 2"/>
                <a:gd name="T102" fmla="*/ 20 w 21"/>
                <a:gd name="T10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9" name="Freeform 113"/>
            <p:cNvSpPr>
              <a:spLocks/>
            </p:cNvSpPr>
            <p:nvPr/>
          </p:nvSpPr>
          <p:spPr bwMode="auto">
            <a:xfrm>
              <a:off x="1815" y="3612"/>
              <a:ext cx="151" cy="7"/>
            </a:xfrm>
            <a:custGeom>
              <a:avLst/>
              <a:gdLst>
                <a:gd name="T0" fmla="*/ 0 w 21"/>
                <a:gd name="T1" fmla="*/ 0 h 1"/>
                <a:gd name="T2" fmla="*/ 0 w 21"/>
                <a:gd name="T3" fmla="*/ 0 h 1"/>
                <a:gd name="T4" fmla="*/ 1 w 21"/>
                <a:gd name="T5" fmla="*/ 0 h 1"/>
                <a:gd name="T6" fmla="*/ 1 w 21"/>
                <a:gd name="T7" fmla="*/ 0 h 1"/>
                <a:gd name="T8" fmla="*/ 1 w 21"/>
                <a:gd name="T9" fmla="*/ 0 h 1"/>
                <a:gd name="T10" fmla="*/ 2 w 21"/>
                <a:gd name="T11" fmla="*/ 0 h 1"/>
                <a:gd name="T12" fmla="*/ 2 w 21"/>
                <a:gd name="T13" fmla="*/ 0 h 1"/>
                <a:gd name="T14" fmla="*/ 3 w 21"/>
                <a:gd name="T15" fmla="*/ 0 h 1"/>
                <a:gd name="T16" fmla="*/ 3 w 21"/>
                <a:gd name="T17" fmla="*/ 0 h 1"/>
                <a:gd name="T18" fmla="*/ 4 w 21"/>
                <a:gd name="T19" fmla="*/ 0 h 1"/>
                <a:gd name="T20" fmla="*/ 4 w 21"/>
                <a:gd name="T21" fmla="*/ 0 h 1"/>
                <a:gd name="T22" fmla="*/ 4 w 21"/>
                <a:gd name="T23" fmla="*/ 0 h 1"/>
                <a:gd name="T24" fmla="*/ 5 w 21"/>
                <a:gd name="T25" fmla="*/ 0 h 1"/>
                <a:gd name="T26" fmla="*/ 5 w 21"/>
                <a:gd name="T27" fmla="*/ 0 h 1"/>
                <a:gd name="T28" fmla="*/ 6 w 21"/>
                <a:gd name="T29" fmla="*/ 0 h 1"/>
                <a:gd name="T30" fmla="*/ 6 w 21"/>
                <a:gd name="T31" fmla="*/ 0 h 1"/>
                <a:gd name="T32" fmla="*/ 6 w 21"/>
                <a:gd name="T33" fmla="*/ 0 h 1"/>
                <a:gd name="T34" fmla="*/ 7 w 21"/>
                <a:gd name="T35" fmla="*/ 0 h 1"/>
                <a:gd name="T36" fmla="*/ 7 w 21"/>
                <a:gd name="T37" fmla="*/ 0 h 1"/>
                <a:gd name="T38" fmla="*/ 8 w 21"/>
                <a:gd name="T39" fmla="*/ 0 h 1"/>
                <a:gd name="T40" fmla="*/ 8 w 21"/>
                <a:gd name="T41" fmla="*/ 0 h 1"/>
                <a:gd name="T42" fmla="*/ 8 w 21"/>
                <a:gd name="T43" fmla="*/ 0 h 1"/>
                <a:gd name="T44" fmla="*/ 9 w 21"/>
                <a:gd name="T45" fmla="*/ 0 h 1"/>
                <a:gd name="T46" fmla="*/ 9 w 21"/>
                <a:gd name="T47" fmla="*/ 0 h 1"/>
                <a:gd name="T48" fmla="*/ 10 w 21"/>
                <a:gd name="T49" fmla="*/ 0 h 1"/>
                <a:gd name="T50" fmla="*/ 10 w 21"/>
                <a:gd name="T51" fmla="*/ 0 h 1"/>
                <a:gd name="T52" fmla="*/ 10 w 21"/>
                <a:gd name="T53" fmla="*/ 0 h 1"/>
                <a:gd name="T54" fmla="*/ 11 w 21"/>
                <a:gd name="T55" fmla="*/ 0 h 1"/>
                <a:gd name="T56" fmla="*/ 11 w 21"/>
                <a:gd name="T57" fmla="*/ 0 h 1"/>
                <a:gd name="T58" fmla="*/ 12 w 21"/>
                <a:gd name="T59" fmla="*/ 0 h 1"/>
                <a:gd name="T60" fmla="*/ 12 w 21"/>
                <a:gd name="T61" fmla="*/ 0 h 1"/>
                <a:gd name="T62" fmla="*/ 12 w 21"/>
                <a:gd name="T63" fmla="*/ 0 h 1"/>
                <a:gd name="T64" fmla="*/ 13 w 21"/>
                <a:gd name="T65" fmla="*/ 0 h 1"/>
                <a:gd name="T66" fmla="*/ 13 w 21"/>
                <a:gd name="T67" fmla="*/ 0 h 1"/>
                <a:gd name="T68" fmla="*/ 14 w 21"/>
                <a:gd name="T69" fmla="*/ 1 h 1"/>
                <a:gd name="T70" fmla="*/ 14 w 21"/>
                <a:gd name="T71" fmla="*/ 1 h 1"/>
                <a:gd name="T72" fmla="*/ 14 w 21"/>
                <a:gd name="T73" fmla="*/ 1 h 1"/>
                <a:gd name="T74" fmla="*/ 15 w 21"/>
                <a:gd name="T75" fmla="*/ 1 h 1"/>
                <a:gd name="T76" fmla="*/ 15 w 21"/>
                <a:gd name="T77" fmla="*/ 1 h 1"/>
                <a:gd name="T78" fmla="*/ 16 w 21"/>
                <a:gd name="T79" fmla="*/ 1 h 1"/>
                <a:gd name="T80" fmla="*/ 16 w 21"/>
                <a:gd name="T81" fmla="*/ 1 h 1"/>
                <a:gd name="T82" fmla="*/ 16 w 21"/>
                <a:gd name="T83" fmla="*/ 1 h 1"/>
                <a:gd name="T84" fmla="*/ 17 w 21"/>
                <a:gd name="T85" fmla="*/ 1 h 1"/>
                <a:gd name="T86" fmla="*/ 17 w 21"/>
                <a:gd name="T87" fmla="*/ 1 h 1"/>
                <a:gd name="T88" fmla="*/ 18 w 21"/>
                <a:gd name="T89" fmla="*/ 1 h 1"/>
                <a:gd name="T90" fmla="*/ 18 w 21"/>
                <a:gd name="T91" fmla="*/ 1 h 1"/>
                <a:gd name="T92" fmla="*/ 18 w 21"/>
                <a:gd name="T93" fmla="*/ 1 h 1"/>
                <a:gd name="T94" fmla="*/ 19 w 21"/>
                <a:gd name="T95" fmla="*/ 1 h 1"/>
                <a:gd name="T96" fmla="*/ 19 w 21"/>
                <a:gd name="T97" fmla="*/ 1 h 1"/>
                <a:gd name="T98" fmla="*/ 20 w 21"/>
                <a:gd name="T99" fmla="*/ 1 h 1"/>
                <a:gd name="T100" fmla="*/ 20 w 21"/>
                <a:gd name="T101" fmla="*/ 1 h 1"/>
                <a:gd name="T102" fmla="*/ 20 w 21"/>
                <a:gd name="T10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0" name="Freeform 114"/>
            <p:cNvSpPr>
              <a:spLocks/>
            </p:cNvSpPr>
            <p:nvPr/>
          </p:nvSpPr>
          <p:spPr bwMode="auto">
            <a:xfrm>
              <a:off x="1966" y="3619"/>
              <a:ext cx="151" cy="0"/>
            </a:xfrm>
            <a:custGeom>
              <a:avLst/>
              <a:gdLst>
                <a:gd name="T0" fmla="*/ 0 w 21"/>
                <a:gd name="T1" fmla="*/ 0 w 21"/>
                <a:gd name="T2" fmla="*/ 1 w 21"/>
                <a:gd name="T3" fmla="*/ 1 w 21"/>
                <a:gd name="T4" fmla="*/ 1 w 21"/>
                <a:gd name="T5" fmla="*/ 2 w 21"/>
                <a:gd name="T6" fmla="*/ 2 w 21"/>
                <a:gd name="T7" fmla="*/ 3 w 21"/>
                <a:gd name="T8" fmla="*/ 3 w 21"/>
                <a:gd name="T9" fmla="*/ 3 w 21"/>
                <a:gd name="T10" fmla="*/ 4 w 21"/>
                <a:gd name="T11" fmla="*/ 4 w 21"/>
                <a:gd name="T12" fmla="*/ 5 w 21"/>
                <a:gd name="T13" fmla="*/ 5 w 21"/>
                <a:gd name="T14" fmla="*/ 5 w 21"/>
                <a:gd name="T15" fmla="*/ 6 w 21"/>
                <a:gd name="T16" fmla="*/ 6 w 21"/>
                <a:gd name="T17" fmla="*/ 7 w 21"/>
                <a:gd name="T18" fmla="*/ 7 w 21"/>
                <a:gd name="T19" fmla="*/ 7 w 21"/>
                <a:gd name="T20" fmla="*/ 8 w 21"/>
                <a:gd name="T21" fmla="*/ 8 w 21"/>
                <a:gd name="T22" fmla="*/ 9 w 21"/>
                <a:gd name="T23" fmla="*/ 9 w 21"/>
                <a:gd name="T24" fmla="*/ 9 w 21"/>
                <a:gd name="T25" fmla="*/ 10 w 21"/>
                <a:gd name="T26" fmla="*/ 10 w 21"/>
                <a:gd name="T27" fmla="*/ 11 w 21"/>
                <a:gd name="T28" fmla="*/ 11 w 21"/>
                <a:gd name="T29" fmla="*/ 12 w 21"/>
                <a:gd name="T30" fmla="*/ 12 w 21"/>
                <a:gd name="T31" fmla="*/ 12 w 21"/>
                <a:gd name="T32" fmla="*/ 13 w 21"/>
                <a:gd name="T33" fmla="*/ 13 w 21"/>
                <a:gd name="T34" fmla="*/ 14 w 21"/>
                <a:gd name="T35" fmla="*/ 14 w 21"/>
                <a:gd name="T36" fmla="*/ 14 w 21"/>
                <a:gd name="T37" fmla="*/ 15 w 21"/>
                <a:gd name="T38" fmla="*/ 15 w 21"/>
                <a:gd name="T39" fmla="*/ 16 w 21"/>
                <a:gd name="T40" fmla="*/ 16 w 21"/>
                <a:gd name="T41" fmla="*/ 16 w 21"/>
                <a:gd name="T42" fmla="*/ 17 w 21"/>
                <a:gd name="T43" fmla="*/ 17 w 21"/>
                <a:gd name="T44" fmla="*/ 18 w 21"/>
                <a:gd name="T45" fmla="*/ 18 w 21"/>
                <a:gd name="T46" fmla="*/ 18 w 21"/>
                <a:gd name="T47" fmla="*/ 19 w 21"/>
                <a:gd name="T48" fmla="*/ 19 w 21"/>
                <a:gd name="T49" fmla="*/ 20 w 21"/>
                <a:gd name="T50" fmla="*/ 20 w 21"/>
                <a:gd name="T51" fmla="*/ 20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</a:cxnLst>
              <a:rect l="0" t="0" r="r" b="b"/>
              <a:pathLst>
                <a:path w="2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1" name="Freeform 115"/>
            <p:cNvSpPr>
              <a:spLocks/>
            </p:cNvSpPr>
            <p:nvPr/>
          </p:nvSpPr>
          <p:spPr bwMode="auto">
            <a:xfrm>
              <a:off x="2117" y="3612"/>
              <a:ext cx="150" cy="7"/>
            </a:xfrm>
            <a:custGeom>
              <a:avLst/>
              <a:gdLst>
                <a:gd name="T0" fmla="*/ 0 w 21"/>
                <a:gd name="T1" fmla="*/ 1 h 1"/>
                <a:gd name="T2" fmla="*/ 0 w 21"/>
                <a:gd name="T3" fmla="*/ 1 h 1"/>
                <a:gd name="T4" fmla="*/ 1 w 21"/>
                <a:gd name="T5" fmla="*/ 1 h 1"/>
                <a:gd name="T6" fmla="*/ 1 w 21"/>
                <a:gd name="T7" fmla="*/ 1 h 1"/>
                <a:gd name="T8" fmla="*/ 1 w 21"/>
                <a:gd name="T9" fmla="*/ 1 h 1"/>
                <a:gd name="T10" fmla="*/ 2 w 21"/>
                <a:gd name="T11" fmla="*/ 1 h 1"/>
                <a:gd name="T12" fmla="*/ 2 w 21"/>
                <a:gd name="T13" fmla="*/ 1 h 1"/>
                <a:gd name="T14" fmla="*/ 3 w 21"/>
                <a:gd name="T15" fmla="*/ 1 h 1"/>
                <a:gd name="T16" fmla="*/ 3 w 21"/>
                <a:gd name="T17" fmla="*/ 1 h 1"/>
                <a:gd name="T18" fmla="*/ 3 w 21"/>
                <a:gd name="T19" fmla="*/ 1 h 1"/>
                <a:gd name="T20" fmla="*/ 4 w 21"/>
                <a:gd name="T21" fmla="*/ 1 h 1"/>
                <a:gd name="T22" fmla="*/ 4 w 21"/>
                <a:gd name="T23" fmla="*/ 1 h 1"/>
                <a:gd name="T24" fmla="*/ 5 w 21"/>
                <a:gd name="T25" fmla="*/ 1 h 1"/>
                <a:gd name="T26" fmla="*/ 5 w 21"/>
                <a:gd name="T27" fmla="*/ 1 h 1"/>
                <a:gd name="T28" fmla="*/ 5 w 21"/>
                <a:gd name="T29" fmla="*/ 1 h 1"/>
                <a:gd name="T30" fmla="*/ 6 w 21"/>
                <a:gd name="T31" fmla="*/ 1 h 1"/>
                <a:gd name="T32" fmla="*/ 6 w 21"/>
                <a:gd name="T33" fmla="*/ 1 h 1"/>
                <a:gd name="T34" fmla="*/ 7 w 21"/>
                <a:gd name="T35" fmla="*/ 1 h 1"/>
                <a:gd name="T36" fmla="*/ 7 w 21"/>
                <a:gd name="T37" fmla="*/ 1 h 1"/>
                <a:gd name="T38" fmla="*/ 7 w 21"/>
                <a:gd name="T39" fmla="*/ 1 h 1"/>
                <a:gd name="T40" fmla="*/ 8 w 21"/>
                <a:gd name="T41" fmla="*/ 1 h 1"/>
                <a:gd name="T42" fmla="*/ 8 w 21"/>
                <a:gd name="T43" fmla="*/ 1 h 1"/>
                <a:gd name="T44" fmla="*/ 9 w 21"/>
                <a:gd name="T45" fmla="*/ 1 h 1"/>
                <a:gd name="T46" fmla="*/ 9 w 21"/>
                <a:gd name="T47" fmla="*/ 1 h 1"/>
                <a:gd name="T48" fmla="*/ 9 w 21"/>
                <a:gd name="T49" fmla="*/ 1 h 1"/>
                <a:gd name="T50" fmla="*/ 10 w 21"/>
                <a:gd name="T51" fmla="*/ 1 h 1"/>
                <a:gd name="T52" fmla="*/ 10 w 21"/>
                <a:gd name="T53" fmla="*/ 0 h 1"/>
                <a:gd name="T54" fmla="*/ 11 w 21"/>
                <a:gd name="T55" fmla="*/ 0 h 1"/>
                <a:gd name="T56" fmla="*/ 11 w 21"/>
                <a:gd name="T57" fmla="*/ 0 h 1"/>
                <a:gd name="T58" fmla="*/ 11 w 21"/>
                <a:gd name="T59" fmla="*/ 0 h 1"/>
                <a:gd name="T60" fmla="*/ 12 w 21"/>
                <a:gd name="T61" fmla="*/ 0 h 1"/>
                <a:gd name="T62" fmla="*/ 12 w 21"/>
                <a:gd name="T63" fmla="*/ 0 h 1"/>
                <a:gd name="T64" fmla="*/ 13 w 21"/>
                <a:gd name="T65" fmla="*/ 0 h 1"/>
                <a:gd name="T66" fmla="*/ 13 w 21"/>
                <a:gd name="T67" fmla="*/ 0 h 1"/>
                <a:gd name="T68" fmla="*/ 13 w 21"/>
                <a:gd name="T69" fmla="*/ 0 h 1"/>
                <a:gd name="T70" fmla="*/ 14 w 21"/>
                <a:gd name="T71" fmla="*/ 0 h 1"/>
                <a:gd name="T72" fmla="*/ 14 w 21"/>
                <a:gd name="T73" fmla="*/ 0 h 1"/>
                <a:gd name="T74" fmla="*/ 15 w 21"/>
                <a:gd name="T75" fmla="*/ 0 h 1"/>
                <a:gd name="T76" fmla="*/ 15 w 21"/>
                <a:gd name="T77" fmla="*/ 0 h 1"/>
                <a:gd name="T78" fmla="*/ 15 w 21"/>
                <a:gd name="T79" fmla="*/ 0 h 1"/>
                <a:gd name="T80" fmla="*/ 16 w 21"/>
                <a:gd name="T81" fmla="*/ 0 h 1"/>
                <a:gd name="T82" fmla="*/ 16 w 21"/>
                <a:gd name="T83" fmla="*/ 0 h 1"/>
                <a:gd name="T84" fmla="*/ 17 w 21"/>
                <a:gd name="T85" fmla="*/ 0 h 1"/>
                <a:gd name="T86" fmla="*/ 17 w 21"/>
                <a:gd name="T87" fmla="*/ 0 h 1"/>
                <a:gd name="T88" fmla="*/ 18 w 21"/>
                <a:gd name="T89" fmla="*/ 0 h 1"/>
                <a:gd name="T90" fmla="*/ 18 w 21"/>
                <a:gd name="T91" fmla="*/ 0 h 1"/>
                <a:gd name="T92" fmla="*/ 18 w 21"/>
                <a:gd name="T93" fmla="*/ 0 h 1"/>
                <a:gd name="T94" fmla="*/ 19 w 21"/>
                <a:gd name="T95" fmla="*/ 0 h 1"/>
                <a:gd name="T96" fmla="*/ 19 w 21"/>
                <a:gd name="T97" fmla="*/ 0 h 1"/>
                <a:gd name="T98" fmla="*/ 20 w 21"/>
                <a:gd name="T99" fmla="*/ 0 h 1"/>
                <a:gd name="T100" fmla="*/ 20 w 21"/>
                <a:gd name="T101" fmla="*/ 0 h 1"/>
                <a:gd name="T102" fmla="*/ 20 w 21"/>
                <a:gd name="T10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2" name="Freeform 116"/>
            <p:cNvSpPr>
              <a:spLocks/>
            </p:cNvSpPr>
            <p:nvPr/>
          </p:nvSpPr>
          <p:spPr bwMode="auto">
            <a:xfrm>
              <a:off x="2267" y="3605"/>
              <a:ext cx="144" cy="7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 w 20"/>
                <a:gd name="T5" fmla="*/ 1 h 1"/>
                <a:gd name="T6" fmla="*/ 1 w 20"/>
                <a:gd name="T7" fmla="*/ 1 h 1"/>
                <a:gd name="T8" fmla="*/ 1 w 20"/>
                <a:gd name="T9" fmla="*/ 1 h 1"/>
                <a:gd name="T10" fmla="*/ 2 w 20"/>
                <a:gd name="T11" fmla="*/ 1 h 1"/>
                <a:gd name="T12" fmla="*/ 2 w 20"/>
                <a:gd name="T13" fmla="*/ 1 h 1"/>
                <a:gd name="T14" fmla="*/ 3 w 20"/>
                <a:gd name="T15" fmla="*/ 1 h 1"/>
                <a:gd name="T16" fmla="*/ 3 w 20"/>
                <a:gd name="T17" fmla="*/ 1 h 1"/>
                <a:gd name="T18" fmla="*/ 3 w 20"/>
                <a:gd name="T19" fmla="*/ 1 h 1"/>
                <a:gd name="T20" fmla="*/ 4 w 20"/>
                <a:gd name="T21" fmla="*/ 1 h 1"/>
                <a:gd name="T22" fmla="*/ 4 w 20"/>
                <a:gd name="T23" fmla="*/ 1 h 1"/>
                <a:gd name="T24" fmla="*/ 5 w 20"/>
                <a:gd name="T25" fmla="*/ 1 h 1"/>
                <a:gd name="T26" fmla="*/ 5 w 20"/>
                <a:gd name="T27" fmla="*/ 1 h 1"/>
                <a:gd name="T28" fmla="*/ 5 w 20"/>
                <a:gd name="T29" fmla="*/ 1 h 1"/>
                <a:gd name="T30" fmla="*/ 6 w 20"/>
                <a:gd name="T31" fmla="*/ 1 h 1"/>
                <a:gd name="T32" fmla="*/ 6 w 20"/>
                <a:gd name="T33" fmla="*/ 1 h 1"/>
                <a:gd name="T34" fmla="*/ 7 w 20"/>
                <a:gd name="T35" fmla="*/ 1 h 1"/>
                <a:gd name="T36" fmla="*/ 7 w 20"/>
                <a:gd name="T37" fmla="*/ 1 h 1"/>
                <a:gd name="T38" fmla="*/ 7 w 20"/>
                <a:gd name="T39" fmla="*/ 1 h 1"/>
                <a:gd name="T40" fmla="*/ 8 w 20"/>
                <a:gd name="T41" fmla="*/ 1 h 1"/>
                <a:gd name="T42" fmla="*/ 8 w 20"/>
                <a:gd name="T43" fmla="*/ 1 h 1"/>
                <a:gd name="T44" fmla="*/ 9 w 20"/>
                <a:gd name="T45" fmla="*/ 1 h 1"/>
                <a:gd name="T46" fmla="*/ 9 w 20"/>
                <a:gd name="T47" fmla="*/ 1 h 1"/>
                <a:gd name="T48" fmla="*/ 9 w 20"/>
                <a:gd name="T49" fmla="*/ 1 h 1"/>
                <a:gd name="T50" fmla="*/ 10 w 20"/>
                <a:gd name="T51" fmla="*/ 1 h 1"/>
                <a:gd name="T52" fmla="*/ 10 w 20"/>
                <a:gd name="T53" fmla="*/ 1 h 1"/>
                <a:gd name="T54" fmla="*/ 11 w 20"/>
                <a:gd name="T55" fmla="*/ 1 h 1"/>
                <a:gd name="T56" fmla="*/ 11 w 20"/>
                <a:gd name="T57" fmla="*/ 1 h 1"/>
                <a:gd name="T58" fmla="*/ 11 w 20"/>
                <a:gd name="T59" fmla="*/ 1 h 1"/>
                <a:gd name="T60" fmla="*/ 12 w 20"/>
                <a:gd name="T61" fmla="*/ 1 h 1"/>
                <a:gd name="T62" fmla="*/ 12 w 20"/>
                <a:gd name="T63" fmla="*/ 1 h 1"/>
                <a:gd name="T64" fmla="*/ 13 w 20"/>
                <a:gd name="T65" fmla="*/ 1 h 1"/>
                <a:gd name="T66" fmla="*/ 13 w 20"/>
                <a:gd name="T67" fmla="*/ 1 h 1"/>
                <a:gd name="T68" fmla="*/ 13 w 20"/>
                <a:gd name="T69" fmla="*/ 1 h 1"/>
                <a:gd name="T70" fmla="*/ 14 w 20"/>
                <a:gd name="T71" fmla="*/ 1 h 1"/>
                <a:gd name="T72" fmla="*/ 14 w 20"/>
                <a:gd name="T73" fmla="*/ 1 h 1"/>
                <a:gd name="T74" fmla="*/ 15 w 20"/>
                <a:gd name="T75" fmla="*/ 1 h 1"/>
                <a:gd name="T76" fmla="*/ 15 w 20"/>
                <a:gd name="T77" fmla="*/ 1 h 1"/>
                <a:gd name="T78" fmla="*/ 15 w 20"/>
                <a:gd name="T79" fmla="*/ 1 h 1"/>
                <a:gd name="T80" fmla="*/ 16 w 20"/>
                <a:gd name="T81" fmla="*/ 1 h 1"/>
                <a:gd name="T82" fmla="*/ 16 w 20"/>
                <a:gd name="T83" fmla="*/ 1 h 1"/>
                <a:gd name="T84" fmla="*/ 17 w 20"/>
                <a:gd name="T85" fmla="*/ 0 h 1"/>
                <a:gd name="T86" fmla="*/ 17 w 20"/>
                <a:gd name="T87" fmla="*/ 0 h 1"/>
                <a:gd name="T88" fmla="*/ 17 w 20"/>
                <a:gd name="T89" fmla="*/ 0 h 1"/>
                <a:gd name="T90" fmla="*/ 18 w 20"/>
                <a:gd name="T91" fmla="*/ 0 h 1"/>
                <a:gd name="T92" fmla="*/ 18 w 20"/>
                <a:gd name="T93" fmla="*/ 0 h 1"/>
                <a:gd name="T94" fmla="*/ 19 w 20"/>
                <a:gd name="T95" fmla="*/ 0 h 1"/>
                <a:gd name="T96" fmla="*/ 19 w 20"/>
                <a:gd name="T97" fmla="*/ 0 h 1"/>
                <a:gd name="T98" fmla="*/ 20 w 20"/>
                <a:gd name="T99" fmla="*/ 0 h 1"/>
                <a:gd name="T100" fmla="*/ 20 w 20"/>
                <a:gd name="T101" fmla="*/ 0 h 1"/>
                <a:gd name="T102" fmla="*/ 20 w 20"/>
                <a:gd name="T10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3" name="Freeform 117"/>
            <p:cNvSpPr>
              <a:spLocks/>
            </p:cNvSpPr>
            <p:nvPr/>
          </p:nvSpPr>
          <p:spPr bwMode="auto">
            <a:xfrm>
              <a:off x="2411" y="3598"/>
              <a:ext cx="151" cy="7"/>
            </a:xfrm>
            <a:custGeom>
              <a:avLst/>
              <a:gdLst>
                <a:gd name="T0" fmla="*/ 1 w 21"/>
                <a:gd name="T1" fmla="*/ 1 h 1"/>
                <a:gd name="T2" fmla="*/ 1 w 21"/>
                <a:gd name="T3" fmla="*/ 1 h 1"/>
                <a:gd name="T4" fmla="*/ 1 w 21"/>
                <a:gd name="T5" fmla="*/ 1 h 1"/>
                <a:gd name="T6" fmla="*/ 2 w 21"/>
                <a:gd name="T7" fmla="*/ 1 h 1"/>
                <a:gd name="T8" fmla="*/ 2 w 21"/>
                <a:gd name="T9" fmla="*/ 1 h 1"/>
                <a:gd name="T10" fmla="*/ 3 w 21"/>
                <a:gd name="T11" fmla="*/ 1 h 1"/>
                <a:gd name="T12" fmla="*/ 3 w 21"/>
                <a:gd name="T13" fmla="*/ 1 h 1"/>
                <a:gd name="T14" fmla="*/ 4 w 21"/>
                <a:gd name="T15" fmla="*/ 1 h 1"/>
                <a:gd name="T16" fmla="*/ 4 w 21"/>
                <a:gd name="T17" fmla="*/ 1 h 1"/>
                <a:gd name="T18" fmla="*/ 4 w 21"/>
                <a:gd name="T19" fmla="*/ 1 h 1"/>
                <a:gd name="T20" fmla="*/ 5 w 21"/>
                <a:gd name="T21" fmla="*/ 1 h 1"/>
                <a:gd name="T22" fmla="*/ 5 w 21"/>
                <a:gd name="T23" fmla="*/ 1 h 1"/>
                <a:gd name="T24" fmla="*/ 6 w 21"/>
                <a:gd name="T25" fmla="*/ 1 h 1"/>
                <a:gd name="T26" fmla="*/ 6 w 21"/>
                <a:gd name="T27" fmla="*/ 1 h 1"/>
                <a:gd name="T28" fmla="*/ 6 w 21"/>
                <a:gd name="T29" fmla="*/ 1 h 1"/>
                <a:gd name="T30" fmla="*/ 7 w 21"/>
                <a:gd name="T31" fmla="*/ 1 h 1"/>
                <a:gd name="T32" fmla="*/ 7 w 21"/>
                <a:gd name="T33" fmla="*/ 1 h 1"/>
                <a:gd name="T34" fmla="*/ 8 w 21"/>
                <a:gd name="T35" fmla="*/ 1 h 1"/>
                <a:gd name="T36" fmla="*/ 8 w 21"/>
                <a:gd name="T37" fmla="*/ 1 h 1"/>
                <a:gd name="T38" fmla="*/ 8 w 21"/>
                <a:gd name="T39" fmla="*/ 1 h 1"/>
                <a:gd name="T40" fmla="*/ 9 w 21"/>
                <a:gd name="T41" fmla="*/ 1 h 1"/>
                <a:gd name="T42" fmla="*/ 9 w 21"/>
                <a:gd name="T43" fmla="*/ 1 h 1"/>
                <a:gd name="T44" fmla="*/ 10 w 21"/>
                <a:gd name="T45" fmla="*/ 1 h 1"/>
                <a:gd name="T46" fmla="*/ 10 w 21"/>
                <a:gd name="T47" fmla="*/ 1 h 1"/>
                <a:gd name="T48" fmla="*/ 10 w 21"/>
                <a:gd name="T49" fmla="*/ 1 h 1"/>
                <a:gd name="T50" fmla="*/ 11 w 21"/>
                <a:gd name="T51" fmla="*/ 1 h 1"/>
                <a:gd name="T52" fmla="*/ 11 w 21"/>
                <a:gd name="T53" fmla="*/ 1 h 1"/>
                <a:gd name="T54" fmla="*/ 12 w 21"/>
                <a:gd name="T55" fmla="*/ 1 h 1"/>
                <a:gd name="T56" fmla="*/ 12 w 21"/>
                <a:gd name="T57" fmla="*/ 1 h 1"/>
                <a:gd name="T58" fmla="*/ 12 w 21"/>
                <a:gd name="T59" fmla="*/ 1 h 1"/>
                <a:gd name="T60" fmla="*/ 13 w 21"/>
                <a:gd name="T61" fmla="*/ 1 h 1"/>
                <a:gd name="T62" fmla="*/ 13 w 21"/>
                <a:gd name="T63" fmla="*/ 1 h 1"/>
                <a:gd name="T64" fmla="*/ 14 w 21"/>
                <a:gd name="T65" fmla="*/ 1 h 1"/>
                <a:gd name="T66" fmla="*/ 14 w 21"/>
                <a:gd name="T67" fmla="*/ 1 h 1"/>
                <a:gd name="T68" fmla="*/ 14 w 21"/>
                <a:gd name="T69" fmla="*/ 1 h 1"/>
                <a:gd name="T70" fmla="*/ 15 w 21"/>
                <a:gd name="T71" fmla="*/ 1 h 1"/>
                <a:gd name="T72" fmla="*/ 15 w 21"/>
                <a:gd name="T73" fmla="*/ 1 h 1"/>
                <a:gd name="T74" fmla="*/ 16 w 21"/>
                <a:gd name="T75" fmla="*/ 1 h 1"/>
                <a:gd name="T76" fmla="*/ 16 w 21"/>
                <a:gd name="T77" fmla="*/ 1 h 1"/>
                <a:gd name="T78" fmla="*/ 16 w 21"/>
                <a:gd name="T79" fmla="*/ 1 h 1"/>
                <a:gd name="T80" fmla="*/ 17 w 21"/>
                <a:gd name="T81" fmla="*/ 1 h 1"/>
                <a:gd name="T82" fmla="*/ 17 w 21"/>
                <a:gd name="T83" fmla="*/ 1 h 1"/>
                <a:gd name="T84" fmla="*/ 18 w 21"/>
                <a:gd name="T85" fmla="*/ 1 h 1"/>
                <a:gd name="T86" fmla="*/ 18 w 21"/>
                <a:gd name="T87" fmla="*/ 0 h 1"/>
                <a:gd name="T88" fmla="*/ 18 w 21"/>
                <a:gd name="T89" fmla="*/ 0 h 1"/>
                <a:gd name="T90" fmla="*/ 19 w 21"/>
                <a:gd name="T91" fmla="*/ 0 h 1"/>
                <a:gd name="T92" fmla="*/ 19 w 21"/>
                <a:gd name="T93" fmla="*/ 0 h 1"/>
                <a:gd name="T94" fmla="*/ 20 w 21"/>
                <a:gd name="T95" fmla="*/ 0 h 1"/>
                <a:gd name="T96" fmla="*/ 20 w 21"/>
                <a:gd name="T97" fmla="*/ 0 h 1"/>
                <a:gd name="T98" fmla="*/ 20 w 21"/>
                <a:gd name="T99" fmla="*/ 0 h 1"/>
                <a:gd name="T100" fmla="*/ 21 w 21"/>
                <a:gd name="T101" fmla="*/ 0 h 1"/>
                <a:gd name="T102" fmla="*/ 21 w 21"/>
                <a:gd name="T10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1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4" name="Freeform 118"/>
            <p:cNvSpPr>
              <a:spLocks/>
            </p:cNvSpPr>
            <p:nvPr/>
          </p:nvSpPr>
          <p:spPr bwMode="auto">
            <a:xfrm>
              <a:off x="2562" y="3590"/>
              <a:ext cx="150" cy="8"/>
            </a:xfrm>
            <a:custGeom>
              <a:avLst/>
              <a:gdLst>
                <a:gd name="T0" fmla="*/ 1 w 21"/>
                <a:gd name="T1" fmla="*/ 1 h 1"/>
                <a:gd name="T2" fmla="*/ 1 w 21"/>
                <a:gd name="T3" fmla="*/ 1 h 1"/>
                <a:gd name="T4" fmla="*/ 1 w 21"/>
                <a:gd name="T5" fmla="*/ 1 h 1"/>
                <a:gd name="T6" fmla="*/ 2 w 21"/>
                <a:gd name="T7" fmla="*/ 1 h 1"/>
                <a:gd name="T8" fmla="*/ 2 w 21"/>
                <a:gd name="T9" fmla="*/ 1 h 1"/>
                <a:gd name="T10" fmla="*/ 3 w 21"/>
                <a:gd name="T11" fmla="*/ 1 h 1"/>
                <a:gd name="T12" fmla="*/ 3 w 21"/>
                <a:gd name="T13" fmla="*/ 1 h 1"/>
                <a:gd name="T14" fmla="*/ 3 w 21"/>
                <a:gd name="T15" fmla="*/ 1 h 1"/>
                <a:gd name="T16" fmla="*/ 4 w 21"/>
                <a:gd name="T17" fmla="*/ 1 h 1"/>
                <a:gd name="T18" fmla="*/ 4 w 21"/>
                <a:gd name="T19" fmla="*/ 1 h 1"/>
                <a:gd name="T20" fmla="*/ 5 w 21"/>
                <a:gd name="T21" fmla="*/ 1 h 1"/>
                <a:gd name="T22" fmla="*/ 5 w 21"/>
                <a:gd name="T23" fmla="*/ 1 h 1"/>
                <a:gd name="T24" fmla="*/ 6 w 21"/>
                <a:gd name="T25" fmla="*/ 1 h 1"/>
                <a:gd name="T26" fmla="*/ 6 w 21"/>
                <a:gd name="T27" fmla="*/ 1 h 1"/>
                <a:gd name="T28" fmla="*/ 6 w 21"/>
                <a:gd name="T29" fmla="*/ 1 h 1"/>
                <a:gd name="T30" fmla="*/ 7 w 21"/>
                <a:gd name="T31" fmla="*/ 1 h 1"/>
                <a:gd name="T32" fmla="*/ 7 w 21"/>
                <a:gd name="T33" fmla="*/ 1 h 1"/>
                <a:gd name="T34" fmla="*/ 8 w 21"/>
                <a:gd name="T35" fmla="*/ 1 h 1"/>
                <a:gd name="T36" fmla="*/ 8 w 21"/>
                <a:gd name="T37" fmla="*/ 1 h 1"/>
                <a:gd name="T38" fmla="*/ 8 w 21"/>
                <a:gd name="T39" fmla="*/ 1 h 1"/>
                <a:gd name="T40" fmla="*/ 9 w 21"/>
                <a:gd name="T41" fmla="*/ 1 h 1"/>
                <a:gd name="T42" fmla="*/ 9 w 21"/>
                <a:gd name="T43" fmla="*/ 1 h 1"/>
                <a:gd name="T44" fmla="*/ 10 w 21"/>
                <a:gd name="T45" fmla="*/ 1 h 1"/>
                <a:gd name="T46" fmla="*/ 10 w 21"/>
                <a:gd name="T47" fmla="*/ 1 h 1"/>
                <a:gd name="T48" fmla="*/ 10 w 21"/>
                <a:gd name="T49" fmla="*/ 1 h 1"/>
                <a:gd name="T50" fmla="*/ 11 w 21"/>
                <a:gd name="T51" fmla="*/ 1 h 1"/>
                <a:gd name="T52" fmla="*/ 11 w 21"/>
                <a:gd name="T53" fmla="*/ 1 h 1"/>
                <a:gd name="T54" fmla="*/ 12 w 21"/>
                <a:gd name="T55" fmla="*/ 1 h 1"/>
                <a:gd name="T56" fmla="*/ 12 w 21"/>
                <a:gd name="T57" fmla="*/ 1 h 1"/>
                <a:gd name="T58" fmla="*/ 12 w 21"/>
                <a:gd name="T59" fmla="*/ 1 h 1"/>
                <a:gd name="T60" fmla="*/ 13 w 21"/>
                <a:gd name="T61" fmla="*/ 1 h 1"/>
                <a:gd name="T62" fmla="*/ 13 w 21"/>
                <a:gd name="T63" fmla="*/ 1 h 1"/>
                <a:gd name="T64" fmla="*/ 14 w 21"/>
                <a:gd name="T65" fmla="*/ 1 h 1"/>
                <a:gd name="T66" fmla="*/ 14 w 21"/>
                <a:gd name="T67" fmla="*/ 1 h 1"/>
                <a:gd name="T68" fmla="*/ 14 w 21"/>
                <a:gd name="T69" fmla="*/ 1 h 1"/>
                <a:gd name="T70" fmla="*/ 15 w 21"/>
                <a:gd name="T71" fmla="*/ 1 h 1"/>
                <a:gd name="T72" fmla="*/ 15 w 21"/>
                <a:gd name="T73" fmla="*/ 1 h 1"/>
                <a:gd name="T74" fmla="*/ 16 w 21"/>
                <a:gd name="T75" fmla="*/ 1 h 1"/>
                <a:gd name="T76" fmla="*/ 16 w 21"/>
                <a:gd name="T77" fmla="*/ 1 h 1"/>
                <a:gd name="T78" fmla="*/ 16 w 21"/>
                <a:gd name="T79" fmla="*/ 1 h 1"/>
                <a:gd name="T80" fmla="*/ 17 w 21"/>
                <a:gd name="T81" fmla="*/ 1 h 1"/>
                <a:gd name="T82" fmla="*/ 17 w 21"/>
                <a:gd name="T83" fmla="*/ 1 h 1"/>
                <a:gd name="T84" fmla="*/ 18 w 21"/>
                <a:gd name="T85" fmla="*/ 1 h 1"/>
                <a:gd name="T86" fmla="*/ 18 w 21"/>
                <a:gd name="T87" fmla="*/ 1 h 1"/>
                <a:gd name="T88" fmla="*/ 18 w 21"/>
                <a:gd name="T89" fmla="*/ 0 h 1"/>
                <a:gd name="T90" fmla="*/ 19 w 21"/>
                <a:gd name="T91" fmla="*/ 0 h 1"/>
                <a:gd name="T92" fmla="*/ 19 w 21"/>
                <a:gd name="T93" fmla="*/ 0 h 1"/>
                <a:gd name="T94" fmla="*/ 20 w 21"/>
                <a:gd name="T95" fmla="*/ 0 h 1"/>
                <a:gd name="T96" fmla="*/ 20 w 21"/>
                <a:gd name="T97" fmla="*/ 0 h 1"/>
                <a:gd name="T98" fmla="*/ 20 w 21"/>
                <a:gd name="T99" fmla="*/ 0 h 1"/>
                <a:gd name="T100" fmla="*/ 21 w 21"/>
                <a:gd name="T101" fmla="*/ 0 h 1"/>
                <a:gd name="T102" fmla="*/ 21 w 21"/>
                <a:gd name="T10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1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5" name="Freeform 119"/>
            <p:cNvSpPr>
              <a:spLocks/>
            </p:cNvSpPr>
            <p:nvPr/>
          </p:nvSpPr>
          <p:spPr bwMode="auto">
            <a:xfrm>
              <a:off x="2712" y="3590"/>
              <a:ext cx="151" cy="0"/>
            </a:xfrm>
            <a:custGeom>
              <a:avLst/>
              <a:gdLst>
                <a:gd name="T0" fmla="*/ 1 w 21"/>
                <a:gd name="T1" fmla="*/ 1 w 21"/>
                <a:gd name="T2" fmla="*/ 1 w 21"/>
                <a:gd name="T3" fmla="*/ 2 w 21"/>
                <a:gd name="T4" fmla="*/ 2 w 21"/>
                <a:gd name="T5" fmla="*/ 3 w 21"/>
                <a:gd name="T6" fmla="*/ 3 w 21"/>
                <a:gd name="T7" fmla="*/ 3 w 21"/>
                <a:gd name="T8" fmla="*/ 4 w 21"/>
                <a:gd name="T9" fmla="*/ 4 w 21"/>
                <a:gd name="T10" fmla="*/ 5 w 21"/>
                <a:gd name="T11" fmla="*/ 5 w 21"/>
                <a:gd name="T12" fmla="*/ 5 w 21"/>
                <a:gd name="T13" fmla="*/ 6 w 21"/>
                <a:gd name="T14" fmla="*/ 6 w 21"/>
                <a:gd name="T15" fmla="*/ 7 w 21"/>
                <a:gd name="T16" fmla="*/ 7 w 21"/>
                <a:gd name="T17" fmla="*/ 7 w 21"/>
                <a:gd name="T18" fmla="*/ 8 w 21"/>
                <a:gd name="T19" fmla="*/ 8 w 21"/>
                <a:gd name="T20" fmla="*/ 9 w 21"/>
                <a:gd name="T21" fmla="*/ 9 w 21"/>
                <a:gd name="T22" fmla="*/ 9 w 21"/>
                <a:gd name="T23" fmla="*/ 10 w 21"/>
                <a:gd name="T24" fmla="*/ 10 w 21"/>
                <a:gd name="T25" fmla="*/ 11 w 21"/>
                <a:gd name="T26" fmla="*/ 11 w 21"/>
                <a:gd name="T27" fmla="*/ 12 w 21"/>
                <a:gd name="T28" fmla="*/ 12 w 21"/>
                <a:gd name="T29" fmla="*/ 12 w 21"/>
                <a:gd name="T30" fmla="*/ 13 w 21"/>
                <a:gd name="T31" fmla="*/ 13 w 21"/>
                <a:gd name="T32" fmla="*/ 14 w 21"/>
                <a:gd name="T33" fmla="*/ 14 w 21"/>
                <a:gd name="T34" fmla="*/ 14 w 21"/>
                <a:gd name="T35" fmla="*/ 15 w 21"/>
                <a:gd name="T36" fmla="*/ 15 w 21"/>
                <a:gd name="T37" fmla="*/ 16 w 21"/>
                <a:gd name="T38" fmla="*/ 16 w 21"/>
                <a:gd name="T39" fmla="*/ 16 w 21"/>
                <a:gd name="T40" fmla="*/ 17 w 21"/>
                <a:gd name="T41" fmla="*/ 17 w 21"/>
                <a:gd name="T42" fmla="*/ 18 w 21"/>
                <a:gd name="T43" fmla="*/ 18 w 21"/>
                <a:gd name="T44" fmla="*/ 18 w 21"/>
                <a:gd name="T45" fmla="*/ 19 w 21"/>
                <a:gd name="T46" fmla="*/ 19 w 21"/>
                <a:gd name="T47" fmla="*/ 20 w 21"/>
                <a:gd name="T48" fmla="*/ 20 w 21"/>
                <a:gd name="T49" fmla="*/ 20 w 21"/>
                <a:gd name="T50" fmla="*/ 21 w 21"/>
                <a:gd name="T51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</a:cxnLst>
              <a:rect l="0" t="0" r="r" b="b"/>
              <a:pathLst>
                <a:path w="2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6" name="Freeform 120"/>
            <p:cNvSpPr>
              <a:spLocks/>
            </p:cNvSpPr>
            <p:nvPr/>
          </p:nvSpPr>
          <p:spPr bwMode="auto">
            <a:xfrm>
              <a:off x="2863" y="3583"/>
              <a:ext cx="151" cy="7"/>
            </a:xfrm>
            <a:custGeom>
              <a:avLst/>
              <a:gdLst>
                <a:gd name="T0" fmla="*/ 1 w 21"/>
                <a:gd name="T1" fmla="*/ 1 h 1"/>
                <a:gd name="T2" fmla="*/ 1 w 21"/>
                <a:gd name="T3" fmla="*/ 1 h 1"/>
                <a:gd name="T4" fmla="*/ 1 w 21"/>
                <a:gd name="T5" fmla="*/ 0 h 1"/>
                <a:gd name="T6" fmla="*/ 2 w 21"/>
                <a:gd name="T7" fmla="*/ 0 h 1"/>
                <a:gd name="T8" fmla="*/ 2 w 21"/>
                <a:gd name="T9" fmla="*/ 0 h 1"/>
                <a:gd name="T10" fmla="*/ 3 w 21"/>
                <a:gd name="T11" fmla="*/ 0 h 1"/>
                <a:gd name="T12" fmla="*/ 3 w 21"/>
                <a:gd name="T13" fmla="*/ 0 h 1"/>
                <a:gd name="T14" fmla="*/ 3 w 21"/>
                <a:gd name="T15" fmla="*/ 0 h 1"/>
                <a:gd name="T16" fmla="*/ 4 w 21"/>
                <a:gd name="T17" fmla="*/ 0 h 1"/>
                <a:gd name="T18" fmla="*/ 4 w 21"/>
                <a:gd name="T19" fmla="*/ 0 h 1"/>
                <a:gd name="T20" fmla="*/ 5 w 21"/>
                <a:gd name="T21" fmla="*/ 0 h 1"/>
                <a:gd name="T22" fmla="*/ 5 w 21"/>
                <a:gd name="T23" fmla="*/ 0 h 1"/>
                <a:gd name="T24" fmla="*/ 5 w 21"/>
                <a:gd name="T25" fmla="*/ 0 h 1"/>
                <a:gd name="T26" fmla="*/ 6 w 21"/>
                <a:gd name="T27" fmla="*/ 0 h 1"/>
                <a:gd name="T28" fmla="*/ 6 w 21"/>
                <a:gd name="T29" fmla="*/ 0 h 1"/>
                <a:gd name="T30" fmla="*/ 7 w 21"/>
                <a:gd name="T31" fmla="*/ 0 h 1"/>
                <a:gd name="T32" fmla="*/ 7 w 21"/>
                <a:gd name="T33" fmla="*/ 0 h 1"/>
                <a:gd name="T34" fmla="*/ 7 w 21"/>
                <a:gd name="T35" fmla="*/ 0 h 1"/>
                <a:gd name="T36" fmla="*/ 8 w 21"/>
                <a:gd name="T37" fmla="*/ 0 h 1"/>
                <a:gd name="T38" fmla="*/ 8 w 21"/>
                <a:gd name="T39" fmla="*/ 0 h 1"/>
                <a:gd name="T40" fmla="*/ 9 w 21"/>
                <a:gd name="T41" fmla="*/ 0 h 1"/>
                <a:gd name="T42" fmla="*/ 9 w 21"/>
                <a:gd name="T43" fmla="*/ 0 h 1"/>
                <a:gd name="T44" fmla="*/ 9 w 21"/>
                <a:gd name="T45" fmla="*/ 0 h 1"/>
                <a:gd name="T46" fmla="*/ 10 w 21"/>
                <a:gd name="T47" fmla="*/ 0 h 1"/>
                <a:gd name="T48" fmla="*/ 10 w 21"/>
                <a:gd name="T49" fmla="*/ 0 h 1"/>
                <a:gd name="T50" fmla="*/ 11 w 21"/>
                <a:gd name="T51" fmla="*/ 0 h 1"/>
                <a:gd name="T52" fmla="*/ 11 w 21"/>
                <a:gd name="T53" fmla="*/ 0 h 1"/>
                <a:gd name="T54" fmla="*/ 11 w 21"/>
                <a:gd name="T55" fmla="*/ 0 h 1"/>
                <a:gd name="T56" fmla="*/ 12 w 21"/>
                <a:gd name="T57" fmla="*/ 0 h 1"/>
                <a:gd name="T58" fmla="*/ 12 w 21"/>
                <a:gd name="T59" fmla="*/ 0 h 1"/>
                <a:gd name="T60" fmla="*/ 13 w 21"/>
                <a:gd name="T61" fmla="*/ 0 h 1"/>
                <a:gd name="T62" fmla="*/ 13 w 21"/>
                <a:gd name="T63" fmla="*/ 0 h 1"/>
                <a:gd name="T64" fmla="*/ 13 w 21"/>
                <a:gd name="T65" fmla="*/ 0 h 1"/>
                <a:gd name="T66" fmla="*/ 14 w 21"/>
                <a:gd name="T67" fmla="*/ 0 h 1"/>
                <a:gd name="T68" fmla="*/ 14 w 21"/>
                <a:gd name="T69" fmla="*/ 0 h 1"/>
                <a:gd name="T70" fmla="*/ 15 w 21"/>
                <a:gd name="T71" fmla="*/ 0 h 1"/>
                <a:gd name="T72" fmla="*/ 15 w 21"/>
                <a:gd name="T73" fmla="*/ 0 h 1"/>
                <a:gd name="T74" fmla="*/ 15 w 21"/>
                <a:gd name="T75" fmla="*/ 0 h 1"/>
                <a:gd name="T76" fmla="*/ 16 w 21"/>
                <a:gd name="T77" fmla="*/ 0 h 1"/>
                <a:gd name="T78" fmla="*/ 16 w 21"/>
                <a:gd name="T79" fmla="*/ 0 h 1"/>
                <a:gd name="T80" fmla="*/ 17 w 21"/>
                <a:gd name="T81" fmla="*/ 0 h 1"/>
                <a:gd name="T82" fmla="*/ 17 w 21"/>
                <a:gd name="T83" fmla="*/ 0 h 1"/>
                <a:gd name="T84" fmla="*/ 18 w 21"/>
                <a:gd name="T85" fmla="*/ 0 h 1"/>
                <a:gd name="T86" fmla="*/ 18 w 21"/>
                <a:gd name="T87" fmla="*/ 0 h 1"/>
                <a:gd name="T88" fmla="*/ 18 w 21"/>
                <a:gd name="T89" fmla="*/ 0 h 1"/>
                <a:gd name="T90" fmla="*/ 19 w 21"/>
                <a:gd name="T91" fmla="*/ 0 h 1"/>
                <a:gd name="T92" fmla="*/ 19 w 21"/>
                <a:gd name="T93" fmla="*/ 0 h 1"/>
                <a:gd name="T94" fmla="*/ 20 w 21"/>
                <a:gd name="T95" fmla="*/ 0 h 1"/>
                <a:gd name="T96" fmla="*/ 20 w 21"/>
                <a:gd name="T97" fmla="*/ 0 h 1"/>
                <a:gd name="T98" fmla="*/ 20 w 21"/>
                <a:gd name="T99" fmla="*/ 0 h 1"/>
                <a:gd name="T100" fmla="*/ 21 w 21"/>
                <a:gd name="T101" fmla="*/ 0 h 1"/>
                <a:gd name="T102" fmla="*/ 21 w 21"/>
                <a:gd name="T10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1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7" name="Freeform 121"/>
            <p:cNvSpPr>
              <a:spLocks/>
            </p:cNvSpPr>
            <p:nvPr/>
          </p:nvSpPr>
          <p:spPr bwMode="auto">
            <a:xfrm>
              <a:off x="3014" y="3576"/>
              <a:ext cx="150" cy="7"/>
            </a:xfrm>
            <a:custGeom>
              <a:avLst/>
              <a:gdLst>
                <a:gd name="T0" fmla="*/ 1 w 21"/>
                <a:gd name="T1" fmla="*/ 1 h 1"/>
                <a:gd name="T2" fmla="*/ 1 w 21"/>
                <a:gd name="T3" fmla="*/ 1 h 1"/>
                <a:gd name="T4" fmla="*/ 1 w 21"/>
                <a:gd name="T5" fmla="*/ 1 h 1"/>
                <a:gd name="T6" fmla="*/ 2 w 21"/>
                <a:gd name="T7" fmla="*/ 1 h 1"/>
                <a:gd name="T8" fmla="*/ 2 w 21"/>
                <a:gd name="T9" fmla="*/ 1 h 1"/>
                <a:gd name="T10" fmla="*/ 3 w 21"/>
                <a:gd name="T11" fmla="*/ 1 h 1"/>
                <a:gd name="T12" fmla="*/ 3 w 21"/>
                <a:gd name="T13" fmla="*/ 1 h 1"/>
                <a:gd name="T14" fmla="*/ 3 w 21"/>
                <a:gd name="T15" fmla="*/ 1 h 1"/>
                <a:gd name="T16" fmla="*/ 4 w 21"/>
                <a:gd name="T17" fmla="*/ 1 h 1"/>
                <a:gd name="T18" fmla="*/ 4 w 21"/>
                <a:gd name="T19" fmla="*/ 1 h 1"/>
                <a:gd name="T20" fmla="*/ 5 w 21"/>
                <a:gd name="T21" fmla="*/ 1 h 1"/>
                <a:gd name="T22" fmla="*/ 5 w 21"/>
                <a:gd name="T23" fmla="*/ 1 h 1"/>
                <a:gd name="T24" fmla="*/ 5 w 21"/>
                <a:gd name="T25" fmla="*/ 1 h 1"/>
                <a:gd name="T26" fmla="*/ 6 w 21"/>
                <a:gd name="T27" fmla="*/ 1 h 1"/>
                <a:gd name="T28" fmla="*/ 6 w 21"/>
                <a:gd name="T29" fmla="*/ 1 h 1"/>
                <a:gd name="T30" fmla="*/ 7 w 21"/>
                <a:gd name="T31" fmla="*/ 1 h 1"/>
                <a:gd name="T32" fmla="*/ 7 w 21"/>
                <a:gd name="T33" fmla="*/ 1 h 1"/>
                <a:gd name="T34" fmla="*/ 7 w 21"/>
                <a:gd name="T35" fmla="*/ 1 h 1"/>
                <a:gd name="T36" fmla="*/ 8 w 21"/>
                <a:gd name="T37" fmla="*/ 1 h 1"/>
                <a:gd name="T38" fmla="*/ 8 w 21"/>
                <a:gd name="T39" fmla="*/ 1 h 1"/>
                <a:gd name="T40" fmla="*/ 9 w 21"/>
                <a:gd name="T41" fmla="*/ 1 h 1"/>
                <a:gd name="T42" fmla="*/ 9 w 21"/>
                <a:gd name="T43" fmla="*/ 1 h 1"/>
                <a:gd name="T44" fmla="*/ 9 w 21"/>
                <a:gd name="T45" fmla="*/ 1 h 1"/>
                <a:gd name="T46" fmla="*/ 10 w 21"/>
                <a:gd name="T47" fmla="*/ 1 h 1"/>
                <a:gd name="T48" fmla="*/ 10 w 21"/>
                <a:gd name="T49" fmla="*/ 1 h 1"/>
                <a:gd name="T50" fmla="*/ 11 w 21"/>
                <a:gd name="T51" fmla="*/ 1 h 1"/>
                <a:gd name="T52" fmla="*/ 11 w 21"/>
                <a:gd name="T53" fmla="*/ 1 h 1"/>
                <a:gd name="T54" fmla="*/ 11 w 21"/>
                <a:gd name="T55" fmla="*/ 1 h 1"/>
                <a:gd name="T56" fmla="*/ 12 w 21"/>
                <a:gd name="T57" fmla="*/ 1 h 1"/>
                <a:gd name="T58" fmla="*/ 12 w 21"/>
                <a:gd name="T59" fmla="*/ 1 h 1"/>
                <a:gd name="T60" fmla="*/ 13 w 21"/>
                <a:gd name="T61" fmla="*/ 1 h 1"/>
                <a:gd name="T62" fmla="*/ 13 w 21"/>
                <a:gd name="T63" fmla="*/ 1 h 1"/>
                <a:gd name="T64" fmla="*/ 13 w 21"/>
                <a:gd name="T65" fmla="*/ 1 h 1"/>
                <a:gd name="T66" fmla="*/ 14 w 21"/>
                <a:gd name="T67" fmla="*/ 1 h 1"/>
                <a:gd name="T68" fmla="*/ 14 w 21"/>
                <a:gd name="T69" fmla="*/ 1 h 1"/>
                <a:gd name="T70" fmla="*/ 15 w 21"/>
                <a:gd name="T71" fmla="*/ 0 h 1"/>
                <a:gd name="T72" fmla="*/ 15 w 21"/>
                <a:gd name="T73" fmla="*/ 0 h 1"/>
                <a:gd name="T74" fmla="*/ 15 w 21"/>
                <a:gd name="T75" fmla="*/ 0 h 1"/>
                <a:gd name="T76" fmla="*/ 16 w 21"/>
                <a:gd name="T77" fmla="*/ 0 h 1"/>
                <a:gd name="T78" fmla="*/ 16 w 21"/>
                <a:gd name="T79" fmla="*/ 0 h 1"/>
                <a:gd name="T80" fmla="*/ 17 w 21"/>
                <a:gd name="T81" fmla="*/ 0 h 1"/>
                <a:gd name="T82" fmla="*/ 17 w 21"/>
                <a:gd name="T83" fmla="*/ 0 h 1"/>
                <a:gd name="T84" fmla="*/ 17 w 21"/>
                <a:gd name="T85" fmla="*/ 0 h 1"/>
                <a:gd name="T86" fmla="*/ 18 w 21"/>
                <a:gd name="T87" fmla="*/ 0 h 1"/>
                <a:gd name="T88" fmla="*/ 18 w 21"/>
                <a:gd name="T89" fmla="*/ 0 h 1"/>
                <a:gd name="T90" fmla="*/ 19 w 21"/>
                <a:gd name="T91" fmla="*/ 0 h 1"/>
                <a:gd name="T92" fmla="*/ 19 w 21"/>
                <a:gd name="T93" fmla="*/ 0 h 1"/>
                <a:gd name="T94" fmla="*/ 20 w 21"/>
                <a:gd name="T95" fmla="*/ 0 h 1"/>
                <a:gd name="T96" fmla="*/ 20 w 21"/>
                <a:gd name="T97" fmla="*/ 0 h 1"/>
                <a:gd name="T98" fmla="*/ 20 w 21"/>
                <a:gd name="T99" fmla="*/ 0 h 1"/>
                <a:gd name="T100" fmla="*/ 21 w 21"/>
                <a:gd name="T101" fmla="*/ 0 h 1"/>
                <a:gd name="T102" fmla="*/ 21 w 21"/>
                <a:gd name="T10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" h="1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8" name="Freeform 122"/>
            <p:cNvSpPr>
              <a:spLocks/>
            </p:cNvSpPr>
            <p:nvPr/>
          </p:nvSpPr>
          <p:spPr bwMode="auto">
            <a:xfrm>
              <a:off x="3164" y="3576"/>
              <a:ext cx="151" cy="0"/>
            </a:xfrm>
            <a:custGeom>
              <a:avLst/>
              <a:gdLst>
                <a:gd name="T0" fmla="*/ 1 w 21"/>
                <a:gd name="T1" fmla="*/ 1 w 21"/>
                <a:gd name="T2" fmla="*/ 1 w 21"/>
                <a:gd name="T3" fmla="*/ 2 w 21"/>
                <a:gd name="T4" fmla="*/ 2 w 21"/>
                <a:gd name="T5" fmla="*/ 3 w 21"/>
                <a:gd name="T6" fmla="*/ 3 w 21"/>
                <a:gd name="T7" fmla="*/ 3 w 21"/>
                <a:gd name="T8" fmla="*/ 4 w 21"/>
                <a:gd name="T9" fmla="*/ 4 w 21"/>
                <a:gd name="T10" fmla="*/ 5 w 21"/>
                <a:gd name="T11" fmla="*/ 5 w 21"/>
                <a:gd name="T12" fmla="*/ 5 w 21"/>
                <a:gd name="T13" fmla="*/ 6 w 21"/>
                <a:gd name="T14" fmla="*/ 6 w 21"/>
                <a:gd name="T15" fmla="*/ 7 w 21"/>
                <a:gd name="T16" fmla="*/ 7 w 21"/>
                <a:gd name="T17" fmla="*/ 7 w 21"/>
                <a:gd name="T18" fmla="*/ 8 w 21"/>
                <a:gd name="T19" fmla="*/ 8 w 21"/>
                <a:gd name="T20" fmla="*/ 9 w 21"/>
                <a:gd name="T21" fmla="*/ 9 w 21"/>
                <a:gd name="T22" fmla="*/ 9 w 21"/>
                <a:gd name="T23" fmla="*/ 10 w 21"/>
                <a:gd name="T24" fmla="*/ 10 w 21"/>
                <a:gd name="T25" fmla="*/ 11 w 21"/>
                <a:gd name="T26" fmla="*/ 11 w 21"/>
                <a:gd name="T27" fmla="*/ 11 w 21"/>
                <a:gd name="T28" fmla="*/ 12 w 21"/>
                <a:gd name="T29" fmla="*/ 12 w 21"/>
                <a:gd name="T30" fmla="*/ 13 w 21"/>
                <a:gd name="T31" fmla="*/ 13 w 21"/>
                <a:gd name="T32" fmla="*/ 13 w 21"/>
                <a:gd name="T33" fmla="*/ 14 w 21"/>
                <a:gd name="T34" fmla="*/ 14 w 21"/>
                <a:gd name="T35" fmla="*/ 15 w 21"/>
                <a:gd name="T36" fmla="*/ 15 w 21"/>
                <a:gd name="T37" fmla="*/ 15 w 21"/>
                <a:gd name="T38" fmla="*/ 16 w 21"/>
                <a:gd name="T39" fmla="*/ 16 w 21"/>
                <a:gd name="T40" fmla="*/ 17 w 21"/>
                <a:gd name="T41" fmla="*/ 17 w 21"/>
                <a:gd name="T42" fmla="*/ 17 w 21"/>
                <a:gd name="T43" fmla="*/ 18 w 21"/>
                <a:gd name="T44" fmla="*/ 18 w 21"/>
                <a:gd name="T45" fmla="*/ 19 w 21"/>
                <a:gd name="T46" fmla="*/ 19 w 21"/>
                <a:gd name="T47" fmla="*/ 19 w 21"/>
                <a:gd name="T48" fmla="*/ 20 w 21"/>
                <a:gd name="T49" fmla="*/ 20 w 21"/>
                <a:gd name="T50" fmla="*/ 21 w 21"/>
                <a:gd name="T51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</a:cxnLst>
              <a:rect l="0" t="0" r="r" b="b"/>
              <a:pathLst>
                <a:path w="2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9" name="Freeform 123"/>
            <p:cNvSpPr>
              <a:spLocks/>
            </p:cNvSpPr>
            <p:nvPr/>
          </p:nvSpPr>
          <p:spPr bwMode="auto">
            <a:xfrm>
              <a:off x="3315" y="3576"/>
              <a:ext cx="151" cy="0"/>
            </a:xfrm>
            <a:custGeom>
              <a:avLst/>
              <a:gdLst>
                <a:gd name="T0" fmla="*/ 0 w 21"/>
                <a:gd name="T1" fmla="*/ 1 w 21"/>
                <a:gd name="T2" fmla="*/ 1 w 21"/>
                <a:gd name="T3" fmla="*/ 2 w 21"/>
                <a:gd name="T4" fmla="*/ 2 w 21"/>
                <a:gd name="T5" fmla="*/ 2 w 21"/>
                <a:gd name="T6" fmla="*/ 3 w 21"/>
                <a:gd name="T7" fmla="*/ 3 w 21"/>
                <a:gd name="T8" fmla="*/ 4 w 21"/>
                <a:gd name="T9" fmla="*/ 4 w 21"/>
                <a:gd name="T10" fmla="*/ 5 w 21"/>
                <a:gd name="T11" fmla="*/ 5 w 21"/>
                <a:gd name="T12" fmla="*/ 5 w 21"/>
                <a:gd name="T13" fmla="*/ 6 w 21"/>
                <a:gd name="T14" fmla="*/ 6 w 21"/>
                <a:gd name="T15" fmla="*/ 7 w 21"/>
                <a:gd name="T16" fmla="*/ 7 w 21"/>
                <a:gd name="T17" fmla="*/ 7 w 21"/>
                <a:gd name="T18" fmla="*/ 8 w 21"/>
                <a:gd name="T19" fmla="*/ 8 w 21"/>
                <a:gd name="T20" fmla="*/ 9 w 21"/>
                <a:gd name="T21" fmla="*/ 9 w 21"/>
                <a:gd name="T22" fmla="*/ 9 w 21"/>
                <a:gd name="T23" fmla="*/ 10 w 21"/>
                <a:gd name="T24" fmla="*/ 10 w 21"/>
                <a:gd name="T25" fmla="*/ 11 w 21"/>
                <a:gd name="T26" fmla="*/ 11 w 21"/>
                <a:gd name="T27" fmla="*/ 11 w 21"/>
                <a:gd name="T28" fmla="*/ 12 w 21"/>
                <a:gd name="T29" fmla="*/ 12 w 21"/>
                <a:gd name="T30" fmla="*/ 13 w 21"/>
                <a:gd name="T31" fmla="*/ 13 w 21"/>
                <a:gd name="T32" fmla="*/ 13 w 21"/>
                <a:gd name="T33" fmla="*/ 14 w 21"/>
                <a:gd name="T34" fmla="*/ 14 w 21"/>
                <a:gd name="T35" fmla="*/ 15 w 21"/>
                <a:gd name="T36" fmla="*/ 15 w 21"/>
                <a:gd name="T37" fmla="*/ 15 w 21"/>
                <a:gd name="T38" fmla="*/ 16 w 21"/>
                <a:gd name="T39" fmla="*/ 16 w 21"/>
                <a:gd name="T40" fmla="*/ 17 w 21"/>
                <a:gd name="T41" fmla="*/ 17 w 21"/>
                <a:gd name="T42" fmla="*/ 17 w 21"/>
                <a:gd name="T43" fmla="*/ 18 w 21"/>
                <a:gd name="T44" fmla="*/ 18 w 21"/>
                <a:gd name="T45" fmla="*/ 19 w 21"/>
                <a:gd name="T46" fmla="*/ 19 w 21"/>
                <a:gd name="T47" fmla="*/ 19 w 21"/>
                <a:gd name="T48" fmla="*/ 20 w 21"/>
                <a:gd name="T49" fmla="*/ 20 w 21"/>
                <a:gd name="T50" fmla="*/ 21 w 21"/>
                <a:gd name="T51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</a:cxnLst>
              <a:rect l="0" t="0" r="r" b="b"/>
              <a:pathLst>
                <a:path w="2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0" name="Freeform 124"/>
            <p:cNvSpPr>
              <a:spLocks/>
            </p:cNvSpPr>
            <p:nvPr/>
          </p:nvSpPr>
          <p:spPr bwMode="auto">
            <a:xfrm>
              <a:off x="3466" y="3576"/>
              <a:ext cx="36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1 w 5"/>
                <a:gd name="T4" fmla="*/ 1 w 5"/>
                <a:gd name="T5" fmla="*/ 1 w 5"/>
                <a:gd name="T6" fmla="*/ 1 w 5"/>
                <a:gd name="T7" fmla="*/ 2 w 5"/>
                <a:gd name="T8" fmla="*/ 2 w 5"/>
                <a:gd name="T9" fmla="*/ 2 w 5"/>
                <a:gd name="T10" fmla="*/ 2 w 5"/>
                <a:gd name="T11" fmla="*/ 2 w 5"/>
                <a:gd name="T12" fmla="*/ 3 w 5"/>
                <a:gd name="T13" fmla="*/ 3 w 5"/>
                <a:gd name="T14" fmla="*/ 3 w 5"/>
                <a:gd name="T15" fmla="*/ 3 w 5"/>
                <a:gd name="T16" fmla="*/ 3 w 5"/>
                <a:gd name="T17" fmla="*/ 4 w 5"/>
                <a:gd name="T18" fmla="*/ 4 w 5"/>
                <a:gd name="T19" fmla="*/ 4 w 5"/>
                <a:gd name="T20" fmla="*/ 4 w 5"/>
                <a:gd name="T21" fmla="*/ 4 w 5"/>
                <a:gd name="T22" fmla="*/ 5 w 5"/>
                <a:gd name="T23" fmla="*/ 5 w 5"/>
                <a:gd name="T24" fmla="*/ 5 w 5"/>
                <a:gd name="T25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4279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r>
              <a:rPr kumimoji="1" lang="en-US" altLang="ja-JP" dirty="0"/>
              <a:t>Coulomb</a:t>
            </a:r>
            <a:r>
              <a:rPr lang="ja-JP" altLang="en-US" dirty="0"/>
              <a:t> </a:t>
            </a:r>
            <a:r>
              <a:rPr lang="en-US" altLang="ja-JP" dirty="0"/>
              <a:t>Interaction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75" y="2070646"/>
            <a:ext cx="4397032" cy="7969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1" y="1288078"/>
            <a:ext cx="1072490" cy="485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1697765" y="1530623"/>
            <a:ext cx="107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=45fm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26623"/>
            <a:ext cx="4190107" cy="525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876230" y="6148712"/>
            <a:ext cx="515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Coulomb int. dominates C(Q) near Q</a:t>
            </a:r>
            <a:r>
              <a:rPr lang="ja-JP" altLang="en-US" dirty="0"/>
              <a:t>～</a:t>
            </a:r>
            <a:r>
              <a:rPr lang="en-US" altLang="ja-JP" dirty="0"/>
              <a:t>0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08" y="1502037"/>
            <a:ext cx="4175993" cy="499688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82" y="4633873"/>
            <a:ext cx="1375218" cy="570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2945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r>
              <a:rPr lang="en-US" altLang="ja-JP" dirty="0"/>
              <a:t>Expanding System : no difference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7" y="990600"/>
            <a:ext cx="4561313" cy="290333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20" y="3619918"/>
            <a:ext cx="4579200" cy="2921200"/>
          </a:xfrm>
          <a:prstGeom prst="rect">
            <a:avLst/>
          </a:prstGeom>
        </p:spPr>
      </p:pic>
      <p:pic>
        <p:nvPicPr>
          <p:cNvPr id="5" name="Picture 6" descr="C:\HOME\Work\Research\Workshop\2016\0219_Wuhan\equation.e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1882" y="1772397"/>
            <a:ext cx="4217438" cy="5551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745185" y="1307808"/>
            <a:ext cx="357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1-dim Boost-invariant expansion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657" y="3955795"/>
            <a:ext cx="41203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LHC </a:t>
            </a:r>
            <a:r>
              <a:rPr kumimoji="1" lang="en-US" altLang="ja-JP" dirty="0" err="1"/>
              <a:t>Pb+Pb</a:t>
            </a:r>
            <a:r>
              <a:rPr kumimoji="1" lang="en-US" altLang="ja-JP" dirty="0"/>
              <a:t> 2.76AGeV</a:t>
            </a:r>
          </a:p>
          <a:p>
            <a:r>
              <a:rPr lang="en-US" altLang="ja-JP" dirty="0"/>
              <a:t>Central : τ</a:t>
            </a:r>
            <a:r>
              <a:rPr lang="en-US" altLang="ja-JP" baseline="-25000" dirty="0"/>
              <a:t>p</a:t>
            </a:r>
            <a:r>
              <a:rPr lang="en-US" altLang="ja-JP" dirty="0"/>
              <a:t> = 20 </a:t>
            </a:r>
            <a:r>
              <a:rPr lang="en-US" altLang="ja-JP" dirty="0" err="1"/>
              <a:t>fm</a:t>
            </a:r>
            <a:r>
              <a:rPr lang="en-US" altLang="ja-JP" dirty="0"/>
              <a:t>/c,</a:t>
            </a:r>
            <a:r>
              <a:rPr kumimoji="1" lang="en-US" altLang="ja-JP" dirty="0"/>
              <a:t>   τ</a:t>
            </a:r>
            <a:r>
              <a:rPr kumimoji="1" lang="en-US" altLang="ja-JP" baseline="-25000" dirty="0"/>
              <a:t>Ω</a:t>
            </a:r>
            <a:r>
              <a:rPr kumimoji="1" lang="en-US" altLang="ja-JP" dirty="0"/>
              <a:t> = 10 </a:t>
            </a:r>
            <a:r>
              <a:rPr kumimoji="1" lang="en-US" altLang="ja-JP" dirty="0" err="1"/>
              <a:t>fm</a:t>
            </a:r>
            <a:r>
              <a:rPr kumimoji="1" lang="en-US" altLang="ja-JP" dirty="0"/>
              <a:t>/c</a:t>
            </a:r>
          </a:p>
          <a:p>
            <a:r>
              <a:rPr lang="en-US" altLang="ja-JP" dirty="0"/>
              <a:t>              T</a:t>
            </a:r>
            <a:r>
              <a:rPr lang="en-US" altLang="ja-JP" baseline="-25000" dirty="0"/>
              <a:t>p</a:t>
            </a:r>
            <a:r>
              <a:rPr lang="en-US" altLang="ja-JP" dirty="0"/>
              <a:t> = 120 MeV,</a:t>
            </a:r>
            <a:r>
              <a:rPr kumimoji="1" lang="en-US" altLang="ja-JP" dirty="0"/>
              <a:t>  T</a:t>
            </a:r>
            <a:r>
              <a:rPr kumimoji="1" lang="en-US" altLang="ja-JP" baseline="-25000" dirty="0"/>
              <a:t>Ω</a:t>
            </a:r>
            <a:r>
              <a:rPr kumimoji="1" lang="en-US" altLang="ja-JP" dirty="0"/>
              <a:t> = 164 MeV</a:t>
            </a:r>
          </a:p>
          <a:p>
            <a:r>
              <a:rPr lang="en-US" altLang="ja-JP" dirty="0"/>
              <a:t>              R</a:t>
            </a:r>
            <a:r>
              <a:rPr lang="en-US" altLang="ja-JP" baseline="-25000" dirty="0"/>
              <a:t>p</a:t>
            </a:r>
            <a:r>
              <a:rPr lang="en-US" altLang="ja-JP" dirty="0"/>
              <a:t> = R</a:t>
            </a:r>
            <a:r>
              <a:rPr lang="en-US" altLang="ja-JP" baseline="-25000" dirty="0"/>
              <a:t>Ω</a:t>
            </a:r>
            <a:r>
              <a:rPr lang="en-US" altLang="ja-JP" dirty="0"/>
              <a:t> = 5fm</a:t>
            </a:r>
          </a:p>
          <a:p>
            <a:r>
              <a:rPr lang="en-US" altLang="ja-JP" dirty="0"/>
              <a:t>              k</a:t>
            </a:r>
            <a:r>
              <a:rPr lang="en-US" altLang="ja-JP" baseline="-25000" dirty="0"/>
              <a:t>t</a:t>
            </a:r>
            <a:r>
              <a:rPr lang="en-US" altLang="ja-JP" dirty="0"/>
              <a:t> = 1.25 GeV ( = &lt;k</a:t>
            </a:r>
            <a:r>
              <a:rPr lang="en-US" altLang="ja-JP" baseline="-25000" dirty="0"/>
              <a:t>t</a:t>
            </a:r>
            <a:r>
              <a:rPr lang="en-US" altLang="ja-JP" dirty="0"/>
              <a:t>&gt;)</a:t>
            </a:r>
          </a:p>
          <a:p>
            <a:r>
              <a:rPr lang="en-US" altLang="ja-JP" dirty="0"/>
              <a:t>Peripheral</a:t>
            </a:r>
            <a:r>
              <a:rPr kumimoji="1" lang="en-US" altLang="ja-JP" dirty="0"/>
              <a:t> : τ</a:t>
            </a:r>
            <a:r>
              <a:rPr kumimoji="1" lang="en-US" altLang="ja-JP" baseline="-25000" dirty="0"/>
              <a:t>p</a:t>
            </a:r>
            <a:r>
              <a:rPr kumimoji="1" lang="en-US" altLang="ja-JP" dirty="0"/>
              <a:t> = 3 </a:t>
            </a:r>
            <a:r>
              <a:rPr kumimoji="1" lang="en-US" altLang="ja-JP" dirty="0" err="1"/>
              <a:t>fm</a:t>
            </a:r>
            <a:r>
              <a:rPr kumimoji="1" lang="en-US" altLang="ja-JP" dirty="0"/>
              <a:t>/c,</a:t>
            </a:r>
            <a:r>
              <a:rPr lang="en-US" altLang="ja-JP" dirty="0"/>
              <a:t>   τ</a:t>
            </a:r>
            <a:r>
              <a:rPr lang="en-US" altLang="ja-JP" baseline="-25000" dirty="0"/>
              <a:t>Ω</a:t>
            </a:r>
            <a:r>
              <a:rPr lang="en-US" altLang="ja-JP" dirty="0"/>
              <a:t> = 2 </a:t>
            </a:r>
            <a:r>
              <a:rPr lang="en-US" altLang="ja-JP" dirty="0" err="1"/>
              <a:t>fm</a:t>
            </a:r>
            <a:r>
              <a:rPr lang="en-US" altLang="ja-JP" dirty="0"/>
              <a:t>/c</a:t>
            </a:r>
          </a:p>
          <a:p>
            <a:r>
              <a:rPr kumimoji="1" lang="en-US" altLang="ja-JP" dirty="0"/>
              <a:t>                       T</a:t>
            </a:r>
            <a:r>
              <a:rPr kumimoji="1" lang="en-US" altLang="ja-JP" baseline="-25000" dirty="0"/>
              <a:t>p</a:t>
            </a:r>
            <a:r>
              <a:rPr kumimoji="1" lang="en-US" altLang="ja-JP" dirty="0"/>
              <a:t> = T</a:t>
            </a:r>
            <a:r>
              <a:rPr kumimoji="1" lang="en-US" altLang="ja-JP" baseline="-25000" dirty="0"/>
              <a:t>Ω</a:t>
            </a:r>
            <a:r>
              <a:rPr kumimoji="1" lang="en-US" altLang="ja-JP" dirty="0"/>
              <a:t> = 164 MeV</a:t>
            </a:r>
          </a:p>
          <a:p>
            <a:r>
              <a:rPr lang="en-US" altLang="ja-JP" dirty="0"/>
              <a:t>                       R</a:t>
            </a:r>
            <a:r>
              <a:rPr lang="en-US" altLang="ja-JP" baseline="-25000" dirty="0"/>
              <a:t>p</a:t>
            </a:r>
            <a:r>
              <a:rPr lang="en-US" altLang="ja-JP" dirty="0"/>
              <a:t> = R</a:t>
            </a:r>
            <a:r>
              <a:rPr lang="en-US" altLang="ja-JP" baseline="-25000" dirty="0"/>
              <a:t>Ω</a:t>
            </a:r>
            <a:r>
              <a:rPr lang="en-US" altLang="ja-JP" dirty="0"/>
              <a:t> = 2.5fm</a:t>
            </a:r>
          </a:p>
          <a:p>
            <a:r>
              <a:rPr kumimoji="1" lang="en-US" altLang="ja-JP" dirty="0"/>
              <a:t>                       k</a:t>
            </a:r>
            <a:r>
              <a:rPr kumimoji="1" lang="en-US" altLang="ja-JP" baseline="-25000" dirty="0"/>
              <a:t>t</a:t>
            </a:r>
            <a:r>
              <a:rPr kumimoji="1" lang="en-US" altLang="ja-JP" dirty="0"/>
              <a:t> = 1 GeV (= &lt;k</a:t>
            </a:r>
            <a:r>
              <a:rPr kumimoji="1" lang="en-US" altLang="ja-JP" baseline="-25000" dirty="0"/>
              <a:t>t</a:t>
            </a:r>
            <a:r>
              <a:rPr kumimoji="1" lang="en-US" altLang="ja-JP" dirty="0"/>
              <a:t>&gt;)</a:t>
            </a:r>
            <a:endParaRPr kumimoji="1" lang="ja-JP" altLang="en-US" dirty="0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6372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/>
          <a:lstStyle/>
          <a:p>
            <a:r>
              <a:rPr kumimoji="1" lang="en-US" altLang="ja-JP" dirty="0"/>
              <a:t>Outlook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2671" y="990600"/>
            <a:ext cx="8430491" cy="5334000"/>
          </a:xfrm>
        </p:spPr>
        <p:txBody>
          <a:bodyPr/>
          <a:lstStyle/>
          <a:p>
            <a:r>
              <a:rPr lang="en-US" altLang="ja-JP" dirty="0">
                <a:latin typeface="+mn-lt"/>
              </a:rPr>
              <a:t>RHIC/LHC may infer possible existence of dibaryons</a:t>
            </a:r>
          </a:p>
          <a:p>
            <a:pPr lvl="1"/>
            <a:r>
              <a:rPr lang="en-US" altLang="ja-JP" dirty="0">
                <a:latin typeface="+mn-lt"/>
              </a:rPr>
              <a:t> NΩ / NΞ : Already measured, analyses ongoing</a:t>
            </a:r>
          </a:p>
          <a:p>
            <a:r>
              <a:rPr lang="en-US" altLang="ja-JP" dirty="0"/>
              <a:t> J-PARC HI : more Λ w/ less feed-down</a:t>
            </a:r>
            <a:endParaRPr lang="en-US" altLang="ja-JP" dirty="0">
              <a:latin typeface="+mn-lt"/>
            </a:endParaRPr>
          </a:p>
          <a:p>
            <a:r>
              <a:rPr lang="en-US" altLang="ja-JP" dirty="0"/>
              <a:t> Applicable to various pairs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>
                <a:latin typeface="+mj-lt"/>
              </a:rPr>
              <a:t>Heavier particle needs more statistics</a:t>
            </a:r>
          </a:p>
          <a:p>
            <a:pPr lvl="1"/>
            <a:r>
              <a:rPr lang="en-US" altLang="ja-JP" dirty="0">
                <a:latin typeface="+mj-lt"/>
              </a:rPr>
              <a:t> Ex. &lt;N</a:t>
            </a:r>
            <a:r>
              <a:rPr lang="en-US" altLang="ja-JP" baseline="-25000" dirty="0">
                <a:latin typeface="+mj-lt"/>
              </a:rPr>
              <a:t>Ω</a:t>
            </a:r>
            <a:r>
              <a:rPr lang="en-US" altLang="ja-JP" dirty="0">
                <a:latin typeface="+mj-lt"/>
              </a:rPr>
              <a:t>&gt; ~ 0.6 (0-10%)</a:t>
            </a:r>
            <a:r>
              <a:rPr lang="ja-JP" altLang="en-US" dirty="0">
                <a:latin typeface="+mj-lt"/>
              </a:rPr>
              <a:t>→ </a:t>
            </a:r>
            <a:r>
              <a:rPr lang="en-US" altLang="ja-JP" dirty="0">
                <a:latin typeface="+mj-lt"/>
              </a:rPr>
              <a:t>P(N</a:t>
            </a:r>
            <a:r>
              <a:rPr lang="en-US" altLang="ja-JP" baseline="-25000" dirty="0">
                <a:latin typeface="+mj-lt"/>
              </a:rPr>
              <a:t>Ω</a:t>
            </a:r>
            <a:r>
              <a:rPr lang="en-US" altLang="ja-JP" dirty="0">
                <a:latin typeface="+mj-lt"/>
              </a:rPr>
              <a:t> </a:t>
            </a:r>
            <a:r>
              <a:rPr lang="ja-JP" altLang="en-US" dirty="0">
                <a:latin typeface="+mj-lt"/>
              </a:rPr>
              <a:t>≧</a:t>
            </a:r>
            <a:r>
              <a:rPr lang="en-US" altLang="ja-JP" dirty="0">
                <a:latin typeface="+mj-lt"/>
              </a:rPr>
              <a:t>2) ~ 0.12</a:t>
            </a:r>
          </a:p>
          <a:p>
            <a:pPr marL="457200" lvl="1" indent="0">
              <a:buNone/>
            </a:pPr>
            <a:r>
              <a:rPr lang="ja-JP" altLang="en-US" dirty="0">
                <a:latin typeface="+mj-lt"/>
              </a:rPr>
              <a:t> </a:t>
            </a:r>
            <a:endParaRPr lang="en-US" altLang="ja-JP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0627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r>
              <a:rPr lang="en-US" altLang="ja-JP" dirty="0"/>
              <a:t>Role of ΛΛ</a:t>
            </a:r>
            <a:r>
              <a:rPr lang="ja-JP" altLang="en-US" dirty="0"/>
              <a:t> </a:t>
            </a:r>
            <a:r>
              <a:rPr lang="en-US" altLang="ja-JP" dirty="0"/>
              <a:t>Interaction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“H” </a:t>
            </a:r>
            <a:r>
              <a:rPr kumimoji="1" lang="en-US" altLang="ja-JP" sz="2400" dirty="0"/>
              <a:t>(Jaffe ‘77)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i="1" dirty="0">
                <a:latin typeface="+mj-lt"/>
              </a:rPr>
              <a:t>B</a:t>
            </a:r>
            <a:r>
              <a:rPr lang="en-US" altLang="ja-JP" dirty="0">
                <a:latin typeface="+mj-lt"/>
              </a:rPr>
              <a:t>=2, </a:t>
            </a:r>
            <a:r>
              <a:rPr lang="en-US" altLang="ja-JP" i="1" dirty="0">
                <a:latin typeface="+mj-lt"/>
              </a:rPr>
              <a:t>S</a:t>
            </a:r>
            <a:r>
              <a:rPr lang="en-US" altLang="ja-JP" dirty="0">
                <a:latin typeface="+mj-lt"/>
              </a:rPr>
              <a:t>=-2, </a:t>
            </a:r>
            <a:r>
              <a:rPr lang="en-US" altLang="ja-JP" i="1" dirty="0">
                <a:latin typeface="+mj-lt"/>
              </a:rPr>
              <a:t>J</a:t>
            </a:r>
            <a:r>
              <a:rPr lang="en-US" altLang="ja-JP" i="1" baseline="30000" dirty="0">
                <a:latin typeface="+mj-lt"/>
              </a:rPr>
              <a:t>P</a:t>
            </a:r>
            <a:r>
              <a:rPr lang="en-US" altLang="ja-JP" dirty="0">
                <a:latin typeface="+mj-lt"/>
              </a:rPr>
              <a:t>=0</a:t>
            </a:r>
            <a:r>
              <a:rPr lang="en-US" altLang="ja-JP" baseline="30000" dirty="0">
                <a:latin typeface="+mj-lt"/>
              </a:rPr>
              <a:t>+</a:t>
            </a:r>
            <a:r>
              <a:rPr lang="en-US" altLang="ja-JP" dirty="0">
                <a:latin typeface="+mj-lt"/>
              </a:rPr>
              <a:t>, </a:t>
            </a:r>
            <a:r>
              <a:rPr lang="en-US" altLang="ja-JP" i="1" dirty="0">
                <a:latin typeface="+mj-lt"/>
              </a:rPr>
              <a:t>I</a:t>
            </a:r>
            <a:r>
              <a:rPr lang="en-US" altLang="ja-JP" dirty="0">
                <a:latin typeface="+mj-lt"/>
              </a:rPr>
              <a:t>=0</a:t>
            </a:r>
          </a:p>
          <a:p>
            <a:pPr lvl="1"/>
            <a:r>
              <a:rPr kumimoji="1" lang="en-US" altLang="ja-JP" dirty="0"/>
              <a:t> </a:t>
            </a:r>
          </a:p>
          <a:p>
            <a:pPr lvl="1"/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lang="en-US" altLang="ja-JP" dirty="0"/>
              <a:t> </a:t>
            </a:r>
            <a:r>
              <a:rPr lang="en-US" altLang="ja-JP" dirty="0">
                <a:latin typeface="+mj-lt"/>
              </a:rPr>
              <a:t>Lattice QCD (HAL QCD, NPLQCD)</a:t>
            </a:r>
          </a:p>
          <a:p>
            <a:pPr lvl="2"/>
            <a:r>
              <a:rPr kumimoji="1" lang="en-US" altLang="ja-JP" dirty="0"/>
              <a:t> </a:t>
            </a:r>
            <a:r>
              <a:rPr lang="en-US" altLang="ja-JP" dirty="0">
                <a:latin typeface="+mn-lt"/>
              </a:rPr>
              <a:t>Bound “H” in SU(3)</a:t>
            </a:r>
            <a:r>
              <a:rPr lang="en-US" altLang="ja-JP" baseline="-25000" dirty="0">
                <a:latin typeface="+mn-lt"/>
              </a:rPr>
              <a:t>f</a:t>
            </a:r>
            <a:r>
              <a:rPr lang="en-US" altLang="ja-JP" dirty="0">
                <a:latin typeface="+mn-lt"/>
              </a:rPr>
              <a:t> limit</a:t>
            </a:r>
          </a:p>
          <a:p>
            <a:pPr lvl="2"/>
            <a:r>
              <a:rPr kumimoji="1" lang="en-US" altLang="ja-JP" dirty="0"/>
              <a:t> </a:t>
            </a:r>
            <a:r>
              <a:rPr kumimoji="1" lang="en-US" altLang="ja-JP" dirty="0">
                <a:latin typeface="+mj-lt"/>
              </a:rPr>
              <a:t>Physical point : shallow bound </a:t>
            </a:r>
            <a:r>
              <a:rPr lang="en-US" altLang="ja-JP" i="1" dirty="0">
                <a:latin typeface="+mj-lt"/>
              </a:rPr>
              <a:t>N</a:t>
            </a:r>
            <a:r>
              <a:rPr lang="en-US" altLang="ja-JP" dirty="0">
                <a:latin typeface="+mj-lt"/>
              </a:rPr>
              <a:t>Ξ? </a:t>
            </a:r>
            <a:endParaRPr kumimoji="1" lang="en-US" altLang="ja-JP" dirty="0">
              <a:latin typeface="+mj-lt"/>
            </a:endParaRPr>
          </a:p>
          <a:p>
            <a:pPr lvl="1"/>
            <a:r>
              <a:rPr lang="en-US" altLang="ja-JP" dirty="0"/>
              <a:t> </a:t>
            </a:r>
            <a:r>
              <a:rPr lang="en-US" altLang="ja-JP" dirty="0">
                <a:latin typeface="+mn-lt"/>
              </a:rPr>
              <a:t>Deep “H” ruled out by double </a:t>
            </a:r>
            <a:r>
              <a:rPr lang="en-US" altLang="ja-JP" dirty="0" err="1">
                <a:latin typeface="+mn-lt"/>
              </a:rPr>
              <a:t>hypernuclei</a:t>
            </a:r>
            <a:endParaRPr kumimoji="1" lang="ja-JP" altLang="en-US" dirty="0"/>
          </a:p>
        </p:txBody>
      </p:sp>
      <p:pic>
        <p:nvPicPr>
          <p:cNvPr id="4" name="Picture 3" descr="C:\HOME\Work\Research\Workshop\2015\1124_KEK\equation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1137" y="2346744"/>
            <a:ext cx="5648325" cy="885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032452" y="3194435"/>
            <a:ext cx="99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(2231)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24396" y="3188213"/>
            <a:ext cx="99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(2386)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10609" y="3197544"/>
            <a:ext cx="99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(2259)</a:t>
            </a:r>
            <a:endParaRPr kumimoji="1" lang="ja-JP" altLang="en-US" dirty="0"/>
          </a:p>
        </p:txBody>
      </p:sp>
      <p:sp>
        <p:nvSpPr>
          <p:cNvPr id="8" name="右矢印 7"/>
          <p:cNvSpPr/>
          <p:nvPr/>
        </p:nvSpPr>
        <p:spPr bwMode="auto">
          <a:xfrm>
            <a:off x="2146042" y="3788225"/>
            <a:ext cx="335902" cy="214605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75251" y="3713581"/>
            <a:ext cx="5906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would be ΛΛ</a:t>
            </a:r>
            <a:r>
              <a:rPr lang="ja-JP" altLang="en-US" dirty="0"/>
              <a:t> </a:t>
            </a:r>
            <a:r>
              <a:rPr lang="en-US" altLang="ja-JP" dirty="0"/>
              <a:t>bound state if strong attraction btw ΛΛ</a:t>
            </a:r>
          </a:p>
          <a:p>
            <a:r>
              <a:rPr lang="en-US" altLang="ja-JP" dirty="0"/>
              <a:t>No quark Pauli blocking</a:t>
            </a:r>
            <a:endParaRPr kumimoji="1" lang="ja-JP" altLang="en-US" dirty="0"/>
          </a:p>
        </p:txBody>
      </p:sp>
      <p:sp>
        <p:nvSpPr>
          <p:cNvPr id="13" name="日付プレースホルダー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0392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r>
              <a:rPr lang="en-US" altLang="ja-JP" dirty="0"/>
              <a:t>Role of ΛΛ</a:t>
            </a:r>
            <a:r>
              <a:rPr lang="ja-JP" altLang="en-US" dirty="0"/>
              <a:t> </a:t>
            </a:r>
            <a:r>
              <a:rPr lang="en-US" altLang="ja-JP" dirty="0"/>
              <a:t>Interaction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r>
              <a:rPr lang="en-US" altLang="ja-JP" dirty="0"/>
              <a:t>“Hyperon Puzzle” in Neutron Star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9" y="2073697"/>
            <a:ext cx="5278310" cy="398187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130212" y="2073697"/>
            <a:ext cx="2780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ΛN : constrained by </a:t>
            </a:r>
            <a:r>
              <a:rPr kumimoji="1" lang="en-US" altLang="ja-JP" dirty="0" err="1"/>
              <a:t>hypernuclei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dirty="0"/>
              <a:t>Repulsive at high density?</a:t>
            </a:r>
          </a:p>
          <a:p>
            <a:endParaRPr kumimoji="1" lang="en-US" altLang="ja-JP" dirty="0"/>
          </a:p>
          <a:p>
            <a:r>
              <a:rPr lang="en-US" altLang="ja-JP" dirty="0"/>
              <a:t>3-body interaction?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0323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55050" cy="53340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How to disentangle Coulomb / Strong?</a:t>
            </a:r>
            <a:endParaRPr lang="ja-JP" altLang="en-US" dirty="0"/>
          </a:p>
        </p:txBody>
      </p:sp>
      <p:sp>
        <p:nvSpPr>
          <p:cNvPr id="6" name="円/楕円 5"/>
          <p:cNvSpPr/>
          <p:nvPr/>
        </p:nvSpPr>
        <p:spPr bwMode="auto">
          <a:xfrm>
            <a:off x="1115616" y="909032"/>
            <a:ext cx="2952328" cy="280800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56000">
                <a:srgbClr val="FF7A00">
                  <a:alpha val="59000"/>
                </a:srgbClr>
              </a:gs>
              <a:gs pos="91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 dirty="0">
              <a:ea typeface="Arial Unicode MS" panose="020B0604020202020204" pitchFamily="50" charset="-128"/>
            </a:endParaRPr>
          </a:p>
        </p:txBody>
      </p:sp>
      <p:sp>
        <p:nvSpPr>
          <p:cNvPr id="7" name="円/楕円 6"/>
          <p:cNvSpPr/>
          <p:nvPr/>
        </p:nvSpPr>
        <p:spPr bwMode="auto">
          <a:xfrm>
            <a:off x="1619672" y="5074221"/>
            <a:ext cx="1474203" cy="1307107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56000">
                <a:srgbClr val="FF7A00">
                  <a:alpha val="59000"/>
                </a:srgbClr>
              </a:gs>
              <a:gs pos="91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 anchor="ctr">
            <a:spAutoFit/>
          </a:bodyPr>
          <a:lstStyle/>
          <a:p>
            <a:pPr>
              <a:defRPr/>
            </a:pPr>
            <a:endParaRPr lang="ja-JP" altLang="en-US" dirty="0">
              <a:ea typeface="Arial Unicode MS" panose="020B0604020202020204" pitchFamily="50" charset="-128"/>
            </a:endParaRPr>
          </a:p>
        </p:txBody>
      </p:sp>
      <p:sp>
        <p:nvSpPr>
          <p:cNvPr id="8" name="円/楕円 59"/>
          <p:cNvSpPr>
            <a:spLocks/>
          </p:cNvSpPr>
          <p:nvPr/>
        </p:nvSpPr>
        <p:spPr bwMode="auto">
          <a:xfrm>
            <a:off x="2843213" y="3227388"/>
            <a:ext cx="360362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i="1" dirty="0">
                <a:latin typeface="+mn-lt"/>
                <a:ea typeface="Arial Unicode MS" panose="020B0604020202020204" pitchFamily="50" charset="-128"/>
              </a:rPr>
              <a:t>p</a:t>
            </a:r>
            <a:endParaRPr kumimoji="0" lang="ja-JP" altLang="en-US" sz="1600" b="0" i="1" dirty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4346" name="円/楕円 59"/>
          <p:cNvSpPr>
            <a:spLocks/>
          </p:cNvSpPr>
          <p:nvPr/>
        </p:nvSpPr>
        <p:spPr bwMode="auto">
          <a:xfrm>
            <a:off x="2411413" y="2290763"/>
            <a:ext cx="360362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rPr>
              <a:t>Ω</a:t>
            </a:r>
            <a:endParaRPr kumimoji="0" lang="ja-JP" altLang="en-US" sz="1600" b="0" dirty="0">
              <a:latin typeface="Times New Roman" panose="02020603050405020304" pitchFamily="18" charset="0"/>
              <a:ea typeface="Arial Unicode MS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円/楕円 59"/>
          <p:cNvSpPr>
            <a:spLocks/>
          </p:cNvSpPr>
          <p:nvPr/>
        </p:nvSpPr>
        <p:spPr bwMode="auto">
          <a:xfrm>
            <a:off x="2987675" y="1139825"/>
            <a:ext cx="360363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i="1" dirty="0">
                <a:latin typeface="+mn-lt"/>
                <a:ea typeface="Arial Unicode MS" panose="020B0604020202020204" pitchFamily="50" charset="-128"/>
              </a:rPr>
              <a:t>p</a:t>
            </a:r>
            <a:endParaRPr kumimoji="0" lang="ja-JP" altLang="en-US" sz="1600" b="0" i="1" dirty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1" name="円/楕円 59"/>
          <p:cNvSpPr>
            <a:spLocks/>
          </p:cNvSpPr>
          <p:nvPr/>
        </p:nvSpPr>
        <p:spPr bwMode="auto">
          <a:xfrm>
            <a:off x="1403350" y="1858963"/>
            <a:ext cx="360363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i="1" dirty="0">
                <a:latin typeface="+mn-lt"/>
                <a:ea typeface="Arial Unicode MS" panose="020B0604020202020204" pitchFamily="50" charset="-128"/>
              </a:rPr>
              <a:t>p</a:t>
            </a:r>
            <a:endParaRPr kumimoji="0" lang="ja-JP" altLang="en-US" sz="1600" b="0" i="1" dirty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2" name="円/楕円 59"/>
          <p:cNvSpPr>
            <a:spLocks/>
          </p:cNvSpPr>
          <p:nvPr/>
        </p:nvSpPr>
        <p:spPr bwMode="auto">
          <a:xfrm>
            <a:off x="2051050" y="1858963"/>
            <a:ext cx="360363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i="1" dirty="0">
                <a:latin typeface="+mn-lt"/>
                <a:ea typeface="Arial Unicode MS" panose="020B0604020202020204" pitchFamily="50" charset="-128"/>
              </a:rPr>
              <a:t>p</a:t>
            </a:r>
            <a:endParaRPr kumimoji="0" lang="ja-JP" altLang="en-US" sz="1600" b="0" i="1" dirty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3" name="円/楕円 59"/>
          <p:cNvSpPr>
            <a:spLocks/>
          </p:cNvSpPr>
          <p:nvPr/>
        </p:nvSpPr>
        <p:spPr bwMode="auto">
          <a:xfrm>
            <a:off x="1908175" y="2506663"/>
            <a:ext cx="360363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i="1" dirty="0">
                <a:latin typeface="+mn-lt"/>
                <a:ea typeface="Arial Unicode MS" panose="020B0604020202020204" pitchFamily="50" charset="-128"/>
              </a:rPr>
              <a:t>p</a:t>
            </a:r>
            <a:endParaRPr kumimoji="0" lang="ja-JP" altLang="en-US" sz="1600" b="0" i="1" dirty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4" name="円/楕円 59"/>
          <p:cNvSpPr>
            <a:spLocks/>
          </p:cNvSpPr>
          <p:nvPr/>
        </p:nvSpPr>
        <p:spPr bwMode="auto">
          <a:xfrm>
            <a:off x="2124075" y="1139825"/>
            <a:ext cx="360363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i="1" dirty="0">
                <a:latin typeface="+mn-lt"/>
                <a:ea typeface="Arial Unicode MS" panose="020B0604020202020204" pitchFamily="50" charset="-128"/>
              </a:rPr>
              <a:t>p</a:t>
            </a:r>
            <a:endParaRPr kumimoji="0" lang="ja-JP" altLang="en-US" sz="1600" b="0" i="1" dirty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5" name="円/楕円 59"/>
          <p:cNvSpPr>
            <a:spLocks/>
          </p:cNvSpPr>
          <p:nvPr/>
        </p:nvSpPr>
        <p:spPr bwMode="auto">
          <a:xfrm>
            <a:off x="2987675" y="2435225"/>
            <a:ext cx="360363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i="1" dirty="0">
                <a:latin typeface="+mn-lt"/>
                <a:ea typeface="Arial Unicode MS" panose="020B0604020202020204" pitchFamily="50" charset="-128"/>
              </a:rPr>
              <a:t>p</a:t>
            </a:r>
            <a:endParaRPr kumimoji="0" lang="ja-JP" altLang="en-US" sz="1600" b="0" i="1" dirty="0">
              <a:latin typeface="+mn-lt"/>
              <a:ea typeface="Arial Unicode MS" panose="020B0604020202020204" pitchFamily="50" charset="-128"/>
            </a:endParaRPr>
          </a:p>
        </p:txBody>
      </p:sp>
      <p:cxnSp>
        <p:nvCxnSpPr>
          <p:cNvPr id="14353" name="直線矢印コネクタ 18"/>
          <p:cNvCxnSpPr>
            <a:cxnSpLocks noChangeShapeType="1"/>
          </p:cNvCxnSpPr>
          <p:nvPr/>
        </p:nvCxnSpPr>
        <p:spPr bwMode="auto">
          <a:xfrm>
            <a:off x="1763713" y="2133600"/>
            <a:ext cx="647700" cy="3222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4" name="直線矢印コネクタ 20"/>
          <p:cNvCxnSpPr>
            <a:cxnSpLocks noChangeShapeType="1"/>
          </p:cNvCxnSpPr>
          <p:nvPr/>
        </p:nvCxnSpPr>
        <p:spPr bwMode="auto">
          <a:xfrm>
            <a:off x="2411413" y="1557338"/>
            <a:ext cx="107950" cy="8270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5" name="直線矢印コネクタ 23"/>
          <p:cNvCxnSpPr>
            <a:cxnSpLocks noChangeShapeType="1"/>
          </p:cNvCxnSpPr>
          <p:nvPr/>
        </p:nvCxnSpPr>
        <p:spPr bwMode="auto">
          <a:xfrm flipH="1">
            <a:off x="2700338" y="1557338"/>
            <a:ext cx="358775" cy="8270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6" name="直線矢印コネクタ 26"/>
          <p:cNvCxnSpPr>
            <a:cxnSpLocks noChangeShapeType="1"/>
          </p:cNvCxnSpPr>
          <p:nvPr/>
        </p:nvCxnSpPr>
        <p:spPr bwMode="auto">
          <a:xfrm flipH="1" flipV="1">
            <a:off x="2700487" y="2636912"/>
            <a:ext cx="287337" cy="68421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7" name="直線矢印コネクタ 29"/>
          <p:cNvCxnSpPr>
            <a:cxnSpLocks noChangeShapeType="1"/>
          </p:cNvCxnSpPr>
          <p:nvPr/>
        </p:nvCxnSpPr>
        <p:spPr bwMode="auto">
          <a:xfrm flipH="1">
            <a:off x="4537075" y="1181100"/>
            <a:ext cx="6477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テキスト ボックス 31"/>
          <p:cNvSpPr txBox="1"/>
          <p:nvPr/>
        </p:nvSpPr>
        <p:spPr>
          <a:xfrm>
            <a:off x="5292724" y="981075"/>
            <a:ext cx="3864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1" lang="en-US" altLang="ja-JP" sz="2400" b="1" dirty="0">
                <a:latin typeface="+mn-lt"/>
                <a:ea typeface="Arial Unicode MS" panose="020B0604020202020204" pitchFamily="50" charset="-128"/>
              </a:rPr>
              <a:t>Coulomb dominated</a:t>
            </a:r>
            <a:endParaRPr kumimoji="1" lang="ja-JP" altLang="en-US" sz="2400" b="1" dirty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4359" name="上下矢印 32"/>
          <p:cNvSpPr>
            <a:spLocks noChangeArrowheads="1"/>
          </p:cNvSpPr>
          <p:nvPr/>
        </p:nvSpPr>
        <p:spPr bwMode="auto">
          <a:xfrm rot="3960000">
            <a:off x="2320255" y="2388724"/>
            <a:ext cx="89885" cy="365218"/>
          </a:xfrm>
          <a:prstGeom prst="upDownArrow">
            <a:avLst>
              <a:gd name="adj1" fmla="val 50000"/>
              <a:gd name="adj2" fmla="val 49768"/>
            </a:avLst>
          </a:prstGeom>
          <a:solidFill>
            <a:srgbClr val="FF0000"/>
          </a:solidFill>
          <a:ln w="25400" algn="ctr">
            <a:noFill/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360" name="上下矢印 33"/>
          <p:cNvSpPr>
            <a:spLocks noChangeArrowheads="1"/>
          </p:cNvSpPr>
          <p:nvPr/>
        </p:nvSpPr>
        <p:spPr bwMode="auto">
          <a:xfrm rot="1020000">
            <a:off x="2319380" y="5314899"/>
            <a:ext cx="132730" cy="258553"/>
          </a:xfrm>
          <a:prstGeom prst="upDownArrow">
            <a:avLst>
              <a:gd name="adj1" fmla="val 50000"/>
              <a:gd name="adj2" fmla="val 49768"/>
            </a:avLst>
          </a:prstGeom>
          <a:solidFill>
            <a:srgbClr val="FF0000"/>
          </a:solidFill>
          <a:ln w="25400" algn="ctr">
            <a:noFill/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361" name="上下矢印 34"/>
          <p:cNvSpPr>
            <a:spLocks noChangeArrowheads="1"/>
          </p:cNvSpPr>
          <p:nvPr/>
        </p:nvSpPr>
        <p:spPr bwMode="auto">
          <a:xfrm rot="-4260000">
            <a:off x="2802293" y="2376690"/>
            <a:ext cx="107951" cy="390683"/>
          </a:xfrm>
          <a:prstGeom prst="upDownArrow">
            <a:avLst>
              <a:gd name="adj1" fmla="val 50000"/>
              <a:gd name="adj2" fmla="val 49845"/>
            </a:avLst>
          </a:prstGeom>
          <a:solidFill>
            <a:srgbClr val="FF0000"/>
          </a:solidFill>
          <a:ln w="25400" algn="ctr">
            <a:noFill/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362" name="上下矢印 35"/>
          <p:cNvSpPr>
            <a:spLocks noChangeArrowheads="1"/>
          </p:cNvSpPr>
          <p:nvPr/>
        </p:nvSpPr>
        <p:spPr bwMode="auto">
          <a:xfrm rot="-5400000">
            <a:off x="4815681" y="1440657"/>
            <a:ext cx="179387" cy="488950"/>
          </a:xfrm>
          <a:prstGeom prst="upDownArrow">
            <a:avLst>
              <a:gd name="adj1" fmla="val 50000"/>
              <a:gd name="adj2" fmla="val 50109"/>
            </a:avLst>
          </a:prstGeom>
          <a:solidFill>
            <a:srgbClr val="FF0000"/>
          </a:solidFill>
          <a:ln w="25400" algn="ctr">
            <a:noFill/>
            <a:round/>
            <a:headEnd/>
            <a:tailEnd/>
          </a:ln>
          <a:effectLst/>
          <a:extLst/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292724" y="1504950"/>
            <a:ext cx="3743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1" lang="en-US" altLang="ja-JP" sz="2400" b="1" dirty="0">
                <a:latin typeface="+mn-lt"/>
                <a:ea typeface="Arial Unicode MS" panose="020B0604020202020204" pitchFamily="50" charset="-128"/>
              </a:rPr>
              <a:t>Strong int. dominated</a:t>
            </a:r>
            <a:endParaRPr kumimoji="1" lang="ja-JP" altLang="en-US" sz="2400" b="1" dirty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40" name="円/楕円 59"/>
          <p:cNvSpPr>
            <a:spLocks/>
          </p:cNvSpPr>
          <p:nvPr/>
        </p:nvSpPr>
        <p:spPr bwMode="auto">
          <a:xfrm>
            <a:off x="2484438" y="5820120"/>
            <a:ext cx="360362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i="1" dirty="0">
                <a:latin typeface="+mn-lt"/>
                <a:ea typeface="Arial Unicode MS" panose="020B0604020202020204" pitchFamily="50" charset="-128"/>
              </a:rPr>
              <a:t>p</a:t>
            </a:r>
            <a:endParaRPr kumimoji="0" lang="ja-JP" altLang="en-US" sz="1600" b="0" i="1" dirty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41" name="円/楕円 59"/>
          <p:cNvSpPr>
            <a:spLocks/>
          </p:cNvSpPr>
          <p:nvPr/>
        </p:nvSpPr>
        <p:spPr bwMode="auto">
          <a:xfrm>
            <a:off x="1763713" y="5675658"/>
            <a:ext cx="360362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i="1" dirty="0">
                <a:latin typeface="+mn-lt"/>
                <a:ea typeface="Arial Unicode MS" panose="020B0604020202020204" pitchFamily="50" charset="-128"/>
              </a:rPr>
              <a:t>p</a:t>
            </a:r>
            <a:endParaRPr kumimoji="0" lang="ja-JP" altLang="en-US" sz="1600" b="0" i="1" dirty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14367" name="上下矢印 41"/>
          <p:cNvSpPr>
            <a:spLocks noChangeArrowheads="1"/>
          </p:cNvSpPr>
          <p:nvPr/>
        </p:nvSpPr>
        <p:spPr bwMode="auto">
          <a:xfrm rot="-3360000">
            <a:off x="2416248" y="5670345"/>
            <a:ext cx="133873" cy="351826"/>
          </a:xfrm>
          <a:prstGeom prst="upDownArrow">
            <a:avLst>
              <a:gd name="adj1" fmla="val 50000"/>
              <a:gd name="adj2" fmla="val 50286"/>
            </a:avLst>
          </a:prstGeom>
          <a:solidFill>
            <a:srgbClr val="FF0000"/>
          </a:solidFill>
          <a:ln w="25400" algn="ctr">
            <a:noFill/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368" name="上下矢印 42"/>
          <p:cNvSpPr>
            <a:spLocks noChangeArrowheads="1"/>
          </p:cNvSpPr>
          <p:nvPr/>
        </p:nvSpPr>
        <p:spPr bwMode="auto">
          <a:xfrm rot="-6660000">
            <a:off x="2058406" y="5649373"/>
            <a:ext cx="125952" cy="265195"/>
          </a:xfrm>
          <a:prstGeom prst="upDownArrow">
            <a:avLst>
              <a:gd name="adj1" fmla="val 50000"/>
              <a:gd name="adj2" fmla="val 50286"/>
            </a:avLst>
          </a:prstGeom>
          <a:solidFill>
            <a:srgbClr val="FF0000"/>
          </a:solidFill>
          <a:ln w="25400" algn="ctr">
            <a:noFill/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176567" y="1999873"/>
            <a:ext cx="50782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R : many pairs are from long-distance  - Coulomb-dominated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237916" y="5301984"/>
            <a:ext cx="58324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Small R : most of pairs are from short-distance - Strong-int. dominated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6" name="三方向矢印 45"/>
          <p:cNvSpPr/>
          <p:nvPr/>
        </p:nvSpPr>
        <p:spPr bwMode="auto">
          <a:xfrm rot="5400000">
            <a:off x="2393156" y="3526632"/>
            <a:ext cx="1260475" cy="1655762"/>
          </a:xfrm>
          <a:prstGeom prst="leftRightUpArrow">
            <a:avLst>
              <a:gd name="adj1" fmla="val 25000"/>
              <a:gd name="adj2" fmla="val 22966"/>
              <a:gd name="adj3" fmla="val 25000"/>
            </a:avLst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 dirty="0">
              <a:ea typeface="Arial Unicode MS" panose="020B060402020202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924300" y="3979863"/>
            <a:ext cx="45354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eiryo UI" panose="020B0604030504040204" pitchFamily="50" charset="-128"/>
              </a:rPr>
              <a:t>Difference informs about Strong int.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eiryo UI" panose="020B0604030504040204" pitchFamily="50" charset="-128"/>
            </a:endParaRPr>
          </a:p>
        </p:txBody>
      </p:sp>
      <p:sp>
        <p:nvSpPr>
          <p:cNvPr id="14377" name="上下矢印 56"/>
          <p:cNvSpPr>
            <a:spLocks noChangeArrowheads="1"/>
          </p:cNvSpPr>
          <p:nvPr/>
        </p:nvSpPr>
        <p:spPr bwMode="auto">
          <a:xfrm rot="-2340000">
            <a:off x="2383335" y="2127176"/>
            <a:ext cx="96951" cy="331427"/>
          </a:xfrm>
          <a:prstGeom prst="upDownArrow">
            <a:avLst>
              <a:gd name="adj1" fmla="val 50000"/>
              <a:gd name="adj2" fmla="val 50286"/>
            </a:avLst>
          </a:prstGeom>
          <a:solidFill>
            <a:srgbClr val="FF0000"/>
          </a:solidFill>
          <a:ln w="25400" algn="ctr">
            <a:noFill/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42" name="Picture 92" descr="C:\HOME\Work\Research\Workshop\2015\0907_HYP2015\equation.e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6963" y="3213100"/>
            <a:ext cx="5472112" cy="7032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3" name="円/楕円 59"/>
          <p:cNvSpPr>
            <a:spLocks/>
          </p:cNvSpPr>
          <p:nvPr/>
        </p:nvSpPr>
        <p:spPr bwMode="auto">
          <a:xfrm>
            <a:off x="2124075" y="5531195"/>
            <a:ext cx="360363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rPr>
              <a:t>Ω</a:t>
            </a:r>
            <a:endParaRPr kumimoji="0" lang="ja-JP" altLang="en-US" sz="1600" b="0" dirty="0">
              <a:latin typeface="Times New Roman" panose="02020603050405020304" pitchFamily="18" charset="0"/>
              <a:ea typeface="Arial Unicode MS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" name="円/楕円 59"/>
          <p:cNvSpPr>
            <a:spLocks/>
          </p:cNvSpPr>
          <p:nvPr/>
        </p:nvSpPr>
        <p:spPr bwMode="auto">
          <a:xfrm>
            <a:off x="2268538" y="5099395"/>
            <a:ext cx="358775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i="1" dirty="0">
                <a:latin typeface="+mn-lt"/>
                <a:ea typeface="Arial Unicode MS" panose="020B0604020202020204" pitchFamily="50" charset="-128"/>
              </a:rPr>
              <a:t>p</a:t>
            </a:r>
            <a:endParaRPr kumimoji="0" lang="ja-JP" altLang="en-US" sz="1600" b="0" i="1" dirty="0">
              <a:latin typeface="+mn-lt"/>
              <a:ea typeface="Arial Unicode MS" panose="020B0604020202020204" pitchFamily="50" charset="-128"/>
            </a:endParaRPr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6" name="フッター プレースホルダー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4516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/>
          <a:lstStyle/>
          <a:p>
            <a:pPr>
              <a:defRPr/>
            </a:pPr>
            <a:r>
              <a:rPr lang="en-US" altLang="ja-JP" i="1" dirty="0"/>
              <a:t>N</a:t>
            </a:r>
            <a:r>
              <a:rPr lang="en-US" altLang="ja-JP" dirty="0"/>
              <a:t>Ω</a:t>
            </a:r>
            <a:r>
              <a:rPr lang="ja-JP" altLang="en-US" dirty="0"/>
              <a:t> </a:t>
            </a:r>
            <a:r>
              <a:rPr lang="en-US" altLang="ja-JP" dirty="0"/>
              <a:t> Final State Interaction</a:t>
            </a:r>
            <a:endParaRPr lang="ja-JP" altLang="en-US" baseline="-12000" dirty="0">
              <a:latin typeface="Mathematica1" panose="05000502060100000001" pitchFamily="2" charset="2"/>
            </a:endParaRPr>
          </a:p>
        </p:txBody>
      </p:sp>
      <p:sp>
        <p:nvSpPr>
          <p:cNvPr id="61" name="テキスト ボックス 5157"/>
          <p:cNvSpPr txBox="1">
            <a:spLocks noChangeArrowheads="1"/>
          </p:cNvSpPr>
          <p:nvPr/>
        </p:nvSpPr>
        <p:spPr bwMode="auto">
          <a:xfrm>
            <a:off x="7048504" y="1160169"/>
            <a:ext cx="744537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800" i="1" dirty="0" err="1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rPr>
              <a:t>k</a:t>
            </a:r>
            <a:r>
              <a:rPr lang="en-US" altLang="ja-JP" sz="2800" i="1" baseline="-25000" dirty="0" err="1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rPr>
              <a:t>Ω</a:t>
            </a:r>
            <a:endParaRPr lang="ja-JP" altLang="en-US" sz="2800" i="1" baseline="-25000" dirty="0">
              <a:latin typeface="Times New Roman" panose="02020603050405020304" pitchFamily="18" charset="0"/>
              <a:ea typeface="Arial Unicode MS" pitchFamily="50" charset="-128"/>
              <a:cs typeface="Times New Roman" panose="02020603050405020304" pitchFamily="18" charset="0"/>
            </a:endParaRPr>
          </a:p>
        </p:txBody>
      </p:sp>
      <p:sp>
        <p:nvSpPr>
          <p:cNvPr id="62" name="テキスト ボックス 5157"/>
          <p:cNvSpPr txBox="1">
            <a:spLocks noChangeArrowheads="1"/>
          </p:cNvSpPr>
          <p:nvPr/>
        </p:nvSpPr>
        <p:spPr bwMode="auto">
          <a:xfrm>
            <a:off x="6362012" y="2365806"/>
            <a:ext cx="744537" cy="523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800" i="1" dirty="0" err="1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rPr>
              <a:t>k</a:t>
            </a:r>
            <a:r>
              <a:rPr lang="en-US" altLang="ja-JP" sz="2800" i="1" baseline="-25000" dirty="0" err="1">
                <a:latin typeface="Times New Roman" panose="02020603050405020304" pitchFamily="18" charset="0"/>
                <a:ea typeface="Arial Unicode MS" pitchFamily="50" charset="-128"/>
                <a:cs typeface="Times New Roman" panose="02020603050405020304" pitchFamily="18" charset="0"/>
              </a:rPr>
              <a:t>p</a:t>
            </a:r>
            <a:endParaRPr lang="ja-JP" altLang="en-US" sz="2800" i="1" baseline="-25000" dirty="0">
              <a:latin typeface="Times New Roman" panose="02020603050405020304" pitchFamily="18" charset="0"/>
              <a:ea typeface="Arial Unicode MS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125" y="1029072"/>
            <a:ext cx="927103" cy="2910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31" y="2646544"/>
            <a:ext cx="929275" cy="3275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テキスト ボックス 9"/>
          <p:cNvSpPr txBox="1">
            <a:spLocks noChangeArrowheads="1"/>
          </p:cNvSpPr>
          <p:nvPr/>
        </p:nvSpPr>
        <p:spPr bwMode="auto">
          <a:xfrm>
            <a:off x="283693" y="3569291"/>
            <a:ext cx="75669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2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Wave </a:t>
            </a:r>
            <a:r>
              <a:rPr lang="en-US" altLang="ja-JP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func</a:t>
            </a: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. : modification in S-wave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33871" y="4998933"/>
            <a:ext cx="391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Coupled to ΛΞ</a:t>
            </a:r>
            <a:r>
              <a:rPr lang="ja-JP" altLang="en-US" dirty="0"/>
              <a:t> </a:t>
            </a:r>
            <a:r>
              <a:rPr lang="en-US" altLang="ja-JP" dirty="0"/>
              <a:t>(2430) and  ΣΞ(2507)</a:t>
            </a:r>
            <a:endParaRPr kumimoji="1" lang="ja-JP" altLang="en-US" dirty="0"/>
          </a:p>
        </p:txBody>
      </p:sp>
      <p:sp>
        <p:nvSpPr>
          <p:cNvPr id="11" name="右矢印 10"/>
          <p:cNvSpPr/>
          <p:nvPr/>
        </p:nvSpPr>
        <p:spPr bwMode="auto">
          <a:xfrm>
            <a:off x="599456" y="5550705"/>
            <a:ext cx="263524" cy="158620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34283" y="5429960"/>
            <a:ext cx="48797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tabLst>
                <a:tab pos="396000" algn="l"/>
              </a:tabLst>
            </a:pPr>
            <a:r>
              <a:rPr kumimoji="1" lang="en-US" altLang="ja-JP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ja-JP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ja-JP" altLang="en-US" sz="2000" dirty="0"/>
              <a:t>：</a:t>
            </a:r>
            <a:r>
              <a:rPr lang="en-US" altLang="ja-JP" sz="2000" dirty="0">
                <a:solidFill>
                  <a:srgbClr val="00B050"/>
                </a:solidFill>
              </a:rPr>
              <a:t>Absorption of S-wave component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640552" y="4998933"/>
            <a:ext cx="320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cs typeface="Times New Roman" panose="02020603050405020304" pitchFamily="18" charset="0"/>
              </a:rPr>
              <a:t>Calculating from </a:t>
            </a:r>
            <a:r>
              <a:rPr lang="en-US" altLang="ja-JP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462298" y="5429960"/>
            <a:ext cx="19496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1" lang="en-US" altLang="ja-JP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ja-JP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interaction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cxnSp>
        <p:nvCxnSpPr>
          <p:cNvPr id="24" name="直線矢印コネクタ 23"/>
          <p:cNvCxnSpPr>
            <a:stCxn id="228" idx="2"/>
          </p:cNvCxnSpPr>
          <p:nvPr/>
        </p:nvCxnSpPr>
        <p:spPr bwMode="auto">
          <a:xfrm>
            <a:off x="2675589" y="1499099"/>
            <a:ext cx="741719" cy="4509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直線矢印コネクタ 33"/>
          <p:cNvCxnSpPr>
            <a:stCxn id="424" idx="6"/>
          </p:cNvCxnSpPr>
          <p:nvPr/>
        </p:nvCxnSpPr>
        <p:spPr bwMode="auto">
          <a:xfrm>
            <a:off x="2596498" y="2428274"/>
            <a:ext cx="503800" cy="226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テキスト ボックス 24"/>
          <p:cNvSpPr txBox="1"/>
          <p:nvPr/>
        </p:nvSpPr>
        <p:spPr>
          <a:xfrm>
            <a:off x="3900133" y="3038622"/>
            <a:ext cx="989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Λ, Σ</a:t>
            </a:r>
            <a:endParaRPr kumimoji="1" lang="ja-JP" altLang="en-US" sz="28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647091" y="2615592"/>
            <a:ext cx="46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Ξ</a:t>
            </a:r>
            <a:endParaRPr kumimoji="1" lang="ja-JP" altLang="en-US" sz="2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394111" y="5969645"/>
            <a:ext cx="238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Taken from Lattice</a:t>
            </a:r>
          </a:p>
          <a:p>
            <a:r>
              <a:rPr lang="en-US" altLang="ja-JP" dirty="0"/>
              <a:t>(HAL QCD)</a:t>
            </a:r>
            <a:endParaRPr kumimoji="1" lang="ja-JP" altLang="en-US" dirty="0"/>
          </a:p>
        </p:txBody>
      </p:sp>
      <p:sp>
        <p:nvSpPr>
          <p:cNvPr id="228" name="矢印: 下 283"/>
          <p:cNvSpPr/>
          <p:nvPr/>
        </p:nvSpPr>
        <p:spPr bwMode="auto">
          <a:xfrm rot="16200000">
            <a:off x="4628998" y="-802976"/>
            <a:ext cx="505598" cy="4462009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29" name="矢印: 下 283"/>
          <p:cNvSpPr/>
          <p:nvPr/>
        </p:nvSpPr>
        <p:spPr bwMode="auto">
          <a:xfrm rot="16394971">
            <a:off x="4246407" y="533414"/>
            <a:ext cx="505598" cy="3888000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30" name="フリーフォーム: 図形 229"/>
          <p:cNvSpPr/>
          <p:nvPr/>
        </p:nvSpPr>
        <p:spPr bwMode="auto">
          <a:xfrm rot="18664878">
            <a:off x="3543368" y="1690750"/>
            <a:ext cx="765826" cy="617042"/>
          </a:xfrm>
          <a:custGeom>
            <a:avLst/>
            <a:gdLst>
              <a:gd name="connsiteX0" fmla="*/ 28730 w 625889"/>
              <a:gd name="connsiteY0" fmla="*/ 498307 h 498307"/>
              <a:gd name="connsiteX1" fmla="*/ 28730 w 625889"/>
              <a:gd name="connsiteY1" fmla="*/ 283703 h 498307"/>
              <a:gd name="connsiteX2" fmla="*/ 327310 w 625889"/>
              <a:gd name="connsiteY2" fmla="*/ 255711 h 498307"/>
              <a:gd name="connsiteX3" fmla="*/ 401955 w 625889"/>
              <a:gd name="connsiteY3" fmla="*/ 22446 h 498307"/>
              <a:gd name="connsiteX4" fmla="*/ 625889 w 625889"/>
              <a:gd name="connsiteY4" fmla="*/ 22446 h 49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889" h="498307">
                <a:moveTo>
                  <a:pt x="28730" y="498307"/>
                </a:moveTo>
                <a:cubicBezTo>
                  <a:pt x="3848" y="411221"/>
                  <a:pt x="-21033" y="324136"/>
                  <a:pt x="28730" y="283703"/>
                </a:cubicBezTo>
                <a:cubicBezTo>
                  <a:pt x="78493" y="243270"/>
                  <a:pt x="265106" y="299254"/>
                  <a:pt x="327310" y="255711"/>
                </a:cubicBezTo>
                <a:cubicBezTo>
                  <a:pt x="389514" y="212168"/>
                  <a:pt x="352192" y="61323"/>
                  <a:pt x="401955" y="22446"/>
                </a:cubicBezTo>
                <a:cubicBezTo>
                  <a:pt x="451718" y="-16432"/>
                  <a:pt x="538803" y="3007"/>
                  <a:pt x="625889" y="22446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cxnSp>
        <p:nvCxnSpPr>
          <p:cNvPr id="250" name="直線矢印コネクタ 249"/>
          <p:cNvCxnSpPr/>
          <p:nvPr/>
        </p:nvCxnSpPr>
        <p:spPr bwMode="auto">
          <a:xfrm>
            <a:off x="3413952" y="1949925"/>
            <a:ext cx="1240955" cy="83998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2" name="直線矢印コネクタ 251"/>
          <p:cNvCxnSpPr/>
          <p:nvPr/>
        </p:nvCxnSpPr>
        <p:spPr bwMode="auto">
          <a:xfrm>
            <a:off x="3100298" y="2649481"/>
            <a:ext cx="780875" cy="6144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5" name="グループ化 56"/>
          <p:cNvGrpSpPr>
            <a:grpSpLocks noChangeAspect="1"/>
          </p:cNvGrpSpPr>
          <p:nvPr/>
        </p:nvGrpSpPr>
        <p:grpSpPr bwMode="auto">
          <a:xfrm>
            <a:off x="1136511" y="1501389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5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59" name="グループ化 57"/>
          <p:cNvGrpSpPr>
            <a:grpSpLocks noChangeAspect="1"/>
          </p:cNvGrpSpPr>
          <p:nvPr/>
        </p:nvGrpSpPr>
        <p:grpSpPr bwMode="auto">
          <a:xfrm>
            <a:off x="1321672" y="153240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6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63" name="グループ化 58"/>
          <p:cNvGrpSpPr>
            <a:grpSpLocks noChangeAspect="1"/>
          </p:cNvGrpSpPr>
          <p:nvPr/>
        </p:nvGrpSpPr>
        <p:grpSpPr bwMode="auto">
          <a:xfrm>
            <a:off x="1524452" y="1436838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6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67" name="グループ化 56"/>
          <p:cNvGrpSpPr>
            <a:grpSpLocks noChangeAspect="1"/>
          </p:cNvGrpSpPr>
          <p:nvPr/>
        </p:nvGrpSpPr>
        <p:grpSpPr bwMode="auto">
          <a:xfrm>
            <a:off x="1760406" y="1513098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6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71" name="グループ化 56"/>
          <p:cNvGrpSpPr>
            <a:grpSpLocks noChangeAspect="1"/>
          </p:cNvGrpSpPr>
          <p:nvPr/>
        </p:nvGrpSpPr>
        <p:grpSpPr bwMode="auto">
          <a:xfrm>
            <a:off x="1417164" y="1765901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7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3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4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75" name="グループ化 56"/>
          <p:cNvGrpSpPr>
            <a:grpSpLocks noChangeAspect="1"/>
          </p:cNvGrpSpPr>
          <p:nvPr/>
        </p:nvGrpSpPr>
        <p:grpSpPr bwMode="auto">
          <a:xfrm>
            <a:off x="1158527" y="1943818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7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79" name="グループ化 56"/>
          <p:cNvGrpSpPr>
            <a:grpSpLocks noChangeAspect="1"/>
          </p:cNvGrpSpPr>
          <p:nvPr/>
        </p:nvGrpSpPr>
        <p:grpSpPr bwMode="auto">
          <a:xfrm>
            <a:off x="2012166" y="1718584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80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1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2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83" name="グループ化 56"/>
          <p:cNvGrpSpPr>
            <a:grpSpLocks noChangeAspect="1"/>
          </p:cNvGrpSpPr>
          <p:nvPr/>
        </p:nvGrpSpPr>
        <p:grpSpPr bwMode="auto">
          <a:xfrm>
            <a:off x="1392442" y="2201604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8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87" name="グループ化 56"/>
          <p:cNvGrpSpPr>
            <a:grpSpLocks noChangeAspect="1"/>
          </p:cNvGrpSpPr>
          <p:nvPr/>
        </p:nvGrpSpPr>
        <p:grpSpPr bwMode="auto">
          <a:xfrm>
            <a:off x="1698858" y="1805227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8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91" name="グループ化 56"/>
          <p:cNvGrpSpPr>
            <a:grpSpLocks noChangeAspect="1"/>
          </p:cNvGrpSpPr>
          <p:nvPr/>
        </p:nvGrpSpPr>
        <p:grpSpPr bwMode="auto">
          <a:xfrm>
            <a:off x="1477020" y="1709928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9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3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4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95" name="グループ化 56"/>
          <p:cNvGrpSpPr>
            <a:grpSpLocks noChangeAspect="1"/>
          </p:cNvGrpSpPr>
          <p:nvPr/>
        </p:nvGrpSpPr>
        <p:grpSpPr bwMode="auto">
          <a:xfrm>
            <a:off x="1690166" y="1359470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9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99" name="グループ化 58"/>
          <p:cNvGrpSpPr>
            <a:grpSpLocks noChangeAspect="1"/>
          </p:cNvGrpSpPr>
          <p:nvPr/>
        </p:nvGrpSpPr>
        <p:grpSpPr bwMode="auto">
          <a:xfrm>
            <a:off x="1592646" y="176304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300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1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2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03" name="グループ化 58"/>
          <p:cNvGrpSpPr>
            <a:grpSpLocks noChangeAspect="1"/>
          </p:cNvGrpSpPr>
          <p:nvPr/>
        </p:nvGrpSpPr>
        <p:grpSpPr bwMode="auto">
          <a:xfrm>
            <a:off x="1327012" y="193267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30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07" name="グループ化 58"/>
          <p:cNvGrpSpPr>
            <a:grpSpLocks noChangeAspect="1"/>
          </p:cNvGrpSpPr>
          <p:nvPr/>
        </p:nvGrpSpPr>
        <p:grpSpPr bwMode="auto">
          <a:xfrm>
            <a:off x="1531449" y="2314956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308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9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0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11" name="グループ化 58"/>
          <p:cNvGrpSpPr>
            <a:grpSpLocks noChangeAspect="1"/>
          </p:cNvGrpSpPr>
          <p:nvPr/>
        </p:nvGrpSpPr>
        <p:grpSpPr bwMode="auto">
          <a:xfrm>
            <a:off x="1119862" y="1753348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312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3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4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15" name="グループ化 58"/>
          <p:cNvGrpSpPr>
            <a:grpSpLocks noChangeAspect="1"/>
          </p:cNvGrpSpPr>
          <p:nvPr/>
        </p:nvGrpSpPr>
        <p:grpSpPr bwMode="auto">
          <a:xfrm>
            <a:off x="1644858" y="161584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316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7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8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19" name="グループ化 57"/>
          <p:cNvGrpSpPr>
            <a:grpSpLocks noChangeAspect="1"/>
          </p:cNvGrpSpPr>
          <p:nvPr/>
        </p:nvGrpSpPr>
        <p:grpSpPr bwMode="auto">
          <a:xfrm>
            <a:off x="1136511" y="122342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32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2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2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23" name="グループ化 57"/>
          <p:cNvGrpSpPr>
            <a:grpSpLocks noChangeAspect="1"/>
          </p:cNvGrpSpPr>
          <p:nvPr/>
        </p:nvGrpSpPr>
        <p:grpSpPr bwMode="auto">
          <a:xfrm>
            <a:off x="875803" y="126942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324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25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26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27" name="グループ化 57"/>
          <p:cNvGrpSpPr>
            <a:grpSpLocks noChangeAspect="1"/>
          </p:cNvGrpSpPr>
          <p:nvPr/>
        </p:nvGrpSpPr>
        <p:grpSpPr bwMode="auto">
          <a:xfrm>
            <a:off x="1300098" y="126861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32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2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31" name="グループ化 57"/>
          <p:cNvGrpSpPr>
            <a:grpSpLocks noChangeAspect="1"/>
          </p:cNvGrpSpPr>
          <p:nvPr/>
        </p:nvGrpSpPr>
        <p:grpSpPr bwMode="auto">
          <a:xfrm>
            <a:off x="1509611" y="185852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33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35" name="グループ化 57"/>
          <p:cNvGrpSpPr>
            <a:grpSpLocks noChangeAspect="1"/>
          </p:cNvGrpSpPr>
          <p:nvPr/>
        </p:nvGrpSpPr>
        <p:grpSpPr bwMode="auto">
          <a:xfrm>
            <a:off x="1256718" y="211839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33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39" name="グループ化 57"/>
          <p:cNvGrpSpPr>
            <a:grpSpLocks noChangeAspect="1"/>
          </p:cNvGrpSpPr>
          <p:nvPr/>
        </p:nvGrpSpPr>
        <p:grpSpPr bwMode="auto">
          <a:xfrm>
            <a:off x="1830828" y="173752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34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43" name="グループ化 57"/>
          <p:cNvGrpSpPr>
            <a:grpSpLocks noChangeAspect="1"/>
          </p:cNvGrpSpPr>
          <p:nvPr/>
        </p:nvGrpSpPr>
        <p:grpSpPr bwMode="auto">
          <a:xfrm>
            <a:off x="1941273" y="116555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344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5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6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47" name="グループ化 57"/>
          <p:cNvGrpSpPr>
            <a:grpSpLocks noChangeAspect="1"/>
          </p:cNvGrpSpPr>
          <p:nvPr/>
        </p:nvGrpSpPr>
        <p:grpSpPr bwMode="auto">
          <a:xfrm>
            <a:off x="1636166" y="209169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34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51" name="グループ化 57"/>
          <p:cNvGrpSpPr>
            <a:grpSpLocks noChangeAspect="1"/>
          </p:cNvGrpSpPr>
          <p:nvPr/>
        </p:nvGrpSpPr>
        <p:grpSpPr bwMode="auto">
          <a:xfrm>
            <a:off x="1336478" y="1772810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35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55" name="グループ化 58"/>
          <p:cNvGrpSpPr>
            <a:grpSpLocks noChangeAspect="1"/>
          </p:cNvGrpSpPr>
          <p:nvPr/>
        </p:nvGrpSpPr>
        <p:grpSpPr bwMode="auto">
          <a:xfrm>
            <a:off x="897218" y="1546518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356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7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8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59" name="グループ化 58"/>
          <p:cNvGrpSpPr>
            <a:grpSpLocks noChangeAspect="1"/>
          </p:cNvGrpSpPr>
          <p:nvPr/>
        </p:nvGrpSpPr>
        <p:grpSpPr bwMode="auto">
          <a:xfrm>
            <a:off x="1910267" y="239659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360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1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2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63" name="グループ化 58"/>
          <p:cNvGrpSpPr>
            <a:grpSpLocks noChangeAspect="1"/>
          </p:cNvGrpSpPr>
          <p:nvPr/>
        </p:nvGrpSpPr>
        <p:grpSpPr bwMode="auto">
          <a:xfrm>
            <a:off x="1744353" y="2017824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36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67" name="グループ化 57"/>
          <p:cNvGrpSpPr>
            <a:grpSpLocks noChangeAspect="1"/>
          </p:cNvGrpSpPr>
          <p:nvPr/>
        </p:nvGrpSpPr>
        <p:grpSpPr bwMode="auto">
          <a:xfrm>
            <a:off x="1494191" y="201418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36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7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71" name="グループ化 57"/>
          <p:cNvGrpSpPr>
            <a:grpSpLocks noChangeAspect="1"/>
          </p:cNvGrpSpPr>
          <p:nvPr/>
        </p:nvGrpSpPr>
        <p:grpSpPr bwMode="auto">
          <a:xfrm>
            <a:off x="1878954" y="2257235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37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7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7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75" name="グループ化 57"/>
          <p:cNvGrpSpPr>
            <a:grpSpLocks noChangeAspect="1"/>
          </p:cNvGrpSpPr>
          <p:nvPr/>
        </p:nvGrpSpPr>
        <p:grpSpPr bwMode="auto">
          <a:xfrm>
            <a:off x="1019245" y="2029260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37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7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7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79" name="グループ化 56"/>
          <p:cNvGrpSpPr>
            <a:grpSpLocks noChangeAspect="1"/>
          </p:cNvGrpSpPr>
          <p:nvPr/>
        </p:nvGrpSpPr>
        <p:grpSpPr bwMode="auto">
          <a:xfrm>
            <a:off x="1764603" y="1930722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380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1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2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83" name="グループ化 56"/>
          <p:cNvGrpSpPr>
            <a:grpSpLocks noChangeAspect="1"/>
          </p:cNvGrpSpPr>
          <p:nvPr/>
        </p:nvGrpSpPr>
        <p:grpSpPr bwMode="auto">
          <a:xfrm>
            <a:off x="1630557" y="2480595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38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87" name="グループ化 56"/>
          <p:cNvGrpSpPr>
            <a:grpSpLocks noChangeAspect="1"/>
          </p:cNvGrpSpPr>
          <p:nvPr/>
        </p:nvGrpSpPr>
        <p:grpSpPr bwMode="auto">
          <a:xfrm>
            <a:off x="852924" y="1870257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38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9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91" name="グループ化 57"/>
          <p:cNvGrpSpPr>
            <a:grpSpLocks noChangeAspect="1"/>
          </p:cNvGrpSpPr>
          <p:nvPr/>
        </p:nvGrpSpPr>
        <p:grpSpPr bwMode="auto">
          <a:xfrm>
            <a:off x="1380097" y="2546738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39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9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9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95" name="グループ化 58"/>
          <p:cNvGrpSpPr>
            <a:grpSpLocks noChangeAspect="1"/>
          </p:cNvGrpSpPr>
          <p:nvPr/>
        </p:nvGrpSpPr>
        <p:grpSpPr bwMode="auto">
          <a:xfrm>
            <a:off x="1950453" y="1316423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396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97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98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99" name="グループ化 58"/>
          <p:cNvGrpSpPr>
            <a:grpSpLocks noChangeAspect="1"/>
          </p:cNvGrpSpPr>
          <p:nvPr/>
        </p:nvGrpSpPr>
        <p:grpSpPr bwMode="auto">
          <a:xfrm>
            <a:off x="1997145" y="1920717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400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01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02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03" name="グループ化 56"/>
          <p:cNvGrpSpPr>
            <a:grpSpLocks noChangeAspect="1"/>
          </p:cNvGrpSpPr>
          <p:nvPr/>
        </p:nvGrpSpPr>
        <p:grpSpPr bwMode="auto">
          <a:xfrm>
            <a:off x="2083687" y="2030734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40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0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0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07" name="グループ化 57"/>
          <p:cNvGrpSpPr>
            <a:grpSpLocks noChangeAspect="1"/>
          </p:cNvGrpSpPr>
          <p:nvPr/>
        </p:nvGrpSpPr>
        <p:grpSpPr bwMode="auto">
          <a:xfrm>
            <a:off x="1955703" y="2055016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40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0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11" name="グループ化 58"/>
          <p:cNvGrpSpPr>
            <a:grpSpLocks noChangeAspect="1"/>
          </p:cNvGrpSpPr>
          <p:nvPr/>
        </p:nvGrpSpPr>
        <p:grpSpPr bwMode="auto">
          <a:xfrm>
            <a:off x="899163" y="2144450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412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3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4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15" name="グループ化 56"/>
          <p:cNvGrpSpPr>
            <a:grpSpLocks noChangeAspect="1"/>
          </p:cNvGrpSpPr>
          <p:nvPr/>
        </p:nvGrpSpPr>
        <p:grpSpPr bwMode="auto">
          <a:xfrm>
            <a:off x="1236373" y="2399360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41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1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19" name="グループ化 57"/>
          <p:cNvGrpSpPr>
            <a:grpSpLocks noChangeAspect="1"/>
          </p:cNvGrpSpPr>
          <p:nvPr/>
        </p:nvGrpSpPr>
        <p:grpSpPr bwMode="auto">
          <a:xfrm>
            <a:off x="952933" y="233842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42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2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2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423" name="楕円 422"/>
          <p:cNvSpPr>
            <a:spLocks noChangeAspect="1"/>
          </p:cNvSpPr>
          <p:nvPr/>
        </p:nvSpPr>
        <p:spPr bwMode="auto">
          <a:xfrm>
            <a:off x="2400353" y="1275718"/>
            <a:ext cx="277015" cy="26481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dirty="0"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Ω</a:t>
            </a:r>
            <a:endParaRPr kumimoji="0" lang="ja-JP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sp>
        <p:nvSpPr>
          <p:cNvPr id="424" name="楕円 423"/>
          <p:cNvSpPr>
            <a:spLocks noChangeAspect="1"/>
          </p:cNvSpPr>
          <p:nvPr/>
        </p:nvSpPr>
        <p:spPr bwMode="auto">
          <a:xfrm>
            <a:off x="2319483" y="2295865"/>
            <a:ext cx="277015" cy="26481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p</a:t>
            </a:r>
            <a:endParaRPr kumimoji="0" lang="ja-JP" alt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425" name="グループ化 56"/>
          <p:cNvGrpSpPr>
            <a:grpSpLocks noChangeAspect="1"/>
          </p:cNvGrpSpPr>
          <p:nvPr/>
        </p:nvGrpSpPr>
        <p:grpSpPr bwMode="auto">
          <a:xfrm>
            <a:off x="1576902" y="1161645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42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2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2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29" name="グループ化 58"/>
          <p:cNvGrpSpPr>
            <a:grpSpLocks noChangeAspect="1"/>
          </p:cNvGrpSpPr>
          <p:nvPr/>
        </p:nvGrpSpPr>
        <p:grpSpPr bwMode="auto">
          <a:xfrm>
            <a:off x="1031542" y="2542272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430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31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32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33" name="グループ化 56"/>
          <p:cNvGrpSpPr>
            <a:grpSpLocks noChangeAspect="1"/>
          </p:cNvGrpSpPr>
          <p:nvPr/>
        </p:nvGrpSpPr>
        <p:grpSpPr bwMode="auto">
          <a:xfrm>
            <a:off x="1829079" y="1269787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43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3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3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437" name="楕円 436"/>
          <p:cNvSpPr/>
          <p:nvPr/>
        </p:nvSpPr>
        <p:spPr bwMode="auto">
          <a:xfrm>
            <a:off x="1813517" y="1151639"/>
            <a:ext cx="324000" cy="324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438" name="グループ化 56"/>
          <p:cNvGrpSpPr>
            <a:grpSpLocks noChangeAspect="1"/>
          </p:cNvGrpSpPr>
          <p:nvPr/>
        </p:nvGrpSpPr>
        <p:grpSpPr bwMode="auto">
          <a:xfrm>
            <a:off x="1768669" y="2361531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439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40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41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442" name="楕円 441"/>
          <p:cNvSpPr/>
          <p:nvPr/>
        </p:nvSpPr>
        <p:spPr bwMode="auto">
          <a:xfrm>
            <a:off x="1742076" y="2237487"/>
            <a:ext cx="324000" cy="324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43" name="矢印: 右 442"/>
          <p:cNvSpPr/>
          <p:nvPr/>
        </p:nvSpPr>
        <p:spPr bwMode="auto">
          <a:xfrm rot="633278">
            <a:off x="2141350" y="1283627"/>
            <a:ext cx="252895" cy="174249"/>
          </a:xfrm>
          <a:prstGeom prst="rightArrow">
            <a:avLst>
              <a:gd name="adj1" fmla="val 44535"/>
              <a:gd name="adj2" fmla="val 50000"/>
            </a:avLst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44" name="矢印: 右 443"/>
          <p:cNvSpPr/>
          <p:nvPr/>
        </p:nvSpPr>
        <p:spPr bwMode="auto">
          <a:xfrm rot="184909">
            <a:off x="2069460" y="2340239"/>
            <a:ext cx="252895" cy="174249"/>
          </a:xfrm>
          <a:prstGeom prst="rightArrow">
            <a:avLst>
              <a:gd name="adj1" fmla="val 44535"/>
              <a:gd name="adj2" fmla="val 50000"/>
            </a:avLst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51" name="フリーフォーム: 図形 450"/>
          <p:cNvSpPr/>
          <p:nvPr/>
        </p:nvSpPr>
        <p:spPr bwMode="auto">
          <a:xfrm>
            <a:off x="2843213" y="1595438"/>
            <a:ext cx="238125" cy="1052512"/>
          </a:xfrm>
          <a:custGeom>
            <a:avLst/>
            <a:gdLst>
              <a:gd name="connsiteX0" fmla="*/ 0 w 238125"/>
              <a:gd name="connsiteY0" fmla="*/ 0 h 1052512"/>
              <a:gd name="connsiteX1" fmla="*/ 147637 w 238125"/>
              <a:gd name="connsiteY1" fmla="*/ 223837 h 1052512"/>
              <a:gd name="connsiteX2" fmla="*/ 100012 w 238125"/>
              <a:gd name="connsiteY2" fmla="*/ 600075 h 1052512"/>
              <a:gd name="connsiteX3" fmla="*/ 109537 w 238125"/>
              <a:gd name="connsiteY3" fmla="*/ 957262 h 1052512"/>
              <a:gd name="connsiteX4" fmla="*/ 238125 w 238125"/>
              <a:gd name="connsiteY4" fmla="*/ 1052512 h 1052512"/>
              <a:gd name="connsiteX0" fmla="*/ 0 w 238125"/>
              <a:gd name="connsiteY0" fmla="*/ 0 h 1052512"/>
              <a:gd name="connsiteX1" fmla="*/ 147637 w 238125"/>
              <a:gd name="connsiteY1" fmla="*/ 223837 h 1052512"/>
              <a:gd name="connsiteX2" fmla="*/ 100012 w 238125"/>
              <a:gd name="connsiteY2" fmla="*/ 600075 h 1052512"/>
              <a:gd name="connsiteX3" fmla="*/ 119062 w 238125"/>
              <a:gd name="connsiteY3" fmla="*/ 833437 h 1052512"/>
              <a:gd name="connsiteX4" fmla="*/ 238125 w 238125"/>
              <a:gd name="connsiteY4" fmla="*/ 1052512 h 105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125" h="1052512">
                <a:moveTo>
                  <a:pt x="0" y="0"/>
                </a:moveTo>
                <a:cubicBezTo>
                  <a:pt x="65484" y="61912"/>
                  <a:pt x="130968" y="123825"/>
                  <a:pt x="147637" y="223837"/>
                </a:cubicBezTo>
                <a:cubicBezTo>
                  <a:pt x="164306" y="323850"/>
                  <a:pt x="104775" y="498475"/>
                  <a:pt x="100012" y="600075"/>
                </a:cubicBezTo>
                <a:cubicBezTo>
                  <a:pt x="95250" y="701675"/>
                  <a:pt x="96043" y="758031"/>
                  <a:pt x="119062" y="833437"/>
                </a:cubicBezTo>
                <a:cubicBezTo>
                  <a:pt x="142081" y="908843"/>
                  <a:pt x="185340" y="1042590"/>
                  <a:pt x="238125" y="1052512"/>
                </a:cubicBezTo>
              </a:path>
            </a:pathLst>
          </a:custGeom>
          <a:noFill/>
          <a:ln w="25400" cap="flat" cmpd="sng" algn="ctr">
            <a:solidFill>
              <a:srgbClr val="33CC33">
                <a:alpha val="63000"/>
              </a:srgb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52" name="フリーフォーム: 図形 451"/>
          <p:cNvSpPr/>
          <p:nvPr/>
        </p:nvSpPr>
        <p:spPr bwMode="auto">
          <a:xfrm>
            <a:off x="2705100" y="1933036"/>
            <a:ext cx="690563" cy="557605"/>
          </a:xfrm>
          <a:custGeom>
            <a:avLst/>
            <a:gdLst>
              <a:gd name="connsiteX0" fmla="*/ 0 w 690563"/>
              <a:gd name="connsiteY0" fmla="*/ 547753 h 582502"/>
              <a:gd name="connsiteX1" fmla="*/ 71438 w 690563"/>
              <a:gd name="connsiteY1" fmla="*/ 566803 h 582502"/>
              <a:gd name="connsiteX2" fmla="*/ 238125 w 690563"/>
              <a:gd name="connsiteY2" fmla="*/ 347728 h 582502"/>
              <a:gd name="connsiteX3" fmla="*/ 395288 w 690563"/>
              <a:gd name="connsiteY3" fmla="*/ 57215 h 582502"/>
              <a:gd name="connsiteX4" fmla="*/ 690563 w 690563"/>
              <a:gd name="connsiteY4" fmla="*/ 65 h 582502"/>
              <a:gd name="connsiteX0" fmla="*/ 0 w 690563"/>
              <a:gd name="connsiteY0" fmla="*/ 547697 h 588443"/>
              <a:gd name="connsiteX1" fmla="*/ 71438 w 690563"/>
              <a:gd name="connsiteY1" fmla="*/ 566747 h 588443"/>
              <a:gd name="connsiteX2" fmla="*/ 242888 w 690563"/>
              <a:gd name="connsiteY2" fmla="*/ 266709 h 588443"/>
              <a:gd name="connsiteX3" fmla="*/ 395288 w 690563"/>
              <a:gd name="connsiteY3" fmla="*/ 57159 h 588443"/>
              <a:gd name="connsiteX4" fmla="*/ 690563 w 690563"/>
              <a:gd name="connsiteY4" fmla="*/ 9 h 588443"/>
              <a:gd name="connsiteX0" fmla="*/ 0 w 690563"/>
              <a:gd name="connsiteY0" fmla="*/ 547697 h 556456"/>
              <a:gd name="connsiteX1" fmla="*/ 128588 w 690563"/>
              <a:gd name="connsiteY1" fmla="*/ 490547 h 556456"/>
              <a:gd name="connsiteX2" fmla="*/ 242888 w 690563"/>
              <a:gd name="connsiteY2" fmla="*/ 266709 h 556456"/>
              <a:gd name="connsiteX3" fmla="*/ 395288 w 690563"/>
              <a:gd name="connsiteY3" fmla="*/ 57159 h 556456"/>
              <a:gd name="connsiteX4" fmla="*/ 690563 w 690563"/>
              <a:gd name="connsiteY4" fmla="*/ 9 h 556456"/>
              <a:gd name="connsiteX0" fmla="*/ 0 w 690563"/>
              <a:gd name="connsiteY0" fmla="*/ 547695 h 557073"/>
              <a:gd name="connsiteX1" fmla="*/ 128588 w 690563"/>
              <a:gd name="connsiteY1" fmla="*/ 490545 h 557073"/>
              <a:gd name="connsiteX2" fmla="*/ 238125 w 690563"/>
              <a:gd name="connsiteY2" fmla="*/ 238132 h 557073"/>
              <a:gd name="connsiteX3" fmla="*/ 395288 w 690563"/>
              <a:gd name="connsiteY3" fmla="*/ 57157 h 557073"/>
              <a:gd name="connsiteX4" fmla="*/ 690563 w 690563"/>
              <a:gd name="connsiteY4" fmla="*/ 7 h 557073"/>
              <a:gd name="connsiteX0" fmla="*/ 0 w 690563"/>
              <a:gd name="connsiteY0" fmla="*/ 548227 h 557605"/>
              <a:gd name="connsiteX1" fmla="*/ 128588 w 690563"/>
              <a:gd name="connsiteY1" fmla="*/ 491077 h 557605"/>
              <a:gd name="connsiteX2" fmla="*/ 238125 w 690563"/>
              <a:gd name="connsiteY2" fmla="*/ 238664 h 557605"/>
              <a:gd name="connsiteX3" fmla="*/ 419100 w 690563"/>
              <a:gd name="connsiteY3" fmla="*/ 33876 h 557605"/>
              <a:gd name="connsiteX4" fmla="*/ 690563 w 690563"/>
              <a:gd name="connsiteY4" fmla="*/ 539 h 557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563" h="557605">
                <a:moveTo>
                  <a:pt x="0" y="548227"/>
                </a:moveTo>
                <a:cubicBezTo>
                  <a:pt x="15875" y="574420"/>
                  <a:pt x="88900" y="542671"/>
                  <a:pt x="128588" y="491077"/>
                </a:cubicBezTo>
                <a:cubicBezTo>
                  <a:pt x="168276" y="439483"/>
                  <a:pt x="189706" y="314864"/>
                  <a:pt x="238125" y="238664"/>
                </a:cubicBezTo>
                <a:cubicBezTo>
                  <a:pt x="286544" y="162464"/>
                  <a:pt x="343694" y="73563"/>
                  <a:pt x="419100" y="33876"/>
                </a:cubicBezTo>
                <a:cubicBezTo>
                  <a:pt x="494506" y="-5811"/>
                  <a:pt x="580628" y="142"/>
                  <a:pt x="690563" y="539"/>
                </a:cubicBezTo>
              </a:path>
            </a:pathLst>
          </a:custGeom>
          <a:noFill/>
          <a:ln w="25400" cap="flat" cmpd="sng" algn="ctr">
            <a:solidFill>
              <a:srgbClr val="33CC33">
                <a:alpha val="60000"/>
              </a:srgb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463" name="グループ化 56"/>
          <p:cNvGrpSpPr>
            <a:grpSpLocks noChangeAspect="1"/>
          </p:cNvGrpSpPr>
          <p:nvPr/>
        </p:nvGrpSpPr>
        <p:grpSpPr bwMode="auto">
          <a:xfrm>
            <a:off x="2936102" y="1842408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46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6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6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67" name="グループ化 56"/>
          <p:cNvGrpSpPr>
            <a:grpSpLocks noChangeAspect="1"/>
          </p:cNvGrpSpPr>
          <p:nvPr/>
        </p:nvGrpSpPr>
        <p:grpSpPr bwMode="auto">
          <a:xfrm>
            <a:off x="2817030" y="2266280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46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6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22" y="4017358"/>
            <a:ext cx="5101094" cy="10481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961" y="3524215"/>
            <a:ext cx="3370237" cy="575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859" y="1780924"/>
            <a:ext cx="4839518" cy="407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21" y="5893619"/>
            <a:ext cx="3639673" cy="4177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0030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4" name="直線矢印コネクタ 8"/>
          <p:cNvCxnSpPr>
            <a:cxnSpLocks noChangeShapeType="1"/>
          </p:cNvCxnSpPr>
          <p:nvPr/>
        </p:nvCxnSpPr>
        <p:spPr bwMode="auto">
          <a:xfrm flipV="1">
            <a:off x="1692275" y="4347384"/>
            <a:ext cx="1720850" cy="1825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0999" y="457200"/>
            <a:ext cx="8567057" cy="53340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Feed-Down Contribution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 </a:t>
            </a:r>
            <a:r>
              <a:rPr lang="en-US" altLang="ja-JP" dirty="0">
                <a:solidFill>
                  <a:srgbClr val="92D050"/>
                </a:solidFill>
              </a:rPr>
              <a:t>Short-lived</a:t>
            </a:r>
            <a:r>
              <a:rPr lang="en-US" altLang="ja-JP" dirty="0"/>
              <a:t> (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ja-JP" dirty="0"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ja-JP" dirty="0"/>
              <a:t>, N</a:t>
            </a:r>
            <a:r>
              <a:rPr lang="en-US" altLang="ja-JP" dirty="0"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*</a:t>
            </a:r>
            <a:r>
              <a:rPr lang="en-US" altLang="ja-JP" dirty="0"/>
              <a:t> </a:t>
            </a:r>
            <a:r>
              <a:rPr lang="en-US" altLang="ja-JP" dirty="0" err="1"/>
              <a:t>etc</a:t>
            </a:r>
            <a:r>
              <a:rPr lang="en-US" altLang="ja-JP" dirty="0"/>
              <a:t>) : absorbed into R</a:t>
            </a:r>
            <a:endParaRPr lang="en-US" altLang="ja-JP" dirty="0">
              <a:latin typeface="Mathematica1" panose="05000502060100000001" pitchFamily="2" charset="2"/>
            </a:endParaRPr>
          </a:p>
          <a:p>
            <a:pPr>
              <a:defRPr/>
            </a:pPr>
            <a:r>
              <a:rPr lang="en-US" altLang="ja-JP" dirty="0">
                <a:latin typeface="Mathematica1" panose="05000502060100000001" pitchFamily="2" charset="2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ja-JP" dirty="0"/>
              <a:t> </a:t>
            </a:r>
            <a:r>
              <a:rPr lang="ja-JP" altLang="en-US" dirty="0"/>
              <a:t>→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Λ+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ja-JP" dirty="0"/>
              <a:t> : (partly) subtracted</a:t>
            </a:r>
            <a:endParaRPr lang="en-US" altLang="ja-JP" dirty="0">
              <a:latin typeface="Mathematica1" panose="05000502060100000001" pitchFamily="2" charset="2"/>
            </a:endParaRPr>
          </a:p>
          <a:p>
            <a:pPr>
              <a:defRPr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</a:t>
            </a:r>
            <a:r>
              <a:rPr lang="en-US" altLang="ja-JP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Λ+γ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9" name="直線矢印コネクタ 8"/>
          <p:cNvCxnSpPr>
            <a:cxnSpLocks noChangeShapeType="1"/>
          </p:cNvCxnSpPr>
          <p:nvPr/>
        </p:nvCxnSpPr>
        <p:spPr bwMode="auto">
          <a:xfrm flipV="1">
            <a:off x="1119188" y="3740959"/>
            <a:ext cx="2333625" cy="539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0" name="直線矢印コネクタ 8"/>
          <p:cNvCxnSpPr>
            <a:cxnSpLocks noChangeShapeType="1"/>
          </p:cNvCxnSpPr>
          <p:nvPr/>
        </p:nvCxnSpPr>
        <p:spPr bwMode="auto">
          <a:xfrm>
            <a:off x="1150938" y="5553884"/>
            <a:ext cx="1385887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61" name="円/楕円 59"/>
          <p:cNvSpPr>
            <a:spLocks/>
          </p:cNvSpPr>
          <p:nvPr/>
        </p:nvSpPr>
        <p:spPr bwMode="auto">
          <a:xfrm>
            <a:off x="3495799" y="3558910"/>
            <a:ext cx="360000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anose="020F0502020204030204" pitchFamily="34" charset="0"/>
                <a:ea typeface="NFモトヤアポロ1" panose="020B0100000000000000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NFモトヤシータ゛1" panose="020B0200000000000000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HG丸ｺﾞｼｯｸM-PRO" panose="020F0600000000000000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kumimoji="0" lang="ja-JP" alt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2" name="円/楕円 59"/>
          <p:cNvSpPr>
            <a:spLocks noChangeAspect="1"/>
          </p:cNvSpPr>
          <p:nvPr/>
        </p:nvSpPr>
        <p:spPr bwMode="auto">
          <a:xfrm>
            <a:off x="3477142" y="4161031"/>
            <a:ext cx="360363" cy="360362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anose="020F0502020204030204" pitchFamily="34" charset="0"/>
                <a:ea typeface="NFモトヤアポロ1" panose="020B0100000000000000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NFモトヤシータ゛1" panose="020B0200000000000000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HG丸ｺﾞｼｯｸM-PRO" panose="020F0600000000000000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kumimoji="0" lang="ja-JP" alt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3" name="左右矢印 26"/>
          <p:cNvSpPr>
            <a:spLocks noChangeArrowheads="1"/>
          </p:cNvSpPr>
          <p:nvPr/>
        </p:nvSpPr>
        <p:spPr bwMode="auto">
          <a:xfrm rot="13942979">
            <a:off x="1405731" y="4595828"/>
            <a:ext cx="1900237" cy="139700"/>
          </a:xfrm>
          <a:prstGeom prst="leftRightArrow">
            <a:avLst>
              <a:gd name="adj1" fmla="val 50000"/>
              <a:gd name="adj2" fmla="val 50442"/>
            </a:avLst>
          </a:prstGeom>
          <a:solidFill>
            <a:srgbClr val="0066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anose="020F0502020204030204" pitchFamily="34" charset="0"/>
                <a:ea typeface="NFモトヤアポロ1" panose="020B0100000000000000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NFモトヤシータ゛1" panose="020B0200000000000000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HG丸ｺﾞｼｯｸM-PRO" panose="020F0600000000000000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23564" name="テキスト ボックス 27"/>
          <p:cNvSpPr txBox="1">
            <a:spLocks noChangeArrowheads="1"/>
          </p:cNvSpPr>
          <p:nvPr/>
        </p:nvSpPr>
        <p:spPr bwMode="auto">
          <a:xfrm>
            <a:off x="2417763" y="4833159"/>
            <a:ext cx="1728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anose="020F0502020204030204" pitchFamily="34" charset="0"/>
                <a:ea typeface="NFモトヤアポロ1" panose="020B0100000000000000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NFモトヤシータ゛1" panose="020B0200000000000000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HG丸ｺﾞｼｯｸM-PRO" panose="020F0600000000000000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≫</a:t>
            </a:r>
            <a:r>
              <a:rPr lang="en-US" altLang="ja-JP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altLang="ja-JP" sz="20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ja-JP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ja-JP" alt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65" name="直線矢印コネクタ 8"/>
          <p:cNvCxnSpPr>
            <a:cxnSpLocks noChangeShapeType="1"/>
          </p:cNvCxnSpPr>
          <p:nvPr/>
        </p:nvCxnSpPr>
        <p:spPr bwMode="auto">
          <a:xfrm flipV="1">
            <a:off x="2549525" y="5460221"/>
            <a:ext cx="1465263" cy="936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6" name="直線矢印コネクタ 8"/>
          <p:cNvCxnSpPr>
            <a:cxnSpLocks noChangeShapeType="1"/>
          </p:cNvCxnSpPr>
          <p:nvPr/>
        </p:nvCxnSpPr>
        <p:spPr bwMode="auto">
          <a:xfrm>
            <a:off x="2505075" y="5563409"/>
            <a:ext cx="500063" cy="8778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67" name="上矢印 36"/>
          <p:cNvSpPr>
            <a:spLocks noChangeArrowheads="1"/>
          </p:cNvSpPr>
          <p:nvPr/>
        </p:nvSpPr>
        <p:spPr bwMode="auto">
          <a:xfrm>
            <a:off x="6970598" y="3695953"/>
            <a:ext cx="194917" cy="222957"/>
          </a:xfrm>
          <a:prstGeom prst="upArrow">
            <a:avLst>
              <a:gd name="adj1" fmla="val 50000"/>
              <a:gd name="adj2" fmla="val 50146"/>
            </a:avLst>
          </a:prstGeom>
          <a:solidFill>
            <a:schemeClr val="accent1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anose="020F0502020204030204" pitchFamily="34" charset="0"/>
                <a:ea typeface="NFモトヤアポロ1" panose="020B0100000000000000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NFモトヤシータ゛1" panose="020B0200000000000000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HG丸ｺﾞｼｯｸM-PRO" panose="020F0600000000000000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23568" name="テキスト ボックス 37"/>
          <p:cNvSpPr txBox="1">
            <a:spLocks noChangeArrowheads="1"/>
          </p:cNvSpPr>
          <p:nvPr/>
        </p:nvSpPr>
        <p:spPr bwMode="auto">
          <a:xfrm>
            <a:off x="5108115" y="3940638"/>
            <a:ext cx="411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anose="020F0502020204030204" pitchFamily="34" charset="0"/>
                <a:ea typeface="NFモトヤアポロ1" panose="020B0100000000000000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NFモトヤシータ゛1" panose="020B0200000000000000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HG丸ｺﾞｼｯｸM-PRO" panose="020F0600000000000000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3600" b="0" dirty="0"/>
              <a:t>(0.67)</a:t>
            </a:r>
            <a:r>
              <a:rPr lang="en-US" altLang="ja-JP" sz="3600" b="0" baseline="30000" dirty="0"/>
              <a:t>2</a:t>
            </a:r>
            <a:endParaRPr lang="en-US" altLang="ja-JP" sz="2400" b="0" dirty="0"/>
          </a:p>
        </p:txBody>
      </p:sp>
      <p:sp>
        <p:nvSpPr>
          <p:cNvPr id="23569" name="テキスト ボックス 3"/>
          <p:cNvSpPr txBox="1">
            <a:spLocks noChangeArrowheads="1"/>
          </p:cNvSpPr>
          <p:nvPr/>
        </p:nvSpPr>
        <p:spPr bwMode="auto">
          <a:xfrm>
            <a:off x="1987681" y="2381773"/>
            <a:ext cx="7935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anose="020F0502020204030204" pitchFamily="34" charset="0"/>
                <a:ea typeface="NFモトヤアポロ1" panose="020B0100000000000000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NFモトヤシータ゛1" panose="020B0200000000000000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HG丸ｺﾞｼｯｸM-PRO" panose="020F0600000000000000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 dirty="0"/>
              <a:t> </a:t>
            </a:r>
            <a:r>
              <a:rPr lang="en-US" altLang="ja-JP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ja-JP" sz="2000" b="0" baseline="30000" dirty="0"/>
              <a:t>0</a:t>
            </a:r>
            <a:r>
              <a:rPr lang="en-US" altLang="ja-JP" sz="2000" b="0" dirty="0"/>
              <a:t>/</a:t>
            </a:r>
            <a:r>
              <a:rPr lang="en-US" altLang="ja-JP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ja-JP" sz="2000" b="0" dirty="0"/>
              <a:t> =0.278 (</a:t>
            </a:r>
            <a:r>
              <a:rPr lang="en-US" altLang="ja-JP" sz="2000" b="0" dirty="0" err="1"/>
              <a:t>p+Be</a:t>
            </a:r>
            <a:r>
              <a:rPr lang="en-US" altLang="ja-JP" sz="2000" b="0" dirty="0"/>
              <a:t> data), </a:t>
            </a:r>
            <a:r>
              <a:rPr lang="en-US" altLang="ja-JP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ja-JP" sz="2000" b="0" dirty="0"/>
              <a:t>/</a:t>
            </a:r>
            <a:r>
              <a:rPr lang="en-US" altLang="ja-JP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ja-JP" sz="2000" b="0" dirty="0"/>
              <a:t> = 0.15 (RHIC)</a:t>
            </a:r>
            <a:r>
              <a:rPr lang="ja-JP" altLang="en-US" sz="2000" b="0" dirty="0"/>
              <a:t>→</a:t>
            </a:r>
            <a:r>
              <a:rPr lang="en-US" altLang="ja-JP" sz="2000" b="0" dirty="0"/>
              <a:t>  </a:t>
            </a:r>
            <a:r>
              <a:rPr lang="en-US" altLang="ja-JP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ja-JP" sz="2000" b="0" baseline="30000" dirty="0" err="1"/>
              <a:t>dir</a:t>
            </a:r>
            <a:r>
              <a:rPr lang="en-US" altLang="ja-JP" sz="2000" b="0" dirty="0"/>
              <a:t>/</a:t>
            </a:r>
            <a:r>
              <a:rPr lang="en-US" altLang="ja-JP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ja-JP" sz="2000" b="0" baseline="30000" dirty="0" err="1"/>
              <a:t>tot</a:t>
            </a:r>
            <a:r>
              <a:rPr lang="en-US" altLang="ja-JP" sz="2000" b="0" dirty="0"/>
              <a:t> = 0.67</a:t>
            </a:r>
          </a:p>
        </p:txBody>
      </p:sp>
      <p:pic>
        <p:nvPicPr>
          <p:cNvPr id="23570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10" y="2796647"/>
            <a:ext cx="406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1" name="テキスト ボックス 3"/>
          <p:cNvSpPr txBox="1">
            <a:spLocks noChangeArrowheads="1"/>
          </p:cNvSpPr>
          <p:nvPr/>
        </p:nvSpPr>
        <p:spPr bwMode="auto">
          <a:xfrm>
            <a:off x="6405102" y="4463114"/>
            <a:ext cx="2817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anose="020F0502020204030204" pitchFamily="34" charset="0"/>
                <a:ea typeface="NFモトヤアポロ1" panose="020B0100000000000000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NFモトヤシータ゛1" panose="020B0200000000000000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HG丸ｺﾞｼｯｸM-PRO" panose="020F0600000000000000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 dirty="0"/>
              <a:t>(0.52 if including </a:t>
            </a:r>
            <a:r>
              <a:rPr lang="en-US" altLang="ja-JP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ja-JP" sz="2000" b="0" dirty="0"/>
              <a:t>)</a:t>
            </a:r>
            <a:endParaRPr lang="ja-JP" altLang="en-US" sz="2000" b="0" dirty="0"/>
          </a:p>
        </p:txBody>
      </p:sp>
      <p:sp>
        <p:nvSpPr>
          <p:cNvPr id="24" name="片側の 2 つの角を丸めた四角形 23"/>
          <p:cNvSpPr/>
          <p:nvPr/>
        </p:nvSpPr>
        <p:spPr bwMode="auto">
          <a:xfrm rot="16200000">
            <a:off x="-711994" y="4421203"/>
            <a:ext cx="2646363" cy="1079500"/>
          </a:xfrm>
          <a:prstGeom prst="round2Same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cxnSp>
        <p:nvCxnSpPr>
          <p:cNvPr id="23573" name="直線矢印コネクタ 6"/>
          <p:cNvCxnSpPr>
            <a:cxnSpLocks noChangeShapeType="1"/>
          </p:cNvCxnSpPr>
          <p:nvPr/>
        </p:nvCxnSpPr>
        <p:spPr bwMode="auto">
          <a:xfrm>
            <a:off x="1096963" y="4529946"/>
            <a:ext cx="573087" cy="0"/>
          </a:xfrm>
          <a:prstGeom prst="straightConnector1">
            <a:avLst/>
          </a:prstGeom>
          <a:noFill/>
          <a:ln w="41275" algn="ctr">
            <a:solidFill>
              <a:srgbClr val="92D050"/>
            </a:solidFill>
            <a:prstDash val="sysDash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74" name="フリーフォーム 5155"/>
          <p:cNvSpPr>
            <a:spLocks/>
          </p:cNvSpPr>
          <p:nvPr/>
        </p:nvSpPr>
        <p:spPr bwMode="auto">
          <a:xfrm>
            <a:off x="2241550" y="3767946"/>
            <a:ext cx="114300" cy="671513"/>
          </a:xfrm>
          <a:custGeom>
            <a:avLst/>
            <a:gdLst>
              <a:gd name="T0" fmla="*/ 165 w 383073"/>
              <a:gd name="T1" fmla="*/ 0 h 1619250"/>
              <a:gd name="T2" fmla="*/ 1 w 383073"/>
              <a:gd name="T3" fmla="*/ 1645 h 1619250"/>
              <a:gd name="T4" fmla="*/ 243 w 383073"/>
              <a:gd name="T5" fmla="*/ 3291 h 1619250"/>
              <a:gd name="T6" fmla="*/ 27 w 383073"/>
              <a:gd name="T7" fmla="*/ 4936 h 1619250"/>
              <a:gd name="T8" fmla="*/ 263 w 383073"/>
              <a:gd name="T9" fmla="*/ 6243 h 1619250"/>
              <a:gd name="T10" fmla="*/ 54 w 383073"/>
              <a:gd name="T11" fmla="*/ 8227 h 16192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3073" h="1619250">
                <a:moveTo>
                  <a:pt x="240010" y="0"/>
                </a:moveTo>
                <a:cubicBezTo>
                  <a:pt x="111422" y="107950"/>
                  <a:pt x="-17165" y="215900"/>
                  <a:pt x="1885" y="323850"/>
                </a:cubicBezTo>
                <a:cubicBezTo>
                  <a:pt x="20935" y="431800"/>
                  <a:pt x="347960" y="539750"/>
                  <a:pt x="354310" y="647700"/>
                </a:cubicBezTo>
                <a:cubicBezTo>
                  <a:pt x="360660" y="755650"/>
                  <a:pt x="35222" y="874712"/>
                  <a:pt x="39985" y="971550"/>
                </a:cubicBezTo>
                <a:cubicBezTo>
                  <a:pt x="44748" y="1068388"/>
                  <a:pt x="376535" y="1120775"/>
                  <a:pt x="382885" y="1228725"/>
                </a:cubicBezTo>
                <a:cubicBezTo>
                  <a:pt x="389235" y="1336675"/>
                  <a:pt x="233660" y="1477962"/>
                  <a:pt x="78085" y="1619250"/>
                </a:cubicBezTo>
              </a:path>
            </a:pathLst>
          </a:custGeom>
          <a:noFill/>
          <a:ln w="168275" cap="flat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cxnSp>
        <p:nvCxnSpPr>
          <p:cNvPr id="23576" name="直線矢印コネクタ 8"/>
          <p:cNvCxnSpPr>
            <a:cxnSpLocks noChangeShapeType="1"/>
          </p:cNvCxnSpPr>
          <p:nvPr/>
        </p:nvCxnSpPr>
        <p:spPr bwMode="auto">
          <a:xfrm>
            <a:off x="1720850" y="4542646"/>
            <a:ext cx="542925" cy="6191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78" name="テキスト ボックス 11"/>
          <p:cNvSpPr txBox="1">
            <a:spLocks noChangeArrowheads="1"/>
          </p:cNvSpPr>
          <p:nvPr/>
        </p:nvSpPr>
        <p:spPr bwMode="auto">
          <a:xfrm>
            <a:off x="3732896" y="4145811"/>
            <a:ext cx="251682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anose="020F0502020204030204" pitchFamily="34" charset="0"/>
                <a:ea typeface="NFモトヤアポロ1" panose="020B0100000000000000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NFモトヤシータ゛1" panose="020B0200000000000000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HG丸ｺﾞｼｯｸM-PRO" panose="020F0600000000000000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 dirty="0">
                <a:latin typeface="+mn-lt"/>
                <a:ea typeface="+mn-ea"/>
              </a:rPr>
              <a:t>modification of R</a:t>
            </a:r>
            <a:endParaRPr lang="ja-JP" altLang="en-US" sz="2000" b="0" dirty="0">
              <a:latin typeface="+mn-lt"/>
              <a:ea typeface="+mn-ea"/>
            </a:endParaRPr>
          </a:p>
        </p:txBody>
      </p:sp>
      <p:sp>
        <p:nvSpPr>
          <p:cNvPr id="23579" name="テキスト ボックス 37"/>
          <p:cNvSpPr txBox="1">
            <a:spLocks noChangeArrowheads="1"/>
          </p:cNvSpPr>
          <p:nvPr/>
        </p:nvSpPr>
        <p:spPr bwMode="auto">
          <a:xfrm>
            <a:off x="3604118" y="4852208"/>
            <a:ext cx="2081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anose="020F0502020204030204" pitchFamily="34" charset="0"/>
                <a:ea typeface="NFモトヤアポロ1" panose="020B0100000000000000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NFモトヤシータ゛1" panose="020B0200000000000000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HG丸ｺﾞｼｯｸM-PRO" panose="020F0600000000000000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 dirty="0">
                <a:latin typeface="+mn-lt"/>
                <a:ea typeface="+mn-ea"/>
              </a:rPr>
              <a:t>- Uncorrelated</a:t>
            </a:r>
            <a:endParaRPr lang="ja-JP" altLang="en-US" sz="2000" b="0" dirty="0">
              <a:latin typeface="+mn-lt"/>
              <a:ea typeface="+mn-ea"/>
            </a:endParaRPr>
          </a:p>
        </p:txBody>
      </p:sp>
      <p:sp>
        <p:nvSpPr>
          <p:cNvPr id="30" name="円/楕円 59"/>
          <p:cNvSpPr>
            <a:spLocks noChangeAspect="1"/>
          </p:cNvSpPr>
          <p:nvPr/>
        </p:nvSpPr>
        <p:spPr bwMode="auto">
          <a:xfrm>
            <a:off x="4012099" y="5265157"/>
            <a:ext cx="360363" cy="360362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anose="05000000000000000000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anose="05000000000000000000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anose="020F0502020204030204" pitchFamily="34" charset="0"/>
                <a:ea typeface="NFモトヤアポロ1" panose="020B0100000000000000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NFモトヤシータ゛1" panose="020B0200000000000000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HG丸ｺﾞｼｯｸM-PRO" panose="020F0600000000000000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kumimoji="0" lang="ja-JP" alt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52" y="5409908"/>
            <a:ext cx="3073222" cy="993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直線矢印コネクタ 6"/>
          <p:cNvCxnSpPr/>
          <p:nvPr/>
        </p:nvCxnSpPr>
        <p:spPr bwMode="auto">
          <a:xfrm>
            <a:off x="4985326" y="5161771"/>
            <a:ext cx="1490119" cy="39211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角丸四角形 8"/>
          <p:cNvSpPr/>
          <p:nvPr/>
        </p:nvSpPr>
        <p:spPr bwMode="auto">
          <a:xfrm>
            <a:off x="5668961" y="4840225"/>
            <a:ext cx="2697765" cy="44267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dirty="0"/>
              <a:t>cannot be resolved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フリーフォーム 13"/>
          <p:cNvSpPr/>
          <p:nvPr/>
        </p:nvSpPr>
        <p:spPr bwMode="auto">
          <a:xfrm>
            <a:off x="4683967" y="5309118"/>
            <a:ext cx="1828800" cy="1149909"/>
          </a:xfrm>
          <a:custGeom>
            <a:avLst/>
            <a:gdLst>
              <a:gd name="connsiteX0" fmla="*/ 0 w 1828800"/>
              <a:gd name="connsiteY0" fmla="*/ 0 h 1149909"/>
              <a:gd name="connsiteX1" fmla="*/ 597160 w 1828800"/>
              <a:gd name="connsiteY1" fmla="*/ 1054360 h 1149909"/>
              <a:gd name="connsiteX2" fmla="*/ 1828800 w 1828800"/>
              <a:gd name="connsiteY2" fmla="*/ 1035698 h 114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1149909">
                <a:moveTo>
                  <a:pt x="0" y="0"/>
                </a:moveTo>
                <a:cubicBezTo>
                  <a:pt x="146180" y="440872"/>
                  <a:pt x="292360" y="881744"/>
                  <a:pt x="597160" y="1054360"/>
                </a:cubicBezTo>
                <a:cubicBezTo>
                  <a:pt x="901960" y="1226976"/>
                  <a:pt x="1365380" y="1131337"/>
                  <a:pt x="1828800" y="1035698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3" name="角丸四角形 42"/>
          <p:cNvSpPr/>
          <p:nvPr/>
        </p:nvSpPr>
        <p:spPr bwMode="auto">
          <a:xfrm>
            <a:off x="3658723" y="6101775"/>
            <a:ext cx="1449392" cy="44267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dirty="0">
                <a:latin typeface="+mn-ea"/>
              </a:rPr>
              <a:t>Counted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371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楕円 215"/>
          <p:cNvSpPr>
            <a:spLocks noChangeAspect="1"/>
          </p:cNvSpPr>
          <p:nvPr/>
        </p:nvSpPr>
        <p:spPr bwMode="auto">
          <a:xfrm>
            <a:off x="1871769" y="1647521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318" name="フリーフォーム: 図形 317"/>
          <p:cNvSpPr/>
          <p:nvPr/>
        </p:nvSpPr>
        <p:spPr bwMode="auto">
          <a:xfrm>
            <a:off x="2882421" y="3513856"/>
            <a:ext cx="625889" cy="498307"/>
          </a:xfrm>
          <a:custGeom>
            <a:avLst/>
            <a:gdLst>
              <a:gd name="connsiteX0" fmla="*/ 28730 w 625889"/>
              <a:gd name="connsiteY0" fmla="*/ 498307 h 498307"/>
              <a:gd name="connsiteX1" fmla="*/ 28730 w 625889"/>
              <a:gd name="connsiteY1" fmla="*/ 283703 h 498307"/>
              <a:gd name="connsiteX2" fmla="*/ 327310 w 625889"/>
              <a:gd name="connsiteY2" fmla="*/ 255711 h 498307"/>
              <a:gd name="connsiteX3" fmla="*/ 401955 w 625889"/>
              <a:gd name="connsiteY3" fmla="*/ 22446 h 498307"/>
              <a:gd name="connsiteX4" fmla="*/ 625889 w 625889"/>
              <a:gd name="connsiteY4" fmla="*/ 22446 h 49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889" h="498307">
                <a:moveTo>
                  <a:pt x="28730" y="498307"/>
                </a:moveTo>
                <a:cubicBezTo>
                  <a:pt x="3848" y="411221"/>
                  <a:pt x="-21033" y="324136"/>
                  <a:pt x="28730" y="283703"/>
                </a:cubicBezTo>
                <a:cubicBezTo>
                  <a:pt x="78493" y="243270"/>
                  <a:pt x="265106" y="299254"/>
                  <a:pt x="327310" y="255711"/>
                </a:cubicBezTo>
                <a:cubicBezTo>
                  <a:pt x="389514" y="212168"/>
                  <a:pt x="352192" y="61323"/>
                  <a:pt x="401955" y="22446"/>
                </a:cubicBezTo>
                <a:cubicBezTo>
                  <a:pt x="451718" y="-16432"/>
                  <a:pt x="538803" y="3007"/>
                  <a:pt x="625889" y="22446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7" name="グループ化 56"/>
          <p:cNvGrpSpPr>
            <a:grpSpLocks noChangeAspect="1"/>
          </p:cNvGrpSpPr>
          <p:nvPr/>
        </p:nvGrpSpPr>
        <p:grpSpPr bwMode="auto">
          <a:xfrm>
            <a:off x="1899149" y="2720453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3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8" name="グループ化 57"/>
          <p:cNvGrpSpPr>
            <a:grpSpLocks noChangeAspect="1"/>
          </p:cNvGrpSpPr>
          <p:nvPr/>
        </p:nvGrpSpPr>
        <p:grpSpPr bwMode="auto">
          <a:xfrm>
            <a:off x="1985519" y="2622502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9" name="グループ化 58"/>
          <p:cNvGrpSpPr>
            <a:grpSpLocks noChangeAspect="1"/>
          </p:cNvGrpSpPr>
          <p:nvPr/>
        </p:nvGrpSpPr>
        <p:grpSpPr bwMode="auto">
          <a:xfrm>
            <a:off x="2305956" y="2758360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7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6" name="楕円 25"/>
          <p:cNvSpPr>
            <a:spLocks noChangeAspect="1"/>
          </p:cNvSpPr>
          <p:nvPr/>
        </p:nvSpPr>
        <p:spPr bwMode="auto">
          <a:xfrm>
            <a:off x="1229611" y="3625764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9" name="楕円 28"/>
          <p:cNvSpPr>
            <a:spLocks noChangeAspect="1"/>
          </p:cNvSpPr>
          <p:nvPr/>
        </p:nvSpPr>
        <p:spPr bwMode="auto">
          <a:xfrm>
            <a:off x="1430102" y="4016899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30" name="楕円 29"/>
          <p:cNvSpPr>
            <a:spLocks noChangeAspect="1"/>
          </p:cNvSpPr>
          <p:nvPr/>
        </p:nvSpPr>
        <p:spPr bwMode="auto">
          <a:xfrm>
            <a:off x="1523265" y="3901527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34" name="楕円 33"/>
          <p:cNvSpPr>
            <a:spLocks noChangeAspect="1"/>
          </p:cNvSpPr>
          <p:nvPr/>
        </p:nvSpPr>
        <p:spPr bwMode="auto">
          <a:xfrm>
            <a:off x="1152849" y="3433684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36" name="楕円 35"/>
          <p:cNvSpPr>
            <a:spLocks noChangeAspect="1"/>
          </p:cNvSpPr>
          <p:nvPr/>
        </p:nvSpPr>
        <p:spPr bwMode="auto">
          <a:xfrm>
            <a:off x="1125888" y="3213153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1" name="楕円 40"/>
          <p:cNvSpPr>
            <a:spLocks noChangeAspect="1"/>
          </p:cNvSpPr>
          <p:nvPr/>
        </p:nvSpPr>
        <p:spPr bwMode="auto">
          <a:xfrm>
            <a:off x="1263774" y="3139343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4" name="楕円 43"/>
          <p:cNvSpPr>
            <a:spLocks noChangeAspect="1"/>
          </p:cNvSpPr>
          <p:nvPr/>
        </p:nvSpPr>
        <p:spPr bwMode="auto">
          <a:xfrm>
            <a:off x="1257734" y="3757459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6" name="楕円 45"/>
          <p:cNvSpPr>
            <a:spLocks noChangeAspect="1"/>
          </p:cNvSpPr>
          <p:nvPr/>
        </p:nvSpPr>
        <p:spPr bwMode="auto">
          <a:xfrm>
            <a:off x="1270516" y="3931906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7" name="楕円 46"/>
          <p:cNvSpPr>
            <a:spLocks noChangeAspect="1"/>
          </p:cNvSpPr>
          <p:nvPr/>
        </p:nvSpPr>
        <p:spPr bwMode="auto">
          <a:xfrm>
            <a:off x="1561368" y="3704508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8" name="楕円 47"/>
          <p:cNvSpPr>
            <a:spLocks noChangeAspect="1"/>
          </p:cNvSpPr>
          <p:nvPr/>
        </p:nvSpPr>
        <p:spPr bwMode="auto">
          <a:xfrm>
            <a:off x="1490020" y="3480737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0" name="楕円 39"/>
          <p:cNvSpPr>
            <a:spLocks noChangeAspect="1"/>
          </p:cNvSpPr>
          <p:nvPr/>
        </p:nvSpPr>
        <p:spPr bwMode="auto">
          <a:xfrm>
            <a:off x="1246638" y="3293402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8" name="楕円 27"/>
          <p:cNvSpPr>
            <a:spLocks noChangeAspect="1"/>
          </p:cNvSpPr>
          <p:nvPr/>
        </p:nvSpPr>
        <p:spPr bwMode="auto">
          <a:xfrm>
            <a:off x="1474973" y="3274248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50" name="楕円 49"/>
          <p:cNvSpPr>
            <a:spLocks noChangeAspect="1"/>
          </p:cNvSpPr>
          <p:nvPr/>
        </p:nvSpPr>
        <p:spPr bwMode="auto">
          <a:xfrm>
            <a:off x="2969455" y="2672574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65100" dir="8400000" sx="117000" sy="117000" algn="r" rotWithShape="0">
              <a:prstClr val="black">
                <a:alpha val="27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51" name="楕円 50"/>
          <p:cNvSpPr>
            <a:spLocks noChangeAspect="1"/>
          </p:cNvSpPr>
          <p:nvPr/>
        </p:nvSpPr>
        <p:spPr bwMode="auto">
          <a:xfrm>
            <a:off x="3148437" y="2652687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65100" dir="8400000" sx="117000" sy="117000" algn="r" rotWithShape="0">
              <a:prstClr val="black">
                <a:alpha val="27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52" name="楕円 51"/>
          <p:cNvSpPr>
            <a:spLocks noChangeAspect="1"/>
          </p:cNvSpPr>
          <p:nvPr/>
        </p:nvSpPr>
        <p:spPr bwMode="auto">
          <a:xfrm>
            <a:off x="2960125" y="2355337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65100" dir="8400000" sx="117000" sy="117000" algn="r" rotWithShape="0">
              <a:prstClr val="black">
                <a:alpha val="27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53" name="楕円 52"/>
          <p:cNvSpPr>
            <a:spLocks noChangeAspect="1"/>
          </p:cNvSpPr>
          <p:nvPr/>
        </p:nvSpPr>
        <p:spPr bwMode="auto">
          <a:xfrm>
            <a:off x="2828036" y="2338644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65100" dir="8400000" sx="117000" sy="117000" algn="r" rotWithShape="0">
              <a:prstClr val="black">
                <a:alpha val="27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54" name="楕円 53"/>
          <p:cNvSpPr>
            <a:spLocks noChangeAspect="1"/>
          </p:cNvSpPr>
          <p:nvPr/>
        </p:nvSpPr>
        <p:spPr bwMode="auto">
          <a:xfrm>
            <a:off x="3035756" y="2194358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65100" dir="8400000" sx="117000" sy="117000" algn="r" rotWithShape="0">
              <a:prstClr val="black">
                <a:alpha val="27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55" name="楕円 54"/>
          <p:cNvSpPr>
            <a:spLocks noChangeAspect="1"/>
          </p:cNvSpPr>
          <p:nvPr/>
        </p:nvSpPr>
        <p:spPr bwMode="auto">
          <a:xfrm>
            <a:off x="3192642" y="2585493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65100" dir="8400000" sx="117000" sy="117000" algn="r" rotWithShape="0">
              <a:prstClr val="black">
                <a:alpha val="27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56" name="楕円 55"/>
          <p:cNvSpPr>
            <a:spLocks noChangeAspect="1"/>
          </p:cNvSpPr>
          <p:nvPr/>
        </p:nvSpPr>
        <p:spPr bwMode="auto">
          <a:xfrm>
            <a:off x="2795778" y="2302432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65100" dir="8400000" sx="117000" sy="117000" algn="r" rotWithShape="0">
              <a:prstClr val="black">
                <a:alpha val="27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57" name="楕円 56"/>
          <p:cNvSpPr>
            <a:spLocks noChangeAspect="1"/>
          </p:cNvSpPr>
          <p:nvPr/>
        </p:nvSpPr>
        <p:spPr bwMode="auto">
          <a:xfrm>
            <a:off x="2735433" y="2035933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65100" dir="8400000" sx="117000" sy="117000" algn="r" rotWithShape="0">
              <a:prstClr val="black">
                <a:alpha val="27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58" name="楕円 57"/>
          <p:cNvSpPr>
            <a:spLocks noChangeAspect="1"/>
          </p:cNvSpPr>
          <p:nvPr/>
        </p:nvSpPr>
        <p:spPr bwMode="auto">
          <a:xfrm>
            <a:off x="2955982" y="2600286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65100" dir="8400000" sx="117000" sy="117000" algn="r" rotWithShape="0">
              <a:prstClr val="black">
                <a:alpha val="27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59" name="楕円 58"/>
          <p:cNvSpPr>
            <a:spLocks noChangeAspect="1"/>
          </p:cNvSpPr>
          <p:nvPr/>
        </p:nvSpPr>
        <p:spPr bwMode="auto">
          <a:xfrm>
            <a:off x="3121661" y="2148054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65100" dir="8400000" sx="117000" sy="117000" algn="r" rotWithShape="0">
              <a:prstClr val="black">
                <a:alpha val="27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0" name="楕円 59"/>
          <p:cNvSpPr>
            <a:spLocks noChangeAspect="1"/>
          </p:cNvSpPr>
          <p:nvPr/>
        </p:nvSpPr>
        <p:spPr bwMode="auto">
          <a:xfrm>
            <a:off x="2814380" y="2376724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65100" dir="8400000" sx="117000" sy="117000" algn="r" rotWithShape="0">
              <a:prstClr val="black">
                <a:alpha val="27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1" name="楕円 60"/>
          <p:cNvSpPr>
            <a:spLocks noChangeAspect="1"/>
          </p:cNvSpPr>
          <p:nvPr/>
        </p:nvSpPr>
        <p:spPr bwMode="auto">
          <a:xfrm>
            <a:off x="3021933" y="2243775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65100" dir="8400000" sx="117000" sy="117000" algn="r" rotWithShape="0">
              <a:prstClr val="black">
                <a:alpha val="27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2" name="楕円 61"/>
          <p:cNvSpPr>
            <a:spLocks noChangeAspect="1"/>
          </p:cNvSpPr>
          <p:nvPr/>
        </p:nvSpPr>
        <p:spPr bwMode="auto">
          <a:xfrm>
            <a:off x="3195348" y="2470406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65100" dir="8400000" sx="117000" sy="117000" algn="r" rotWithShape="0">
              <a:prstClr val="black">
                <a:alpha val="27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3" name="楕円 62"/>
          <p:cNvSpPr>
            <a:spLocks noChangeAspect="1"/>
          </p:cNvSpPr>
          <p:nvPr/>
        </p:nvSpPr>
        <p:spPr bwMode="auto">
          <a:xfrm>
            <a:off x="2872808" y="2421619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65100" dir="8400000" sx="117000" sy="117000" algn="r" rotWithShape="0">
              <a:prstClr val="black">
                <a:alpha val="27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4" name="楕円 63"/>
          <p:cNvSpPr>
            <a:spLocks noChangeAspect="1"/>
          </p:cNvSpPr>
          <p:nvPr/>
        </p:nvSpPr>
        <p:spPr bwMode="auto">
          <a:xfrm>
            <a:off x="3087080" y="2444308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65100" dir="8400000" sx="117000" sy="117000" algn="r" rotWithShape="0">
              <a:prstClr val="black">
                <a:alpha val="27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5" name="楕円 64"/>
          <p:cNvSpPr>
            <a:spLocks noChangeAspect="1"/>
          </p:cNvSpPr>
          <p:nvPr/>
        </p:nvSpPr>
        <p:spPr bwMode="auto">
          <a:xfrm>
            <a:off x="2496215" y="2201210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65100" dir="8400000" sx="117000" sy="117000" algn="r" rotWithShape="0">
              <a:prstClr val="black">
                <a:alpha val="27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6" name="楕円 65"/>
          <p:cNvSpPr>
            <a:spLocks noChangeAspect="1"/>
          </p:cNvSpPr>
          <p:nvPr/>
        </p:nvSpPr>
        <p:spPr bwMode="auto">
          <a:xfrm>
            <a:off x="2684060" y="2201192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65100" dir="8400000" sx="117000" sy="117000" algn="r" rotWithShape="0">
              <a:prstClr val="black">
                <a:alpha val="27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7" name="楕円 66"/>
          <p:cNvSpPr>
            <a:spLocks noChangeAspect="1"/>
          </p:cNvSpPr>
          <p:nvPr/>
        </p:nvSpPr>
        <p:spPr bwMode="auto">
          <a:xfrm>
            <a:off x="2875897" y="2065034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65100" dir="8400000" sx="117000" sy="117000" algn="r" rotWithShape="0">
              <a:prstClr val="black">
                <a:alpha val="27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9" name="楕円 48"/>
          <p:cNvSpPr>
            <a:spLocks noChangeAspect="1"/>
          </p:cNvSpPr>
          <p:nvPr/>
        </p:nvSpPr>
        <p:spPr bwMode="auto">
          <a:xfrm>
            <a:off x="2870521" y="2201953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65100" dir="8400000" sx="117000" sy="117000" algn="r" rotWithShape="0">
              <a:prstClr val="black">
                <a:alpha val="27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68" name="グループ化 56"/>
          <p:cNvGrpSpPr>
            <a:grpSpLocks noChangeAspect="1"/>
          </p:cNvGrpSpPr>
          <p:nvPr/>
        </p:nvGrpSpPr>
        <p:grpSpPr bwMode="auto">
          <a:xfrm>
            <a:off x="2523044" y="2732162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69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0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1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72" name="グループ化 56"/>
          <p:cNvGrpSpPr>
            <a:grpSpLocks noChangeAspect="1"/>
          </p:cNvGrpSpPr>
          <p:nvPr/>
        </p:nvGrpSpPr>
        <p:grpSpPr bwMode="auto">
          <a:xfrm>
            <a:off x="2179802" y="2984965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73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4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5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76" name="グループ化 56"/>
          <p:cNvGrpSpPr>
            <a:grpSpLocks noChangeAspect="1"/>
          </p:cNvGrpSpPr>
          <p:nvPr/>
        </p:nvGrpSpPr>
        <p:grpSpPr bwMode="auto">
          <a:xfrm>
            <a:off x="1921165" y="3162882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77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8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9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80" name="グループ化 56"/>
          <p:cNvGrpSpPr>
            <a:grpSpLocks noChangeAspect="1"/>
          </p:cNvGrpSpPr>
          <p:nvPr/>
        </p:nvGrpSpPr>
        <p:grpSpPr bwMode="auto">
          <a:xfrm>
            <a:off x="2222041" y="2580796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81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2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3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84" name="グループ化 56"/>
          <p:cNvGrpSpPr>
            <a:grpSpLocks noChangeAspect="1"/>
          </p:cNvGrpSpPr>
          <p:nvPr/>
        </p:nvGrpSpPr>
        <p:grpSpPr bwMode="auto">
          <a:xfrm>
            <a:off x="2155080" y="3420668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85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6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7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88" name="グループ化 56"/>
          <p:cNvGrpSpPr>
            <a:grpSpLocks noChangeAspect="1"/>
          </p:cNvGrpSpPr>
          <p:nvPr/>
        </p:nvGrpSpPr>
        <p:grpSpPr bwMode="auto">
          <a:xfrm>
            <a:off x="2461496" y="3024291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89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0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1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92" name="グループ化 56"/>
          <p:cNvGrpSpPr>
            <a:grpSpLocks noChangeAspect="1"/>
          </p:cNvGrpSpPr>
          <p:nvPr/>
        </p:nvGrpSpPr>
        <p:grpSpPr bwMode="auto">
          <a:xfrm>
            <a:off x="2239658" y="2928992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93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4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5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96" name="グループ化 56"/>
          <p:cNvGrpSpPr>
            <a:grpSpLocks noChangeAspect="1"/>
          </p:cNvGrpSpPr>
          <p:nvPr/>
        </p:nvGrpSpPr>
        <p:grpSpPr bwMode="auto">
          <a:xfrm>
            <a:off x="2331932" y="2711159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97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8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9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0" name="グループ化 58"/>
          <p:cNvGrpSpPr>
            <a:grpSpLocks noChangeAspect="1"/>
          </p:cNvGrpSpPr>
          <p:nvPr/>
        </p:nvGrpSpPr>
        <p:grpSpPr bwMode="auto">
          <a:xfrm>
            <a:off x="1787659" y="3204120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01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2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3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4" name="グループ化 58"/>
          <p:cNvGrpSpPr>
            <a:grpSpLocks noChangeAspect="1"/>
          </p:cNvGrpSpPr>
          <p:nvPr/>
        </p:nvGrpSpPr>
        <p:grpSpPr bwMode="auto">
          <a:xfrm>
            <a:off x="2355284" y="2982105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05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6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7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8" name="グループ化 58"/>
          <p:cNvGrpSpPr>
            <a:grpSpLocks noChangeAspect="1"/>
          </p:cNvGrpSpPr>
          <p:nvPr/>
        </p:nvGrpSpPr>
        <p:grpSpPr bwMode="auto">
          <a:xfrm>
            <a:off x="2089650" y="3151735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09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0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1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12" name="グループ化 58"/>
          <p:cNvGrpSpPr>
            <a:grpSpLocks noChangeAspect="1"/>
          </p:cNvGrpSpPr>
          <p:nvPr/>
        </p:nvGrpSpPr>
        <p:grpSpPr bwMode="auto">
          <a:xfrm>
            <a:off x="2127051" y="2825375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13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4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5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16" name="グループ化 58"/>
          <p:cNvGrpSpPr>
            <a:grpSpLocks noChangeAspect="1"/>
          </p:cNvGrpSpPr>
          <p:nvPr/>
        </p:nvGrpSpPr>
        <p:grpSpPr bwMode="auto">
          <a:xfrm>
            <a:off x="2481011" y="2558183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17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8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9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20" name="グループ化 58"/>
          <p:cNvGrpSpPr>
            <a:grpSpLocks noChangeAspect="1"/>
          </p:cNvGrpSpPr>
          <p:nvPr/>
        </p:nvGrpSpPr>
        <p:grpSpPr bwMode="auto">
          <a:xfrm>
            <a:off x="1755449" y="2985623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21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2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3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24" name="グループ化 58"/>
          <p:cNvGrpSpPr>
            <a:grpSpLocks noChangeAspect="1"/>
          </p:cNvGrpSpPr>
          <p:nvPr/>
        </p:nvGrpSpPr>
        <p:grpSpPr bwMode="auto">
          <a:xfrm>
            <a:off x="2407496" y="2834905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25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6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7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28" name="グループ化 57"/>
          <p:cNvGrpSpPr>
            <a:grpSpLocks noChangeAspect="1"/>
          </p:cNvGrpSpPr>
          <p:nvPr/>
        </p:nvGrpSpPr>
        <p:grpSpPr bwMode="auto">
          <a:xfrm>
            <a:off x="1870180" y="2900068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29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0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1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32" name="グループ化 57"/>
          <p:cNvGrpSpPr>
            <a:grpSpLocks noChangeAspect="1"/>
          </p:cNvGrpSpPr>
          <p:nvPr/>
        </p:nvGrpSpPr>
        <p:grpSpPr bwMode="auto">
          <a:xfrm>
            <a:off x="1783967" y="2846987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33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4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5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36" name="グループ化 57"/>
          <p:cNvGrpSpPr>
            <a:grpSpLocks noChangeAspect="1"/>
          </p:cNvGrpSpPr>
          <p:nvPr/>
        </p:nvGrpSpPr>
        <p:grpSpPr bwMode="auto">
          <a:xfrm>
            <a:off x="2106596" y="2640152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37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8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9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40" name="グループ化 57"/>
          <p:cNvGrpSpPr>
            <a:grpSpLocks noChangeAspect="1"/>
          </p:cNvGrpSpPr>
          <p:nvPr/>
        </p:nvGrpSpPr>
        <p:grpSpPr bwMode="auto">
          <a:xfrm>
            <a:off x="1961925" y="3010992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41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2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3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44" name="グループ化 57"/>
          <p:cNvGrpSpPr>
            <a:grpSpLocks noChangeAspect="1"/>
          </p:cNvGrpSpPr>
          <p:nvPr/>
        </p:nvGrpSpPr>
        <p:grpSpPr bwMode="auto">
          <a:xfrm>
            <a:off x="2019356" y="3337457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45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6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7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48" name="グループ化 57"/>
          <p:cNvGrpSpPr>
            <a:grpSpLocks noChangeAspect="1"/>
          </p:cNvGrpSpPr>
          <p:nvPr/>
        </p:nvGrpSpPr>
        <p:grpSpPr bwMode="auto">
          <a:xfrm>
            <a:off x="2435184" y="304883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49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0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1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52" name="グループ化 57"/>
          <p:cNvGrpSpPr>
            <a:grpSpLocks noChangeAspect="1"/>
          </p:cNvGrpSpPr>
          <p:nvPr/>
        </p:nvGrpSpPr>
        <p:grpSpPr bwMode="auto">
          <a:xfrm>
            <a:off x="2197956" y="3211565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53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4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5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56" name="グループ化 57"/>
          <p:cNvGrpSpPr>
            <a:grpSpLocks noChangeAspect="1"/>
          </p:cNvGrpSpPr>
          <p:nvPr/>
        </p:nvGrpSpPr>
        <p:grpSpPr bwMode="auto">
          <a:xfrm>
            <a:off x="2398804" y="3310757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57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8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9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60" name="グループ化 57"/>
          <p:cNvGrpSpPr>
            <a:grpSpLocks noChangeAspect="1"/>
          </p:cNvGrpSpPr>
          <p:nvPr/>
        </p:nvGrpSpPr>
        <p:grpSpPr bwMode="auto">
          <a:xfrm>
            <a:off x="2099116" y="299187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61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2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3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64" name="グループ化 58"/>
          <p:cNvGrpSpPr>
            <a:grpSpLocks noChangeAspect="1"/>
          </p:cNvGrpSpPr>
          <p:nvPr/>
        </p:nvGrpSpPr>
        <p:grpSpPr bwMode="auto">
          <a:xfrm>
            <a:off x="2231129" y="3144555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65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6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68" name="グループ化 58"/>
          <p:cNvGrpSpPr>
            <a:grpSpLocks noChangeAspect="1"/>
          </p:cNvGrpSpPr>
          <p:nvPr/>
        </p:nvGrpSpPr>
        <p:grpSpPr bwMode="auto">
          <a:xfrm>
            <a:off x="2369060" y="314914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69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0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1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72" name="グループ化 58"/>
          <p:cNvGrpSpPr>
            <a:grpSpLocks noChangeAspect="1"/>
          </p:cNvGrpSpPr>
          <p:nvPr/>
        </p:nvGrpSpPr>
        <p:grpSpPr bwMode="auto">
          <a:xfrm>
            <a:off x="2506991" y="3236888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73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4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5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76" name="グループ化 57"/>
          <p:cNvGrpSpPr>
            <a:grpSpLocks noChangeAspect="1"/>
          </p:cNvGrpSpPr>
          <p:nvPr/>
        </p:nvGrpSpPr>
        <p:grpSpPr bwMode="auto">
          <a:xfrm>
            <a:off x="2350356" y="3363965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77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8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9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80" name="グループ化 57"/>
          <p:cNvGrpSpPr>
            <a:grpSpLocks noChangeAspect="1"/>
          </p:cNvGrpSpPr>
          <p:nvPr/>
        </p:nvGrpSpPr>
        <p:grpSpPr bwMode="auto">
          <a:xfrm>
            <a:off x="2518313" y="3383621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81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2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3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84" name="グループ化 57"/>
          <p:cNvGrpSpPr>
            <a:grpSpLocks noChangeAspect="1"/>
          </p:cNvGrpSpPr>
          <p:nvPr/>
        </p:nvGrpSpPr>
        <p:grpSpPr bwMode="auto">
          <a:xfrm>
            <a:off x="2191985" y="2709972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85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6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7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88" name="グループ化 56"/>
          <p:cNvGrpSpPr>
            <a:grpSpLocks noChangeAspect="1"/>
          </p:cNvGrpSpPr>
          <p:nvPr/>
        </p:nvGrpSpPr>
        <p:grpSpPr bwMode="auto">
          <a:xfrm>
            <a:off x="2527241" y="3149786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89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0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1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92" name="グループ化 56"/>
          <p:cNvGrpSpPr>
            <a:grpSpLocks noChangeAspect="1"/>
          </p:cNvGrpSpPr>
          <p:nvPr/>
        </p:nvGrpSpPr>
        <p:grpSpPr bwMode="auto">
          <a:xfrm>
            <a:off x="2300063" y="3457112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93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4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5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96" name="グループ化 56"/>
          <p:cNvGrpSpPr>
            <a:grpSpLocks noChangeAspect="1"/>
          </p:cNvGrpSpPr>
          <p:nvPr/>
        </p:nvGrpSpPr>
        <p:grpSpPr bwMode="auto">
          <a:xfrm>
            <a:off x="1861476" y="3294678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97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8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9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01" name="楕円 200"/>
          <p:cNvSpPr>
            <a:spLocks noChangeAspect="1"/>
          </p:cNvSpPr>
          <p:nvPr/>
        </p:nvSpPr>
        <p:spPr bwMode="auto">
          <a:xfrm>
            <a:off x="1719376" y="1570977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02" name="楕円 201"/>
          <p:cNvSpPr>
            <a:spLocks noChangeAspect="1"/>
          </p:cNvSpPr>
          <p:nvPr/>
        </p:nvSpPr>
        <p:spPr bwMode="auto">
          <a:xfrm>
            <a:off x="1464341" y="1950423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03" name="楕円 202"/>
          <p:cNvSpPr>
            <a:spLocks noChangeAspect="1"/>
          </p:cNvSpPr>
          <p:nvPr/>
        </p:nvSpPr>
        <p:spPr bwMode="auto">
          <a:xfrm>
            <a:off x="1619403" y="2015097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04" name="楕円 203"/>
          <p:cNvSpPr>
            <a:spLocks noChangeAspect="1"/>
          </p:cNvSpPr>
          <p:nvPr/>
        </p:nvSpPr>
        <p:spPr bwMode="auto">
          <a:xfrm>
            <a:off x="1566983" y="1539876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06" name="楕円 205"/>
          <p:cNvSpPr>
            <a:spLocks noChangeAspect="1"/>
          </p:cNvSpPr>
          <p:nvPr/>
        </p:nvSpPr>
        <p:spPr bwMode="auto">
          <a:xfrm>
            <a:off x="1642614" y="1378897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09" name="楕円 208"/>
          <p:cNvSpPr>
            <a:spLocks noChangeAspect="1"/>
          </p:cNvSpPr>
          <p:nvPr/>
        </p:nvSpPr>
        <p:spPr bwMode="auto">
          <a:xfrm>
            <a:off x="1454067" y="1365511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10" name="楕円 209"/>
          <p:cNvSpPr>
            <a:spLocks noChangeAspect="1"/>
          </p:cNvSpPr>
          <p:nvPr/>
        </p:nvSpPr>
        <p:spPr bwMode="auto">
          <a:xfrm>
            <a:off x="1450868" y="1878135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11" name="楕円 210"/>
          <p:cNvSpPr>
            <a:spLocks noChangeAspect="1"/>
          </p:cNvSpPr>
          <p:nvPr/>
        </p:nvSpPr>
        <p:spPr bwMode="auto">
          <a:xfrm>
            <a:off x="1787339" y="1341840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13" name="楕円 212"/>
          <p:cNvSpPr>
            <a:spLocks noChangeAspect="1"/>
          </p:cNvSpPr>
          <p:nvPr/>
        </p:nvSpPr>
        <p:spPr bwMode="auto">
          <a:xfrm>
            <a:off x="1831161" y="1524064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14" name="楕円 213"/>
          <p:cNvSpPr>
            <a:spLocks noChangeAspect="1"/>
          </p:cNvSpPr>
          <p:nvPr/>
        </p:nvSpPr>
        <p:spPr bwMode="auto">
          <a:xfrm>
            <a:off x="1640440" y="1843972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15" name="楕円 214"/>
          <p:cNvSpPr>
            <a:spLocks noChangeAspect="1"/>
          </p:cNvSpPr>
          <p:nvPr/>
        </p:nvSpPr>
        <p:spPr bwMode="auto">
          <a:xfrm>
            <a:off x="1795502" y="1948326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17" name="楕円 216"/>
          <p:cNvSpPr>
            <a:spLocks noChangeAspect="1"/>
          </p:cNvSpPr>
          <p:nvPr/>
        </p:nvSpPr>
        <p:spPr bwMode="auto">
          <a:xfrm>
            <a:off x="1683645" y="1612018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18" name="楕円 217"/>
          <p:cNvSpPr>
            <a:spLocks noChangeAspect="1"/>
          </p:cNvSpPr>
          <p:nvPr/>
        </p:nvSpPr>
        <p:spPr bwMode="auto">
          <a:xfrm>
            <a:off x="1617861" y="1369798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19" name="楕円 218"/>
          <p:cNvSpPr>
            <a:spLocks noChangeAspect="1"/>
          </p:cNvSpPr>
          <p:nvPr/>
        </p:nvSpPr>
        <p:spPr bwMode="auto">
          <a:xfrm>
            <a:off x="1592542" y="1537320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24" name="楕円 223"/>
          <p:cNvSpPr>
            <a:spLocks noChangeAspect="1"/>
          </p:cNvSpPr>
          <p:nvPr/>
        </p:nvSpPr>
        <p:spPr bwMode="auto">
          <a:xfrm>
            <a:off x="605486" y="2524067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241300" dir="8400000" sx="117000" sy="117000" algn="r" rotWithShape="0">
              <a:prstClr val="black">
                <a:alpha val="19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25" name="楕円 224"/>
          <p:cNvSpPr>
            <a:spLocks noChangeAspect="1"/>
          </p:cNvSpPr>
          <p:nvPr/>
        </p:nvSpPr>
        <p:spPr bwMode="auto">
          <a:xfrm>
            <a:off x="834813" y="2594682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241300" dir="8400000" sx="117000" sy="117000" algn="r" rotWithShape="0">
              <a:prstClr val="black">
                <a:alpha val="19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26" name="楕円 225"/>
          <p:cNvSpPr>
            <a:spLocks noChangeAspect="1"/>
          </p:cNvSpPr>
          <p:nvPr/>
        </p:nvSpPr>
        <p:spPr bwMode="auto">
          <a:xfrm>
            <a:off x="708128" y="2113520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241300" dir="8400000" sx="117000" sy="117000" algn="r" rotWithShape="0">
              <a:prstClr val="black">
                <a:alpha val="19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27" name="楕円 226"/>
          <p:cNvSpPr>
            <a:spLocks noChangeAspect="1"/>
          </p:cNvSpPr>
          <p:nvPr/>
        </p:nvSpPr>
        <p:spPr bwMode="auto">
          <a:xfrm>
            <a:off x="576039" y="2096827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241300" dir="8400000" sx="117000" sy="117000" algn="r" rotWithShape="0">
              <a:prstClr val="black">
                <a:alpha val="19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28" name="楕円 227"/>
          <p:cNvSpPr>
            <a:spLocks noChangeAspect="1"/>
          </p:cNvSpPr>
          <p:nvPr/>
        </p:nvSpPr>
        <p:spPr bwMode="auto">
          <a:xfrm>
            <a:off x="783759" y="1952541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241300" dir="8400000" sx="117000" sy="117000" algn="r" rotWithShape="0">
              <a:prstClr val="black">
                <a:alpha val="19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29" name="楕円 228"/>
          <p:cNvSpPr>
            <a:spLocks noChangeAspect="1"/>
          </p:cNvSpPr>
          <p:nvPr/>
        </p:nvSpPr>
        <p:spPr bwMode="auto">
          <a:xfrm>
            <a:off x="940645" y="2343676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241300" dir="8400000" sx="117000" sy="117000" algn="r" rotWithShape="0">
              <a:prstClr val="black">
                <a:alpha val="19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30" name="楕円 229"/>
          <p:cNvSpPr>
            <a:spLocks noChangeAspect="1"/>
          </p:cNvSpPr>
          <p:nvPr/>
        </p:nvSpPr>
        <p:spPr bwMode="auto">
          <a:xfrm>
            <a:off x="514672" y="2283832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241300" dir="8400000" sx="117000" sy="117000" algn="r" rotWithShape="0">
              <a:prstClr val="black">
                <a:alpha val="19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31" name="楕円 230"/>
          <p:cNvSpPr>
            <a:spLocks noChangeAspect="1"/>
          </p:cNvSpPr>
          <p:nvPr/>
        </p:nvSpPr>
        <p:spPr bwMode="auto">
          <a:xfrm>
            <a:off x="589528" y="1868638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241300" dir="8400000" sx="117000" sy="117000" algn="r" rotWithShape="0">
              <a:prstClr val="black">
                <a:alpha val="19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32" name="楕円 231"/>
          <p:cNvSpPr>
            <a:spLocks noChangeAspect="1"/>
          </p:cNvSpPr>
          <p:nvPr/>
        </p:nvSpPr>
        <p:spPr bwMode="auto">
          <a:xfrm>
            <a:off x="592013" y="2451779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241300" dir="8400000" sx="117000" sy="117000" algn="r" rotWithShape="0">
              <a:prstClr val="black">
                <a:alpha val="19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33" name="楕円 232"/>
          <p:cNvSpPr>
            <a:spLocks noChangeAspect="1"/>
          </p:cNvSpPr>
          <p:nvPr/>
        </p:nvSpPr>
        <p:spPr bwMode="auto">
          <a:xfrm>
            <a:off x="869664" y="1906237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241300" dir="8400000" sx="117000" sy="117000" algn="r" rotWithShape="0">
              <a:prstClr val="black">
                <a:alpha val="19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34" name="楕円 233"/>
          <p:cNvSpPr>
            <a:spLocks noChangeAspect="1"/>
          </p:cNvSpPr>
          <p:nvPr/>
        </p:nvSpPr>
        <p:spPr bwMode="auto">
          <a:xfrm>
            <a:off x="702796" y="2277898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241300" dir="8400000" sx="117000" sy="117000" algn="r" rotWithShape="0">
              <a:prstClr val="black">
                <a:alpha val="19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35" name="楕円 234"/>
          <p:cNvSpPr>
            <a:spLocks noChangeAspect="1"/>
          </p:cNvSpPr>
          <p:nvPr/>
        </p:nvSpPr>
        <p:spPr bwMode="auto">
          <a:xfrm>
            <a:off x="906207" y="2055293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241300" dir="8400000" sx="117000" sy="117000" algn="r" rotWithShape="0">
              <a:prstClr val="black">
                <a:alpha val="19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36" name="楕円 235"/>
          <p:cNvSpPr>
            <a:spLocks noChangeAspect="1"/>
          </p:cNvSpPr>
          <p:nvPr/>
        </p:nvSpPr>
        <p:spPr bwMode="auto">
          <a:xfrm>
            <a:off x="831379" y="2321899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241300" dir="8400000" sx="117000" sy="117000" algn="r" rotWithShape="0">
              <a:prstClr val="black">
                <a:alpha val="19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37" name="楕円 236"/>
          <p:cNvSpPr>
            <a:spLocks noChangeAspect="1"/>
          </p:cNvSpPr>
          <p:nvPr/>
        </p:nvSpPr>
        <p:spPr bwMode="auto">
          <a:xfrm>
            <a:off x="793610" y="2441495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241300" dir="8400000" sx="117000" sy="117000" algn="r" rotWithShape="0">
              <a:prstClr val="black">
                <a:alpha val="19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38" name="楕円 237"/>
          <p:cNvSpPr>
            <a:spLocks noChangeAspect="1"/>
          </p:cNvSpPr>
          <p:nvPr/>
        </p:nvSpPr>
        <p:spPr bwMode="auto">
          <a:xfrm>
            <a:off x="984832" y="2420822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241300" dir="8400000" sx="117000" sy="117000" algn="r" rotWithShape="0">
              <a:prstClr val="black">
                <a:alpha val="19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39" name="楕円 238"/>
          <p:cNvSpPr>
            <a:spLocks noChangeAspect="1"/>
          </p:cNvSpPr>
          <p:nvPr/>
        </p:nvSpPr>
        <p:spPr bwMode="auto">
          <a:xfrm>
            <a:off x="954093" y="2225678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241300" dir="8400000" sx="117000" sy="117000" algn="r" rotWithShape="0">
              <a:prstClr val="black">
                <a:alpha val="19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40" name="楕円 239"/>
          <p:cNvSpPr>
            <a:spLocks noChangeAspect="1"/>
          </p:cNvSpPr>
          <p:nvPr/>
        </p:nvSpPr>
        <p:spPr bwMode="auto">
          <a:xfrm>
            <a:off x="713486" y="1979019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241300" dir="8400000" sx="117000" sy="117000" algn="r" rotWithShape="0">
              <a:prstClr val="black">
                <a:alpha val="19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41" name="楕円 240"/>
          <p:cNvSpPr>
            <a:spLocks noChangeAspect="1"/>
          </p:cNvSpPr>
          <p:nvPr/>
        </p:nvSpPr>
        <p:spPr bwMode="auto">
          <a:xfrm>
            <a:off x="531322" y="1998360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241300" dir="8400000" sx="117000" sy="117000" algn="r" rotWithShape="0">
              <a:prstClr val="black">
                <a:alpha val="19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42" name="楕円 241"/>
          <p:cNvSpPr>
            <a:spLocks noChangeAspect="1"/>
          </p:cNvSpPr>
          <p:nvPr/>
        </p:nvSpPr>
        <p:spPr bwMode="auto">
          <a:xfrm>
            <a:off x="794387" y="2146973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03200" dist="241300" dir="8400000" sx="117000" sy="117000" algn="r" rotWithShape="0">
              <a:prstClr val="black">
                <a:alpha val="19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243" name="グループ化 57"/>
          <p:cNvGrpSpPr>
            <a:grpSpLocks noChangeAspect="1"/>
          </p:cNvGrpSpPr>
          <p:nvPr/>
        </p:nvGrpSpPr>
        <p:grpSpPr bwMode="auto">
          <a:xfrm>
            <a:off x="1946711" y="3430030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44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5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6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47" name="グループ化 58"/>
          <p:cNvGrpSpPr>
            <a:grpSpLocks noChangeAspect="1"/>
          </p:cNvGrpSpPr>
          <p:nvPr/>
        </p:nvGrpSpPr>
        <p:grpSpPr bwMode="auto">
          <a:xfrm>
            <a:off x="2635241" y="2916007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48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9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0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51" name="グループ化 58"/>
          <p:cNvGrpSpPr>
            <a:grpSpLocks noChangeAspect="1"/>
          </p:cNvGrpSpPr>
          <p:nvPr/>
        </p:nvGrpSpPr>
        <p:grpSpPr bwMode="auto">
          <a:xfrm>
            <a:off x="2759783" y="313978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52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3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4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55" name="グループ化 56"/>
          <p:cNvGrpSpPr>
            <a:grpSpLocks noChangeAspect="1"/>
          </p:cNvGrpSpPr>
          <p:nvPr/>
        </p:nvGrpSpPr>
        <p:grpSpPr bwMode="auto">
          <a:xfrm>
            <a:off x="2846325" y="3249798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5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59" name="グループ化 57"/>
          <p:cNvGrpSpPr>
            <a:grpSpLocks noChangeAspect="1"/>
          </p:cNvGrpSpPr>
          <p:nvPr/>
        </p:nvGrpSpPr>
        <p:grpSpPr bwMode="auto">
          <a:xfrm>
            <a:off x="2718341" y="3274080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6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64" name="楕円 263"/>
          <p:cNvSpPr/>
          <p:nvPr/>
        </p:nvSpPr>
        <p:spPr bwMode="auto">
          <a:xfrm>
            <a:off x="2671735" y="3099026"/>
            <a:ext cx="324000" cy="324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265" name="グループ化 58"/>
          <p:cNvGrpSpPr>
            <a:grpSpLocks noChangeAspect="1"/>
          </p:cNvGrpSpPr>
          <p:nvPr/>
        </p:nvGrpSpPr>
        <p:grpSpPr bwMode="auto">
          <a:xfrm>
            <a:off x="2202544" y="3563664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66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7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8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69" name="グループ化 56"/>
          <p:cNvGrpSpPr>
            <a:grpSpLocks noChangeAspect="1"/>
          </p:cNvGrpSpPr>
          <p:nvPr/>
        </p:nvGrpSpPr>
        <p:grpSpPr bwMode="auto">
          <a:xfrm>
            <a:off x="2080556" y="3542332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70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1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2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73" name="グループ化 57"/>
          <p:cNvGrpSpPr>
            <a:grpSpLocks noChangeAspect="1"/>
          </p:cNvGrpSpPr>
          <p:nvPr/>
        </p:nvGrpSpPr>
        <p:grpSpPr bwMode="auto">
          <a:xfrm>
            <a:off x="2113074" y="3652555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74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5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6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77" name="楕円 276"/>
          <p:cNvSpPr/>
          <p:nvPr/>
        </p:nvSpPr>
        <p:spPr bwMode="auto">
          <a:xfrm>
            <a:off x="2028776" y="3489562"/>
            <a:ext cx="324000" cy="324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35" name="楕円 34"/>
          <p:cNvSpPr>
            <a:spLocks noChangeAspect="1"/>
          </p:cNvSpPr>
          <p:nvPr/>
        </p:nvSpPr>
        <p:spPr bwMode="auto">
          <a:xfrm>
            <a:off x="1186058" y="3787450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32" name="楕円 31"/>
          <p:cNvSpPr>
            <a:spLocks noChangeAspect="1"/>
          </p:cNvSpPr>
          <p:nvPr/>
        </p:nvSpPr>
        <p:spPr bwMode="auto">
          <a:xfrm>
            <a:off x="1097387" y="3394104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33" name="楕円 32"/>
          <p:cNvSpPr>
            <a:spLocks noChangeAspect="1"/>
          </p:cNvSpPr>
          <p:nvPr/>
        </p:nvSpPr>
        <p:spPr bwMode="auto">
          <a:xfrm>
            <a:off x="1126283" y="3605799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3" name="楕円 42"/>
          <p:cNvSpPr>
            <a:spLocks noChangeAspect="1"/>
          </p:cNvSpPr>
          <p:nvPr/>
        </p:nvSpPr>
        <p:spPr bwMode="auto">
          <a:xfrm>
            <a:off x="1297574" y="3396627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78" name="タイトル 277"/>
          <p:cNvSpPr>
            <a:spLocks noGrp="1"/>
          </p:cNvSpPr>
          <p:nvPr>
            <p:ph type="title"/>
          </p:nvPr>
        </p:nvSpPr>
        <p:spPr>
          <a:xfrm>
            <a:off x="257177" y="502618"/>
            <a:ext cx="8929396" cy="533400"/>
          </a:xfrm>
        </p:spPr>
        <p:txBody>
          <a:bodyPr/>
          <a:lstStyle/>
          <a:p>
            <a:r>
              <a:rPr lang="en-US" altLang="ja-JP" dirty="0"/>
              <a:t>How </a:t>
            </a:r>
            <a:r>
              <a:rPr kumimoji="1" lang="en-US" altLang="ja-JP" dirty="0"/>
              <a:t>HIC Can Tell Us Interaction?</a:t>
            </a:r>
            <a:endParaRPr kumimoji="1" lang="ja-JP" altLang="en-US" dirty="0"/>
          </a:p>
        </p:txBody>
      </p:sp>
      <p:sp>
        <p:nvSpPr>
          <p:cNvPr id="279" name="テキスト ボックス 278"/>
          <p:cNvSpPr txBox="1"/>
          <p:nvPr/>
        </p:nvSpPr>
        <p:spPr>
          <a:xfrm>
            <a:off x="2385933" y="1145841"/>
            <a:ext cx="5629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HIC at Relativistic </a:t>
            </a:r>
            <a:r>
              <a:rPr kumimoji="1" lang="en-US" altLang="ja-JP" sz="2400" dirty="0" err="1"/>
              <a:t>Energies@RHIC</a:t>
            </a:r>
            <a:r>
              <a:rPr kumimoji="1" lang="en-US" altLang="ja-JP" sz="2400" dirty="0"/>
              <a:t>, LHC</a:t>
            </a:r>
            <a:endParaRPr kumimoji="1" lang="ja-JP" altLang="en-US" sz="2400" dirty="0"/>
          </a:p>
        </p:txBody>
      </p:sp>
      <p:sp>
        <p:nvSpPr>
          <p:cNvPr id="280" name="テキスト ボックス 279"/>
          <p:cNvSpPr txBox="1"/>
          <p:nvPr/>
        </p:nvSpPr>
        <p:spPr>
          <a:xfrm>
            <a:off x="3611923" y="1831126"/>
            <a:ext cx="5074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Production of </a:t>
            </a:r>
            <a:r>
              <a:rPr kumimoji="1" lang="en-US" altLang="ja-JP" sz="2400" dirty="0">
                <a:gradFill>
                  <a:gsLst>
                    <a:gs pos="0">
                      <a:srgbClr val="FF0000"/>
                    </a:gs>
                    <a:gs pos="49000">
                      <a:srgbClr val="00B050"/>
                    </a:gs>
                    <a:gs pos="100000">
                      <a:schemeClr val="accent2"/>
                    </a:gs>
                  </a:gsLst>
                  <a:path path="circle">
                    <a:fillToRect l="100000" b="100000"/>
                  </a:path>
                </a:gradFill>
              </a:rPr>
              <a:t>Quark-Gluon Plasma</a:t>
            </a:r>
          </a:p>
          <a:p>
            <a:endParaRPr kumimoji="1" lang="en-US" altLang="ja-JP" sz="2400" dirty="0"/>
          </a:p>
          <a:p>
            <a:r>
              <a:rPr lang="en-US" altLang="ja-JP" sz="2400" dirty="0"/>
              <a:t>Crossover Transition Into Hadron Particle Abundance – Thermal Eq.</a:t>
            </a:r>
            <a:endParaRPr kumimoji="1" lang="ja-JP" altLang="en-US" sz="2400" dirty="0"/>
          </a:p>
        </p:txBody>
      </p:sp>
      <p:sp>
        <p:nvSpPr>
          <p:cNvPr id="284" name="矢印: 下 283"/>
          <p:cNvSpPr/>
          <p:nvPr/>
        </p:nvSpPr>
        <p:spPr bwMode="auto">
          <a:xfrm rot="17420157">
            <a:off x="4822207" y="1811761"/>
            <a:ext cx="505598" cy="4462009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85" name="矢印: 下 283"/>
          <p:cNvSpPr/>
          <p:nvPr/>
        </p:nvSpPr>
        <p:spPr bwMode="auto">
          <a:xfrm rot="17827377">
            <a:off x="4082827" y="2472810"/>
            <a:ext cx="505598" cy="4462009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88" name="矢印: 下 287"/>
          <p:cNvSpPr/>
          <p:nvPr/>
        </p:nvSpPr>
        <p:spPr bwMode="auto">
          <a:xfrm rot="18623937">
            <a:off x="1462726" y="2297942"/>
            <a:ext cx="504000" cy="360000"/>
          </a:xfrm>
          <a:prstGeom prst="downArrow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302" name="グループ化 301"/>
          <p:cNvGrpSpPr/>
          <p:nvPr/>
        </p:nvGrpSpPr>
        <p:grpSpPr>
          <a:xfrm>
            <a:off x="7137055" y="4615137"/>
            <a:ext cx="477339" cy="456320"/>
            <a:chOff x="7237068" y="4688940"/>
            <a:chExt cx="477339" cy="456320"/>
          </a:xfrm>
        </p:grpSpPr>
        <p:sp>
          <p:nvSpPr>
            <p:cNvPr id="286" name="楕円 285"/>
            <p:cNvSpPr>
              <a:spLocks noChangeAspect="1"/>
            </p:cNvSpPr>
            <p:nvPr/>
          </p:nvSpPr>
          <p:spPr bwMode="auto">
            <a:xfrm>
              <a:off x="7237068" y="4688940"/>
              <a:ext cx="477339" cy="45632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7000">
                  <a:schemeClr val="accent3">
                    <a:lumMod val="89000"/>
                  </a:schemeClr>
                </a:gs>
                <a:gs pos="49000">
                  <a:schemeClr val="accent3">
                    <a:lumMod val="7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endParaRPr>
            </a:p>
          </p:txBody>
        </p:sp>
        <p:grpSp>
          <p:nvGrpSpPr>
            <p:cNvPr id="289" name="グループ化 58"/>
            <p:cNvGrpSpPr>
              <a:grpSpLocks noChangeAspect="1"/>
            </p:cNvGrpSpPr>
            <p:nvPr/>
          </p:nvGrpSpPr>
          <p:grpSpPr bwMode="auto">
            <a:xfrm>
              <a:off x="7426831" y="4780940"/>
              <a:ext cx="108000" cy="119639"/>
              <a:chOff x="1115616" y="5109833"/>
              <a:chExt cx="576064" cy="623423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290" name="円/楕円 83"/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1" name="円/楕円 84"/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2" name="円/楕円 85"/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293" name="グループ化 56"/>
            <p:cNvGrpSpPr>
              <a:grpSpLocks noChangeAspect="1"/>
            </p:cNvGrpSpPr>
            <p:nvPr/>
          </p:nvGrpSpPr>
          <p:grpSpPr bwMode="auto">
            <a:xfrm>
              <a:off x="7512319" y="4920961"/>
              <a:ext cx="108000" cy="119639"/>
              <a:chOff x="1403648" y="4197408"/>
              <a:chExt cx="576064" cy="623423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294" name="円/楕円 89"/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5" name="円/楕円 90"/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6" name="円/楕円 91"/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297" name="グループ化 57"/>
            <p:cNvGrpSpPr>
              <a:grpSpLocks noChangeAspect="1"/>
            </p:cNvGrpSpPr>
            <p:nvPr/>
          </p:nvGrpSpPr>
          <p:grpSpPr bwMode="auto">
            <a:xfrm>
              <a:off x="7347754" y="4941382"/>
              <a:ext cx="108000" cy="119639"/>
              <a:chOff x="2123728" y="4806254"/>
              <a:chExt cx="576064" cy="623423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298" name="円/楕円 86"/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9" name="円/楕円 87"/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0" name="円/楕円 88"/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</p:grpSp>
      <p:grpSp>
        <p:nvGrpSpPr>
          <p:cNvPr id="303" name="グループ化 302"/>
          <p:cNvGrpSpPr/>
          <p:nvPr/>
        </p:nvGrpSpPr>
        <p:grpSpPr>
          <a:xfrm>
            <a:off x="6277502" y="5530175"/>
            <a:ext cx="477339" cy="456320"/>
            <a:chOff x="7237068" y="4688940"/>
            <a:chExt cx="477339" cy="456320"/>
          </a:xfrm>
        </p:grpSpPr>
        <p:sp>
          <p:nvSpPr>
            <p:cNvPr id="304" name="楕円 303"/>
            <p:cNvSpPr>
              <a:spLocks noChangeAspect="1"/>
            </p:cNvSpPr>
            <p:nvPr/>
          </p:nvSpPr>
          <p:spPr bwMode="auto">
            <a:xfrm>
              <a:off x="7237068" y="4688940"/>
              <a:ext cx="477339" cy="45632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7000">
                  <a:schemeClr val="accent3">
                    <a:lumMod val="89000"/>
                  </a:schemeClr>
                </a:gs>
                <a:gs pos="49000">
                  <a:schemeClr val="accent3">
                    <a:lumMod val="7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endParaRPr>
            </a:p>
          </p:txBody>
        </p:sp>
        <p:grpSp>
          <p:nvGrpSpPr>
            <p:cNvPr id="305" name="グループ化 58"/>
            <p:cNvGrpSpPr>
              <a:grpSpLocks noChangeAspect="1"/>
            </p:cNvGrpSpPr>
            <p:nvPr/>
          </p:nvGrpSpPr>
          <p:grpSpPr bwMode="auto">
            <a:xfrm>
              <a:off x="7426831" y="4780940"/>
              <a:ext cx="108000" cy="119639"/>
              <a:chOff x="1115616" y="5109833"/>
              <a:chExt cx="576064" cy="623423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14" name="円/楕円 83"/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5" name="円/楕円 84"/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6" name="円/楕円 85"/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306" name="グループ化 56"/>
            <p:cNvGrpSpPr>
              <a:grpSpLocks noChangeAspect="1"/>
            </p:cNvGrpSpPr>
            <p:nvPr/>
          </p:nvGrpSpPr>
          <p:grpSpPr bwMode="auto">
            <a:xfrm>
              <a:off x="7512319" y="4920961"/>
              <a:ext cx="108000" cy="119639"/>
              <a:chOff x="1403648" y="4197408"/>
              <a:chExt cx="576064" cy="623423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11" name="円/楕円 89"/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2" name="円/楕円 90"/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3" name="円/楕円 91"/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307" name="グループ化 57"/>
            <p:cNvGrpSpPr>
              <a:grpSpLocks noChangeAspect="1"/>
            </p:cNvGrpSpPr>
            <p:nvPr/>
          </p:nvGrpSpPr>
          <p:grpSpPr bwMode="auto">
            <a:xfrm>
              <a:off x="7347754" y="4941382"/>
              <a:ext cx="108000" cy="119639"/>
              <a:chOff x="2123728" y="4806254"/>
              <a:chExt cx="576064" cy="623423"/>
            </a:xfr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grpSpPr>
          <p:sp>
            <p:nvSpPr>
              <p:cNvPr id="308" name="円/楕円 86"/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09" name="円/楕円 87"/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0" name="円/楕円 88"/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</p:grpSp>
      <p:sp>
        <p:nvSpPr>
          <p:cNvPr id="317" name="テキスト ボックス 316"/>
          <p:cNvSpPr txBox="1"/>
          <p:nvPr/>
        </p:nvSpPr>
        <p:spPr>
          <a:xfrm>
            <a:off x="5660349" y="3439862"/>
            <a:ext cx="361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Incl. </a:t>
            </a:r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Rare Particles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9" name="テキスト ボックス 318"/>
          <p:cNvSpPr txBox="1"/>
          <p:nvPr/>
        </p:nvSpPr>
        <p:spPr>
          <a:xfrm>
            <a:off x="-24071" y="4471227"/>
            <a:ext cx="476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Measuring </a:t>
            </a:r>
            <a:r>
              <a:rPr kumimoji="1" lang="en-US" altLang="ja-JP" sz="2400" dirty="0">
                <a:solidFill>
                  <a:srgbClr val="0070C0"/>
                </a:solidFill>
              </a:rPr>
              <a:t>Pair Correlation</a:t>
            </a:r>
          </a:p>
          <a:p>
            <a:r>
              <a:rPr lang="ja-JP" altLang="en-US" sz="2400" dirty="0"/>
              <a:t>→</a:t>
            </a:r>
            <a:r>
              <a:rPr kumimoji="1" lang="en-US" altLang="ja-JP" sz="2400" dirty="0"/>
              <a:t>Constrain </a:t>
            </a:r>
            <a:r>
              <a:rPr kumimoji="1" lang="en-US" altLang="ja-JP" sz="2400" dirty="0">
                <a:solidFill>
                  <a:srgbClr val="FF0000"/>
                </a:solidFill>
              </a:rPr>
              <a:t>Pairwise Interaction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321" name="直線矢印コネクタ 320"/>
          <p:cNvCxnSpPr>
            <a:stCxn id="304" idx="7"/>
            <a:endCxn id="286" idx="3"/>
          </p:cNvCxnSpPr>
          <p:nvPr/>
        </p:nvCxnSpPr>
        <p:spPr bwMode="auto">
          <a:xfrm flipV="1">
            <a:off x="6684936" y="5004630"/>
            <a:ext cx="522024" cy="5923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楕円 30"/>
          <p:cNvSpPr>
            <a:spLocks noChangeAspect="1"/>
          </p:cNvSpPr>
          <p:nvPr/>
        </p:nvSpPr>
        <p:spPr bwMode="auto">
          <a:xfrm>
            <a:off x="1374494" y="3784275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2" name="楕円 41"/>
          <p:cNvSpPr>
            <a:spLocks noChangeAspect="1"/>
          </p:cNvSpPr>
          <p:nvPr/>
        </p:nvSpPr>
        <p:spPr bwMode="auto">
          <a:xfrm>
            <a:off x="1237636" y="3533578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5" name="楕円 44"/>
          <p:cNvSpPr>
            <a:spLocks noChangeAspect="1"/>
          </p:cNvSpPr>
          <p:nvPr/>
        </p:nvSpPr>
        <p:spPr bwMode="auto">
          <a:xfrm>
            <a:off x="1345636" y="3622250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12" name="楕円 211"/>
          <p:cNvSpPr>
            <a:spLocks noChangeAspect="1"/>
          </p:cNvSpPr>
          <p:nvPr/>
        </p:nvSpPr>
        <p:spPr bwMode="auto">
          <a:xfrm>
            <a:off x="1561651" y="1704254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07" name="楕円 206"/>
          <p:cNvSpPr>
            <a:spLocks noChangeAspect="1"/>
          </p:cNvSpPr>
          <p:nvPr/>
        </p:nvSpPr>
        <p:spPr bwMode="auto">
          <a:xfrm>
            <a:off x="1799500" y="1770032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08" name="楕円 207"/>
          <p:cNvSpPr>
            <a:spLocks noChangeAspect="1"/>
          </p:cNvSpPr>
          <p:nvPr/>
        </p:nvSpPr>
        <p:spPr bwMode="auto">
          <a:xfrm>
            <a:off x="1373527" y="1710188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05" name="楕円 204"/>
          <p:cNvSpPr>
            <a:spLocks noChangeAspect="1"/>
          </p:cNvSpPr>
          <p:nvPr/>
        </p:nvSpPr>
        <p:spPr bwMode="auto">
          <a:xfrm>
            <a:off x="1434894" y="1523183"/>
            <a:ext cx="216000" cy="20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8900" dist="152400" dir="18600000" sx="111000" sy="111000" algn="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325" name="図 3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1" y="5384675"/>
            <a:ext cx="3929132" cy="9967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6" name="テキスト ボックス 325"/>
          <p:cNvSpPr txBox="1"/>
          <p:nvPr/>
        </p:nvSpPr>
        <p:spPr>
          <a:xfrm>
            <a:off x="3947180" y="5463457"/>
            <a:ext cx="18351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No Correlation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</a:endParaRPr>
          </a:p>
        </p:txBody>
      </p:sp>
      <p:sp>
        <p:nvSpPr>
          <p:cNvPr id="327" name="テキスト ボックス 326"/>
          <p:cNvSpPr txBox="1"/>
          <p:nvPr/>
        </p:nvSpPr>
        <p:spPr>
          <a:xfrm>
            <a:off x="4295526" y="5942423"/>
            <a:ext cx="2200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Interaction</a:t>
            </a:r>
          </a:p>
          <a:p>
            <a:pPr>
              <a:defRPr/>
            </a:pPr>
            <a:r>
              <a:rPr kumimoji="1"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Interference </a:t>
            </a:r>
            <a:r>
              <a:rPr kumimoji="1" lang="en-US" altLang="ja-JP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etc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50" y="5232219"/>
            <a:ext cx="1990350" cy="5299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109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graph_heavy_ion_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922338"/>
            <a:ext cx="46815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" name="テキスト ボックス 8"/>
          <p:cNvSpPr txBox="1">
            <a:spLocks noChangeArrowheads="1"/>
          </p:cNvSpPr>
          <p:nvPr/>
        </p:nvSpPr>
        <p:spPr bwMode="auto">
          <a:xfrm>
            <a:off x="5021263" y="6259513"/>
            <a:ext cx="792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time</a:t>
            </a:r>
            <a:endParaRPr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341" name="テキスト ボックス 10"/>
          <p:cNvSpPr txBox="1">
            <a:spLocks noChangeArrowheads="1"/>
          </p:cNvSpPr>
          <p:nvPr/>
        </p:nvSpPr>
        <p:spPr bwMode="auto">
          <a:xfrm>
            <a:off x="2338388" y="6013450"/>
            <a:ext cx="2987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ja-JP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Hadronization</a:t>
            </a:r>
            <a:endParaRPr lang="ja-JP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</a:endParaRPr>
          </a:p>
        </p:txBody>
      </p:sp>
      <p:sp>
        <p:nvSpPr>
          <p:cNvPr id="148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200" dirty="0"/>
              <a:t>Heavy Ion Collisions as Hyperon Factory</a:t>
            </a:r>
            <a:endParaRPr lang="ja-JP" altLang="en-US" sz="3200" dirty="0"/>
          </a:p>
        </p:txBody>
      </p:sp>
      <p:cxnSp>
        <p:nvCxnSpPr>
          <p:cNvPr id="89" name="直線矢印コネクタ 7"/>
          <p:cNvCxnSpPr>
            <a:cxnSpLocks noChangeShapeType="1"/>
          </p:cNvCxnSpPr>
          <p:nvPr/>
        </p:nvCxnSpPr>
        <p:spPr bwMode="auto">
          <a:xfrm>
            <a:off x="179388" y="6551613"/>
            <a:ext cx="4752975" cy="95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片側の 2 つの角を丸めた四角形 91"/>
          <p:cNvSpPr/>
          <p:nvPr/>
        </p:nvSpPr>
        <p:spPr bwMode="auto">
          <a:xfrm rot="16200000">
            <a:off x="90488" y="2943225"/>
            <a:ext cx="3995738" cy="3240087"/>
          </a:xfrm>
          <a:prstGeom prst="round2Same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93" name="円/楕円 2"/>
          <p:cNvSpPr>
            <a:spLocks noChangeAspect="1"/>
          </p:cNvSpPr>
          <p:nvPr/>
        </p:nvSpPr>
        <p:spPr bwMode="auto">
          <a:xfrm>
            <a:off x="755650" y="3068638"/>
            <a:ext cx="201613" cy="201612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94" name="円/楕円 18"/>
          <p:cNvSpPr>
            <a:spLocks noChangeAspect="1"/>
          </p:cNvSpPr>
          <p:nvPr/>
        </p:nvSpPr>
        <p:spPr bwMode="auto">
          <a:xfrm>
            <a:off x="1177925" y="2811463"/>
            <a:ext cx="201613" cy="201612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95" name="円/楕円 19"/>
          <p:cNvSpPr>
            <a:spLocks noChangeAspect="1"/>
          </p:cNvSpPr>
          <p:nvPr/>
        </p:nvSpPr>
        <p:spPr bwMode="auto">
          <a:xfrm>
            <a:off x="1282700" y="3373438"/>
            <a:ext cx="201613" cy="2016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96" name="円/楕円 95"/>
          <p:cNvSpPr>
            <a:spLocks noChangeAspect="1"/>
          </p:cNvSpPr>
          <p:nvPr/>
        </p:nvSpPr>
        <p:spPr bwMode="auto">
          <a:xfrm>
            <a:off x="553959" y="342535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97" name="円/楕円 96"/>
          <p:cNvSpPr>
            <a:spLocks noChangeAspect="1"/>
          </p:cNvSpPr>
          <p:nvPr/>
        </p:nvSpPr>
        <p:spPr bwMode="auto">
          <a:xfrm>
            <a:off x="464777" y="4288165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99" name="円/楕円 98"/>
          <p:cNvSpPr>
            <a:spLocks noChangeAspect="1"/>
          </p:cNvSpPr>
          <p:nvPr/>
        </p:nvSpPr>
        <p:spPr bwMode="auto">
          <a:xfrm>
            <a:off x="959570" y="4391343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 bwMode="auto">
          <a:xfrm>
            <a:off x="1691680" y="5027578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 bwMode="auto">
          <a:xfrm>
            <a:off x="2354154" y="3429000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2" name="円/楕円 25"/>
          <p:cNvSpPr>
            <a:spLocks noChangeAspect="1"/>
          </p:cNvSpPr>
          <p:nvPr/>
        </p:nvSpPr>
        <p:spPr bwMode="auto">
          <a:xfrm>
            <a:off x="2346325" y="3733800"/>
            <a:ext cx="201613" cy="2016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03" name="円/楕円 26"/>
          <p:cNvSpPr>
            <a:spLocks noChangeAspect="1"/>
          </p:cNvSpPr>
          <p:nvPr/>
        </p:nvSpPr>
        <p:spPr bwMode="auto">
          <a:xfrm>
            <a:off x="1922463" y="5805488"/>
            <a:ext cx="201612" cy="2016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04" name="円/楕円 27"/>
          <p:cNvSpPr>
            <a:spLocks noChangeAspect="1"/>
          </p:cNvSpPr>
          <p:nvPr/>
        </p:nvSpPr>
        <p:spPr bwMode="auto">
          <a:xfrm>
            <a:off x="1484313" y="3795713"/>
            <a:ext cx="201612" cy="2016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05" name="円/楕円 28"/>
          <p:cNvSpPr>
            <a:spLocks noChangeAspect="1"/>
          </p:cNvSpPr>
          <p:nvPr/>
        </p:nvSpPr>
        <p:spPr bwMode="auto">
          <a:xfrm>
            <a:off x="2447925" y="5805488"/>
            <a:ext cx="201613" cy="2016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 bwMode="auto">
          <a:xfrm>
            <a:off x="879174" y="3786986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7" name="円/楕円 106"/>
          <p:cNvSpPr>
            <a:spLocks noChangeAspect="1"/>
          </p:cNvSpPr>
          <p:nvPr/>
        </p:nvSpPr>
        <p:spPr bwMode="auto">
          <a:xfrm>
            <a:off x="2195736" y="5877272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8" name="円/楕円 107"/>
          <p:cNvSpPr>
            <a:spLocks noChangeAspect="1"/>
          </p:cNvSpPr>
          <p:nvPr/>
        </p:nvSpPr>
        <p:spPr bwMode="auto">
          <a:xfrm>
            <a:off x="1590869" y="296815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 bwMode="auto">
          <a:xfrm>
            <a:off x="1362319" y="4486881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 bwMode="auto">
          <a:xfrm>
            <a:off x="1161192" y="5497388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 bwMode="auto">
          <a:xfrm>
            <a:off x="1076713" y="5859676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 bwMode="auto">
          <a:xfrm>
            <a:off x="1254582" y="373398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 bwMode="auto">
          <a:xfrm>
            <a:off x="1174186" y="510175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 bwMode="auto">
          <a:xfrm>
            <a:off x="2075097" y="5343391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 bwMode="auto">
          <a:xfrm>
            <a:off x="2556173" y="436150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6" name="円/楕円 39"/>
          <p:cNvSpPr>
            <a:spLocks noChangeAspect="1"/>
          </p:cNvSpPr>
          <p:nvPr/>
        </p:nvSpPr>
        <p:spPr bwMode="auto">
          <a:xfrm>
            <a:off x="2354263" y="5013325"/>
            <a:ext cx="201612" cy="201613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17" name="円/楕円 40"/>
          <p:cNvSpPr>
            <a:spLocks noChangeAspect="1"/>
          </p:cNvSpPr>
          <p:nvPr/>
        </p:nvSpPr>
        <p:spPr bwMode="auto">
          <a:xfrm>
            <a:off x="2208213" y="4106863"/>
            <a:ext cx="201612" cy="201612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18" name="円/楕円 41"/>
          <p:cNvSpPr>
            <a:spLocks noChangeAspect="1"/>
          </p:cNvSpPr>
          <p:nvPr/>
        </p:nvSpPr>
        <p:spPr bwMode="auto">
          <a:xfrm>
            <a:off x="755650" y="5403850"/>
            <a:ext cx="201613" cy="201613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19" name="円/楕円 42"/>
          <p:cNvSpPr>
            <a:spLocks noChangeAspect="1"/>
          </p:cNvSpPr>
          <p:nvPr/>
        </p:nvSpPr>
        <p:spPr bwMode="auto">
          <a:xfrm>
            <a:off x="757238" y="4687888"/>
            <a:ext cx="201612" cy="201612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20" name="円/楕円 43"/>
          <p:cNvSpPr>
            <a:spLocks noChangeAspect="1"/>
          </p:cNvSpPr>
          <p:nvPr/>
        </p:nvSpPr>
        <p:spPr bwMode="auto">
          <a:xfrm>
            <a:off x="1060450" y="4826000"/>
            <a:ext cx="201613" cy="2016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21" name="円/楕円 44"/>
          <p:cNvSpPr>
            <a:spLocks noChangeAspect="1"/>
          </p:cNvSpPr>
          <p:nvPr/>
        </p:nvSpPr>
        <p:spPr bwMode="auto">
          <a:xfrm>
            <a:off x="2208213" y="4562475"/>
            <a:ext cx="201612" cy="2016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 bwMode="auto">
          <a:xfrm>
            <a:off x="2909680" y="4464230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 bwMode="auto">
          <a:xfrm>
            <a:off x="1873475" y="342535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 bwMode="auto">
          <a:xfrm>
            <a:off x="2811354" y="3886200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 bwMode="auto">
          <a:xfrm>
            <a:off x="2645840" y="5343391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 bwMode="auto">
          <a:xfrm>
            <a:off x="2744563" y="3169776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 bwMode="auto">
          <a:xfrm>
            <a:off x="2643752" y="2766532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 bwMode="auto">
          <a:xfrm>
            <a:off x="1718632" y="3786986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 bwMode="auto">
          <a:xfrm>
            <a:off x="1844080" y="4517083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 bwMode="auto">
          <a:xfrm>
            <a:off x="3012976" y="296815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31" name="円/楕円 54"/>
          <p:cNvSpPr>
            <a:spLocks noChangeAspect="1"/>
          </p:cNvSpPr>
          <p:nvPr/>
        </p:nvSpPr>
        <p:spPr bwMode="auto">
          <a:xfrm>
            <a:off x="2103438" y="2867025"/>
            <a:ext cx="201612" cy="201613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32" name="円/楕円 55"/>
          <p:cNvSpPr>
            <a:spLocks noChangeAspect="1"/>
          </p:cNvSpPr>
          <p:nvPr/>
        </p:nvSpPr>
        <p:spPr bwMode="auto">
          <a:xfrm>
            <a:off x="2860675" y="4867275"/>
            <a:ext cx="201613" cy="201613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33" name="円/楕円 56"/>
          <p:cNvSpPr>
            <a:spLocks noChangeAspect="1"/>
          </p:cNvSpPr>
          <p:nvPr/>
        </p:nvSpPr>
        <p:spPr bwMode="auto">
          <a:xfrm>
            <a:off x="2860675" y="5905500"/>
            <a:ext cx="201613" cy="201613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34" name="円/楕円 59"/>
          <p:cNvSpPr>
            <a:spLocks/>
          </p:cNvSpPr>
          <p:nvPr/>
        </p:nvSpPr>
        <p:spPr bwMode="auto">
          <a:xfrm>
            <a:off x="3527425" y="2687638"/>
            <a:ext cx="360363" cy="36036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/>
              <a:t>N</a:t>
            </a:r>
            <a:endParaRPr kumimoji="0" lang="ja-JP" altLang="en-US" sz="1600" b="0"/>
          </a:p>
        </p:txBody>
      </p:sp>
      <p:sp>
        <p:nvSpPr>
          <p:cNvPr id="135" name="円/楕円 61"/>
          <p:cNvSpPr>
            <a:spLocks noChangeAspect="1"/>
          </p:cNvSpPr>
          <p:nvPr/>
        </p:nvSpPr>
        <p:spPr bwMode="auto">
          <a:xfrm>
            <a:off x="3203575" y="3960902"/>
            <a:ext cx="360363" cy="360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  <a:ea typeface="+mj-ea"/>
              </a:rPr>
              <a:t>Ξ</a:t>
            </a:r>
            <a:endParaRPr kumimoji="0" lang="ja-JP" altLang="en-US" sz="1600" b="0" dirty="0">
              <a:latin typeface="+mn-lt"/>
              <a:ea typeface="+mj-ea"/>
            </a:endParaRPr>
          </a:p>
        </p:txBody>
      </p:sp>
      <p:sp>
        <p:nvSpPr>
          <p:cNvPr id="136" name="円/楕円 62"/>
          <p:cNvSpPr>
            <a:spLocks noChangeAspect="1"/>
          </p:cNvSpPr>
          <p:nvPr/>
        </p:nvSpPr>
        <p:spPr bwMode="auto">
          <a:xfrm>
            <a:off x="3563938" y="4666546"/>
            <a:ext cx="360362" cy="360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</a:rPr>
              <a:t>N</a:t>
            </a:r>
            <a:endParaRPr kumimoji="0" lang="ja-JP" altLang="en-US" sz="1600" b="0" dirty="0">
              <a:latin typeface="+mn-lt"/>
            </a:endParaRPr>
          </a:p>
        </p:txBody>
      </p:sp>
      <p:sp>
        <p:nvSpPr>
          <p:cNvPr id="137" name="円/楕円 63"/>
          <p:cNvSpPr>
            <a:spLocks/>
          </p:cNvSpPr>
          <p:nvPr/>
        </p:nvSpPr>
        <p:spPr bwMode="auto">
          <a:xfrm>
            <a:off x="3240088" y="2599743"/>
            <a:ext cx="287337" cy="288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</a:rPr>
              <a:t>π</a:t>
            </a:r>
            <a:endParaRPr kumimoji="0" lang="ja-JP" altLang="en-US" sz="1600" b="0" dirty="0">
              <a:latin typeface="+mn-lt"/>
            </a:endParaRPr>
          </a:p>
        </p:txBody>
      </p:sp>
      <p:sp>
        <p:nvSpPr>
          <p:cNvPr id="139" name="円/楕円 65"/>
          <p:cNvSpPr>
            <a:spLocks noChangeAspect="1"/>
          </p:cNvSpPr>
          <p:nvPr/>
        </p:nvSpPr>
        <p:spPr bwMode="auto">
          <a:xfrm>
            <a:off x="3203575" y="5519738"/>
            <a:ext cx="288925" cy="287337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</a:rPr>
              <a:t>K</a:t>
            </a:r>
            <a:endParaRPr kumimoji="0" lang="ja-JP" altLang="en-US" sz="1600" b="0" dirty="0">
              <a:latin typeface="+mn-lt"/>
            </a:endParaRPr>
          </a:p>
        </p:txBody>
      </p:sp>
      <p:sp>
        <p:nvSpPr>
          <p:cNvPr id="140" name="円/楕円 66"/>
          <p:cNvSpPr>
            <a:spLocks noChangeAspect="1"/>
          </p:cNvSpPr>
          <p:nvPr/>
        </p:nvSpPr>
        <p:spPr bwMode="auto">
          <a:xfrm>
            <a:off x="3471863" y="5669052"/>
            <a:ext cx="288925" cy="288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</a:rPr>
              <a:t>π</a:t>
            </a:r>
            <a:endParaRPr kumimoji="0" lang="ja-JP" altLang="en-US" sz="1600" b="0" dirty="0">
              <a:latin typeface="+mn-lt"/>
            </a:endParaRPr>
          </a:p>
        </p:txBody>
      </p:sp>
      <p:sp>
        <p:nvSpPr>
          <p:cNvPr id="141" name="円/楕円 67"/>
          <p:cNvSpPr>
            <a:spLocks/>
          </p:cNvSpPr>
          <p:nvPr/>
        </p:nvSpPr>
        <p:spPr bwMode="auto">
          <a:xfrm>
            <a:off x="3586163" y="4152990"/>
            <a:ext cx="288925" cy="288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  <a:ea typeface="+mn-ea"/>
              </a:rPr>
              <a:t>π</a:t>
            </a:r>
            <a:endParaRPr kumimoji="0" lang="ja-JP" altLang="en-US" sz="1600" b="0" dirty="0">
              <a:latin typeface="+mn-lt"/>
              <a:ea typeface="+mn-ea"/>
            </a:endParaRPr>
          </a:p>
        </p:txBody>
      </p:sp>
      <p:sp>
        <p:nvSpPr>
          <p:cNvPr id="142" name="円/楕円 63"/>
          <p:cNvSpPr>
            <a:spLocks noChangeAspect="1"/>
          </p:cNvSpPr>
          <p:nvPr/>
        </p:nvSpPr>
        <p:spPr bwMode="auto">
          <a:xfrm>
            <a:off x="3205163" y="4847521"/>
            <a:ext cx="287337" cy="288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</a:rPr>
              <a:t>π</a:t>
            </a:r>
            <a:endParaRPr kumimoji="0" lang="ja-JP" altLang="en-US" sz="1600" b="0" dirty="0">
              <a:latin typeface="+mn-lt"/>
            </a:endParaRPr>
          </a:p>
        </p:txBody>
      </p:sp>
      <p:sp>
        <p:nvSpPr>
          <p:cNvPr id="144" name="円/楕円 63"/>
          <p:cNvSpPr>
            <a:spLocks noChangeAspect="1"/>
          </p:cNvSpPr>
          <p:nvPr/>
        </p:nvSpPr>
        <p:spPr bwMode="auto">
          <a:xfrm>
            <a:off x="3298825" y="4526053"/>
            <a:ext cx="287338" cy="288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</a:rPr>
              <a:t>K</a:t>
            </a:r>
            <a:endParaRPr kumimoji="0" lang="ja-JP" altLang="en-US" sz="1600" b="0" dirty="0">
              <a:latin typeface="+mn-lt"/>
            </a:endParaRPr>
          </a:p>
        </p:txBody>
      </p:sp>
      <p:sp>
        <p:nvSpPr>
          <p:cNvPr id="146" name="円/楕円 59"/>
          <p:cNvSpPr>
            <a:spLocks/>
          </p:cNvSpPr>
          <p:nvPr/>
        </p:nvSpPr>
        <p:spPr bwMode="auto">
          <a:xfrm>
            <a:off x="3471863" y="5087938"/>
            <a:ext cx="360362" cy="35877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dirty="0">
                <a:latin typeface="+mn-lt"/>
              </a:rPr>
              <a:t>p</a:t>
            </a:r>
            <a:endParaRPr kumimoji="0" lang="ja-JP" altLang="en-US" sz="1600" b="0" dirty="0">
              <a:latin typeface="+mn-lt"/>
            </a:endParaRPr>
          </a:p>
        </p:txBody>
      </p:sp>
      <p:sp>
        <p:nvSpPr>
          <p:cNvPr id="147" name="円/楕円 59"/>
          <p:cNvSpPr>
            <a:spLocks noChangeAspect="1"/>
          </p:cNvSpPr>
          <p:nvPr/>
        </p:nvSpPr>
        <p:spPr bwMode="auto">
          <a:xfrm>
            <a:off x="3492500" y="3600540"/>
            <a:ext cx="360363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</a:rPr>
              <a:t>Ω</a:t>
            </a:r>
            <a:endParaRPr kumimoji="0" lang="ja-JP" altLang="en-US" sz="1600" b="0" dirty="0">
              <a:latin typeface="+mn-lt"/>
            </a:endParaRPr>
          </a:p>
        </p:txBody>
      </p:sp>
      <p:sp>
        <p:nvSpPr>
          <p:cNvPr id="148" name="円/楕円 2"/>
          <p:cNvSpPr>
            <a:spLocks noChangeArrowheads="1"/>
          </p:cNvSpPr>
          <p:nvPr/>
        </p:nvSpPr>
        <p:spPr bwMode="auto">
          <a:xfrm>
            <a:off x="1936750" y="4562475"/>
            <a:ext cx="720725" cy="717550"/>
          </a:xfrm>
          <a:prstGeom prst="ellips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49" name="円/楕円 18"/>
          <p:cNvSpPr>
            <a:spLocks noChangeAspect="1"/>
          </p:cNvSpPr>
          <p:nvPr/>
        </p:nvSpPr>
        <p:spPr bwMode="auto">
          <a:xfrm>
            <a:off x="1233488" y="4008438"/>
            <a:ext cx="201612" cy="201612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50" name="円/楕円 18"/>
          <p:cNvSpPr>
            <a:spLocks noChangeAspect="1"/>
          </p:cNvSpPr>
          <p:nvPr/>
        </p:nvSpPr>
        <p:spPr bwMode="auto">
          <a:xfrm>
            <a:off x="879475" y="3536950"/>
            <a:ext cx="201613" cy="2016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51" name="円/楕円 18"/>
          <p:cNvSpPr>
            <a:spLocks noChangeAspect="1"/>
          </p:cNvSpPr>
          <p:nvPr/>
        </p:nvSpPr>
        <p:spPr bwMode="auto">
          <a:xfrm>
            <a:off x="2465388" y="3048000"/>
            <a:ext cx="201612" cy="2016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52" name="円/楕円 18"/>
          <p:cNvSpPr>
            <a:spLocks noChangeAspect="1"/>
          </p:cNvSpPr>
          <p:nvPr/>
        </p:nvSpPr>
        <p:spPr bwMode="auto">
          <a:xfrm>
            <a:off x="1436688" y="5662613"/>
            <a:ext cx="200025" cy="201612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53" name="円/楕円 18"/>
          <p:cNvSpPr>
            <a:spLocks noChangeAspect="1"/>
          </p:cNvSpPr>
          <p:nvPr/>
        </p:nvSpPr>
        <p:spPr bwMode="auto">
          <a:xfrm>
            <a:off x="1843088" y="3730625"/>
            <a:ext cx="201612" cy="2016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54" name="円/楕円 18"/>
          <p:cNvSpPr>
            <a:spLocks noChangeAspect="1"/>
          </p:cNvSpPr>
          <p:nvPr/>
        </p:nvSpPr>
        <p:spPr bwMode="auto">
          <a:xfrm>
            <a:off x="2003425" y="4883150"/>
            <a:ext cx="201613" cy="2016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cxnSp>
        <p:nvCxnSpPr>
          <p:cNvPr id="155" name="直線矢印コネクタ 4"/>
          <p:cNvCxnSpPr>
            <a:cxnSpLocks noChangeShapeType="1"/>
          </p:cNvCxnSpPr>
          <p:nvPr/>
        </p:nvCxnSpPr>
        <p:spPr bwMode="auto">
          <a:xfrm>
            <a:off x="2643188" y="5068888"/>
            <a:ext cx="800100" cy="25558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テキスト ボックス 10"/>
          <p:cNvSpPr txBox="1">
            <a:spLocks noChangeArrowheads="1"/>
          </p:cNvSpPr>
          <p:nvPr/>
        </p:nvSpPr>
        <p:spPr bwMode="auto">
          <a:xfrm>
            <a:off x="2338388" y="6013450"/>
            <a:ext cx="2987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ja-JP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Hadronization</a:t>
            </a:r>
            <a:endParaRPr lang="ja-JP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</a:endParaRPr>
          </a:p>
        </p:txBody>
      </p:sp>
      <p:sp>
        <p:nvSpPr>
          <p:cNvPr id="158" name="テキスト ボックス 4"/>
          <p:cNvSpPr txBox="1">
            <a:spLocks noChangeArrowheads="1"/>
          </p:cNvSpPr>
          <p:nvPr/>
        </p:nvSpPr>
        <p:spPr bwMode="auto">
          <a:xfrm>
            <a:off x="2354263" y="6237288"/>
            <a:ext cx="2578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1800" b="0" dirty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~5-10 </a:t>
            </a:r>
            <a:r>
              <a:rPr lang="en-US" altLang="ja-JP" sz="1800" b="0" dirty="0" err="1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fm</a:t>
            </a:r>
            <a:r>
              <a:rPr lang="en-US" altLang="ja-JP" sz="1800" b="0" dirty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/c, ~160MeV</a:t>
            </a:r>
            <a:endParaRPr lang="ja-JP" altLang="en-US" sz="1800" b="0" dirty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0" name="円/楕円 63"/>
          <p:cNvSpPr>
            <a:spLocks/>
          </p:cNvSpPr>
          <p:nvPr/>
        </p:nvSpPr>
        <p:spPr bwMode="auto">
          <a:xfrm>
            <a:off x="3289848" y="2938759"/>
            <a:ext cx="287337" cy="288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</a:rPr>
              <a:t>π</a:t>
            </a:r>
            <a:endParaRPr kumimoji="0" lang="ja-JP" altLang="en-US" sz="1600" b="0" dirty="0">
              <a:latin typeface="+mn-lt"/>
            </a:endParaRPr>
          </a:p>
        </p:txBody>
      </p:sp>
      <p:sp>
        <p:nvSpPr>
          <p:cNvPr id="91" name="円/楕円 63"/>
          <p:cNvSpPr>
            <a:spLocks/>
          </p:cNvSpPr>
          <p:nvPr/>
        </p:nvSpPr>
        <p:spPr bwMode="auto">
          <a:xfrm>
            <a:off x="3541778" y="3088045"/>
            <a:ext cx="360000" cy="360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</a:rPr>
              <a:t>Λ</a:t>
            </a:r>
            <a:endParaRPr kumimoji="0" lang="ja-JP" altLang="en-US" sz="1600" b="0" dirty="0">
              <a:latin typeface="+mn-lt"/>
            </a:endParaRPr>
          </a:p>
        </p:txBody>
      </p:sp>
      <p:sp>
        <p:nvSpPr>
          <p:cNvPr id="156" name="円/楕円 63"/>
          <p:cNvSpPr>
            <a:spLocks/>
          </p:cNvSpPr>
          <p:nvPr/>
        </p:nvSpPr>
        <p:spPr bwMode="auto">
          <a:xfrm>
            <a:off x="3317843" y="3358628"/>
            <a:ext cx="287337" cy="288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</a:rPr>
              <a:t>π</a:t>
            </a:r>
            <a:endParaRPr kumimoji="0" lang="ja-JP" altLang="en-US" sz="1600" b="0" dirty="0">
              <a:latin typeface="+mn-lt"/>
            </a:endParaRPr>
          </a:p>
        </p:txBody>
      </p:sp>
      <p:sp>
        <p:nvSpPr>
          <p:cNvPr id="87" name="テキスト ボックス 25"/>
          <p:cNvSpPr txBox="1">
            <a:spLocks noChangeArrowheads="1"/>
          </p:cNvSpPr>
          <p:nvPr/>
        </p:nvSpPr>
        <p:spPr bwMode="auto">
          <a:xfrm>
            <a:off x="5724525" y="2668588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(60-80%)</a:t>
            </a:r>
            <a:endParaRPr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8" name="テキスト ボックス 99"/>
          <p:cNvSpPr txBox="1">
            <a:spLocks noChangeArrowheads="1"/>
          </p:cNvSpPr>
          <p:nvPr/>
        </p:nvSpPr>
        <p:spPr bwMode="auto">
          <a:xfrm>
            <a:off x="6804025" y="2674938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(0-5%)</a:t>
            </a:r>
            <a:endParaRPr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38" name="テキスト ボックス 26"/>
          <p:cNvSpPr txBox="1">
            <a:spLocks noChangeArrowheads="1"/>
          </p:cNvSpPr>
          <p:nvPr/>
        </p:nvSpPr>
        <p:spPr bwMode="auto">
          <a:xfrm>
            <a:off x="7507288" y="981075"/>
            <a:ext cx="187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×10</a:t>
            </a:r>
            <a:r>
              <a:rPr lang="en-US" altLang="ja-JP" sz="2000" b="0" baseline="3000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7</a:t>
            </a:r>
            <a:r>
              <a:rPr lang="en-US" altLang="ja-JP" sz="2000" b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 events</a:t>
            </a:r>
            <a:endParaRPr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3" name="テキスト ボックス 2"/>
          <p:cNvSpPr txBox="1">
            <a:spLocks noChangeArrowheads="1"/>
          </p:cNvSpPr>
          <p:nvPr/>
        </p:nvSpPr>
        <p:spPr bwMode="auto">
          <a:xfrm>
            <a:off x="4797425" y="981075"/>
            <a:ext cx="2654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ja-JP" sz="2000" b="0" dirty="0" err="1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Pb+Pb</a:t>
            </a:r>
            <a:r>
              <a:rPr lang="en-US" altLang="ja-JP" sz="2000" b="0" dirty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 dirty="0">
                <a:latin typeface="Calibri" pitchFamily="34" charset="0"/>
                <a:ea typeface="Arial Unicode MS" pitchFamily="50" charset="-128"/>
                <a:cs typeface="Arial Unicode MS" pitchFamily="50" charset="-128"/>
              </a:rPr>
              <a:t>2.76ATeV@LHC</a:t>
            </a:r>
            <a:endParaRPr lang="ja-JP" altLang="en-US" sz="2000" dirty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45" name="円/楕円 3"/>
          <p:cNvSpPr/>
          <p:nvPr/>
        </p:nvSpPr>
        <p:spPr bwMode="auto">
          <a:xfrm>
            <a:off x="5940425" y="3113088"/>
            <a:ext cx="503238" cy="561975"/>
          </a:xfrm>
          <a:prstGeom prst="ellipse">
            <a:avLst/>
          </a:prstGeom>
          <a:solidFill>
            <a:schemeClr val="bg1">
              <a:lumMod val="85000"/>
              <a:alpha val="48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 dirty="0">
              <a:ea typeface="Arial Unicode MS" panose="020B0604020202020204" pitchFamily="50" charset="-128"/>
            </a:endParaRPr>
          </a:p>
        </p:txBody>
      </p:sp>
      <p:sp>
        <p:nvSpPr>
          <p:cNvPr id="160" name="円/楕円 98"/>
          <p:cNvSpPr>
            <a:spLocks noChangeArrowheads="1"/>
          </p:cNvSpPr>
          <p:nvPr/>
        </p:nvSpPr>
        <p:spPr bwMode="auto">
          <a:xfrm>
            <a:off x="6300788" y="3111500"/>
            <a:ext cx="503237" cy="561975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61" name="円/楕円 99"/>
          <p:cNvSpPr/>
          <p:nvPr/>
        </p:nvSpPr>
        <p:spPr bwMode="auto">
          <a:xfrm>
            <a:off x="7092950" y="3113088"/>
            <a:ext cx="503238" cy="561975"/>
          </a:xfrm>
          <a:prstGeom prst="ellipse">
            <a:avLst/>
          </a:prstGeom>
          <a:solidFill>
            <a:schemeClr val="bg1">
              <a:lumMod val="85000"/>
              <a:alpha val="48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 dirty="0">
              <a:ea typeface="Arial Unicode MS" panose="020B0604020202020204" pitchFamily="50" charset="-128"/>
            </a:endParaRPr>
          </a:p>
        </p:txBody>
      </p:sp>
      <p:sp>
        <p:nvSpPr>
          <p:cNvPr id="162" name="円/楕円 100"/>
          <p:cNvSpPr>
            <a:spLocks noChangeArrowheads="1"/>
          </p:cNvSpPr>
          <p:nvPr/>
        </p:nvSpPr>
        <p:spPr bwMode="auto">
          <a:xfrm>
            <a:off x="7164388" y="3111500"/>
            <a:ext cx="503237" cy="561975"/>
          </a:xfrm>
          <a:prstGeom prst="ellipse">
            <a:avLst/>
          </a:prstGeom>
          <a:solidFill>
            <a:schemeClr val="accent1">
              <a:alpha val="49019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ndara" pitchFamily="34" charset="0"/>
                <a:ea typeface="メイリオ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ndara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ndara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メイリオ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>
              <a:latin typeface="Calibri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63" name="Picture 145" descr="C:\HOME\Work\Research\Workshop\2015\1124_KEK\equation.e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1406525"/>
            <a:ext cx="42640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" name="角丸四角形 163"/>
          <p:cNvSpPr/>
          <p:nvPr/>
        </p:nvSpPr>
        <p:spPr bwMode="auto">
          <a:xfrm>
            <a:off x="631825" y="2568139"/>
            <a:ext cx="1617213" cy="1328023"/>
          </a:xfrm>
          <a:prstGeom prst="roundRect">
            <a:avLst/>
          </a:prstGeom>
          <a:solidFill>
            <a:srgbClr val="FFFF4B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altLang="ja-JP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QGP : </a:t>
            </a:r>
            <a:r>
              <a:rPr lang="en-US" altLang="ja-JP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u,d,s</a:t>
            </a:r>
            <a:endParaRPr lang="en-US" altLang="ja-J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ja-JP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Deconfined</a:t>
            </a:r>
            <a:endParaRPr lang="en-US" altLang="ja-J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  <a:p>
            <a:pPr>
              <a:defRPr/>
            </a:pPr>
            <a:r>
              <a:rPr lang="en-US" altLang="ja-JP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Chirally</a:t>
            </a: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r>
              <a:rPr lang="en-US" altLang="ja-JP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symmetric</a:t>
            </a:r>
            <a:endParaRPr lang="ja-JP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60606" y="3881566"/>
            <a:ext cx="233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Enhanced pair creation of s-quarks</a:t>
            </a:r>
            <a:endParaRPr kumimoji="1" lang="en-US" altLang="ja-JP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64" y="3730527"/>
            <a:ext cx="1988311" cy="2829306"/>
          </a:xfrm>
          <a:prstGeom prst="rect">
            <a:avLst/>
          </a:prstGeom>
        </p:spPr>
      </p:pic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924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Counting Correlated Pairs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5" y="1126012"/>
            <a:ext cx="4191295" cy="4987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281857" y="1241555"/>
                <a:ext cx="4441371" cy="4970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altLang="ja-JP" sz="2800" dirty="0">
                    <a:solidFill>
                      <a:schemeClr val="bg1"/>
                    </a:solidFill>
                  </a:rPr>
                  <a:t>Freeze-out: </a:t>
                </a:r>
              </a:p>
              <a:p>
                <a:pPr marL="648000" lvl="1" indent="-34290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altLang="ja-JP" sz="2400" dirty="0">
                    <a:solidFill>
                      <a:schemeClr val="bg1"/>
                    </a:solidFill>
                  </a:rPr>
                  <a:t>Independent (chaotic) production from thermal source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dirty="0">
                  <a:solidFill>
                    <a:schemeClr val="bg1"/>
                  </a:solidFill>
                </a:endParaRPr>
              </a:p>
              <a:p>
                <a:pPr marL="648000" lvl="1" indent="-34290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altLang="ja-JP" sz="2400" dirty="0">
                    <a:solidFill>
                      <a:schemeClr val="bg1"/>
                    </a:solidFill>
                  </a:rPr>
                  <a:t>dilute after FO  - pairwise interaction only</a:t>
                </a:r>
              </a:p>
              <a:p>
                <a:pPr marL="648000" lvl="1" indent="-34290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altLang="ja-JP" sz="2400" dirty="0">
                    <a:solidFill>
                      <a:schemeClr val="bg1"/>
                    </a:solidFill>
                  </a:rPr>
                  <a:t>State of pairs – evaluated in the pair-rest frame *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ja-JP" sz="2400" b="1" dirty="0">
                  <a:solidFill>
                    <a:schemeClr val="bg1"/>
                  </a:solidFill>
                </a:endParaRPr>
              </a:p>
              <a:p>
                <a:pPr marL="648000" lvl="1" indent="-34290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endParaRPr lang="en-US" altLang="ja-JP" sz="2400" dirty="0">
                  <a:solidFill>
                    <a:schemeClr val="bg1"/>
                  </a:solidFill>
                </a:endParaRPr>
              </a:p>
              <a:p>
                <a:pPr marL="305100" lvl="1">
                  <a:spcBef>
                    <a:spcPts val="600"/>
                  </a:spcBef>
                </a:pPr>
                <a:r>
                  <a:rPr lang="en-US" altLang="ja-JP" sz="2400" dirty="0">
                    <a:solidFill>
                      <a:schemeClr val="bg1"/>
                    </a:solidFill>
                  </a:rPr>
                  <a:t>Scattering w.f. 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ja-JP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ja-JP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ja-JP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ja-JP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857" y="1241555"/>
                <a:ext cx="4441371" cy="4970591"/>
              </a:xfrm>
              <a:prstGeom prst="rect">
                <a:avLst/>
              </a:prstGeom>
              <a:blipFill>
                <a:blip r:embed="rId3"/>
                <a:stretch>
                  <a:fillRect l="-2743" t="-1472" r="-4801" b="-18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矢印: 下 9"/>
          <p:cNvSpPr/>
          <p:nvPr/>
        </p:nvSpPr>
        <p:spPr bwMode="auto">
          <a:xfrm>
            <a:off x="6313131" y="5306134"/>
            <a:ext cx="378822" cy="363145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611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Counting Correlated Pairs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5" y="1126012"/>
            <a:ext cx="4191295" cy="498740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568865" y="2339122"/>
            <a:ext cx="4441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Distant pairs:</a:t>
            </a:r>
          </a:p>
          <a:p>
            <a:pPr lvl="1">
              <a:spcBef>
                <a:spcPts val="600"/>
              </a:spcBef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Uncorrelated because</a:t>
            </a:r>
            <a:endParaRPr lang="en-US" altLang="ja-JP" sz="2400" dirty="0">
              <a:solidFill>
                <a:srgbClr val="FFFFFF"/>
              </a:solidFill>
              <a:latin typeface="Aller"/>
              <a:ea typeface="Meiryo UI"/>
            </a:endParaRPr>
          </a:p>
          <a:p>
            <a:pPr lvl="1">
              <a:spcBef>
                <a:spcPts val="600"/>
              </a:spcBef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Distance &lt;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int. range</a:t>
            </a:r>
          </a:p>
          <a:p>
            <a:pPr lvl="1">
              <a:spcBef>
                <a:spcPts val="600"/>
              </a:spcBef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(~ System size)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ler"/>
              <a:ea typeface="Meiryo UI"/>
              <a:cs typeface="+mn-cs"/>
            </a:endParaRPr>
          </a:p>
        </p:txBody>
      </p:sp>
      <p:sp>
        <p:nvSpPr>
          <p:cNvPr id="11" name="矢印: 下 283"/>
          <p:cNvSpPr/>
          <p:nvPr/>
        </p:nvSpPr>
        <p:spPr bwMode="auto">
          <a:xfrm rot="14159053">
            <a:off x="4336275" y="694801"/>
            <a:ext cx="465181" cy="2396988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2" name="矢印: 下 283"/>
          <p:cNvSpPr/>
          <p:nvPr/>
        </p:nvSpPr>
        <p:spPr bwMode="auto">
          <a:xfrm rot="18184394">
            <a:off x="4156529" y="4311368"/>
            <a:ext cx="465181" cy="2396988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" name="矢印: 上下 5"/>
          <p:cNvSpPr/>
          <p:nvPr/>
        </p:nvSpPr>
        <p:spPr bwMode="auto">
          <a:xfrm rot="822035">
            <a:off x="3216746" y="2687936"/>
            <a:ext cx="278996" cy="2015298"/>
          </a:xfrm>
          <a:prstGeom prst="upDown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7" name="楕円 6"/>
          <p:cNvSpPr/>
          <p:nvPr/>
        </p:nvSpPr>
        <p:spPr bwMode="auto">
          <a:xfrm>
            <a:off x="3356244" y="2239316"/>
            <a:ext cx="621838" cy="65314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3" name="楕円 12"/>
          <p:cNvSpPr/>
          <p:nvPr/>
        </p:nvSpPr>
        <p:spPr bwMode="auto">
          <a:xfrm>
            <a:off x="2823499" y="4549984"/>
            <a:ext cx="621838" cy="65314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9585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Counting Correlated Pairs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5" y="1126012"/>
            <a:ext cx="4191295" cy="4987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221453" y="1893295"/>
                <a:ext cx="4441371" cy="4016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2800" dirty="0">
                    <a:solidFill>
                      <a:srgbClr val="FFFFFF"/>
                    </a:solidFill>
                    <a:latin typeface="Aller"/>
                    <a:ea typeface="Meiryo UI"/>
                  </a:rPr>
                  <a:t>Close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 pairs: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2400" dirty="0">
                    <a:solidFill>
                      <a:srgbClr val="FFFFFF"/>
                    </a:solidFill>
                    <a:latin typeface="Aller"/>
                    <a:ea typeface="Meiryo UI"/>
                  </a:rPr>
                  <a:t>C</a:t>
                </a:r>
                <a:r>
                  <a:rPr kumimoji="1" lang="en-US" altLang="ja-JP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orrelated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 through FSI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Distance &lt;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int. range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sz="2400" dirty="0">
                  <a:solidFill>
                    <a:srgbClr val="FFFFFF"/>
                  </a:solidFill>
                  <a:latin typeface="Aller"/>
                  <a:ea typeface="Meiryo UI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FSI :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ja-JP" sz="2400" i="1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sz="24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ja-JP" sz="240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ja-JP" sz="24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FF33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ja-JP" sz="2400">
                        <a:solidFill>
                          <a:srgbClr val="FF33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ja-JP" sz="2400" dirty="0">
                    <a:solidFill>
                      <a:srgbClr val="FFFFFF"/>
                    </a:solidFill>
                    <a:latin typeface="Aller"/>
                    <a:ea typeface="Meiryo UI"/>
                  </a:rPr>
                  <a:t>Input from V(r)</a:t>
                </a:r>
              </a:p>
              <a:p>
                <a:pPr lvl="1">
                  <a:spcBef>
                    <a:spcPts val="600"/>
                  </a:spcBef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(phenomenological / Lattice)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453" y="1893295"/>
                <a:ext cx="4441371" cy="4016484"/>
              </a:xfrm>
              <a:prstGeom prst="rect">
                <a:avLst/>
              </a:prstGeom>
              <a:blipFill>
                <a:blip r:embed="rId3"/>
                <a:stretch>
                  <a:fillRect l="-2885" t="-18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矢印: 下 283"/>
          <p:cNvSpPr/>
          <p:nvPr/>
        </p:nvSpPr>
        <p:spPr bwMode="auto">
          <a:xfrm rot="14159053">
            <a:off x="4336275" y="694801"/>
            <a:ext cx="465181" cy="2396988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" name="矢印: 下 283"/>
          <p:cNvSpPr/>
          <p:nvPr/>
        </p:nvSpPr>
        <p:spPr bwMode="auto">
          <a:xfrm rot="18184394">
            <a:off x="4398102" y="2220221"/>
            <a:ext cx="465181" cy="2396988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楕円 6"/>
          <p:cNvSpPr/>
          <p:nvPr/>
        </p:nvSpPr>
        <p:spPr bwMode="auto">
          <a:xfrm>
            <a:off x="3356244" y="2239316"/>
            <a:ext cx="621838" cy="65314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" name="楕円 12"/>
          <p:cNvSpPr/>
          <p:nvPr/>
        </p:nvSpPr>
        <p:spPr bwMode="auto">
          <a:xfrm>
            <a:off x="3542062" y="2635680"/>
            <a:ext cx="621838" cy="65314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矢印: 上下 5"/>
          <p:cNvSpPr/>
          <p:nvPr/>
        </p:nvSpPr>
        <p:spPr bwMode="auto">
          <a:xfrm rot="19854803">
            <a:off x="3665384" y="2520793"/>
            <a:ext cx="177526" cy="475499"/>
          </a:xfrm>
          <a:prstGeom prst="upDown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15" name="フッター プレースホルダー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268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848600" cy="533400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Counting Correlated Pairs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5" y="1126012"/>
            <a:ext cx="4191295" cy="4987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858656" y="1841044"/>
                <a:ext cx="4441371" cy="3213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Close but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2BFC5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large Q </a:t>
                </a: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pairs: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C</a:t>
                </a:r>
                <a:r>
                  <a:rPr kumimoji="1" lang="en-US" altLang="ja-JP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orrelated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 through FSI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Distance &lt;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int. range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2400" dirty="0">
                    <a:solidFill>
                      <a:srgbClr val="FFFFFF"/>
                    </a:solidFill>
                    <a:latin typeface="Aller"/>
                    <a:ea typeface="Meiryo UI"/>
                  </a:rPr>
                  <a:t>Oscillating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|</m:t>
                    </m:r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𝜓</m:t>
                    </m:r>
                    <m:d>
                      <m:dPr>
                        <m:ctrlP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𝑄</m:t>
                            </m:r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  <m:r>
                          <a:rPr kumimoji="1" lang="en-US" altLang="ja-JP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∗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|</m:t>
                        </m:r>
                      </m:e>
                      <m:sup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 washes</a:t>
                </a:r>
                <a:r>
                  <a:rPr kumimoji="1" lang="en-US" altLang="ja-JP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ller"/>
                    <a:ea typeface="Meiryo UI"/>
                    <a:cs typeface="+mn-cs"/>
                  </a:rPr>
                  <a:t> out correlation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656" y="1841044"/>
                <a:ext cx="4441371" cy="3213124"/>
              </a:xfrm>
              <a:prstGeom prst="rect">
                <a:avLst/>
              </a:prstGeom>
              <a:blipFill>
                <a:blip r:embed="rId3"/>
                <a:stretch>
                  <a:fillRect l="-2743" t="-20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矢印: 下 283"/>
          <p:cNvSpPr/>
          <p:nvPr/>
        </p:nvSpPr>
        <p:spPr bwMode="auto">
          <a:xfrm rot="14159053">
            <a:off x="4296117" y="812116"/>
            <a:ext cx="442982" cy="2258327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" name="矢印: 下 283"/>
          <p:cNvSpPr/>
          <p:nvPr/>
        </p:nvSpPr>
        <p:spPr bwMode="auto">
          <a:xfrm rot="19490244">
            <a:off x="4156529" y="2422875"/>
            <a:ext cx="465181" cy="2396988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楕円 6"/>
          <p:cNvSpPr/>
          <p:nvPr/>
        </p:nvSpPr>
        <p:spPr bwMode="auto">
          <a:xfrm>
            <a:off x="3356244" y="2239316"/>
            <a:ext cx="621838" cy="65314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3" name="楕円 12"/>
          <p:cNvSpPr/>
          <p:nvPr/>
        </p:nvSpPr>
        <p:spPr bwMode="auto">
          <a:xfrm>
            <a:off x="3542062" y="2635680"/>
            <a:ext cx="621838" cy="65314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矢印: 上下 5"/>
          <p:cNvSpPr/>
          <p:nvPr/>
        </p:nvSpPr>
        <p:spPr bwMode="auto">
          <a:xfrm rot="19854803">
            <a:off x="3665384" y="2520793"/>
            <a:ext cx="177526" cy="475499"/>
          </a:xfrm>
          <a:prstGeom prst="upDown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楕円 13"/>
          <p:cNvSpPr/>
          <p:nvPr/>
        </p:nvSpPr>
        <p:spPr bwMode="auto">
          <a:xfrm>
            <a:off x="2287954" y="4834471"/>
            <a:ext cx="621838" cy="65314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5" name="楕円 14"/>
          <p:cNvSpPr/>
          <p:nvPr/>
        </p:nvSpPr>
        <p:spPr bwMode="auto">
          <a:xfrm>
            <a:off x="2757490" y="4664352"/>
            <a:ext cx="621838" cy="65314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6" name="矢印: 上下 15"/>
          <p:cNvSpPr/>
          <p:nvPr/>
        </p:nvSpPr>
        <p:spPr bwMode="auto">
          <a:xfrm rot="4402539">
            <a:off x="2792502" y="4833043"/>
            <a:ext cx="177526" cy="475499"/>
          </a:xfrm>
          <a:prstGeom prst="upDown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" name="矢印: 下 283"/>
          <p:cNvSpPr/>
          <p:nvPr/>
        </p:nvSpPr>
        <p:spPr bwMode="auto">
          <a:xfrm rot="2929362">
            <a:off x="1766731" y="4896906"/>
            <a:ext cx="306433" cy="1911733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" name="矢印: 下 283"/>
          <p:cNvSpPr/>
          <p:nvPr/>
        </p:nvSpPr>
        <p:spPr bwMode="auto">
          <a:xfrm rot="15526892">
            <a:off x="3520755" y="4213378"/>
            <a:ext cx="424863" cy="1257870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7289 w 505598"/>
              <a:gd name="connsiteY4" fmla="*/ 3456507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  <a:gd name="connsiteX0" fmla="*/ 0 w 505598"/>
              <a:gd name="connsiteY0" fmla="*/ 4138118 h 4462009"/>
              <a:gd name="connsiteX1" fmla="*/ 202190 w 505598"/>
              <a:gd name="connsiteY1" fmla="*/ 3730671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7289 w 505598"/>
              <a:gd name="connsiteY4" fmla="*/ 3456507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  <a:gd name="connsiteX0" fmla="*/ 0 w 473873"/>
              <a:gd name="connsiteY0" fmla="*/ 4138118 h 4462009"/>
              <a:gd name="connsiteX1" fmla="*/ 202190 w 473873"/>
              <a:gd name="connsiteY1" fmla="*/ 3730671 h 4462009"/>
              <a:gd name="connsiteX2" fmla="*/ 181729 w 473873"/>
              <a:gd name="connsiteY2" fmla="*/ 24796 h 4462009"/>
              <a:gd name="connsiteX3" fmla="*/ 207420 w 473873"/>
              <a:gd name="connsiteY3" fmla="*/ 0 h 4462009"/>
              <a:gd name="connsiteX4" fmla="*/ 327289 w 473873"/>
              <a:gd name="connsiteY4" fmla="*/ 3456507 h 4462009"/>
              <a:gd name="connsiteX5" fmla="*/ 473873 w 473873"/>
              <a:gd name="connsiteY5" fmla="*/ 3517612 h 4462009"/>
              <a:gd name="connsiteX6" fmla="*/ 261621 w 473873"/>
              <a:gd name="connsiteY6" fmla="*/ 4462009 h 4462009"/>
              <a:gd name="connsiteX7" fmla="*/ 0 w 473873"/>
              <a:gd name="connsiteY7" fmla="*/ 4138118 h 4462009"/>
              <a:gd name="connsiteX0" fmla="*/ 0 w 401520"/>
              <a:gd name="connsiteY0" fmla="*/ 3483379 h 4462009"/>
              <a:gd name="connsiteX1" fmla="*/ 129837 w 401520"/>
              <a:gd name="connsiteY1" fmla="*/ 3730671 h 4462009"/>
              <a:gd name="connsiteX2" fmla="*/ 109376 w 401520"/>
              <a:gd name="connsiteY2" fmla="*/ 24796 h 4462009"/>
              <a:gd name="connsiteX3" fmla="*/ 135067 w 401520"/>
              <a:gd name="connsiteY3" fmla="*/ 0 h 4462009"/>
              <a:gd name="connsiteX4" fmla="*/ 254936 w 401520"/>
              <a:gd name="connsiteY4" fmla="*/ 3456507 h 4462009"/>
              <a:gd name="connsiteX5" fmla="*/ 401520 w 401520"/>
              <a:gd name="connsiteY5" fmla="*/ 3517612 h 4462009"/>
              <a:gd name="connsiteX6" fmla="*/ 189268 w 401520"/>
              <a:gd name="connsiteY6" fmla="*/ 4462009 h 4462009"/>
              <a:gd name="connsiteX7" fmla="*/ 0 w 401520"/>
              <a:gd name="connsiteY7" fmla="*/ 3483379 h 4462009"/>
              <a:gd name="connsiteX0" fmla="*/ 0 w 401520"/>
              <a:gd name="connsiteY0" fmla="*/ 3483379 h 4462009"/>
              <a:gd name="connsiteX1" fmla="*/ 132353 w 401520"/>
              <a:gd name="connsiteY1" fmla="*/ 3422532 h 4462009"/>
              <a:gd name="connsiteX2" fmla="*/ 109376 w 401520"/>
              <a:gd name="connsiteY2" fmla="*/ 24796 h 4462009"/>
              <a:gd name="connsiteX3" fmla="*/ 135067 w 401520"/>
              <a:gd name="connsiteY3" fmla="*/ 0 h 4462009"/>
              <a:gd name="connsiteX4" fmla="*/ 254936 w 401520"/>
              <a:gd name="connsiteY4" fmla="*/ 3456507 h 4462009"/>
              <a:gd name="connsiteX5" fmla="*/ 401520 w 401520"/>
              <a:gd name="connsiteY5" fmla="*/ 3517612 h 4462009"/>
              <a:gd name="connsiteX6" fmla="*/ 189268 w 401520"/>
              <a:gd name="connsiteY6" fmla="*/ 4462009 h 4462009"/>
              <a:gd name="connsiteX7" fmla="*/ 0 w 401520"/>
              <a:gd name="connsiteY7" fmla="*/ 3483379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520" h="4462009">
                <a:moveTo>
                  <a:pt x="0" y="3483379"/>
                </a:moveTo>
                <a:lnTo>
                  <a:pt x="132353" y="3422532"/>
                </a:lnTo>
                <a:cubicBezTo>
                  <a:pt x="132738" y="2050883"/>
                  <a:pt x="108991" y="1396445"/>
                  <a:pt x="109376" y="24796"/>
                </a:cubicBezTo>
                <a:lnTo>
                  <a:pt x="135067" y="0"/>
                </a:lnTo>
                <a:lnTo>
                  <a:pt x="254936" y="3456507"/>
                </a:lnTo>
                <a:lnTo>
                  <a:pt x="401520" y="3517612"/>
                </a:lnTo>
                <a:lnTo>
                  <a:pt x="189268" y="4462009"/>
                </a:lnTo>
                <a:lnTo>
                  <a:pt x="0" y="3483379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11" y="4831349"/>
            <a:ext cx="4118345" cy="6729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日付プレースホルダー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May 17, 2017</a:t>
            </a:r>
            <a:endParaRPr lang="ja-JP" altLang="en-US" dirty="0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/>
              <a:t>SCHDM2017@YITP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42386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amsmath,amssymb}&#10;\usepackage{mathptmx}&#10;\usepackage[dvips]{color}&#10;\pagestyle{empty}&#10;&#10;\begin{document}&#10;\large&#10;\[&#10; C(Q) \rightarrow C(Q) + {\color{red}a_{\text{res}} e^{-r_{\text{res}}^2&#10; Q^2}}&#10;\]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879"/>
  <p:tag name="BOXHEIGHT" val="404"/>
  <p:tag name="BOXFONT" val="12"/>
  <p:tag name="BOXWRAP" val="False"/>
  <p:tag name="WORKAROUNDTRANSPARENCYBUG" val="False"/>
  <p:tag name="ALLOWFONTSUBSTITUTION" val="False"/>
  <p:tag name="BITMAPFORMAT" val="png256"/>
  <p:tag name="ORIGWIDTH" val="132.9602"/>
  <p:tag name="PICTUREFILESIZE" val="138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amsmath,amssymb}&#10;\usepackage{mathptmx}&#10;\usepackage[dvips]{color}&#10;\pagestyle{empty}&#10;&#10;\begin{document}&#10;\large&#10;\[&#10;\chi^2/N_{\text{dof}} &lt; 1&#10;\]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879"/>
  <p:tag name="BOXHEIGHT" val="404"/>
  <p:tag name="BOXFONT" val="12"/>
  <p:tag name="BOXWRAP" val="False"/>
  <p:tag name="WORKAROUNDTRANSPARENCYBUG" val="False"/>
  <p:tag name="ALLOWFONTSUBSTITUTION" val="False"/>
  <p:tag name="BITMAPFORMAT" val="pngmono"/>
  <p:tag name="ORIGWIDTH" val="60.00016"/>
  <p:tag name="PICTUREFILESIZE" val="43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amsmath,amssymb}&#10;\usepackage{mathptmx}&#10;\usepackage[dvips]{color}&#10;\pagestyle{empty}&#10;&#10;\begin{document}&#10;\large&#10;\[&#10;C(Q) \rightarrow 1 + \left( \frac{\Lambda^{\text{dir}}}{\Lambda^{\text{tot}}}\right)^2 (C(Q)-1)&#10;\]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879"/>
  <p:tag name="BOXHEIGHT" val="404"/>
  <p:tag name="BOXFONT" val="12"/>
  <p:tag name="BOXWRAP" val="False"/>
  <p:tag name="WORKAROUNDTRANSPARENCYBUG" val="False"/>
  <p:tag name="ALLOWFONTSUBSTITUTION" val="False"/>
  <p:tag name="BITMAPFORMAT" val="pngmono"/>
  <p:tag name="ORIGWIDTH" val="159.9603"/>
  <p:tag name="PICTUREFILESIZE" val="14327"/>
</p:tagLst>
</file>

<file path=ppt/theme/theme1.xml><?xml version="1.0" encoding="utf-8"?>
<a:theme xmlns:a="http://schemas.openxmlformats.org/drawingml/2006/main" name="default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ler-Meiryo">
      <a:majorFont>
        <a:latin typeface="Aller"/>
        <a:ea typeface="メイリオ"/>
        <a:cs typeface=""/>
      </a:majorFont>
      <a:minorFont>
        <a:latin typeface="Aller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" id="{4BBD7EC1-E5CE-4A43-9CB2-B47695820EDC}" vid="{597DE508-E896-42F7-9E4A-64E28606F60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14293</TotalTime>
  <Words>2573</Words>
  <Application>Microsoft Office PowerPoint</Application>
  <PresentationFormat>画面に合わせる (4:3)</PresentationFormat>
  <Paragraphs>774</Paragraphs>
  <Slides>38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61" baseType="lpstr">
      <vt:lpstr>Arial Unicode MS</vt:lpstr>
      <vt:lpstr>cmmi12</vt:lpstr>
      <vt:lpstr>Helvetica-Bold</vt:lpstr>
      <vt:lpstr>HG丸ｺﾞｼｯｸM-PRO</vt:lpstr>
      <vt:lpstr>Mathematica1</vt:lpstr>
      <vt:lpstr>Meiryo UI</vt:lpstr>
      <vt:lpstr>ＭＳ Ｐゴシック</vt:lpstr>
      <vt:lpstr>NFモトヤアポロ1</vt:lpstr>
      <vt:lpstr>NFモトヤシータ゛1</vt:lpstr>
      <vt:lpstr>メイリオ</vt:lpstr>
      <vt:lpstr>游ゴシック</vt:lpstr>
      <vt:lpstr>Agency FB</vt:lpstr>
      <vt:lpstr>Aller</vt:lpstr>
      <vt:lpstr>Arial</vt:lpstr>
      <vt:lpstr>Britannic Bold</vt:lpstr>
      <vt:lpstr>Calibri</vt:lpstr>
      <vt:lpstr>Cambria Math</vt:lpstr>
      <vt:lpstr>Constantia</vt:lpstr>
      <vt:lpstr>Symbol</vt:lpstr>
      <vt:lpstr>Tahoma</vt:lpstr>
      <vt:lpstr>Times New Roman</vt:lpstr>
      <vt:lpstr>Wingdings</vt:lpstr>
      <vt:lpstr>default</vt:lpstr>
      <vt:lpstr>YN and YY Interactions from Heavy Ion Collisions</vt:lpstr>
      <vt:lpstr>Outline</vt:lpstr>
      <vt:lpstr>Hadron-Hadron Interaction</vt:lpstr>
      <vt:lpstr>How HIC Can Tell Us Interaction?</vt:lpstr>
      <vt:lpstr>Heavy Ion Collisions as Hyperon Factory</vt:lpstr>
      <vt:lpstr>Counting Correlated Pairs</vt:lpstr>
      <vt:lpstr>Counting Correlated Pairs</vt:lpstr>
      <vt:lpstr>Counting Correlated Pairs</vt:lpstr>
      <vt:lpstr>Counting Correlated Pairs</vt:lpstr>
      <vt:lpstr>Counting Correlated Pairs</vt:lpstr>
      <vt:lpstr>System Size?</vt:lpstr>
      <vt:lpstr>Effect of Collectivity</vt:lpstr>
      <vt:lpstr>Quantum Statistics (HBT/GGLP)</vt:lpstr>
      <vt:lpstr>ΛΛ: Interacting Identical Fermion</vt:lpstr>
      <vt:lpstr>Comparison with STAR data (RHIC) </vt:lpstr>
      <vt:lpstr>NΩ potential (5S2) : motivated by LQCD</vt:lpstr>
      <vt:lpstr>pΩ Correlation : Strong int. Only</vt:lpstr>
      <vt:lpstr>C(Q) vs Scattering Length</vt:lpstr>
      <vt:lpstr>Small-Large Ratio CSL(Q)</vt:lpstr>
      <vt:lpstr>pΞ- Correlation at Physical Point</vt:lpstr>
      <vt:lpstr>Concluding Remarks</vt:lpstr>
      <vt:lpstr>Backup</vt:lpstr>
      <vt:lpstr>¯p-¯p  correlation@STAR</vt:lpstr>
      <vt:lpstr>Spin-2 NΩ Dibaryon?</vt:lpstr>
      <vt:lpstr>Theoretical Description</vt:lpstr>
      <vt:lpstr>Final State Interaction</vt:lpstr>
      <vt:lpstr>Koonin-Pratt Formula</vt:lpstr>
      <vt:lpstr>Correlation vs Wave function: Interaction</vt:lpstr>
      <vt:lpstr>Correlation vs Wave function: Q</vt:lpstr>
      <vt:lpstr>Correlation vs Wave function: Size</vt:lpstr>
      <vt:lpstr>Coulomb Interaction</vt:lpstr>
      <vt:lpstr>Expanding System : no difference</vt:lpstr>
      <vt:lpstr>Outlook</vt:lpstr>
      <vt:lpstr>Role of ΛΛ Interaction</vt:lpstr>
      <vt:lpstr>Role of ΛΛ Interaction</vt:lpstr>
      <vt:lpstr>How to disentangle Coulomb / Strong?</vt:lpstr>
      <vt:lpstr>NΩ  Final State Interaction</vt:lpstr>
      <vt:lpstr>Feed-Down Contribution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Kenji Morita</dc:creator>
  <cp:lastModifiedBy>Kenji Morita</cp:lastModifiedBy>
  <cp:revision>287</cp:revision>
  <dcterms:created xsi:type="dcterms:W3CDTF">2016-06-20T04:00:49Z</dcterms:created>
  <dcterms:modified xsi:type="dcterms:W3CDTF">2017-05-15T08:05:32Z</dcterms:modified>
</cp:coreProperties>
</file>