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431" r:id="rId3"/>
    <p:sldId id="526" r:id="rId4"/>
    <p:sldId id="505" r:id="rId5"/>
    <p:sldId id="463" r:id="rId6"/>
    <p:sldId id="464" r:id="rId7"/>
    <p:sldId id="465" r:id="rId8"/>
    <p:sldId id="470" r:id="rId9"/>
    <p:sldId id="472" r:id="rId10"/>
    <p:sldId id="506" r:id="rId11"/>
    <p:sldId id="530" r:id="rId12"/>
    <p:sldId id="469" r:id="rId13"/>
    <p:sldId id="521" r:id="rId14"/>
    <p:sldId id="473" r:id="rId15"/>
    <p:sldId id="507" r:id="rId16"/>
    <p:sldId id="508" r:id="rId17"/>
    <p:sldId id="509" r:id="rId18"/>
    <p:sldId id="514" r:id="rId19"/>
    <p:sldId id="479" r:id="rId20"/>
    <p:sldId id="515" r:id="rId21"/>
    <p:sldId id="516" r:id="rId22"/>
    <p:sldId id="517" r:id="rId23"/>
    <p:sldId id="518" r:id="rId24"/>
    <p:sldId id="519" r:id="rId25"/>
    <p:sldId id="520" r:id="rId26"/>
    <p:sldId id="527" r:id="rId27"/>
    <p:sldId id="504" r:id="rId28"/>
    <p:sldId id="487" r:id="rId29"/>
    <p:sldId id="489" r:id="rId30"/>
    <p:sldId id="488" r:id="rId31"/>
    <p:sldId id="485" r:id="rId32"/>
    <p:sldId id="490" r:id="rId33"/>
    <p:sldId id="491" r:id="rId34"/>
    <p:sldId id="528" r:id="rId35"/>
    <p:sldId id="347" r:id="rId36"/>
    <p:sldId id="456" r:id="rId37"/>
    <p:sldId id="457" r:id="rId38"/>
    <p:sldId id="445" r:id="rId39"/>
    <p:sldId id="522" r:id="rId40"/>
    <p:sldId id="523" r:id="rId41"/>
    <p:sldId id="370" r:id="rId42"/>
    <p:sldId id="447" r:id="rId43"/>
    <p:sldId id="448" r:id="rId44"/>
    <p:sldId id="449" r:id="rId45"/>
    <p:sldId id="529" r:id="rId46"/>
    <p:sldId id="524" r:id="rId47"/>
    <p:sldId id="450" r:id="rId48"/>
    <p:sldId id="531" r:id="rId49"/>
    <p:sldId id="305" r:id="rId50"/>
    <p:sldId id="367" r:id="rId51"/>
    <p:sldId id="353" r:id="rId5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9F2"/>
    <a:srgbClr val="EEEEF2"/>
    <a:srgbClr val="E4E9F2"/>
    <a:srgbClr val="F3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33"/>
    <p:restoredTop sz="94821"/>
  </p:normalViewPr>
  <p:slideViewPr>
    <p:cSldViewPr snapToGrid="0" snapToObjects="1">
      <p:cViewPr>
        <p:scale>
          <a:sx n="92" d="100"/>
          <a:sy n="92" d="100"/>
        </p:scale>
        <p:origin x="10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9BC30-1E7D-E64E-9A1F-5EF6F0803533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8BE37-5C24-2647-B5DC-6C80B0D78B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90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6DA1-E364-6444-9A19-0022A31FCF8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31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89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309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69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894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7572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181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052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01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06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32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6DA1-E364-6444-9A19-0022A31FCF8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875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296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78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37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6DA1-E364-6444-9A19-0022A31FCF8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71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6DA1-E364-6444-9A19-0022A31FCF8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33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8BE37-5C24-2647-B5DC-6C80B0D78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53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8BE37-5C24-2647-B5DC-6C80B0D78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13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8BE37-5C24-2647-B5DC-6C80B0D78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85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8BE37-5C24-2647-B5DC-6C80B0D78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5324E-0D5B-354C-A07F-93A4846EDBF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55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42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68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56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53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82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34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3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58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01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63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2741-92C6-8A43-A16D-262C332F4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24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E8CD0-5A66-BA48-8302-74B09205328A}" type="datetimeFigureOut">
              <a:rPr kumimoji="1" lang="ja-JP" altLang="en-US" smtClean="0"/>
              <a:t>2017/5/23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C2741-92C6-8A43-A16D-262C332F41C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91746" y="0"/>
            <a:ext cx="9335746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8383990" y="592637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C2C2741-92C6-8A43-A16D-262C332F41CA}" type="slidenum">
              <a:rPr kumimoji="1" lang="ja-JP" altLang="en-US" smtClean="0">
                <a:solidFill>
                  <a:schemeClr val="bg1"/>
                </a:solidFill>
              </a:rPr>
              <a:pPr/>
              <a:t>‹#›</a:t>
            </a:fld>
            <a:r>
              <a:rPr kumimoji="1" lang="en-US" altLang="ja-JP" dirty="0" smtClean="0">
                <a:solidFill>
                  <a:schemeClr val="bg1"/>
                </a:solidFill>
              </a:rPr>
              <a:t>/</a:t>
            </a:r>
            <a:r>
              <a:rPr kumimoji="1" lang="en-US" altLang="ja-JP" dirty="0" smtClean="0">
                <a:solidFill>
                  <a:schemeClr val="bg1"/>
                </a:solidFill>
              </a:rPr>
              <a:t>48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6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emf"/><Relationship Id="rId13" Type="http://schemas.openxmlformats.org/officeDocument/2006/relationships/image" Target="../media/image69.emf"/><Relationship Id="rId14" Type="http://schemas.openxmlformats.org/officeDocument/2006/relationships/image" Target="../media/image70.emf"/><Relationship Id="rId15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3.emf"/><Relationship Id="rId8" Type="http://schemas.openxmlformats.org/officeDocument/2006/relationships/image" Target="../media/image77.emf"/><Relationship Id="rId9" Type="http://schemas.openxmlformats.org/officeDocument/2006/relationships/image" Target="../media/image65.emf"/><Relationship Id="rId10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67.emf"/><Relationship Id="rId13" Type="http://schemas.openxmlformats.org/officeDocument/2006/relationships/image" Target="../media/image68.emf"/><Relationship Id="rId14" Type="http://schemas.openxmlformats.org/officeDocument/2006/relationships/image" Target="../media/image69.emf"/><Relationship Id="rId15" Type="http://schemas.openxmlformats.org/officeDocument/2006/relationships/image" Target="../media/image70.emf"/><Relationship Id="rId16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8.png"/><Relationship Id="rId8" Type="http://schemas.openxmlformats.org/officeDocument/2006/relationships/image" Target="../media/image73.emf"/><Relationship Id="rId9" Type="http://schemas.openxmlformats.org/officeDocument/2006/relationships/image" Target="../media/image77.emf"/><Relationship Id="rId10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emf"/><Relationship Id="rId13" Type="http://schemas.openxmlformats.org/officeDocument/2006/relationships/image" Target="../media/image69.emf"/><Relationship Id="rId14" Type="http://schemas.openxmlformats.org/officeDocument/2006/relationships/image" Target="../media/image81.emf"/><Relationship Id="rId15" Type="http://schemas.openxmlformats.org/officeDocument/2006/relationships/image" Target="../media/image70.emf"/><Relationship Id="rId16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7.emf"/><Relationship Id="rId4" Type="http://schemas.openxmlformats.org/officeDocument/2006/relationships/image" Target="../media/image75.emf"/><Relationship Id="rId5" Type="http://schemas.openxmlformats.org/officeDocument/2006/relationships/image" Target="../media/image79.emf"/><Relationship Id="rId6" Type="http://schemas.openxmlformats.org/officeDocument/2006/relationships/image" Target="../media/image76.emf"/><Relationship Id="rId7" Type="http://schemas.openxmlformats.org/officeDocument/2006/relationships/image" Target="../media/image72.emf"/><Relationship Id="rId8" Type="http://schemas.openxmlformats.org/officeDocument/2006/relationships/image" Target="../media/image80.png"/><Relationship Id="rId9" Type="http://schemas.openxmlformats.org/officeDocument/2006/relationships/image" Target="../media/image65.emf"/><Relationship Id="rId10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emf"/><Relationship Id="rId12" Type="http://schemas.openxmlformats.org/officeDocument/2006/relationships/image" Target="../media/image98.emf"/><Relationship Id="rId13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0" Type="http://schemas.openxmlformats.org/officeDocument/2006/relationships/image" Target="../media/image96.emf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emf"/><Relationship Id="rId12" Type="http://schemas.openxmlformats.org/officeDocument/2006/relationships/image" Target="../media/image100.emf"/><Relationship Id="rId13" Type="http://schemas.openxmlformats.org/officeDocument/2006/relationships/image" Target="../media/image101.emf"/><Relationship Id="rId14" Type="http://schemas.openxmlformats.org/officeDocument/2006/relationships/image" Target="../media/image102.emf"/><Relationship Id="rId15" Type="http://schemas.openxmlformats.org/officeDocument/2006/relationships/image" Target="../media/image103.emf"/><Relationship Id="rId16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0" Type="http://schemas.openxmlformats.org/officeDocument/2006/relationships/image" Target="../media/image97.emf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emf"/><Relationship Id="rId1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0" Type="http://schemas.openxmlformats.org/officeDocument/2006/relationships/image" Target="../media/image97.emf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emf"/><Relationship Id="rId12" Type="http://schemas.openxmlformats.org/officeDocument/2006/relationships/image" Target="../media/image101.emf"/><Relationship Id="rId13" Type="http://schemas.openxmlformats.org/officeDocument/2006/relationships/image" Target="../media/image104.emf"/><Relationship Id="rId14" Type="http://schemas.openxmlformats.org/officeDocument/2006/relationships/image" Target="../media/image103.emf"/><Relationship Id="rId15" Type="http://schemas.openxmlformats.org/officeDocument/2006/relationships/image" Target="../media/image102.emf"/><Relationship Id="rId16" Type="http://schemas.openxmlformats.org/officeDocument/2006/relationships/image" Target="../media/image89.emf"/><Relationship Id="rId17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0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05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111.emf"/><Relationship Id="rId9" Type="http://schemas.openxmlformats.org/officeDocument/2006/relationships/image" Target="../media/image112.emf"/><Relationship Id="rId10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emf"/><Relationship Id="rId8" Type="http://schemas.openxmlformats.org/officeDocument/2006/relationships/image" Target="../media/image120.emf"/><Relationship Id="rId9" Type="http://schemas.openxmlformats.org/officeDocument/2006/relationships/image" Target="../media/image1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emf"/><Relationship Id="rId3" Type="http://schemas.openxmlformats.org/officeDocument/2006/relationships/image" Target="../media/image12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at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6" y="176696"/>
            <a:ext cx="2323173" cy="231686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z</a:t>
            </a:r>
            <a:endParaRPr kumimoji="1" lang="ja-JP" altLang="en-US" sz="4000" dirty="0"/>
          </a:p>
        </p:txBody>
      </p:sp>
      <p:sp>
        <p:nvSpPr>
          <p:cNvPr id="6" name="角丸四角形 5"/>
          <p:cNvSpPr/>
          <p:nvPr/>
        </p:nvSpPr>
        <p:spPr>
          <a:xfrm rot="10800000" flipV="1">
            <a:off x="410858" y="2110155"/>
            <a:ext cx="8460009" cy="2091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</a:rPr>
              <a:t>Spectral function for excited </a:t>
            </a:r>
            <a:r>
              <a:rPr lang="en-US" altLang="ja-JP" sz="3600" dirty="0" smtClean="0">
                <a:solidFill>
                  <a:schemeClr val="tx1"/>
                </a:solidFill>
              </a:rPr>
              <a:t>anti-     </a:t>
            </a:r>
            <a:r>
              <a:rPr lang="en-US" altLang="ja-JP" sz="3600" dirty="0">
                <a:solidFill>
                  <a:schemeClr val="tx1"/>
                </a:solidFill>
              </a:rPr>
              <a:t>meson in nuclear matter with partial restoration of chiral symmetry</a:t>
            </a:r>
            <a:endParaRPr kumimoji="1" lang="en-US" altLang="ja-JP" sz="3600" dirty="0" smtClean="0">
              <a:solidFill>
                <a:schemeClr val="tx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050" y="5105953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>
                    <a:lumMod val="50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Daiki </a:t>
            </a:r>
            <a:r>
              <a:rPr lang="en-US" altLang="ja-JP" sz="2800" dirty="0" err="1" smtClean="0">
                <a:solidFill>
                  <a:schemeClr val="accent2">
                    <a:lumMod val="50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Suenaga</a:t>
            </a:r>
            <a:endParaRPr lang="en-US" altLang="ja-JP" sz="2800" dirty="0" smtClean="0">
              <a:solidFill>
                <a:schemeClr val="accent2">
                  <a:lumMod val="50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0" name="図 9" descr="at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70" y="3877653"/>
            <a:ext cx="2646330" cy="263914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2668" y="4469129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Nagoya Univ.</a:t>
            </a:r>
            <a:endParaRPr kumimoji="1" lang="ja-JP" altLang="en-US" sz="20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57611" y="5766517"/>
            <a:ext cx="265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ヒラギノ角ゴ ProN W6"/>
                <a:ea typeface="ヒラギノ角ゴ ProN W6"/>
                <a:cs typeface="ヒラギノ角ゴ ProN W6"/>
              </a:rPr>
              <a:t>Masayasu</a:t>
            </a:r>
            <a:r>
              <a:rPr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 Harada</a:t>
            </a:r>
          </a:p>
          <a:p>
            <a:r>
              <a:rPr kumimoji="1" lang="en-US" altLang="ja-JP" sz="2000" dirty="0" err="1" smtClean="0">
                <a:latin typeface="ヒラギノ角ゴ ProN W6"/>
                <a:ea typeface="ヒラギノ角ゴ ProN W6"/>
                <a:cs typeface="ヒラギノ角ゴ ProN W6"/>
              </a:rPr>
              <a:t>Shigehiro</a:t>
            </a:r>
            <a:r>
              <a:rPr kumimoji="1" lang="en-US" altLang="ja-JP" sz="2000" dirty="0" smtClean="0"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kumimoji="1" lang="en-US" altLang="ja-JP" sz="2000" dirty="0" err="1" smtClean="0">
                <a:latin typeface="ヒラギノ角ゴ ProN W6"/>
                <a:ea typeface="ヒラギノ角ゴ ProN W6"/>
                <a:cs typeface="ヒラギノ角ゴ ProN W6"/>
              </a:rPr>
              <a:t>Yasui</a:t>
            </a:r>
            <a:endParaRPr kumimoji="1" lang="ja-JP" altLang="en-US" sz="20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87927" y="5935040"/>
            <a:ext cx="3055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>
                <a:latin typeface="ヒラギノ角ゴ ProN W6"/>
                <a:ea typeface="ヒラギノ角ゴ ProN W6"/>
                <a:cs typeface="ヒラギノ角ゴ ProN W6"/>
              </a:rPr>
              <a:t>In collaboration with </a:t>
            </a:r>
            <a:endParaRPr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230" y="2482073"/>
            <a:ext cx="374843" cy="3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33"/>
          <p:cNvSpPr/>
          <p:nvPr/>
        </p:nvSpPr>
        <p:spPr>
          <a:xfrm>
            <a:off x="380289" y="4888791"/>
            <a:ext cx="7730041" cy="162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720" y="1913394"/>
            <a:ext cx="55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The </a:t>
            </a:r>
            <a:r>
              <a:rPr lang="en-US" altLang="ja-JP" sz="2400" dirty="0" smtClean="0">
                <a:cs typeface="ヒラギノ角ゴ ProN W6"/>
              </a:rPr>
              <a:t>value of         is not understood well...</a:t>
            </a:r>
            <a:endParaRPr lang="en-US" altLang="ja-JP" sz="2400" dirty="0"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431" y="1226450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The origin of mass of nucleons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4720" y="5034277"/>
            <a:ext cx="675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We need to change the environment to get clues to</a:t>
            </a:r>
            <a:endParaRPr lang="en-US" altLang="ja-JP" sz="600" dirty="0" smtClean="0">
              <a:cs typeface="ヒラギノ角ゴ ProN W6"/>
            </a:endParaRPr>
          </a:p>
          <a:p>
            <a:r>
              <a:rPr lang="en-US" altLang="ja-JP" sz="2400" dirty="0" smtClean="0">
                <a:cs typeface="ヒラギノ角ゴ ProN W6"/>
              </a:rPr>
              <a:t>   answer this question</a:t>
            </a:r>
            <a:endParaRPr lang="en-US" altLang="ja-JP" sz="2400" dirty="0">
              <a:cs typeface="ヒラギノ角ゴ ProN W6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484291" y="2893136"/>
            <a:ext cx="3015360" cy="67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10" y="3089934"/>
            <a:ext cx="2693805" cy="314419"/>
          </a:xfrm>
          <a:prstGeom prst="rect">
            <a:avLst/>
          </a:prstGeom>
        </p:spPr>
      </p:pic>
      <p:cxnSp>
        <p:nvCxnSpPr>
          <p:cNvPr id="30" name="直線矢印コネクタ 29"/>
          <p:cNvCxnSpPr/>
          <p:nvPr/>
        </p:nvCxnSpPr>
        <p:spPr>
          <a:xfrm flipH="1" flipV="1">
            <a:off x="3796280" y="3491438"/>
            <a:ext cx="457" cy="629684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073948" y="4158682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How much ?</a:t>
            </a:r>
            <a:endParaRPr lang="en-US" altLang="ja-JP" sz="2000" b="1" dirty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3520122" y="3421817"/>
            <a:ext cx="48477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893619" y="5848128"/>
            <a:ext cx="37273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cs typeface="ヒラギノ角ゴ ProN W6"/>
              </a:rPr>
              <a:t>(</a:t>
            </a:r>
            <a:r>
              <a:rPr lang="en-US" altLang="ja-JP" sz="2200" dirty="0" err="1" smtClean="0">
                <a:cs typeface="ヒラギノ角ゴ ProN W6"/>
              </a:rPr>
              <a:t>eg</a:t>
            </a:r>
            <a:r>
              <a:rPr lang="en-US" altLang="ja-JP" sz="2200" dirty="0" smtClean="0">
                <a:cs typeface="ヒラギノ角ゴ ProN W6"/>
              </a:rPr>
              <a:t>. temperature, density, </a:t>
            </a:r>
            <a:r>
              <a:rPr lang="en-US" altLang="ja-JP" sz="2200" dirty="0" err="1" smtClean="0">
                <a:cs typeface="ヒラギノ角ゴ ProN W6"/>
              </a:rPr>
              <a:t>etc</a:t>
            </a:r>
            <a:r>
              <a:rPr lang="en-US" altLang="ja-JP" sz="2200" dirty="0" smtClean="0">
                <a:cs typeface="ヒラギノ角ゴ ProN W6"/>
              </a:rPr>
              <a:t>)</a:t>
            </a:r>
            <a:endParaRPr lang="en-US" altLang="ja-JP" sz="2200" dirty="0"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17" y="2082690"/>
            <a:ext cx="424196" cy="2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33"/>
          <p:cNvSpPr/>
          <p:nvPr/>
        </p:nvSpPr>
        <p:spPr>
          <a:xfrm>
            <a:off x="380289" y="4888791"/>
            <a:ext cx="7730041" cy="162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720" y="1913394"/>
            <a:ext cx="55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The </a:t>
            </a:r>
            <a:r>
              <a:rPr lang="en-US" altLang="ja-JP" sz="2400" dirty="0" smtClean="0">
                <a:cs typeface="ヒラギノ角ゴ ProN W6"/>
              </a:rPr>
              <a:t>value of         is not understood well...</a:t>
            </a:r>
            <a:endParaRPr lang="en-US" altLang="ja-JP" sz="2400" dirty="0"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431" y="1226450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The origin of mass of nucleons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4720" y="5034277"/>
            <a:ext cx="675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We need to change the environment to get clues to</a:t>
            </a:r>
            <a:endParaRPr lang="en-US" altLang="ja-JP" sz="600" dirty="0" smtClean="0">
              <a:cs typeface="ヒラギノ角ゴ ProN W6"/>
            </a:endParaRPr>
          </a:p>
          <a:p>
            <a:r>
              <a:rPr lang="en-US" altLang="ja-JP" sz="2400" dirty="0" smtClean="0">
                <a:cs typeface="ヒラギノ角ゴ ProN W6"/>
              </a:rPr>
              <a:t>   answer this question</a:t>
            </a:r>
            <a:endParaRPr lang="en-US" altLang="ja-JP" sz="2400" dirty="0">
              <a:cs typeface="ヒラギノ角ゴ ProN W6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484291" y="2893136"/>
            <a:ext cx="3015360" cy="67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10" y="3089934"/>
            <a:ext cx="2693805" cy="314419"/>
          </a:xfrm>
          <a:prstGeom prst="rect">
            <a:avLst/>
          </a:prstGeom>
        </p:spPr>
      </p:pic>
      <p:cxnSp>
        <p:nvCxnSpPr>
          <p:cNvPr id="30" name="直線矢印コネクタ 29"/>
          <p:cNvCxnSpPr/>
          <p:nvPr/>
        </p:nvCxnSpPr>
        <p:spPr>
          <a:xfrm flipH="1" flipV="1">
            <a:off x="3796280" y="3491438"/>
            <a:ext cx="457" cy="629684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073948" y="4158682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How much ?</a:t>
            </a:r>
            <a:endParaRPr lang="en-US" altLang="ja-JP" sz="2000" b="1" dirty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3520122" y="3421817"/>
            <a:ext cx="484775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893619" y="5848128"/>
            <a:ext cx="37273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cs typeface="ヒラギノ角ゴ ProN W6"/>
              </a:rPr>
              <a:t>(</a:t>
            </a:r>
            <a:r>
              <a:rPr lang="en-US" altLang="ja-JP" sz="2200" dirty="0" err="1" smtClean="0">
                <a:cs typeface="ヒラギノ角ゴ ProN W6"/>
              </a:rPr>
              <a:t>eg</a:t>
            </a:r>
            <a:r>
              <a:rPr lang="en-US" altLang="ja-JP" sz="2200" dirty="0" smtClean="0">
                <a:cs typeface="ヒラギノ角ゴ ProN W6"/>
              </a:rPr>
              <a:t>. temperature, density, </a:t>
            </a:r>
            <a:r>
              <a:rPr lang="en-US" altLang="ja-JP" sz="2200" dirty="0" err="1" smtClean="0">
                <a:cs typeface="ヒラギノ角ゴ ProN W6"/>
              </a:rPr>
              <a:t>etc</a:t>
            </a:r>
            <a:r>
              <a:rPr lang="en-US" altLang="ja-JP" sz="2200" dirty="0" smtClean="0">
                <a:cs typeface="ヒラギノ角ゴ ProN W6"/>
              </a:rPr>
              <a:t>)</a:t>
            </a:r>
            <a:endParaRPr lang="en-US" altLang="ja-JP" sz="2200" dirty="0"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17" y="2082690"/>
            <a:ext cx="424196" cy="221739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2927792" y="5816621"/>
            <a:ext cx="1077105" cy="476249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3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226450"/>
            <a:ext cx="5902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Chiral symmetry at density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69683" y="1975303"/>
            <a:ext cx="638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Chiral condensate          can </a:t>
            </a:r>
            <a:r>
              <a:rPr lang="en-US" altLang="ja-JP" sz="2400" dirty="0" smtClean="0">
                <a:cs typeface="ヒラギノ角ゴ ProN W6"/>
              </a:rPr>
              <a:t>decrease </a:t>
            </a:r>
            <a:r>
              <a:rPr lang="en-US" altLang="ja-JP" sz="2400" dirty="0" smtClean="0">
                <a:cs typeface="ヒラギノ角ゴ ProN W6"/>
              </a:rPr>
              <a:t>at density</a:t>
            </a:r>
            <a:endParaRPr lang="en-US" altLang="ja-JP" sz="2400" dirty="0">
              <a:cs typeface="Hiragino Kaku Gothic ProN W3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2" y="2584919"/>
            <a:ext cx="2972279" cy="27406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782" y="2598896"/>
            <a:ext cx="2658571" cy="2648266"/>
          </a:xfrm>
          <a:prstGeom prst="rect">
            <a:avLst/>
          </a:prstGeom>
        </p:spPr>
      </p:pic>
      <p:sp>
        <p:nvSpPr>
          <p:cNvPr id="114" name="正方形/長方形 113"/>
          <p:cNvSpPr/>
          <p:nvPr/>
        </p:nvSpPr>
        <p:spPr>
          <a:xfrm>
            <a:off x="875731" y="5458559"/>
            <a:ext cx="2823441" cy="739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5" name="正方形/長方形 114"/>
          <p:cNvSpPr/>
          <p:nvPr/>
        </p:nvSpPr>
        <p:spPr>
          <a:xfrm>
            <a:off x="969667" y="5558656"/>
            <a:ext cx="272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T.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D. Cohen, R. J.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Furnstahl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K. </a:t>
            </a:r>
            <a:endParaRPr lang="en-US" altLang="ja-JP" sz="1400" dirty="0" smtClean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Griegel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 PRC. 45. 1881 (1992)</a:t>
            </a:r>
          </a:p>
        </p:txBody>
      </p:sp>
      <p:sp>
        <p:nvSpPr>
          <p:cNvPr id="116" name="下矢印 115"/>
          <p:cNvSpPr/>
          <p:nvPr/>
        </p:nvSpPr>
        <p:spPr>
          <a:xfrm rot="17983653">
            <a:off x="1686036" y="2874792"/>
            <a:ext cx="213505" cy="856806"/>
          </a:xfrm>
          <a:prstGeom prst="downArrow">
            <a:avLst>
              <a:gd name="adj1" fmla="val 50000"/>
              <a:gd name="adj2" fmla="val 933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1097056" y="3516891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chemeClr val="accent2">
                    <a:lumMod val="50000"/>
                  </a:schemeClr>
                </a:solidFill>
                <a:latin typeface="+mn-ea"/>
                <a:cs typeface="ヒラギノ角ゴ ProN W6"/>
              </a:rPr>
              <a:t>decreasing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18" name="下矢印 117"/>
          <p:cNvSpPr/>
          <p:nvPr/>
        </p:nvSpPr>
        <p:spPr>
          <a:xfrm rot="19061782">
            <a:off x="4996890" y="2780519"/>
            <a:ext cx="224370" cy="848995"/>
          </a:xfrm>
          <a:prstGeom prst="downArrow">
            <a:avLst>
              <a:gd name="adj1" fmla="val 50000"/>
              <a:gd name="adj2" fmla="val 933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4995390" y="2780018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chemeClr val="accent2">
                    <a:lumMod val="50000"/>
                  </a:schemeClr>
                </a:solidFill>
                <a:latin typeface="+mn-ea"/>
                <a:cs typeface="ヒラギノ角ゴ ProN W6"/>
              </a:rPr>
              <a:t>decreasing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607" y="2028875"/>
            <a:ext cx="507444" cy="335275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4178186" y="5458558"/>
            <a:ext cx="2541264" cy="7394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4285975" y="5544800"/>
            <a:ext cx="2433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M.C. </a:t>
            </a:r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Birse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J.Phys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Part. </a:t>
            </a:r>
          </a:p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Phys. 20. 1537 (1994)</a:t>
            </a:r>
            <a:endParaRPr lang="ja-JP" altLang="en-US" sz="1400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93724" y="36553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・・・</a:t>
            </a:r>
            <a:endParaRPr kumimoji="1" lang="ja-JP" altLang="en-US" sz="24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20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226450"/>
            <a:ext cx="5902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Chiral symmetry at density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grpSp>
        <p:nvGrpSpPr>
          <p:cNvPr id="92" name="図形グループ 91"/>
          <p:cNvGrpSpPr/>
          <p:nvPr/>
        </p:nvGrpSpPr>
        <p:grpSpPr>
          <a:xfrm rot="19907126">
            <a:off x="496079" y="5640316"/>
            <a:ext cx="1280808" cy="740835"/>
            <a:chOff x="2114491" y="3719359"/>
            <a:chExt cx="1280808" cy="740835"/>
          </a:xfrm>
        </p:grpSpPr>
        <p:sp>
          <p:nvSpPr>
            <p:cNvPr id="93" name="円/楕円 92"/>
            <p:cNvSpPr>
              <a:spLocks noChangeAspect="1"/>
            </p:cNvSpPr>
            <p:nvPr/>
          </p:nvSpPr>
          <p:spPr>
            <a:xfrm rot="2085888">
              <a:off x="2114491" y="3748279"/>
              <a:ext cx="1280808" cy="711915"/>
            </a:xfrm>
            <a:prstGeom prst="ellipse">
              <a:avLst/>
            </a:prstGeom>
            <a:gradFill flip="none" rotWithShape="1">
              <a:gsLst>
                <a:gs pos="52000">
                  <a:schemeClr val="accent1">
                    <a:lumMod val="40000"/>
                    <a:lumOff val="60000"/>
                  </a:schemeClr>
                </a:gs>
                <a:gs pos="9100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9050" cmpd="sng">
              <a:solidFill>
                <a:schemeClr val="accent1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2730720" y="3953359"/>
              <a:ext cx="468000" cy="468000"/>
            </a:xfrm>
            <a:prstGeom prst="ellipse">
              <a:avLst/>
            </a:prstGeom>
            <a:gradFill flip="none" rotWithShape="1">
              <a:gsLst>
                <a:gs pos="54000">
                  <a:schemeClr val="accent3">
                    <a:lumMod val="60000"/>
                    <a:lumOff val="40000"/>
                  </a:schemeClr>
                </a:gs>
                <a:gs pos="89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9050" cmpd="sng">
              <a:solidFill>
                <a:srgbClr val="4F6228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315465" y="3719359"/>
              <a:ext cx="468000" cy="468000"/>
            </a:xfrm>
            <a:prstGeom prst="ellipse">
              <a:avLst/>
            </a:prstGeom>
            <a:gradFill flip="none" rotWithShape="1">
              <a:gsLst>
                <a:gs pos="54000">
                  <a:schemeClr val="accent3">
                    <a:lumMod val="60000"/>
                    <a:lumOff val="40000"/>
                  </a:schemeClr>
                </a:gs>
                <a:gs pos="89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9050" cmpd="sng">
              <a:solidFill>
                <a:srgbClr val="4F6228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6" name="図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231" y="3805773"/>
              <a:ext cx="190500" cy="304800"/>
            </a:xfrm>
            <a:prstGeom prst="rect">
              <a:avLst/>
            </a:prstGeom>
          </p:spPr>
        </p:pic>
        <p:pic>
          <p:nvPicPr>
            <p:cNvPr id="97" name="図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3231" y="4020090"/>
              <a:ext cx="215900" cy="381000"/>
            </a:xfrm>
            <a:prstGeom prst="rect">
              <a:avLst/>
            </a:prstGeom>
          </p:spPr>
        </p:pic>
      </p:grpSp>
      <p:sp>
        <p:nvSpPr>
          <p:cNvPr id="147" name="円/楕円 146"/>
          <p:cNvSpPr>
            <a:spLocks/>
          </p:cNvSpPr>
          <p:nvPr/>
        </p:nvSpPr>
        <p:spPr>
          <a:xfrm>
            <a:off x="7391300" y="5851108"/>
            <a:ext cx="756000" cy="756000"/>
          </a:xfrm>
          <a:prstGeom prst="ellipse">
            <a:avLst/>
          </a:prstGeom>
          <a:gradFill flip="none" rotWithShape="1">
            <a:gsLst>
              <a:gs pos="60000">
                <a:schemeClr val="accent2">
                  <a:lumMod val="60000"/>
                  <a:lumOff val="40000"/>
                </a:schemeClr>
              </a:gs>
              <a:gs pos="93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110" name="角丸四角形 109"/>
          <p:cNvSpPr/>
          <p:nvPr/>
        </p:nvSpPr>
        <p:spPr>
          <a:xfrm>
            <a:off x="465023" y="5405878"/>
            <a:ext cx="7939964" cy="1328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742417" y="5591623"/>
            <a:ext cx="7526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+mn-ea"/>
              </a:rPr>
              <a:t>- 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chiral symmetry is expected to be partially</a:t>
            </a:r>
          </a:p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   restored</a:t>
            </a: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 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in nuclear matter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32" y="2584919"/>
            <a:ext cx="2972279" cy="274067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782" y="2598896"/>
            <a:ext cx="2658571" cy="2648266"/>
          </a:xfrm>
          <a:prstGeom prst="rect">
            <a:avLst/>
          </a:prstGeom>
        </p:spPr>
      </p:pic>
      <p:sp>
        <p:nvSpPr>
          <p:cNvPr id="25" name="下矢印 24"/>
          <p:cNvSpPr/>
          <p:nvPr/>
        </p:nvSpPr>
        <p:spPr>
          <a:xfrm rot="17983653">
            <a:off x="1686036" y="2874792"/>
            <a:ext cx="213505" cy="856806"/>
          </a:xfrm>
          <a:prstGeom prst="downArrow">
            <a:avLst>
              <a:gd name="adj1" fmla="val 50000"/>
              <a:gd name="adj2" fmla="val 933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97056" y="3516891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chemeClr val="accent2">
                    <a:lumMod val="50000"/>
                  </a:schemeClr>
                </a:solidFill>
                <a:latin typeface="+mn-ea"/>
                <a:cs typeface="ヒラギノ角ゴ ProN W6"/>
              </a:rPr>
              <a:t>decreasing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27" name="下矢印 26"/>
          <p:cNvSpPr/>
          <p:nvPr/>
        </p:nvSpPr>
        <p:spPr>
          <a:xfrm rot="19061782">
            <a:off x="4996890" y="2780519"/>
            <a:ext cx="224370" cy="848995"/>
          </a:xfrm>
          <a:prstGeom prst="downArrow">
            <a:avLst>
              <a:gd name="adj1" fmla="val 50000"/>
              <a:gd name="adj2" fmla="val 933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95390" y="2780018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chemeClr val="accent2">
                    <a:lumMod val="50000"/>
                  </a:schemeClr>
                </a:solidFill>
                <a:latin typeface="+mn-ea"/>
                <a:cs typeface="ヒラギノ角ゴ ProN W6"/>
              </a:rPr>
              <a:t>decreasing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93724" y="36553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・・・</a:t>
            </a:r>
            <a:endParaRPr kumimoji="1" lang="ja-JP" altLang="en-US" sz="2400" b="1" dirty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69683" y="1975303"/>
            <a:ext cx="638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Chiral condensate          can </a:t>
            </a:r>
            <a:r>
              <a:rPr lang="en-US" altLang="ja-JP" sz="2400" dirty="0" smtClean="0">
                <a:cs typeface="ヒラギノ角ゴ ProN W6"/>
              </a:rPr>
              <a:t>decrease </a:t>
            </a:r>
            <a:r>
              <a:rPr lang="en-US" altLang="ja-JP" sz="2400" dirty="0" smtClean="0">
                <a:cs typeface="ヒラギノ角ゴ ProN W6"/>
              </a:rPr>
              <a:t>at density</a:t>
            </a:r>
            <a:endParaRPr lang="en-US" altLang="ja-JP" sz="2400" dirty="0">
              <a:cs typeface="Hiragino Kaku Gothic ProN W3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607" y="2028875"/>
            <a:ext cx="507444" cy="3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角丸四角形 99"/>
          <p:cNvSpPr/>
          <p:nvPr/>
        </p:nvSpPr>
        <p:spPr>
          <a:xfrm>
            <a:off x="465023" y="3109763"/>
            <a:ext cx="6279665" cy="1223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9" name="角丸四角形 98"/>
          <p:cNvSpPr/>
          <p:nvPr/>
        </p:nvSpPr>
        <p:spPr>
          <a:xfrm>
            <a:off x="465023" y="5502860"/>
            <a:ext cx="6255091" cy="10575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7431" y="1226450"/>
            <a:ext cx="8999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How can we explore 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chiral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sym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in medium 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?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7654345" y="2953910"/>
            <a:ext cx="1260000" cy="1260000"/>
          </a:xfrm>
          <a:prstGeom prst="ellipse">
            <a:avLst/>
          </a:prstGeom>
          <a:gradFill flip="none" rotWithShape="1">
            <a:gsLst>
              <a:gs pos="52000">
                <a:schemeClr val="accent1">
                  <a:lumMod val="40000"/>
                  <a:lumOff val="60000"/>
                </a:schemeClr>
              </a:gs>
              <a:gs pos="91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8398051" y="3482952"/>
            <a:ext cx="468000" cy="468000"/>
          </a:xfrm>
          <a:prstGeom prst="ellipse">
            <a:avLst/>
          </a:prstGeom>
          <a:gradFill flip="none" rotWithShape="1">
            <a:gsLst>
              <a:gs pos="54000">
                <a:schemeClr val="accent3">
                  <a:lumMod val="60000"/>
                  <a:lumOff val="40000"/>
                </a:schemeClr>
              </a:gs>
              <a:gs pos="89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4F6228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79" name="円/楕円 78"/>
          <p:cNvSpPr>
            <a:spLocks/>
          </p:cNvSpPr>
          <p:nvPr/>
        </p:nvSpPr>
        <p:spPr>
          <a:xfrm>
            <a:off x="7691807" y="3104952"/>
            <a:ext cx="756000" cy="756000"/>
          </a:xfrm>
          <a:prstGeom prst="ellipse">
            <a:avLst/>
          </a:prstGeom>
          <a:gradFill flip="none" rotWithShape="1">
            <a:gsLst>
              <a:gs pos="60000">
                <a:schemeClr val="accent2">
                  <a:lumMod val="60000"/>
                  <a:lumOff val="40000"/>
                </a:schemeClr>
              </a:gs>
              <a:gs pos="93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80" name="直線矢印コネクタ 79"/>
          <p:cNvCxnSpPr/>
          <p:nvPr/>
        </p:nvCxnSpPr>
        <p:spPr>
          <a:xfrm>
            <a:off x="6858169" y="3482952"/>
            <a:ext cx="787879" cy="35293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/>
          <p:cNvCxnSpPr/>
          <p:nvPr/>
        </p:nvCxnSpPr>
        <p:spPr>
          <a:xfrm flipV="1">
            <a:off x="6872683" y="3962323"/>
            <a:ext cx="1571687" cy="1664332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1737168" y="4885706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3">
                    <a:lumMod val="50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quarks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845073" y="254096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   quark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42417" y="5591623"/>
            <a:ext cx="4632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can extract the information of </a:t>
            </a:r>
          </a:p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  chiral symmetry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pic>
        <p:nvPicPr>
          <p:cNvPr id="86" name="図 8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" y="2579717"/>
            <a:ext cx="250066" cy="383435"/>
          </a:xfrm>
          <a:prstGeom prst="rect">
            <a:avLst/>
          </a:prstGeom>
        </p:spPr>
      </p:pic>
      <p:pic>
        <p:nvPicPr>
          <p:cNvPr id="87" name="図 8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74" y="4942066"/>
            <a:ext cx="702095" cy="421257"/>
          </a:xfrm>
          <a:prstGeom prst="rect">
            <a:avLst/>
          </a:prstGeom>
        </p:spPr>
      </p:pic>
      <p:pic>
        <p:nvPicPr>
          <p:cNvPr id="90" name="図 8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8" y="3328692"/>
            <a:ext cx="728563" cy="321923"/>
          </a:xfrm>
          <a:prstGeom prst="rect">
            <a:avLst/>
          </a:prstGeom>
        </p:spPr>
      </p:pic>
      <p:sp>
        <p:nvSpPr>
          <p:cNvPr id="91" name="テキスト ボックス 90"/>
          <p:cNvSpPr txBox="1"/>
          <p:nvPr/>
        </p:nvSpPr>
        <p:spPr>
          <a:xfrm>
            <a:off x="747832" y="3222504"/>
            <a:ext cx="4252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              expansion is applicable</a:t>
            </a:r>
            <a:endParaRPr kumimoji="1" lang="ja-JP" altLang="en-US" sz="2400" dirty="0"/>
          </a:p>
        </p:txBody>
      </p:sp>
      <p:pic>
        <p:nvPicPr>
          <p:cNvPr id="92" name="図 9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98" y="2593032"/>
            <a:ext cx="270765" cy="289438"/>
          </a:xfrm>
          <a:prstGeom prst="rect">
            <a:avLst/>
          </a:prstGeom>
        </p:spPr>
      </p:pic>
      <p:sp>
        <p:nvSpPr>
          <p:cNvPr id="94" name="テキスト ボックス 93"/>
          <p:cNvSpPr txBox="1"/>
          <p:nvPr/>
        </p:nvSpPr>
        <p:spPr>
          <a:xfrm>
            <a:off x="7931657" y="2527557"/>
            <a:ext cx="98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mesons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67975" y="1919864"/>
            <a:ext cx="665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                      mesons can be good probes because… </a:t>
            </a:r>
            <a:endParaRPr kumimoji="1" lang="ja-JP" altLang="en-US" sz="24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40074" y="3694307"/>
            <a:ext cx="510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(Heavy quark spin symmetry)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097" y="3306074"/>
            <a:ext cx="235938" cy="3617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679" y="3564552"/>
            <a:ext cx="190500" cy="3048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384" y="1981930"/>
            <a:ext cx="1291051" cy="3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942768" y="2260411"/>
            <a:ext cx="0" cy="4424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181011" y="38443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66997" y="37318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744" y="3594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57809" y="3473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6742337" y="2379024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17022" y="1793040"/>
            <a:ext cx="8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mass</a:t>
            </a:r>
            <a:endParaRPr kumimoji="1" lang="ja-JP" altLang="en-US" sz="2400" dirty="0"/>
          </a:p>
        </p:txBody>
      </p:sp>
      <p:cxnSp>
        <p:nvCxnSpPr>
          <p:cNvPr id="55" name="直線矢印コネクタ 54"/>
          <p:cNvCxnSpPr/>
          <p:nvPr/>
        </p:nvCxnSpPr>
        <p:spPr>
          <a:xfrm flipV="1">
            <a:off x="945760" y="6669600"/>
            <a:ext cx="545918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2537598" y="4961235"/>
            <a:ext cx="502757" cy="757617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2448535" y="4049265"/>
            <a:ext cx="591820" cy="89630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12" y="4983778"/>
            <a:ext cx="1370334" cy="3020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830" y="5751970"/>
            <a:ext cx="1271557" cy="2767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33" y="3769053"/>
            <a:ext cx="1184335" cy="2427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356" y="4641870"/>
            <a:ext cx="1033306" cy="22893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232" y="3145318"/>
            <a:ext cx="1252836" cy="25568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587" y="2972110"/>
            <a:ext cx="1361501" cy="2556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829" y="2171740"/>
            <a:ext cx="1414142" cy="27349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070" y="2091790"/>
            <a:ext cx="1279018" cy="248530"/>
          </a:xfrm>
          <a:prstGeom prst="rect">
            <a:avLst/>
          </a:prstGeom>
        </p:spPr>
      </p:pic>
      <p:cxnSp>
        <p:nvCxnSpPr>
          <p:cNvPr id="56" name="直線コネクタ 55"/>
          <p:cNvCxnSpPr/>
          <p:nvPr/>
        </p:nvCxnSpPr>
        <p:spPr>
          <a:xfrm>
            <a:off x="6742337" y="3267806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276317" y="2484986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302821" y="3447182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933421" y="4061584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1269020" y="5308720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282272" y="6080995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2933421" y="4918250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47431" y="1226450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Meson mass spectral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045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角丸四角形 45"/>
          <p:cNvSpPr/>
          <p:nvPr/>
        </p:nvSpPr>
        <p:spPr>
          <a:xfrm>
            <a:off x="3544549" y="5150561"/>
            <a:ext cx="5552161" cy="1433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942768" y="2260411"/>
            <a:ext cx="0" cy="4424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181011" y="38443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66997" y="37318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744" y="3594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57809" y="3473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6742337" y="2379024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17022" y="1793040"/>
            <a:ext cx="8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mass</a:t>
            </a:r>
            <a:endParaRPr kumimoji="1" lang="ja-JP" altLang="en-US" sz="2400" dirty="0"/>
          </a:p>
        </p:txBody>
      </p:sp>
      <p:cxnSp>
        <p:nvCxnSpPr>
          <p:cNvPr id="55" name="直線矢印コネクタ 54"/>
          <p:cNvCxnSpPr/>
          <p:nvPr/>
        </p:nvCxnSpPr>
        <p:spPr>
          <a:xfrm flipV="1">
            <a:off x="945760" y="6669600"/>
            <a:ext cx="545918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048556" y="2458482"/>
            <a:ext cx="1849" cy="724285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331052" y="5284630"/>
            <a:ext cx="3833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Chiral partner structure</a:t>
            </a:r>
            <a:endParaRPr kumimoji="1" lang="ja-JP" altLang="en-US" sz="2200" b="1" dirty="0" smtClean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2847539" y="4185722"/>
            <a:ext cx="1849" cy="724285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1154721" y="5356710"/>
            <a:ext cx="1849" cy="724285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2537598" y="4961235"/>
            <a:ext cx="502757" cy="757617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2448535" y="4049265"/>
            <a:ext cx="591820" cy="896306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47431" y="1226450"/>
            <a:ext cx="518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Chiral partner structure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40670" y="5697344"/>
            <a:ext cx="5614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mass difference between opposite </a:t>
            </a:r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parity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state</a:t>
            </a:r>
          </a:p>
          <a:p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comes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from chiral symmetry breaking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12" y="4983778"/>
            <a:ext cx="1370334" cy="3020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830" y="5751970"/>
            <a:ext cx="1271557" cy="2767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33" y="3769053"/>
            <a:ext cx="1184335" cy="2427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356" y="4641870"/>
            <a:ext cx="1033306" cy="22893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232" y="3145318"/>
            <a:ext cx="1252836" cy="25568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587" y="2972110"/>
            <a:ext cx="1361501" cy="2556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829" y="2171740"/>
            <a:ext cx="1414142" cy="27349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070" y="2091790"/>
            <a:ext cx="1279018" cy="248530"/>
          </a:xfrm>
          <a:prstGeom prst="rect">
            <a:avLst/>
          </a:prstGeom>
        </p:spPr>
      </p:pic>
      <p:cxnSp>
        <p:nvCxnSpPr>
          <p:cNvPr id="56" name="直線コネクタ 55"/>
          <p:cNvCxnSpPr/>
          <p:nvPr/>
        </p:nvCxnSpPr>
        <p:spPr>
          <a:xfrm>
            <a:off x="6742337" y="3267806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276317" y="2484986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302821" y="3447182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933421" y="4061584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1269020" y="5308720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282272" y="6080995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2933421" y="4918250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8521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942768" y="2260411"/>
            <a:ext cx="0" cy="4424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181011" y="384433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66997" y="3731805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744" y="359483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57809" y="347368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6742337" y="2379024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17022" y="1793040"/>
            <a:ext cx="8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mass</a:t>
            </a:r>
            <a:endParaRPr kumimoji="1" lang="ja-JP" altLang="en-US" sz="2400" dirty="0"/>
          </a:p>
        </p:txBody>
      </p:sp>
      <p:cxnSp>
        <p:nvCxnSpPr>
          <p:cNvPr id="55" name="直線矢印コネクタ 54"/>
          <p:cNvCxnSpPr/>
          <p:nvPr/>
        </p:nvCxnSpPr>
        <p:spPr>
          <a:xfrm flipV="1">
            <a:off x="945760" y="6669600"/>
            <a:ext cx="545918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048556" y="2458482"/>
            <a:ext cx="1849" cy="724285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2847539" y="4185722"/>
            <a:ext cx="1849" cy="724285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1154721" y="5356710"/>
            <a:ext cx="1849" cy="724285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2537598" y="4961235"/>
            <a:ext cx="502757" cy="7576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2448535" y="4049265"/>
            <a:ext cx="591820" cy="8963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47431" y="1226450"/>
            <a:ext cx="518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Chiral partner structure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12" y="4983778"/>
            <a:ext cx="1370334" cy="3020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830" y="5751970"/>
            <a:ext cx="1271557" cy="2767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33" y="3769053"/>
            <a:ext cx="1184335" cy="2427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356" y="4641870"/>
            <a:ext cx="1033306" cy="22893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232" y="3145318"/>
            <a:ext cx="1252836" cy="25568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587" y="2972110"/>
            <a:ext cx="1361501" cy="2556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829" y="2171740"/>
            <a:ext cx="1414142" cy="27349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070" y="2091790"/>
            <a:ext cx="1279018" cy="248530"/>
          </a:xfrm>
          <a:prstGeom prst="rect">
            <a:avLst/>
          </a:prstGeom>
        </p:spPr>
      </p:pic>
      <p:cxnSp>
        <p:nvCxnSpPr>
          <p:cNvPr id="56" name="直線コネクタ 55"/>
          <p:cNvCxnSpPr/>
          <p:nvPr/>
        </p:nvCxnSpPr>
        <p:spPr>
          <a:xfrm>
            <a:off x="6742337" y="3267806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276317" y="2484986"/>
            <a:ext cx="117824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302821" y="3447182"/>
            <a:ext cx="117824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933421" y="4061584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1269020" y="5308720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282272" y="6080995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2933421" y="4918250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4972328" y="4224217"/>
            <a:ext cx="3947465" cy="676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4973583" y="4328849"/>
            <a:ext cx="5095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M. A. Nowak, M. Rho, and I.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Zahed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PRD 48 (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1993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A. Bardeen and C. T. Hill,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PRD 49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(1994)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39" name="角丸四角形 38"/>
          <p:cNvSpPr/>
          <p:nvPr/>
        </p:nvSpPr>
        <p:spPr>
          <a:xfrm>
            <a:off x="3544549" y="5150561"/>
            <a:ext cx="5552161" cy="1433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331052" y="5284630"/>
            <a:ext cx="3833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Chiral partner structure</a:t>
            </a:r>
            <a:endParaRPr kumimoji="1" lang="ja-JP" altLang="en-US" sz="2200" b="1" dirty="0" smtClean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640670" y="5697344"/>
            <a:ext cx="5614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mass difference between opposite </a:t>
            </a:r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parity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state</a:t>
            </a:r>
          </a:p>
          <a:p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comes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from chiral symmetry breaking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3961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942768" y="2260411"/>
            <a:ext cx="0" cy="4424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17022" y="1793040"/>
            <a:ext cx="8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mass</a:t>
            </a:r>
            <a:endParaRPr kumimoji="1" lang="ja-JP" altLang="en-US" sz="2400" dirty="0"/>
          </a:p>
        </p:txBody>
      </p:sp>
      <p:cxnSp>
        <p:nvCxnSpPr>
          <p:cNvPr id="55" name="直線矢印コネクタ 54"/>
          <p:cNvCxnSpPr/>
          <p:nvPr/>
        </p:nvCxnSpPr>
        <p:spPr>
          <a:xfrm flipV="1">
            <a:off x="945760" y="6669600"/>
            <a:ext cx="545918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247431" y="1226450"/>
            <a:ext cx="508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At chiral restored point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cxnSp>
        <p:nvCxnSpPr>
          <p:cNvPr id="60" name="直線コネクタ 59"/>
          <p:cNvCxnSpPr/>
          <p:nvPr/>
        </p:nvCxnSpPr>
        <p:spPr>
          <a:xfrm flipV="1">
            <a:off x="5144336" y="2797002"/>
            <a:ext cx="1006150" cy="1409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4905486" y="2426434"/>
            <a:ext cx="0" cy="371975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V="1">
            <a:off x="4905486" y="2800942"/>
            <a:ext cx="8785" cy="390256"/>
          </a:xfrm>
          <a:prstGeom prst="straightConnector1">
            <a:avLst/>
          </a:prstGeom>
          <a:ln w="38100" cmpd="sng">
            <a:solidFill>
              <a:srgbClr val="953735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V="1">
            <a:off x="6954061" y="2727798"/>
            <a:ext cx="1006150" cy="1409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4972328" y="4224217"/>
            <a:ext cx="3947465" cy="676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4973583" y="4328849"/>
            <a:ext cx="5095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M. A. Nowak, M. Rho, and I.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Zahed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PRD 48 (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1993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A. Bardeen and C. T. Hill,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PRD 49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(1994)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47" name="角丸四角形 46"/>
          <p:cNvSpPr/>
          <p:nvPr/>
        </p:nvSpPr>
        <p:spPr>
          <a:xfrm>
            <a:off x="3544549" y="5150561"/>
            <a:ext cx="5552161" cy="1433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331052" y="5284630"/>
            <a:ext cx="3833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Chiral partner structure</a:t>
            </a:r>
            <a:endParaRPr kumimoji="1" lang="ja-JP" altLang="en-US" sz="2200" b="1" dirty="0" smtClean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640670" y="5697344"/>
            <a:ext cx="5614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mass difference between opposite </a:t>
            </a:r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parity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state</a:t>
            </a:r>
          </a:p>
          <a:p>
            <a:r>
              <a:rPr lang="en-US" altLang="ja-JP" sz="2200" dirty="0" smtClean="0">
                <a:solidFill>
                  <a:schemeClr val="accent2">
                    <a:lumMod val="50000"/>
                  </a:schemeClr>
                </a:solidFill>
              </a:rPr>
              <a:t>comes </a:t>
            </a:r>
            <a:r>
              <a:rPr lang="en-US" altLang="ja-JP" sz="2200" dirty="0">
                <a:solidFill>
                  <a:schemeClr val="accent2">
                    <a:lumMod val="50000"/>
                  </a:schemeClr>
                </a:solidFill>
              </a:rPr>
              <a:t>from chiral symmetry breaking</a:t>
            </a:r>
            <a:endParaRPr lang="ja-JP" alt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181011" y="384433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366997" y="3731805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569744" y="359483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757809" y="3473686"/>
            <a:ext cx="300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・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>
            <a:off x="1282875" y="5433412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>
            <a:off x="3071969" y="4571883"/>
            <a:ext cx="11782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21" y="4234894"/>
            <a:ext cx="1507154" cy="29147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19" y="5111252"/>
            <a:ext cx="1368884" cy="279225"/>
          </a:xfrm>
          <a:prstGeom prst="rect">
            <a:avLst/>
          </a:prstGeom>
        </p:spPr>
      </p:pic>
      <p:cxnSp>
        <p:nvCxnSpPr>
          <p:cNvPr id="82" name="直線矢印コネクタ 81"/>
          <p:cNvCxnSpPr/>
          <p:nvPr/>
        </p:nvCxnSpPr>
        <p:spPr>
          <a:xfrm>
            <a:off x="2809769" y="4136116"/>
            <a:ext cx="0" cy="371975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/>
          <p:nvPr/>
        </p:nvCxnSpPr>
        <p:spPr>
          <a:xfrm flipV="1">
            <a:off x="2809769" y="4510624"/>
            <a:ext cx="8785" cy="390256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131263" y="5033882"/>
            <a:ext cx="0" cy="371975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 flipV="1">
            <a:off x="1131263" y="5408390"/>
            <a:ext cx="8785" cy="390256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2537598" y="4961235"/>
            <a:ext cx="502757" cy="7576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 flipV="1">
            <a:off x="2448535" y="4049265"/>
            <a:ext cx="591820" cy="8963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73" y="2498510"/>
            <a:ext cx="1526071" cy="265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939" y="2422290"/>
            <a:ext cx="1773309" cy="290823"/>
          </a:xfrm>
          <a:prstGeom prst="rect">
            <a:avLst/>
          </a:prstGeom>
        </p:spPr>
      </p:pic>
      <p:sp>
        <p:nvSpPr>
          <p:cNvPr id="88" name="テキスト ボックス 8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4371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513838" y="1782515"/>
            <a:ext cx="8269944" cy="141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6430" y="1989441"/>
            <a:ext cx="7911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Mass change of     mesons in medium includes</a:t>
            </a:r>
          </a:p>
          <a:p>
            <a:pPr algn="ctr"/>
            <a:endParaRPr lang="en-US" altLang="ja-JP" sz="600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  information of chiral symmetry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36" y="1994283"/>
            <a:ext cx="351644" cy="37589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48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1101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Contents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8857" y="1431012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2000" dirty="0">
              <a:latin typeface="+mn-ea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857" y="569078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4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 Conclusions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856" y="3483636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Model construction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855" y="4926646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3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Calculations and </a:t>
            </a:r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esults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33" y="195423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</a:t>
            </a:r>
            <a:r>
              <a:rPr lang="en-US" altLang="ja-JP" sz="2400" dirty="0">
                <a:latin typeface="+mn-ea"/>
                <a:cs typeface="ヒラギノ角ゴ ProN W6"/>
              </a:rPr>
              <a:t>C</a:t>
            </a:r>
            <a:r>
              <a:rPr lang="en-US" altLang="ja-JP" sz="2400" dirty="0" smtClean="0">
                <a:latin typeface="+mn-ea"/>
                <a:cs typeface="ヒラギノ角ゴ ProN W6"/>
              </a:rPr>
              <a:t>hiral symmetry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633" y="2387910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Chiral partner structure for     mesons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84" y="2497440"/>
            <a:ext cx="255827" cy="2734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633" y="406301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Heavy Meson Effective Theory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633" y="2825355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Main motivation of our study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4701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513838" y="1782515"/>
            <a:ext cx="8269944" cy="141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角丸四角形 28"/>
          <p:cNvSpPr/>
          <p:nvPr/>
        </p:nvSpPr>
        <p:spPr>
          <a:xfrm>
            <a:off x="1168400" y="4274944"/>
            <a:ext cx="6807200" cy="2222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24855" y="5084262"/>
            <a:ext cx="489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How can we observe it ?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24343" y="4449063"/>
            <a:ext cx="62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Mass of     mesons in medium ?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19" y="4539879"/>
            <a:ext cx="370742" cy="39631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98305" y="5691752"/>
            <a:ext cx="334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Is it possible ...?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6430" y="1989441"/>
            <a:ext cx="7911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Mass change of     mesons in medium includes</a:t>
            </a:r>
          </a:p>
          <a:p>
            <a:pPr algn="ctr"/>
            <a:endParaRPr lang="en-US" altLang="ja-JP" sz="600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  information of chiral symmetry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36" y="1994283"/>
            <a:ext cx="351644" cy="37589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114619" y="3371372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However . . </a:t>
            </a:r>
            <a:r>
              <a:rPr kumimoji="1" lang="en-US" altLang="ja-JP" sz="2800" smtClean="0">
                <a:latin typeface="ヒラギノ角ゴ ProN W6"/>
                <a:ea typeface="ヒラギノ角ゴ ProN W6"/>
                <a:cs typeface="ヒラギノ角ゴ ProN W6"/>
              </a:rPr>
              <a:t>. 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8381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629149" y="1857935"/>
            <a:ext cx="6664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               meson can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easily</a:t>
            </a:r>
            <a:r>
              <a:rPr lang="en-US" altLang="ja-JP" sz="2400" dirty="0" smtClean="0"/>
              <a:t> decay into              meson</a:t>
            </a:r>
          </a:p>
          <a:p>
            <a:r>
              <a:rPr kumimoji="1" lang="en-US" altLang="ja-JP" sz="2400" dirty="0" smtClean="0">
                <a:cs typeface="ヒラギノ角ゴ ProN W6"/>
              </a:rPr>
              <a:t>    by emitting a pion in the vacuum</a:t>
            </a:r>
            <a:endParaRPr kumimoji="1" lang="ja-JP" altLang="en-US" sz="2400" dirty="0">
              <a:cs typeface="ヒラギノ角ゴ ProN W6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1009670" y="3155179"/>
            <a:ext cx="0" cy="245822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49307" y="2814024"/>
            <a:ext cx="66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</a:t>
            </a:r>
            <a:endParaRPr kumimoji="1"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226450"/>
            <a:ext cx="569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Decay of            in vacuum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1259141" y="3801632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1259141" y="5190276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2309243" y="3916772"/>
            <a:ext cx="0" cy="85926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444427" y="43753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◎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77544" y="4345153"/>
            <a:ext cx="875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smtClean="0">
                <a:latin typeface="+mn-ea"/>
                <a:cs typeface="ヒラギノ角ゴ ProN W6"/>
              </a:rPr>
              <a:t>decay</a:t>
            </a:r>
            <a:endParaRPr kumimoji="1" lang="ja-JP" altLang="en-US" sz="2200" dirty="0">
              <a:latin typeface="+mn-ea"/>
              <a:cs typeface="ヒラギノ角ゴ ProN W6"/>
            </a:endParaRPr>
          </a:p>
        </p:txBody>
      </p:sp>
      <p:sp>
        <p:nvSpPr>
          <p:cNvPr id="25" name="フリーフォーム 24"/>
          <p:cNvSpPr/>
          <p:nvPr/>
        </p:nvSpPr>
        <p:spPr>
          <a:xfrm>
            <a:off x="2542286" y="4031441"/>
            <a:ext cx="952500" cy="353116"/>
          </a:xfrm>
          <a:custGeom>
            <a:avLst/>
            <a:gdLst>
              <a:gd name="connsiteX0" fmla="*/ 0 w 876300"/>
              <a:gd name="connsiteY0" fmla="*/ 342900 h 342900"/>
              <a:gd name="connsiteX1" fmla="*/ 279400 w 876300"/>
              <a:gd name="connsiteY1" fmla="*/ 165100 h 342900"/>
              <a:gd name="connsiteX2" fmla="*/ 622300 w 876300"/>
              <a:gd name="connsiteY2" fmla="*/ 177800 h 342900"/>
              <a:gd name="connsiteX3" fmla="*/ 876300 w 876300"/>
              <a:gd name="connsiteY3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342900">
                <a:moveTo>
                  <a:pt x="0" y="342900"/>
                </a:moveTo>
                <a:cubicBezTo>
                  <a:pt x="87841" y="267758"/>
                  <a:pt x="175683" y="192617"/>
                  <a:pt x="279400" y="165100"/>
                </a:cubicBezTo>
                <a:cubicBezTo>
                  <a:pt x="383117" y="137583"/>
                  <a:pt x="522817" y="205317"/>
                  <a:pt x="622300" y="177800"/>
                </a:cubicBezTo>
                <a:cubicBezTo>
                  <a:pt x="721783" y="150283"/>
                  <a:pt x="876300" y="0"/>
                  <a:pt x="876300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86" y="3800915"/>
            <a:ext cx="254000" cy="20320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259141" y="5179354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smtClean="0">
                <a:solidFill>
                  <a:schemeClr val="accent2">
                    <a:lumMod val="75000"/>
                  </a:schemeClr>
                </a:solidFill>
                <a:latin typeface="+mn-ea"/>
                <a:cs typeface="ヒラギノ角ゴ ProN W6"/>
              </a:rPr>
              <a:t>vacuum</a:t>
            </a:r>
            <a:endParaRPr lang="en-US" altLang="ja-JP" sz="2200" dirty="0">
              <a:solidFill>
                <a:schemeClr val="accent2">
                  <a:lumMod val="75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94" y="3446492"/>
            <a:ext cx="868113" cy="31497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1" y="4846371"/>
            <a:ext cx="721358" cy="30056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67" y="1950778"/>
            <a:ext cx="857424" cy="3111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116" y="1961343"/>
            <a:ext cx="789710" cy="32904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639" y="1334750"/>
            <a:ext cx="1180687" cy="42839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630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H="1" flipV="1">
            <a:off x="1009670" y="3155179"/>
            <a:ext cx="0" cy="245822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49307" y="2814024"/>
            <a:ext cx="66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</a:t>
            </a:r>
            <a:endParaRPr kumimoji="1" lang="ja-JP" altLang="en-US" dirty="0" smtClean="0"/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1259141" y="3801632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1259141" y="5190276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334643" y="3801632"/>
            <a:ext cx="813506" cy="182539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2334643" y="4839540"/>
            <a:ext cx="852694" cy="159362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3250936" y="4009764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3250936" y="5019582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4347051" y="4138951"/>
            <a:ext cx="0" cy="754656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34"/>
          <p:cNvSpPr/>
          <p:nvPr/>
        </p:nvSpPr>
        <p:spPr>
          <a:xfrm>
            <a:off x="4577808" y="4138951"/>
            <a:ext cx="952500" cy="353116"/>
          </a:xfrm>
          <a:custGeom>
            <a:avLst/>
            <a:gdLst>
              <a:gd name="connsiteX0" fmla="*/ 0 w 876300"/>
              <a:gd name="connsiteY0" fmla="*/ 342900 h 342900"/>
              <a:gd name="connsiteX1" fmla="*/ 279400 w 876300"/>
              <a:gd name="connsiteY1" fmla="*/ 165100 h 342900"/>
              <a:gd name="connsiteX2" fmla="*/ 622300 w 876300"/>
              <a:gd name="connsiteY2" fmla="*/ 177800 h 342900"/>
              <a:gd name="connsiteX3" fmla="*/ 876300 w 876300"/>
              <a:gd name="connsiteY3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342900">
                <a:moveTo>
                  <a:pt x="0" y="342900"/>
                </a:moveTo>
                <a:cubicBezTo>
                  <a:pt x="87841" y="267758"/>
                  <a:pt x="175683" y="192617"/>
                  <a:pt x="279400" y="165100"/>
                </a:cubicBezTo>
                <a:cubicBezTo>
                  <a:pt x="383117" y="137583"/>
                  <a:pt x="522817" y="205317"/>
                  <a:pt x="622300" y="177800"/>
                </a:cubicBezTo>
                <a:cubicBezTo>
                  <a:pt x="721783" y="150283"/>
                  <a:pt x="876300" y="0"/>
                  <a:pt x="876300" y="0"/>
                </a:cubicBezTo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308" y="3908425"/>
            <a:ext cx="254000" cy="203200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5482235" y="449290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○</a:t>
            </a:r>
            <a:endParaRPr kumimoji="1" lang="ja-JP" altLang="en-US" sz="2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15352" y="4462720"/>
            <a:ext cx="18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latin typeface="+mn-ea"/>
                <a:cs typeface="ヒラギノ角ゴ ProN W6"/>
              </a:rPr>
              <a:t>decay</a:t>
            </a:r>
          </a:p>
          <a:p>
            <a:endParaRPr lang="en-US" altLang="ja-JP" sz="400" dirty="0">
              <a:latin typeface="+mn-ea"/>
              <a:cs typeface="ヒラギノ角ゴ ProN W6"/>
            </a:endParaRPr>
          </a:p>
          <a:p>
            <a:r>
              <a:rPr lang="en-US" altLang="ja-JP" sz="2200" dirty="0" smtClean="0">
                <a:latin typeface="+mn-ea"/>
                <a:cs typeface="ヒラギノ角ゴ ProN W6"/>
              </a:rPr>
              <a:t>but weakened</a:t>
            </a:r>
            <a:endParaRPr lang="en-US" altLang="ja-JP" sz="2200" dirty="0">
              <a:latin typeface="+mn-ea"/>
              <a:cs typeface="ヒラギノ角ゴ ProN W6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29149" y="1857935"/>
            <a:ext cx="6778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Chiral symmetry is expected to be partially restored</a:t>
            </a:r>
          </a:p>
          <a:p>
            <a:r>
              <a:rPr kumimoji="1" lang="en-US" altLang="ja-JP" sz="2400" dirty="0" smtClean="0">
                <a:cs typeface="ヒラギノ角ゴ ProN W6"/>
              </a:rPr>
              <a:t>   in the nuclear matter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59141" y="5179354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solidFill>
                  <a:schemeClr val="accent2">
                    <a:lumMod val="75000"/>
                  </a:schemeClr>
                </a:solidFill>
                <a:latin typeface="+mn-ea"/>
                <a:cs typeface="ヒラギノ角ゴ ProN W6"/>
              </a:rPr>
              <a:t>vacuum</a:t>
            </a:r>
            <a:endParaRPr lang="en-US" altLang="ja-JP" sz="2200" dirty="0">
              <a:solidFill>
                <a:schemeClr val="accent2">
                  <a:lumMod val="7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128333" y="5172042"/>
            <a:ext cx="1366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smtClean="0">
                <a:solidFill>
                  <a:schemeClr val="accent2">
                    <a:lumMod val="75000"/>
                  </a:schemeClr>
                </a:solidFill>
                <a:latin typeface="+mn-ea"/>
                <a:cs typeface="ヒラギノ角ゴ ProN W6"/>
              </a:rPr>
              <a:t>in medium</a:t>
            </a:r>
            <a:endParaRPr lang="en-US" altLang="ja-JP" sz="2200" dirty="0">
              <a:solidFill>
                <a:schemeClr val="accent2">
                  <a:lumMod val="75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94" y="3446492"/>
            <a:ext cx="868113" cy="31497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1" y="4846371"/>
            <a:ext cx="721358" cy="30056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45" y="3644142"/>
            <a:ext cx="868113" cy="314979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543" y="4662981"/>
            <a:ext cx="721358" cy="300566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247431" y="1226450"/>
            <a:ext cx="6805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Decay of            at lower density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639" y="1334750"/>
            <a:ext cx="1180687" cy="428391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590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629149" y="1857935"/>
            <a:ext cx="6778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Chiral symmetry is expected to be partially restored</a:t>
            </a:r>
          </a:p>
          <a:p>
            <a:r>
              <a:rPr kumimoji="1" lang="en-US" altLang="ja-JP" sz="2400" dirty="0" smtClean="0">
                <a:cs typeface="ヒラギノ角ゴ ProN W6"/>
              </a:rPr>
              <a:t>   in the nuclear matter</a:t>
            </a:r>
            <a:endParaRPr kumimoji="1" lang="ja-JP" altLang="en-US" sz="2400" dirty="0">
              <a:cs typeface="ヒラギノ角ゴ ProN W6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1009670" y="3155179"/>
            <a:ext cx="0" cy="245822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49307" y="2814024"/>
            <a:ext cx="66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</a:t>
            </a:r>
            <a:endParaRPr kumimoji="1" lang="ja-JP" altLang="en-US" dirty="0" smtClean="0"/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1259141" y="3801632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2334643" y="3801632"/>
            <a:ext cx="1866958" cy="325955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2334643" y="4591747"/>
            <a:ext cx="1911639" cy="407153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4291561" y="4110788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4316961" y="4783123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5598007" y="4019545"/>
            <a:ext cx="952500" cy="353116"/>
          </a:xfrm>
          <a:custGeom>
            <a:avLst/>
            <a:gdLst>
              <a:gd name="connsiteX0" fmla="*/ 0 w 876300"/>
              <a:gd name="connsiteY0" fmla="*/ 342900 h 342900"/>
              <a:gd name="connsiteX1" fmla="*/ 279400 w 876300"/>
              <a:gd name="connsiteY1" fmla="*/ 165100 h 342900"/>
              <a:gd name="connsiteX2" fmla="*/ 622300 w 876300"/>
              <a:gd name="connsiteY2" fmla="*/ 177800 h 342900"/>
              <a:gd name="connsiteX3" fmla="*/ 876300 w 876300"/>
              <a:gd name="connsiteY3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342900">
                <a:moveTo>
                  <a:pt x="0" y="342900"/>
                </a:moveTo>
                <a:cubicBezTo>
                  <a:pt x="87841" y="267758"/>
                  <a:pt x="175683" y="192617"/>
                  <a:pt x="279400" y="165100"/>
                </a:cubicBezTo>
                <a:cubicBezTo>
                  <a:pt x="383117" y="137583"/>
                  <a:pt x="522817" y="205317"/>
                  <a:pt x="622300" y="177800"/>
                </a:cubicBezTo>
                <a:cubicBezTo>
                  <a:pt x="721783" y="150283"/>
                  <a:pt x="876300" y="0"/>
                  <a:pt x="876300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507" y="3789019"/>
            <a:ext cx="254000" cy="20320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>
            <a:off x="5372583" y="4241319"/>
            <a:ext cx="0" cy="38852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7033903" y="41750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smtClean="0"/>
              <a:t>×</a:t>
            </a:r>
            <a:endParaRPr kumimoji="1"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38149" y="4128775"/>
            <a:ext cx="875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latin typeface="+mn-ea"/>
                <a:cs typeface="ヒラギノ角ゴ ProN W6"/>
              </a:rPr>
              <a:t>decay</a:t>
            </a:r>
            <a:endParaRPr kumimoji="1" lang="ja-JP" altLang="en-US" sz="2200" dirty="0">
              <a:latin typeface="+mn-ea"/>
              <a:cs typeface="ヒラギノ角ゴ ProN W6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1259141" y="5190276"/>
            <a:ext cx="1004822" cy="5392"/>
          </a:xfrm>
          <a:prstGeom prst="line">
            <a:avLst/>
          </a:prstGeom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259141" y="5179354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solidFill>
                  <a:schemeClr val="accent2">
                    <a:lumMod val="75000"/>
                  </a:schemeClr>
                </a:solidFill>
                <a:latin typeface="+mn-ea"/>
                <a:cs typeface="ヒラギノ角ゴ ProN W6"/>
              </a:rPr>
              <a:t>vacuum</a:t>
            </a:r>
            <a:endParaRPr lang="en-US" altLang="ja-JP" sz="2200" dirty="0">
              <a:solidFill>
                <a:schemeClr val="accent2">
                  <a:lumMod val="7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58847" y="5172042"/>
            <a:ext cx="1366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smtClean="0">
                <a:solidFill>
                  <a:schemeClr val="accent2">
                    <a:lumMod val="75000"/>
                  </a:schemeClr>
                </a:solidFill>
                <a:latin typeface="+mn-ea"/>
                <a:cs typeface="ヒラギノ角ゴ ProN W6"/>
              </a:rPr>
              <a:t>in medium</a:t>
            </a:r>
            <a:endParaRPr lang="en-US" altLang="ja-JP" sz="2200" dirty="0">
              <a:solidFill>
                <a:schemeClr val="accent2">
                  <a:lumMod val="7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87442" y="4478360"/>
            <a:ext cx="330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smtClean="0">
                <a:latin typeface="+mn-ea"/>
                <a:cs typeface="ヒラギノ角ゴ ProN W6"/>
              </a:rPr>
              <a:t>if</a:t>
            </a:r>
            <a:endParaRPr kumimoji="1" lang="en-US" altLang="ja-JP" sz="2200" smtClean="0">
              <a:latin typeface="+mn-ea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87745" y="382328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smtClean="0">
                <a:solidFill>
                  <a:schemeClr val="accent2">
                    <a:lumMod val="75000"/>
                  </a:schemeClr>
                </a:solidFill>
              </a:rPr>
              <a:t>×</a:t>
            </a:r>
            <a:endParaRPr kumimoji="1" lang="ja-JP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94" y="3446492"/>
            <a:ext cx="868113" cy="3149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1" y="4846371"/>
            <a:ext cx="721358" cy="30056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15" y="3766867"/>
            <a:ext cx="868113" cy="314979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668" y="4446058"/>
            <a:ext cx="721358" cy="3005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834" y="4626850"/>
            <a:ext cx="1778308" cy="310708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247431" y="1226450"/>
            <a:ext cx="6992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Decay of            at higher density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639" y="1334750"/>
            <a:ext cx="1180687" cy="428391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6685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939887" y="3048000"/>
            <a:ext cx="7479026" cy="1188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939887" y="4637546"/>
            <a:ext cx="7506736" cy="127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9149" y="1857935"/>
            <a:ext cx="7690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It is worth calculating </a:t>
            </a:r>
            <a:r>
              <a:rPr lang="en-US" altLang="ja-JP" sz="20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spectral function </a:t>
            </a:r>
            <a:r>
              <a:rPr lang="en-US" altLang="ja-JP" sz="2400" dirty="0" smtClean="0"/>
              <a:t>for             meson</a:t>
            </a:r>
            <a:endParaRPr lang="en-US" altLang="ja-JP" sz="600" dirty="0" smtClean="0"/>
          </a:p>
          <a:p>
            <a:r>
              <a:rPr lang="en-US" altLang="ja-JP" sz="2400" dirty="0" smtClean="0"/>
              <a:t>  because . . . 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7431" y="1226450"/>
            <a:ext cx="5799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What should we calculate ?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68" y="1978820"/>
            <a:ext cx="761438" cy="27627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1035545" y="3165391"/>
            <a:ext cx="7311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The shape of spectral function reflects the imaginary</a:t>
            </a:r>
          </a:p>
          <a:p>
            <a:endParaRPr lang="en-US" altLang="ja-JP" sz="600" dirty="0" smtClean="0"/>
          </a:p>
          <a:p>
            <a:r>
              <a:rPr lang="en-US" altLang="ja-JP" sz="2400" dirty="0" smtClean="0"/>
              <a:t>     part from decay of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27" y="3712562"/>
            <a:ext cx="1268846" cy="329571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1035545" y="4783269"/>
            <a:ext cx="7383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The spectral function includes information of off-shell</a:t>
            </a:r>
          </a:p>
          <a:p>
            <a:endParaRPr lang="en-US" altLang="ja-JP" sz="600" dirty="0"/>
          </a:p>
          <a:p>
            <a:r>
              <a:rPr lang="en-US" altLang="ja-JP" sz="2400" dirty="0" smtClean="0"/>
              <a:t>      and reads </a:t>
            </a:r>
            <a:r>
              <a:rPr lang="en-US" altLang="ja-JP" sz="2400" dirty="0"/>
              <a:t>the decay rate, </a:t>
            </a:r>
            <a:r>
              <a:rPr lang="en-US" altLang="ja-JP" sz="2400" dirty="0" smtClean="0"/>
              <a:t>cross section, and so on . . .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6664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472271" y="2549235"/>
            <a:ext cx="8159107" cy="17318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8088" y="2917695"/>
            <a:ext cx="798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We calculate </a:t>
            </a:r>
            <a:r>
              <a:rPr lang="en-US" altLang="ja-JP" sz="24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mass</a:t>
            </a:r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of           and            mesons</a:t>
            </a:r>
          </a:p>
          <a:p>
            <a:pPr algn="ctr"/>
            <a:endParaRPr lang="en-US" altLang="ja-JP" sz="600" b="1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  <a:p>
            <a:pPr algn="ctr"/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and also </a:t>
            </a:r>
            <a:r>
              <a:rPr lang="en-US" altLang="ja-JP" sz="24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spectral function </a:t>
            </a:r>
            <a:r>
              <a:rPr lang="en-US" altLang="ja-JP" sz="2400" b="1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for          meson  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745" y="3009706"/>
            <a:ext cx="850126" cy="3542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44" y="3017132"/>
            <a:ext cx="956343" cy="34699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05" y="3487900"/>
            <a:ext cx="872532" cy="316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3975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1101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Contents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8857" y="1431012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857" y="569078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4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 Conclusions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856" y="3483636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Model construction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855" y="4926646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3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Calculations and </a:t>
            </a:r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esults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33" y="195423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C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hiral symmetry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633" y="2387910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Chiral partner structure for     mesons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84" y="2497440"/>
            <a:ext cx="255827" cy="2734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633" y="406301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Heavy Meson Effective Theory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633" y="2825355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Main motivation of our study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3242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247431" y="122645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Heavy meson effective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Lagrangian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9149" y="1856579"/>
            <a:ext cx="59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</a:t>
            </a:r>
            <a:r>
              <a:rPr lang="en-US" altLang="ja-JP" sz="2400" dirty="0" err="1" smtClean="0"/>
              <a:t>Lagrangian</a:t>
            </a:r>
            <a:r>
              <a:rPr lang="en-US" altLang="ja-JP" sz="2400" dirty="0" smtClean="0"/>
              <a:t> should be invariant under the . . .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1" y="2725597"/>
            <a:ext cx="2280375" cy="29814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382441" y="2601262"/>
            <a:ext cx="499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                                    chiral symmetry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82441" y="3174199"/>
            <a:ext cx="512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                heavy quark spin symmetry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83" y="3298766"/>
            <a:ext cx="926583" cy="30339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382441" y="3796861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(III) parity</a:t>
            </a:r>
          </a:p>
        </p:txBody>
      </p:sp>
    </p:spTree>
    <p:extLst>
      <p:ext uri="{BB962C8B-B14F-4D97-AF65-F5344CB8AC3E}">
        <p14:creationId xmlns:p14="http://schemas.microsoft.com/office/powerpoint/2010/main" val="6326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4625164" y="4898934"/>
            <a:ext cx="417101" cy="579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1382441" y="2508257"/>
            <a:ext cx="5031422" cy="676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7431" y="122645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Heavy meson effective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Lagrangian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20" y="4846681"/>
            <a:ext cx="1906681" cy="57963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149" y="1856579"/>
            <a:ext cx="59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</a:t>
            </a:r>
            <a:r>
              <a:rPr lang="en-US" altLang="ja-JP" sz="2400" dirty="0" err="1" smtClean="0"/>
              <a:t>Lagrangian</a:t>
            </a:r>
            <a:r>
              <a:rPr lang="en-US" altLang="ja-JP" sz="2400" dirty="0" smtClean="0"/>
              <a:t> should be invariant under the . . . 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1" y="2725597"/>
            <a:ext cx="2280375" cy="29814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382441" y="2601262"/>
            <a:ext cx="499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                                    chiral symmetry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82441" y="3174199"/>
            <a:ext cx="512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                heavy quark spin symmetry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183" y="3298766"/>
            <a:ext cx="926583" cy="303394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382441" y="3796861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(III) parity</a:t>
            </a:r>
          </a:p>
        </p:txBody>
      </p:sp>
    </p:spTree>
    <p:extLst>
      <p:ext uri="{BB962C8B-B14F-4D97-AF65-F5344CB8AC3E}">
        <p14:creationId xmlns:p14="http://schemas.microsoft.com/office/powerpoint/2010/main" val="5941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4193179" y="4859745"/>
            <a:ext cx="470928" cy="579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1369377" y="3109151"/>
            <a:ext cx="5266185" cy="676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7431" y="122645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Heavy meson effective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Lagrangian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20" y="4846681"/>
            <a:ext cx="1906681" cy="579631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162013" y="5744957"/>
            <a:ext cx="4558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 ``heavy quark spin’’ is conserved 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149" y="1856579"/>
            <a:ext cx="59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</a:t>
            </a:r>
            <a:r>
              <a:rPr lang="en-US" altLang="ja-JP" sz="2400" dirty="0" err="1" smtClean="0"/>
              <a:t>Lagrangian</a:t>
            </a:r>
            <a:r>
              <a:rPr lang="en-US" altLang="ja-JP" sz="2400" dirty="0" smtClean="0"/>
              <a:t> should be invariant under the . . . 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1" y="2725597"/>
            <a:ext cx="2280375" cy="29814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382441" y="2601262"/>
            <a:ext cx="499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                                    chiral symmetry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382441" y="3174199"/>
            <a:ext cx="512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                heavy quark spin symmetry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183" y="3298766"/>
            <a:ext cx="926583" cy="30339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382441" y="3796861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(III) parity</a:t>
            </a:r>
          </a:p>
        </p:txBody>
      </p:sp>
    </p:spTree>
    <p:extLst>
      <p:ext uri="{BB962C8B-B14F-4D97-AF65-F5344CB8AC3E}">
        <p14:creationId xmlns:p14="http://schemas.microsoft.com/office/powerpoint/2010/main" val="9181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1101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Contents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8857" y="1431012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2000" dirty="0">
              <a:latin typeface="+mn-ea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857" y="569078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4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 Conclusions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856" y="3483636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Model construction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855" y="4926646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3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Calculations and </a:t>
            </a:r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esults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33" y="195423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</a:t>
            </a:r>
            <a:r>
              <a:rPr lang="en-US" altLang="ja-JP" sz="2400" dirty="0">
                <a:latin typeface="+mn-ea"/>
                <a:cs typeface="ヒラギノ角ゴ ProN W6"/>
              </a:rPr>
              <a:t>C</a:t>
            </a:r>
            <a:r>
              <a:rPr lang="en-US" altLang="ja-JP" sz="2400" dirty="0" smtClean="0">
                <a:latin typeface="+mn-ea"/>
                <a:cs typeface="ヒラギノ角ゴ ProN W6"/>
              </a:rPr>
              <a:t>hiral symmetry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633" y="2387910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Chiral partner structure for     mesons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84" y="2497440"/>
            <a:ext cx="255827" cy="2734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633" y="406301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Heavy Meson Effective Theory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633" y="2825355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n-ea"/>
                <a:cs typeface="ヒラギノ角ゴ ProN W6"/>
              </a:rPr>
              <a:t>- Main motivation of our study</a:t>
            </a:r>
            <a:endParaRPr kumimoji="1" lang="ja-JP" altLang="en-US" dirty="0">
              <a:latin typeface="+mn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4244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4127863" y="4833617"/>
            <a:ext cx="1005840" cy="7050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361518" y="3792621"/>
            <a:ext cx="1538438" cy="505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7431" y="122645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Heavy meson effective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Lagrangian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20" y="4846681"/>
            <a:ext cx="1906681" cy="57963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149" y="1856579"/>
            <a:ext cx="59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</a:t>
            </a:r>
            <a:r>
              <a:rPr lang="en-US" altLang="ja-JP" sz="2400" dirty="0" err="1" smtClean="0"/>
              <a:t>Lagrangian</a:t>
            </a:r>
            <a:r>
              <a:rPr lang="en-US" altLang="ja-JP" sz="2400" dirty="0" smtClean="0"/>
              <a:t> should be invariant under the . . . 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1" y="2725597"/>
            <a:ext cx="2280375" cy="298141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382441" y="2601262"/>
            <a:ext cx="499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                                    chiral symmetry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82441" y="3174199"/>
            <a:ext cx="512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                heavy quark spin symmetry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183" y="3298766"/>
            <a:ext cx="926583" cy="303394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382441" y="3796861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(III) parity</a:t>
            </a:r>
          </a:p>
        </p:txBody>
      </p:sp>
    </p:spTree>
    <p:extLst>
      <p:ext uri="{BB962C8B-B14F-4D97-AF65-F5344CB8AC3E}">
        <p14:creationId xmlns:p14="http://schemas.microsoft.com/office/powerpoint/2010/main" val="1760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247431" y="122645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Heavy meson effective 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Lagrangian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9149" y="1856579"/>
            <a:ext cx="2460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</a:t>
            </a:r>
            <a:r>
              <a:rPr lang="en-US" altLang="ja-JP" sz="2400" dirty="0" err="1" smtClean="0"/>
              <a:t>Lagrangian</a:t>
            </a:r>
            <a:r>
              <a:rPr lang="en-US" altLang="ja-JP" sz="2400" dirty="0" smtClean="0"/>
              <a:t> reads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37" name="図 3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5" y="3828441"/>
            <a:ext cx="7973431" cy="470694"/>
          </a:xfrm>
          <a:prstGeom prst="rect">
            <a:avLst/>
          </a:prstGeom>
        </p:spPr>
      </p:pic>
      <p:pic>
        <p:nvPicPr>
          <p:cNvPr id="38" name="図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5" y="3267868"/>
            <a:ext cx="7973431" cy="470694"/>
          </a:xfrm>
          <a:prstGeom prst="rect">
            <a:avLst/>
          </a:prstGeom>
        </p:spPr>
      </p:pic>
      <p:pic>
        <p:nvPicPr>
          <p:cNvPr id="39" name="図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7" y="2877146"/>
            <a:ext cx="6735789" cy="305882"/>
          </a:xfrm>
          <a:prstGeom prst="rect">
            <a:avLst/>
          </a:prstGeom>
        </p:spPr>
      </p:pic>
      <p:pic>
        <p:nvPicPr>
          <p:cNvPr id="40" name="図 3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" y="2430055"/>
            <a:ext cx="6968739" cy="281382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6" y="4337094"/>
            <a:ext cx="7960372" cy="459579"/>
          </a:xfrm>
          <a:prstGeom prst="rect">
            <a:avLst/>
          </a:prstGeom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8" y="4832260"/>
            <a:ext cx="7951260" cy="464015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8" y="5352298"/>
            <a:ext cx="4903280" cy="439729"/>
          </a:xfrm>
          <a:prstGeom prst="rect">
            <a:avLst/>
          </a:prstGeom>
        </p:spPr>
      </p:pic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6" y="5829376"/>
            <a:ext cx="5428816" cy="445786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8" y="6293836"/>
            <a:ext cx="6503434" cy="48957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247775" y="5655571"/>
            <a:ext cx="1791721" cy="453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90" y="5786202"/>
            <a:ext cx="1680881" cy="21276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374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>
          <a:xfrm>
            <a:off x="255847" y="4572000"/>
            <a:ext cx="8692209" cy="1711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226450"/>
            <a:ext cx="790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How can we introduce matter effect ?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7403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Nuclear matter is constructed by the 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ea typeface="Hiragino Kaku Gothic ProN W6" charset="-128"/>
                <a:cs typeface="Hiragino Kaku Gothic ProN W6" charset="-128"/>
              </a:rPr>
              <a:t>linear sigma model</a:t>
            </a:r>
          </a:p>
          <a:p>
            <a:r>
              <a:rPr kumimoji="1" lang="en-US" altLang="ja-JP" sz="2400" dirty="0" smtClean="0">
                <a:solidFill>
                  <a:schemeClr val="accent2">
                    <a:lumMod val="75000"/>
                  </a:schemeClr>
                </a:solidFill>
                <a:cs typeface="ヒラギノ角ゴ ProN W6"/>
              </a:rPr>
              <a:t>   </a:t>
            </a:r>
            <a:r>
              <a:rPr kumimoji="1" lang="en-US" altLang="ja-JP" sz="2400" dirty="0" smtClean="0">
                <a:cs typeface="ヒラギノ角ゴ ProN W6"/>
              </a:rPr>
              <a:t>with nucleon one loop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149" y="4729141"/>
            <a:ext cx="7614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The effective potential                                    with a uniform </a:t>
            </a:r>
          </a:p>
          <a:p>
            <a:r>
              <a:rPr kumimoji="1" lang="en-US" altLang="ja-JP" sz="2400" dirty="0" smtClean="0">
                <a:cs typeface="ヒラギノ角ゴ ProN W6"/>
              </a:rPr>
              <a:t>   is obtained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28" y="3428205"/>
            <a:ext cx="1627093" cy="20596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6656877" y="33465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with</a:t>
            </a:r>
            <a:endParaRPr kumimoji="1" lang="ja-JP" altLang="en-US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485" y="3283892"/>
            <a:ext cx="5269760" cy="48501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" y="2816134"/>
            <a:ext cx="5340350" cy="34878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681" y="4735884"/>
            <a:ext cx="2233434" cy="5224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410" y="4805499"/>
            <a:ext cx="326676" cy="3555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629148" y="5544056"/>
            <a:ext cx="763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Gap equation                  determines density dependence of 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662" y="5582529"/>
            <a:ext cx="1003303" cy="49037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352" y="5610240"/>
            <a:ext cx="326676" cy="3555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0957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>
          <a:xfrm>
            <a:off x="362646" y="4616924"/>
            <a:ext cx="8483375" cy="20320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226450"/>
            <a:ext cx="790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How can we introduce matter effect ?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7403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Nuclear matter is constructed by the 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ea typeface="Hiragino Kaku Gothic ProN W6" charset="-128"/>
                <a:cs typeface="Hiragino Kaku Gothic ProN W6" charset="-128"/>
              </a:rPr>
              <a:t>linear sigma model</a:t>
            </a:r>
          </a:p>
          <a:p>
            <a:r>
              <a:rPr kumimoji="1" lang="en-US" altLang="ja-JP" sz="2400" dirty="0" smtClean="0">
                <a:solidFill>
                  <a:schemeClr val="accent2">
                    <a:lumMod val="75000"/>
                  </a:schemeClr>
                </a:solidFill>
                <a:cs typeface="ヒラギノ角ゴ ProN W6"/>
              </a:rPr>
              <a:t>   </a:t>
            </a:r>
            <a:r>
              <a:rPr kumimoji="1" lang="en-US" altLang="ja-JP" sz="2400" dirty="0" smtClean="0">
                <a:cs typeface="ヒラギノ角ゴ ProN W6"/>
              </a:rPr>
              <a:t>with nucleon one loop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149" y="4807518"/>
            <a:ext cx="7951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The second functional derivative                                         yields</a:t>
            </a:r>
          </a:p>
          <a:p>
            <a:endParaRPr lang="en-US" altLang="ja-JP" sz="600" dirty="0" smtClean="0"/>
          </a:p>
          <a:p>
            <a:r>
              <a:rPr lang="en-US" altLang="ja-JP" sz="2400" dirty="0" smtClean="0"/>
              <a:t>   the two-point function of          fields</a:t>
            </a:r>
          </a:p>
        </p:txBody>
      </p:sp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28" y="3428205"/>
            <a:ext cx="1627093" cy="20596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6656877" y="33465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with</a:t>
            </a:r>
            <a:endParaRPr kumimoji="1" lang="ja-JP" altLang="en-US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485" y="3283892"/>
            <a:ext cx="5269760" cy="48501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" y="2816134"/>
            <a:ext cx="5340350" cy="3487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675" y="4798167"/>
            <a:ext cx="2537460" cy="54549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884" y="5444830"/>
            <a:ext cx="518678" cy="216902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1538481" y="5970005"/>
            <a:ext cx="6123125" cy="508210"/>
            <a:chOff x="1154974" y="1948891"/>
            <a:chExt cx="8906782" cy="758556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1319264" y="2237570"/>
              <a:ext cx="1197049" cy="46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図形グループ 20"/>
            <p:cNvGrpSpPr/>
            <p:nvPr/>
          </p:nvGrpSpPr>
          <p:grpSpPr>
            <a:xfrm>
              <a:off x="1702220" y="2037323"/>
              <a:ext cx="398710" cy="412556"/>
              <a:chOff x="2529216" y="2018498"/>
              <a:chExt cx="281525" cy="275297"/>
            </a:xfrm>
          </p:grpSpPr>
          <p:sp>
            <p:nvSpPr>
              <p:cNvPr id="52" name="円/楕円 51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3" name="直線コネクタ 52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49564" y="2206896"/>
              <a:ext cx="304800" cy="127000"/>
            </a:xfrm>
            <a:prstGeom prst="rect">
              <a:avLst/>
            </a:prstGeom>
          </p:spPr>
        </p:pic>
        <p:cxnSp>
          <p:nvCxnSpPr>
            <p:cNvPr id="23" name="直線コネクタ 22"/>
            <p:cNvCxnSpPr/>
            <p:nvPr/>
          </p:nvCxnSpPr>
          <p:spPr>
            <a:xfrm flipV="1">
              <a:off x="3459852" y="2243601"/>
              <a:ext cx="817850" cy="173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132455" y="2231539"/>
              <a:ext cx="1269815" cy="60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円/楕円 28"/>
            <p:cNvSpPr/>
            <p:nvPr/>
          </p:nvSpPr>
          <p:spPr>
            <a:xfrm>
              <a:off x="5575599" y="2031292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4584" y="2084398"/>
              <a:ext cx="304800" cy="317500"/>
            </a:xfrm>
            <a:prstGeom prst="rect">
              <a:avLst/>
            </a:prstGeom>
          </p:spPr>
        </p:pic>
        <p:cxnSp>
          <p:nvCxnSpPr>
            <p:cNvPr id="35" name="直線コネクタ 34"/>
            <p:cNvCxnSpPr/>
            <p:nvPr/>
          </p:nvCxnSpPr>
          <p:spPr>
            <a:xfrm>
              <a:off x="7012788" y="2242203"/>
              <a:ext cx="1801147" cy="567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円/楕円 35"/>
            <p:cNvSpPr/>
            <p:nvPr/>
          </p:nvSpPr>
          <p:spPr>
            <a:xfrm>
              <a:off x="7355916" y="2041956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8033584" y="2035925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7149" y="2081835"/>
              <a:ext cx="304800" cy="31750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04663" y="2092889"/>
              <a:ext cx="304800" cy="31750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91856" y="2226462"/>
              <a:ext cx="469900" cy="6350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54974" y="1948891"/>
              <a:ext cx="473075" cy="187599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89985" y="2531974"/>
              <a:ext cx="187350" cy="151089"/>
            </a:xfrm>
            <a:prstGeom prst="rect">
              <a:avLst/>
            </a:prstGeom>
          </p:spPr>
        </p:pic>
        <p:sp>
          <p:nvSpPr>
            <p:cNvPr id="44" name="三角形 43"/>
            <p:cNvSpPr/>
            <p:nvPr/>
          </p:nvSpPr>
          <p:spPr>
            <a:xfrm rot="5400000">
              <a:off x="5710172" y="1966532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三角形 44"/>
            <p:cNvSpPr/>
            <p:nvPr/>
          </p:nvSpPr>
          <p:spPr>
            <a:xfrm rot="16200000">
              <a:off x="5679692" y="237496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三角形 45"/>
            <p:cNvSpPr/>
            <p:nvPr/>
          </p:nvSpPr>
          <p:spPr>
            <a:xfrm rot="5400000">
              <a:off x="7490204" y="1972628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三角形 46"/>
            <p:cNvSpPr/>
            <p:nvPr/>
          </p:nvSpPr>
          <p:spPr>
            <a:xfrm rot="16200000">
              <a:off x="7459724" y="2381060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三角形 47"/>
            <p:cNvSpPr/>
            <p:nvPr/>
          </p:nvSpPr>
          <p:spPr>
            <a:xfrm rot="5400000">
              <a:off x="8172956" y="197872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三角形 48"/>
            <p:cNvSpPr/>
            <p:nvPr/>
          </p:nvSpPr>
          <p:spPr>
            <a:xfrm rot="16200000">
              <a:off x="8160764" y="2387156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70017" y="2556358"/>
              <a:ext cx="187350" cy="151089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64961" y="2538070"/>
              <a:ext cx="187350" cy="151089"/>
            </a:xfrm>
            <a:prstGeom prst="rect">
              <a:avLst/>
            </a:prstGeom>
          </p:spPr>
        </p:pic>
      </p:grpSp>
      <p:sp>
        <p:nvSpPr>
          <p:cNvPr id="57" name="テキスト ボックス 56"/>
          <p:cNvSpPr txBox="1"/>
          <p:nvPr/>
        </p:nvSpPr>
        <p:spPr>
          <a:xfrm>
            <a:off x="247431" y="111011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2. Model construction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1399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1101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Contents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8857" y="1431012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857" y="569078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4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 Conclusions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856" y="3483636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Model construction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855" y="4926646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3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Calculations and </a:t>
            </a:r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esults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33" y="195423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C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hiral symmetry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633" y="2387910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Chiral partner structure for     mesons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84" y="2497440"/>
            <a:ext cx="255827" cy="2734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633" y="406301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Heavy Meson Effective Theory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633" y="2825355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Main motivation of our study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0027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247431" y="1226450"/>
            <a:ext cx="5791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Self energy of          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29407" y="1866918"/>
            <a:ext cx="639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calculate (mean field      ) </a:t>
            </a:r>
            <a:r>
              <a:rPr lang="en-US" altLang="ja-JP" sz="2400" smtClean="0"/>
              <a:t>+ (          </a:t>
            </a:r>
            <a:r>
              <a:rPr lang="en-US" altLang="ja-JP" sz="2400" dirty="0" smtClean="0"/>
              <a:t>one loops) 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102" name="図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870" y="2065474"/>
            <a:ext cx="542134" cy="214984"/>
          </a:xfrm>
          <a:prstGeom prst="rect">
            <a:avLst/>
          </a:prstGeom>
        </p:spPr>
      </p:pic>
      <p:grpSp>
        <p:nvGrpSpPr>
          <p:cNvPr id="103" name="図形グループ 102"/>
          <p:cNvGrpSpPr/>
          <p:nvPr/>
        </p:nvGrpSpPr>
        <p:grpSpPr>
          <a:xfrm>
            <a:off x="2385039" y="3212598"/>
            <a:ext cx="1436340" cy="471564"/>
            <a:chOff x="1529684" y="5899673"/>
            <a:chExt cx="1834573" cy="613945"/>
          </a:xfrm>
        </p:grpSpPr>
        <p:cxnSp>
          <p:nvCxnSpPr>
            <p:cNvPr id="104" name="直線コネクタ 103"/>
            <p:cNvCxnSpPr/>
            <p:nvPr/>
          </p:nvCxnSpPr>
          <p:spPr>
            <a:xfrm>
              <a:off x="1529684" y="6229247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図 1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2773" y="6316768"/>
              <a:ext cx="184150" cy="196850"/>
            </a:xfrm>
            <a:prstGeom prst="rect">
              <a:avLst/>
            </a:prstGeom>
          </p:spPr>
        </p:pic>
        <p:pic>
          <p:nvPicPr>
            <p:cNvPr id="106" name="図 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8823" y="6310707"/>
              <a:ext cx="184150" cy="196849"/>
            </a:xfrm>
            <a:prstGeom prst="rect">
              <a:avLst/>
            </a:prstGeom>
          </p:spPr>
        </p:pic>
        <p:sp>
          <p:nvSpPr>
            <p:cNvPr id="107" name="テキスト ボックス 106"/>
            <p:cNvSpPr txBox="1"/>
            <p:nvPr/>
          </p:nvSpPr>
          <p:spPr>
            <a:xfrm>
              <a:off x="2235278" y="5917281"/>
              <a:ext cx="343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Hiragino Kaku Gothic ProN W6" charset="-128"/>
                  <a:ea typeface="Hiragino Kaku Gothic ProN W6" charset="-128"/>
                  <a:cs typeface="Hiragino Kaku Gothic ProN W6" charset="-128"/>
                </a:rPr>
                <a:t>×</a:t>
              </a:r>
              <a:endParaRPr kumimoji="1" lang="ja-JP" altLang="en-US" b="1" dirty="0">
                <a:latin typeface="Hiragino Kaku Gothic ProN W6" charset="-128"/>
                <a:ea typeface="Hiragino Kaku Gothic ProN W6" charset="-128"/>
                <a:cs typeface="Hiragino Kaku Gothic ProN W6" charset="-128"/>
              </a:endParaRPr>
            </a:p>
          </p:txBody>
        </p:sp>
        <p:pic>
          <p:nvPicPr>
            <p:cNvPr id="108" name="図 1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0059" y="5899673"/>
              <a:ext cx="234297" cy="254970"/>
            </a:xfrm>
            <a:prstGeom prst="rect">
              <a:avLst/>
            </a:prstGeom>
          </p:spPr>
        </p:pic>
      </p:grp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02" y="3178992"/>
            <a:ext cx="1098401" cy="307885"/>
          </a:xfrm>
          <a:prstGeom prst="rect">
            <a:avLst/>
          </a:prstGeom>
        </p:spPr>
      </p:pic>
      <p:sp>
        <p:nvSpPr>
          <p:cNvPr id="130" name="テキスト ボックス 129"/>
          <p:cNvSpPr txBox="1"/>
          <p:nvPr/>
        </p:nvSpPr>
        <p:spPr>
          <a:xfrm>
            <a:off x="2481426" y="364957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(mean field)</a:t>
            </a:r>
            <a:endParaRPr kumimoji="1" lang="ja-JP" altLang="en-US" dirty="0">
              <a:cs typeface="ヒラギノ角ゴ ProN W6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667" y="1987363"/>
            <a:ext cx="279367" cy="2982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766" y="1356118"/>
            <a:ext cx="919253" cy="3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正方形/長方形 168"/>
          <p:cNvSpPr/>
          <p:nvPr/>
        </p:nvSpPr>
        <p:spPr>
          <a:xfrm>
            <a:off x="2038697" y="5745786"/>
            <a:ext cx="4461541" cy="738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3" name="図形グループ 102"/>
          <p:cNvGrpSpPr/>
          <p:nvPr/>
        </p:nvGrpSpPr>
        <p:grpSpPr>
          <a:xfrm>
            <a:off x="2385039" y="3212598"/>
            <a:ext cx="1436340" cy="471564"/>
            <a:chOff x="1529684" y="5899673"/>
            <a:chExt cx="1834573" cy="613945"/>
          </a:xfrm>
        </p:grpSpPr>
        <p:cxnSp>
          <p:nvCxnSpPr>
            <p:cNvPr id="104" name="直線コネクタ 103"/>
            <p:cNvCxnSpPr/>
            <p:nvPr/>
          </p:nvCxnSpPr>
          <p:spPr>
            <a:xfrm>
              <a:off x="1529684" y="6229247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図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2773" y="6316768"/>
              <a:ext cx="184150" cy="196850"/>
            </a:xfrm>
            <a:prstGeom prst="rect">
              <a:avLst/>
            </a:prstGeom>
          </p:spPr>
        </p:pic>
        <p:pic>
          <p:nvPicPr>
            <p:cNvPr id="106" name="図 1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8823" y="6310707"/>
              <a:ext cx="184150" cy="196849"/>
            </a:xfrm>
            <a:prstGeom prst="rect">
              <a:avLst/>
            </a:prstGeom>
          </p:spPr>
        </p:pic>
        <p:sp>
          <p:nvSpPr>
            <p:cNvPr id="107" name="テキスト ボックス 106"/>
            <p:cNvSpPr txBox="1"/>
            <p:nvPr/>
          </p:nvSpPr>
          <p:spPr>
            <a:xfrm>
              <a:off x="2235278" y="5917281"/>
              <a:ext cx="343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Hiragino Kaku Gothic ProN W6" charset="-128"/>
                  <a:ea typeface="Hiragino Kaku Gothic ProN W6" charset="-128"/>
                  <a:cs typeface="Hiragino Kaku Gothic ProN W6" charset="-128"/>
                </a:rPr>
                <a:t>×</a:t>
              </a:r>
              <a:endParaRPr kumimoji="1" lang="ja-JP" altLang="en-US" b="1" dirty="0">
                <a:latin typeface="Hiragino Kaku Gothic ProN W6" charset="-128"/>
                <a:ea typeface="Hiragino Kaku Gothic ProN W6" charset="-128"/>
                <a:cs typeface="Hiragino Kaku Gothic ProN W6" charset="-128"/>
              </a:endParaRPr>
            </a:p>
          </p:txBody>
        </p:sp>
        <p:pic>
          <p:nvPicPr>
            <p:cNvPr id="108" name="図 1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059" y="5899673"/>
              <a:ext cx="234297" cy="254970"/>
            </a:xfrm>
            <a:prstGeom prst="rect">
              <a:avLst/>
            </a:prstGeom>
          </p:spPr>
        </p:pic>
      </p:grpSp>
      <p:grpSp>
        <p:nvGrpSpPr>
          <p:cNvPr id="109" name="図形グループ 108"/>
          <p:cNvGrpSpPr/>
          <p:nvPr/>
        </p:nvGrpSpPr>
        <p:grpSpPr>
          <a:xfrm>
            <a:off x="4806347" y="2757667"/>
            <a:ext cx="1575456" cy="956202"/>
            <a:chOff x="1577250" y="3603296"/>
            <a:chExt cx="1834573" cy="1154753"/>
          </a:xfrm>
        </p:grpSpPr>
        <p:cxnSp>
          <p:nvCxnSpPr>
            <p:cNvPr id="110" name="直線コネクタ 109"/>
            <p:cNvCxnSpPr/>
            <p:nvPr/>
          </p:nvCxnSpPr>
          <p:spPr>
            <a:xfrm>
              <a:off x="1577250" y="4473678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円/楕円 110"/>
            <p:cNvSpPr/>
            <p:nvPr/>
          </p:nvSpPr>
          <p:spPr>
            <a:xfrm>
              <a:off x="2241986" y="3709985"/>
              <a:ext cx="495847" cy="485385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12" name="図形グループ 111"/>
            <p:cNvGrpSpPr/>
            <p:nvPr/>
          </p:nvGrpSpPr>
          <p:grpSpPr>
            <a:xfrm>
              <a:off x="2373740" y="3603296"/>
              <a:ext cx="235100" cy="224647"/>
              <a:chOff x="4804323" y="3103754"/>
              <a:chExt cx="281525" cy="275297"/>
            </a:xfrm>
          </p:grpSpPr>
          <p:sp>
            <p:nvSpPr>
              <p:cNvPr id="124" name="円/楕円 123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25" name="直線コネクタ 124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直線コネクタ 112"/>
            <p:cNvCxnSpPr/>
            <p:nvPr/>
          </p:nvCxnSpPr>
          <p:spPr>
            <a:xfrm flipV="1">
              <a:off x="2493570" y="4220460"/>
              <a:ext cx="966" cy="24456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400" y="3724717"/>
              <a:ext cx="324023" cy="135501"/>
            </a:xfrm>
            <a:prstGeom prst="rect">
              <a:avLst/>
            </a:prstGeom>
          </p:spPr>
        </p:pic>
        <p:pic>
          <p:nvPicPr>
            <p:cNvPr id="115" name="図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339" y="4561199"/>
              <a:ext cx="184150" cy="196850"/>
            </a:xfrm>
            <a:prstGeom prst="rect">
              <a:avLst/>
            </a:prstGeom>
          </p:spPr>
        </p:pic>
        <p:pic>
          <p:nvPicPr>
            <p:cNvPr id="116" name="図 1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6390" y="4555137"/>
              <a:ext cx="184150" cy="196850"/>
            </a:xfrm>
            <a:prstGeom prst="rect">
              <a:avLst/>
            </a:prstGeom>
          </p:spPr>
        </p:pic>
        <p:pic>
          <p:nvPicPr>
            <p:cNvPr id="117" name="図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6667" y="4279721"/>
              <a:ext cx="127000" cy="101600"/>
            </a:xfrm>
            <a:prstGeom prst="rect">
              <a:avLst/>
            </a:prstGeom>
          </p:spPr>
        </p:pic>
        <p:grpSp>
          <p:nvGrpSpPr>
            <p:cNvPr id="118" name="図形グループ 117"/>
            <p:cNvGrpSpPr/>
            <p:nvPr/>
          </p:nvGrpSpPr>
          <p:grpSpPr>
            <a:xfrm>
              <a:off x="2439418" y="4281816"/>
              <a:ext cx="102474" cy="112324"/>
              <a:chOff x="4804323" y="3103754"/>
              <a:chExt cx="281525" cy="275297"/>
            </a:xfrm>
          </p:grpSpPr>
          <p:sp>
            <p:nvSpPr>
              <p:cNvPr id="119" name="円/楕円 118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20" name="直線コネクタ 119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コネクタ 120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202" y="3178992"/>
            <a:ext cx="1098401" cy="3078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468" y="3167718"/>
            <a:ext cx="288470" cy="300490"/>
          </a:xfrm>
          <a:prstGeom prst="rect">
            <a:avLst/>
          </a:prstGeom>
        </p:spPr>
      </p:pic>
      <p:sp>
        <p:nvSpPr>
          <p:cNvPr id="131" name="テキスト ボックス 130"/>
          <p:cNvSpPr txBox="1"/>
          <p:nvPr/>
        </p:nvSpPr>
        <p:spPr>
          <a:xfrm>
            <a:off x="4470019" y="3631307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Hartree</a:t>
            </a:r>
            <a:r>
              <a:rPr lang="en-US" altLang="ja-JP" dirty="0" smtClean="0"/>
              <a:t>-type one loop)</a:t>
            </a:r>
            <a:endParaRPr kumimoji="1" lang="ja-JP" altLang="en-US" dirty="0">
              <a:cs typeface="ヒラギノ角ゴ ProN W6"/>
            </a:endParaRPr>
          </a:p>
        </p:txBody>
      </p:sp>
      <p:grpSp>
        <p:nvGrpSpPr>
          <p:cNvPr id="133" name="図形グループ 132"/>
          <p:cNvGrpSpPr/>
          <p:nvPr/>
        </p:nvGrpSpPr>
        <p:grpSpPr>
          <a:xfrm>
            <a:off x="2250166" y="5993209"/>
            <a:ext cx="4156101" cy="342421"/>
            <a:chOff x="1154974" y="1948891"/>
            <a:chExt cx="8906782" cy="758556"/>
          </a:xfrm>
        </p:grpSpPr>
        <p:cxnSp>
          <p:nvCxnSpPr>
            <p:cNvPr id="134" name="直線コネクタ 133"/>
            <p:cNvCxnSpPr/>
            <p:nvPr/>
          </p:nvCxnSpPr>
          <p:spPr>
            <a:xfrm>
              <a:off x="1319264" y="2237570"/>
              <a:ext cx="1197049" cy="46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図形グループ 134"/>
            <p:cNvGrpSpPr/>
            <p:nvPr/>
          </p:nvGrpSpPr>
          <p:grpSpPr>
            <a:xfrm>
              <a:off x="1702220" y="2037323"/>
              <a:ext cx="398710" cy="412556"/>
              <a:chOff x="2529216" y="2018498"/>
              <a:chExt cx="281525" cy="275297"/>
            </a:xfrm>
          </p:grpSpPr>
          <p:sp>
            <p:nvSpPr>
              <p:cNvPr id="157" name="円/楕円 156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58" name="直線コネクタ 157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6" name="図 1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9564" y="2206896"/>
              <a:ext cx="304800" cy="127000"/>
            </a:xfrm>
            <a:prstGeom prst="rect">
              <a:avLst/>
            </a:prstGeom>
          </p:spPr>
        </p:pic>
        <p:cxnSp>
          <p:nvCxnSpPr>
            <p:cNvPr id="137" name="直線コネクタ 136"/>
            <p:cNvCxnSpPr/>
            <p:nvPr/>
          </p:nvCxnSpPr>
          <p:spPr>
            <a:xfrm flipV="1">
              <a:off x="3459852" y="2243601"/>
              <a:ext cx="817850" cy="173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>
              <a:off x="5132455" y="2231539"/>
              <a:ext cx="1269815" cy="60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138"/>
            <p:cNvSpPr/>
            <p:nvPr/>
          </p:nvSpPr>
          <p:spPr>
            <a:xfrm>
              <a:off x="5575599" y="2031292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140" name="図 1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04584" y="2084398"/>
              <a:ext cx="304800" cy="317500"/>
            </a:xfrm>
            <a:prstGeom prst="rect">
              <a:avLst/>
            </a:prstGeom>
          </p:spPr>
        </p:pic>
        <p:cxnSp>
          <p:nvCxnSpPr>
            <p:cNvPr id="141" name="直線コネクタ 140"/>
            <p:cNvCxnSpPr/>
            <p:nvPr/>
          </p:nvCxnSpPr>
          <p:spPr>
            <a:xfrm>
              <a:off x="7012788" y="2242203"/>
              <a:ext cx="1801147" cy="567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円/楕円 141"/>
            <p:cNvSpPr/>
            <p:nvPr/>
          </p:nvSpPr>
          <p:spPr>
            <a:xfrm>
              <a:off x="7355916" y="2041956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143" name="円/楕円 142"/>
            <p:cNvSpPr/>
            <p:nvPr/>
          </p:nvSpPr>
          <p:spPr>
            <a:xfrm>
              <a:off x="8033584" y="2035925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144" name="図 1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7149" y="2081835"/>
              <a:ext cx="304800" cy="317500"/>
            </a:xfrm>
            <a:prstGeom prst="rect">
              <a:avLst/>
            </a:prstGeom>
          </p:spPr>
        </p:pic>
        <p:pic>
          <p:nvPicPr>
            <p:cNvPr id="145" name="図 1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04663" y="2092889"/>
              <a:ext cx="304800" cy="317500"/>
            </a:xfrm>
            <a:prstGeom prst="rect">
              <a:avLst/>
            </a:prstGeom>
          </p:spPr>
        </p:pic>
        <p:pic>
          <p:nvPicPr>
            <p:cNvPr id="146" name="図 1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91856" y="2226462"/>
              <a:ext cx="469900" cy="63500"/>
            </a:xfrm>
            <a:prstGeom prst="rect">
              <a:avLst/>
            </a:prstGeom>
          </p:spPr>
        </p:pic>
        <p:pic>
          <p:nvPicPr>
            <p:cNvPr id="147" name="図 1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54974" y="1948891"/>
              <a:ext cx="473075" cy="187599"/>
            </a:xfrm>
            <a:prstGeom prst="rect">
              <a:avLst/>
            </a:prstGeom>
          </p:spPr>
        </p:pic>
        <p:pic>
          <p:nvPicPr>
            <p:cNvPr id="148" name="図 14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89985" y="2531974"/>
              <a:ext cx="187350" cy="151089"/>
            </a:xfrm>
            <a:prstGeom prst="rect">
              <a:avLst/>
            </a:prstGeom>
          </p:spPr>
        </p:pic>
        <p:sp>
          <p:nvSpPr>
            <p:cNvPr id="149" name="三角形 148"/>
            <p:cNvSpPr/>
            <p:nvPr/>
          </p:nvSpPr>
          <p:spPr>
            <a:xfrm rot="5400000">
              <a:off x="5710172" y="1966532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三角形 149"/>
            <p:cNvSpPr/>
            <p:nvPr/>
          </p:nvSpPr>
          <p:spPr>
            <a:xfrm rot="16200000">
              <a:off x="5679692" y="237496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三角形 150"/>
            <p:cNvSpPr/>
            <p:nvPr/>
          </p:nvSpPr>
          <p:spPr>
            <a:xfrm rot="5400000">
              <a:off x="7490204" y="1972628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三角形 151"/>
            <p:cNvSpPr/>
            <p:nvPr/>
          </p:nvSpPr>
          <p:spPr>
            <a:xfrm rot="16200000">
              <a:off x="7459724" y="2381060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三角形 152"/>
            <p:cNvSpPr/>
            <p:nvPr/>
          </p:nvSpPr>
          <p:spPr>
            <a:xfrm rot="5400000">
              <a:off x="8172956" y="197872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三角形 153"/>
            <p:cNvSpPr/>
            <p:nvPr/>
          </p:nvSpPr>
          <p:spPr>
            <a:xfrm rot="16200000">
              <a:off x="8160764" y="2387156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70017" y="2556358"/>
              <a:ext cx="187350" cy="151089"/>
            </a:xfrm>
            <a:prstGeom prst="rect">
              <a:avLst/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64961" y="2538070"/>
              <a:ext cx="187350" cy="151089"/>
            </a:xfrm>
            <a:prstGeom prst="rect">
              <a:avLst/>
            </a:prstGeom>
          </p:spPr>
        </p:pic>
      </p:grpSp>
      <p:sp>
        <p:nvSpPr>
          <p:cNvPr id="67" name="テキスト ボックス 66"/>
          <p:cNvSpPr txBox="1"/>
          <p:nvPr/>
        </p:nvSpPr>
        <p:spPr>
          <a:xfrm>
            <a:off x="2481426" y="364957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(mean field)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3920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29407" y="1866918"/>
            <a:ext cx="639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calculate (mean field      ) </a:t>
            </a:r>
            <a:r>
              <a:rPr lang="en-US" altLang="ja-JP" sz="2400" smtClean="0"/>
              <a:t>+ (          </a:t>
            </a:r>
            <a:r>
              <a:rPr lang="en-US" altLang="ja-JP" sz="2400" dirty="0" smtClean="0"/>
              <a:t>one loops) 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80" name="図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7870" y="2065474"/>
            <a:ext cx="542134" cy="214984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667" y="1987363"/>
            <a:ext cx="279367" cy="298253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247431" y="1226450"/>
            <a:ext cx="5791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Self energy of          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70" name="図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5766" y="1356118"/>
            <a:ext cx="919253" cy="3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正方形/長方形 168"/>
          <p:cNvSpPr/>
          <p:nvPr/>
        </p:nvSpPr>
        <p:spPr>
          <a:xfrm>
            <a:off x="2038697" y="5745786"/>
            <a:ext cx="4461541" cy="738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3" name="図形グループ 102"/>
          <p:cNvGrpSpPr/>
          <p:nvPr/>
        </p:nvGrpSpPr>
        <p:grpSpPr>
          <a:xfrm>
            <a:off x="2385039" y="3212598"/>
            <a:ext cx="1436340" cy="471564"/>
            <a:chOff x="1529684" y="5899673"/>
            <a:chExt cx="1834573" cy="613945"/>
          </a:xfrm>
        </p:grpSpPr>
        <p:cxnSp>
          <p:nvCxnSpPr>
            <p:cNvPr id="104" name="直線コネクタ 103"/>
            <p:cNvCxnSpPr/>
            <p:nvPr/>
          </p:nvCxnSpPr>
          <p:spPr>
            <a:xfrm>
              <a:off x="1529684" y="6229247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図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2773" y="6316768"/>
              <a:ext cx="184150" cy="196850"/>
            </a:xfrm>
            <a:prstGeom prst="rect">
              <a:avLst/>
            </a:prstGeom>
          </p:spPr>
        </p:pic>
        <p:pic>
          <p:nvPicPr>
            <p:cNvPr id="106" name="図 1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8823" y="6310707"/>
              <a:ext cx="184150" cy="196849"/>
            </a:xfrm>
            <a:prstGeom prst="rect">
              <a:avLst/>
            </a:prstGeom>
          </p:spPr>
        </p:pic>
        <p:sp>
          <p:nvSpPr>
            <p:cNvPr id="107" name="テキスト ボックス 106"/>
            <p:cNvSpPr txBox="1"/>
            <p:nvPr/>
          </p:nvSpPr>
          <p:spPr>
            <a:xfrm>
              <a:off x="2235278" y="5917281"/>
              <a:ext cx="343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Hiragino Kaku Gothic ProN W6" charset="-128"/>
                  <a:ea typeface="Hiragino Kaku Gothic ProN W6" charset="-128"/>
                  <a:cs typeface="Hiragino Kaku Gothic ProN W6" charset="-128"/>
                </a:rPr>
                <a:t>×</a:t>
              </a:r>
              <a:endParaRPr kumimoji="1" lang="ja-JP" altLang="en-US" b="1" dirty="0">
                <a:latin typeface="Hiragino Kaku Gothic ProN W6" charset="-128"/>
                <a:ea typeface="Hiragino Kaku Gothic ProN W6" charset="-128"/>
                <a:cs typeface="Hiragino Kaku Gothic ProN W6" charset="-128"/>
              </a:endParaRPr>
            </a:p>
          </p:txBody>
        </p:sp>
        <p:pic>
          <p:nvPicPr>
            <p:cNvPr id="108" name="図 1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059" y="5899673"/>
              <a:ext cx="234297" cy="254970"/>
            </a:xfrm>
            <a:prstGeom prst="rect">
              <a:avLst/>
            </a:prstGeom>
          </p:spPr>
        </p:pic>
      </p:grpSp>
      <p:grpSp>
        <p:nvGrpSpPr>
          <p:cNvPr id="109" name="図形グループ 108"/>
          <p:cNvGrpSpPr/>
          <p:nvPr/>
        </p:nvGrpSpPr>
        <p:grpSpPr>
          <a:xfrm>
            <a:off x="4806347" y="2757667"/>
            <a:ext cx="1575456" cy="956202"/>
            <a:chOff x="1577250" y="3603296"/>
            <a:chExt cx="1834573" cy="1154753"/>
          </a:xfrm>
        </p:grpSpPr>
        <p:cxnSp>
          <p:nvCxnSpPr>
            <p:cNvPr id="110" name="直線コネクタ 109"/>
            <p:cNvCxnSpPr/>
            <p:nvPr/>
          </p:nvCxnSpPr>
          <p:spPr>
            <a:xfrm>
              <a:off x="1577250" y="4473678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円/楕円 110"/>
            <p:cNvSpPr/>
            <p:nvPr/>
          </p:nvSpPr>
          <p:spPr>
            <a:xfrm>
              <a:off x="2241986" y="3709985"/>
              <a:ext cx="495847" cy="485385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12" name="図形グループ 111"/>
            <p:cNvGrpSpPr/>
            <p:nvPr/>
          </p:nvGrpSpPr>
          <p:grpSpPr>
            <a:xfrm>
              <a:off x="2373740" y="3603296"/>
              <a:ext cx="235100" cy="224647"/>
              <a:chOff x="4804323" y="3103754"/>
              <a:chExt cx="281525" cy="275297"/>
            </a:xfrm>
          </p:grpSpPr>
          <p:sp>
            <p:nvSpPr>
              <p:cNvPr id="124" name="円/楕円 123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25" name="直線コネクタ 124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直線コネクタ 112"/>
            <p:cNvCxnSpPr/>
            <p:nvPr/>
          </p:nvCxnSpPr>
          <p:spPr>
            <a:xfrm flipV="1">
              <a:off x="2493570" y="4220460"/>
              <a:ext cx="966" cy="24456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5400" y="3724717"/>
              <a:ext cx="324023" cy="135501"/>
            </a:xfrm>
            <a:prstGeom prst="rect">
              <a:avLst/>
            </a:prstGeom>
          </p:spPr>
        </p:pic>
        <p:pic>
          <p:nvPicPr>
            <p:cNvPr id="115" name="図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339" y="4561199"/>
              <a:ext cx="184150" cy="196850"/>
            </a:xfrm>
            <a:prstGeom prst="rect">
              <a:avLst/>
            </a:prstGeom>
          </p:spPr>
        </p:pic>
        <p:pic>
          <p:nvPicPr>
            <p:cNvPr id="116" name="図 1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6390" y="4555137"/>
              <a:ext cx="184150" cy="196850"/>
            </a:xfrm>
            <a:prstGeom prst="rect">
              <a:avLst/>
            </a:prstGeom>
          </p:spPr>
        </p:pic>
        <p:pic>
          <p:nvPicPr>
            <p:cNvPr id="117" name="図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6667" y="4279721"/>
              <a:ext cx="127000" cy="101600"/>
            </a:xfrm>
            <a:prstGeom prst="rect">
              <a:avLst/>
            </a:prstGeom>
          </p:spPr>
        </p:pic>
        <p:grpSp>
          <p:nvGrpSpPr>
            <p:cNvPr id="118" name="図形グループ 117"/>
            <p:cNvGrpSpPr/>
            <p:nvPr/>
          </p:nvGrpSpPr>
          <p:grpSpPr>
            <a:xfrm>
              <a:off x="2439418" y="4281816"/>
              <a:ext cx="102474" cy="112324"/>
              <a:chOff x="4804323" y="3103754"/>
              <a:chExt cx="281525" cy="275297"/>
            </a:xfrm>
          </p:grpSpPr>
          <p:sp>
            <p:nvSpPr>
              <p:cNvPr id="119" name="円/楕円 118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20" name="直線コネクタ 119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コネクタ 120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9" name="図 1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186" y="4243557"/>
            <a:ext cx="6481739" cy="93238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202" y="3178992"/>
            <a:ext cx="1098401" cy="3078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9468" y="3167718"/>
            <a:ext cx="288470" cy="300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956" y="4506091"/>
            <a:ext cx="272046" cy="283381"/>
          </a:xfrm>
          <a:prstGeom prst="rect">
            <a:avLst/>
          </a:prstGeom>
        </p:spPr>
      </p:pic>
      <p:grpSp>
        <p:nvGrpSpPr>
          <p:cNvPr id="133" name="図形グループ 132"/>
          <p:cNvGrpSpPr/>
          <p:nvPr/>
        </p:nvGrpSpPr>
        <p:grpSpPr>
          <a:xfrm>
            <a:off x="2250166" y="5993209"/>
            <a:ext cx="4156101" cy="342421"/>
            <a:chOff x="1154974" y="1948891"/>
            <a:chExt cx="8906782" cy="758556"/>
          </a:xfrm>
        </p:grpSpPr>
        <p:cxnSp>
          <p:nvCxnSpPr>
            <p:cNvPr id="134" name="直線コネクタ 133"/>
            <p:cNvCxnSpPr/>
            <p:nvPr/>
          </p:nvCxnSpPr>
          <p:spPr>
            <a:xfrm>
              <a:off x="1319264" y="2237570"/>
              <a:ext cx="1197049" cy="46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図形グループ 134"/>
            <p:cNvGrpSpPr/>
            <p:nvPr/>
          </p:nvGrpSpPr>
          <p:grpSpPr>
            <a:xfrm>
              <a:off x="1702220" y="2037323"/>
              <a:ext cx="398710" cy="412556"/>
              <a:chOff x="2529216" y="2018498"/>
              <a:chExt cx="281525" cy="275297"/>
            </a:xfrm>
          </p:grpSpPr>
          <p:sp>
            <p:nvSpPr>
              <p:cNvPr id="157" name="円/楕円 156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58" name="直線コネクタ 157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6" name="図 1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49564" y="2206896"/>
              <a:ext cx="304800" cy="127000"/>
            </a:xfrm>
            <a:prstGeom prst="rect">
              <a:avLst/>
            </a:prstGeom>
          </p:spPr>
        </p:pic>
        <p:cxnSp>
          <p:nvCxnSpPr>
            <p:cNvPr id="137" name="直線コネクタ 136"/>
            <p:cNvCxnSpPr/>
            <p:nvPr/>
          </p:nvCxnSpPr>
          <p:spPr>
            <a:xfrm flipV="1">
              <a:off x="3459852" y="2243601"/>
              <a:ext cx="817850" cy="173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>
              <a:off x="5132455" y="2231539"/>
              <a:ext cx="1269815" cy="60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138"/>
            <p:cNvSpPr/>
            <p:nvPr/>
          </p:nvSpPr>
          <p:spPr>
            <a:xfrm>
              <a:off x="5575599" y="2031292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140" name="図 1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04584" y="2084398"/>
              <a:ext cx="304800" cy="317500"/>
            </a:xfrm>
            <a:prstGeom prst="rect">
              <a:avLst/>
            </a:prstGeom>
          </p:spPr>
        </p:pic>
        <p:cxnSp>
          <p:nvCxnSpPr>
            <p:cNvPr id="141" name="直線コネクタ 140"/>
            <p:cNvCxnSpPr/>
            <p:nvPr/>
          </p:nvCxnSpPr>
          <p:spPr>
            <a:xfrm>
              <a:off x="7012788" y="2242203"/>
              <a:ext cx="1801147" cy="567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円/楕円 141"/>
            <p:cNvSpPr/>
            <p:nvPr/>
          </p:nvSpPr>
          <p:spPr>
            <a:xfrm>
              <a:off x="7355916" y="2041956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143" name="円/楕円 142"/>
            <p:cNvSpPr/>
            <p:nvPr/>
          </p:nvSpPr>
          <p:spPr>
            <a:xfrm>
              <a:off x="8033584" y="2035925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144" name="図 1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67149" y="2081835"/>
              <a:ext cx="304800" cy="317500"/>
            </a:xfrm>
            <a:prstGeom prst="rect">
              <a:avLst/>
            </a:prstGeom>
          </p:spPr>
        </p:pic>
        <p:pic>
          <p:nvPicPr>
            <p:cNvPr id="145" name="図 14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04663" y="2092889"/>
              <a:ext cx="304800" cy="317500"/>
            </a:xfrm>
            <a:prstGeom prst="rect">
              <a:avLst/>
            </a:prstGeom>
          </p:spPr>
        </p:pic>
        <p:pic>
          <p:nvPicPr>
            <p:cNvPr id="146" name="図 14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91856" y="2226462"/>
              <a:ext cx="469900" cy="63500"/>
            </a:xfrm>
            <a:prstGeom prst="rect">
              <a:avLst/>
            </a:prstGeom>
          </p:spPr>
        </p:pic>
        <p:pic>
          <p:nvPicPr>
            <p:cNvPr id="147" name="図 14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54974" y="1948891"/>
              <a:ext cx="473075" cy="187599"/>
            </a:xfrm>
            <a:prstGeom prst="rect">
              <a:avLst/>
            </a:prstGeom>
          </p:spPr>
        </p:pic>
        <p:pic>
          <p:nvPicPr>
            <p:cNvPr id="148" name="図 1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89985" y="2531974"/>
              <a:ext cx="187350" cy="151089"/>
            </a:xfrm>
            <a:prstGeom prst="rect">
              <a:avLst/>
            </a:prstGeom>
          </p:spPr>
        </p:pic>
        <p:sp>
          <p:nvSpPr>
            <p:cNvPr id="149" name="三角形 148"/>
            <p:cNvSpPr/>
            <p:nvPr/>
          </p:nvSpPr>
          <p:spPr>
            <a:xfrm rot="5400000">
              <a:off x="5710172" y="1966532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三角形 149"/>
            <p:cNvSpPr/>
            <p:nvPr/>
          </p:nvSpPr>
          <p:spPr>
            <a:xfrm rot="16200000">
              <a:off x="5679692" y="237496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三角形 150"/>
            <p:cNvSpPr/>
            <p:nvPr/>
          </p:nvSpPr>
          <p:spPr>
            <a:xfrm rot="5400000">
              <a:off x="7490204" y="1972628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三角形 151"/>
            <p:cNvSpPr/>
            <p:nvPr/>
          </p:nvSpPr>
          <p:spPr>
            <a:xfrm rot="16200000">
              <a:off x="7459724" y="2381060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三角形 152"/>
            <p:cNvSpPr/>
            <p:nvPr/>
          </p:nvSpPr>
          <p:spPr>
            <a:xfrm rot="5400000">
              <a:off x="8172956" y="197872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三角形 153"/>
            <p:cNvSpPr/>
            <p:nvPr/>
          </p:nvSpPr>
          <p:spPr>
            <a:xfrm rot="16200000">
              <a:off x="8160764" y="2387156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0017" y="2556358"/>
              <a:ext cx="187350" cy="151089"/>
            </a:xfrm>
            <a:prstGeom prst="rect">
              <a:avLst/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64961" y="2538070"/>
              <a:ext cx="187350" cy="151089"/>
            </a:xfrm>
            <a:prstGeom prst="rect">
              <a:avLst/>
            </a:prstGeom>
          </p:spPr>
        </p:pic>
      </p:grpSp>
      <p:sp>
        <p:nvSpPr>
          <p:cNvPr id="70" name="テキスト ボックス 69"/>
          <p:cNvSpPr txBox="1"/>
          <p:nvPr/>
        </p:nvSpPr>
        <p:spPr>
          <a:xfrm>
            <a:off x="2481426" y="364957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(mean field)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470019" y="3631307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Hartree</a:t>
            </a:r>
            <a:r>
              <a:rPr lang="en-US" altLang="ja-JP" dirty="0" smtClean="0"/>
              <a:t>-type one loop)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164496" y="5168801"/>
            <a:ext cx="211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Fock</a:t>
            </a:r>
            <a:r>
              <a:rPr lang="en-US" altLang="ja-JP" dirty="0" smtClean="0"/>
              <a:t>-type one loop)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29407" y="1866918"/>
            <a:ext cx="639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calculate (mean field      ) </a:t>
            </a:r>
            <a:r>
              <a:rPr lang="en-US" altLang="ja-JP" sz="2400" smtClean="0"/>
              <a:t>+ (          </a:t>
            </a:r>
            <a:r>
              <a:rPr lang="en-US" altLang="ja-JP" sz="2400" dirty="0" smtClean="0"/>
              <a:t>one loops) 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80" name="図 7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7870" y="2065474"/>
            <a:ext cx="542134" cy="214984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667" y="1987363"/>
            <a:ext cx="279367" cy="298253"/>
          </a:xfrm>
          <a:prstGeom prst="rect">
            <a:avLst/>
          </a:prstGeom>
        </p:spPr>
      </p:pic>
      <p:sp>
        <p:nvSpPr>
          <p:cNvPr id="75" name="テキスト ボックス 74"/>
          <p:cNvSpPr txBox="1"/>
          <p:nvPr/>
        </p:nvSpPr>
        <p:spPr>
          <a:xfrm>
            <a:off x="247431" y="1226450"/>
            <a:ext cx="5791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Self energy of          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5766" y="1356118"/>
            <a:ext cx="919253" cy="3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27" y="3151728"/>
            <a:ext cx="288470" cy="300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956" y="4519739"/>
            <a:ext cx="272046" cy="283381"/>
          </a:xfrm>
          <a:prstGeom prst="rect">
            <a:avLst/>
          </a:prstGeom>
        </p:spPr>
      </p:pic>
      <p:grpSp>
        <p:nvGrpSpPr>
          <p:cNvPr id="41" name="図形グループ 40"/>
          <p:cNvGrpSpPr/>
          <p:nvPr/>
        </p:nvGrpSpPr>
        <p:grpSpPr>
          <a:xfrm>
            <a:off x="4781040" y="2738226"/>
            <a:ext cx="1578653" cy="977607"/>
            <a:chOff x="3929932" y="3598531"/>
            <a:chExt cx="1834573" cy="1153456"/>
          </a:xfrm>
        </p:grpSpPr>
        <p:cxnSp>
          <p:nvCxnSpPr>
            <p:cNvPr id="42" name="直線コネクタ 41"/>
            <p:cNvCxnSpPr/>
            <p:nvPr/>
          </p:nvCxnSpPr>
          <p:spPr>
            <a:xfrm>
              <a:off x="3929932" y="4468913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/>
            <p:cNvSpPr/>
            <p:nvPr/>
          </p:nvSpPr>
          <p:spPr>
            <a:xfrm>
              <a:off x="4594668" y="3705220"/>
              <a:ext cx="495847" cy="485385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44" name="図形グループ 43"/>
            <p:cNvGrpSpPr/>
            <p:nvPr/>
          </p:nvGrpSpPr>
          <p:grpSpPr>
            <a:xfrm>
              <a:off x="4726422" y="3598531"/>
              <a:ext cx="235100" cy="224647"/>
              <a:chOff x="4804323" y="3103754"/>
              <a:chExt cx="281525" cy="275297"/>
            </a:xfrm>
          </p:grpSpPr>
          <p:sp>
            <p:nvSpPr>
              <p:cNvPr id="57" name="円/楕円 56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8" name="直線コネクタ 57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直線コネクタ 44"/>
            <p:cNvCxnSpPr/>
            <p:nvPr/>
          </p:nvCxnSpPr>
          <p:spPr>
            <a:xfrm flipV="1">
              <a:off x="4846252" y="4215695"/>
              <a:ext cx="966" cy="24456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2369" y="3705664"/>
              <a:ext cx="324023" cy="135501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4545" y="4527813"/>
              <a:ext cx="232977" cy="216723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2622" y="4535264"/>
              <a:ext cx="232977" cy="216723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7443" y="4284488"/>
              <a:ext cx="127000" cy="101600"/>
            </a:xfrm>
            <a:prstGeom prst="rect">
              <a:avLst/>
            </a:prstGeom>
          </p:spPr>
        </p:pic>
        <p:grpSp>
          <p:nvGrpSpPr>
            <p:cNvPr id="51" name="図形グループ 50"/>
            <p:cNvGrpSpPr/>
            <p:nvPr/>
          </p:nvGrpSpPr>
          <p:grpSpPr>
            <a:xfrm>
              <a:off x="4788657" y="4277199"/>
              <a:ext cx="102474" cy="112324"/>
              <a:chOff x="4804323" y="3103754"/>
              <a:chExt cx="281525" cy="275297"/>
            </a:xfrm>
          </p:grpSpPr>
          <p:sp>
            <p:nvSpPr>
              <p:cNvPr id="52" name="円/楕円 51"/>
              <p:cNvSpPr/>
              <p:nvPr/>
            </p:nvSpPr>
            <p:spPr>
              <a:xfrm>
                <a:off x="4804323" y="3103754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3" name="直線コネクタ 52"/>
              <p:cNvCxnSpPr/>
              <p:nvPr/>
            </p:nvCxnSpPr>
            <p:spPr>
              <a:xfrm flipV="1">
                <a:off x="4881187" y="315159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>
                <a:cxnSpLocks noChangeAspect="1"/>
              </p:cNvCxnSpPr>
              <p:nvPr/>
            </p:nvCxnSpPr>
            <p:spPr>
              <a:xfrm flipV="1">
                <a:off x="4940169" y="3207375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4834531" y="3120486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>
                <a:cxnSpLocks noChangeAspect="1"/>
              </p:cNvCxnSpPr>
              <p:nvPr/>
            </p:nvCxnSpPr>
            <p:spPr>
              <a:xfrm flipV="1">
                <a:off x="4808506" y="3108937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図形グループ 61"/>
          <p:cNvGrpSpPr/>
          <p:nvPr/>
        </p:nvGrpSpPr>
        <p:grpSpPr>
          <a:xfrm>
            <a:off x="2391550" y="3206973"/>
            <a:ext cx="1407713" cy="492380"/>
            <a:chOff x="3882366" y="5909007"/>
            <a:chExt cx="1834573" cy="598549"/>
          </a:xfrm>
        </p:grpSpPr>
        <p:cxnSp>
          <p:nvCxnSpPr>
            <p:cNvPr id="63" name="直線コネクタ 62"/>
            <p:cNvCxnSpPr/>
            <p:nvPr/>
          </p:nvCxnSpPr>
          <p:spPr>
            <a:xfrm>
              <a:off x="3882366" y="6224482"/>
              <a:ext cx="183457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979" y="6283382"/>
              <a:ext cx="232977" cy="216723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5056" y="6290833"/>
              <a:ext cx="232977" cy="216723"/>
            </a:xfrm>
            <a:prstGeom prst="rect">
              <a:avLst/>
            </a:prstGeom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4567028" y="594694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>
                  <a:latin typeface="Hiragino Kaku Gothic ProN W6" charset="-128"/>
                  <a:ea typeface="Hiragino Kaku Gothic ProN W6" charset="-128"/>
                  <a:cs typeface="Hiragino Kaku Gothic ProN W6" charset="-128"/>
                </a:rPr>
                <a:t>×</a:t>
              </a:r>
              <a:endParaRPr kumimoji="1" lang="ja-JP" altLang="en-US" b="1" dirty="0">
                <a:latin typeface="Hiragino Kaku Gothic ProN W6" charset="-128"/>
                <a:ea typeface="Hiragino Kaku Gothic ProN W6" charset="-128"/>
                <a:cs typeface="Hiragino Kaku Gothic ProN W6" charset="-128"/>
              </a:endParaRPr>
            </a:p>
          </p:txBody>
        </p:sp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0628" y="5909007"/>
              <a:ext cx="234297" cy="254970"/>
            </a:xfrm>
            <a:prstGeom prst="rect">
              <a:avLst/>
            </a:prstGeom>
          </p:spPr>
        </p:pic>
      </p:grpSp>
      <p:pic>
        <p:nvPicPr>
          <p:cNvPr id="68" name="図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2715" y="4295381"/>
            <a:ext cx="6442340" cy="904384"/>
          </a:xfrm>
          <a:prstGeom prst="rect">
            <a:avLst/>
          </a:prstGeom>
        </p:spPr>
      </p:pic>
      <p:sp>
        <p:nvSpPr>
          <p:cNvPr id="69" name="正方形/長方形 68"/>
          <p:cNvSpPr/>
          <p:nvPr/>
        </p:nvSpPr>
        <p:spPr>
          <a:xfrm>
            <a:off x="2038697" y="5745786"/>
            <a:ext cx="4461541" cy="7388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0" name="図形グループ 69"/>
          <p:cNvGrpSpPr/>
          <p:nvPr/>
        </p:nvGrpSpPr>
        <p:grpSpPr>
          <a:xfrm>
            <a:off x="2250166" y="5993209"/>
            <a:ext cx="4156101" cy="342421"/>
            <a:chOff x="1154974" y="1948891"/>
            <a:chExt cx="8906782" cy="758556"/>
          </a:xfrm>
        </p:grpSpPr>
        <p:cxnSp>
          <p:nvCxnSpPr>
            <p:cNvPr id="71" name="直線コネクタ 70"/>
            <p:cNvCxnSpPr/>
            <p:nvPr/>
          </p:nvCxnSpPr>
          <p:spPr>
            <a:xfrm>
              <a:off x="1319264" y="2237570"/>
              <a:ext cx="1197049" cy="46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図形グループ 71"/>
            <p:cNvGrpSpPr/>
            <p:nvPr/>
          </p:nvGrpSpPr>
          <p:grpSpPr>
            <a:xfrm>
              <a:off x="1702220" y="2037323"/>
              <a:ext cx="398710" cy="412556"/>
              <a:chOff x="2529216" y="2018498"/>
              <a:chExt cx="281525" cy="275297"/>
            </a:xfrm>
          </p:grpSpPr>
          <p:sp>
            <p:nvSpPr>
              <p:cNvPr id="95" name="円/楕円 94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96" name="直線コネクタ 95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97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9564" y="2206896"/>
              <a:ext cx="304800" cy="127000"/>
            </a:xfrm>
            <a:prstGeom prst="rect">
              <a:avLst/>
            </a:prstGeom>
          </p:spPr>
        </p:pic>
        <p:cxnSp>
          <p:nvCxnSpPr>
            <p:cNvPr id="74" name="直線コネクタ 73"/>
            <p:cNvCxnSpPr/>
            <p:nvPr/>
          </p:nvCxnSpPr>
          <p:spPr>
            <a:xfrm flipV="1">
              <a:off x="3459852" y="2243601"/>
              <a:ext cx="817850" cy="173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5132455" y="2231539"/>
              <a:ext cx="1269815" cy="60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円/楕円 75"/>
            <p:cNvSpPr/>
            <p:nvPr/>
          </p:nvSpPr>
          <p:spPr>
            <a:xfrm>
              <a:off x="5575599" y="2031292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04584" y="2084398"/>
              <a:ext cx="304800" cy="317500"/>
            </a:xfrm>
            <a:prstGeom prst="rect">
              <a:avLst/>
            </a:prstGeom>
          </p:spPr>
        </p:pic>
        <p:cxnSp>
          <p:nvCxnSpPr>
            <p:cNvPr id="78" name="直線コネクタ 77"/>
            <p:cNvCxnSpPr/>
            <p:nvPr/>
          </p:nvCxnSpPr>
          <p:spPr>
            <a:xfrm>
              <a:off x="7012788" y="2242203"/>
              <a:ext cx="1801147" cy="567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円/楕円 78"/>
            <p:cNvSpPr/>
            <p:nvPr/>
          </p:nvSpPr>
          <p:spPr>
            <a:xfrm>
              <a:off x="7355916" y="2041956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8033584" y="2035925"/>
              <a:ext cx="398710" cy="412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7149" y="2081835"/>
              <a:ext cx="304800" cy="31750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04663" y="2092889"/>
              <a:ext cx="304800" cy="31750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91856" y="2226462"/>
              <a:ext cx="469900" cy="6350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54974" y="1948891"/>
              <a:ext cx="473075" cy="187599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89985" y="2531974"/>
              <a:ext cx="187350" cy="151089"/>
            </a:xfrm>
            <a:prstGeom prst="rect">
              <a:avLst/>
            </a:prstGeom>
          </p:spPr>
        </p:pic>
        <p:sp>
          <p:nvSpPr>
            <p:cNvPr id="86" name="三角形 85"/>
            <p:cNvSpPr/>
            <p:nvPr/>
          </p:nvSpPr>
          <p:spPr>
            <a:xfrm rot="5400000">
              <a:off x="5710172" y="1966532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三角形 87"/>
            <p:cNvSpPr/>
            <p:nvPr/>
          </p:nvSpPr>
          <p:spPr>
            <a:xfrm rot="16200000">
              <a:off x="5679692" y="237496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三角形 88"/>
            <p:cNvSpPr/>
            <p:nvPr/>
          </p:nvSpPr>
          <p:spPr>
            <a:xfrm rot="5400000">
              <a:off x="7490204" y="1972628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三角形 89"/>
            <p:cNvSpPr/>
            <p:nvPr/>
          </p:nvSpPr>
          <p:spPr>
            <a:xfrm rot="16200000">
              <a:off x="7459724" y="2381060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三角形 90"/>
            <p:cNvSpPr/>
            <p:nvPr/>
          </p:nvSpPr>
          <p:spPr>
            <a:xfrm rot="5400000">
              <a:off x="8172956" y="1978724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三角形 91"/>
            <p:cNvSpPr/>
            <p:nvPr/>
          </p:nvSpPr>
          <p:spPr>
            <a:xfrm rot="16200000">
              <a:off x="8160764" y="2387156"/>
              <a:ext cx="144000" cy="14400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70017" y="2556358"/>
              <a:ext cx="187350" cy="151089"/>
            </a:xfrm>
            <a:prstGeom prst="rect">
              <a:avLst/>
            </a:prstGeom>
          </p:spPr>
        </p:pic>
        <p:pic>
          <p:nvPicPr>
            <p:cNvPr id="94" name="図 9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64961" y="2538070"/>
              <a:ext cx="187350" cy="151089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240" y="3180110"/>
            <a:ext cx="1199450" cy="359019"/>
          </a:xfrm>
          <a:prstGeom prst="rect">
            <a:avLst/>
          </a:prstGeom>
        </p:spPr>
      </p:pic>
      <p:sp>
        <p:nvSpPr>
          <p:cNvPr id="87" name="テキスト ボックス 86"/>
          <p:cNvSpPr txBox="1"/>
          <p:nvPr/>
        </p:nvSpPr>
        <p:spPr>
          <a:xfrm>
            <a:off x="2481426" y="364957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(mean field)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4470019" y="3631307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Hartree</a:t>
            </a:r>
            <a:r>
              <a:rPr lang="en-US" altLang="ja-JP" dirty="0" smtClean="0"/>
              <a:t>-type one loop)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4164496" y="5168801"/>
            <a:ext cx="211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Fock</a:t>
            </a:r>
            <a:r>
              <a:rPr lang="en-US" altLang="ja-JP" dirty="0" smtClean="0"/>
              <a:t>-type one loop)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29407" y="1866918"/>
            <a:ext cx="639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calculate (mean field      ) </a:t>
            </a:r>
            <a:r>
              <a:rPr lang="en-US" altLang="ja-JP" sz="2400" smtClean="0"/>
              <a:t>+ (          </a:t>
            </a:r>
            <a:r>
              <a:rPr lang="en-US" altLang="ja-JP" sz="2400" dirty="0" smtClean="0"/>
              <a:t>one loops) 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105" name="図 10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7870" y="2065474"/>
            <a:ext cx="542134" cy="214984"/>
          </a:xfrm>
          <a:prstGeom prst="rect">
            <a:avLst/>
          </a:prstGeom>
        </p:spPr>
      </p:pic>
      <p:pic>
        <p:nvPicPr>
          <p:cNvPr id="109" name="図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667" y="1987363"/>
            <a:ext cx="279367" cy="298253"/>
          </a:xfrm>
          <a:prstGeom prst="rect">
            <a:avLst/>
          </a:prstGeom>
        </p:spPr>
      </p:pic>
      <p:sp>
        <p:nvSpPr>
          <p:cNvPr id="106" name="テキスト ボックス 105"/>
          <p:cNvSpPr txBox="1"/>
          <p:nvPr/>
        </p:nvSpPr>
        <p:spPr>
          <a:xfrm>
            <a:off x="247431" y="1226450"/>
            <a:ext cx="5912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Self energy of          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7133" y="1366443"/>
            <a:ext cx="1010757" cy="3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角丸四角形 80"/>
          <p:cNvSpPr/>
          <p:nvPr/>
        </p:nvSpPr>
        <p:spPr>
          <a:xfrm>
            <a:off x="467984" y="5019360"/>
            <a:ext cx="8623763" cy="17041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226450"/>
            <a:ext cx="822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Masses of         meson and          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Density dependence of masses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43" y="2624919"/>
            <a:ext cx="3452451" cy="2167077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5227086" y="2684726"/>
            <a:ext cx="251999" cy="25199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5227085" y="3151026"/>
            <a:ext cx="251999" cy="251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63912" y="2616486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              mass with mean field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465436" y="3068428"/>
            <a:ext cx="32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  </a:t>
            </a:r>
            <a:r>
              <a:rPr lang="en-US" altLang="ja-JP" dirty="0" smtClean="0">
                <a:cs typeface="ヒラギノ角ゴ ProN W6"/>
              </a:rPr>
              <a:t>            mass with all one loops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5227086" y="3636473"/>
            <a:ext cx="251999" cy="251999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5227085" y="4102773"/>
            <a:ext cx="251999" cy="25199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463912" y="3568233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              mass with mean field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465436" y="4020175"/>
            <a:ext cx="32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         </a:t>
            </a:r>
            <a:r>
              <a:rPr lang="en-US" altLang="ja-JP" dirty="0" smtClean="0">
                <a:cs typeface="ヒラギノ角ゴ ProN W6"/>
              </a:rPr>
              <a:t>     mass with all one loops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9149" y="5090179"/>
            <a:ext cx="5376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Mean field contributions are dominant 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29148" y="5630987"/>
            <a:ext cx="832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Mass difference                               gets small as density increases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75" y="5793577"/>
            <a:ext cx="1885734" cy="315408"/>
          </a:xfrm>
          <a:prstGeom prst="rect">
            <a:avLst/>
          </a:prstGeom>
        </p:spPr>
      </p:pic>
      <p:sp>
        <p:nvSpPr>
          <p:cNvPr id="82" name="テキスト ボックス 81"/>
          <p:cNvSpPr txBox="1"/>
          <p:nvPr/>
        </p:nvSpPr>
        <p:spPr>
          <a:xfrm>
            <a:off x="629148" y="6122840"/>
            <a:ext cx="653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- Reflects the partial restoration of chiral symmetry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139" y="1378493"/>
            <a:ext cx="829335" cy="3455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041" y="1369061"/>
            <a:ext cx="1018530" cy="36955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868" y="2701519"/>
            <a:ext cx="625567" cy="22697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863" y="3172580"/>
            <a:ext cx="625567" cy="22697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622" y="3651293"/>
            <a:ext cx="588954" cy="2453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622" y="4109621"/>
            <a:ext cx="588954" cy="2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 rot="10800000" flipV="1">
            <a:off x="392572" y="5643080"/>
            <a:ext cx="5744992" cy="1108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>
              <a:solidFill>
                <a:schemeClr val="tx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9949" y="4477345"/>
            <a:ext cx="590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QCD is not perturbative in low energy region</a:t>
            </a:r>
            <a:endParaRPr lang="ja-JP" altLang="en-US" sz="2400" dirty="0">
              <a:cs typeface="ヒラギノ角ゴ ProN W6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6480" y="5712090"/>
            <a:ext cx="4968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  <a:cs typeface="ヒラギノ角ゴ ProN W6"/>
              </a:rPr>
              <a:t>- We cannot solve QCD by hand !</a:t>
            </a:r>
          </a:p>
          <a:p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  <a:cs typeface="ヒラギノ角ゴ ProN W6"/>
              </a:rPr>
              <a:t>   ( big problem !)</a:t>
            </a:r>
            <a:endParaRPr lang="ja-JP" altLang="en-US" sz="2800" dirty="0">
              <a:solidFill>
                <a:schemeClr val="accent2">
                  <a:lumMod val="75000"/>
                </a:schemeClr>
              </a:solidFill>
              <a:cs typeface="ヒラギノ角ゴ ProN W6"/>
            </a:endParaRPr>
          </a:p>
        </p:txBody>
      </p:sp>
      <p:pic>
        <p:nvPicPr>
          <p:cNvPr id="15" name="図 14" descr="Bar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57" y="2022655"/>
            <a:ext cx="1556680" cy="1440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532577" y="3502739"/>
            <a:ext cx="33613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ea typeface="ヒラギノ角ゴ ProN W6"/>
                <a:cs typeface="ヒラギノ角ゴ ProN W6"/>
              </a:rPr>
              <a:t>bound state of three quarks</a:t>
            </a:r>
            <a:endParaRPr kumimoji="1" lang="ja-JP" altLang="en-US" sz="2200" dirty="0">
              <a:ea typeface="ヒラギノ角ゴ ProN W6"/>
              <a:cs typeface="ヒラギノ角ゴ ProN W6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77626" y="3520647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a typeface="ヒラギノ角ゴ ProN W6"/>
                <a:cs typeface="ヒラギノ角ゴ ProN W6"/>
              </a:rPr>
              <a:t>nucleon</a:t>
            </a:r>
            <a:endParaRPr kumimoji="1" lang="ja-JP" altLang="en-US" sz="2400" dirty="0">
              <a:ea typeface="ヒラギノ角ゴ ProN W6"/>
              <a:cs typeface="ヒラギノ角ゴ ProN W6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91413" y="260407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latin typeface="ヒラギノ角ゴ ProN W6"/>
                <a:ea typeface="ヒラギノ角ゴ ProN W6"/>
                <a:cs typeface="ヒラギノ角ゴ ProN W6"/>
              </a:rPr>
              <a:t>＝</a:t>
            </a:r>
            <a:endParaRPr kumimoji="1"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60817" y="3905287"/>
            <a:ext cx="2886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ea typeface="ヒラギノ角ゴ ProN W6"/>
                <a:cs typeface="ヒラギノ角ゴ ProN W6"/>
              </a:rPr>
              <a:t>(bound by QCD dynamics)</a:t>
            </a:r>
            <a:endParaRPr kumimoji="1" lang="ja-JP" altLang="en-US" dirty="0">
              <a:ea typeface="ヒラギノ角ゴ ProN W6"/>
              <a:cs typeface="ヒラギノ角ゴ ProN W6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430" y="1226451"/>
            <a:ext cx="677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The nature of QCD</a:t>
            </a:r>
            <a:endParaRPr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1409988" y="5160032"/>
            <a:ext cx="1108669" cy="26202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7609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7431" y="111011"/>
            <a:ext cx="413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 I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1733045" y="2272414"/>
            <a:ext cx="1079433" cy="1067260"/>
          </a:xfrm>
          <a:prstGeom prst="ellipse">
            <a:avLst/>
          </a:prstGeom>
          <a:gradFill flip="none" rotWithShape="1">
            <a:gsLst>
              <a:gs pos="31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2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ボックス 36"/>
          <p:cNvSpPr txBox="1"/>
          <p:nvPr/>
        </p:nvSpPr>
        <p:spPr>
          <a:xfrm>
            <a:off x="629149" y="1867041"/>
            <a:ext cx="527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Density dependence of mass difference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227086" y="3066867"/>
            <a:ext cx="251999" cy="251999"/>
          </a:xfrm>
          <a:prstGeom prst="ellipse">
            <a:avLst/>
          </a:prstGeom>
          <a:noFill/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5227085" y="3533167"/>
            <a:ext cx="251999" cy="25199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63912" y="2998627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          with mean field</a:t>
            </a:r>
            <a:endParaRPr kumimoji="1" lang="ja-JP" altLang="en-US" dirty="0">
              <a:cs typeface="ヒラギノ角ゴ ProN W6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465436" y="3450569"/>
            <a:ext cx="248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ヒラギノ角ゴ ProN W6"/>
              </a:rPr>
              <a:t>: </a:t>
            </a:r>
            <a:r>
              <a:rPr lang="en-US" altLang="ja-JP" dirty="0">
                <a:cs typeface="ヒラギノ角ゴ ProN W6"/>
              </a:rPr>
              <a:t> </a:t>
            </a:r>
            <a:r>
              <a:rPr lang="en-US" altLang="ja-JP" dirty="0" smtClean="0">
                <a:cs typeface="ヒラギノ角ゴ ProN W6"/>
              </a:rPr>
              <a:t>         with all one loops</a:t>
            </a:r>
            <a:endParaRPr kumimoji="1" lang="ja-JP" altLang="en-US" dirty="0"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08" y="2624918"/>
            <a:ext cx="3378546" cy="21765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867" y="3076971"/>
            <a:ext cx="391141" cy="26568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092" y="3544918"/>
            <a:ext cx="391141" cy="2656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04" y="2025038"/>
            <a:ext cx="391141" cy="265681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467984" y="5019360"/>
            <a:ext cx="8623763" cy="17041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9149" y="5090179"/>
            <a:ext cx="5376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Mean field contributions are dominant 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29148" y="5630987"/>
            <a:ext cx="832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Mass difference                               gets small as density increases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75" y="5793577"/>
            <a:ext cx="1885734" cy="315408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29148" y="6122840"/>
            <a:ext cx="653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- Reflects the partial restoration of chiral symmetry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7431" y="1226450"/>
            <a:ext cx="822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Masses of         meson and          meson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139" y="1378493"/>
            <a:ext cx="829335" cy="345557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041" y="1369061"/>
            <a:ext cx="1018530" cy="3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247431" y="1226450"/>
            <a:ext cx="7318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Spectral function for          channel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501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Spectral function at several densities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143" y="1358193"/>
            <a:ext cx="1042945" cy="378414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33820" y="2675210"/>
            <a:ext cx="2804913" cy="1773432"/>
            <a:chOff x="722930" y="2520778"/>
            <a:chExt cx="3924459" cy="2440420"/>
          </a:xfrm>
        </p:grpSpPr>
        <p:cxnSp>
          <p:nvCxnSpPr>
            <p:cNvPr id="24" name="直線コネクタ 23"/>
            <p:cNvCxnSpPr/>
            <p:nvPr/>
          </p:nvCxnSpPr>
          <p:spPr>
            <a:xfrm flipH="1">
              <a:off x="2537019" y="2663721"/>
              <a:ext cx="297" cy="179788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930" y="2520778"/>
              <a:ext cx="3924459" cy="244042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0088" y="2680419"/>
              <a:ext cx="1650819" cy="253972"/>
            </a:xfrm>
            <a:prstGeom prst="rect">
              <a:avLst/>
            </a:prstGeom>
          </p:spPr>
        </p:pic>
        <p:cxnSp>
          <p:nvCxnSpPr>
            <p:cNvPr id="28" name="直線矢印コネクタ 27"/>
            <p:cNvCxnSpPr/>
            <p:nvPr/>
          </p:nvCxnSpPr>
          <p:spPr>
            <a:xfrm flipV="1">
              <a:off x="3913871" y="3542718"/>
              <a:ext cx="0" cy="409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5975" y="4009734"/>
              <a:ext cx="380999" cy="171450"/>
            </a:xfrm>
            <a:prstGeom prst="rect">
              <a:avLst/>
            </a:prstGeom>
          </p:spPr>
        </p:pic>
        <p:cxnSp>
          <p:nvCxnSpPr>
            <p:cNvPr id="30" name="直線矢印コネクタ 29"/>
            <p:cNvCxnSpPr/>
            <p:nvPr/>
          </p:nvCxnSpPr>
          <p:spPr>
            <a:xfrm flipH="1">
              <a:off x="1911571" y="3887169"/>
              <a:ext cx="4355" cy="5002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2649882" y="3401424"/>
              <a:ext cx="139979" cy="367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5957" y="3175844"/>
              <a:ext cx="654049" cy="16510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6080" y="3635347"/>
              <a:ext cx="488948" cy="165099"/>
            </a:xfrm>
            <a:prstGeom prst="rect">
              <a:avLst/>
            </a:prstGeom>
          </p:spPr>
        </p:pic>
      </p:grpSp>
      <p:grpSp>
        <p:nvGrpSpPr>
          <p:cNvPr id="6" name="図形グループ 5"/>
          <p:cNvGrpSpPr/>
          <p:nvPr/>
        </p:nvGrpSpPr>
        <p:grpSpPr>
          <a:xfrm>
            <a:off x="2872265" y="2652043"/>
            <a:ext cx="3128024" cy="1796598"/>
            <a:chOff x="8123915" y="571224"/>
            <a:chExt cx="4013201" cy="2495604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3915" y="571224"/>
              <a:ext cx="4013201" cy="2495604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89957" y="765741"/>
              <a:ext cx="1650819" cy="253972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6026073" y="2631192"/>
            <a:ext cx="3090631" cy="1817449"/>
            <a:chOff x="1781621" y="3340535"/>
            <a:chExt cx="4037754" cy="2510872"/>
          </a:xfrm>
        </p:grpSpPr>
        <p:cxnSp>
          <p:nvCxnSpPr>
            <p:cNvPr id="42" name="直線コネクタ 41"/>
            <p:cNvCxnSpPr/>
            <p:nvPr/>
          </p:nvCxnSpPr>
          <p:spPr>
            <a:xfrm flipH="1">
              <a:off x="3890550" y="3522907"/>
              <a:ext cx="297" cy="179788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1621" y="3340535"/>
              <a:ext cx="4037754" cy="2510872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25358" y="3529439"/>
              <a:ext cx="1650819" cy="253972"/>
            </a:xfrm>
            <a:prstGeom prst="rect">
              <a:avLst/>
            </a:prstGeom>
          </p:spPr>
        </p:pic>
      </p:grpSp>
      <p:sp>
        <p:nvSpPr>
          <p:cNvPr id="45" name="角丸四角形 44"/>
          <p:cNvSpPr/>
          <p:nvPr/>
        </p:nvSpPr>
        <p:spPr>
          <a:xfrm>
            <a:off x="479293" y="4826793"/>
            <a:ext cx="8349658" cy="19152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29149" y="6108379"/>
            <a:ext cx="285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- We find three peaks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29148" y="5007214"/>
            <a:ext cx="6313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Dashed curve is the spectral function in vacuum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29148" y="5540366"/>
            <a:ext cx="8211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Vertical dotted line is threshold of               with mean field level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9967" y="5636510"/>
            <a:ext cx="817706" cy="295766"/>
          </a:xfrm>
          <a:prstGeom prst="rect">
            <a:avLst/>
          </a:prstGeom>
        </p:spPr>
      </p:pic>
      <p:cxnSp>
        <p:nvCxnSpPr>
          <p:cNvPr id="50" name="直線コネクタ 49"/>
          <p:cNvCxnSpPr/>
          <p:nvPr/>
        </p:nvCxnSpPr>
        <p:spPr>
          <a:xfrm flipH="1">
            <a:off x="4446702" y="2752527"/>
            <a:ext cx="6275" cy="1333855"/>
          </a:xfrm>
          <a:prstGeom prst="line">
            <a:avLst/>
          </a:prstGeom>
          <a:ln w="190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26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820" y="2675210"/>
            <a:ext cx="2804913" cy="1773432"/>
            <a:chOff x="722930" y="2520778"/>
            <a:chExt cx="3924459" cy="2440420"/>
          </a:xfrm>
        </p:grpSpPr>
        <p:cxnSp>
          <p:nvCxnSpPr>
            <p:cNvPr id="24" name="直線コネクタ 23"/>
            <p:cNvCxnSpPr/>
            <p:nvPr/>
          </p:nvCxnSpPr>
          <p:spPr>
            <a:xfrm flipH="1">
              <a:off x="2537019" y="2663721"/>
              <a:ext cx="297" cy="179788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930" y="2520778"/>
              <a:ext cx="3924459" cy="244042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088" y="2680419"/>
              <a:ext cx="1650819" cy="253972"/>
            </a:xfrm>
            <a:prstGeom prst="rect">
              <a:avLst/>
            </a:prstGeom>
          </p:spPr>
        </p:pic>
        <p:cxnSp>
          <p:nvCxnSpPr>
            <p:cNvPr id="28" name="直線矢印コネクタ 27"/>
            <p:cNvCxnSpPr/>
            <p:nvPr/>
          </p:nvCxnSpPr>
          <p:spPr>
            <a:xfrm flipV="1">
              <a:off x="3913871" y="3542718"/>
              <a:ext cx="0" cy="409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5975" y="4009734"/>
              <a:ext cx="380999" cy="171450"/>
            </a:xfrm>
            <a:prstGeom prst="rect">
              <a:avLst/>
            </a:prstGeom>
          </p:spPr>
        </p:pic>
        <p:cxnSp>
          <p:nvCxnSpPr>
            <p:cNvPr id="30" name="直線矢印コネクタ 29"/>
            <p:cNvCxnSpPr/>
            <p:nvPr/>
          </p:nvCxnSpPr>
          <p:spPr>
            <a:xfrm flipH="1">
              <a:off x="1911571" y="3887169"/>
              <a:ext cx="4355" cy="5002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2649882" y="3401424"/>
              <a:ext cx="139979" cy="367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5957" y="3175844"/>
              <a:ext cx="654049" cy="16510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6080" y="3635347"/>
              <a:ext cx="488948" cy="165099"/>
            </a:xfrm>
            <a:prstGeom prst="rect">
              <a:avLst/>
            </a:prstGeom>
          </p:spPr>
        </p:pic>
      </p:grpSp>
      <p:grpSp>
        <p:nvGrpSpPr>
          <p:cNvPr id="6" name="図形グループ 5"/>
          <p:cNvGrpSpPr/>
          <p:nvPr/>
        </p:nvGrpSpPr>
        <p:grpSpPr>
          <a:xfrm>
            <a:off x="2872265" y="2652043"/>
            <a:ext cx="3128024" cy="1796598"/>
            <a:chOff x="8123915" y="571224"/>
            <a:chExt cx="4013201" cy="2495604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3915" y="571224"/>
              <a:ext cx="4013201" cy="2495604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89957" y="765741"/>
              <a:ext cx="1650819" cy="253972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6026073" y="2631192"/>
            <a:ext cx="3090631" cy="1817449"/>
            <a:chOff x="1781621" y="3340535"/>
            <a:chExt cx="4037754" cy="2510872"/>
          </a:xfrm>
        </p:grpSpPr>
        <p:cxnSp>
          <p:nvCxnSpPr>
            <p:cNvPr id="42" name="直線コネクタ 41"/>
            <p:cNvCxnSpPr/>
            <p:nvPr/>
          </p:nvCxnSpPr>
          <p:spPr>
            <a:xfrm flipH="1">
              <a:off x="3890550" y="3522907"/>
              <a:ext cx="297" cy="179788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1621" y="3340535"/>
              <a:ext cx="4037754" cy="2510872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5358" y="3529439"/>
              <a:ext cx="1650819" cy="253972"/>
            </a:xfrm>
            <a:prstGeom prst="rect">
              <a:avLst/>
            </a:prstGeom>
          </p:spPr>
        </p:pic>
      </p:grpSp>
      <p:sp>
        <p:nvSpPr>
          <p:cNvPr id="45" name="角丸四角形 44"/>
          <p:cNvSpPr/>
          <p:nvPr/>
        </p:nvSpPr>
        <p:spPr>
          <a:xfrm>
            <a:off x="438347" y="4595014"/>
            <a:ext cx="8568749" cy="21947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29148" y="4706965"/>
            <a:ext cx="5309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a typeface="+mj-ea"/>
              </a:rPr>
              <a:t>- The first peak from right corresponds to</a:t>
            </a:r>
          </a:p>
          <a:p>
            <a:r>
              <a:rPr kumimoji="1" lang="en-US" altLang="ja-JP" sz="2400" dirty="0" smtClean="0">
                <a:ea typeface="+mj-ea"/>
                <a:cs typeface="ヒラギノ角ゴ ProN W6"/>
              </a:rPr>
              <a:t>  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ヒラギノ角ゴ ProN W6"/>
              </a:rPr>
              <a:t>the decay process </a:t>
            </a:r>
            <a:r>
              <a:rPr kumimoji="1" lang="en-US" altLang="ja-JP" sz="2400" dirty="0" smtClean="0">
                <a:ea typeface="+mj-ea"/>
                <a:cs typeface="ヒラギノ角ゴ ProN W6"/>
              </a:rPr>
              <a:t>of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118" y="5173294"/>
            <a:ext cx="1233186" cy="320308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6637734" y="4760557"/>
            <a:ext cx="2180363" cy="1362334"/>
            <a:chOff x="6637734" y="4760557"/>
            <a:chExt cx="2180363" cy="1362334"/>
          </a:xfrm>
        </p:grpSpPr>
        <p:cxnSp>
          <p:nvCxnSpPr>
            <p:cNvPr id="32" name="直線コネクタ 31"/>
            <p:cNvCxnSpPr/>
            <p:nvPr/>
          </p:nvCxnSpPr>
          <p:spPr>
            <a:xfrm flipH="1">
              <a:off x="7619383" y="4971075"/>
              <a:ext cx="959702" cy="78097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6637734" y="5797556"/>
              <a:ext cx="218036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図形グループ 34"/>
            <p:cNvGrpSpPr/>
            <p:nvPr/>
          </p:nvGrpSpPr>
          <p:grpSpPr>
            <a:xfrm rot="5400000">
              <a:off x="7951803" y="5116552"/>
              <a:ext cx="398710" cy="412556"/>
              <a:chOff x="2529216" y="2018498"/>
              <a:chExt cx="281525" cy="275297"/>
            </a:xfrm>
          </p:grpSpPr>
          <p:sp>
            <p:nvSpPr>
              <p:cNvPr id="56" name="円/楕円 55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57" name="直線コネクタ 56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18562" y="5871939"/>
              <a:ext cx="269774" cy="250952"/>
            </a:xfrm>
            <a:prstGeom prst="rect">
              <a:avLst/>
            </a:prstGeom>
          </p:spPr>
        </p:pic>
        <p:grpSp>
          <p:nvGrpSpPr>
            <p:cNvPr id="48" name="図形グループ 47"/>
            <p:cNvGrpSpPr/>
            <p:nvPr/>
          </p:nvGrpSpPr>
          <p:grpSpPr>
            <a:xfrm rot="21062926">
              <a:off x="7117245" y="5649752"/>
              <a:ext cx="165091" cy="264431"/>
              <a:chOff x="3611250" y="2654203"/>
              <a:chExt cx="154393" cy="226964"/>
            </a:xfrm>
          </p:grpSpPr>
          <p:cxnSp>
            <p:nvCxnSpPr>
              <p:cNvPr id="54" name="直線コネクタ 53"/>
              <p:cNvCxnSpPr/>
              <p:nvPr/>
            </p:nvCxnSpPr>
            <p:spPr>
              <a:xfrm>
                <a:off x="3654114" y="2654203"/>
                <a:ext cx="111529" cy="1337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H="1">
                <a:off x="3611250" y="2792315"/>
                <a:ext cx="152400" cy="888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図形グループ 48"/>
            <p:cNvGrpSpPr/>
            <p:nvPr/>
          </p:nvGrpSpPr>
          <p:grpSpPr>
            <a:xfrm rot="21062926">
              <a:off x="8254626" y="5665341"/>
              <a:ext cx="165091" cy="264431"/>
              <a:chOff x="3611250" y="2654203"/>
              <a:chExt cx="154393" cy="226964"/>
            </a:xfrm>
          </p:grpSpPr>
          <p:cxnSp>
            <p:nvCxnSpPr>
              <p:cNvPr id="52" name="直線コネクタ 51"/>
              <p:cNvCxnSpPr/>
              <p:nvPr/>
            </p:nvCxnSpPr>
            <p:spPr>
              <a:xfrm>
                <a:off x="3654114" y="2654203"/>
                <a:ext cx="111529" cy="1337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3611250" y="2792315"/>
                <a:ext cx="152400" cy="888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34584" y="5871940"/>
              <a:ext cx="202987" cy="216986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72682" y="4760557"/>
              <a:ext cx="1309650" cy="260522"/>
            </a:xfrm>
            <a:prstGeom prst="rect">
              <a:avLst/>
            </a:prstGeom>
          </p:spPr>
        </p:pic>
      </p:grpSp>
      <p:sp>
        <p:nvSpPr>
          <p:cNvPr id="61" name="テキスト ボックス 60"/>
          <p:cNvSpPr txBox="1"/>
          <p:nvPr/>
        </p:nvSpPr>
        <p:spPr>
          <a:xfrm>
            <a:off x="628893" y="5767392"/>
            <a:ext cx="6575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a typeface="+mj-ea"/>
              </a:rPr>
              <a:t>- As density </a:t>
            </a:r>
            <a:r>
              <a:rPr lang="en-US" altLang="ja-JP" sz="2400" dirty="0" smtClean="0">
                <a:ea typeface="+mj-ea"/>
              </a:rPr>
              <a:t>increases, </a:t>
            </a:r>
            <a:r>
              <a:rPr lang="en-US" altLang="ja-JP" sz="2400" dirty="0" smtClean="0">
                <a:ea typeface="+mj-ea"/>
              </a:rPr>
              <a:t>this peak shifts to</a:t>
            </a:r>
          </a:p>
          <a:p>
            <a:r>
              <a:rPr lang="en-US" altLang="ja-JP" sz="2400" dirty="0" smtClean="0">
                <a:ea typeface="+mj-ea"/>
              </a:rPr>
              <a:t>   left, and gets broadened</a:t>
            </a:r>
            <a:r>
              <a:rPr lang="ja-JP" altLang="en-US" sz="2400" dirty="0" smtClean="0">
                <a:ea typeface="+mj-ea"/>
              </a:rPr>
              <a:t>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ヒラギノ角ゴ ProN W6"/>
              </a:rPr>
              <a:t>(collisional broadening)</a:t>
            </a:r>
          </a:p>
        </p:txBody>
      </p:sp>
      <p:cxnSp>
        <p:nvCxnSpPr>
          <p:cNvPr id="62" name="直線コネクタ 61"/>
          <p:cNvCxnSpPr/>
          <p:nvPr/>
        </p:nvCxnSpPr>
        <p:spPr>
          <a:xfrm flipH="1">
            <a:off x="4446702" y="2752527"/>
            <a:ext cx="6275" cy="1333855"/>
          </a:xfrm>
          <a:prstGeom prst="line">
            <a:avLst/>
          </a:prstGeom>
          <a:ln w="190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629149" y="1867041"/>
            <a:ext cx="492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a typeface="+mj-ea"/>
              </a:rPr>
              <a:t>- Spectral function at several densities</a:t>
            </a:r>
            <a:endParaRPr kumimoji="1" lang="ja-JP" altLang="en-US" sz="2400" dirty="0">
              <a:ea typeface="+mj-ea"/>
              <a:cs typeface="ヒラギノ角ゴ ProN W6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47431" y="1226450"/>
            <a:ext cx="7318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Spectral function for          channel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2143" y="1358193"/>
            <a:ext cx="1042945" cy="378414"/>
          </a:xfrm>
          <a:prstGeom prst="rect">
            <a:avLst/>
          </a:prstGeom>
        </p:spPr>
      </p:pic>
      <p:sp>
        <p:nvSpPr>
          <p:cNvPr id="46" name="円/楕円 45"/>
          <p:cNvSpPr/>
          <p:nvPr/>
        </p:nvSpPr>
        <p:spPr>
          <a:xfrm>
            <a:off x="2141495" y="3193183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5128541" y="3293331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8211385" y="3345583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529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820" y="2675210"/>
            <a:ext cx="2804913" cy="1773432"/>
            <a:chOff x="722930" y="2520778"/>
            <a:chExt cx="3924459" cy="2440420"/>
          </a:xfrm>
        </p:grpSpPr>
        <p:cxnSp>
          <p:nvCxnSpPr>
            <p:cNvPr id="24" name="直線コネクタ 23"/>
            <p:cNvCxnSpPr/>
            <p:nvPr/>
          </p:nvCxnSpPr>
          <p:spPr>
            <a:xfrm flipH="1">
              <a:off x="2537019" y="2663721"/>
              <a:ext cx="297" cy="179788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930" y="2520778"/>
              <a:ext cx="3924459" cy="244042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088" y="2680419"/>
              <a:ext cx="1650819" cy="253972"/>
            </a:xfrm>
            <a:prstGeom prst="rect">
              <a:avLst/>
            </a:prstGeom>
          </p:spPr>
        </p:pic>
        <p:cxnSp>
          <p:nvCxnSpPr>
            <p:cNvPr id="28" name="直線矢印コネクタ 27"/>
            <p:cNvCxnSpPr/>
            <p:nvPr/>
          </p:nvCxnSpPr>
          <p:spPr>
            <a:xfrm flipV="1">
              <a:off x="3913871" y="3542718"/>
              <a:ext cx="0" cy="409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5975" y="4009734"/>
              <a:ext cx="380999" cy="171450"/>
            </a:xfrm>
            <a:prstGeom prst="rect">
              <a:avLst/>
            </a:prstGeom>
          </p:spPr>
        </p:pic>
        <p:cxnSp>
          <p:nvCxnSpPr>
            <p:cNvPr id="30" name="直線矢印コネクタ 29"/>
            <p:cNvCxnSpPr/>
            <p:nvPr/>
          </p:nvCxnSpPr>
          <p:spPr>
            <a:xfrm flipH="1">
              <a:off x="1911571" y="3887169"/>
              <a:ext cx="4355" cy="5002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2649882" y="3401424"/>
              <a:ext cx="139979" cy="367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5957" y="3175844"/>
              <a:ext cx="654049" cy="16510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6080" y="3635347"/>
              <a:ext cx="488948" cy="165099"/>
            </a:xfrm>
            <a:prstGeom prst="rect">
              <a:avLst/>
            </a:prstGeom>
          </p:spPr>
        </p:pic>
      </p:grpSp>
      <p:grpSp>
        <p:nvGrpSpPr>
          <p:cNvPr id="6" name="図形グループ 5"/>
          <p:cNvGrpSpPr/>
          <p:nvPr/>
        </p:nvGrpSpPr>
        <p:grpSpPr>
          <a:xfrm>
            <a:off x="2872265" y="2652043"/>
            <a:ext cx="3128024" cy="1796598"/>
            <a:chOff x="8123915" y="571224"/>
            <a:chExt cx="4013201" cy="2495604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3915" y="571224"/>
              <a:ext cx="4013201" cy="2495604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89957" y="765741"/>
              <a:ext cx="1650819" cy="253972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6026073" y="2631192"/>
            <a:ext cx="3090631" cy="1817449"/>
            <a:chOff x="1781621" y="3340535"/>
            <a:chExt cx="4037754" cy="2510872"/>
          </a:xfrm>
        </p:grpSpPr>
        <p:cxnSp>
          <p:nvCxnSpPr>
            <p:cNvPr id="42" name="直線コネクタ 41"/>
            <p:cNvCxnSpPr/>
            <p:nvPr/>
          </p:nvCxnSpPr>
          <p:spPr>
            <a:xfrm flipH="1">
              <a:off x="3890550" y="3522907"/>
              <a:ext cx="297" cy="179788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1621" y="3340535"/>
              <a:ext cx="4037754" cy="2510872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5358" y="3529439"/>
              <a:ext cx="1650819" cy="253972"/>
            </a:xfrm>
            <a:prstGeom prst="rect">
              <a:avLst/>
            </a:prstGeom>
          </p:spPr>
        </p:pic>
      </p:grpSp>
      <p:sp>
        <p:nvSpPr>
          <p:cNvPr id="27" name="角丸四角形 26"/>
          <p:cNvSpPr/>
          <p:nvPr/>
        </p:nvSpPr>
        <p:spPr>
          <a:xfrm>
            <a:off x="438347" y="4595014"/>
            <a:ext cx="8568749" cy="21947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9148" y="4706965"/>
            <a:ext cx="5710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The second peak from right corresponds to</a:t>
            </a:r>
          </a:p>
          <a:p>
            <a:r>
              <a:rPr kumimoji="1" lang="en-US" altLang="ja-JP" sz="2400" dirty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  the threshold enhancement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8893" y="5767392"/>
            <a:ext cx="7037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As density </a:t>
            </a:r>
            <a:r>
              <a:rPr lang="en-US" altLang="ja-JP" sz="2400" dirty="0" smtClean="0"/>
              <a:t>increases, </a:t>
            </a:r>
            <a:r>
              <a:rPr lang="en-US" altLang="ja-JP" sz="2400" dirty="0" smtClean="0"/>
              <a:t>this peak shifts to right and</a:t>
            </a:r>
            <a:endParaRPr kumimoji="1" lang="en-US" altLang="ja-JP" sz="600" dirty="0" smtClean="0">
              <a:cs typeface="ヒラギノ角ゴ ProN W6"/>
            </a:endParaRPr>
          </a:p>
          <a:p>
            <a:r>
              <a:rPr kumimoji="1" lang="en-US" altLang="ja-JP" sz="2400" dirty="0" smtClean="0">
                <a:cs typeface="ヒラギノ角ゴ ProN W6"/>
              </a:rPr>
              <a:t>   </a:t>
            </a:r>
            <a:r>
              <a:rPr lang="en-US" altLang="ja-JP" sz="2400" dirty="0" smtClean="0">
                <a:cs typeface="ヒラギノ角ゴ ProN W6"/>
              </a:rPr>
              <a:t>gets remarkably enhanced</a:t>
            </a:r>
            <a:r>
              <a:rPr kumimoji="1" lang="ja-JP" altLang="en-US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(can be a good probe</a:t>
            </a:r>
            <a:r>
              <a:rPr lang="ja-JP" altLang="en-US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？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)</a:t>
            </a:r>
            <a:endParaRPr kumimoji="1" lang="en-US" altLang="ja-JP" sz="2400" dirty="0" smtClean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 flipH="1">
            <a:off x="4446702" y="2752527"/>
            <a:ext cx="6275" cy="1333855"/>
          </a:xfrm>
          <a:prstGeom prst="line">
            <a:avLst/>
          </a:prstGeom>
          <a:ln w="190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29149" y="1867041"/>
            <a:ext cx="492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Spectral function at several densities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47431" y="1226450"/>
            <a:ext cx="7318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Spectral function for          channel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2143" y="1358193"/>
            <a:ext cx="1042945" cy="378414"/>
          </a:xfrm>
          <a:prstGeom prst="rect">
            <a:avLst/>
          </a:prstGeom>
        </p:spPr>
      </p:pic>
      <p:sp>
        <p:nvSpPr>
          <p:cNvPr id="37" name="円/楕円 36"/>
          <p:cNvSpPr/>
          <p:nvPr/>
        </p:nvSpPr>
        <p:spPr>
          <a:xfrm>
            <a:off x="1200967" y="3519753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4279453" y="2783877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7449377" y="2714206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7948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33820" y="2675210"/>
            <a:ext cx="2804913" cy="1773432"/>
            <a:chOff x="722930" y="2520778"/>
            <a:chExt cx="3924459" cy="2440420"/>
          </a:xfrm>
        </p:grpSpPr>
        <p:cxnSp>
          <p:nvCxnSpPr>
            <p:cNvPr id="24" name="直線コネクタ 23"/>
            <p:cNvCxnSpPr/>
            <p:nvPr/>
          </p:nvCxnSpPr>
          <p:spPr>
            <a:xfrm flipH="1">
              <a:off x="2537019" y="2663721"/>
              <a:ext cx="297" cy="179788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930" y="2520778"/>
              <a:ext cx="3924459" cy="244042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088" y="2680419"/>
              <a:ext cx="1650819" cy="253972"/>
            </a:xfrm>
            <a:prstGeom prst="rect">
              <a:avLst/>
            </a:prstGeom>
          </p:spPr>
        </p:pic>
        <p:cxnSp>
          <p:nvCxnSpPr>
            <p:cNvPr id="28" name="直線矢印コネクタ 27"/>
            <p:cNvCxnSpPr/>
            <p:nvPr/>
          </p:nvCxnSpPr>
          <p:spPr>
            <a:xfrm flipV="1">
              <a:off x="3913871" y="3542718"/>
              <a:ext cx="0" cy="409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5975" y="4009734"/>
              <a:ext cx="380999" cy="171450"/>
            </a:xfrm>
            <a:prstGeom prst="rect">
              <a:avLst/>
            </a:prstGeom>
          </p:spPr>
        </p:pic>
        <p:cxnSp>
          <p:nvCxnSpPr>
            <p:cNvPr id="30" name="直線矢印コネクタ 29"/>
            <p:cNvCxnSpPr/>
            <p:nvPr/>
          </p:nvCxnSpPr>
          <p:spPr>
            <a:xfrm flipH="1">
              <a:off x="1911571" y="3887169"/>
              <a:ext cx="4355" cy="5002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2649882" y="3401424"/>
              <a:ext cx="139979" cy="367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5957" y="3175844"/>
              <a:ext cx="654049" cy="16510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6080" y="3635347"/>
              <a:ext cx="488948" cy="165099"/>
            </a:xfrm>
            <a:prstGeom prst="rect">
              <a:avLst/>
            </a:prstGeom>
          </p:spPr>
        </p:pic>
      </p:grpSp>
      <p:grpSp>
        <p:nvGrpSpPr>
          <p:cNvPr id="6" name="図形グループ 5"/>
          <p:cNvGrpSpPr/>
          <p:nvPr/>
        </p:nvGrpSpPr>
        <p:grpSpPr>
          <a:xfrm>
            <a:off x="2872265" y="2652043"/>
            <a:ext cx="3128024" cy="1796598"/>
            <a:chOff x="8123915" y="571224"/>
            <a:chExt cx="4013201" cy="2495604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3915" y="571224"/>
              <a:ext cx="4013201" cy="2495604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89957" y="765741"/>
              <a:ext cx="1650819" cy="253972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6026073" y="2631192"/>
            <a:ext cx="3090631" cy="1817449"/>
            <a:chOff x="1781621" y="3340535"/>
            <a:chExt cx="4037754" cy="2510872"/>
          </a:xfrm>
        </p:grpSpPr>
        <p:cxnSp>
          <p:nvCxnSpPr>
            <p:cNvPr id="42" name="直線コネクタ 41"/>
            <p:cNvCxnSpPr/>
            <p:nvPr/>
          </p:nvCxnSpPr>
          <p:spPr>
            <a:xfrm flipH="1">
              <a:off x="3890550" y="3522907"/>
              <a:ext cx="297" cy="179788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1621" y="3340535"/>
              <a:ext cx="4037754" cy="2510872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5358" y="3529439"/>
              <a:ext cx="1650819" cy="253972"/>
            </a:xfrm>
            <a:prstGeom prst="rect">
              <a:avLst/>
            </a:prstGeom>
          </p:spPr>
        </p:pic>
      </p:grpSp>
      <p:sp>
        <p:nvSpPr>
          <p:cNvPr id="27" name="角丸四角形 26"/>
          <p:cNvSpPr/>
          <p:nvPr/>
        </p:nvSpPr>
        <p:spPr>
          <a:xfrm>
            <a:off x="438347" y="4595014"/>
            <a:ext cx="8568749" cy="21947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9148" y="4706965"/>
            <a:ext cx="542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The third peak from right corresponds to</a:t>
            </a:r>
          </a:p>
          <a:p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   the scattering process </a:t>
            </a:r>
            <a:r>
              <a:rPr kumimoji="1" lang="en-US" altLang="ja-JP" sz="2400" dirty="0" smtClean="0">
                <a:cs typeface="ヒラギノ角ゴ ProN W6"/>
              </a:rPr>
              <a:t>of 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8893" y="5767392"/>
            <a:ext cx="5814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As density </a:t>
            </a:r>
            <a:r>
              <a:rPr lang="en-US" altLang="ja-JP" sz="2400" dirty="0" smtClean="0"/>
              <a:t>increases, </a:t>
            </a:r>
            <a:r>
              <a:rPr lang="en-US" altLang="ja-JP" sz="2400" dirty="0" smtClean="0"/>
              <a:t>the peak shifts to right</a:t>
            </a:r>
          </a:p>
          <a:p>
            <a:r>
              <a:rPr kumimoji="1" lang="en-US" altLang="ja-JP" sz="2400" dirty="0" smtClean="0">
                <a:cs typeface="ヒラギノ角ゴ ProN W6"/>
              </a:rPr>
              <a:t>   and grows gradually </a:t>
            </a:r>
          </a:p>
        </p:txBody>
      </p:sp>
      <p:grpSp>
        <p:nvGrpSpPr>
          <p:cNvPr id="65" name="図形グループ 64"/>
          <p:cNvGrpSpPr/>
          <p:nvPr/>
        </p:nvGrpSpPr>
        <p:grpSpPr>
          <a:xfrm>
            <a:off x="6812516" y="4889620"/>
            <a:ext cx="1935699" cy="1536787"/>
            <a:chOff x="2913036" y="2264333"/>
            <a:chExt cx="2287612" cy="1946615"/>
          </a:xfrm>
        </p:grpSpPr>
        <p:cxnSp>
          <p:nvCxnSpPr>
            <p:cNvPr id="66" name="直線コネクタ 65"/>
            <p:cNvCxnSpPr/>
            <p:nvPr/>
          </p:nvCxnSpPr>
          <p:spPr>
            <a:xfrm>
              <a:off x="3020285" y="3773776"/>
              <a:ext cx="2180363" cy="0"/>
            </a:xfrm>
            <a:prstGeom prst="line">
              <a:avLst/>
            </a:prstGeom>
            <a:ln w="285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H="1">
              <a:off x="4077367" y="2771784"/>
              <a:ext cx="6030" cy="95648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図形グループ 67"/>
            <p:cNvGrpSpPr/>
            <p:nvPr/>
          </p:nvGrpSpPr>
          <p:grpSpPr>
            <a:xfrm rot="5400000">
              <a:off x="3873919" y="3092772"/>
              <a:ext cx="398710" cy="412556"/>
              <a:chOff x="2529216" y="2018498"/>
              <a:chExt cx="281525" cy="275297"/>
            </a:xfrm>
          </p:grpSpPr>
          <p:sp>
            <p:nvSpPr>
              <p:cNvPr id="86" name="円/楕円 85"/>
              <p:cNvSpPr/>
              <p:nvPr/>
            </p:nvSpPr>
            <p:spPr>
              <a:xfrm>
                <a:off x="2529216" y="2018498"/>
                <a:ext cx="281525" cy="27529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87" name="直線コネクタ 86"/>
              <p:cNvCxnSpPr/>
              <p:nvPr/>
            </p:nvCxnSpPr>
            <p:spPr>
              <a:xfrm flipV="1">
                <a:off x="2606080" y="2066334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>
                <a:cxnSpLocks noChangeAspect="1"/>
              </p:cNvCxnSpPr>
              <p:nvPr/>
            </p:nvCxnSpPr>
            <p:spPr>
              <a:xfrm flipV="1">
                <a:off x="2665063" y="2122119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 flipV="1">
                <a:off x="2559424" y="2035230"/>
                <a:ext cx="168738" cy="20425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/>
              <p:cNvCxnSpPr>
                <a:cxnSpLocks noChangeAspect="1"/>
              </p:cNvCxnSpPr>
              <p:nvPr/>
            </p:nvCxnSpPr>
            <p:spPr>
              <a:xfrm flipV="1">
                <a:off x="2533399" y="2023681"/>
                <a:ext cx="134994" cy="163402"/>
              </a:xfrm>
              <a:prstGeom prst="line">
                <a:avLst/>
              </a:prstGeom>
              <a:ln w="1270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直線コネクタ 68"/>
            <p:cNvCxnSpPr/>
            <p:nvPr/>
          </p:nvCxnSpPr>
          <p:spPr>
            <a:xfrm>
              <a:off x="3048861" y="2514600"/>
              <a:ext cx="1034536" cy="23855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>
              <a:off x="4066095" y="2512293"/>
              <a:ext cx="948817" cy="23673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48861" y="3887348"/>
              <a:ext cx="347870" cy="323600"/>
            </a:xfrm>
            <a:prstGeom prst="rect">
              <a:avLst/>
            </a:prstGeom>
          </p:spPr>
        </p:pic>
        <p:cxnSp>
          <p:nvCxnSpPr>
            <p:cNvPr id="72" name="直線コネクタ 71"/>
            <p:cNvCxnSpPr/>
            <p:nvPr/>
          </p:nvCxnSpPr>
          <p:spPr>
            <a:xfrm>
              <a:off x="3501714" y="2501803"/>
              <a:ext cx="111529" cy="13377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3458850" y="2639915"/>
              <a:ext cx="152400" cy="8885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図形グループ 73"/>
            <p:cNvGrpSpPr/>
            <p:nvPr/>
          </p:nvGrpSpPr>
          <p:grpSpPr>
            <a:xfrm rot="20196758">
              <a:off x="4567900" y="2464906"/>
              <a:ext cx="148500" cy="265563"/>
              <a:chOff x="4493385" y="2465680"/>
              <a:chExt cx="154393" cy="226964"/>
            </a:xfrm>
          </p:grpSpPr>
          <p:cxnSp>
            <p:nvCxnSpPr>
              <p:cNvPr id="84" name="直線コネクタ 83"/>
              <p:cNvCxnSpPr/>
              <p:nvPr/>
            </p:nvCxnSpPr>
            <p:spPr>
              <a:xfrm>
                <a:off x="4536249" y="2465680"/>
                <a:ext cx="111529" cy="1337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H="1">
                <a:off x="4493385" y="2603792"/>
                <a:ext cx="152400" cy="888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図形グループ 74"/>
            <p:cNvGrpSpPr/>
            <p:nvPr/>
          </p:nvGrpSpPr>
          <p:grpSpPr>
            <a:xfrm rot="21062926">
              <a:off x="3499796" y="3625972"/>
              <a:ext cx="165091" cy="264431"/>
              <a:chOff x="3611250" y="2654203"/>
              <a:chExt cx="154393" cy="226964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>
                <a:off x="3654114" y="2654203"/>
                <a:ext cx="111529" cy="1337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flipH="1">
                <a:off x="3611250" y="2792315"/>
                <a:ext cx="152400" cy="888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図形グループ 75"/>
            <p:cNvGrpSpPr/>
            <p:nvPr/>
          </p:nvGrpSpPr>
          <p:grpSpPr>
            <a:xfrm rot="21062926">
              <a:off x="4637177" y="3641561"/>
              <a:ext cx="165091" cy="264431"/>
              <a:chOff x="3611250" y="2654203"/>
              <a:chExt cx="154393" cy="226964"/>
            </a:xfrm>
          </p:grpSpPr>
          <p:cxnSp>
            <p:nvCxnSpPr>
              <p:cNvPr id="80" name="直線コネクタ 79"/>
              <p:cNvCxnSpPr/>
              <p:nvPr/>
            </p:nvCxnSpPr>
            <p:spPr>
              <a:xfrm>
                <a:off x="3654114" y="2654203"/>
                <a:ext cx="111529" cy="1337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H="1">
                <a:off x="3611250" y="2792315"/>
                <a:ext cx="152400" cy="888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3147" y="2264333"/>
              <a:ext cx="1169988" cy="193257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13036" y="2969669"/>
              <a:ext cx="965226" cy="192007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92307" y="3887348"/>
              <a:ext cx="261748" cy="279800"/>
            </a:xfrm>
            <a:prstGeom prst="rect">
              <a:avLst/>
            </a:prstGeom>
          </p:spPr>
        </p:pic>
      </p:grpSp>
      <p:cxnSp>
        <p:nvCxnSpPr>
          <p:cNvPr id="91" name="直線コネクタ 90"/>
          <p:cNvCxnSpPr/>
          <p:nvPr/>
        </p:nvCxnSpPr>
        <p:spPr>
          <a:xfrm flipH="1">
            <a:off x="4446702" y="2752527"/>
            <a:ext cx="6275" cy="1333855"/>
          </a:xfrm>
          <a:prstGeom prst="line">
            <a:avLst/>
          </a:prstGeom>
          <a:ln w="190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629149" y="1867041"/>
            <a:ext cx="492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Spectral function at several densities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7431" y="1226450"/>
            <a:ext cx="7318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Spectral function for          channel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2143" y="1358193"/>
            <a:ext cx="1042945" cy="378414"/>
          </a:xfrm>
          <a:prstGeom prst="rect">
            <a:avLst/>
          </a:prstGeom>
        </p:spPr>
      </p:pic>
      <p:sp>
        <p:nvSpPr>
          <p:cNvPr id="57" name="円/楕円 56"/>
          <p:cNvSpPr/>
          <p:nvPr/>
        </p:nvSpPr>
        <p:spPr>
          <a:xfrm>
            <a:off x="713284" y="3907283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3765643" y="3863738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6909443" y="3767941"/>
            <a:ext cx="362642" cy="37745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47431" y="111011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3. Calculations and </a:t>
            </a:r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results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4495" y="5156736"/>
            <a:ext cx="1764691" cy="3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7431" y="111011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Contents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8857" y="1431012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1. Introduction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8857" y="569078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ヒラギノ角ゴ ProN W6"/>
                <a:ea typeface="ヒラギノ角ゴ ProN W6"/>
                <a:cs typeface="ヒラギノ角ゴ ProN W6"/>
              </a:rPr>
              <a:t>4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. Conclusions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856" y="3483636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2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Model construction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855" y="4926646"/>
            <a:ext cx="52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3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.</a:t>
            </a:r>
            <a:r>
              <a:rPr kumimoji="1"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 Calculations and </a:t>
            </a:r>
            <a:r>
              <a:rPr lang="en-US" altLang="ja-JP" sz="2800" dirty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r</a:t>
            </a:r>
            <a:r>
              <a:rPr lang="en-US" altLang="ja-JP" sz="2800" dirty="0" smtClean="0">
                <a:solidFill>
                  <a:schemeClr val="bg1">
                    <a:lumMod val="65000"/>
                  </a:schemeClr>
                </a:solidFill>
                <a:latin typeface="ヒラギノ角ゴ ProN W6"/>
                <a:ea typeface="ヒラギノ角ゴ ProN W6"/>
                <a:cs typeface="ヒラギノ角ゴ ProN W6"/>
              </a:rPr>
              <a:t>esults</a:t>
            </a:r>
            <a:endParaRPr kumimoji="1" lang="ja-JP" altLang="en-US" sz="2800" dirty="0">
              <a:solidFill>
                <a:schemeClr val="bg1">
                  <a:lumMod val="65000"/>
                </a:schemeClr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33" y="195423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</a:t>
            </a:r>
            <a:r>
              <a:rPr lang="en-US" altLang="ja-JP" sz="2400" dirty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C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hiral symmetry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633" y="2387910"/>
            <a:ext cx="534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Chiral partner structure for     mesons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84" y="2497440"/>
            <a:ext cx="255827" cy="27347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45633" y="406301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Heavy Meson Effective Theory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633" y="2825355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ヒラギノ角ゴ ProN W6"/>
              </a:rPr>
              <a:t>- Main motivation of our study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n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659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247431" y="1226450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Conclusions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7835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</a:t>
            </a:r>
            <a:r>
              <a:rPr lang="en-US" altLang="ja-JP" sz="2400" dirty="0" smtClean="0"/>
              <a:t>investigate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the mass of                              mesons with the</a:t>
            </a:r>
          </a:p>
          <a:p>
            <a:endParaRPr lang="en-US" altLang="ja-JP" sz="600" dirty="0" smtClean="0"/>
          </a:p>
          <a:p>
            <a:r>
              <a:rPr kumimoji="1" lang="en-US" altLang="ja-JP" sz="2400" dirty="0" smtClean="0">
                <a:cs typeface="ヒラギノ角ゴ ProN W6"/>
              </a:rPr>
              <a:t>   </a:t>
            </a:r>
            <a:r>
              <a:rPr kumimoji="1" lang="en-US" altLang="ja-JP" sz="20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chiral partner structure</a:t>
            </a:r>
            <a:endParaRPr kumimoji="1" lang="ja-JP" altLang="en-US" sz="2400" b="1" dirty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69" y="1966917"/>
            <a:ext cx="1828904" cy="327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629148" y="3533530"/>
            <a:ext cx="8510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Mass difference between                             mesons gets small</a:t>
            </a:r>
          </a:p>
          <a:p>
            <a:endParaRPr lang="en-US" altLang="ja-JP" sz="600" dirty="0"/>
          </a:p>
          <a:p>
            <a:r>
              <a:rPr lang="en-US" altLang="ja-JP" sz="2400" dirty="0" smtClean="0"/>
              <a:t>   as density increases by </a:t>
            </a:r>
            <a:r>
              <a:rPr lang="en-US" altLang="ja-JP" sz="20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partial restoration of chiral symmetry</a:t>
            </a:r>
            <a:endParaRPr lang="en-US" altLang="ja-JP" sz="2400" b="1" dirty="0" smtClean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536" y="3640160"/>
            <a:ext cx="1828904" cy="327446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629148" y="5286882"/>
            <a:ext cx="7598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Mean field       contribution is dominant and          one loop</a:t>
            </a:r>
          </a:p>
          <a:p>
            <a:endParaRPr lang="en-US" altLang="ja-JP" sz="600" dirty="0" smtClean="0"/>
          </a:p>
          <a:p>
            <a:r>
              <a:rPr lang="en-US" altLang="ja-JP" sz="2400" dirty="0" smtClean="0"/>
              <a:t>   contributions are rather suppressed </a:t>
            </a: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14" y="5475744"/>
            <a:ext cx="548182" cy="21738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47431" y="111011"/>
            <a:ext cx="379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4. Conclusions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261" y="5386572"/>
            <a:ext cx="294431" cy="32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438347" y="5489248"/>
            <a:ext cx="8614901" cy="1246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226450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Conclusions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9149" y="1867041"/>
            <a:ext cx="747666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also compute the spectral function for               meson</a:t>
            </a:r>
          </a:p>
          <a:p>
            <a:endParaRPr lang="en-US" altLang="ja-JP" sz="200" dirty="0" smtClean="0"/>
          </a:p>
          <a:p>
            <a:r>
              <a:rPr lang="en-US" altLang="ja-JP" sz="2400" dirty="0" smtClean="0"/>
              <a:t>   channel </a:t>
            </a:r>
            <a:r>
              <a:rPr kumimoji="1" lang="en-US" altLang="ja-JP" sz="2400" dirty="0" smtClean="0">
                <a:cs typeface="ヒラギノ角ゴ ProN W6"/>
              </a:rPr>
              <a:t>in the nuclear matter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9148" y="2903174"/>
            <a:ext cx="561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We find three peaks which corresponds as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50" y="1980140"/>
            <a:ext cx="865938" cy="31419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941488" y="3508675"/>
            <a:ext cx="377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(I)                       decay process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79" y="3604023"/>
            <a:ext cx="1375482" cy="35726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41487" y="4060280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(II) threshold enhancement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41487" y="4611885"/>
            <a:ext cx="477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(III)                           scattering process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9148" y="5624159"/>
            <a:ext cx="802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The peak of (II) are remarkably enhanced as density increases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7431" y="111011"/>
            <a:ext cx="379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4. Conclusions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007371" y="6084176"/>
            <a:ext cx="7711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(a good probe to see partial restoration of chiral symmetry ?)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500" y="4721232"/>
            <a:ext cx="1691899" cy="343532"/>
          </a:xfrm>
          <a:prstGeom prst="rect">
            <a:avLst/>
          </a:prstGeom>
        </p:spPr>
      </p:pic>
      <p:grpSp>
        <p:nvGrpSpPr>
          <p:cNvPr id="34" name="図形グループ 33"/>
          <p:cNvGrpSpPr/>
          <p:nvPr/>
        </p:nvGrpSpPr>
        <p:grpSpPr>
          <a:xfrm>
            <a:off x="5942943" y="3366221"/>
            <a:ext cx="3027175" cy="1894906"/>
            <a:chOff x="1781621" y="3340535"/>
            <a:chExt cx="4037754" cy="2510872"/>
          </a:xfrm>
        </p:grpSpPr>
        <p:cxnSp>
          <p:nvCxnSpPr>
            <p:cNvPr id="35" name="直線コネクタ 34"/>
            <p:cNvCxnSpPr/>
            <p:nvPr/>
          </p:nvCxnSpPr>
          <p:spPr>
            <a:xfrm flipH="1">
              <a:off x="3890550" y="3522907"/>
              <a:ext cx="297" cy="179788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1621" y="3340535"/>
              <a:ext cx="4037754" cy="2510872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5358" y="3529439"/>
              <a:ext cx="1650819" cy="253972"/>
            </a:xfrm>
            <a:prstGeom prst="rect">
              <a:avLst/>
            </a:prstGeom>
          </p:spPr>
        </p:pic>
      </p:grpSp>
      <p:cxnSp>
        <p:nvCxnSpPr>
          <p:cNvPr id="40" name="直線矢印コネクタ 39"/>
          <p:cNvCxnSpPr/>
          <p:nvPr/>
        </p:nvCxnSpPr>
        <p:spPr>
          <a:xfrm flipV="1">
            <a:off x="8243936" y="4374478"/>
            <a:ext cx="33888" cy="2374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>
            <a:off x="6979353" y="4236193"/>
            <a:ext cx="3113" cy="3635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7066759" y="3716951"/>
            <a:ext cx="329317" cy="472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655" y="4631969"/>
            <a:ext cx="232606" cy="2458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510" y="3499666"/>
            <a:ext cx="325648" cy="2458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0886" y="4000956"/>
            <a:ext cx="367766" cy="2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/>
          <p:cNvSpPr txBox="1"/>
          <p:nvPr/>
        </p:nvSpPr>
        <p:spPr>
          <a:xfrm>
            <a:off x="247431" y="1226450"/>
            <a:ext cx="297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Experiments</a:t>
            </a:r>
            <a:endParaRPr lang="en-US" altLang="ja-JP" sz="2800" dirty="0" smtClean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7431" y="111011"/>
            <a:ext cx="379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4. Conclusions</a:t>
            </a:r>
            <a:endParaRPr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29149" y="1867041"/>
            <a:ext cx="8024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- (Density averaged) </a:t>
            </a:r>
            <a:r>
              <a:rPr lang="en-US" altLang="ja-JP" sz="2400" dirty="0"/>
              <a:t>s</a:t>
            </a:r>
            <a:r>
              <a:rPr lang="en-US" altLang="ja-JP" sz="2400" dirty="0" smtClean="0"/>
              <a:t>pectral function for               can be seen in</a:t>
            </a:r>
          </a:p>
          <a:p>
            <a:endParaRPr lang="en-US" altLang="ja-JP" sz="600" dirty="0" smtClean="0"/>
          </a:p>
          <a:p>
            <a:r>
              <a:rPr lang="en-US" altLang="ja-JP" sz="2400" dirty="0" smtClean="0"/>
              <a:t>   double differential cross section of </a:t>
            </a:r>
            <a:endParaRPr kumimoji="1" lang="ja-JP" altLang="en-US" sz="2400" dirty="0">
              <a:cs typeface="ヒラギノ角ゴ ProN W6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90" y="1994059"/>
            <a:ext cx="823356" cy="29874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47" y="3068710"/>
            <a:ext cx="6438371" cy="643837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32" y="2438716"/>
            <a:ext cx="2547441" cy="280710"/>
          </a:xfrm>
          <a:prstGeom prst="rect">
            <a:avLst/>
          </a:prstGeom>
        </p:spPr>
      </p:pic>
      <p:grpSp>
        <p:nvGrpSpPr>
          <p:cNvPr id="45" name="図形グループ 44"/>
          <p:cNvGrpSpPr/>
          <p:nvPr/>
        </p:nvGrpSpPr>
        <p:grpSpPr>
          <a:xfrm>
            <a:off x="2424491" y="4830173"/>
            <a:ext cx="4063485" cy="1648026"/>
            <a:chOff x="1990951" y="4212448"/>
            <a:chExt cx="5012429" cy="2144367"/>
          </a:xfrm>
        </p:grpSpPr>
        <p:grpSp>
          <p:nvGrpSpPr>
            <p:cNvPr id="38" name="図形グループ 37"/>
            <p:cNvGrpSpPr/>
            <p:nvPr/>
          </p:nvGrpSpPr>
          <p:grpSpPr>
            <a:xfrm>
              <a:off x="1990951" y="4212448"/>
              <a:ext cx="5012429" cy="2144367"/>
              <a:chOff x="2046370" y="2633030"/>
              <a:chExt cx="5012429" cy="2144367"/>
            </a:xfrm>
          </p:grpSpPr>
          <p:grpSp>
            <p:nvGrpSpPr>
              <p:cNvPr id="4" name="図形グループ 3"/>
              <p:cNvGrpSpPr/>
              <p:nvPr/>
            </p:nvGrpSpPr>
            <p:grpSpPr>
              <a:xfrm>
                <a:off x="2046370" y="2633030"/>
                <a:ext cx="5012429" cy="2002847"/>
                <a:chOff x="1993156" y="2784324"/>
                <a:chExt cx="3523232" cy="1478657"/>
              </a:xfrm>
            </p:grpSpPr>
            <p:grpSp>
              <p:nvGrpSpPr>
                <p:cNvPr id="5" name="図形グループ 4"/>
                <p:cNvGrpSpPr/>
                <p:nvPr/>
              </p:nvGrpSpPr>
              <p:grpSpPr>
                <a:xfrm rot="5400000">
                  <a:off x="3088732" y="1835326"/>
                  <a:ext cx="1478657" cy="3376654"/>
                  <a:chOff x="3893831" y="3104612"/>
                  <a:chExt cx="1757973" cy="3298035"/>
                </a:xfrm>
              </p:grpSpPr>
              <p:cxnSp>
                <p:nvCxnSpPr>
                  <p:cNvPr id="7" name="直線コネクタ 6"/>
                  <p:cNvCxnSpPr/>
                  <p:nvPr/>
                </p:nvCxnSpPr>
                <p:spPr>
                  <a:xfrm flipH="1" flipV="1">
                    <a:off x="4913368" y="3104612"/>
                    <a:ext cx="0" cy="326231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直線コネクタ 7"/>
                  <p:cNvCxnSpPr/>
                  <p:nvPr/>
                </p:nvCxnSpPr>
                <p:spPr>
                  <a:xfrm flipH="1" flipV="1">
                    <a:off x="5065768" y="3104612"/>
                    <a:ext cx="0" cy="326231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線コネクタ 8"/>
                  <p:cNvCxnSpPr/>
                  <p:nvPr/>
                </p:nvCxnSpPr>
                <p:spPr>
                  <a:xfrm flipH="1" flipV="1">
                    <a:off x="5213405" y="3104612"/>
                    <a:ext cx="0" cy="326231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円/楕円 9"/>
                  <p:cNvSpPr/>
                  <p:nvPr/>
                </p:nvSpPr>
                <p:spPr>
                  <a:xfrm>
                    <a:off x="4765731" y="6045459"/>
                    <a:ext cx="628650" cy="357188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" name="円/楕円 10"/>
                  <p:cNvSpPr/>
                  <p:nvPr/>
                </p:nvSpPr>
                <p:spPr>
                  <a:xfrm>
                    <a:off x="3893831" y="6043764"/>
                    <a:ext cx="179999" cy="121250"/>
                  </a:xfrm>
                  <a:prstGeom prst="ellipse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" name="円/楕円 11"/>
                  <p:cNvSpPr/>
                  <p:nvPr/>
                </p:nvSpPr>
                <p:spPr>
                  <a:xfrm>
                    <a:off x="4765734" y="3623992"/>
                    <a:ext cx="628650" cy="357188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13" name="直線コネクタ 12"/>
                  <p:cNvCxnSpPr/>
                  <p:nvPr/>
                </p:nvCxnSpPr>
                <p:spPr>
                  <a:xfrm flipV="1">
                    <a:off x="4842195" y="3996400"/>
                    <a:ext cx="0" cy="470294"/>
                  </a:xfrm>
                  <a:prstGeom prst="line">
                    <a:avLst/>
                  </a:prstGeom>
                  <a:ln w="28575">
                    <a:solidFill>
                      <a:schemeClr val="accent2">
                        <a:lumMod val="50000"/>
                      </a:schemeClr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円/楕円 13"/>
                  <p:cNvSpPr/>
                  <p:nvPr/>
                </p:nvSpPr>
                <p:spPr>
                  <a:xfrm>
                    <a:off x="4698063" y="3550857"/>
                    <a:ext cx="766170" cy="474657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>
                        <a:lumMod val="50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17" name="図形グループ 16"/>
                  <p:cNvGrpSpPr/>
                  <p:nvPr/>
                </p:nvGrpSpPr>
                <p:grpSpPr>
                  <a:xfrm rot="774504">
                    <a:off x="4216595" y="4730477"/>
                    <a:ext cx="512761" cy="1392778"/>
                    <a:chOff x="8585869" y="3311649"/>
                    <a:chExt cx="512761" cy="1392778"/>
                  </a:xfrm>
                </p:grpSpPr>
                <p:cxnSp>
                  <p:nvCxnSpPr>
                    <p:cNvPr id="28" name="直線コネクタ 27"/>
                    <p:cNvCxnSpPr/>
                    <p:nvPr/>
                  </p:nvCxnSpPr>
                  <p:spPr>
                    <a:xfrm flipV="1">
                      <a:off x="8585869" y="3311649"/>
                      <a:ext cx="512761" cy="139277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三角形 28"/>
                    <p:cNvSpPr/>
                    <p:nvPr/>
                  </p:nvSpPr>
                  <p:spPr>
                    <a:xfrm rot="791291">
                      <a:off x="8735391" y="4024994"/>
                      <a:ext cx="165242" cy="143617"/>
                    </a:xfrm>
                    <a:prstGeom prst="triangl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8" name="図形グループ 17"/>
                  <p:cNvGrpSpPr/>
                  <p:nvPr/>
                </p:nvGrpSpPr>
                <p:grpSpPr>
                  <a:xfrm rot="20456468">
                    <a:off x="4126307" y="3270829"/>
                    <a:ext cx="496804" cy="1592025"/>
                    <a:chOff x="8589182" y="1748816"/>
                    <a:chExt cx="496804" cy="1592025"/>
                  </a:xfrm>
                </p:grpSpPr>
                <p:cxnSp>
                  <p:nvCxnSpPr>
                    <p:cNvPr id="26" name="直線コネクタ 25"/>
                    <p:cNvCxnSpPr/>
                    <p:nvPr/>
                  </p:nvCxnSpPr>
                  <p:spPr>
                    <a:xfrm flipH="1" flipV="1">
                      <a:off x="8601825" y="1731293"/>
                      <a:ext cx="496805" cy="15920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三角形 26"/>
                    <p:cNvSpPr/>
                    <p:nvPr/>
                  </p:nvSpPr>
                  <p:spPr>
                    <a:xfrm rot="20429095">
                      <a:off x="8676515" y="2222549"/>
                      <a:ext cx="203475" cy="158489"/>
                    </a:xfrm>
                    <a:prstGeom prst="triangl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19" name="三角形 18"/>
                  <p:cNvSpPr/>
                  <p:nvPr/>
                </p:nvSpPr>
                <p:spPr>
                  <a:xfrm>
                    <a:off x="4844780" y="5279794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" name="三角形 19"/>
                  <p:cNvSpPr/>
                  <p:nvPr/>
                </p:nvSpPr>
                <p:spPr>
                  <a:xfrm>
                    <a:off x="4997180" y="5269020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" name="三角形 20"/>
                  <p:cNvSpPr/>
                  <p:nvPr/>
                </p:nvSpPr>
                <p:spPr>
                  <a:xfrm>
                    <a:off x="5154348" y="5269021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爆発 2 21"/>
                  <p:cNvSpPr/>
                  <p:nvPr/>
                </p:nvSpPr>
                <p:spPr>
                  <a:xfrm rot="3399804">
                    <a:off x="4737917" y="4236112"/>
                    <a:ext cx="699436" cy="1128338"/>
                  </a:xfrm>
                  <a:prstGeom prst="irregularSeal2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" name="三角形 22"/>
                  <p:cNvSpPr/>
                  <p:nvPr/>
                </p:nvSpPr>
                <p:spPr>
                  <a:xfrm>
                    <a:off x="4854302" y="3111602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三角形 23"/>
                  <p:cNvSpPr/>
                  <p:nvPr/>
                </p:nvSpPr>
                <p:spPr>
                  <a:xfrm>
                    <a:off x="5006702" y="3106834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三角形 24"/>
                  <p:cNvSpPr/>
                  <p:nvPr/>
                </p:nvSpPr>
                <p:spPr>
                  <a:xfrm>
                    <a:off x="5163870" y="3106835"/>
                    <a:ext cx="125210" cy="95822"/>
                  </a:xfrm>
                  <a:prstGeom prst="triangl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93156" y="3002965"/>
                  <a:ext cx="129847" cy="227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en-US" altLang="ja-JP" sz="1400" dirty="0" smtClean="0"/>
                </a:p>
              </p:txBody>
            </p:sp>
          </p:grpSp>
          <p:pic>
            <p:nvPicPr>
              <p:cNvPr id="31" name="図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6105" y="2671724"/>
                <a:ext cx="192999" cy="166378"/>
              </a:xfrm>
              <a:prstGeom prst="rect">
                <a:avLst/>
              </a:prstGeom>
            </p:spPr>
          </p:pic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4645" y="4450826"/>
                <a:ext cx="294100" cy="305412"/>
              </a:xfrm>
              <a:prstGeom prst="rect">
                <a:avLst/>
              </a:prstGeom>
            </p:spPr>
          </p:pic>
          <p:pic>
            <p:nvPicPr>
              <p:cNvPr id="32" name="図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7419" y="2838543"/>
                <a:ext cx="179856" cy="256937"/>
              </a:xfrm>
              <a:prstGeom prst="rect">
                <a:avLst/>
              </a:prstGeom>
            </p:spPr>
          </p:pic>
          <p:pic>
            <p:nvPicPr>
              <p:cNvPr id="33" name="図 3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67061" y="4490713"/>
                <a:ext cx="717550" cy="260351"/>
              </a:xfrm>
              <a:prstGeom prst="rect">
                <a:avLst/>
              </a:prstGeom>
            </p:spPr>
          </p:pic>
          <p:sp>
            <p:nvSpPr>
              <p:cNvPr id="35" name="テキスト ボックス 34"/>
              <p:cNvSpPr txBox="1"/>
              <p:nvPr/>
            </p:nvSpPr>
            <p:spPr>
              <a:xfrm>
                <a:off x="6213644" y="440806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in</a:t>
                </a:r>
                <a:endParaRPr kumimoji="1" lang="ja-JP" altLang="en-US" dirty="0"/>
              </a:p>
            </p:txBody>
          </p:sp>
        </p:grpSp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1180" y="6094016"/>
              <a:ext cx="208285" cy="216297"/>
            </a:xfrm>
            <a:prstGeom prst="rect">
              <a:avLst/>
            </a:prstGeom>
          </p:spPr>
        </p:pic>
      </p:grpSp>
      <p:pic>
        <p:nvPicPr>
          <p:cNvPr id="47" name="図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847" y="4056871"/>
            <a:ext cx="1022447" cy="288382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987068" y="3937461"/>
            <a:ext cx="4226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cs typeface="ヒラギノ角ゴ ProN W6"/>
              </a:rPr>
              <a:t>where                  is spectral function</a:t>
            </a:r>
            <a:endParaRPr kumimoji="1" lang="ja-JP" altLang="en-US" sz="2200" dirty="0">
              <a:cs typeface="ヒラギノ角ゴ ProN W6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204543" y="3902695"/>
            <a:ext cx="3885831" cy="4468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5205798" y="4007327"/>
            <a:ext cx="3946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O. </a:t>
            </a:r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Morimatsu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and K. </a:t>
            </a:r>
            <a:r>
              <a:rPr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Yazaki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NPA.435 (1985) 727</a:t>
            </a:r>
            <a:endParaRPr lang="en-US" altLang="ja-JP" sz="1400" dirty="0" smtClean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44416" y="2848612"/>
            <a:ext cx="3655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latin typeface="ヒラギノ角ゴ ProN W6"/>
                <a:ea typeface="ヒラギノ角ゴ ProN W6"/>
                <a:cs typeface="ヒラギノ角ゴ ProN W6"/>
              </a:rPr>
              <a:t>Thank you</a:t>
            </a:r>
            <a:endParaRPr kumimoji="1" lang="ja-JP" altLang="en-US" sz="4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5423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>
          <a:xfrm rot="10800000" flipV="1">
            <a:off x="542721" y="5064953"/>
            <a:ext cx="8548269" cy="1241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>
              <a:solidFill>
                <a:schemeClr val="tx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430" y="1226451"/>
            <a:ext cx="906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Nucleons and chiral symmetry</a:t>
            </a:r>
            <a:endParaRPr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4720" y="1913394"/>
            <a:ext cx="793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>
                <a:cs typeface="ヒラギノ角ゴ ProN W6"/>
              </a:rPr>
              <a:t>N</a:t>
            </a:r>
            <a:r>
              <a:rPr lang="en-US" altLang="ja-JP" sz="2400" dirty="0" smtClean="0">
                <a:cs typeface="ヒラギノ角ゴ ProN W6"/>
              </a:rPr>
              <a:t>ucleon is composed of three valence quarks, however . . .</a:t>
            </a:r>
            <a:endParaRPr kumimoji="1" lang="ja-JP" altLang="en-US" sz="2400" dirty="0">
              <a:cs typeface="ヒラギノ角ゴ ProN W6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286663" y="2665934"/>
            <a:ext cx="4703319" cy="2144608"/>
            <a:chOff x="4492015" y="2869651"/>
            <a:chExt cx="4011311" cy="2052369"/>
          </a:xfrm>
        </p:grpSpPr>
        <p:sp>
          <p:nvSpPr>
            <p:cNvPr id="37" name="二等辺三角形 8"/>
            <p:cNvSpPr/>
            <p:nvPr/>
          </p:nvSpPr>
          <p:spPr>
            <a:xfrm>
              <a:off x="6381076" y="4007620"/>
              <a:ext cx="1060704" cy="91440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8" name="直線コネクタ 37"/>
            <p:cNvCxnSpPr/>
            <p:nvPr/>
          </p:nvCxnSpPr>
          <p:spPr>
            <a:xfrm flipV="1">
              <a:off x="5061854" y="3428497"/>
              <a:ext cx="3441472" cy="1142163"/>
            </a:xfrm>
            <a:prstGeom prst="line">
              <a:avLst/>
            </a:prstGeom>
            <a:ln w="38100" cmpd="sng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円/楕円 38"/>
            <p:cNvSpPr/>
            <p:nvPr/>
          </p:nvSpPr>
          <p:spPr>
            <a:xfrm>
              <a:off x="7939237" y="3340069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8164209" y="3256610"/>
              <a:ext cx="216000" cy="2160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717890" y="3409010"/>
              <a:ext cx="216000" cy="216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706887" y="2869651"/>
              <a:ext cx="1469785" cy="35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three quarks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92015" y="3165830"/>
              <a:ext cx="939506" cy="35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 nucleon</a:t>
              </a:r>
              <a:endParaRPr kumimoji="1" lang="ja-JP" altLang="en-US" dirty="0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74" y="2742088"/>
            <a:ext cx="1170815" cy="2461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16" y="3019727"/>
            <a:ext cx="1176604" cy="275534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664720" y="5181603"/>
            <a:ext cx="838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 smtClean="0">
                <a:cs typeface="ヒラギノ角ゴ ProN W6"/>
              </a:rPr>
              <a:t>There is a quite large mass </a:t>
            </a:r>
            <a:r>
              <a:rPr lang="en-US" altLang="ja-JP" sz="2400" dirty="0">
                <a:cs typeface="ヒラギノ角ゴ ProN W6"/>
              </a:rPr>
              <a:t>gap between a nucleon and a </a:t>
            </a:r>
            <a:r>
              <a:rPr lang="en-US" altLang="ja-JP" sz="2400" dirty="0" smtClean="0">
                <a:cs typeface="ヒラギノ角ゴ ProN W6"/>
              </a:rPr>
              <a:t>quark   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4720" y="5625105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How can we explain ?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140448" y="3383202"/>
            <a:ext cx="873666" cy="875435"/>
          </a:xfrm>
          <a:prstGeom prst="ellipse">
            <a:avLst/>
          </a:prstGeom>
          <a:gradFill flip="none" rotWithShape="1">
            <a:gsLst>
              <a:gs pos="31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08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131914" y="3013501"/>
            <a:ext cx="2880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latin typeface="ヒラギノ角ゴ ProN W6"/>
                <a:ea typeface="ヒラギノ角ゴ ProN W6"/>
                <a:cs typeface="ヒラギノ角ゴ ProN W6"/>
              </a:rPr>
              <a:t>Back up</a:t>
            </a:r>
            <a:endParaRPr kumimoji="1" lang="ja-JP" altLang="en-US" sz="4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4801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7075523" y="2110872"/>
            <a:ext cx="2011477" cy="840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7431" y="111011"/>
            <a:ext cx="2206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Back up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7431" y="1226450"/>
            <a:ext cx="497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err="1" smtClean="0">
                <a:latin typeface="ヒラギノ角ゴ ProN W6"/>
                <a:ea typeface="ヒラギノ角ゴ ProN W6"/>
                <a:cs typeface="ヒラギノ角ゴ ProN W6"/>
              </a:rPr>
              <a:t>Hartree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-type diagrams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85" y="2303640"/>
            <a:ext cx="1628805" cy="4645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8" y="2271030"/>
            <a:ext cx="6511721" cy="357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吹き出し 22"/>
          <p:cNvSpPr/>
          <p:nvPr/>
        </p:nvSpPr>
        <p:spPr>
          <a:xfrm>
            <a:off x="369009" y="5094626"/>
            <a:ext cx="8218398" cy="1341234"/>
          </a:xfrm>
          <a:prstGeom prst="wedgeRoundRectCallout">
            <a:avLst>
              <a:gd name="adj1" fmla="val 10224"/>
              <a:gd name="adj2" fmla="val -15369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430" y="1226451"/>
            <a:ext cx="906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Nucleons and chiral symmetry</a:t>
            </a:r>
            <a:endParaRPr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4720" y="1913394"/>
            <a:ext cx="600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>
                <a:cs typeface="ヒラギノ角ゴ ProN W6"/>
              </a:rPr>
              <a:t>N</a:t>
            </a:r>
            <a:r>
              <a:rPr lang="en-US" altLang="ja-JP" sz="2400" dirty="0" smtClean="0">
                <a:cs typeface="ヒラギノ角ゴ ProN W6"/>
              </a:rPr>
              <a:t>ucleon is composed of three valence quarks</a:t>
            </a:r>
            <a:endParaRPr kumimoji="1" lang="ja-JP" altLang="en-US" sz="2400" dirty="0">
              <a:cs typeface="ヒラギノ角ゴ ProN W6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286663" y="2665934"/>
            <a:ext cx="4703319" cy="2144608"/>
            <a:chOff x="4492015" y="2869651"/>
            <a:chExt cx="4011311" cy="2052369"/>
          </a:xfrm>
        </p:grpSpPr>
        <p:sp>
          <p:nvSpPr>
            <p:cNvPr id="37" name="二等辺三角形 8"/>
            <p:cNvSpPr/>
            <p:nvPr/>
          </p:nvSpPr>
          <p:spPr>
            <a:xfrm>
              <a:off x="6381076" y="4007620"/>
              <a:ext cx="1060704" cy="91440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8" name="直線コネクタ 37"/>
            <p:cNvCxnSpPr/>
            <p:nvPr/>
          </p:nvCxnSpPr>
          <p:spPr>
            <a:xfrm flipV="1">
              <a:off x="5061854" y="3428497"/>
              <a:ext cx="3441472" cy="1142163"/>
            </a:xfrm>
            <a:prstGeom prst="line">
              <a:avLst/>
            </a:prstGeom>
            <a:ln w="38100" cmpd="sng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円/楕円 38"/>
            <p:cNvSpPr/>
            <p:nvPr/>
          </p:nvSpPr>
          <p:spPr>
            <a:xfrm>
              <a:off x="7939237" y="3340069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8164209" y="3256610"/>
              <a:ext cx="216000" cy="2160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717890" y="3409010"/>
              <a:ext cx="216000" cy="216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706887" y="2869651"/>
              <a:ext cx="1469785" cy="35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three quarks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92015" y="3165830"/>
              <a:ext cx="939506" cy="35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a nucleon</a:t>
              </a:r>
              <a:endParaRPr kumimoji="1" lang="ja-JP" altLang="en-US" dirty="0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74" y="2742088"/>
            <a:ext cx="1170815" cy="2461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16" y="3019727"/>
            <a:ext cx="1176604" cy="27553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64720" y="5250878"/>
            <a:ext cx="7339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 smtClean="0">
                <a:cs typeface="ヒラギノ角ゴ ProN W6"/>
              </a:rPr>
              <a:t>Quark is (approximately) regarded as a massless particle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4720" y="5818186"/>
            <a:ext cx="6002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 smtClean="0">
                <a:cs typeface="ヒラギノ角ゴ ProN W6"/>
              </a:rPr>
              <a:t>QCD has the chiral symmetry (approximately)</a:t>
            </a:r>
            <a:endParaRPr kumimoji="1" lang="ja-JP" altLang="en-US" sz="2400" dirty="0">
              <a:cs typeface="ヒラギノ角ゴ ProN W6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2140448" y="3383202"/>
            <a:ext cx="873666" cy="875435"/>
          </a:xfrm>
          <a:prstGeom prst="ellipse">
            <a:avLst/>
          </a:prstGeom>
          <a:gradFill flip="none" rotWithShape="1">
            <a:gsLst>
              <a:gs pos="31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99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吹き出し 22"/>
          <p:cNvSpPr/>
          <p:nvPr/>
        </p:nvSpPr>
        <p:spPr>
          <a:xfrm>
            <a:off x="369009" y="5094626"/>
            <a:ext cx="8218398" cy="1107391"/>
          </a:xfrm>
          <a:prstGeom prst="wedgeRoundRectCallout">
            <a:avLst>
              <a:gd name="adj1" fmla="val -24284"/>
              <a:gd name="adj2" fmla="val -973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7430" y="1226451"/>
            <a:ext cx="906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Nucleons and chiral symmetry</a:t>
            </a:r>
            <a:endParaRPr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4720" y="1913394"/>
            <a:ext cx="600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>
                <a:cs typeface="ヒラギノ角ゴ ProN W6"/>
              </a:rPr>
              <a:t>N</a:t>
            </a:r>
            <a:r>
              <a:rPr lang="en-US" altLang="ja-JP" sz="2400" dirty="0" smtClean="0">
                <a:cs typeface="ヒラギノ角ゴ ProN W6"/>
              </a:rPr>
              <a:t>ucleon is composed of three valence quarks</a:t>
            </a:r>
            <a:endParaRPr kumimoji="1" lang="ja-JP" altLang="en-US" sz="2400" dirty="0">
              <a:cs typeface="ヒラギノ角ゴ ProN W6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286663" y="2665934"/>
            <a:ext cx="4703319" cy="2144608"/>
            <a:chOff x="4492015" y="2869651"/>
            <a:chExt cx="4011311" cy="2052369"/>
          </a:xfrm>
        </p:grpSpPr>
        <p:sp>
          <p:nvSpPr>
            <p:cNvPr id="37" name="二等辺三角形 8"/>
            <p:cNvSpPr/>
            <p:nvPr/>
          </p:nvSpPr>
          <p:spPr>
            <a:xfrm>
              <a:off x="6381076" y="4007620"/>
              <a:ext cx="1060704" cy="91440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8" name="直線コネクタ 37"/>
            <p:cNvCxnSpPr/>
            <p:nvPr/>
          </p:nvCxnSpPr>
          <p:spPr>
            <a:xfrm flipV="1">
              <a:off x="5061854" y="3428497"/>
              <a:ext cx="3441472" cy="1142163"/>
            </a:xfrm>
            <a:prstGeom prst="line">
              <a:avLst/>
            </a:prstGeom>
            <a:ln w="38100" cmpd="sng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円/楕円 38"/>
            <p:cNvSpPr/>
            <p:nvPr/>
          </p:nvSpPr>
          <p:spPr>
            <a:xfrm>
              <a:off x="7939237" y="3340069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8164209" y="3256610"/>
              <a:ext cx="216000" cy="2160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717890" y="3409010"/>
              <a:ext cx="216000" cy="216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706887" y="2869651"/>
              <a:ext cx="1469785" cy="35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three quarks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492015" y="3165830"/>
              <a:ext cx="939506" cy="35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mtClean="0"/>
                <a:t>a nucleon</a:t>
              </a:r>
              <a:endParaRPr kumimoji="1" lang="ja-JP" altLang="en-US" dirty="0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74" y="2742088"/>
            <a:ext cx="1170815" cy="2461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16" y="3019727"/>
            <a:ext cx="1176604" cy="27553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64720" y="5237023"/>
            <a:ext cx="6482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cs typeface="ヒラギノ角ゴ ProN W6"/>
              </a:rPr>
              <a:t>- </a:t>
            </a:r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It is natural to explain the mass of nucleon by the</a:t>
            </a:r>
          </a:p>
          <a:p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  <a:cs typeface="ヒラギノ角ゴ ProN W6"/>
              </a:rPr>
              <a:t>   spontaneous breakdown of chiral symmetry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cs typeface="ヒラギノ角ゴ ProN W6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140448" y="3383202"/>
            <a:ext cx="873666" cy="875435"/>
          </a:xfrm>
          <a:prstGeom prst="ellipse">
            <a:avLst/>
          </a:prstGeom>
          <a:gradFill flip="none" rotWithShape="1">
            <a:gsLst>
              <a:gs pos="31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06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4505833" y="2778255"/>
            <a:ext cx="4262295" cy="673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12083" y="2829500"/>
            <a:ext cx="2147238" cy="621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47431" y="1226450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The origin of mass of nucleons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720" y="1913394"/>
            <a:ext cx="761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I explained nucleon mass is generated by the spontaneous</a:t>
            </a:r>
          </a:p>
          <a:p>
            <a:r>
              <a:rPr lang="en-US" altLang="ja-JP" sz="2400" dirty="0" smtClean="0">
                <a:cs typeface="ヒラギノ角ゴ ProN W6"/>
              </a:rPr>
              <a:t>   breakdown of chiral symmetry</a:t>
            </a:r>
            <a:endParaRPr lang="en-US" altLang="ja-JP" sz="2400" dirty="0"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62" y="3004530"/>
            <a:ext cx="1834874" cy="311424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4544348" y="2850641"/>
            <a:ext cx="4496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Gell-Mann and 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Levy</a:t>
            </a:r>
            <a:r>
              <a:rPr lang="ja-JP" alt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Nuovo Cim.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16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705 (1960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Schwinger,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s-I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Annals Phys. 2. 407 (1957</a:t>
            </a:r>
            <a:r>
              <a:rPr lang="is-I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ja-JP" altLang="en-US" sz="1400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4505833" y="2778255"/>
            <a:ext cx="4262295" cy="673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1212083" y="5744683"/>
            <a:ext cx="3015360" cy="67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12083" y="2829500"/>
            <a:ext cx="2147238" cy="621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47431" y="1226450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・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The origin of mass of nucleons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720" y="4691768"/>
            <a:ext cx="7803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 </a:t>
            </a:r>
            <a:r>
              <a:rPr lang="en-US" altLang="ja-JP" sz="2400" dirty="0" smtClean="0"/>
              <a:t>It is possible to explain that nucleon mass is originated from</a:t>
            </a:r>
          </a:p>
          <a:p>
            <a:r>
              <a:rPr kumimoji="1" lang="en-US" altLang="ja-JP" sz="2400" dirty="0" smtClean="0"/>
              <a:t>  chiral symmetry breaking </a:t>
            </a:r>
            <a:r>
              <a:rPr kumimoji="1" lang="en-US" altLang="ja-JP" sz="2000" b="1" dirty="0" smtClean="0">
                <a:solidFill>
                  <a:schemeClr val="accent2">
                    <a:lumMod val="50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partially</a:t>
            </a:r>
            <a:endParaRPr kumimoji="1" lang="ja-JP" altLang="en-US" sz="2000" b="1" dirty="0">
              <a:solidFill>
                <a:schemeClr val="accent2">
                  <a:lumMod val="50000"/>
                </a:schemeClr>
              </a:solidFill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7431" y="111011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1. </a:t>
            </a:r>
            <a:r>
              <a:rPr lang="en-US" altLang="ja-JP" sz="3600" smtClean="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rPr>
              <a:t>Introduction</a:t>
            </a:r>
            <a:endParaRPr kumimoji="1" lang="ja-JP" altLang="en-US" sz="3600" dirty="0">
              <a:solidFill>
                <a:schemeClr val="bg1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720" y="1913394"/>
            <a:ext cx="761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cs typeface="ヒラギノ角ゴ ProN W6"/>
              </a:rPr>
              <a:t>- I explained nucleon mass is generated by the spontaneous</a:t>
            </a:r>
          </a:p>
          <a:p>
            <a:r>
              <a:rPr lang="en-US" altLang="ja-JP" sz="2400" dirty="0" smtClean="0">
                <a:cs typeface="ヒラギノ角ゴ ProN W6"/>
              </a:rPr>
              <a:t>   breakdown of chiral symmetry</a:t>
            </a:r>
            <a:endParaRPr lang="en-US" altLang="ja-JP" sz="2400" dirty="0">
              <a:cs typeface="ヒラギノ角ゴ ProN W6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569953" y="5730417"/>
            <a:ext cx="4418316" cy="6711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600726" y="5812943"/>
            <a:ext cx="5060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C. E. DeTar and T. Kunihiro, Phys. Rev. D 39, 2805 (1989)</a:t>
            </a:r>
            <a:endParaRPr lang="en-US" altLang="ja-JP" sz="1400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Jido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M. Oka, and A. </a:t>
            </a:r>
            <a:r>
              <a:rPr lang="en-US" altLang="ja-JP" sz="1400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Hosaka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PTP 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106, 873 (2001)</a:t>
            </a:r>
            <a:endParaRPr lang="ja-JP" altLang="en-US" sz="1400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22498" y="3805038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smtClean="0">
                <a:latin typeface="ヒラギノ角ゴ ProN W6"/>
                <a:ea typeface="ヒラギノ角ゴ ProN W6"/>
                <a:cs typeface="ヒラギノ角ゴ ProN W6"/>
              </a:rPr>
              <a:t>However . . . </a:t>
            </a:r>
            <a:endParaRPr kumimoji="1" lang="ja-JP" altLang="en-US" sz="24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62" y="3004530"/>
            <a:ext cx="1834874" cy="3114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902" y="5941481"/>
            <a:ext cx="2693805" cy="314419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4544348" y="2850641"/>
            <a:ext cx="4496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Gell-Mann and 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Levy</a:t>
            </a:r>
            <a:r>
              <a:rPr lang="ja-JP" altLang="en-US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Nuovo Cim.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16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705 (1960</a:t>
            </a:r>
            <a:r>
              <a:rPr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S.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ja-JP" altLang="en-US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Schwinger,</a:t>
            </a:r>
            <a:r>
              <a:rPr lang="en-U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s-IS" altLang="ja-JP" sz="1400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Annals Phys. 2. 407 (1957</a:t>
            </a:r>
            <a:r>
              <a:rPr lang="is-IS" altLang="ja-JP" sz="1400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ja-JP" altLang="en-US" sz="1400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26902</TotalTime>
  <Words>2032</Words>
  <Application>Microsoft Macintosh PowerPoint</Application>
  <PresentationFormat>画面に合わせる (4:3)</PresentationFormat>
  <Paragraphs>408</Paragraphs>
  <Slides>51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60" baseType="lpstr">
      <vt:lpstr>Calibri</vt:lpstr>
      <vt:lpstr>Hiragino Kaku Gothic Pro W6</vt:lpstr>
      <vt:lpstr>Hiragino Kaku Gothic ProN W3</vt:lpstr>
      <vt:lpstr>Hiragino Kaku Gothic ProN W6</vt:lpstr>
      <vt:lpstr>ＭＳ Ｐゴシック</vt:lpstr>
      <vt:lpstr>Times New Roman</vt:lpstr>
      <vt:lpstr>ヒラギノ角ゴ ProN W6</vt:lpstr>
      <vt:lpstr>Arial</vt:lpstr>
      <vt:lpstr>ホワイト</vt:lpstr>
      <vt:lpstr>z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名古屋大学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</dc:title>
  <dc:creator>末永 大輝</dc:creator>
  <cp:lastModifiedBy>末永大輝</cp:lastModifiedBy>
  <cp:revision>1422</cp:revision>
  <cp:lastPrinted>2016-12-01T03:43:53Z</cp:lastPrinted>
  <dcterms:created xsi:type="dcterms:W3CDTF">2015-09-21T05:09:27Z</dcterms:created>
  <dcterms:modified xsi:type="dcterms:W3CDTF">2017-05-23T06:23:43Z</dcterms:modified>
</cp:coreProperties>
</file>