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Default Extension="mpg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2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99" r:id="rId2"/>
    <p:sldId id="585" r:id="rId3"/>
    <p:sldId id="542" r:id="rId4"/>
    <p:sldId id="523" r:id="rId5"/>
    <p:sldId id="544" r:id="rId6"/>
    <p:sldId id="545" r:id="rId7"/>
    <p:sldId id="546" r:id="rId8"/>
    <p:sldId id="524" r:id="rId9"/>
    <p:sldId id="561" r:id="rId10"/>
    <p:sldId id="589" r:id="rId11"/>
    <p:sldId id="552" r:id="rId12"/>
    <p:sldId id="500" r:id="rId13"/>
    <p:sldId id="588" r:id="rId14"/>
    <p:sldId id="527" r:id="rId15"/>
    <p:sldId id="568" r:id="rId16"/>
    <p:sldId id="569" r:id="rId17"/>
    <p:sldId id="550" r:id="rId18"/>
    <p:sldId id="570" r:id="rId19"/>
    <p:sldId id="628" r:id="rId20"/>
    <p:sldId id="590" r:id="rId21"/>
    <p:sldId id="592" r:id="rId22"/>
    <p:sldId id="551" r:id="rId23"/>
    <p:sldId id="625" r:id="rId24"/>
    <p:sldId id="595" r:id="rId25"/>
    <p:sldId id="598" r:id="rId26"/>
    <p:sldId id="596" r:id="rId27"/>
    <p:sldId id="605" r:id="rId28"/>
    <p:sldId id="626" r:id="rId29"/>
    <p:sldId id="627" r:id="rId30"/>
    <p:sldId id="505" r:id="rId31"/>
    <p:sldId id="562" r:id="rId32"/>
    <p:sldId id="614" r:id="rId33"/>
    <p:sldId id="613" r:id="rId34"/>
    <p:sldId id="618" r:id="rId35"/>
    <p:sldId id="563" r:id="rId36"/>
    <p:sldId id="593" r:id="rId37"/>
    <p:sldId id="564" r:id="rId38"/>
    <p:sldId id="554" r:id="rId39"/>
    <p:sldId id="616" r:id="rId40"/>
    <p:sldId id="617" r:id="rId41"/>
    <p:sldId id="611" r:id="rId42"/>
    <p:sldId id="615" r:id="rId43"/>
    <p:sldId id="635" r:id="rId44"/>
    <p:sldId id="612" r:id="rId45"/>
    <p:sldId id="619" r:id="rId46"/>
    <p:sldId id="620" r:id="rId47"/>
    <p:sldId id="621" r:id="rId48"/>
    <p:sldId id="622" r:id="rId49"/>
    <p:sldId id="623" r:id="rId50"/>
    <p:sldId id="526" r:id="rId51"/>
    <p:sldId id="555" r:id="rId52"/>
    <p:sldId id="507" r:id="rId53"/>
    <p:sldId id="599" r:id="rId54"/>
    <p:sldId id="600" r:id="rId55"/>
    <p:sldId id="624" r:id="rId56"/>
    <p:sldId id="597" r:id="rId57"/>
    <p:sldId id="601" r:id="rId58"/>
    <p:sldId id="602" r:id="rId59"/>
    <p:sldId id="648" r:id="rId60"/>
    <p:sldId id="650" r:id="rId61"/>
    <p:sldId id="649" r:id="rId62"/>
    <p:sldId id="594" r:id="rId63"/>
    <p:sldId id="636" r:id="rId64"/>
    <p:sldId id="637" r:id="rId65"/>
    <p:sldId id="557" r:id="rId66"/>
    <p:sldId id="558" r:id="rId67"/>
    <p:sldId id="559" r:id="rId68"/>
    <p:sldId id="638" r:id="rId69"/>
    <p:sldId id="639" r:id="rId70"/>
    <p:sldId id="641" r:id="rId71"/>
    <p:sldId id="572" r:id="rId72"/>
    <p:sldId id="575" r:id="rId73"/>
    <p:sldId id="576" r:id="rId74"/>
  </p:sldIdLst>
  <p:sldSz cx="9144000" cy="6858000" type="screen4x3"/>
  <p:notesSz cx="7099300" cy="10234613"/>
  <p:custDataLst>
    <p:tags r:id="rId7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5" autoAdjust="0"/>
  </p:normalViewPr>
  <p:slideViewPr>
    <p:cSldViewPr>
      <p:cViewPr varScale="1">
        <p:scale>
          <a:sx n="69" d="100"/>
          <a:sy n="69" d="100"/>
        </p:scale>
        <p:origin x="-13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charset="0"/>
              </a:defRPr>
            </a:lvl1pPr>
          </a:lstStyle>
          <a:p>
            <a:fld id="{AF2F8E1C-BFC4-1A4C-A1F4-C7D3C2994244}" type="datetimeFigureOut">
              <a:rPr lang="de-DE"/>
              <a:pPr/>
              <a:t>19.12.17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charset="0"/>
              </a:defRPr>
            </a:lvl1pPr>
          </a:lstStyle>
          <a:p>
            <a:fld id="{C9E0F6B3-3DE7-7745-B14B-30423D1A1DE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248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0F6B3-3DE7-7745-B14B-30423D1A1DE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06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EB16A3-EB16-3F4B-A695-E4E1A5C31D7B}" type="slidenum">
              <a:rPr lang="de-DE" sz="1300">
                <a:latin typeface="Calibri" charset="0"/>
              </a:rPr>
              <a:pPr eaLnBrk="1" hangingPunct="1"/>
              <a:t>47</a:t>
            </a:fld>
            <a:endParaRPr lang="de-DE" sz="13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58E3C5-CFCD-A743-ADF5-8D40E31292D5}" type="slidenum">
              <a:rPr lang="de-DE" sz="1300">
                <a:latin typeface="Calibri" charset="0"/>
              </a:rPr>
              <a:pPr eaLnBrk="1" hangingPunct="1"/>
              <a:t>56</a:t>
            </a:fld>
            <a:endParaRPr lang="de-DE" sz="13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505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AA38EE-416A-4D26-8C47-DD42F0E84046}" type="slidenum">
              <a:rPr lang="de-DE" smtClean="0">
                <a:ea typeface="ＭＳ Ｐゴシック" pitchFamily="34" charset="-128"/>
              </a:rPr>
              <a:pPr/>
              <a:t>68</a:t>
            </a:fld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721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22B87D-8992-4578-88E6-149AAE72212D}" type="slidenum">
              <a:rPr lang="de-DE" smtClean="0">
                <a:ea typeface="ＭＳ Ｐゴシック" pitchFamily="34" charset="-128"/>
              </a:rPr>
              <a:pPr/>
              <a:t>71</a:t>
            </a:fld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438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13DCC3-423B-4760-8B8A-63E9752E559F}" type="slidenum">
              <a:rPr lang="de-DE" smtClean="0">
                <a:ea typeface="ＭＳ Ｐゴシック" pitchFamily="34" charset="-128"/>
              </a:rPr>
              <a:pPr/>
              <a:t>72</a:t>
            </a:fld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129B-C2F9-124A-B4A2-28CDF55C28B8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D8CF-D0E3-3445-9E6E-B502424D67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5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B205F-3FCC-8C47-BF10-63AF533C607D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5EC-7F5F-C045-8A07-18C668D148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16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09C0B-6D87-2B46-AAA7-D4699191E89A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5FA9-AE4A-554C-8890-8C59347BF3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93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1"/>
          </a:solidFill>
          <a:ln w="9525" cap="rnd">
            <a:solidFill>
              <a:schemeClr val="tx1"/>
            </a:solidFill>
            <a:round/>
          </a:ln>
          <a:effectLst>
            <a:outerShdw blurRad="50800" dist="38100" dir="2700000" algn="tl" rotWithShape="0">
              <a:schemeClr val="tx2">
                <a:lumMod val="75000"/>
                <a:alpha val="43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78" y="980728"/>
            <a:ext cx="9124921" cy="587727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2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DC353-A294-7849-96B3-DC2CAD0684DB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D841-004E-5B4D-ABE6-2103FBB62C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7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F8C87-C0C8-FA4E-9391-15B2506790C6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E52F-F231-7243-AE03-94F0C72E32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7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C7EAF-FCC2-BB4F-9B06-D77DEEC35457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0EC7C-4B69-8446-A554-13BA73BDA0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45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5FC48-B630-3B4A-A9C6-E79B45BDC859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4A24-2BF6-534C-BF61-31B09138A4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07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87518-751D-754D-8A0D-7D3854ACBA35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120E-16B3-1242-ACDC-E4E22E0EC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55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5C2DA-6E68-674A-99C4-CC82CBE2CD6C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6F0-28D8-EC4E-8A43-D50D928406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34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1F5DE-CB1A-634A-9EBB-07D1EE6CB18F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F1B7-2DDE-7E43-B925-E11878D0A7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81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1720B21-2F9B-9C42-9925-DAA1A88D9AA6}" type="datetimeFigureOut">
              <a:rPr lang="de-DE"/>
              <a:pPr>
                <a:defRPr/>
              </a:pPr>
              <a:t>19.12.17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1BCEC9B-0DD4-FC4B-A3E4-9047D2C913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96" r:id="rId3"/>
    <p:sldLayoutId id="2147483795" r:id="rId4"/>
    <p:sldLayoutId id="2147483794" r:id="rId5"/>
    <p:sldLayoutId id="2147483793" r:id="rId6"/>
    <p:sldLayoutId id="2147483792" r:id="rId7"/>
    <p:sldLayoutId id="2147483791" r:id="rId8"/>
    <p:sldLayoutId id="2147483790" r:id="rId9"/>
    <p:sldLayoutId id="2147483789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6.wmf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6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4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6.mpeg"/><Relationship Id="rId4" Type="http://schemas.openxmlformats.org/officeDocument/2006/relationships/video" Target="../media/media6.mpe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microsoft.com/office/2007/relationships/media" Target="../media/media5.mpeg"/><Relationship Id="rId2" Type="http://schemas.openxmlformats.org/officeDocument/2006/relationships/video" Target="../media/media5.m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53.emf"/><Relationship Id="rId7" Type="http://schemas.openxmlformats.org/officeDocument/2006/relationships/image" Target="../media/image54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5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61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6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6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6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6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6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1" Type="http://schemas.microsoft.com/office/2007/relationships/media" Target="../media/media7.mpg"/><Relationship Id="rId2" Type="http://schemas.openxmlformats.org/officeDocument/2006/relationships/video" Target="../media/media7.m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7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oleObject" Target="../embeddings/oleObject29.bin"/><Relationship Id="rId9" Type="http://schemas.openxmlformats.org/officeDocument/2006/relationships/image" Target="../media/image73.emf"/><Relationship Id="rId1" Type="http://schemas.openxmlformats.org/officeDocument/2006/relationships/vmlDrawing" Target="../drawings/vmlDrawing15.vml"/><Relationship Id="rId2" Type="http://schemas.openxmlformats.org/officeDocument/2006/relationships/tags" Target="../tags/tag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1" Type="http://schemas.microsoft.com/office/2007/relationships/media" Target="../media/media8.mpg"/><Relationship Id="rId2" Type="http://schemas.openxmlformats.org/officeDocument/2006/relationships/video" Target="../media/media8.m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4" Type="http://schemas.microsoft.com/office/2007/relationships/media" Target="../media/media10.mp4"/><Relationship Id="rId5" Type="http://schemas.openxmlformats.org/officeDocument/2006/relationships/video" Target="../media/media10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30.bin"/><Relationship Id="rId8" Type="http://schemas.openxmlformats.org/officeDocument/2006/relationships/image" Target="../media/image77.emf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" Type="http://schemas.openxmlformats.org/officeDocument/2006/relationships/vmlDrawing" Target="../drawings/vmlDrawing16.vml"/><Relationship Id="rId2" Type="http://schemas.microsoft.com/office/2007/relationships/media" Target="../media/media9.mp4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85.emf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4.png"/><Relationship Id="rId1" Type="http://schemas.microsoft.com/office/2007/relationships/media" Target="../media/media11.mpeg"/><Relationship Id="rId2" Type="http://schemas.openxmlformats.org/officeDocument/2006/relationships/video" Target="../media/media11.m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13.mpeg"/><Relationship Id="rId4" Type="http://schemas.openxmlformats.org/officeDocument/2006/relationships/video" Target="../media/media13.m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microsoft.com/office/2007/relationships/media" Target="../media/media12.mpeg"/><Relationship Id="rId2" Type="http://schemas.openxmlformats.org/officeDocument/2006/relationships/video" Target="../media/media12.m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eg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102.wmf"/><Relationship Id="rId9" Type="http://schemas.openxmlformats.org/officeDocument/2006/relationships/image" Target="../media/image105.png"/><Relationship Id="rId1" Type="http://schemas.openxmlformats.org/officeDocument/2006/relationships/vmlDrawing" Target="../drawings/vmlDrawing18.vml"/><Relationship Id="rId2" Type="http://schemas.microsoft.com/office/2007/relationships/media" Target="../media/media14.m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Theory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Low-</a:t>
            </a:r>
            <a:r>
              <a:rPr lang="de-DE" sz="4000" dirty="0" err="1" smtClean="0"/>
              <a:t>Energy</a:t>
            </a:r>
            <a:r>
              <a:rPr lang="de-DE" sz="4000" dirty="0" smtClean="0"/>
              <a:t> </a:t>
            </a:r>
            <a:r>
              <a:rPr lang="de-DE" sz="4000" dirty="0" err="1" smtClean="0"/>
              <a:t>Nuclear</a:t>
            </a:r>
            <a:r>
              <a:rPr lang="de-DE" sz="4000" dirty="0" smtClean="0"/>
              <a:t> </a:t>
            </a:r>
            <a:r>
              <a:rPr lang="de-DE" sz="4000" dirty="0" err="1" smtClean="0"/>
              <a:t>Reactions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Calibri" charset="0"/>
              </a:rPr>
              <a:t>History</a:t>
            </a:r>
            <a:endParaRPr lang="de-DE" dirty="0" smtClean="0">
              <a:latin typeface="Calibri" charset="0"/>
            </a:endParaRPr>
          </a:p>
          <a:p>
            <a:r>
              <a:rPr lang="de-DE" dirty="0" err="1" smtClean="0">
                <a:latin typeface="Calibri" charset="0"/>
              </a:rPr>
              <a:t>Elementary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nuclear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theory</a:t>
            </a:r>
            <a:endParaRPr lang="de-DE" dirty="0" smtClean="0">
              <a:latin typeface="Calibri" charset="0"/>
            </a:endParaRPr>
          </a:p>
          <a:p>
            <a:r>
              <a:rPr lang="de-DE" dirty="0" err="1" smtClean="0">
                <a:latin typeface="Calibri" charset="0"/>
              </a:rPr>
              <a:t>What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is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interesting</a:t>
            </a:r>
            <a:r>
              <a:rPr lang="de-DE" dirty="0" smtClean="0">
                <a:latin typeface="Calibri" charset="0"/>
              </a:rPr>
              <a:t> in HI </a:t>
            </a:r>
            <a:r>
              <a:rPr lang="de-DE" dirty="0" err="1" smtClean="0">
                <a:latin typeface="Calibri" charset="0"/>
              </a:rPr>
              <a:t>collisions</a:t>
            </a:r>
            <a:endParaRPr lang="de-DE" dirty="0" smtClean="0">
              <a:latin typeface="Calibri" charset="0"/>
            </a:endParaRPr>
          </a:p>
          <a:p>
            <a:r>
              <a:rPr lang="de-DE" dirty="0" err="1" smtClean="0">
                <a:latin typeface="Calibri" charset="0"/>
              </a:rPr>
              <a:t>Theoretical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concepts</a:t>
            </a:r>
            <a:endParaRPr lang="de-DE" dirty="0" smtClean="0">
              <a:latin typeface="Calibri" charset="0"/>
            </a:endParaRPr>
          </a:p>
          <a:p>
            <a:r>
              <a:rPr lang="de-DE" dirty="0" err="1" smtClean="0">
                <a:latin typeface="Calibri" charset="0"/>
              </a:rPr>
              <a:t>Phenomenology</a:t>
            </a:r>
            <a:endParaRPr lang="de-DE" dirty="0" smtClean="0">
              <a:latin typeface="Calibri" charset="0"/>
            </a:endParaRPr>
          </a:p>
          <a:p>
            <a:r>
              <a:rPr lang="de-DE" dirty="0" smtClean="0">
                <a:latin typeface="Calibri" charset="0"/>
              </a:rPr>
              <a:t>New </a:t>
            </a:r>
            <a:r>
              <a:rPr lang="de-DE" dirty="0" err="1" smtClean="0">
                <a:latin typeface="Calibri" charset="0"/>
              </a:rPr>
              <a:t>applications</a:t>
            </a:r>
            <a:endParaRPr lang="de-DE" dirty="0" smtClean="0">
              <a:latin typeface="Calibri" charset="0"/>
            </a:endParaRPr>
          </a:p>
          <a:p>
            <a:endParaRPr lang="de-DE" dirty="0"/>
          </a:p>
        </p:txBody>
      </p:sp>
      <p:pic>
        <p:nvPicPr>
          <p:cNvPr id="4" name="Bild 2" descr="bmbf_logo_2002_rgb_transpar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5168064"/>
            <a:ext cx="1792164" cy="12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013176"/>
            <a:ext cx="2414385" cy="14401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220072" y="60932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a</a:t>
            </a:r>
            <a:r>
              <a:rPr lang="de-DE" dirty="0" err="1" smtClean="0">
                <a:solidFill>
                  <a:srgbClr val="FFFFFF"/>
                </a:solidFill>
              </a:rPr>
              <a:t>nd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many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others</a:t>
            </a:r>
            <a:r>
              <a:rPr lang="de-DE" dirty="0" smtClean="0">
                <a:solidFill>
                  <a:srgbClr val="FFFFFF"/>
                </a:solidFill>
              </a:rPr>
              <a:t> ...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2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Experience </a:t>
            </a:r>
            <a:r>
              <a:rPr lang="de-DE" dirty="0" err="1" smtClean="0"/>
              <a:t>from</a:t>
            </a:r>
            <a:r>
              <a:rPr lang="de-DE" dirty="0" smtClean="0"/>
              <a:t> Fission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de-DE" sz="24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phenomenological</a:t>
            </a:r>
            <a:r>
              <a:rPr lang="de-DE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shell</a:t>
            </a:r>
            <a:r>
              <a:rPr lang="de-DE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</a:t>
            </a:r>
            <a:endParaRPr lang="de-DE" sz="24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DE" sz="2400" dirty="0"/>
              <a:t>Model potential </a:t>
            </a:r>
            <a:r>
              <a:rPr lang="de-DE" sz="2400" dirty="0" err="1"/>
              <a:t>like</a:t>
            </a:r>
            <a:r>
              <a:rPr lang="de-DE" sz="2400" dirty="0"/>
              <a:t> </a:t>
            </a:r>
            <a:r>
              <a:rPr lang="de-DE" sz="2400" dirty="0" err="1"/>
              <a:t>oscillator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smtClean="0"/>
              <a:t>Yukawa</a:t>
            </a:r>
          </a:p>
          <a:p>
            <a:r>
              <a:rPr lang="de-DE" sz="2400" dirty="0" err="1" smtClean="0"/>
              <a:t>Use</a:t>
            </a:r>
            <a:r>
              <a:rPr lang="de-DE" sz="2400" dirty="0" smtClean="0"/>
              <a:t> a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shape</a:t>
            </a:r>
            <a:r>
              <a:rPr lang="de-DE" sz="2400" dirty="0" smtClean="0"/>
              <a:t> </a:t>
            </a:r>
            <a:r>
              <a:rPr lang="de-DE" sz="2400" dirty="0" err="1" smtClean="0"/>
              <a:t>parameters</a:t>
            </a:r>
            <a:endParaRPr lang="de-DE" sz="2400" dirty="0" smtClean="0"/>
          </a:p>
          <a:p>
            <a:r>
              <a:rPr lang="de-DE" sz="2400" dirty="0" err="1" smtClean="0"/>
              <a:t>Earliest</a:t>
            </a:r>
            <a:r>
              <a:rPr lang="de-DE" sz="2400" dirty="0" smtClean="0"/>
              <a:t> </a:t>
            </a:r>
            <a:r>
              <a:rPr lang="de-DE" sz="2400" dirty="0" err="1" smtClean="0"/>
              <a:t>deformed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r>
              <a:rPr lang="de-DE" sz="2400" dirty="0" smtClean="0"/>
              <a:t>: Nilsson </a:t>
            </a:r>
            <a:r>
              <a:rPr lang="de-DE" sz="2400" dirty="0" err="1" smtClean="0"/>
              <a:t>model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smtClean="0">
                <a:latin typeface="Symbol"/>
              </a:rPr>
              <a:t>β</a:t>
            </a:r>
            <a:r>
              <a:rPr lang="de-DE" sz="2400" dirty="0" smtClean="0"/>
              <a:t>-deformation </a:t>
            </a:r>
            <a:r>
              <a:rPr lang="de-DE" sz="2400" dirty="0" err="1" smtClean="0"/>
              <a:t>only</a:t>
            </a:r>
            <a:endParaRPr lang="de-DE" sz="2400" dirty="0" smtClean="0"/>
          </a:p>
          <a:p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describe</a:t>
            </a:r>
            <a:r>
              <a:rPr lang="de-DE" sz="2400" dirty="0" smtClean="0"/>
              <a:t> </a:t>
            </a:r>
            <a:r>
              <a:rPr lang="de-DE" sz="2400" dirty="0" err="1" smtClean="0"/>
              <a:t>breakup</a:t>
            </a:r>
            <a:r>
              <a:rPr lang="de-DE" sz="2400" dirty="0" smtClean="0"/>
              <a:t>,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</a:t>
            </a:r>
            <a:r>
              <a:rPr lang="de-DE" sz="2400" dirty="0" smtClean="0"/>
              <a:t> 2-center </a:t>
            </a:r>
            <a:r>
              <a:rPr lang="de-DE" sz="2400" dirty="0" err="1" smtClean="0"/>
              <a:t>models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</a:t>
            </a:r>
            <a:r>
              <a:rPr lang="de-DE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de-DE" sz="24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fission</a:t>
            </a:r>
            <a:endParaRPr lang="de-DE" sz="2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DE" sz="2400" dirty="0"/>
              <a:t>Fission was </a:t>
            </a:r>
            <a:r>
              <a:rPr lang="de-DE" sz="2400" dirty="0" err="1"/>
              <a:t>usually</a:t>
            </a:r>
            <a:r>
              <a:rPr lang="de-DE" sz="2400" dirty="0"/>
              <a:t> </a:t>
            </a:r>
            <a:r>
              <a:rPr lang="de-DE" sz="2400" dirty="0" err="1"/>
              <a:t>treated</a:t>
            </a:r>
            <a:r>
              <a:rPr lang="de-DE" sz="2400" dirty="0"/>
              <a:t> </a:t>
            </a:r>
            <a:r>
              <a:rPr lang="de-DE" sz="2400" dirty="0" err="1"/>
              <a:t>using</a:t>
            </a:r>
            <a:r>
              <a:rPr lang="de-DE" sz="2400" dirty="0"/>
              <a:t> time-independent </a:t>
            </a:r>
            <a:r>
              <a:rPr lang="de-DE" sz="2400" dirty="0" err="1" smtClean="0"/>
              <a:t>formulations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The </a:t>
            </a:r>
            <a:r>
              <a:rPr lang="de-DE" sz="2400" dirty="0"/>
              <a:t>potential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surface</a:t>
            </a:r>
            <a:r>
              <a:rPr lang="de-DE" sz="2400" dirty="0"/>
              <a:t> (PES) </a:t>
            </a:r>
            <a:r>
              <a:rPr lang="de-DE" sz="2400" dirty="0" err="1"/>
              <a:t>yields</a:t>
            </a:r>
            <a:r>
              <a:rPr lang="de-DE" sz="2400" dirty="0"/>
              <a:t> </a:t>
            </a:r>
            <a:r>
              <a:rPr lang="de-DE" sz="2400" dirty="0" err="1"/>
              <a:t>barriers</a:t>
            </a:r>
            <a:r>
              <a:rPr lang="de-DE" sz="2400" dirty="0"/>
              <a:t> </a:t>
            </a:r>
            <a:r>
              <a:rPr lang="de-DE" sz="2400" dirty="0" err="1"/>
              <a:t>including</a:t>
            </a:r>
            <a:r>
              <a:rPr lang="de-DE" sz="2400" dirty="0"/>
              <a:t> </a:t>
            </a:r>
            <a:r>
              <a:rPr lang="de-DE" sz="2400" dirty="0" err="1"/>
              <a:t>asymmetry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deformations</a:t>
            </a:r>
            <a:endParaRPr lang="de-DE" sz="2400" dirty="0"/>
          </a:p>
          <a:p>
            <a:r>
              <a:rPr lang="de-DE" sz="2400" dirty="0" err="1"/>
              <a:t>Adding</a:t>
            </a:r>
            <a:r>
              <a:rPr lang="de-DE" sz="2400" dirty="0"/>
              <a:t> </a:t>
            </a:r>
            <a:r>
              <a:rPr lang="de-DE" sz="2400" dirty="0" err="1"/>
              <a:t>collective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parameters</a:t>
            </a:r>
            <a:r>
              <a:rPr lang="de-DE" sz="2400" dirty="0"/>
              <a:t>, </a:t>
            </a:r>
            <a:r>
              <a:rPr lang="de-DE" sz="2400" dirty="0" err="1">
                <a:solidFill>
                  <a:srgbClr val="FF0000"/>
                </a:solidFill>
              </a:rPr>
              <a:t>tunneling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 smtClean="0"/>
              <a:t>calculated</a:t>
            </a:r>
            <a:r>
              <a:rPr lang="de-DE" sz="2400" dirty="0" smtClean="0"/>
              <a:t> (in simple </a:t>
            </a:r>
            <a:r>
              <a:rPr lang="de-DE" sz="2400" dirty="0" err="1" smtClean="0"/>
              <a:t>approximation</a:t>
            </a:r>
            <a:r>
              <a:rPr lang="de-DE" sz="2400" dirty="0" smtClean="0"/>
              <a:t>)</a:t>
            </a:r>
            <a:endParaRPr lang="de-DE" sz="2400" dirty="0"/>
          </a:p>
          <a:p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explain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final </a:t>
            </a:r>
            <a:r>
              <a:rPr lang="de-DE" sz="2400" dirty="0" err="1"/>
              <a:t>kinetic</a:t>
            </a:r>
            <a:r>
              <a:rPr lang="de-DE" sz="2400" dirty="0"/>
              <a:t> </a:t>
            </a:r>
            <a:r>
              <a:rPr lang="de-DE" sz="2400" dirty="0" err="1"/>
              <a:t>energies</a:t>
            </a:r>
            <a:r>
              <a:rPr lang="de-DE" sz="2400" dirty="0"/>
              <a:t>, </a:t>
            </a:r>
            <a:r>
              <a:rPr lang="de-DE" sz="2400" dirty="0" err="1"/>
              <a:t>friction</a:t>
            </a:r>
            <a:r>
              <a:rPr lang="de-DE" sz="2400" dirty="0"/>
              <a:t> </a:t>
            </a:r>
            <a:r>
              <a:rPr lang="de-DE" sz="2400" dirty="0" err="1"/>
              <a:t>had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considered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descent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barrier</a:t>
            </a:r>
            <a:r>
              <a:rPr lang="de-DE" sz="2400" dirty="0"/>
              <a:t> </a:t>
            </a:r>
            <a:r>
              <a:rPr lang="de-DE" sz="2400" dirty="0" err="1"/>
              <a:t>exit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scission</a:t>
            </a:r>
            <a:r>
              <a:rPr lang="de-DE" sz="2400" dirty="0"/>
              <a:t> </a:t>
            </a:r>
            <a:r>
              <a:rPr lang="de-DE" sz="2400" dirty="0" err="1"/>
              <a:t>point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0892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Liquid Drop Model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endParaRPr lang="de-DE" dirty="0" smtClean="0"/>
          </a:p>
          <a:p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drop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 smtClean="0"/>
              <a:t>Melissa </a:t>
            </a:r>
            <a:r>
              <a:rPr lang="de-DE" sz="2000" dirty="0" err="1" smtClean="0"/>
              <a:t>Orme</a:t>
            </a:r>
            <a:r>
              <a:rPr lang="de-DE" sz="2000" dirty="0" smtClean="0"/>
              <a:t>, Progress </a:t>
            </a:r>
            <a:r>
              <a:rPr lang="de-DE" sz="2000" dirty="0"/>
              <a:t>in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Combustion</a:t>
            </a:r>
            <a:r>
              <a:rPr lang="de-DE" sz="2000" dirty="0"/>
              <a:t> Science Vol. 23, pp. 65-79, </a:t>
            </a:r>
            <a:r>
              <a:rPr lang="de-DE" sz="2000" dirty="0" smtClean="0"/>
              <a:t>1997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r>
              <a:rPr lang="de-DE" sz="2000" dirty="0" err="1" smtClean="0"/>
              <a:t>Water</a:t>
            </a:r>
            <a:r>
              <a:rPr lang="de-DE" sz="2000" dirty="0" smtClean="0"/>
              <a:t> </a:t>
            </a:r>
            <a:r>
              <a:rPr lang="de-DE" sz="2000" dirty="0" err="1" smtClean="0"/>
              <a:t>drops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also </a:t>
            </a:r>
            <a:r>
              <a:rPr lang="de-DE" sz="2000" dirty="0" err="1" smtClean="0"/>
              <a:t>incompressible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(not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higher</a:t>
            </a:r>
            <a:r>
              <a:rPr lang="de-DE" sz="2000" dirty="0" smtClean="0"/>
              <a:t> </a:t>
            </a:r>
            <a:r>
              <a:rPr lang="de-DE" sz="2000" dirty="0" err="1" smtClean="0"/>
              <a:t>energies</a:t>
            </a:r>
            <a:r>
              <a:rPr lang="de-DE" sz="2000" dirty="0" smtClean="0"/>
              <a:t>) </a:t>
            </a:r>
            <a:r>
              <a:rPr lang="de-DE" sz="2000" dirty="0" err="1" smtClean="0"/>
              <a:t>and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effects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important</a:t>
            </a:r>
            <a:endParaRPr lang="de-DE" sz="2000" dirty="0" smtClean="0"/>
          </a:p>
          <a:p>
            <a:r>
              <a:rPr lang="de-DE" sz="2000" dirty="0" smtClean="0"/>
              <a:t>But: in </a:t>
            </a:r>
            <a:r>
              <a:rPr lang="de-DE" sz="2000" dirty="0" err="1" smtClean="0"/>
              <a:t>nuclei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</a:t>
            </a:r>
            <a:r>
              <a:rPr lang="de-DE" sz="2000" dirty="0" err="1" smtClean="0"/>
              <a:t>long</a:t>
            </a:r>
            <a:r>
              <a:rPr lang="de-DE" sz="2000" dirty="0" smtClean="0"/>
              <a:t> </a:t>
            </a:r>
            <a:r>
              <a:rPr lang="de-DE" sz="2000" dirty="0" err="1" smtClean="0"/>
              <a:t>mean</a:t>
            </a:r>
            <a:r>
              <a:rPr lang="de-DE" sz="2000" dirty="0" smtClean="0"/>
              <a:t> </a:t>
            </a:r>
            <a:r>
              <a:rPr lang="de-DE" sz="2000" dirty="0" err="1" smtClean="0"/>
              <a:t>free</a:t>
            </a:r>
            <a:r>
              <a:rPr lang="de-DE" sz="2000" dirty="0" smtClean="0"/>
              <a:t> </a:t>
            </a:r>
            <a:r>
              <a:rPr lang="de-DE" sz="2000" dirty="0" err="1" smtClean="0"/>
              <a:t>path</a:t>
            </a:r>
            <a:endParaRPr lang="de-DE" sz="2000" dirty="0" smtClean="0"/>
          </a:p>
          <a:p>
            <a:r>
              <a:rPr lang="de-DE" sz="2000" dirty="0" err="1" smtClean="0"/>
              <a:t>There</a:t>
            </a:r>
            <a:r>
              <a:rPr lang="de-DE" sz="2000" dirty="0" smtClean="0"/>
              <a:t> was a </a:t>
            </a:r>
            <a:r>
              <a:rPr lang="de-DE" sz="2000" dirty="0" err="1" smtClean="0"/>
              <a:t>long</a:t>
            </a:r>
            <a:r>
              <a:rPr lang="de-DE" sz="2000" dirty="0" smtClean="0"/>
              <a:t> </a:t>
            </a:r>
            <a:r>
              <a:rPr lang="de-DE" sz="2000" dirty="0" err="1" smtClean="0"/>
              <a:t>discussion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  <a:r>
              <a:rPr lang="de-DE" sz="2000" dirty="0" err="1" smtClean="0"/>
              <a:t>transparency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 </a:t>
            </a:r>
            <a:r>
              <a:rPr lang="de-DE" dirty="0" err="1" smtClean="0"/>
              <a:t>nuclei</a:t>
            </a:r>
            <a:r>
              <a:rPr lang="de-DE" dirty="0" smtClean="0"/>
              <a:t> </a:t>
            </a:r>
            <a:r>
              <a:rPr lang="de-DE" dirty="0" err="1" smtClean="0"/>
              <a:t>behave</a:t>
            </a:r>
            <a:r>
              <a:rPr lang="de-DE" dirty="0" smtClean="0"/>
              <a:t>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drops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39" y="2708920"/>
            <a:ext cx="4343400" cy="22669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nhaltsplatzhalter 7"/>
          <p:cNvPicPr>
            <a:picLocks noChangeAspect="1"/>
          </p:cNvPicPr>
          <p:nvPr/>
        </p:nvPicPr>
        <p:blipFill>
          <a:blip r:embed="rId4"/>
          <a:srcRect t="11155" b="11155"/>
          <a:stretch>
            <a:fillRect/>
          </a:stretch>
        </p:blipFill>
        <p:spPr bwMode="auto">
          <a:xfrm>
            <a:off x="4355976" y="2708920"/>
            <a:ext cx="4693920" cy="30231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6614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Hydrodynamic</a:t>
            </a:r>
            <a:r>
              <a:rPr lang="de-DE" dirty="0" smtClean="0"/>
              <a:t> Model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>
                <a:solidFill>
                  <a:srgbClr val="FFFF00"/>
                </a:solidFill>
              </a:rPr>
              <a:t>Liquid </a:t>
            </a:r>
            <a:r>
              <a:rPr lang="de-DE" sz="2000" dirty="0" err="1" smtClean="0">
                <a:solidFill>
                  <a:srgbClr val="FFFF00"/>
                </a:solidFill>
              </a:rPr>
              <a:t>drop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model</a:t>
            </a:r>
            <a:r>
              <a:rPr lang="de-DE" sz="2000" dirty="0" smtClean="0">
                <a:solidFill>
                  <a:srgbClr val="FFFF00"/>
                </a:solidFill>
              </a:rPr>
              <a:t>: </a:t>
            </a:r>
            <a:r>
              <a:rPr lang="de-DE" sz="2000" dirty="0" err="1" smtClean="0"/>
              <a:t>nuclei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treated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charged</a:t>
            </a:r>
            <a:r>
              <a:rPr lang="de-DE" sz="2000" dirty="0" smtClean="0"/>
              <a:t> fluid </a:t>
            </a:r>
            <a:r>
              <a:rPr lang="de-DE" sz="2000" dirty="0" err="1" smtClean="0"/>
              <a:t>drops</a:t>
            </a:r>
            <a:r>
              <a:rPr lang="de-DE" sz="2000" dirty="0" smtClean="0"/>
              <a:t>.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dominated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Coulomb </a:t>
            </a:r>
            <a:r>
              <a:rPr lang="de-DE" sz="2000" dirty="0" err="1" smtClean="0"/>
              <a:t>repulsion</a:t>
            </a:r>
            <a:r>
              <a:rPr lang="de-DE" sz="2000" dirty="0" smtClean="0"/>
              <a:t>. </a:t>
            </a:r>
            <a:r>
              <a:rPr lang="de-DE" sz="2000" dirty="0" smtClean="0">
                <a:solidFill>
                  <a:srgbClr val="FFFF00"/>
                </a:solidFill>
              </a:rPr>
              <a:t>Bethe-Weizsäcker </a:t>
            </a:r>
            <a:r>
              <a:rPr lang="de-DE" sz="2000" dirty="0" err="1" smtClean="0">
                <a:solidFill>
                  <a:srgbClr val="FFFF00"/>
                </a:solidFill>
              </a:rPr>
              <a:t>formula</a:t>
            </a:r>
            <a:r>
              <a:rPr lang="de-DE" sz="2000" dirty="0" smtClean="0"/>
              <a:t>.</a:t>
            </a:r>
          </a:p>
          <a:p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r>
              <a:rPr lang="de-DE" sz="2000" dirty="0" smtClean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a </a:t>
            </a:r>
            <a:r>
              <a:rPr lang="de-DE" sz="2000" dirty="0" err="1" smtClean="0">
                <a:solidFill>
                  <a:srgbClr val="FFFF00"/>
                </a:solidFill>
              </a:rPr>
              <a:t>dynamic</a:t>
            </a:r>
            <a:r>
              <a:rPr lang="de-DE" sz="2000" dirty="0" smtClean="0">
                <a:solidFill>
                  <a:srgbClr val="FFFF00"/>
                </a:solidFill>
              </a:rPr>
              <a:t> fluid </a:t>
            </a:r>
            <a:r>
              <a:rPr lang="de-DE" sz="2000" dirty="0" err="1" smtClean="0">
                <a:solidFill>
                  <a:srgbClr val="FFFF00"/>
                </a:solidFill>
              </a:rPr>
              <a:t>model</a:t>
            </a:r>
            <a:r>
              <a:rPr lang="de-DE" sz="2000" dirty="0" smtClean="0"/>
              <a:t>: </a:t>
            </a:r>
            <a:r>
              <a:rPr lang="de-DE" sz="2000" dirty="0" err="1" smtClean="0"/>
              <a:t>hydrodynamic</a:t>
            </a:r>
            <a:r>
              <a:rPr lang="de-DE" sz="2000" dirty="0" smtClean="0"/>
              <a:t> </a:t>
            </a:r>
            <a:r>
              <a:rPr lang="de-DE" sz="2000" dirty="0" err="1" smtClean="0"/>
              <a:t>equations</a:t>
            </a:r>
            <a:r>
              <a:rPr lang="de-DE" sz="2000" dirty="0" smtClean="0"/>
              <a:t> + </a:t>
            </a:r>
            <a:r>
              <a:rPr lang="de-DE" sz="2000" dirty="0" err="1" smtClean="0"/>
              <a:t>special</a:t>
            </a:r>
            <a:r>
              <a:rPr lang="de-DE" sz="2000" dirty="0" smtClean="0"/>
              <a:t> </a:t>
            </a:r>
            <a:r>
              <a:rPr lang="de-DE" sz="2000" dirty="0" err="1" smtClean="0"/>
              <a:t>nuclear</a:t>
            </a:r>
            <a:r>
              <a:rPr lang="de-DE" sz="2000" dirty="0" smtClean="0"/>
              <a:t> </a:t>
            </a:r>
            <a:r>
              <a:rPr lang="de-DE" sz="2000" dirty="0" err="1" smtClean="0"/>
              <a:t>equation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state</a:t>
            </a:r>
            <a:r>
              <a:rPr lang="de-DE" sz="2000" dirty="0" smtClean="0"/>
              <a:t>.</a:t>
            </a:r>
          </a:p>
          <a:p>
            <a:r>
              <a:rPr lang="de-DE" sz="2000" dirty="0" smtClean="0"/>
              <a:t>The fluid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always</a:t>
            </a:r>
            <a:r>
              <a:rPr lang="de-DE" sz="2000" dirty="0" smtClean="0"/>
              <a:t> in thermal </a:t>
            </a:r>
            <a:r>
              <a:rPr lang="de-DE" sz="2000" dirty="0" err="1" smtClean="0"/>
              <a:t>equilibrium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locally</a:t>
            </a:r>
            <a:r>
              <a:rPr lang="de-DE" sz="2000" dirty="0"/>
              <a:t> </a:t>
            </a:r>
            <a:r>
              <a:rPr lang="de-DE" sz="2000" dirty="0" smtClean="0"/>
              <a:t>(LTE).</a:t>
            </a:r>
          </a:p>
          <a:p>
            <a:r>
              <a:rPr lang="de-DE" sz="2000" dirty="0" err="1" smtClean="0"/>
              <a:t>Characteristic</a:t>
            </a:r>
            <a:r>
              <a:rPr lang="de-DE" sz="2000" dirty="0" smtClean="0"/>
              <a:t>: </a:t>
            </a:r>
            <a:r>
              <a:rPr lang="de-DE" sz="2000" dirty="0" err="1" smtClean="0"/>
              <a:t>short</a:t>
            </a:r>
            <a:r>
              <a:rPr lang="de-DE" sz="2000" dirty="0" smtClean="0"/>
              <a:t> </a:t>
            </a:r>
            <a:r>
              <a:rPr lang="de-DE" sz="2000" dirty="0" err="1" smtClean="0"/>
              <a:t>mean</a:t>
            </a:r>
            <a:r>
              <a:rPr lang="de-DE" sz="2000" dirty="0" smtClean="0"/>
              <a:t> </a:t>
            </a:r>
            <a:r>
              <a:rPr lang="de-DE" sz="2000" dirty="0" err="1" smtClean="0"/>
              <a:t>free</a:t>
            </a:r>
            <a:r>
              <a:rPr lang="de-DE" sz="2000" dirty="0" smtClean="0"/>
              <a:t> </a:t>
            </a:r>
            <a:r>
              <a:rPr lang="de-DE" sz="2000" dirty="0" err="1" smtClean="0"/>
              <a:t>path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nucleons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r>
              <a:rPr lang="de-DE" sz="2000" dirty="0" smtClean="0"/>
              <a:t>, </a:t>
            </a:r>
            <a:r>
              <a:rPr lang="de-DE" sz="2000" dirty="0" err="1" smtClean="0"/>
              <a:t>local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equilibrium</a:t>
            </a:r>
            <a:r>
              <a:rPr lang="de-DE" sz="2000" dirty="0" smtClean="0"/>
              <a:t> </a:t>
            </a:r>
            <a:r>
              <a:rPr lang="de-DE" sz="2000" dirty="0" err="1" smtClean="0"/>
              <a:t>lead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compression</a:t>
            </a:r>
            <a:r>
              <a:rPr lang="de-DE" sz="2000" dirty="0" smtClean="0"/>
              <a:t> </a:t>
            </a:r>
            <a:r>
              <a:rPr lang="de-DE" sz="2000" dirty="0" err="1" smtClean="0"/>
              <a:t>effects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like</a:t>
            </a:r>
            <a:r>
              <a:rPr lang="de-DE" sz="2000" dirty="0" smtClean="0"/>
              <a:t> </a:t>
            </a:r>
            <a:r>
              <a:rPr lang="de-DE" sz="2000" dirty="0" err="1" smtClean="0"/>
              <a:t>shock</a:t>
            </a:r>
            <a:r>
              <a:rPr lang="de-DE" sz="2000" dirty="0" smtClean="0"/>
              <a:t> </a:t>
            </a:r>
            <a:r>
              <a:rPr lang="de-DE" sz="2000" dirty="0" err="1" smtClean="0"/>
              <a:t>waves</a:t>
            </a:r>
            <a:endParaRPr lang="de-DE" sz="2000" dirty="0" smtClean="0"/>
          </a:p>
          <a:p>
            <a:r>
              <a:rPr lang="de-DE" sz="2000" dirty="0" err="1" smtClean="0"/>
              <a:t>Appears</a:t>
            </a:r>
            <a:r>
              <a:rPr lang="de-DE" sz="2000" dirty="0" smtClean="0"/>
              <a:t> </a:t>
            </a:r>
            <a:r>
              <a:rPr lang="de-DE" sz="2000" dirty="0" err="1" smtClean="0"/>
              <a:t>reasonable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higher</a:t>
            </a:r>
            <a:r>
              <a:rPr lang="de-DE" sz="2000" dirty="0" smtClean="0"/>
              <a:t> </a:t>
            </a:r>
            <a:r>
              <a:rPr lang="de-DE" sz="2000" dirty="0" err="1" smtClean="0"/>
              <a:t>energies</a:t>
            </a:r>
            <a:endParaRPr lang="de-DE" sz="2000" dirty="0"/>
          </a:p>
          <a:p>
            <a:r>
              <a:rPr lang="de-DE" sz="2000" dirty="0" err="1" smtClean="0"/>
              <a:t>Variations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allow</a:t>
            </a:r>
            <a:r>
              <a:rPr lang="de-DE" sz="2000" dirty="0" smtClean="0"/>
              <a:t> partial</a:t>
            </a:r>
            <a:br>
              <a:rPr lang="de-DE" sz="2000" dirty="0" smtClean="0"/>
            </a:br>
            <a:r>
              <a:rPr lang="de-DE" sz="2000" dirty="0" err="1" smtClean="0"/>
              <a:t>transparency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000" dirty="0" smtClean="0">
                <a:solidFill>
                  <a:srgbClr val="FFFF00"/>
                </a:solidFill>
              </a:rPr>
              <a:t>Fall Creek Falls Conference, 1977</a:t>
            </a:r>
            <a:br>
              <a:rPr lang="de-DE" sz="2000" dirty="0" smtClean="0">
                <a:solidFill>
                  <a:srgbClr val="FFFF00"/>
                </a:solidFill>
              </a:rPr>
            </a:br>
            <a:r>
              <a:rPr lang="de-DE" sz="2000" dirty="0" smtClean="0">
                <a:solidFill>
                  <a:srgbClr val="FFFF00"/>
                </a:solidFill>
              </a:rPr>
              <a:t>First 3-dimensional </a:t>
            </a:r>
            <a:r>
              <a:rPr lang="de-DE" sz="2000" dirty="0" err="1" smtClean="0">
                <a:solidFill>
                  <a:srgbClr val="FFFF00"/>
                </a:solidFill>
              </a:rPr>
              <a:t>calculations</a:t>
            </a:r>
            <a:endParaRPr lang="de-DE" sz="2400" dirty="0">
              <a:solidFill>
                <a:srgbClr val="FFFF00"/>
              </a:solidFill>
            </a:endParaRPr>
          </a:p>
        </p:txBody>
      </p:sp>
      <p:pic>
        <p:nvPicPr>
          <p:cNvPr id="4" name="Bild 3" descr="FCF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101" y="2697875"/>
            <a:ext cx="415437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Hydrodynamic</a:t>
            </a:r>
            <a:r>
              <a:rPr lang="de-DE" dirty="0" smtClean="0"/>
              <a:t> Model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>
                <a:solidFill>
                  <a:srgbClr val="FFFF00"/>
                </a:solidFill>
              </a:rPr>
              <a:t>Liquid </a:t>
            </a:r>
            <a:r>
              <a:rPr lang="de-DE" sz="2000" dirty="0" err="1" smtClean="0">
                <a:solidFill>
                  <a:srgbClr val="FFFF00"/>
                </a:solidFill>
              </a:rPr>
              <a:t>drop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model</a:t>
            </a:r>
            <a:r>
              <a:rPr lang="de-DE" sz="2000" dirty="0" smtClean="0">
                <a:solidFill>
                  <a:srgbClr val="FFFF00"/>
                </a:solidFill>
              </a:rPr>
              <a:t>: </a:t>
            </a:r>
            <a:r>
              <a:rPr lang="de-DE" sz="2000" dirty="0" err="1" smtClean="0"/>
              <a:t>nuclei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treated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charged</a:t>
            </a:r>
            <a:r>
              <a:rPr lang="de-DE" sz="2000" dirty="0" smtClean="0"/>
              <a:t> fluid </a:t>
            </a:r>
            <a:r>
              <a:rPr lang="de-DE" sz="2000" dirty="0" err="1" smtClean="0"/>
              <a:t>drops</a:t>
            </a:r>
            <a:r>
              <a:rPr lang="de-DE" sz="2000" dirty="0" smtClean="0"/>
              <a:t>.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dominated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Coulomb </a:t>
            </a:r>
            <a:r>
              <a:rPr lang="de-DE" sz="2000" dirty="0" err="1" smtClean="0"/>
              <a:t>repulsion</a:t>
            </a:r>
            <a:r>
              <a:rPr lang="de-DE" sz="2000" dirty="0" smtClean="0"/>
              <a:t>. </a:t>
            </a:r>
            <a:r>
              <a:rPr lang="de-DE" sz="2000" dirty="0" smtClean="0">
                <a:solidFill>
                  <a:srgbClr val="FFFF00"/>
                </a:solidFill>
              </a:rPr>
              <a:t>Bethe-Weizsäcker </a:t>
            </a:r>
            <a:r>
              <a:rPr lang="de-DE" sz="2000" dirty="0" err="1" smtClean="0">
                <a:solidFill>
                  <a:srgbClr val="FFFF00"/>
                </a:solidFill>
              </a:rPr>
              <a:t>formula</a:t>
            </a:r>
            <a:r>
              <a:rPr lang="de-DE" sz="2000" dirty="0" smtClean="0"/>
              <a:t>.</a:t>
            </a:r>
          </a:p>
          <a:p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r>
              <a:rPr lang="de-DE" sz="2000" dirty="0" smtClean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a </a:t>
            </a:r>
            <a:r>
              <a:rPr lang="de-DE" sz="2000" dirty="0" err="1" smtClean="0">
                <a:solidFill>
                  <a:srgbClr val="FFFF00"/>
                </a:solidFill>
              </a:rPr>
              <a:t>dynamic</a:t>
            </a:r>
            <a:r>
              <a:rPr lang="de-DE" sz="2000" dirty="0" smtClean="0">
                <a:solidFill>
                  <a:srgbClr val="FFFF00"/>
                </a:solidFill>
              </a:rPr>
              <a:t> fluid </a:t>
            </a:r>
            <a:r>
              <a:rPr lang="de-DE" sz="2000" dirty="0" err="1" smtClean="0">
                <a:solidFill>
                  <a:srgbClr val="FFFF00"/>
                </a:solidFill>
              </a:rPr>
              <a:t>model</a:t>
            </a:r>
            <a:r>
              <a:rPr lang="de-DE" sz="2000" dirty="0" smtClean="0"/>
              <a:t>: </a:t>
            </a:r>
            <a:r>
              <a:rPr lang="de-DE" sz="2000" dirty="0" err="1" smtClean="0"/>
              <a:t>hydrodynamic</a:t>
            </a:r>
            <a:r>
              <a:rPr lang="de-DE" sz="2000" dirty="0" smtClean="0"/>
              <a:t> </a:t>
            </a:r>
            <a:r>
              <a:rPr lang="de-DE" sz="2000" dirty="0" err="1" smtClean="0"/>
              <a:t>equations</a:t>
            </a:r>
            <a:r>
              <a:rPr lang="de-DE" sz="2000" dirty="0" smtClean="0"/>
              <a:t> + </a:t>
            </a:r>
            <a:r>
              <a:rPr lang="de-DE" sz="2000" dirty="0" err="1" smtClean="0"/>
              <a:t>special</a:t>
            </a:r>
            <a:r>
              <a:rPr lang="de-DE" sz="2000" dirty="0" smtClean="0"/>
              <a:t> </a:t>
            </a:r>
            <a:r>
              <a:rPr lang="de-DE" sz="2000" dirty="0" err="1" smtClean="0"/>
              <a:t>nuclear</a:t>
            </a:r>
            <a:r>
              <a:rPr lang="de-DE" sz="2000" dirty="0" smtClean="0"/>
              <a:t> </a:t>
            </a:r>
            <a:r>
              <a:rPr lang="de-DE" sz="2000" dirty="0" err="1" smtClean="0"/>
              <a:t>equation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state</a:t>
            </a:r>
            <a:r>
              <a:rPr lang="de-DE" sz="2000" dirty="0" smtClean="0"/>
              <a:t>.</a:t>
            </a:r>
          </a:p>
          <a:p>
            <a:r>
              <a:rPr lang="de-DE" sz="2000" dirty="0" smtClean="0">
                <a:solidFill>
                  <a:srgbClr val="FFFF00"/>
                </a:solidFill>
              </a:rPr>
              <a:t>Fall Creek Falls Conference, 1977irst 3-dimensional </a:t>
            </a:r>
            <a:r>
              <a:rPr lang="de-DE" sz="2000" dirty="0" err="1" smtClean="0">
                <a:solidFill>
                  <a:srgbClr val="FFFF00"/>
                </a:solidFill>
              </a:rPr>
              <a:t>calculations</a:t>
            </a:r>
            <a:endParaRPr lang="de-DE" sz="2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FF00"/>
                </a:solidFill>
              </a:rPr>
              <a:t>	</a:t>
            </a:r>
            <a:r>
              <a:rPr lang="de-DE" sz="2000" dirty="0" smtClean="0">
                <a:solidFill>
                  <a:srgbClr val="FFFF00"/>
                </a:solidFill>
              </a:rPr>
              <a:t>			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FFFF00"/>
                </a:solidFill>
              </a:rPr>
              <a:t>	</a:t>
            </a:r>
            <a:r>
              <a:rPr lang="de-DE" sz="2000" dirty="0" smtClean="0">
                <a:solidFill>
                  <a:srgbClr val="FFFF00"/>
                </a:solidFill>
              </a:rPr>
              <a:t>				M.T. Collins </a:t>
            </a:r>
            <a:r>
              <a:rPr lang="de-DE" sz="2000" dirty="0" err="1" smtClean="0">
                <a:solidFill>
                  <a:srgbClr val="FFFF00"/>
                </a:solidFill>
              </a:rPr>
              <a:t>and</a:t>
            </a:r>
            <a:r>
              <a:rPr lang="de-DE" sz="2000" dirty="0" smtClean="0">
                <a:solidFill>
                  <a:srgbClr val="FFFF00"/>
                </a:solidFill>
              </a:rPr>
              <a:t> J.J. Griffin,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FFFF00"/>
                </a:solidFill>
              </a:rPr>
              <a:t>	</a:t>
            </a:r>
            <a:r>
              <a:rPr lang="de-DE" sz="2000" dirty="0" smtClean="0">
                <a:solidFill>
                  <a:srgbClr val="FFFF00"/>
                </a:solidFill>
              </a:rPr>
              <a:t>				</a:t>
            </a:r>
            <a:r>
              <a:rPr lang="de-DE" sz="2000" dirty="0" err="1" smtClean="0">
                <a:solidFill>
                  <a:srgbClr val="FFFF00"/>
                </a:solidFill>
              </a:rPr>
              <a:t>Nucl</a:t>
            </a:r>
            <a:r>
              <a:rPr lang="de-DE" sz="2000" dirty="0" smtClean="0">
                <a:solidFill>
                  <a:srgbClr val="FFFF00"/>
                </a:solidFill>
              </a:rPr>
              <a:t>. Phys. A348, 63 (1980)</a:t>
            </a:r>
            <a:endParaRPr lang="de-DE" sz="2400" dirty="0">
              <a:solidFill>
                <a:srgbClr val="FFFF00"/>
              </a:solidFill>
            </a:endParaRPr>
          </a:p>
        </p:txBody>
      </p:sp>
      <p:pic>
        <p:nvPicPr>
          <p:cNvPr id="4" name="Bild 3" descr="FCF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483" y="3124629"/>
            <a:ext cx="4154374" cy="331236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077072"/>
            <a:ext cx="3672408" cy="25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Models: </a:t>
            </a:r>
            <a:r>
              <a:rPr lang="de-DE" dirty="0" err="1" smtClean="0"/>
              <a:t>Classical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Quantum </a:t>
            </a:r>
            <a:r>
              <a:rPr lang="de-DE" dirty="0" err="1" smtClean="0"/>
              <a:t>Molecular</a:t>
            </a:r>
            <a:r>
              <a:rPr lang="de-DE" dirty="0" smtClean="0"/>
              <a:t> Dynamics (</a:t>
            </a:r>
            <a:r>
              <a:rPr lang="de-DE" dirty="0" smtClean="0">
                <a:solidFill>
                  <a:srgbClr val="FFFF00"/>
                </a:solidFill>
              </a:rPr>
              <a:t>QMD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Vlasov</a:t>
            </a:r>
            <a:r>
              <a:rPr lang="de-DE" dirty="0" smtClean="0"/>
              <a:t> </a:t>
            </a:r>
            <a:r>
              <a:rPr lang="de-DE" dirty="0" err="1" smtClean="0"/>
              <a:t>Uehling-Uhlenbeck</a:t>
            </a:r>
            <a:r>
              <a:rPr lang="de-DE" dirty="0" smtClean="0"/>
              <a:t> (</a:t>
            </a:r>
            <a:r>
              <a:rPr lang="de-DE" dirty="0" smtClean="0">
                <a:solidFill>
                  <a:srgbClr val="FFFF00"/>
                </a:solidFill>
              </a:rPr>
              <a:t>VUU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Treat</a:t>
            </a:r>
            <a:r>
              <a:rPr lang="de-DE" dirty="0" smtClean="0"/>
              <a:t> </a:t>
            </a:r>
            <a:r>
              <a:rPr lang="de-DE" dirty="0" err="1" smtClean="0"/>
              <a:t>nucleons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classical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in a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added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random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collisions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problematic</a:t>
            </a:r>
            <a:r>
              <a:rPr lang="de-DE" dirty="0" smtClean="0"/>
              <a:t>: in </a:t>
            </a:r>
            <a:r>
              <a:rPr lang="de-DE" dirty="0" err="1" smtClean="0"/>
              <a:t>classical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a </a:t>
            </a:r>
            <a:r>
              <a:rPr lang="de-DE" dirty="0" err="1" smtClean="0"/>
              <a:t>crystal</a:t>
            </a:r>
            <a:endParaRPr lang="de-DE" dirty="0" smtClean="0"/>
          </a:p>
          <a:p>
            <a:r>
              <a:rPr lang="de-DE" dirty="0" smtClean="0">
                <a:solidFill>
                  <a:srgbClr val="FFFF00"/>
                </a:solidFill>
              </a:rPr>
              <a:t>Pauli </a:t>
            </a:r>
            <a:r>
              <a:rPr lang="de-DE" dirty="0" err="1" smtClean="0">
                <a:solidFill>
                  <a:srgbClr val="FFFF00"/>
                </a:solidFill>
              </a:rPr>
              <a:t>principle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 but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endParaRPr lang="de-DE" dirty="0" smtClean="0"/>
          </a:p>
          <a:p>
            <a:r>
              <a:rPr lang="de-DE" dirty="0" smtClean="0"/>
              <a:t>Also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spin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r>
              <a:rPr lang="de-DE" dirty="0" err="1" smtClean="0"/>
              <a:t>Attractive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: </a:t>
            </a:r>
            <a:r>
              <a:rPr lang="de-DE" dirty="0" err="1" smtClean="0"/>
              <a:t>contain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fluctuations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3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Fusion (Wang Nan </a:t>
            </a:r>
            <a:r>
              <a:rPr lang="ja-JP" altLang="en-US" dirty="0" smtClean="0"/>
              <a:t>王楠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3041" b="3041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7545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Non-Fusion (Wang Nan </a:t>
            </a:r>
            <a:r>
              <a:rPr lang="ja-JP" altLang="en-US" dirty="0" smtClean="0"/>
              <a:t>王楠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3999" cy="6048672"/>
          </a:xfr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433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Microscopic</a:t>
            </a:r>
            <a:r>
              <a:rPr lang="de-DE" dirty="0" smtClean="0"/>
              <a:t> </a:t>
            </a:r>
            <a:r>
              <a:rPr lang="de-DE" dirty="0" err="1" smtClean="0"/>
              <a:t>Quantal</a:t>
            </a:r>
            <a:r>
              <a:rPr lang="de-DE" dirty="0" smtClean="0"/>
              <a:t> Models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nucleons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treated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quantum-mechanical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 </a:t>
            </a:r>
            <a:r>
              <a:rPr lang="de-DE" sz="2400" dirty="0" err="1" smtClean="0"/>
              <a:t>moving</a:t>
            </a:r>
            <a:r>
              <a:rPr lang="de-DE" sz="2400" dirty="0" smtClean="0"/>
              <a:t> in an </a:t>
            </a:r>
            <a:r>
              <a:rPr lang="de-DE" sz="2400" dirty="0" err="1" smtClean="0">
                <a:solidFill>
                  <a:srgbClr val="FFFF00"/>
                </a:solidFill>
              </a:rPr>
              <a:t>average</a:t>
            </a:r>
            <a:r>
              <a:rPr lang="de-DE" sz="2400" dirty="0" smtClean="0">
                <a:solidFill>
                  <a:srgbClr val="FFFF00"/>
                </a:solidFill>
              </a:rPr>
              <a:t> potential </a:t>
            </a:r>
            <a:r>
              <a:rPr lang="de-DE" sz="2400" dirty="0" err="1" smtClean="0"/>
              <a:t>generated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total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. Shell </a:t>
            </a:r>
            <a:r>
              <a:rPr lang="de-DE" sz="2400" dirty="0" err="1" smtClean="0"/>
              <a:t>structure</a:t>
            </a:r>
            <a:r>
              <a:rPr lang="de-DE" sz="2400" dirty="0" smtClean="0"/>
              <a:t>!</a:t>
            </a:r>
          </a:p>
          <a:p>
            <a:r>
              <a:rPr lang="de-DE" sz="2400" dirty="0" smtClean="0"/>
              <a:t>This potential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based</a:t>
            </a:r>
            <a:r>
              <a:rPr lang="de-DE" sz="2400" dirty="0" smtClean="0"/>
              <a:t> on an </a:t>
            </a:r>
            <a:r>
              <a:rPr lang="de-DE" sz="2400" dirty="0" err="1" smtClean="0"/>
              <a:t>assumed</a:t>
            </a:r>
            <a:r>
              <a:rPr lang="de-DE" sz="2400" dirty="0" smtClean="0"/>
              <a:t> </a:t>
            </a:r>
            <a:r>
              <a:rPr lang="de-DE" sz="2400" dirty="0" err="1" smtClean="0"/>
              <a:t>surface</a:t>
            </a:r>
            <a:r>
              <a:rPr lang="de-DE" sz="2400" dirty="0" smtClean="0"/>
              <a:t> </a:t>
            </a:r>
            <a:r>
              <a:rPr lang="de-DE" sz="2400" dirty="0" err="1" smtClean="0"/>
              <a:t>shape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nucleus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</a:t>
            </a:r>
            <a:r>
              <a:rPr lang="de-DE" sz="2400" dirty="0" err="1" smtClean="0"/>
              <a:t>prescribed</a:t>
            </a:r>
            <a:r>
              <a:rPr lang="de-DE" sz="2400" dirty="0" smtClean="0"/>
              <a:t> </a:t>
            </a:r>
            <a:r>
              <a:rPr lang="de-DE" sz="2400" dirty="0" err="1" smtClean="0"/>
              <a:t>function</a:t>
            </a:r>
            <a:r>
              <a:rPr lang="de-DE" sz="2400" dirty="0" smtClean="0"/>
              <a:t> (</a:t>
            </a:r>
            <a:r>
              <a:rPr lang="de-DE" sz="2400" dirty="0" err="1" smtClean="0"/>
              <a:t>phenomenological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r>
              <a:rPr lang="de-DE" sz="2400" dirty="0" smtClean="0"/>
              <a:t>). The potential </a:t>
            </a:r>
            <a:r>
              <a:rPr lang="de-DE" sz="2400" dirty="0" err="1" smtClean="0"/>
              <a:t>can</a:t>
            </a:r>
            <a:r>
              <a:rPr lang="de-DE" sz="2400" dirty="0" smtClean="0"/>
              <a:t> e.g.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oscillator</a:t>
            </a:r>
            <a:r>
              <a:rPr lang="de-DE" sz="2400" dirty="0" smtClean="0"/>
              <a:t> type </a:t>
            </a:r>
            <a:r>
              <a:rPr lang="de-DE" sz="2400" dirty="0" err="1" smtClean="0"/>
              <a:t>or</a:t>
            </a:r>
            <a:r>
              <a:rPr lang="de-DE" sz="2400" dirty="0" smtClean="0"/>
              <a:t> Woods-</a:t>
            </a:r>
            <a:r>
              <a:rPr lang="de-DE" sz="2400" dirty="0" err="1" smtClean="0"/>
              <a:t>Saxon</a:t>
            </a:r>
            <a:endParaRPr lang="de-DE" sz="2400" dirty="0" smtClean="0"/>
          </a:p>
          <a:p>
            <a:r>
              <a:rPr lang="de-DE" sz="2400" dirty="0" err="1"/>
              <a:t>o</a:t>
            </a:r>
            <a:r>
              <a:rPr lang="de-DE" sz="2400" dirty="0" err="1" smtClean="0"/>
              <a:t>r</a:t>
            </a:r>
            <a:r>
              <a:rPr lang="de-DE" sz="2400" dirty="0" smtClean="0"/>
              <a:t> </a:t>
            </a:r>
            <a:r>
              <a:rPr lang="de-DE" sz="2400" dirty="0" err="1" smtClean="0"/>
              <a:t>generated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itself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calculated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</a:t>
            </a:r>
            <a:r>
              <a:rPr lang="de-DE" sz="2400" dirty="0" smtClean="0"/>
              <a:t> </a:t>
            </a:r>
            <a:r>
              <a:rPr lang="de-DE" sz="2400" dirty="0" err="1" smtClean="0"/>
              <a:t>wave</a:t>
            </a:r>
            <a:r>
              <a:rPr lang="de-DE" sz="2400" dirty="0" smtClean="0"/>
              <a:t> </a:t>
            </a:r>
            <a:r>
              <a:rPr lang="de-DE" sz="2400" dirty="0" err="1" smtClean="0"/>
              <a:t>functions</a:t>
            </a:r>
            <a:r>
              <a:rPr lang="de-DE" sz="2400" dirty="0" smtClean="0"/>
              <a:t> (</a:t>
            </a:r>
            <a:r>
              <a:rPr lang="de-DE" sz="2400" dirty="0" err="1" smtClean="0">
                <a:solidFill>
                  <a:srgbClr val="FFFF00"/>
                </a:solidFill>
              </a:rPr>
              <a:t>self-consistent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model</a:t>
            </a:r>
            <a:r>
              <a:rPr lang="de-DE" sz="2400" dirty="0" smtClean="0">
                <a:solidFill>
                  <a:srgbClr val="FFFF00"/>
                </a:solidFill>
              </a:rPr>
              <a:t>, Hartree-Fock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The time-</a:t>
            </a:r>
            <a:r>
              <a:rPr lang="de-DE" sz="2400" dirty="0" err="1" smtClean="0"/>
              <a:t>dependent</a:t>
            </a:r>
            <a:r>
              <a:rPr lang="de-DE" sz="2400" dirty="0" smtClean="0"/>
              <a:t> </a:t>
            </a:r>
            <a:r>
              <a:rPr lang="de-DE" sz="2400" dirty="0" err="1" smtClean="0"/>
              <a:t>version</a:t>
            </a:r>
            <a:r>
              <a:rPr lang="de-DE" sz="2400" dirty="0" smtClean="0"/>
              <a:t> TDHF was </a:t>
            </a:r>
            <a:r>
              <a:rPr lang="de-DE" sz="2400" dirty="0" err="1" smtClean="0"/>
              <a:t>proposed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nuclei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Bonche</a:t>
            </a:r>
            <a:r>
              <a:rPr lang="de-DE" sz="2400" dirty="0" smtClean="0"/>
              <a:t>, </a:t>
            </a:r>
            <a:r>
              <a:rPr lang="de-DE" sz="2400" dirty="0" err="1" smtClean="0"/>
              <a:t>Koonin</a:t>
            </a:r>
            <a:r>
              <a:rPr lang="de-DE" sz="2400" dirty="0" smtClean="0"/>
              <a:t>, </a:t>
            </a:r>
            <a:r>
              <a:rPr lang="de-DE" sz="2400" dirty="0" err="1" smtClean="0"/>
              <a:t>and</a:t>
            </a:r>
            <a:r>
              <a:rPr lang="de-DE" sz="2400" dirty="0" smtClean="0"/>
              <a:t> Negele</a:t>
            </a:r>
            <a:endParaRPr lang="de-DE" sz="2400" dirty="0"/>
          </a:p>
        </p:txBody>
      </p:sp>
      <p:pic>
        <p:nvPicPr>
          <p:cNvPr id="6" name="Bild 5" descr="Top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93096"/>
            <a:ext cx="510730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Explanation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asymmetric</a:t>
            </a:r>
            <a:r>
              <a:rPr lang="de-DE" dirty="0" smtClean="0"/>
              <a:t> </a:t>
            </a:r>
            <a:r>
              <a:rPr lang="de-DE" dirty="0" err="1" smtClean="0"/>
              <a:t>fission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92" b="-87"/>
          <a:stretch/>
        </p:blipFill>
        <p:spPr>
          <a:xfrm>
            <a:off x="323528" y="980728"/>
            <a:ext cx="2133600" cy="27072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145844"/>
            <a:ext cx="3600400" cy="236531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2492896"/>
            <a:ext cx="3086100" cy="41529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55776" y="1124744"/>
            <a:ext cx="4598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two-centre</a:t>
            </a:r>
            <a:r>
              <a:rPr lang="de-DE" dirty="0" smtClean="0"/>
              <a:t> </a:t>
            </a:r>
            <a:r>
              <a:rPr lang="de-DE" dirty="0" err="1" smtClean="0"/>
              <a:t>shell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(1972)</a:t>
            </a:r>
            <a:br>
              <a:rPr lang="de-DE" dirty="0" smtClean="0"/>
            </a:br>
            <a:r>
              <a:rPr lang="de-DE" dirty="0" smtClean="0"/>
              <a:t>Holzer, </a:t>
            </a:r>
            <a:r>
              <a:rPr lang="de-DE" dirty="0" err="1" smtClean="0"/>
              <a:t>Scharnweber</a:t>
            </a:r>
            <a:r>
              <a:rPr lang="de-DE" dirty="0" smtClean="0"/>
              <a:t>, Mosel, Greiner, JAM</a:t>
            </a:r>
            <a:br>
              <a:rPr lang="de-DE" dirty="0" smtClean="0"/>
            </a:br>
            <a:r>
              <a:rPr lang="de-DE" dirty="0" smtClean="0"/>
              <a:t>The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assumed</a:t>
            </a:r>
            <a:r>
              <a:rPr lang="de-DE" dirty="0" smtClean="0"/>
              <a:t> </a:t>
            </a:r>
            <a:r>
              <a:rPr lang="de-DE" dirty="0" err="1" smtClean="0"/>
              <a:t>constant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:</a:t>
            </a:r>
            <a:r>
              <a:rPr lang="de-DE" dirty="0"/>
              <a:t> </a:t>
            </a:r>
            <a:r>
              <a:rPr lang="de-DE" dirty="0" err="1" smtClean="0"/>
              <a:t>leptodermous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771800" y="2204864"/>
            <a:ext cx="31683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Shape Parameters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R </a:t>
            </a:r>
            <a:r>
              <a:rPr lang="de-DE" dirty="0" err="1" smtClean="0">
                <a:solidFill>
                  <a:srgbClr val="FF0000"/>
                </a:solidFill>
              </a:rPr>
              <a:t>center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distance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length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λ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ε</a:t>
            </a:r>
            <a:r>
              <a:rPr lang="de-DE" dirty="0" smtClean="0">
                <a:solidFill>
                  <a:srgbClr val="FF0000"/>
                </a:solidFill>
              </a:rPr>
              <a:t> neck </a:t>
            </a:r>
            <a:r>
              <a:rPr lang="de-DE" dirty="0" err="1" smtClean="0">
                <a:solidFill>
                  <a:srgbClr val="FF0000"/>
                </a:solidFill>
              </a:rPr>
              <a:t>barrier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rgbClr val="FF0000"/>
                </a:solidFill>
              </a:rPr>
              <a:t>ξ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asymmetry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β</a:t>
            </a:r>
            <a:r>
              <a:rPr lang="de-DE" baseline="-25000" dirty="0" smtClean="0">
                <a:solidFill>
                  <a:srgbClr val="FF0000"/>
                </a:solidFill>
              </a:rPr>
              <a:t>1</a:t>
            </a:r>
            <a:r>
              <a:rPr lang="de-DE" dirty="0" smtClean="0">
                <a:solidFill>
                  <a:srgbClr val="FF0000"/>
                </a:solidFill>
              </a:rPr>
              <a:t>, β</a:t>
            </a:r>
            <a:r>
              <a:rPr lang="de-DE" baseline="-25000" dirty="0" smtClean="0">
                <a:solidFill>
                  <a:srgbClr val="FF0000"/>
                </a:solidFill>
              </a:rPr>
              <a:t>2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dirty="0" err="1" smtClean="0">
                <a:solidFill>
                  <a:srgbClr val="FF0000"/>
                </a:solidFill>
              </a:rPr>
              <a:t>fragment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deformations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Scission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difficult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00" b="9200"/>
          <a:stretch>
            <a:fillRect/>
          </a:stretch>
        </p:blipFill>
        <p:spPr>
          <a:xfrm>
            <a:off x="2744429" y="1196752"/>
            <a:ext cx="6425130" cy="4138363"/>
          </a:xfrm>
          <a:solidFill>
            <a:schemeClr val="bg1"/>
          </a:solidFill>
        </p:spPr>
      </p:pic>
      <p:sp>
        <p:nvSpPr>
          <p:cNvPr id="3" name="Textfeld 2"/>
          <p:cNvSpPr txBox="1"/>
          <p:nvPr/>
        </p:nvSpPr>
        <p:spPr>
          <a:xfrm>
            <a:off x="395536" y="1484784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Constant </a:t>
            </a:r>
            <a:r>
              <a:rPr lang="de-DE" dirty="0" err="1" smtClean="0">
                <a:solidFill>
                  <a:schemeClr val="bg1"/>
                </a:solidFill>
              </a:rPr>
              <a:t>density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inside</a:t>
            </a:r>
            <a:r>
              <a:rPr lang="de-DE" dirty="0" smtClean="0">
                <a:solidFill>
                  <a:schemeClr val="bg1"/>
                </a:solidFill>
              </a:rPr>
              <a:t> a sharp </a:t>
            </a:r>
            <a:r>
              <a:rPr lang="de-DE" dirty="0" err="1" smtClean="0">
                <a:solidFill>
                  <a:schemeClr val="bg1"/>
                </a:solidFill>
              </a:rPr>
              <a:t>surface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becomes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unrealistic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when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neck </a:t>
            </a:r>
            <a:r>
              <a:rPr lang="de-DE" dirty="0" err="1" smtClean="0">
                <a:solidFill>
                  <a:schemeClr val="bg1"/>
                </a:solidFill>
              </a:rPr>
              <a:t>snaps</a:t>
            </a:r>
            <a:r>
              <a:rPr lang="de-DE" dirty="0" smtClean="0">
                <a:solidFill>
                  <a:schemeClr val="bg1"/>
                </a:solidFill>
              </a:rPr>
              <a:t>.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This </a:t>
            </a:r>
            <a:r>
              <a:rPr lang="de-DE" dirty="0" err="1" smtClean="0">
                <a:solidFill>
                  <a:schemeClr val="bg1"/>
                </a:solidFill>
              </a:rPr>
              <a:t>can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made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assuming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asmooth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density</a:t>
            </a:r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Compare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how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naturally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neck </a:t>
            </a:r>
            <a:r>
              <a:rPr lang="de-DE" dirty="0" err="1" smtClean="0">
                <a:solidFill>
                  <a:schemeClr val="bg1"/>
                </a:solidFill>
              </a:rPr>
              <a:t>breaks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up</a:t>
            </a:r>
            <a:r>
              <a:rPr lang="de-DE" dirty="0" smtClean="0">
                <a:solidFill>
                  <a:schemeClr val="bg1"/>
                </a:solidFill>
              </a:rPr>
              <a:t> in TDHF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07904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TCSM </a:t>
            </a:r>
            <a:r>
              <a:rPr lang="de-DE" dirty="0" err="1" smtClean="0">
                <a:solidFill>
                  <a:srgbClr val="FFFFFF"/>
                </a:solidFill>
              </a:rPr>
              <a:t>shape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near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the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scission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point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3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Timeline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656557"/>
              </p:ext>
            </p:extLst>
          </p:nvPr>
        </p:nvGraphicFramePr>
        <p:xfrm>
          <a:off x="611560" y="1412776"/>
          <a:ext cx="7992885" cy="4199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5"/>
                <a:gridCol w="640871"/>
                <a:gridCol w="640871"/>
                <a:gridCol w="640871"/>
                <a:gridCol w="640871"/>
                <a:gridCol w="640871"/>
                <a:gridCol w="640871"/>
                <a:gridCol w="640871"/>
                <a:gridCol w="640871"/>
                <a:gridCol w="640871"/>
                <a:gridCol w="640871"/>
              </a:tblGrid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ctr"/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Nuclear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Fission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Hydrodynamic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Model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TDHF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008000"/>
                    </a:solidFill>
                  </a:tcPr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Collective Model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Fusion, Plasma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99935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Climate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25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Fission </a:t>
            </a:r>
            <a:r>
              <a:rPr lang="de-DE" dirty="0" err="1" smtClean="0">
                <a:solidFill>
                  <a:schemeClr val="tx1"/>
                </a:solidFill>
              </a:rPr>
              <a:t>is</a:t>
            </a:r>
            <a:r>
              <a:rPr lang="de-DE" dirty="0" smtClean="0">
                <a:solidFill>
                  <a:schemeClr val="tx1"/>
                </a:solidFill>
              </a:rPr>
              <a:t> not inverse </a:t>
            </a:r>
            <a:r>
              <a:rPr lang="de-DE" dirty="0" err="1" smtClean="0">
                <a:solidFill>
                  <a:schemeClr val="tx1"/>
                </a:solidFill>
              </a:rPr>
              <a:t>process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Inhaltsplatzhalter 6" descr="img20170310_092354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1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7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The total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calculated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sum</a:t>
            </a:r>
            <a:r>
              <a:rPr lang="de-DE" sz="2400" dirty="0"/>
              <a:t> </a:t>
            </a:r>
            <a:r>
              <a:rPr lang="de-DE" sz="2400" dirty="0" err="1"/>
              <a:t>over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particle</a:t>
            </a:r>
            <a:r>
              <a:rPr lang="de-DE" sz="2400" dirty="0"/>
              <a:t> </a:t>
            </a:r>
            <a:r>
              <a:rPr lang="de-DE" sz="2400" dirty="0" err="1"/>
              <a:t>energies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not </a:t>
            </a:r>
            <a:r>
              <a:rPr lang="de-DE" sz="2400" dirty="0" err="1"/>
              <a:t>correct</a:t>
            </a:r>
            <a:r>
              <a:rPr lang="de-DE" sz="2400" dirty="0"/>
              <a:t>, </a:t>
            </a:r>
            <a:r>
              <a:rPr lang="de-DE" sz="2400" dirty="0" err="1"/>
              <a:t>therefore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FFFF00"/>
                </a:solidFill>
              </a:rPr>
              <a:t>liquid </a:t>
            </a:r>
            <a:r>
              <a:rPr lang="de-DE" sz="2400" dirty="0" err="1">
                <a:solidFill>
                  <a:srgbClr val="FFFF00"/>
                </a:solidFill>
              </a:rPr>
              <a:t>drop</a:t>
            </a:r>
            <a:r>
              <a:rPr lang="de-DE" sz="2400" dirty="0">
                <a:solidFill>
                  <a:srgbClr val="FFFF00"/>
                </a:solidFill>
              </a:rPr>
              <a:t> </a:t>
            </a:r>
            <a:r>
              <a:rPr lang="de-DE" sz="2400" dirty="0"/>
              <a:t>(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similar</a:t>
            </a:r>
            <a:r>
              <a:rPr lang="de-DE" sz="2400" dirty="0"/>
              <a:t>) </a:t>
            </a:r>
            <a:r>
              <a:rPr lang="de-DE" sz="2400" dirty="0" err="1"/>
              <a:t>model</a:t>
            </a:r>
            <a:r>
              <a:rPr lang="de-DE" sz="2400" dirty="0"/>
              <a:t> + </a:t>
            </a:r>
            <a:r>
              <a:rPr lang="de-DE" sz="2400" dirty="0" err="1">
                <a:solidFill>
                  <a:srgbClr val="FFFF00"/>
                </a:solidFill>
              </a:rPr>
              <a:t>shell</a:t>
            </a:r>
            <a:r>
              <a:rPr lang="de-DE" sz="2400" dirty="0">
                <a:solidFill>
                  <a:srgbClr val="FFFF00"/>
                </a:solidFill>
              </a:rPr>
              <a:t> </a:t>
            </a:r>
            <a:r>
              <a:rPr lang="de-DE" sz="2400" dirty="0" err="1">
                <a:solidFill>
                  <a:srgbClr val="FFFF00"/>
                </a:solidFill>
              </a:rPr>
              <a:t>corrections</a:t>
            </a:r>
            <a:r>
              <a:rPr lang="de-DE" sz="2400" dirty="0">
                <a:solidFill>
                  <a:srgbClr val="FFFF00"/>
                </a:solidFill>
              </a:rPr>
              <a:t> (</a:t>
            </a:r>
            <a:r>
              <a:rPr lang="de-DE" sz="2400" dirty="0" err="1">
                <a:solidFill>
                  <a:srgbClr val="FFFF00"/>
                </a:solidFill>
              </a:rPr>
              <a:t>Strutinsky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</a:p>
          <a:p>
            <a:r>
              <a:rPr lang="de-DE" sz="2400" dirty="0">
                <a:solidFill>
                  <a:srgbClr val="FFFF00"/>
                </a:solidFill>
              </a:rPr>
              <a:t>Pairing</a:t>
            </a:r>
            <a:r>
              <a:rPr lang="de-DE" sz="2400" dirty="0"/>
              <a:t> </a:t>
            </a:r>
            <a:r>
              <a:rPr lang="de-DE" sz="2400" dirty="0" err="1"/>
              <a:t>correction</a:t>
            </a:r>
            <a:r>
              <a:rPr lang="de-DE" sz="2400" dirty="0"/>
              <a:t> also </a:t>
            </a:r>
            <a:r>
              <a:rPr lang="de-DE" sz="2400" dirty="0" err="1"/>
              <a:t>needed</a:t>
            </a:r>
            <a:endParaRPr lang="de-DE" sz="2400" dirty="0"/>
          </a:p>
          <a:p>
            <a:r>
              <a:rPr lang="de-DE" sz="2400" dirty="0" err="1"/>
              <a:t>For</a:t>
            </a:r>
            <a:r>
              <a:rPr lang="de-DE" sz="2400" dirty="0"/>
              <a:t> time-</a:t>
            </a:r>
            <a:r>
              <a:rPr lang="de-DE" sz="2400" dirty="0" err="1"/>
              <a:t>dependent</a:t>
            </a:r>
            <a:r>
              <a:rPr lang="de-DE" sz="2400" dirty="0"/>
              <a:t> </a:t>
            </a:r>
            <a:r>
              <a:rPr lang="de-DE" sz="2400" dirty="0" err="1"/>
              <a:t>calculations</a:t>
            </a:r>
            <a:r>
              <a:rPr lang="de-DE" sz="2400" dirty="0"/>
              <a:t>:</a:t>
            </a:r>
          </a:p>
          <a:p>
            <a:pPr lvl="1"/>
            <a:r>
              <a:rPr lang="de-DE" sz="2000" dirty="0" err="1"/>
              <a:t>Make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FFFF00"/>
                </a:solidFill>
              </a:rPr>
              <a:t>shape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parameters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/>
              <a:t>depend</a:t>
            </a:r>
            <a:r>
              <a:rPr lang="de-DE" sz="2000" dirty="0"/>
              <a:t> on time</a:t>
            </a:r>
          </a:p>
          <a:p>
            <a:pPr lvl="1"/>
            <a:r>
              <a:rPr lang="de-DE" sz="2000" dirty="0" err="1"/>
              <a:t>Calculate</a:t>
            </a:r>
            <a:r>
              <a:rPr lang="de-DE" sz="2000" dirty="0"/>
              <a:t> 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parameters</a:t>
            </a:r>
            <a:r>
              <a:rPr lang="de-DE" sz="2000" dirty="0"/>
              <a:t> (</a:t>
            </a:r>
            <a:r>
              <a:rPr lang="de-DE" sz="2000" dirty="0" err="1"/>
              <a:t>cranking</a:t>
            </a:r>
            <a:r>
              <a:rPr lang="de-DE" sz="2000" dirty="0"/>
              <a:t>, Werner-Wheeler):</a:t>
            </a:r>
            <a:br>
              <a:rPr lang="de-DE" sz="2000" dirty="0"/>
            </a:br>
            <a:r>
              <a:rPr lang="de-DE" sz="2000" dirty="0" err="1"/>
              <a:t>these</a:t>
            </a:r>
            <a:r>
              <a:rPr lang="de-DE" sz="2000" dirty="0"/>
              <a:t> form a </a:t>
            </a:r>
            <a:r>
              <a:rPr lang="de-DE" sz="2000" dirty="0" err="1"/>
              <a:t>tensor</a:t>
            </a:r>
            <a:r>
              <a:rPr lang="de-DE" sz="2000" dirty="0"/>
              <a:t> </a:t>
            </a:r>
            <a:r>
              <a:rPr lang="de-DE" sz="2000" dirty="0" err="1"/>
              <a:t>because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collective</a:t>
            </a:r>
            <a:r>
              <a:rPr lang="de-DE" sz="2000" dirty="0"/>
              <a:t> </a:t>
            </a:r>
            <a:r>
              <a:rPr lang="de-DE" sz="2000" dirty="0" err="1"/>
              <a:t>coordinates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coupled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kinetic</a:t>
            </a:r>
            <a:r>
              <a:rPr lang="de-DE" sz="2000" dirty="0"/>
              <a:t> </a:t>
            </a:r>
            <a:r>
              <a:rPr lang="de-DE" sz="2000" dirty="0" err="1"/>
              <a:t>energy</a:t>
            </a:r>
            <a:r>
              <a:rPr lang="de-DE" sz="2000" dirty="0"/>
              <a:t>; </a:t>
            </a:r>
            <a:r>
              <a:rPr lang="de-DE" sz="2000" dirty="0" err="1"/>
              <a:t>distort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visual</a:t>
            </a:r>
            <a:r>
              <a:rPr lang="de-DE" sz="2000" dirty="0"/>
              <a:t> </a:t>
            </a:r>
            <a:r>
              <a:rPr lang="de-DE" sz="2000" dirty="0" err="1"/>
              <a:t>interpretation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PES</a:t>
            </a:r>
          </a:p>
          <a:p>
            <a:r>
              <a:rPr lang="de-DE" sz="2400" dirty="0"/>
              <a:t>Thus </a:t>
            </a: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get</a:t>
            </a:r>
            <a:r>
              <a:rPr lang="de-DE" sz="2400" dirty="0"/>
              <a:t> a </a:t>
            </a:r>
            <a:r>
              <a:rPr lang="de-DE" sz="2400" dirty="0" err="1"/>
              <a:t>collection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loosely</a:t>
            </a:r>
            <a:r>
              <a:rPr lang="de-DE" sz="2400" dirty="0"/>
              <a:t> </a:t>
            </a:r>
            <a:r>
              <a:rPr lang="de-DE" sz="2400" dirty="0" err="1"/>
              <a:t>related</a:t>
            </a:r>
            <a:r>
              <a:rPr lang="de-DE" sz="2400" dirty="0"/>
              <a:t> </a:t>
            </a:r>
            <a:r>
              <a:rPr lang="de-DE" sz="2400" dirty="0" err="1"/>
              <a:t>ingredients</a:t>
            </a:r>
            <a:r>
              <a:rPr lang="de-DE" sz="2400" dirty="0"/>
              <a:t>, </a:t>
            </a:r>
            <a:r>
              <a:rPr lang="de-DE" sz="2400" dirty="0" err="1"/>
              <a:t>which</a:t>
            </a:r>
            <a:r>
              <a:rPr lang="de-DE" sz="2400" dirty="0"/>
              <a:t> </a:t>
            </a:r>
            <a:r>
              <a:rPr lang="de-DE" sz="2400" dirty="0" err="1"/>
              <a:t>together</a:t>
            </a:r>
            <a:r>
              <a:rPr lang="de-DE" sz="2400" dirty="0"/>
              <a:t> </a:t>
            </a:r>
            <a:r>
              <a:rPr lang="de-DE" sz="2400" dirty="0" err="1"/>
              <a:t>constitute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microscopic-macroscopic</a:t>
            </a:r>
            <a:r>
              <a:rPr lang="de-DE" sz="2400" dirty="0"/>
              <a:t> </a:t>
            </a:r>
            <a:r>
              <a:rPr lang="de-DE" sz="2400" dirty="0" err="1"/>
              <a:t>model</a:t>
            </a:r>
            <a:r>
              <a:rPr lang="de-DE" sz="2400" dirty="0"/>
              <a:t>:</a:t>
            </a:r>
            <a:br>
              <a:rPr lang="de-DE" sz="2400" dirty="0"/>
            </a:br>
            <a:r>
              <a:rPr lang="de-DE" sz="2400" dirty="0" err="1">
                <a:solidFill>
                  <a:srgbClr val="FFFF00"/>
                </a:solidFill>
              </a:rPr>
              <a:t>Mic</a:t>
            </a:r>
            <a:r>
              <a:rPr lang="de-DE" sz="2400" dirty="0">
                <a:solidFill>
                  <a:srgbClr val="FFFF00"/>
                </a:solidFill>
              </a:rPr>
              <a:t>-Mac</a:t>
            </a:r>
          </a:p>
          <a:p>
            <a:r>
              <a:rPr lang="de-DE" sz="2400" dirty="0" err="1"/>
              <a:t>With</a:t>
            </a:r>
            <a:r>
              <a:rPr lang="de-DE" sz="2400" dirty="0"/>
              <a:t> well-</a:t>
            </a:r>
            <a:r>
              <a:rPr lang="de-DE" sz="2400" dirty="0" err="1"/>
              <a:t>fitted</a:t>
            </a:r>
            <a:r>
              <a:rPr lang="de-DE" sz="2400" dirty="0"/>
              <a:t> </a:t>
            </a:r>
            <a:r>
              <a:rPr lang="de-DE" sz="2400" dirty="0" err="1"/>
              <a:t>parameters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ground-state</a:t>
            </a:r>
            <a:r>
              <a:rPr lang="de-DE" sz="2400" dirty="0"/>
              <a:t> </a:t>
            </a:r>
            <a:r>
              <a:rPr lang="de-DE" sz="2400" dirty="0" err="1"/>
              <a:t>nuclei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fission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described</a:t>
            </a:r>
            <a:r>
              <a:rPr lang="de-DE" sz="2400" dirty="0"/>
              <a:t> </a:t>
            </a:r>
            <a:r>
              <a:rPr lang="de-DE" sz="2400" dirty="0" err="1"/>
              <a:t>quite</a:t>
            </a:r>
            <a:r>
              <a:rPr lang="de-DE" sz="2400" dirty="0"/>
              <a:t> </a:t>
            </a:r>
            <a:r>
              <a:rPr lang="de-DE" sz="2400" dirty="0" err="1"/>
              <a:t>well</a:t>
            </a:r>
            <a:r>
              <a:rPr lang="de-DE" sz="2400" dirty="0"/>
              <a:t> (Möller &amp; Nix)</a:t>
            </a:r>
          </a:p>
          <a:p>
            <a:endParaRPr lang="de-DE" sz="2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Microscopic-macroscopic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353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Principal</a:t>
            </a:r>
            <a:r>
              <a:rPr lang="de-DE" dirty="0" smtClean="0"/>
              <a:t> </a:t>
            </a:r>
            <a:r>
              <a:rPr lang="de-DE" dirty="0" err="1" smtClean="0"/>
              <a:t>Physical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 smtClean="0"/>
              <a:t>Initially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two</a:t>
            </a:r>
            <a:r>
              <a:rPr lang="de-DE" sz="2400" dirty="0" smtClean="0"/>
              <a:t> „</a:t>
            </a:r>
            <a:r>
              <a:rPr lang="de-DE" sz="2400" dirty="0" err="1" smtClean="0"/>
              <a:t>bags</a:t>
            </a:r>
            <a:r>
              <a:rPr lang="de-DE" sz="2400" dirty="0" smtClean="0"/>
              <a:t>“ </a:t>
            </a:r>
            <a:r>
              <a:rPr lang="de-DE" sz="2400" dirty="0" err="1" smtClean="0"/>
              <a:t>filled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nucleons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enclosed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a potential </a:t>
            </a:r>
            <a:r>
              <a:rPr lang="de-DE" sz="2400" dirty="0" err="1" smtClean="0"/>
              <a:t>well</a:t>
            </a:r>
            <a:endParaRPr lang="de-DE" sz="2400" dirty="0" smtClean="0"/>
          </a:p>
          <a:p>
            <a:r>
              <a:rPr lang="de-DE" sz="2400" dirty="0" smtClean="0"/>
              <a:t>Upon </a:t>
            </a:r>
            <a:r>
              <a:rPr lang="de-DE" sz="2400" dirty="0" err="1" smtClean="0"/>
              <a:t>contact</a:t>
            </a:r>
            <a:r>
              <a:rPr lang="de-DE" sz="2400" dirty="0" smtClean="0"/>
              <a:t>, a </a:t>
            </a:r>
            <a:r>
              <a:rPr lang="de-DE" sz="2400" dirty="0" err="1" smtClean="0">
                <a:solidFill>
                  <a:srgbClr val="FFFF00"/>
                </a:solidFill>
              </a:rPr>
              <a:t>passage</a:t>
            </a:r>
            <a:r>
              <a:rPr lang="de-DE" sz="2400" dirty="0" smtClean="0">
                <a:solidFill>
                  <a:srgbClr val="FFFF00"/>
                </a:solidFill>
              </a:rPr>
              <a:t> (neck) </a:t>
            </a:r>
            <a:r>
              <a:rPr lang="de-DE" sz="2400" dirty="0" err="1" smtClean="0">
                <a:solidFill>
                  <a:srgbClr val="FFFF00"/>
                </a:solidFill>
              </a:rPr>
              <a:t>opens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bags</a:t>
            </a:r>
            <a:r>
              <a:rPr lang="de-DE" sz="2400" dirty="0" smtClean="0"/>
              <a:t>, </a:t>
            </a:r>
            <a:r>
              <a:rPr lang="de-DE" sz="2400" dirty="0" err="1" smtClean="0"/>
              <a:t>nucleons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cross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endParaRPr lang="de-DE" sz="2400" dirty="0" smtClean="0"/>
          </a:p>
          <a:p>
            <a:r>
              <a:rPr lang="de-DE" sz="2400" dirty="0" smtClean="0"/>
              <a:t>This </a:t>
            </a:r>
            <a:r>
              <a:rPr lang="de-DE" sz="2400" dirty="0" err="1" smtClean="0"/>
              <a:t>leads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an </a:t>
            </a:r>
            <a:r>
              <a:rPr lang="de-DE" sz="2400" dirty="0" err="1" smtClean="0">
                <a:solidFill>
                  <a:srgbClr val="FFFF00"/>
                </a:solidFill>
              </a:rPr>
              <a:t>exchange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, </a:t>
            </a:r>
            <a:r>
              <a:rPr lang="de-DE" sz="2400" dirty="0" err="1" smtClean="0"/>
              <a:t>charge</a:t>
            </a:r>
            <a:r>
              <a:rPr lang="de-DE" sz="2400" dirty="0" smtClean="0"/>
              <a:t>, </a:t>
            </a:r>
            <a:r>
              <a:rPr lang="de-DE" sz="2400" dirty="0" err="1" smtClean="0"/>
              <a:t>momentum</a:t>
            </a:r>
            <a:r>
              <a:rPr lang="de-DE" sz="2400" dirty="0" smtClean="0"/>
              <a:t>, </a:t>
            </a:r>
            <a:r>
              <a:rPr lang="de-DE" sz="2400" dirty="0" err="1" smtClean="0"/>
              <a:t>kinetic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, </a:t>
            </a:r>
            <a:r>
              <a:rPr lang="de-DE" sz="2400" dirty="0" err="1" smtClean="0"/>
              <a:t>and</a:t>
            </a:r>
            <a:r>
              <a:rPr lang="de-DE" sz="2400" dirty="0" smtClean="0"/>
              <a:t> angular </a:t>
            </a:r>
            <a:r>
              <a:rPr lang="de-DE" sz="2400" dirty="0" err="1" smtClean="0"/>
              <a:t>momentum</a:t>
            </a:r>
            <a:endParaRPr lang="de-DE" sz="2400" dirty="0" smtClean="0"/>
          </a:p>
          <a:p>
            <a:r>
              <a:rPr lang="de-DE" sz="2400" dirty="0" err="1" smtClean="0"/>
              <a:t>How</a:t>
            </a:r>
            <a:r>
              <a:rPr lang="de-DE" sz="2400" dirty="0" smtClean="0"/>
              <a:t> rapid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process</a:t>
            </a:r>
            <a:r>
              <a:rPr lang="de-DE" sz="2400" dirty="0" smtClean="0"/>
              <a:t>? This </a:t>
            </a:r>
            <a:r>
              <a:rPr lang="de-DE" sz="2400" dirty="0" err="1" smtClean="0"/>
              <a:t>depends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mean</a:t>
            </a:r>
            <a:r>
              <a:rPr lang="de-DE" sz="2400" dirty="0" smtClean="0"/>
              <a:t> </a:t>
            </a:r>
            <a:r>
              <a:rPr lang="de-DE" sz="2400" dirty="0" err="1" smtClean="0"/>
              <a:t>free</a:t>
            </a:r>
            <a:r>
              <a:rPr lang="de-DE" sz="2400" dirty="0" smtClean="0"/>
              <a:t> </a:t>
            </a:r>
            <a:r>
              <a:rPr lang="de-DE" sz="2400" dirty="0" err="1" smtClean="0"/>
              <a:t>path</a:t>
            </a:r>
            <a:endParaRPr lang="de-DE" sz="2400" dirty="0" smtClean="0"/>
          </a:p>
          <a:p>
            <a:r>
              <a:rPr lang="de-DE" sz="2400" dirty="0" smtClean="0">
                <a:solidFill>
                  <a:srgbClr val="FFFF00"/>
                </a:solidFill>
              </a:rPr>
              <a:t>Short </a:t>
            </a:r>
            <a:r>
              <a:rPr lang="de-DE" sz="2400" dirty="0" err="1" smtClean="0">
                <a:solidFill>
                  <a:srgbClr val="FFFF00"/>
                </a:solidFill>
              </a:rPr>
              <a:t>mean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free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path</a:t>
            </a:r>
            <a:r>
              <a:rPr lang="de-DE" sz="2400" dirty="0" smtClean="0"/>
              <a:t>: </a:t>
            </a:r>
            <a:r>
              <a:rPr lang="de-DE" sz="2400" dirty="0" err="1" smtClean="0"/>
              <a:t>hydrodynamics</a:t>
            </a:r>
            <a:r>
              <a:rPr lang="de-DE" sz="2400" dirty="0" smtClean="0"/>
              <a:t>, </a:t>
            </a:r>
            <a:r>
              <a:rPr lang="de-DE" sz="2400" dirty="0" err="1" smtClean="0"/>
              <a:t>compression</a:t>
            </a:r>
            <a:r>
              <a:rPr lang="de-DE" sz="2400" dirty="0" smtClean="0"/>
              <a:t>, </a:t>
            </a:r>
            <a:r>
              <a:rPr lang="de-DE" sz="2400" dirty="0" err="1" smtClean="0"/>
              <a:t>shock</a:t>
            </a:r>
            <a:r>
              <a:rPr lang="de-DE" sz="2400" dirty="0" smtClean="0"/>
              <a:t> </a:t>
            </a:r>
            <a:r>
              <a:rPr lang="de-DE" sz="2400" dirty="0" err="1" smtClean="0"/>
              <a:t>waves</a:t>
            </a:r>
            <a:endParaRPr lang="de-DE" sz="2400" dirty="0" smtClean="0"/>
          </a:p>
          <a:p>
            <a:r>
              <a:rPr lang="de-DE" sz="2400" dirty="0" smtClean="0">
                <a:solidFill>
                  <a:srgbClr val="FFFF00"/>
                </a:solidFill>
              </a:rPr>
              <a:t>Long </a:t>
            </a:r>
            <a:r>
              <a:rPr lang="de-DE" sz="2400" dirty="0" err="1" smtClean="0">
                <a:solidFill>
                  <a:srgbClr val="FFFF00"/>
                </a:solidFill>
              </a:rPr>
              <a:t>mean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free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path</a:t>
            </a:r>
            <a:r>
              <a:rPr lang="de-DE" sz="2400" dirty="0" smtClean="0"/>
              <a:t>: </a:t>
            </a:r>
            <a:r>
              <a:rPr lang="de-DE" sz="2400" dirty="0" err="1" smtClean="0"/>
              <a:t>physics</a:t>
            </a:r>
            <a:r>
              <a:rPr lang="de-DE" sz="2400" dirty="0" smtClean="0"/>
              <a:t> </a:t>
            </a:r>
            <a:r>
              <a:rPr lang="de-DE" sz="2400" dirty="0" err="1" smtClean="0"/>
              <a:t>dominated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mixing</a:t>
            </a:r>
            <a:r>
              <a:rPr lang="de-DE" sz="2400" dirty="0" smtClean="0"/>
              <a:t>,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 </a:t>
            </a:r>
            <a:r>
              <a:rPr lang="de-DE" sz="2400" dirty="0" err="1" smtClean="0"/>
              <a:t>get</a:t>
            </a:r>
            <a:r>
              <a:rPr lang="de-DE" sz="2400" dirty="0" smtClean="0"/>
              <a:t> </a:t>
            </a:r>
            <a:r>
              <a:rPr lang="de-DE" sz="2400" dirty="0" err="1" smtClean="0"/>
              <a:t>scattered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outer</a:t>
            </a:r>
            <a:r>
              <a:rPr lang="de-DE" sz="2400" dirty="0" smtClean="0"/>
              <a:t> </a:t>
            </a:r>
            <a:r>
              <a:rPr lang="de-DE" sz="2400" dirty="0" err="1" smtClean="0"/>
              <a:t>boundary</a:t>
            </a:r>
            <a:r>
              <a:rPr lang="de-DE" sz="2400" dirty="0" smtClean="0"/>
              <a:t> (single-</a:t>
            </a:r>
            <a:r>
              <a:rPr lang="de-DE" sz="2400" dirty="0" err="1" smtClean="0"/>
              <a:t>particle</a:t>
            </a:r>
            <a:r>
              <a:rPr lang="de-DE" sz="2400" dirty="0" smtClean="0"/>
              <a:t> </a:t>
            </a:r>
            <a:r>
              <a:rPr lang="de-DE" sz="2400" dirty="0" err="1" smtClean="0"/>
              <a:t>viscosity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In </a:t>
            </a:r>
            <a:r>
              <a:rPr lang="de-DE" sz="2400" dirty="0" err="1" smtClean="0"/>
              <a:t>classical</a:t>
            </a:r>
            <a:r>
              <a:rPr lang="de-DE" sz="2400" dirty="0" smtClean="0"/>
              <a:t> </a:t>
            </a:r>
            <a:r>
              <a:rPr lang="de-DE" sz="2400" dirty="0" err="1" smtClean="0"/>
              <a:t>gases</a:t>
            </a:r>
            <a:r>
              <a:rPr lang="de-DE" sz="2400" dirty="0" smtClean="0"/>
              <a:t>, </a:t>
            </a:r>
            <a:r>
              <a:rPr lang="de-DE" sz="2400" dirty="0" err="1" smtClean="0"/>
              <a:t>there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mechanisms</a:t>
            </a:r>
            <a:r>
              <a:rPr lang="de-DE" sz="2400" dirty="0" smtClean="0"/>
              <a:t>:</a:t>
            </a:r>
          </a:p>
          <a:p>
            <a:pPr lvl="1"/>
            <a:r>
              <a:rPr lang="de-DE" sz="2000" dirty="0" err="1" smtClean="0"/>
              <a:t>Viscosity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thermoconductivity</a:t>
            </a:r>
            <a:r>
              <a:rPr lang="de-DE" sz="2000" dirty="0" smtClean="0"/>
              <a:t> </a:t>
            </a:r>
            <a:r>
              <a:rPr lang="de-DE" sz="2000" dirty="0" err="1" smtClean="0"/>
              <a:t>increase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m.f.p</a:t>
            </a:r>
            <a:r>
              <a:rPr lang="de-DE" sz="2000" dirty="0" smtClean="0"/>
              <a:t>.</a:t>
            </a:r>
          </a:p>
          <a:p>
            <a:pPr lvl="1"/>
            <a:r>
              <a:rPr lang="de-DE" sz="2000" dirty="0" err="1" smtClean="0"/>
              <a:t>Collisions</a:t>
            </a:r>
            <a:r>
              <a:rPr lang="de-DE" sz="2000" dirty="0" smtClean="0"/>
              <a:t> </a:t>
            </a:r>
            <a:r>
              <a:rPr lang="de-DE" sz="2000" dirty="0" err="1" smtClean="0"/>
              <a:t>establish</a:t>
            </a:r>
            <a:r>
              <a:rPr lang="de-DE" sz="2000" dirty="0" smtClean="0"/>
              <a:t> </a:t>
            </a:r>
            <a:r>
              <a:rPr lang="de-DE" sz="2000" dirty="0" err="1" smtClean="0"/>
              <a:t>local</a:t>
            </a:r>
            <a:r>
              <a:rPr lang="de-DE" sz="2000" dirty="0" smtClean="0"/>
              <a:t> </a:t>
            </a:r>
            <a:r>
              <a:rPr lang="de-DE" sz="2000" dirty="0" err="1" smtClean="0"/>
              <a:t>equilibrium</a:t>
            </a:r>
            <a:r>
              <a:rPr lang="de-DE" sz="2000" dirty="0" smtClean="0"/>
              <a:t> (LTE)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5850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Liquid-</a:t>
            </a:r>
            <a:r>
              <a:rPr lang="de-DE" dirty="0" err="1" smtClean="0"/>
              <a:t>drop</a:t>
            </a:r>
            <a:r>
              <a:rPr lang="de-DE" dirty="0" smtClean="0"/>
              <a:t> </a:t>
            </a:r>
            <a:r>
              <a:rPr lang="de-DE" dirty="0" err="1" smtClean="0"/>
              <a:t>Barrier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513" r="513"/>
          <a:stretch>
            <a:fillRect/>
          </a:stretch>
        </p:blipFill>
        <p:spPr>
          <a:xfrm>
            <a:off x="251520" y="1268760"/>
            <a:ext cx="4472031" cy="2880990"/>
          </a:xfrm>
          <a:solidFill>
            <a:schemeClr val="bg1"/>
          </a:solidFill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861048"/>
            <a:ext cx="4291101" cy="2808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feld 5"/>
          <p:cNvSpPr txBox="1"/>
          <p:nvPr/>
        </p:nvSpPr>
        <p:spPr>
          <a:xfrm>
            <a:off x="5076056" y="134076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The liquid </a:t>
            </a:r>
            <a:r>
              <a:rPr lang="de-DE" dirty="0" err="1" smtClean="0">
                <a:solidFill>
                  <a:srgbClr val="FFFFFF"/>
                </a:solidFill>
              </a:rPr>
              <a:t>drop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energy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is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dominated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by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the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surface</a:t>
            </a:r>
            <a:r>
              <a:rPr lang="de-DE" dirty="0" smtClean="0">
                <a:solidFill>
                  <a:srgbClr val="FFFFFF"/>
                </a:solidFill>
              </a:rPr>
              <a:t> + Coulomb </a:t>
            </a:r>
            <a:r>
              <a:rPr lang="de-DE" dirty="0" err="1" smtClean="0">
                <a:solidFill>
                  <a:srgbClr val="FFFFFF"/>
                </a:solidFill>
              </a:rPr>
              <a:t>energy</a:t>
            </a:r>
            <a:r>
              <a:rPr lang="de-DE" dirty="0" smtClean="0">
                <a:solidFill>
                  <a:srgbClr val="FFFFFF"/>
                </a:solidFill>
              </a:rPr>
              <a:t>, </a:t>
            </a:r>
          </a:p>
          <a:p>
            <a:r>
              <a:rPr lang="de-DE" dirty="0" err="1">
                <a:solidFill>
                  <a:srgbClr val="FFFFFF"/>
                </a:solidFill>
              </a:rPr>
              <a:t>w</a:t>
            </a:r>
            <a:r>
              <a:rPr lang="de-DE" dirty="0" err="1" smtClean="0">
                <a:solidFill>
                  <a:srgbClr val="FFFFFF"/>
                </a:solidFill>
              </a:rPr>
              <a:t>hich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both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depend</a:t>
            </a:r>
            <a:r>
              <a:rPr lang="de-DE" dirty="0" smtClean="0">
                <a:solidFill>
                  <a:srgbClr val="FFFFFF"/>
                </a:solidFill>
              </a:rPr>
              <a:t> on </a:t>
            </a:r>
            <a:r>
              <a:rPr lang="de-DE" dirty="0" err="1" smtClean="0">
                <a:solidFill>
                  <a:srgbClr val="FFFFFF"/>
                </a:solidFill>
              </a:rPr>
              <a:t>deformation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3568" y="4581128"/>
            <a:ext cx="33843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The </a:t>
            </a:r>
            <a:r>
              <a:rPr lang="de-DE" dirty="0" err="1" smtClean="0">
                <a:solidFill>
                  <a:srgbClr val="FFFFFF"/>
                </a:solidFill>
              </a:rPr>
              <a:t>shell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correction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δU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oscillates</a:t>
            </a:r>
            <a:r>
              <a:rPr lang="de-DE" dirty="0" smtClean="0">
                <a:solidFill>
                  <a:srgbClr val="FFFFFF"/>
                </a:solidFill>
              </a:rPr>
              <a:t> but </a:t>
            </a:r>
            <a:r>
              <a:rPr lang="de-DE" dirty="0" err="1" smtClean="0">
                <a:solidFill>
                  <a:srgbClr val="FFFFFF"/>
                </a:solidFill>
              </a:rPr>
              <a:t>is</a:t>
            </a:r>
            <a:r>
              <a:rPr lang="de-DE" dirty="0" smtClean="0">
                <a:solidFill>
                  <a:srgbClr val="FFFFFF"/>
                </a:solidFill>
              </a:rPr>
              <a:t> in </a:t>
            </a:r>
            <a:r>
              <a:rPr lang="de-DE" dirty="0" err="1" smtClean="0">
                <a:solidFill>
                  <a:srgbClr val="FFFFFF"/>
                </a:solidFill>
              </a:rPr>
              <a:t>the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range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of</a:t>
            </a:r>
            <a:r>
              <a:rPr lang="de-DE" dirty="0" smtClean="0">
                <a:solidFill>
                  <a:srgbClr val="FFFFFF"/>
                </a:solidFill>
              </a:rPr>
              <a:t/>
            </a:r>
            <a:br>
              <a:rPr lang="de-DE" dirty="0" smtClean="0">
                <a:solidFill>
                  <a:srgbClr val="FFFFFF"/>
                </a:solidFill>
              </a:rPr>
            </a:br>
            <a:r>
              <a:rPr lang="de-DE" dirty="0" smtClean="0">
                <a:solidFill>
                  <a:srgbClr val="FFFFFF"/>
                </a:solidFill>
              </a:rPr>
              <a:t>± 10 </a:t>
            </a:r>
            <a:r>
              <a:rPr lang="de-DE" dirty="0" err="1" smtClean="0">
                <a:solidFill>
                  <a:srgbClr val="FFFFFF"/>
                </a:solidFill>
              </a:rPr>
              <a:t>MeV</a:t>
            </a:r>
            <a:r>
              <a:rPr lang="de-DE" dirty="0" smtClean="0">
                <a:solidFill>
                  <a:srgbClr val="FFFFFF"/>
                </a:solidFill>
              </a:rPr>
              <a:t>. </a:t>
            </a:r>
            <a:r>
              <a:rPr lang="de-DE" dirty="0" err="1" smtClean="0">
                <a:solidFill>
                  <a:srgbClr val="FFFFFF"/>
                </a:solidFill>
              </a:rPr>
              <a:t>It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can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produce</a:t>
            </a:r>
            <a:r>
              <a:rPr lang="de-DE" dirty="0" smtClean="0">
                <a:solidFill>
                  <a:srgbClr val="FFFFFF"/>
                </a:solidFill>
              </a:rPr>
              <a:t> a </a:t>
            </a:r>
            <a:r>
              <a:rPr lang="de-DE" dirty="0" err="1" smtClean="0">
                <a:solidFill>
                  <a:srgbClr val="FFFFFF"/>
                </a:solidFill>
              </a:rPr>
              <a:t>deformed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ground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state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and</a:t>
            </a:r>
            <a:r>
              <a:rPr lang="de-DE" dirty="0" smtClean="0">
                <a:solidFill>
                  <a:srgbClr val="FFFFFF"/>
                </a:solidFill>
              </a:rPr>
              <a:t> a </a:t>
            </a:r>
            <a:r>
              <a:rPr lang="de-DE" dirty="0" err="1" smtClean="0">
                <a:solidFill>
                  <a:srgbClr val="FFFFFF"/>
                </a:solidFill>
              </a:rPr>
              <a:t>fission</a:t>
            </a:r>
            <a:r>
              <a:rPr lang="de-DE" dirty="0" smtClean="0">
                <a:solidFill>
                  <a:srgbClr val="FFFFFF"/>
                </a:solidFill>
              </a:rPr>
              <a:t> isomer; also </a:t>
            </a:r>
            <a:r>
              <a:rPr lang="de-DE" dirty="0" err="1" smtClean="0">
                <a:solidFill>
                  <a:srgbClr val="FFFFFF"/>
                </a:solidFill>
              </a:rPr>
              <a:t>asymmetric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fission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84168" y="602128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Deformed</a:t>
            </a:r>
            <a:r>
              <a:rPr lang="de-DE" sz="1600" dirty="0" smtClean="0"/>
              <a:t> </a:t>
            </a:r>
            <a:r>
              <a:rPr lang="de-DE" sz="1600" dirty="0" err="1" smtClean="0"/>
              <a:t>ground</a:t>
            </a:r>
            <a:r>
              <a:rPr lang="de-DE" sz="1600" dirty="0" smtClean="0"/>
              <a:t> </a:t>
            </a:r>
            <a:r>
              <a:rPr lang="de-DE" sz="1600" dirty="0" err="1" smtClean="0"/>
              <a:t>state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156176" y="3933056"/>
            <a:ext cx="1507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Fission isomer</a:t>
            </a:r>
            <a:endParaRPr lang="de-DE" sz="1600" dirty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6876256" y="429309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5364088" y="6165304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18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adiabatic basis</a:t>
            </a:r>
            <a:endParaRPr lang="de-DE" dirty="0"/>
          </a:p>
        </p:txBody>
      </p:sp>
      <p:sp>
        <p:nvSpPr>
          <p:cNvPr id="47108" name="Inhaltsplatzhalter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de-DE" sz="2000" dirty="0" smtClean="0">
                <a:solidFill>
                  <a:srgbClr val="FFFFFF"/>
                </a:solidFill>
              </a:rPr>
              <a:t>In </a:t>
            </a:r>
            <a:r>
              <a:rPr lang="de-DE" sz="2000" dirty="0" err="1" smtClean="0">
                <a:solidFill>
                  <a:srgbClr val="FFFFFF"/>
                </a:solidFill>
              </a:rPr>
              <a:t>Mic</a:t>
            </a:r>
            <a:r>
              <a:rPr lang="de-DE" sz="2000" dirty="0" smtClean="0">
                <a:solidFill>
                  <a:srgbClr val="FFFFFF"/>
                </a:solidFill>
              </a:rPr>
              <a:t>-Mac, </a:t>
            </a:r>
            <a:r>
              <a:rPr lang="de-DE" sz="2000" dirty="0" err="1" smtClean="0">
                <a:solidFill>
                  <a:srgbClr val="FFFFFF"/>
                </a:solidFill>
              </a:rPr>
              <a:t>for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each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deformation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an </a:t>
            </a:r>
            <a:r>
              <a:rPr lang="de-DE" sz="2000" dirty="0" err="1" smtClean="0">
                <a:solidFill>
                  <a:srgbClr val="FFFFFF"/>
                </a:solidFill>
              </a:rPr>
              <a:t>internal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energy</a:t>
            </a: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smtClean="0">
                <a:solidFill>
                  <a:srgbClr val="FFFFFF"/>
                </a:solidFill>
              </a:rPr>
              <a:t>The </a:t>
            </a:r>
            <a:r>
              <a:rPr lang="de-DE" sz="2000" dirty="0" err="1" smtClean="0">
                <a:solidFill>
                  <a:srgbClr val="FFFFFF"/>
                </a:solidFill>
              </a:rPr>
              <a:t>adiabatic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single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particle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wave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calculated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using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stationary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Schrödinger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equation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for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each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deformation</a:t>
            </a: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>This </a:t>
            </a:r>
            <a:r>
              <a:rPr lang="de-DE" sz="2000" dirty="0" err="1" smtClean="0">
                <a:solidFill>
                  <a:srgbClr val="FFFFFF"/>
                </a:solidFill>
              </a:rPr>
              <a:t>yields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set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deformation-dependent</a:t>
            </a:r>
            <a:r>
              <a:rPr lang="de-DE" sz="2000" dirty="0" smtClean="0">
                <a:solidFill>
                  <a:srgbClr val="FFFFFF"/>
                </a:solidFill>
              </a:rPr>
              <a:t> single-</a:t>
            </a:r>
            <a:r>
              <a:rPr lang="de-DE" sz="2000" dirty="0" err="1" smtClean="0">
                <a:solidFill>
                  <a:srgbClr val="FFFFFF"/>
                </a:solidFill>
              </a:rPr>
              <a:t>particle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energies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and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wave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which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correspond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static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solution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inside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this</a:t>
            </a:r>
            <a:r>
              <a:rPr lang="de-DE" sz="2000" dirty="0" smtClean="0">
                <a:solidFill>
                  <a:srgbClr val="FFFFFF"/>
                </a:solidFill>
              </a:rPr>
              <a:t> potential</a:t>
            </a:r>
          </a:p>
          <a:p>
            <a:r>
              <a:rPr lang="de-DE" sz="2000" dirty="0" err="1" smtClean="0">
                <a:solidFill>
                  <a:srgbClr val="FFFFFF"/>
                </a:solidFill>
              </a:rPr>
              <a:t>If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lowest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occupied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there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excitation</a:t>
            </a:r>
            <a:r>
              <a:rPr lang="de-DE" sz="2000" dirty="0" smtClean="0">
                <a:solidFill>
                  <a:srgbClr val="FFFFFF"/>
                </a:solidFill>
              </a:rPr>
              <a:t>: </a:t>
            </a:r>
            <a:r>
              <a:rPr lang="de-DE" sz="2000" dirty="0" err="1" smtClean="0">
                <a:solidFill>
                  <a:srgbClr val="FFFF00"/>
                </a:solidFill>
              </a:rPr>
              <a:t>adiabatic</a:t>
            </a:r>
            <a:r>
              <a:rPr lang="de-DE" sz="2000" dirty="0" smtClean="0">
                <a:solidFill>
                  <a:srgbClr val="FFFF00"/>
                </a:solidFill>
              </a:rPr>
              <a:t> potential</a:t>
            </a:r>
          </a:p>
          <a:p>
            <a:r>
              <a:rPr lang="de-DE" sz="2000" dirty="0" smtClean="0">
                <a:solidFill>
                  <a:srgbClr val="FFFFFF"/>
                </a:solidFill>
              </a:rPr>
              <a:t>The time-</a:t>
            </a:r>
            <a:r>
              <a:rPr lang="de-DE" sz="2000" dirty="0" err="1" smtClean="0">
                <a:solidFill>
                  <a:srgbClr val="FFFFFF"/>
                </a:solidFill>
              </a:rPr>
              <a:t>dependence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arises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from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variation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deformation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parameters</a:t>
            </a:r>
            <a:r>
              <a:rPr lang="de-DE" sz="2000" dirty="0" smtClean="0">
                <a:solidFill>
                  <a:srgbClr val="FFFFFF"/>
                </a:solidFill>
              </a:rPr>
              <a:t>; </a:t>
            </a:r>
            <a:r>
              <a:rPr lang="de-DE" sz="2000" dirty="0" err="1" smtClean="0">
                <a:solidFill>
                  <a:srgbClr val="FFFFFF"/>
                </a:solidFill>
              </a:rPr>
              <a:t>it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not </a:t>
            </a:r>
            <a:r>
              <a:rPr lang="de-DE" sz="2000" dirty="0" err="1" smtClean="0">
                <a:solidFill>
                  <a:srgbClr val="FFFFFF"/>
                </a:solidFill>
              </a:rPr>
              <a:t>reflected</a:t>
            </a:r>
            <a:r>
              <a:rPr lang="de-DE" sz="2000" dirty="0" smtClean="0">
                <a:solidFill>
                  <a:srgbClr val="FFFFFF"/>
                </a:solidFill>
              </a:rPr>
              <a:t> in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wave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: </a:t>
            </a:r>
            <a:r>
              <a:rPr lang="de-DE" sz="2000" dirty="0" err="1" smtClean="0">
                <a:solidFill>
                  <a:srgbClr val="FFFFFF"/>
                </a:solidFill>
              </a:rPr>
              <a:t>there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probability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current</a:t>
            </a:r>
            <a:endParaRPr lang="de-DE" sz="2000" dirty="0">
              <a:solidFill>
                <a:srgbClr val="FFFFFF"/>
              </a:solidFill>
            </a:endParaRPr>
          </a:p>
        </p:txBody>
      </p:sp>
      <p:graphicFrame>
        <p:nvGraphicFramePr>
          <p:cNvPr id="471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77023"/>
              </p:ext>
            </p:extLst>
          </p:nvPr>
        </p:nvGraphicFramePr>
        <p:xfrm>
          <a:off x="1403648" y="2636912"/>
          <a:ext cx="4881563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6" name="Equation" r:id="rId3" imgW="2997200" imgH="495300" progId="Equation.DSMT4">
                  <p:embed/>
                </p:oleObj>
              </mc:Choice>
              <mc:Fallback>
                <p:oleObj name="Equation" r:id="rId3" imgW="29972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636912"/>
                        <a:ext cx="4881563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186385"/>
              </p:ext>
            </p:extLst>
          </p:nvPr>
        </p:nvGraphicFramePr>
        <p:xfrm>
          <a:off x="2797175" y="1433513"/>
          <a:ext cx="36655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7" name="Equation" r:id="rId5" imgW="1790700" imgH="266700" progId="Equation.DSMT4">
                  <p:embed/>
                </p:oleObj>
              </mc:Choice>
              <mc:Fallback>
                <p:oleObj name="Equation" r:id="rId5" imgW="1790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7175" y="1433513"/>
                        <a:ext cx="36655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753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Landau-Zener Effect</a:t>
            </a:r>
            <a:endParaRPr lang="de-DE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19079" y="980728"/>
            <a:ext cx="6425130" cy="587727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de-DE" sz="2000" dirty="0" err="1">
                <a:solidFill>
                  <a:srgbClr val="FFFFFF"/>
                </a:solidFill>
              </a:rPr>
              <a:t>To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descibe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the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collision</a:t>
            </a:r>
            <a:r>
              <a:rPr lang="de-DE" sz="2000" dirty="0">
                <a:solidFill>
                  <a:srgbClr val="FFFFFF"/>
                </a:solidFill>
              </a:rPr>
              <a:t>, </a:t>
            </a:r>
            <a:r>
              <a:rPr lang="de-DE" sz="2000" dirty="0" err="1">
                <a:solidFill>
                  <a:srgbClr val="FFFFFF"/>
                </a:solidFill>
              </a:rPr>
              <a:t>the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collective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coordinates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are</a:t>
            </a:r>
            <a:r>
              <a:rPr lang="de-DE" sz="2000" dirty="0">
                <a:solidFill>
                  <a:srgbClr val="FFFFFF"/>
                </a:solidFill>
              </a:rPr>
              <a:t> </a:t>
            </a:r>
            <a:r>
              <a:rPr lang="de-DE" sz="2000" dirty="0" err="1">
                <a:solidFill>
                  <a:srgbClr val="FFFFFF"/>
                </a:solidFill>
              </a:rPr>
              <a:t>made</a:t>
            </a:r>
            <a:r>
              <a:rPr lang="de-DE" sz="2000" dirty="0">
                <a:solidFill>
                  <a:srgbClr val="FFFFFF"/>
                </a:solidFill>
              </a:rPr>
              <a:t> time-</a:t>
            </a:r>
            <a:r>
              <a:rPr lang="de-DE" sz="2000" dirty="0" err="1">
                <a:solidFill>
                  <a:srgbClr val="FFFFFF"/>
                </a:solidFill>
              </a:rPr>
              <a:t>dependent</a:t>
            </a:r>
            <a:r>
              <a:rPr lang="de-DE" sz="2000" dirty="0">
                <a:solidFill>
                  <a:srgbClr val="FFFFFF"/>
                </a:solidFill>
              </a:rPr>
              <a:t>: α</a:t>
            </a:r>
            <a:r>
              <a:rPr lang="de-DE" sz="2000" baseline="-25000" dirty="0" err="1">
                <a:solidFill>
                  <a:srgbClr val="FFFFFF"/>
                </a:solidFill>
              </a:rPr>
              <a:t>k</a:t>
            </a:r>
            <a:r>
              <a:rPr lang="de-DE" sz="2000" dirty="0">
                <a:solidFill>
                  <a:srgbClr val="FFFFFF"/>
                </a:solidFill>
              </a:rPr>
              <a:t>(t), ...</a:t>
            </a:r>
          </a:p>
          <a:p>
            <a:r>
              <a:rPr lang="de-DE" sz="2000" dirty="0" err="1" smtClean="0">
                <a:solidFill>
                  <a:srgbClr val="FFFFFF"/>
                </a:solidFill>
              </a:rPr>
              <a:t>If</a:t>
            </a:r>
            <a:r>
              <a:rPr lang="de-DE" sz="2000" dirty="0" smtClean="0">
                <a:solidFill>
                  <a:srgbClr val="FFFFFF"/>
                </a:solidFill>
              </a:rPr>
              <a:t> all </a:t>
            </a:r>
            <a:r>
              <a:rPr lang="de-DE" sz="2000" dirty="0" err="1" smtClean="0">
                <a:solidFill>
                  <a:srgbClr val="FFFFFF"/>
                </a:solidFill>
              </a:rPr>
              <a:t>quantum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numbers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same, </a:t>
            </a:r>
            <a:r>
              <a:rPr lang="de-DE" sz="2000" dirty="0" err="1" smtClean="0">
                <a:solidFill>
                  <a:srgbClr val="FFFFFF"/>
                </a:solidFill>
              </a:rPr>
              <a:t>s.p</a:t>
            </a:r>
            <a:r>
              <a:rPr lang="de-DE" sz="2000" dirty="0" smtClean="0">
                <a:solidFill>
                  <a:srgbClr val="FFFFFF"/>
                </a:solidFill>
              </a:rPr>
              <a:t>. </a:t>
            </a:r>
            <a:r>
              <a:rPr lang="de-DE" sz="2000" dirty="0" err="1" smtClean="0">
                <a:solidFill>
                  <a:srgbClr val="FFFFFF"/>
                </a:solidFill>
              </a:rPr>
              <a:t>levels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never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cross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deformation</a:t>
            </a:r>
            <a:r>
              <a:rPr lang="de-DE" sz="2000" dirty="0" smtClean="0">
                <a:solidFill>
                  <a:srgbClr val="FFFFFF"/>
                </a:solidFill>
              </a:rPr>
              <a:t>: </a:t>
            </a:r>
            <a:r>
              <a:rPr lang="de-DE" sz="2000" dirty="0" smtClean="0">
                <a:solidFill>
                  <a:srgbClr val="FFFF00"/>
                </a:solidFill>
              </a:rPr>
              <a:t>„</a:t>
            </a:r>
            <a:r>
              <a:rPr lang="de-DE" sz="2000" dirty="0" err="1" smtClean="0">
                <a:solidFill>
                  <a:srgbClr val="FFFF00"/>
                </a:solidFill>
              </a:rPr>
              <a:t>avoided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level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crossings</a:t>
            </a:r>
            <a:r>
              <a:rPr lang="ja-JP" altLang="de-DE" sz="2000" dirty="0" smtClean="0">
                <a:solidFill>
                  <a:srgbClr val="FFFF00"/>
                </a:solidFill>
              </a:rPr>
              <a:t>“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smtClean="0">
                <a:solidFill>
                  <a:srgbClr val="FFFFFF"/>
                </a:solidFill>
              </a:rPr>
              <a:t>(Wigner). This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due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small</a:t>
            </a:r>
            <a:r>
              <a:rPr lang="de-DE" sz="2000" dirty="0" smtClean="0">
                <a:solidFill>
                  <a:srgbClr val="FFFFFF"/>
                </a:solidFill>
              </a:rPr>
              <a:t> residual </a:t>
            </a:r>
            <a:r>
              <a:rPr lang="de-DE" sz="2000" dirty="0" err="1" smtClean="0">
                <a:solidFill>
                  <a:srgbClr val="FFFFFF"/>
                </a:solidFill>
              </a:rPr>
              <a:t>coupling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that</a:t>
            </a:r>
            <a:r>
              <a:rPr lang="de-DE" sz="2000" dirty="0" smtClean="0">
                <a:solidFill>
                  <a:srgbClr val="FFFFFF"/>
                </a:solidFill>
              </a:rPr>
              <a:t> must </a:t>
            </a:r>
            <a:r>
              <a:rPr lang="de-DE" sz="2000" dirty="0" err="1" smtClean="0">
                <a:solidFill>
                  <a:srgbClr val="FFFFFF"/>
                </a:solidFill>
              </a:rPr>
              <a:t>be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present</a:t>
            </a: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smtClean="0">
                <a:solidFill>
                  <a:srgbClr val="FFFFFF"/>
                </a:solidFill>
              </a:rPr>
              <a:t>In </a:t>
            </a:r>
            <a:r>
              <a:rPr lang="de-DE" sz="2000" dirty="0" err="1" smtClean="0">
                <a:solidFill>
                  <a:srgbClr val="FFFFFF"/>
                </a:solidFill>
              </a:rPr>
              <a:t>this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region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wave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exchange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their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character</a:t>
            </a:r>
            <a:r>
              <a:rPr lang="de-DE" sz="2000" dirty="0" smtClean="0">
                <a:solidFill>
                  <a:srgbClr val="FFFFFF"/>
                </a:solidFill>
              </a:rPr>
              <a:t>, so </a:t>
            </a:r>
            <a:r>
              <a:rPr lang="de-DE" sz="2000" dirty="0" err="1" smtClean="0">
                <a:solidFill>
                  <a:srgbClr val="FFFFFF"/>
                </a:solidFill>
              </a:rPr>
              <a:t>if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particle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remains</a:t>
            </a:r>
            <a:r>
              <a:rPr lang="de-DE" sz="2000" dirty="0" smtClean="0">
                <a:solidFill>
                  <a:srgbClr val="FFFFFF"/>
                </a:solidFill>
              </a:rPr>
              <a:t> in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lower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state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its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distribution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has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be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rearranged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considerably</a:t>
            </a: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smtClean="0">
                <a:solidFill>
                  <a:srgbClr val="FFFFFF"/>
                </a:solidFill>
              </a:rPr>
              <a:t>As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get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faster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there</a:t>
            </a:r>
            <a:r>
              <a:rPr lang="de-DE" sz="2000" dirty="0" smtClean="0">
                <a:solidFill>
                  <a:srgbClr val="FFFFFF"/>
                </a:solidFill>
              </a:rPr>
              <a:t> will </a:t>
            </a:r>
            <a:r>
              <a:rPr lang="de-DE" sz="2000" dirty="0" err="1" smtClean="0">
                <a:solidFill>
                  <a:srgbClr val="FFFFFF"/>
                </a:solidFill>
              </a:rPr>
              <a:t>be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probability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for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going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into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excited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state</a:t>
            </a:r>
            <a:r>
              <a:rPr lang="de-DE" sz="2000" dirty="0" smtClean="0">
                <a:solidFill>
                  <a:srgbClr val="FFFFFF"/>
                </a:solidFill>
              </a:rPr>
              <a:t> (</a:t>
            </a:r>
            <a:r>
              <a:rPr lang="de-DE" sz="2000" dirty="0" err="1" smtClean="0">
                <a:solidFill>
                  <a:srgbClr val="FFFFFF"/>
                </a:solidFill>
              </a:rPr>
              <a:t>if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empty</a:t>
            </a:r>
            <a:r>
              <a:rPr lang="de-DE" sz="2000" dirty="0" smtClean="0">
                <a:solidFill>
                  <a:srgbClr val="FFFFFF"/>
                </a:solidFill>
              </a:rPr>
              <a:t>): </a:t>
            </a:r>
            <a:r>
              <a:rPr lang="de-DE" sz="2000" dirty="0" err="1" smtClean="0">
                <a:solidFill>
                  <a:srgbClr val="FFFFFF"/>
                </a:solidFill>
              </a:rPr>
              <a:t>dissipation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also </a:t>
            </a:r>
            <a:r>
              <a:rPr lang="de-DE" sz="2000" dirty="0" err="1" smtClean="0">
                <a:solidFill>
                  <a:srgbClr val="FFFFFF"/>
                </a:solidFill>
              </a:rPr>
              <a:t>largest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near</a:t>
            </a:r>
            <a:r>
              <a:rPr lang="de-DE" sz="2000" dirty="0" smtClean="0">
                <a:solidFill>
                  <a:srgbClr val="FFFFFF"/>
                </a:solidFill>
              </a:rPr>
              <a:t> such </a:t>
            </a:r>
            <a:r>
              <a:rPr lang="de-DE" sz="2000" dirty="0" err="1" smtClean="0">
                <a:solidFill>
                  <a:srgbClr val="FFFFFF"/>
                </a:solidFill>
              </a:rPr>
              <a:t>crossings</a:t>
            </a: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err="1" smtClean="0">
                <a:solidFill>
                  <a:srgbClr val="FFFFFF"/>
                </a:solidFill>
              </a:rPr>
              <a:t>When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so fast </a:t>
            </a:r>
            <a:r>
              <a:rPr lang="de-DE" sz="2000" dirty="0" err="1" smtClean="0">
                <a:solidFill>
                  <a:srgbClr val="FFFFFF"/>
                </a:solidFill>
              </a:rPr>
              <a:t>that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particle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always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goes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higher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level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we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get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sudden</a:t>
            </a:r>
            <a:r>
              <a:rPr lang="de-DE" sz="2000" dirty="0" smtClean="0">
                <a:solidFill>
                  <a:srgbClr val="FFFFFF"/>
                </a:solidFill>
              </a:rPr>
              <a:t> potential</a:t>
            </a:r>
          </a:p>
          <a:p>
            <a:r>
              <a:rPr lang="de-DE" sz="2000" dirty="0" smtClean="0">
                <a:solidFill>
                  <a:srgbClr val="FFFFFF"/>
                </a:solidFill>
              </a:rPr>
              <a:t>The </a:t>
            </a:r>
            <a:r>
              <a:rPr lang="de-DE" sz="2000" dirty="0" err="1" smtClean="0">
                <a:solidFill>
                  <a:srgbClr val="FFFFFF"/>
                </a:solidFill>
              </a:rPr>
              <a:t>sudden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case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also reversible: </a:t>
            </a:r>
            <a:r>
              <a:rPr lang="de-DE" sz="2000" dirty="0" err="1" smtClean="0">
                <a:solidFill>
                  <a:srgbClr val="FFFFFF"/>
                </a:solidFill>
              </a:rPr>
              <a:t>no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rearrangement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effect</a:t>
            </a:r>
            <a:endParaRPr lang="de-DE" sz="2000" dirty="0" smtClean="0">
              <a:solidFill>
                <a:srgbClr val="FFFFFF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3145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514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7853363" y="3106738"/>
            <a:ext cx="241300" cy="160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705725" y="5380038"/>
            <a:ext cx="241300" cy="160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893050" y="5500688"/>
            <a:ext cx="334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Symbol" charset="0"/>
              </a:rPr>
              <a:t>b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947025" y="3228975"/>
            <a:ext cx="334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Symbo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9461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de-DE" smtClean="0"/>
              <a:t>The adiabatic basis (c</a:t>
            </a:r>
            <a:r>
              <a:rPr lang="ja-JP" altLang="de-DE" smtClean="0"/>
              <a:t>‘</a:t>
            </a:r>
            <a:r>
              <a:rPr lang="de-DE" smtClean="0"/>
              <a:t>td)</a:t>
            </a:r>
            <a:endParaRPr lang="de-DE" dirty="0"/>
          </a:p>
        </p:txBody>
      </p:sp>
      <p:sp>
        <p:nvSpPr>
          <p:cNvPr id="48132" name="Inhaltsplatzhalter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descibe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collision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collective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coordinates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made</a:t>
            </a:r>
            <a:r>
              <a:rPr lang="de-DE" sz="2000" dirty="0" smtClean="0">
                <a:solidFill>
                  <a:srgbClr val="FFFFFF"/>
                </a:solidFill>
              </a:rPr>
              <a:t> time-</a:t>
            </a:r>
            <a:r>
              <a:rPr lang="de-DE" sz="2000" dirty="0" err="1" smtClean="0">
                <a:solidFill>
                  <a:srgbClr val="FFFFFF"/>
                </a:solidFill>
              </a:rPr>
              <a:t>dependent</a:t>
            </a:r>
            <a:r>
              <a:rPr lang="de-DE" sz="2000" dirty="0" smtClean="0">
                <a:solidFill>
                  <a:srgbClr val="FFFFFF"/>
                </a:solidFill>
              </a:rPr>
              <a:t>: α</a:t>
            </a:r>
            <a:r>
              <a:rPr lang="de-DE" sz="2000" baseline="-25000" dirty="0" err="1" smtClean="0">
                <a:solidFill>
                  <a:srgbClr val="FFFFFF"/>
                </a:solidFill>
              </a:rPr>
              <a:t>k</a:t>
            </a:r>
            <a:r>
              <a:rPr lang="de-DE" sz="2000" dirty="0" smtClean="0">
                <a:solidFill>
                  <a:srgbClr val="FFFFFF"/>
                </a:solidFill>
              </a:rPr>
              <a:t>(t), ...</a:t>
            </a:r>
          </a:p>
          <a:p>
            <a:r>
              <a:rPr lang="de-DE" sz="2000" dirty="0" smtClean="0">
                <a:solidFill>
                  <a:srgbClr val="FFFFFF"/>
                </a:solidFill>
              </a:rPr>
              <a:t>An </a:t>
            </a:r>
            <a:r>
              <a:rPr lang="de-DE" sz="2000" dirty="0" err="1" smtClean="0">
                <a:solidFill>
                  <a:srgbClr val="FFFFFF"/>
                </a:solidFill>
              </a:rPr>
              <a:t>equation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may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be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set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up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smtClean="0">
                <a:solidFill>
                  <a:srgbClr val="FFFFFF"/>
                </a:solidFill>
              </a:rPr>
              <a:t>e.g., </a:t>
            </a:r>
            <a:r>
              <a:rPr lang="de-DE" sz="2000" dirty="0" err="1" smtClean="0">
                <a:solidFill>
                  <a:srgbClr val="FFFFFF"/>
                </a:solidFill>
              </a:rPr>
              <a:t>with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mass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parameter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B</a:t>
            </a:r>
            <a:r>
              <a:rPr lang="de-DE" sz="2000" baseline="-25000" dirty="0" err="1" smtClean="0">
                <a:solidFill>
                  <a:srgbClr val="FFFFFF"/>
                </a:solidFill>
              </a:rPr>
              <a:t>kl</a:t>
            </a:r>
            <a:r>
              <a:rPr lang="de-DE" sz="2000" dirty="0" smtClean="0">
                <a:solidFill>
                  <a:srgbClr val="FFFFFF"/>
                </a:solidFill>
              </a:rPr>
              <a:t>(R) e.g. </a:t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err="1" smtClean="0">
                <a:solidFill>
                  <a:srgbClr val="FFFFFF"/>
                </a:solidFill>
              </a:rPr>
              <a:t>from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cranking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model</a:t>
            </a:r>
            <a:r>
              <a:rPr lang="de-DE" sz="2000" dirty="0" smtClean="0">
                <a:solidFill>
                  <a:srgbClr val="FFFFFF"/>
                </a:solidFill>
              </a:rPr>
              <a:t/>
            </a:r>
            <a:br>
              <a:rPr lang="de-DE" sz="2000" dirty="0" smtClean="0">
                <a:solidFill>
                  <a:srgbClr val="FFFFFF"/>
                </a:solidFill>
              </a:rPr>
            </a:br>
            <a:r>
              <a:rPr lang="de-DE" sz="2000" dirty="0" err="1" smtClean="0">
                <a:solidFill>
                  <a:srgbClr val="FFFFFF"/>
                </a:solidFill>
              </a:rPr>
              <a:t>or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from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hydrodynamic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model</a:t>
            </a:r>
            <a:r>
              <a:rPr lang="de-DE" sz="2000" dirty="0" smtClean="0">
                <a:solidFill>
                  <a:srgbClr val="FFFFFF"/>
                </a:solidFill>
              </a:rPr>
              <a:t> (Werner-Wheeler)</a:t>
            </a:r>
          </a:p>
          <a:p>
            <a:r>
              <a:rPr lang="de-DE" sz="2000" dirty="0" err="1" smtClean="0">
                <a:solidFill>
                  <a:srgbClr val="FFFFFF"/>
                </a:solidFill>
              </a:rPr>
              <a:t>If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nucleons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always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stay</a:t>
            </a:r>
            <a:r>
              <a:rPr lang="de-DE" sz="2000" dirty="0" smtClean="0">
                <a:solidFill>
                  <a:srgbClr val="FFFFFF"/>
                </a:solidFill>
              </a:rPr>
              <a:t> in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lowest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levels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there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internal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excitation</a:t>
            </a: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smtClean="0">
                <a:solidFill>
                  <a:srgbClr val="FFFFFF"/>
                </a:solidFill>
              </a:rPr>
              <a:t>Internal </a:t>
            </a:r>
            <a:r>
              <a:rPr lang="de-DE" sz="2000" dirty="0" err="1" smtClean="0">
                <a:solidFill>
                  <a:srgbClr val="FFFFFF"/>
                </a:solidFill>
              </a:rPr>
              <a:t>excitation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provided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by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exciting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nucleons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into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higher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wave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functions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through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time-</a:t>
            </a:r>
            <a:r>
              <a:rPr lang="de-DE" sz="2000" dirty="0" err="1" smtClean="0">
                <a:solidFill>
                  <a:srgbClr val="FFFFFF"/>
                </a:solidFill>
              </a:rPr>
              <a:t>dependent</a:t>
            </a:r>
            <a:r>
              <a:rPr lang="de-DE" sz="2000" dirty="0" smtClean="0">
                <a:solidFill>
                  <a:srgbClr val="FFFFFF"/>
                </a:solidFill>
              </a:rPr>
              <a:t> potential, </a:t>
            </a:r>
            <a:r>
              <a:rPr lang="de-DE" sz="2000" dirty="0" err="1" smtClean="0">
                <a:solidFill>
                  <a:srgbClr val="FFFFFF"/>
                </a:solidFill>
              </a:rPr>
              <a:t>leading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friction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force</a:t>
            </a:r>
            <a:endParaRPr lang="de-DE" sz="2000" dirty="0" smtClean="0">
              <a:solidFill>
                <a:srgbClr val="FFFFFF"/>
              </a:solidFill>
            </a:endParaRPr>
          </a:p>
          <a:p>
            <a:r>
              <a:rPr lang="de-DE" sz="2000" dirty="0" smtClean="0">
                <a:solidFill>
                  <a:srgbClr val="FFFFFF"/>
                </a:solidFill>
              </a:rPr>
              <a:t>In </a:t>
            </a:r>
            <a:r>
              <a:rPr lang="de-DE" sz="2000" dirty="0" err="1" smtClean="0">
                <a:solidFill>
                  <a:srgbClr val="FFFFFF"/>
                </a:solidFill>
              </a:rPr>
              <a:t>practice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instead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FF"/>
                </a:solidFill>
              </a:rPr>
              <a:t>parametrized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friction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force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used</a:t>
            </a:r>
            <a:r>
              <a:rPr lang="de-DE" sz="2000" dirty="0" smtClean="0">
                <a:solidFill>
                  <a:srgbClr val="FFFFFF"/>
                </a:solidFill>
              </a:rPr>
              <a:t> proportional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collective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velocities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and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energy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dissipated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used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calculate</a:t>
            </a:r>
            <a:r>
              <a:rPr lang="de-DE" sz="2000" dirty="0" smtClean="0">
                <a:solidFill>
                  <a:srgbClr val="FFFFFF"/>
                </a:solidFill>
              </a:rPr>
              <a:t> a </a:t>
            </a:r>
            <a:r>
              <a:rPr lang="de-DE" sz="2000" dirty="0" err="1" smtClean="0">
                <a:solidFill>
                  <a:srgbClr val="FFFF00"/>
                </a:solidFill>
              </a:rPr>
              <a:t>temperature</a:t>
            </a:r>
            <a:endParaRPr lang="de-DE" sz="2000" dirty="0" smtClean="0">
              <a:solidFill>
                <a:srgbClr val="FFFF00"/>
              </a:solidFill>
            </a:endParaRPr>
          </a:p>
          <a:p>
            <a:r>
              <a:rPr lang="de-DE" sz="2000" dirty="0" smtClean="0">
                <a:solidFill>
                  <a:srgbClr val="FFFF00"/>
                </a:solidFill>
              </a:rPr>
              <a:t>This </a:t>
            </a:r>
            <a:r>
              <a:rPr lang="de-DE" sz="2000" dirty="0" err="1" smtClean="0">
                <a:solidFill>
                  <a:srgbClr val="FFFF00"/>
                </a:solidFill>
              </a:rPr>
              <a:t>means</a:t>
            </a:r>
            <a:r>
              <a:rPr lang="de-DE" sz="2000" dirty="0" smtClean="0">
                <a:solidFill>
                  <a:srgbClr val="FFFF00"/>
                </a:solidFill>
              </a:rPr>
              <a:t> thermal </a:t>
            </a:r>
            <a:r>
              <a:rPr lang="de-DE" sz="2000" dirty="0" err="1" smtClean="0">
                <a:solidFill>
                  <a:srgbClr val="FFFF00"/>
                </a:solidFill>
              </a:rPr>
              <a:t>equilibrium</a:t>
            </a:r>
            <a:r>
              <a:rPr lang="de-DE" sz="2000" dirty="0" smtClean="0">
                <a:solidFill>
                  <a:srgbClr val="FFFF00"/>
                </a:solidFill>
              </a:rPr>
              <a:t>, but </a:t>
            </a:r>
            <a:r>
              <a:rPr lang="de-DE" sz="2000" dirty="0" err="1" smtClean="0">
                <a:solidFill>
                  <a:srgbClr val="FFFF00"/>
                </a:solidFill>
              </a:rPr>
              <a:t>it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is</a:t>
            </a:r>
            <a:r>
              <a:rPr lang="de-DE" sz="2000" dirty="0" smtClean="0">
                <a:solidFill>
                  <a:srgbClr val="FFFF00"/>
                </a:solidFill>
              </a:rPr>
              <a:t> global: </a:t>
            </a:r>
            <a:r>
              <a:rPr lang="de-DE" sz="2000" dirty="0" err="1" smtClean="0">
                <a:solidFill>
                  <a:srgbClr val="FFFF00"/>
                </a:solidFill>
              </a:rPr>
              <a:t>there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is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no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local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temperature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like</a:t>
            </a:r>
            <a:r>
              <a:rPr lang="de-DE" sz="2000" dirty="0" smtClean="0">
                <a:solidFill>
                  <a:srgbClr val="FFFF00"/>
                </a:solidFill>
              </a:rPr>
              <a:t> in </a:t>
            </a:r>
            <a:r>
              <a:rPr lang="de-DE" sz="2000" dirty="0" err="1" smtClean="0">
                <a:solidFill>
                  <a:srgbClr val="FFFF00"/>
                </a:solidFill>
              </a:rPr>
              <a:t>hydrodynamics</a:t>
            </a:r>
            <a:r>
              <a:rPr lang="de-DE" sz="2000" dirty="0" smtClean="0">
                <a:solidFill>
                  <a:srgbClr val="FFFF00"/>
                </a:solidFill>
              </a:rPr>
              <a:t>, but </a:t>
            </a:r>
            <a:r>
              <a:rPr lang="de-DE" sz="2000" dirty="0" err="1" smtClean="0">
                <a:solidFill>
                  <a:srgbClr val="FFFF00"/>
                </a:solidFill>
              </a:rPr>
              <a:t>only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one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for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the</a:t>
            </a:r>
            <a:r>
              <a:rPr lang="de-DE" sz="2000" dirty="0" smtClean="0">
                <a:solidFill>
                  <a:srgbClr val="FFFF00"/>
                </a:solidFill>
              </a:rPr>
              <a:t> total </a:t>
            </a:r>
            <a:r>
              <a:rPr lang="de-DE" sz="2000" dirty="0" err="1" smtClean="0">
                <a:solidFill>
                  <a:srgbClr val="FFFF00"/>
                </a:solidFill>
              </a:rPr>
              <a:t>nucleus</a:t>
            </a:r>
            <a:endParaRPr lang="de-DE" sz="2000" dirty="0" smtClean="0">
              <a:solidFill>
                <a:srgbClr val="FFFF00"/>
              </a:solidFill>
            </a:endParaRPr>
          </a:p>
          <a:p>
            <a:r>
              <a:rPr lang="de-DE" sz="2000" dirty="0" smtClean="0">
                <a:solidFill>
                  <a:srgbClr val="FFFF00"/>
                </a:solidFill>
              </a:rPr>
              <a:t>The </a:t>
            </a:r>
            <a:r>
              <a:rPr lang="de-DE" sz="2000" dirty="0" err="1" smtClean="0">
                <a:solidFill>
                  <a:srgbClr val="FFFF00"/>
                </a:solidFill>
              </a:rPr>
              <a:t>shell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corrections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and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pairing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energies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are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assumed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to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decrease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with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temperature</a:t>
            </a:r>
            <a:endParaRPr lang="de-DE" sz="2000" dirty="0" smtClean="0">
              <a:solidFill>
                <a:srgbClr val="FFFF00"/>
              </a:solidFill>
            </a:endParaRPr>
          </a:p>
          <a:p>
            <a:endParaRPr lang="de-DE" sz="2000" dirty="0">
              <a:solidFill>
                <a:srgbClr val="FFFF00"/>
              </a:solidFill>
            </a:endParaRPr>
          </a:p>
        </p:txBody>
      </p:sp>
      <p:graphicFrame>
        <p:nvGraphicFramePr>
          <p:cNvPr id="481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5916"/>
              </p:ext>
            </p:extLst>
          </p:nvPr>
        </p:nvGraphicFramePr>
        <p:xfrm>
          <a:off x="5148064" y="1772816"/>
          <a:ext cx="31591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5" name="Equation" r:id="rId3" imgW="2120900" imgH="469900" progId="Equation.DSMT4">
                  <p:embed/>
                </p:oleObj>
              </mc:Choice>
              <mc:Fallback>
                <p:oleObj name="Equation" r:id="rId3" imgW="21209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772816"/>
                        <a:ext cx="3159125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652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Mass</a:t>
            </a:r>
            <a:r>
              <a:rPr lang="de-DE" dirty="0" smtClean="0"/>
              <a:t> Parameters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cranking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r>
              <a:rPr lang="de-DE" sz="2400" dirty="0" smtClean="0"/>
              <a:t> (</a:t>
            </a:r>
            <a:r>
              <a:rPr lang="de-DE" sz="2400" dirty="0" err="1" smtClean="0"/>
              <a:t>inglis</a:t>
            </a:r>
            <a:r>
              <a:rPr lang="de-DE" sz="2400" dirty="0" smtClean="0"/>
              <a:t>)</a:t>
            </a:r>
            <a:br>
              <a:rPr lang="de-DE" sz="2400" dirty="0" smtClean="0"/>
            </a:br>
            <a:r>
              <a:rPr lang="de-DE" sz="2400" dirty="0" err="1" smtClean="0"/>
              <a:t>assumes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system</a:t>
            </a:r>
            <a:r>
              <a:rPr lang="de-DE" sz="2400" dirty="0" smtClean="0"/>
              <a:t> </a:t>
            </a:r>
            <a:r>
              <a:rPr lang="de-DE" sz="2400" dirty="0" err="1" smtClean="0"/>
              <a:t>stays</a:t>
            </a:r>
            <a:r>
              <a:rPr lang="de-DE" sz="2400" dirty="0" smtClean="0"/>
              <a:t> </a:t>
            </a:r>
            <a:r>
              <a:rPr lang="de-DE" sz="2400" dirty="0" err="1" smtClean="0"/>
              <a:t>almost</a:t>
            </a:r>
            <a:r>
              <a:rPr lang="de-DE" sz="2400" dirty="0" smtClean="0"/>
              <a:t> </a:t>
            </a:r>
            <a:r>
              <a:rPr lang="de-DE" sz="2400" dirty="0" err="1" smtClean="0"/>
              <a:t>adiabatic</a:t>
            </a:r>
            <a:endParaRPr lang="de-DE" sz="2400" dirty="0" smtClean="0"/>
          </a:p>
          <a:p>
            <a:r>
              <a:rPr lang="de-DE" sz="2400" dirty="0" err="1" smtClean="0"/>
              <a:t>For</a:t>
            </a:r>
            <a:r>
              <a:rPr lang="de-DE" sz="2400" dirty="0" smtClean="0"/>
              <a:t> an </a:t>
            </a:r>
            <a:r>
              <a:rPr lang="de-DE" sz="2400" dirty="0" err="1" smtClean="0"/>
              <a:t>unpaired</a:t>
            </a:r>
            <a:r>
              <a:rPr lang="de-DE" sz="2400" dirty="0" smtClean="0"/>
              <a:t> </a:t>
            </a:r>
            <a:r>
              <a:rPr lang="de-DE" sz="2400" dirty="0" err="1" smtClean="0"/>
              <a:t>state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singularities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level</a:t>
            </a:r>
            <a:r>
              <a:rPr lang="de-DE" sz="2400" dirty="0" smtClean="0"/>
              <a:t> </a:t>
            </a:r>
            <a:r>
              <a:rPr lang="de-DE" sz="2400" dirty="0" err="1" smtClean="0"/>
              <a:t>crossings</a:t>
            </a:r>
            <a:endParaRPr lang="de-DE" sz="2400" dirty="0" smtClean="0"/>
          </a:p>
          <a:p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pairing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where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quasiparticle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avaoid</a:t>
            </a:r>
            <a:r>
              <a:rPr lang="de-DE" sz="2400" dirty="0" smtClean="0"/>
              <a:t> </a:t>
            </a:r>
            <a:r>
              <a:rPr lang="de-DE" sz="2400" dirty="0" err="1" smtClean="0"/>
              <a:t>singularities</a:t>
            </a:r>
            <a:endParaRPr lang="de-DE" sz="2400" dirty="0" smtClean="0"/>
          </a:p>
          <a:p>
            <a:r>
              <a:rPr lang="de-DE" sz="2400" dirty="0" smtClean="0"/>
              <a:t>Alternative: Werner-Wheeler </a:t>
            </a:r>
            <a:r>
              <a:rPr lang="de-DE" sz="2400" dirty="0" err="1" smtClean="0"/>
              <a:t>hydodynamic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211020"/>
              </p:ext>
            </p:extLst>
          </p:nvPr>
        </p:nvGraphicFramePr>
        <p:xfrm>
          <a:off x="3635896" y="2132856"/>
          <a:ext cx="3993676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01" name="Equation" r:id="rId3" imgW="2616200" imgH="660400" progId="Equation.DSMT4">
                  <p:embed/>
                </p:oleObj>
              </mc:Choice>
              <mc:Fallback>
                <p:oleObj name="Equation" r:id="rId3" imgW="26162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5896" y="2132856"/>
                        <a:ext cx="3993676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5938"/>
              </p:ext>
            </p:extLst>
          </p:nvPr>
        </p:nvGraphicFramePr>
        <p:xfrm>
          <a:off x="971600" y="4077072"/>
          <a:ext cx="4829679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02" name="Equation" r:id="rId5" imgW="3975100" imgH="711200" progId="Equation.DSMT4">
                  <p:embed/>
                </p:oleObj>
              </mc:Choice>
              <mc:Fallback>
                <p:oleObj name="Equation" r:id="rId5" imgW="39751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4077072"/>
                        <a:ext cx="4829679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949240"/>
              </p:ext>
            </p:extLst>
          </p:nvPr>
        </p:nvGraphicFramePr>
        <p:xfrm>
          <a:off x="4788024" y="5157192"/>
          <a:ext cx="205654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03" name="Equation" r:id="rId7" imgW="1295400" imgH="317500" progId="Equation.DSMT4">
                  <p:embed/>
                </p:oleObj>
              </mc:Choice>
              <mc:Fallback>
                <p:oleObj name="Equation" r:id="rId7" imgW="12954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8024" y="5157192"/>
                        <a:ext cx="2056548" cy="50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94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 4-dimensional </a:t>
            </a:r>
            <a:r>
              <a:rPr lang="de-DE" dirty="0" err="1"/>
              <a:t>Langevin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low-energy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fission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 smtClean="0"/>
              <a:t>236</a:t>
            </a:r>
            <a:r>
              <a:rPr lang="de-DE" dirty="0" smtClean="0"/>
              <a:t>U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sz="2000" dirty="0" smtClean="0"/>
              <a:t>(</a:t>
            </a:r>
            <a:r>
              <a:rPr lang="de-DE" sz="2000" dirty="0" err="1"/>
              <a:t>Chikako</a:t>
            </a:r>
            <a:r>
              <a:rPr lang="de-DE" sz="2000" dirty="0"/>
              <a:t> </a:t>
            </a:r>
            <a:r>
              <a:rPr lang="de-DE" sz="2000" dirty="0" err="1"/>
              <a:t>Ishizuka</a:t>
            </a:r>
            <a:r>
              <a:rPr lang="de-DE" sz="2000" dirty="0" smtClean="0"/>
              <a:t>, Mark </a:t>
            </a:r>
            <a:r>
              <a:rPr lang="de-DE" sz="2000" dirty="0"/>
              <a:t>D. </a:t>
            </a:r>
            <a:r>
              <a:rPr lang="de-DE" sz="2000" dirty="0" err="1"/>
              <a:t>Usang</a:t>
            </a:r>
            <a:r>
              <a:rPr lang="de-DE" sz="2000" dirty="0" smtClean="0"/>
              <a:t>, </a:t>
            </a:r>
            <a:r>
              <a:rPr lang="de-DE" sz="2000" dirty="0" err="1"/>
              <a:t>Fedir</a:t>
            </a:r>
            <a:r>
              <a:rPr lang="de-DE" sz="2000" dirty="0"/>
              <a:t> A. </a:t>
            </a:r>
            <a:r>
              <a:rPr lang="de-DE" sz="2000" dirty="0" err="1"/>
              <a:t>Ivanyuk</a:t>
            </a:r>
            <a:r>
              <a:rPr lang="de-DE" sz="2000" dirty="0" smtClean="0"/>
              <a:t>, </a:t>
            </a:r>
            <a:r>
              <a:rPr lang="de-DE" sz="2000" dirty="0"/>
              <a:t>Joachim A. Maruhn</a:t>
            </a:r>
            <a:r>
              <a:rPr lang="de-DE" sz="2000" dirty="0" smtClean="0"/>
              <a:t>,</a:t>
            </a:r>
            <a:r>
              <a:rPr lang="de-DE" sz="2000" dirty="0"/>
              <a:t> </a:t>
            </a:r>
            <a:r>
              <a:rPr lang="de-DE" sz="2000" dirty="0" err="1" smtClean="0"/>
              <a:t>Katsuhisa</a:t>
            </a:r>
            <a:r>
              <a:rPr lang="de-DE" sz="2000" dirty="0" smtClean="0"/>
              <a:t> 	</a:t>
            </a:r>
            <a:r>
              <a:rPr lang="de-DE" sz="2000" dirty="0" err="1" smtClean="0"/>
              <a:t>Nishio</a:t>
            </a:r>
            <a:r>
              <a:rPr lang="de-DE" sz="2000" dirty="0" smtClean="0"/>
              <a:t>, </a:t>
            </a:r>
            <a:r>
              <a:rPr lang="de-DE" sz="2000" dirty="0" err="1"/>
              <a:t>and</a:t>
            </a:r>
            <a:r>
              <a:rPr lang="de-DE" sz="2000" dirty="0"/>
              <a:t> Satoshi </a:t>
            </a:r>
            <a:r>
              <a:rPr lang="de-DE" sz="2000" dirty="0" smtClean="0"/>
              <a:t>Chiba)</a:t>
            </a:r>
          </a:p>
          <a:p>
            <a:r>
              <a:rPr lang="de-DE" dirty="0" err="1" smtClean="0"/>
              <a:t>Use</a:t>
            </a:r>
            <a:r>
              <a:rPr lang="de-DE" dirty="0" smtClean="0"/>
              <a:t> 4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: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, </a:t>
            </a:r>
            <a:r>
              <a:rPr lang="de-DE" dirty="0" err="1" smtClean="0"/>
              <a:t>asymmetry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fragment</a:t>
            </a:r>
            <a:r>
              <a:rPr lang="de-DE" dirty="0" smtClean="0"/>
              <a:t> </a:t>
            </a:r>
            <a:r>
              <a:rPr lang="de-DE" dirty="0" err="1" smtClean="0"/>
              <a:t>deformations</a:t>
            </a:r>
            <a:endParaRPr lang="de-DE" dirty="0"/>
          </a:p>
          <a:p>
            <a:r>
              <a:rPr lang="de-DE" dirty="0" smtClean="0"/>
              <a:t>Potential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micmac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, plus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friction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endParaRPr lang="de-DE" dirty="0" smtClean="0"/>
          </a:p>
          <a:p>
            <a:r>
              <a:rPr lang="de-DE" dirty="0" smtClean="0"/>
              <a:t>Random </a:t>
            </a:r>
            <a:r>
              <a:rPr lang="de-DE" dirty="0" err="1" smtClean="0"/>
              <a:t>forces</a:t>
            </a:r>
            <a:r>
              <a:rPr lang="de-DE" dirty="0" smtClean="0"/>
              <a:t> (</a:t>
            </a:r>
            <a:r>
              <a:rPr lang="de-DE" dirty="0" err="1" smtClean="0"/>
              <a:t>Langevin</a:t>
            </a:r>
            <a:r>
              <a:rPr lang="de-DE" dirty="0" smtClean="0"/>
              <a:t>)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21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89" b="1389"/>
          <a:stretch>
            <a:fillRect/>
          </a:stretch>
        </p:blipFill>
        <p:spPr>
          <a:xfrm>
            <a:off x="19079" y="980728"/>
            <a:ext cx="4768945" cy="3071631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1052736"/>
            <a:ext cx="4042997" cy="29523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feld 5"/>
          <p:cNvSpPr txBox="1"/>
          <p:nvPr/>
        </p:nvSpPr>
        <p:spPr>
          <a:xfrm>
            <a:off x="467544" y="458112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FF00"/>
                </a:solidFill>
              </a:rPr>
              <a:t>One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typical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trajectors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plotted</a:t>
            </a:r>
            <a:r>
              <a:rPr lang="de-DE" dirty="0" smtClean="0">
                <a:solidFill>
                  <a:srgbClr val="FFFF00"/>
                </a:solidFill>
              </a:rPr>
              <a:t> in </a:t>
            </a:r>
            <a:r>
              <a:rPr lang="de-DE" dirty="0" err="1" smtClean="0">
                <a:solidFill>
                  <a:srgbClr val="FFFF00"/>
                </a:solidFill>
              </a:rPr>
              <a:t>elongation</a:t>
            </a:r>
            <a:r>
              <a:rPr lang="de-DE" dirty="0" smtClean="0">
                <a:solidFill>
                  <a:srgbClr val="FFFF00"/>
                </a:solidFill>
              </a:rPr>
              <a:t> vs. </a:t>
            </a:r>
            <a:r>
              <a:rPr lang="de-DE" dirty="0" err="1" smtClean="0">
                <a:solidFill>
                  <a:srgbClr val="FFFF00"/>
                </a:solidFill>
              </a:rPr>
              <a:t>asymmetry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32040" y="450912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FF00"/>
                </a:solidFill>
              </a:rPr>
              <a:t>Resulting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mass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distribution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fission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fragments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averaged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over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many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trajectories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7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heavy-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reaction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Oval 3"/>
          <p:cNvSpPr/>
          <p:nvPr/>
        </p:nvSpPr>
        <p:spPr>
          <a:xfrm>
            <a:off x="1323421" y="1717250"/>
            <a:ext cx="822960" cy="822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5076056" y="2348880"/>
            <a:ext cx="1512168" cy="1615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39552" y="278092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A, Z (Projektil)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60032" y="414908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A, Z (Target)</a:t>
            </a:r>
            <a:endParaRPr lang="de-DE" sz="2400" dirty="0">
              <a:solidFill>
                <a:schemeClr val="bg1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1691680" y="2132856"/>
            <a:ext cx="417646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5868144" y="2060848"/>
            <a:ext cx="0" cy="108012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915816" y="22048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FFFF"/>
                </a:solidFill>
              </a:rPr>
              <a:t>c.m</a:t>
            </a:r>
            <a:r>
              <a:rPr lang="de-DE" dirty="0" smtClean="0">
                <a:solidFill>
                  <a:srgbClr val="FFFFFF"/>
                </a:solidFill>
              </a:rPr>
              <a:t>. </a:t>
            </a:r>
            <a:r>
              <a:rPr lang="de-DE" dirty="0" err="1" smtClean="0">
                <a:solidFill>
                  <a:srgbClr val="FFFFFF"/>
                </a:solidFill>
              </a:rPr>
              <a:t>energy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084168" y="227687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Impact </a:t>
            </a:r>
            <a:r>
              <a:rPr lang="de-DE" dirty="0" err="1" smtClean="0">
                <a:solidFill>
                  <a:schemeClr val="bg1"/>
                </a:solidFill>
              </a:rPr>
              <a:t>parameter</a:t>
            </a:r>
            <a:endParaRPr lang="de-DE" dirty="0" smtClean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403648" y="4941168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FFFF"/>
                </a:solidFill>
              </a:rPr>
              <a:t>Problems:</a:t>
            </a:r>
          </a:p>
          <a:p>
            <a:r>
              <a:rPr lang="de-DE" sz="2400" dirty="0" smtClean="0">
                <a:solidFill>
                  <a:srgbClr val="FFFFFF"/>
                </a:solidFill>
              </a:rPr>
              <a:t>Impact </a:t>
            </a:r>
            <a:r>
              <a:rPr lang="de-DE" sz="2400" dirty="0" err="1" smtClean="0">
                <a:solidFill>
                  <a:srgbClr val="FFFFFF"/>
                </a:solidFill>
              </a:rPr>
              <a:t>parameter</a:t>
            </a:r>
            <a:r>
              <a:rPr lang="de-DE" sz="2400" dirty="0" smtClean="0">
                <a:solidFill>
                  <a:srgbClr val="FFFFFF"/>
                </a:solidFill>
              </a:rPr>
              <a:t> not </a:t>
            </a:r>
            <a:r>
              <a:rPr lang="de-DE" sz="2400" dirty="0" err="1" smtClean="0">
                <a:solidFill>
                  <a:srgbClr val="FFFFFF"/>
                </a:solidFill>
              </a:rPr>
              <a:t>measurable</a:t>
            </a:r>
            <a:r>
              <a:rPr lang="de-DE" sz="2400" dirty="0" smtClean="0">
                <a:solidFill>
                  <a:srgbClr val="FFFFFF"/>
                </a:solidFill>
              </a:rPr>
              <a:t>, </a:t>
            </a:r>
            <a:r>
              <a:rPr lang="de-DE" sz="2400" dirty="0" err="1" smtClean="0">
                <a:solidFill>
                  <a:srgbClr val="FFFFFF"/>
                </a:solidFill>
              </a:rPr>
              <a:t>though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most</a:t>
            </a:r>
            <a:r>
              <a:rPr lang="de-DE" sz="2400" dirty="0" smtClean="0">
                <a:solidFill>
                  <a:srgbClr val="FFFFFF"/>
                </a:solidFill>
              </a:rPr>
              <a:t> 	</a:t>
            </a:r>
            <a:r>
              <a:rPr lang="de-DE" sz="2400" dirty="0" err="1" smtClean="0">
                <a:solidFill>
                  <a:srgbClr val="FFFFFF"/>
                </a:solidFill>
              </a:rPr>
              <a:t>important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theoretical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quantity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For</a:t>
            </a:r>
            <a:r>
              <a:rPr lang="de-DE" sz="2400" dirty="0" smtClean="0">
                <a:solidFill>
                  <a:srgbClr val="FFFFFF"/>
                </a:solidFill>
              </a:rPr>
              <a:t> non-</a:t>
            </a:r>
            <a:r>
              <a:rPr lang="de-DE" sz="2400" dirty="0" err="1" smtClean="0">
                <a:solidFill>
                  <a:srgbClr val="FFFFFF"/>
                </a:solidFill>
              </a:rPr>
              <a:t>spherical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nuclei</a:t>
            </a:r>
            <a:r>
              <a:rPr lang="de-DE" sz="2400" dirty="0" smtClean="0">
                <a:solidFill>
                  <a:srgbClr val="FFFFFF"/>
                </a:solidFill>
              </a:rPr>
              <a:t>, </a:t>
            </a:r>
            <a:r>
              <a:rPr lang="de-DE" sz="2400" dirty="0" err="1" smtClean="0">
                <a:solidFill>
                  <a:srgbClr val="FFFFFF"/>
                </a:solidFill>
              </a:rPr>
              <a:t>many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more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parameters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43608" y="364502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A=</a:t>
            </a:r>
            <a:r>
              <a:rPr lang="de-DE" dirty="0" err="1">
                <a:solidFill>
                  <a:srgbClr val="FFFF00"/>
                </a:solidFill>
              </a:rPr>
              <a:t>m</a:t>
            </a:r>
            <a:r>
              <a:rPr lang="de-DE" dirty="0" err="1" smtClean="0">
                <a:solidFill>
                  <a:srgbClr val="FFFF00"/>
                </a:solidFill>
              </a:rPr>
              <a:t>ass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n</a:t>
            </a:r>
            <a:r>
              <a:rPr lang="de-DE" dirty="0" err="1" smtClean="0">
                <a:solidFill>
                  <a:srgbClr val="FFFF00"/>
                </a:solidFill>
              </a:rPr>
              <a:t>umber</a:t>
            </a:r>
            <a:r>
              <a:rPr lang="de-DE" dirty="0" smtClean="0">
                <a:solidFill>
                  <a:srgbClr val="FFFF00"/>
                </a:solidFill>
              </a:rPr>
              <a:t/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Z=</a:t>
            </a:r>
            <a:r>
              <a:rPr lang="de-DE" dirty="0" err="1" smtClean="0">
                <a:solidFill>
                  <a:srgbClr val="FFFF00"/>
                </a:solidFill>
              </a:rPr>
              <a:t>charge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number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5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Models: TDHF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Calibri" charset="0"/>
              </a:rPr>
              <a:t>Time-Dependent Hartree-Fock</a:t>
            </a:r>
          </a:p>
          <a:p>
            <a:r>
              <a:rPr lang="en-US" sz="2400" dirty="0" smtClean="0">
                <a:latin typeface="Calibri" charset="0"/>
              </a:rPr>
              <a:t>Method </a:t>
            </a:r>
            <a:r>
              <a:rPr lang="en-US" sz="2400" dirty="0">
                <a:latin typeface="Calibri" charset="0"/>
              </a:rPr>
              <a:t>originally proposed </a:t>
            </a:r>
            <a:r>
              <a:rPr lang="en-US" sz="2400" dirty="0" smtClean="0">
                <a:latin typeface="Calibri" charset="0"/>
              </a:rPr>
              <a:t>by </a:t>
            </a:r>
            <a:br>
              <a:rPr lang="en-US" sz="2400" dirty="0" smtClean="0">
                <a:latin typeface="Calibri" charset="0"/>
              </a:rPr>
            </a:br>
            <a:r>
              <a:rPr lang="en-US" sz="2400" dirty="0" smtClean="0">
                <a:latin typeface="Calibri" charset="0"/>
              </a:rPr>
              <a:t>P. </a:t>
            </a:r>
            <a:r>
              <a:rPr lang="en-US" sz="2400" dirty="0" err="1">
                <a:latin typeface="Calibri" charset="0"/>
              </a:rPr>
              <a:t>Bonche</a:t>
            </a:r>
            <a:r>
              <a:rPr lang="en-US" sz="2400" dirty="0">
                <a:latin typeface="Calibri" charset="0"/>
              </a:rPr>
              <a:t>, </a:t>
            </a:r>
            <a:r>
              <a:rPr lang="en-US" sz="2400" dirty="0" smtClean="0">
                <a:latin typeface="Calibri" charset="0"/>
              </a:rPr>
              <a:t>S. E. </a:t>
            </a:r>
            <a:r>
              <a:rPr lang="en-US" sz="2400" dirty="0" err="1" smtClean="0">
                <a:latin typeface="Calibri" charset="0"/>
              </a:rPr>
              <a:t>Koonin</a:t>
            </a:r>
            <a:r>
              <a:rPr lang="en-US" sz="2400" dirty="0">
                <a:latin typeface="Calibri" charset="0"/>
              </a:rPr>
              <a:t>, and </a:t>
            </a:r>
            <a:r>
              <a:rPr lang="en-US" sz="2400" dirty="0" smtClean="0">
                <a:latin typeface="Calibri" charset="0"/>
              </a:rPr>
              <a:t>J. W. </a:t>
            </a:r>
            <a:r>
              <a:rPr lang="en-US" sz="2400" dirty="0" err="1" smtClean="0">
                <a:latin typeface="Calibri" charset="0"/>
              </a:rPr>
              <a:t>Negele</a:t>
            </a:r>
            <a:r>
              <a:rPr lang="en-US" sz="2400" dirty="0">
                <a:latin typeface="Calibri" charset="0"/>
              </a:rPr>
              <a:t>, </a:t>
            </a:r>
            <a:br>
              <a:rPr lang="en-US" sz="2400" dirty="0">
                <a:latin typeface="Calibri" charset="0"/>
              </a:rPr>
            </a:br>
            <a:r>
              <a:rPr lang="en-US" sz="2400" dirty="0" smtClean="0">
                <a:latin typeface="Calibri" charset="0"/>
              </a:rPr>
              <a:t>    Phys</a:t>
            </a:r>
            <a:r>
              <a:rPr lang="en-US" sz="2400" dirty="0">
                <a:latin typeface="Calibri" charset="0"/>
              </a:rPr>
              <a:t>. Rev. C</a:t>
            </a:r>
            <a:r>
              <a:rPr lang="en-US" sz="2400" b="1" dirty="0">
                <a:latin typeface="Calibri" charset="0"/>
              </a:rPr>
              <a:t>13</a:t>
            </a:r>
            <a:r>
              <a:rPr lang="en-US" sz="2400" dirty="0">
                <a:latin typeface="Calibri" charset="0"/>
              </a:rPr>
              <a:t>, 1226 (1976</a:t>
            </a:r>
            <a:r>
              <a:rPr lang="en-US" sz="2400" dirty="0" smtClean="0">
                <a:latin typeface="Calibri" charset="0"/>
              </a:rPr>
              <a:t>)</a:t>
            </a:r>
            <a:endParaRPr lang="en-US" sz="2400" baseline="30000" dirty="0" smtClean="0">
              <a:latin typeface="Symbol" charset="0"/>
            </a:endParaRPr>
          </a:p>
          <a:p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calculations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`70s </a:t>
            </a:r>
            <a:r>
              <a:rPr lang="de-DE" sz="2800" dirty="0" err="1" smtClean="0"/>
              <a:t>and</a:t>
            </a:r>
            <a:r>
              <a:rPr lang="de-DE" sz="2800" dirty="0" smtClean="0"/>
              <a:t> `80s </a:t>
            </a:r>
            <a:r>
              <a:rPr lang="de-DE" sz="2800" dirty="0" err="1" smtClean="0"/>
              <a:t>with</a:t>
            </a:r>
            <a:r>
              <a:rPr lang="de-DE" sz="2800" dirty="0" smtClean="0"/>
              <a:t> limited </a:t>
            </a:r>
            <a:r>
              <a:rPr lang="de-DE" sz="2800" dirty="0" err="1" smtClean="0"/>
              <a:t>physics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000" dirty="0" smtClean="0"/>
              <a:t>(axial </a:t>
            </a:r>
            <a:r>
              <a:rPr lang="de-DE" sz="2000" dirty="0" err="1" smtClean="0"/>
              <a:t>symmetry</a:t>
            </a:r>
            <a:r>
              <a:rPr lang="de-DE" sz="2000" dirty="0" smtClean="0"/>
              <a:t>, </a:t>
            </a:r>
            <a:r>
              <a:rPr lang="de-DE" sz="2000" dirty="0" err="1" smtClean="0"/>
              <a:t>simplified</a:t>
            </a:r>
            <a:r>
              <a:rPr lang="de-DE" sz="2000" dirty="0" smtClean="0"/>
              <a:t> </a:t>
            </a:r>
            <a:r>
              <a:rPr lang="de-DE" sz="2000" dirty="0" err="1" smtClean="0"/>
              <a:t>forces</a:t>
            </a:r>
            <a:r>
              <a:rPr lang="de-DE" sz="2000" dirty="0" smtClean="0"/>
              <a:t>, </a:t>
            </a:r>
            <a:r>
              <a:rPr lang="de-DE" sz="2000" dirty="0" err="1" smtClean="0"/>
              <a:t>no</a:t>
            </a:r>
            <a:r>
              <a:rPr lang="de-DE" sz="2000" dirty="0" smtClean="0"/>
              <a:t> </a:t>
            </a:r>
            <a:r>
              <a:rPr lang="de-DE" sz="2000" dirty="0" err="1" smtClean="0"/>
              <a:t>spin</a:t>
            </a:r>
            <a:r>
              <a:rPr lang="de-DE" sz="2000" dirty="0" smtClean="0"/>
              <a:t>)</a:t>
            </a:r>
            <a:endParaRPr lang="de-DE" sz="2800" dirty="0" smtClean="0"/>
          </a:p>
          <a:p>
            <a:pPr lvl="1" eaLnBrk="1" hangingPunct="1"/>
            <a:r>
              <a:rPr lang="en-US" sz="2000" dirty="0" smtClean="0">
                <a:latin typeface="Calibri" charset="0"/>
              </a:rPr>
              <a:t>K</a:t>
            </a:r>
            <a:r>
              <a:rPr lang="en-US" sz="2000" dirty="0">
                <a:latin typeface="Calibri" charset="0"/>
              </a:rPr>
              <a:t>. T. R. Davies, V. Maruhn-</a:t>
            </a:r>
            <a:r>
              <a:rPr lang="en-US" sz="2000" dirty="0" err="1">
                <a:latin typeface="Calibri" charset="0"/>
              </a:rPr>
              <a:t>Rezvani</a:t>
            </a:r>
            <a:r>
              <a:rPr lang="en-US" sz="2000" dirty="0">
                <a:latin typeface="Calibri" charset="0"/>
              </a:rPr>
              <a:t>, K. R. </a:t>
            </a:r>
            <a:r>
              <a:rPr lang="en-US" sz="2000" dirty="0" err="1">
                <a:latin typeface="Calibri" charset="0"/>
              </a:rPr>
              <a:t>Sandhya</a:t>
            </a:r>
            <a:r>
              <a:rPr lang="en-US" sz="2000" dirty="0">
                <a:latin typeface="Calibri" charset="0"/>
              </a:rPr>
              <a:t>-Devi, 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S. J. Krieger, J. A. M.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R. Y. </a:t>
            </a:r>
            <a:r>
              <a:rPr lang="en-US" sz="2000" dirty="0" err="1">
                <a:latin typeface="Calibri" charset="0"/>
              </a:rPr>
              <a:t>Cusson</a:t>
            </a:r>
            <a:r>
              <a:rPr lang="en-US" sz="2000" dirty="0">
                <a:latin typeface="Calibri" charset="0"/>
              </a:rPr>
              <a:t>, J. A. M.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H. </a:t>
            </a:r>
            <a:r>
              <a:rPr lang="en-US" sz="2000" dirty="0" err="1">
                <a:latin typeface="Calibri" charset="0"/>
              </a:rPr>
              <a:t>Flocard</a:t>
            </a:r>
            <a:r>
              <a:rPr lang="en-US" sz="2000" dirty="0">
                <a:latin typeface="Calibri" charset="0"/>
              </a:rPr>
              <a:t>, M. S. </a:t>
            </a:r>
            <a:r>
              <a:rPr lang="en-US" sz="2000" dirty="0" smtClean="0">
                <a:latin typeface="Calibri" charset="0"/>
              </a:rPr>
              <a:t>Weiss</a:t>
            </a:r>
          </a:p>
          <a:p>
            <a:pPr marL="0" indent="0" eaLnBrk="1" hangingPunct="1">
              <a:buNone/>
            </a:pPr>
            <a:endParaRPr lang="en-US" sz="2400" dirty="0">
              <a:latin typeface="Calibri" charset="0"/>
            </a:endParaRPr>
          </a:p>
          <a:p>
            <a:r>
              <a:rPr lang="de-DE" sz="2800" dirty="0" smtClean="0"/>
              <a:t>Interest was </a:t>
            </a:r>
            <a:r>
              <a:rPr lang="de-DE" sz="2800" dirty="0" err="1" smtClean="0"/>
              <a:t>renewed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improved</a:t>
            </a:r>
            <a:r>
              <a:rPr lang="de-DE" sz="2800" dirty="0" smtClean="0"/>
              <a:t> </a:t>
            </a:r>
            <a:r>
              <a:rPr lang="de-DE" sz="2800" dirty="0" err="1" smtClean="0"/>
              <a:t>computing</a:t>
            </a:r>
            <a:r>
              <a:rPr lang="de-DE" sz="2800" dirty="0" smtClean="0"/>
              <a:t> </a:t>
            </a:r>
            <a:r>
              <a:rPr lang="de-DE" sz="2800" dirty="0" err="1" smtClean="0"/>
              <a:t>later</a:t>
            </a:r>
            <a:endParaRPr lang="de-DE" sz="28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02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2500"/>
              </a:lnSpc>
            </a:pPr>
            <a:r>
              <a:rPr lang="en-US" sz="2000" dirty="0">
                <a:latin typeface="Calibri" charset="0"/>
              </a:rPr>
              <a:t>The time-dependent </a:t>
            </a:r>
            <a:r>
              <a:rPr lang="en-US" sz="2000" dirty="0" err="1">
                <a:latin typeface="Calibri" charset="0"/>
              </a:rPr>
              <a:t>variational</a:t>
            </a:r>
            <a:r>
              <a:rPr lang="en-US" sz="2000" dirty="0">
                <a:latin typeface="Calibri" charset="0"/>
              </a:rPr>
              <a:t> principle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 smtClean="0">
                <a:latin typeface="Calibri" charset="0"/>
              </a:rPr>
              <a:t/>
            </a:r>
            <a:br>
              <a:rPr lang="en-US" sz="2000" dirty="0" smtClean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with the restriction to a single Slater determinant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leads to the TDHF equations in coordinate space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en-US" sz="2000" dirty="0" smtClean="0">
                <a:latin typeface="Calibri" charset="0"/>
              </a:rPr>
              <a:t/>
            </a:r>
            <a:br>
              <a:rPr lang="en-US" sz="2000" dirty="0" smtClean="0">
                <a:latin typeface="Calibri" charset="0"/>
              </a:rPr>
            </a:br>
            <a:endParaRPr lang="en-US" sz="2000" dirty="0">
              <a:latin typeface="Calibri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en-US" sz="2000" dirty="0">
                <a:latin typeface="Calibri" charset="0"/>
              </a:rPr>
              <a:t>practical only for zero-range (usually Skyrme) interaction </a:t>
            </a:r>
          </a:p>
          <a:p>
            <a:pPr eaLnBrk="1" hangingPunct="1">
              <a:lnSpc>
                <a:spcPts val="2500"/>
              </a:lnSpc>
            </a:pPr>
            <a:r>
              <a:rPr lang="en-US" sz="2000" dirty="0" smtClean="0">
                <a:latin typeface="Calibri" charset="0"/>
              </a:rPr>
              <a:t>for </a:t>
            </a:r>
            <a:r>
              <a:rPr lang="en-US" sz="2000" dirty="0">
                <a:latin typeface="Calibri" charset="0"/>
              </a:rPr>
              <a:t>realistic nuclei, derivative terms, spin- and </a:t>
            </a:r>
            <a:r>
              <a:rPr lang="en-US" sz="2000" dirty="0" err="1">
                <a:latin typeface="Calibri" charset="0"/>
              </a:rPr>
              <a:t>isospin</a:t>
            </a:r>
            <a:r>
              <a:rPr lang="en-US" sz="2000" dirty="0">
                <a:latin typeface="Calibri" charset="0"/>
              </a:rPr>
              <a:t> dependence are </a:t>
            </a:r>
            <a:r>
              <a:rPr lang="en-US" sz="2000" dirty="0" smtClean="0">
                <a:latin typeface="Calibri" charset="0"/>
              </a:rPr>
              <a:t>added</a:t>
            </a:r>
          </a:p>
          <a:p>
            <a:pPr eaLnBrk="1" hangingPunct="1">
              <a:lnSpc>
                <a:spcPts val="2500"/>
              </a:lnSpc>
            </a:pPr>
            <a:r>
              <a:rPr lang="de-DE" sz="2000" dirty="0" err="1" smtClean="0">
                <a:solidFill>
                  <a:srgbClr val="FFFF00"/>
                </a:solidFill>
              </a:rPr>
              <a:t>Caution</a:t>
            </a:r>
            <a:r>
              <a:rPr lang="de-DE" sz="2000" dirty="0" smtClean="0">
                <a:solidFill>
                  <a:srgbClr val="FFFF00"/>
                </a:solidFill>
              </a:rPr>
              <a:t>: </a:t>
            </a:r>
            <a:r>
              <a:rPr lang="de-DE" sz="2000" dirty="0" err="1" smtClean="0"/>
              <a:t>Variational</a:t>
            </a:r>
            <a:r>
              <a:rPr lang="de-DE" sz="2000" dirty="0" smtClean="0"/>
              <a:t> </a:t>
            </a:r>
            <a:r>
              <a:rPr lang="de-DE" sz="2000" dirty="0" err="1"/>
              <a:t>principle</a:t>
            </a:r>
            <a:r>
              <a:rPr lang="de-DE" sz="2000" dirty="0"/>
              <a:t> </a:t>
            </a:r>
            <a:r>
              <a:rPr lang="de-DE" sz="2000" dirty="0" err="1"/>
              <a:t>implies</a:t>
            </a:r>
            <a:r>
              <a:rPr lang="de-DE" sz="2000" dirty="0"/>
              <a:t> optimal </a:t>
            </a:r>
            <a:r>
              <a:rPr lang="de-DE" sz="2000" dirty="0" err="1"/>
              <a:t>approximation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time derivative: </a:t>
            </a:r>
            <a:r>
              <a:rPr lang="de-DE" sz="2000" dirty="0" err="1"/>
              <a:t>solution</a:t>
            </a:r>
            <a:r>
              <a:rPr lang="de-DE" sz="2000" dirty="0"/>
              <a:t> </a:t>
            </a:r>
            <a:r>
              <a:rPr lang="de-DE" sz="2000" dirty="0" err="1"/>
              <a:t>may</a:t>
            </a:r>
            <a:r>
              <a:rPr lang="de-DE" sz="2000" dirty="0"/>
              <a:t> still </a:t>
            </a:r>
            <a:r>
              <a:rPr lang="de-DE" sz="2000" dirty="0" err="1"/>
              <a:t>deviate</a:t>
            </a:r>
            <a:r>
              <a:rPr lang="de-DE" sz="2000" dirty="0"/>
              <a:t> </a:t>
            </a:r>
            <a:r>
              <a:rPr lang="de-DE" sz="2000" dirty="0" err="1"/>
              <a:t>arbitrarily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time </a:t>
            </a:r>
            <a:r>
              <a:rPr lang="de-DE" sz="2000" dirty="0" err="1"/>
              <a:t>goes</a:t>
            </a:r>
            <a:r>
              <a:rPr lang="de-DE" sz="2000" dirty="0"/>
              <a:t> on </a:t>
            </a:r>
          </a:p>
          <a:p>
            <a:pPr eaLnBrk="1" hangingPunct="1">
              <a:lnSpc>
                <a:spcPts val="2500"/>
              </a:lnSpc>
            </a:pPr>
            <a:endParaRPr lang="en-US" sz="2000" baseline="30000" dirty="0">
              <a:latin typeface="Symbo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07103"/>
              </p:ext>
            </p:extLst>
          </p:nvPr>
        </p:nvGraphicFramePr>
        <p:xfrm>
          <a:off x="971600" y="1340768"/>
          <a:ext cx="4837112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5" name="Equation" r:id="rId3" imgW="3073400" imgH="457200" progId="Equation.DSMT4">
                  <p:embed/>
                </p:oleObj>
              </mc:Choice>
              <mc:Fallback>
                <p:oleObj name="Equation" r:id="rId3" imgW="3073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340768"/>
                        <a:ext cx="4837112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146953"/>
              </p:ext>
            </p:extLst>
          </p:nvPr>
        </p:nvGraphicFramePr>
        <p:xfrm>
          <a:off x="1475656" y="2564904"/>
          <a:ext cx="291465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6" name="Equation" r:id="rId5" imgW="1676400" imgH="330200" progId="Equation.DSMT4">
                  <p:embed/>
                </p:oleObj>
              </mc:Choice>
              <mc:Fallback>
                <p:oleObj name="Equation" r:id="rId5" imgW="16764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564904"/>
                        <a:ext cx="2914650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567213"/>
              </p:ext>
            </p:extLst>
          </p:nvPr>
        </p:nvGraphicFramePr>
        <p:xfrm>
          <a:off x="1187624" y="3717032"/>
          <a:ext cx="56927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7" name="Equation" r:id="rId7" imgW="3340100" imgH="787400" progId="Equation.DSMT4">
                  <p:embed/>
                </p:oleObj>
              </mc:Choice>
              <mc:Fallback>
                <p:oleObj name="Equation" r:id="rId7" imgW="33401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717032"/>
                        <a:ext cx="569277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90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de-DE" dirty="0" err="1" smtClean="0">
                <a:ea typeface="+mj-ea"/>
                <a:cs typeface="+mj-cs"/>
              </a:rPr>
              <a:t>Density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matrices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and</a:t>
            </a:r>
            <a:r>
              <a:rPr lang="de-DE" dirty="0" smtClean="0">
                <a:ea typeface="+mj-ea"/>
                <a:cs typeface="+mj-cs"/>
              </a:rPr>
              <a:t> HF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18436" name="Inhaltsplatzhalter 2"/>
          <p:cNvSpPr>
            <a:spLocks noGrp="1"/>
          </p:cNvSpPr>
          <p:nvPr>
            <p:ph idx="1"/>
          </p:nvPr>
        </p:nvSpPr>
        <p:spPr>
          <a:xfrm>
            <a:off x="0" y="936105"/>
            <a:ext cx="9144000" cy="5877271"/>
          </a:xfrm>
        </p:spPr>
        <p:txBody>
          <a:bodyPr/>
          <a:lstStyle/>
          <a:p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a Slater </a:t>
            </a:r>
            <a:r>
              <a:rPr lang="de-DE" sz="2000" dirty="0" err="1">
                <a:latin typeface="Calibri" charset="0"/>
              </a:rPr>
              <a:t>determinant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one</a:t>
            </a:r>
            <a:r>
              <a:rPr lang="de-DE" sz="2000" dirty="0">
                <a:latin typeface="Calibri" charset="0"/>
              </a:rPr>
              <a:t>-body </a:t>
            </a:r>
            <a:r>
              <a:rPr lang="de-DE" sz="2000" dirty="0" err="1">
                <a:latin typeface="Calibri" charset="0"/>
              </a:rPr>
              <a:t>density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matrix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reduces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and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two</a:t>
            </a:r>
            <a:r>
              <a:rPr lang="de-DE" sz="2000" dirty="0">
                <a:latin typeface="Calibri" charset="0"/>
              </a:rPr>
              <a:t>-body </a:t>
            </a:r>
            <a:r>
              <a:rPr lang="de-DE" sz="2000" dirty="0" err="1">
                <a:latin typeface="Calibri" charset="0"/>
              </a:rPr>
              <a:t>density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matrix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decomposes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into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showing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that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particles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i="1" dirty="0" err="1">
                <a:solidFill>
                  <a:srgbClr val="FFFF00"/>
                </a:solidFill>
                <a:latin typeface="Calibri" charset="0"/>
              </a:rPr>
              <a:t>uncorrelated</a:t>
            </a:r>
            <a:endParaRPr lang="de-DE" sz="2000" i="1" dirty="0">
              <a:solidFill>
                <a:srgbClr val="FFFF00"/>
              </a:solidFill>
              <a:latin typeface="Calibri" charset="0"/>
            </a:endParaRPr>
          </a:p>
        </p:txBody>
      </p:sp>
      <p:graphicFrame>
        <p:nvGraphicFramePr>
          <p:cNvPr id="18437" name="Object 2"/>
          <p:cNvGraphicFramePr>
            <a:graphicFrameLocks noChangeAspect="1"/>
          </p:cNvGraphicFramePr>
          <p:nvPr/>
        </p:nvGraphicFramePr>
        <p:xfrm>
          <a:off x="4470400" y="26416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0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6416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991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2962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5372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1128"/>
            <a:ext cx="4667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05264"/>
            <a:ext cx="65055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072063" y="4572000"/>
            <a:ext cx="1071562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8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Independent </a:t>
            </a:r>
            <a:r>
              <a:rPr lang="de-DE" dirty="0" err="1" smtClean="0"/>
              <a:t>Particles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err="1" smtClean="0"/>
              <a:t>Uncorrelated</a:t>
            </a:r>
            <a:r>
              <a:rPr lang="de-DE" sz="2800" dirty="0" smtClean="0"/>
              <a:t> </a:t>
            </a:r>
            <a:r>
              <a:rPr lang="de-DE" sz="2800" dirty="0" err="1" smtClean="0"/>
              <a:t>particles</a:t>
            </a:r>
            <a:r>
              <a:rPr lang="de-DE" sz="2800" dirty="0" smtClean="0"/>
              <a:t>: </a:t>
            </a:r>
            <a:r>
              <a:rPr lang="de-DE" sz="2800" dirty="0" err="1" smtClean="0"/>
              <a:t>observing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does</a:t>
            </a:r>
            <a:r>
              <a:rPr lang="de-DE" sz="2800" dirty="0" smtClean="0"/>
              <a:t> not </a:t>
            </a:r>
            <a:r>
              <a:rPr lang="de-DE" sz="2800" dirty="0" err="1" smtClean="0"/>
              <a:t>give</a:t>
            </a:r>
            <a:r>
              <a:rPr lang="de-DE" sz="2800" dirty="0" smtClean="0"/>
              <a:t> </a:t>
            </a:r>
            <a:r>
              <a:rPr lang="de-DE" sz="2800" dirty="0" err="1" smtClean="0"/>
              <a:t>information</a:t>
            </a:r>
            <a:r>
              <a:rPr lang="de-DE" sz="2800" dirty="0" smtClean="0"/>
              <a:t> </a:t>
            </a:r>
            <a:r>
              <a:rPr lang="de-DE" sz="2800" dirty="0" err="1" smtClean="0"/>
              <a:t>about</a:t>
            </a:r>
            <a:r>
              <a:rPr lang="de-DE" sz="2800" dirty="0" smtClean="0"/>
              <a:t> </a:t>
            </a:r>
            <a:r>
              <a:rPr lang="de-DE" sz="2800" dirty="0" err="1" smtClean="0"/>
              <a:t>others</a:t>
            </a:r>
            <a:endParaRPr lang="de-DE" sz="2800" dirty="0"/>
          </a:p>
          <a:p>
            <a:r>
              <a:rPr lang="de-DE" sz="2800" dirty="0" smtClean="0">
                <a:solidFill>
                  <a:srgbClr val="FFFF00"/>
                </a:solidFill>
              </a:rPr>
              <a:t>The </a:t>
            </a:r>
            <a:r>
              <a:rPr lang="de-DE" sz="2800" dirty="0" err="1" smtClean="0">
                <a:solidFill>
                  <a:srgbClr val="FFFF00"/>
                </a:solidFill>
              </a:rPr>
              <a:t>probability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for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two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observations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is</a:t>
            </a:r>
            <a:r>
              <a:rPr lang="de-DE" sz="2800" dirty="0" smtClean="0">
                <a:solidFill>
                  <a:srgbClr val="FFFF00"/>
                </a:solidFill>
              </a:rPr>
              <a:t> just </a:t>
            </a:r>
            <a:r>
              <a:rPr lang="de-DE" sz="2800" dirty="0" err="1" smtClean="0">
                <a:solidFill>
                  <a:srgbClr val="FFFF00"/>
                </a:solidFill>
              </a:rPr>
              <a:t>the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product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of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the</a:t>
            </a:r>
            <a:r>
              <a:rPr lang="de-DE" sz="2800" dirty="0" smtClean="0">
                <a:solidFill>
                  <a:srgbClr val="FFFF00"/>
                </a:solidFill>
              </a:rPr>
              <a:t> individual </a:t>
            </a:r>
            <a:r>
              <a:rPr lang="de-DE" sz="2800" dirty="0" err="1" smtClean="0">
                <a:solidFill>
                  <a:srgbClr val="FFFF00"/>
                </a:solidFill>
              </a:rPr>
              <a:t>probabilities</a:t>
            </a:r>
            <a:endParaRPr lang="de-DE" sz="2800" dirty="0" smtClean="0">
              <a:solidFill>
                <a:srgbClr val="FFFF00"/>
              </a:solidFill>
            </a:endParaRPr>
          </a:p>
          <a:p>
            <a:r>
              <a:rPr lang="de-DE" sz="2800" dirty="0" smtClean="0"/>
              <a:t>A </a:t>
            </a:r>
            <a:r>
              <a:rPr lang="de-DE" sz="2800" dirty="0" err="1" smtClean="0"/>
              <a:t>product</a:t>
            </a:r>
            <a:r>
              <a:rPr lang="de-DE" sz="2800" dirty="0" smtClean="0"/>
              <a:t> </a:t>
            </a:r>
            <a:r>
              <a:rPr lang="de-DE" sz="2800" dirty="0" err="1" smtClean="0"/>
              <a:t>wave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</a:t>
            </a:r>
            <a:r>
              <a:rPr lang="de-DE" sz="2800" dirty="0" smtClean="0"/>
              <a:t> </a:t>
            </a:r>
            <a:r>
              <a:rPr lang="de-DE" sz="2800" dirty="0" err="1" smtClean="0"/>
              <a:t>fulfills</a:t>
            </a:r>
            <a:r>
              <a:rPr lang="de-DE" sz="2800" dirty="0" smtClean="0"/>
              <a:t> </a:t>
            </a:r>
            <a:r>
              <a:rPr lang="de-DE" sz="2800" dirty="0" err="1" smtClean="0"/>
              <a:t>this</a:t>
            </a:r>
            <a:r>
              <a:rPr lang="de-DE" sz="2800" dirty="0" smtClean="0"/>
              <a:t>, but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fermions</a:t>
            </a:r>
            <a:r>
              <a:rPr lang="de-DE" sz="2800" dirty="0" smtClean="0"/>
              <a:t> </a:t>
            </a:r>
            <a:r>
              <a:rPr lang="de-DE" sz="2800" dirty="0" err="1" smtClean="0"/>
              <a:t>there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a trivial </a:t>
            </a:r>
            <a:r>
              <a:rPr lang="de-DE" sz="2800" dirty="0" err="1" smtClean="0"/>
              <a:t>correlation</a:t>
            </a:r>
            <a:r>
              <a:rPr lang="de-DE" sz="2800" dirty="0" smtClean="0"/>
              <a:t>: </a:t>
            </a:r>
            <a:r>
              <a:rPr lang="de-DE" sz="2800" dirty="0" err="1" smtClean="0"/>
              <a:t>observing</a:t>
            </a:r>
            <a:r>
              <a:rPr lang="de-DE" sz="2800" dirty="0" smtClean="0"/>
              <a:t> </a:t>
            </a:r>
            <a:r>
              <a:rPr lang="de-DE" sz="2800" dirty="0" err="1" smtClean="0"/>
              <a:t>two</a:t>
            </a:r>
            <a:r>
              <a:rPr lang="de-DE" sz="2800" dirty="0" smtClean="0"/>
              <a:t> </a:t>
            </a:r>
            <a:r>
              <a:rPr lang="de-DE" sz="2800" dirty="0" err="1" smtClean="0"/>
              <a:t>fermions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same </a:t>
            </a:r>
            <a:r>
              <a:rPr lang="de-DE" sz="2800" dirty="0" err="1" smtClean="0"/>
              <a:t>state</a:t>
            </a:r>
            <a:r>
              <a:rPr lang="de-DE" sz="2800" dirty="0" smtClean="0"/>
              <a:t> </a:t>
            </a:r>
            <a:r>
              <a:rPr lang="de-DE" sz="2800" dirty="0" err="1" smtClean="0"/>
              <a:t>has</a:t>
            </a:r>
            <a:r>
              <a:rPr lang="de-DE" sz="2800" dirty="0" smtClean="0"/>
              <a:t> </a:t>
            </a:r>
            <a:r>
              <a:rPr lang="de-DE" sz="2800" dirty="0" err="1" smtClean="0"/>
              <a:t>zero</a:t>
            </a:r>
            <a:r>
              <a:rPr lang="de-DE" sz="2800" dirty="0" smtClean="0"/>
              <a:t> </a:t>
            </a:r>
            <a:r>
              <a:rPr lang="de-DE" sz="2800" dirty="0" err="1" smtClean="0"/>
              <a:t>probablity</a:t>
            </a:r>
            <a:endParaRPr lang="de-DE" sz="2800" dirty="0" smtClean="0"/>
          </a:p>
          <a:p>
            <a:r>
              <a:rPr lang="de-DE" sz="2800" dirty="0" smtClean="0"/>
              <a:t>A </a:t>
            </a:r>
            <a:r>
              <a:rPr lang="de-DE" sz="2800" dirty="0" err="1" smtClean="0"/>
              <a:t>mean-field</a:t>
            </a:r>
            <a:r>
              <a:rPr lang="de-DE" sz="2800" dirty="0" smtClean="0"/>
              <a:t> </a:t>
            </a:r>
            <a:r>
              <a:rPr lang="de-DE" sz="2800" dirty="0" err="1" smtClean="0"/>
              <a:t>model</a:t>
            </a:r>
            <a:r>
              <a:rPr lang="de-DE" sz="2800" dirty="0" smtClean="0"/>
              <a:t> </a:t>
            </a:r>
            <a:r>
              <a:rPr lang="de-DE" sz="2800" dirty="0" err="1" smtClean="0"/>
              <a:t>has</a:t>
            </a:r>
            <a:r>
              <a:rPr lang="de-DE" sz="2800" dirty="0" smtClean="0"/>
              <a:t> </a:t>
            </a:r>
            <a:r>
              <a:rPr lang="de-DE" sz="2800" dirty="0" err="1" smtClean="0"/>
              <a:t>product</a:t>
            </a:r>
            <a:r>
              <a:rPr lang="de-DE" sz="2800" dirty="0" smtClean="0"/>
              <a:t> </a:t>
            </a:r>
            <a:r>
              <a:rPr lang="de-DE" sz="2800" dirty="0" err="1" smtClean="0"/>
              <a:t>wave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, but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particles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correlated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through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the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mean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field</a:t>
            </a:r>
            <a:r>
              <a:rPr lang="de-DE" sz="2800" dirty="0" smtClean="0"/>
              <a:t>,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example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α-</a:t>
            </a:r>
            <a:r>
              <a:rPr lang="de-DE" sz="2800" dirty="0" err="1" smtClean="0"/>
              <a:t>particle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79918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2867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ea typeface="+mj-ea"/>
                <a:cs typeface="+mj-cs"/>
              </a:rPr>
              <a:t>Interactions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24580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eaLnBrk="1" hangingPunct="1"/>
            <a:r>
              <a:rPr lang="de-DE" sz="2400" dirty="0">
                <a:latin typeface="Calibri" charset="0"/>
              </a:rPr>
              <a:t>Most </a:t>
            </a:r>
            <a:r>
              <a:rPr lang="de-DE" sz="2400" dirty="0" err="1">
                <a:latin typeface="Calibri" charset="0"/>
              </a:rPr>
              <a:t>calculations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use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Skyrme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forces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. </a:t>
            </a:r>
            <a:r>
              <a:rPr lang="de-DE" sz="2400" dirty="0" err="1">
                <a:latin typeface="Calibri" charset="0"/>
              </a:rPr>
              <a:t>They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include</a:t>
            </a:r>
            <a:r>
              <a:rPr lang="de-DE" sz="2400" dirty="0">
                <a:latin typeface="Calibri" charset="0"/>
              </a:rPr>
              <a:t> delta-</a:t>
            </a:r>
            <a:r>
              <a:rPr lang="de-DE" sz="2400" dirty="0" err="1">
                <a:latin typeface="Calibri" charset="0"/>
              </a:rPr>
              <a:t>interactions</a:t>
            </a:r>
            <a:r>
              <a:rPr lang="de-DE" sz="2400" dirty="0">
                <a:latin typeface="Calibri" charset="0"/>
              </a:rPr>
              <a:t>, derivative </a:t>
            </a:r>
            <a:r>
              <a:rPr lang="de-DE" sz="2400" dirty="0" err="1">
                <a:latin typeface="Calibri" charset="0"/>
              </a:rPr>
              <a:t>terms</a:t>
            </a:r>
            <a:r>
              <a:rPr lang="de-DE" sz="2400" dirty="0">
                <a:latin typeface="Calibri" charset="0"/>
              </a:rPr>
              <a:t>, </a:t>
            </a:r>
            <a:r>
              <a:rPr lang="de-DE" sz="2400" dirty="0" err="1">
                <a:latin typeface="Calibri" charset="0"/>
              </a:rPr>
              <a:t>and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spin</a:t>
            </a:r>
            <a:r>
              <a:rPr lang="de-DE" sz="2400" dirty="0">
                <a:latin typeface="Calibri" charset="0"/>
              </a:rPr>
              <a:t>-orbit </a:t>
            </a:r>
            <a:r>
              <a:rPr lang="de-DE" sz="2400" dirty="0" err="1">
                <a:latin typeface="Calibri" charset="0"/>
              </a:rPr>
              <a:t>couplings</a:t>
            </a:r>
            <a:r>
              <a:rPr lang="de-DE" sz="2400" dirty="0">
                <a:latin typeface="Calibri" charset="0"/>
              </a:rPr>
              <a:t>.</a:t>
            </a:r>
          </a:p>
          <a:p>
            <a:pPr eaLnBrk="1" hangingPunct="1"/>
            <a:r>
              <a:rPr lang="de-DE" sz="2400" dirty="0">
                <a:latin typeface="Calibri" charset="0"/>
              </a:rPr>
              <a:t>The single-</a:t>
            </a:r>
            <a:r>
              <a:rPr lang="de-DE" sz="2400" dirty="0" err="1">
                <a:latin typeface="Calibri" charset="0"/>
              </a:rPr>
              <a:t>particle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Hamiltonian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i="1" dirty="0">
                <a:latin typeface="Calibri" charset="0"/>
              </a:rPr>
              <a:t>h </a:t>
            </a:r>
            <a:r>
              <a:rPr lang="de-DE" sz="2400" dirty="0" err="1">
                <a:latin typeface="Calibri" charset="0"/>
              </a:rPr>
              <a:t>thus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acts</a:t>
            </a:r>
            <a:r>
              <a:rPr lang="de-DE" sz="2400" dirty="0">
                <a:latin typeface="Calibri" charset="0"/>
              </a:rPr>
              <a:t> on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wave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functions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with</a:t>
            </a:r>
            <a:r>
              <a:rPr lang="de-DE" sz="2400" dirty="0">
                <a:latin typeface="Calibri" charset="0"/>
              </a:rPr>
              <a:t>:</a:t>
            </a:r>
          </a:p>
          <a:p>
            <a:pPr lvl="1" eaLnBrk="1" hangingPunct="1"/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multiplicative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terms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(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local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mean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field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),</a:t>
            </a:r>
          </a:p>
          <a:p>
            <a:pPr lvl="1" eaLnBrk="1" hangingPunct="1"/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derivative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terms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(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momentum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dependence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)</a:t>
            </a:r>
          </a:p>
          <a:p>
            <a:pPr lvl="1" eaLnBrk="1" hangingPunct="1"/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spin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operators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and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derivatives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combined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 (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spin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-orbit </a:t>
            </a:r>
            <a:r>
              <a:rPr lang="de-DE" sz="1800" i="1" dirty="0" err="1">
                <a:solidFill>
                  <a:srgbClr val="FFFFFF"/>
                </a:solidFill>
                <a:latin typeface="Calibri" charset="0"/>
              </a:rPr>
              <a:t>coupling</a:t>
            </a:r>
            <a:r>
              <a:rPr lang="de-DE" sz="1800" i="1" dirty="0">
                <a:solidFill>
                  <a:srgbClr val="FFFFFF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de-DE" sz="2400" dirty="0">
                <a:latin typeface="Calibri" charset="0"/>
              </a:rPr>
              <a:t>The Skyrme </a:t>
            </a:r>
            <a:r>
              <a:rPr lang="de-DE" sz="2400" dirty="0" err="1">
                <a:latin typeface="Calibri" charset="0"/>
              </a:rPr>
              <a:t>force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originally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contained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three</a:t>
            </a:r>
            <a:r>
              <a:rPr lang="de-DE" sz="2400" dirty="0">
                <a:latin typeface="Calibri" charset="0"/>
              </a:rPr>
              <a:t>-body </a:t>
            </a:r>
            <a:r>
              <a:rPr lang="de-DE" sz="2400" dirty="0" err="1">
                <a:latin typeface="Calibri" charset="0"/>
              </a:rPr>
              <a:t>term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leading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mean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field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of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>
                <a:latin typeface="Symbol" charset="0"/>
              </a:rPr>
              <a:t>r</a:t>
            </a:r>
            <a:r>
              <a:rPr lang="de-DE" sz="2400" baseline="30000" dirty="0">
                <a:latin typeface="Calibri" charset="0"/>
              </a:rPr>
              <a:t>2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character</a:t>
            </a:r>
            <a:r>
              <a:rPr lang="de-DE" sz="2400" dirty="0">
                <a:latin typeface="Calibri" charset="0"/>
              </a:rPr>
              <a:t>. </a:t>
            </a:r>
            <a:r>
              <a:rPr lang="de-DE" sz="2400" dirty="0" err="1">
                <a:latin typeface="Calibri" charset="0"/>
              </a:rPr>
              <a:t>Later</a:t>
            </a:r>
            <a:r>
              <a:rPr lang="de-DE" sz="2400" dirty="0">
                <a:latin typeface="Calibri" charset="0"/>
              </a:rPr>
              <a:t> (</a:t>
            </a:r>
            <a:r>
              <a:rPr lang="de-DE" sz="2400" dirty="0" err="1">
                <a:latin typeface="Calibri" charset="0"/>
              </a:rPr>
              <a:t>SkM</a:t>
            </a:r>
            <a:r>
              <a:rPr lang="de-DE" sz="2400" dirty="0">
                <a:latin typeface="Calibri" charset="0"/>
              </a:rPr>
              <a:t>*) </a:t>
            </a:r>
            <a:r>
              <a:rPr lang="de-DE" sz="2400" dirty="0" err="1">
                <a:latin typeface="Calibri" charset="0"/>
              </a:rPr>
              <a:t>this</a:t>
            </a:r>
            <a:r>
              <a:rPr lang="de-DE" sz="2400" dirty="0">
                <a:latin typeface="Calibri" charset="0"/>
              </a:rPr>
              <a:t> was </a:t>
            </a:r>
            <a:r>
              <a:rPr lang="de-DE" sz="2400" dirty="0" err="1">
                <a:latin typeface="Calibri" charset="0"/>
              </a:rPr>
              <a:t>replaced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by</a:t>
            </a:r>
            <a:r>
              <a:rPr lang="de-DE" sz="2400" dirty="0">
                <a:latin typeface="Calibri" charset="0"/>
              </a:rPr>
              <a:t> a non-integer power, so </a:t>
            </a:r>
            <a:r>
              <a:rPr lang="de-DE" sz="2400" dirty="0" err="1">
                <a:latin typeface="Calibri" charset="0"/>
              </a:rPr>
              <a:t>that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cannot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derived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from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force</a:t>
            </a:r>
            <a:r>
              <a:rPr lang="de-DE" sz="2400" dirty="0">
                <a:latin typeface="Calibri" charset="0"/>
              </a:rPr>
              <a:t>. Thus </a:t>
            </a:r>
            <a:r>
              <a:rPr lang="de-DE" sz="2400" dirty="0" err="1">
                <a:latin typeface="Calibri" charset="0"/>
              </a:rPr>
              <a:t>instead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of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force</a:t>
            </a:r>
            <a:r>
              <a:rPr lang="de-DE" sz="2400" dirty="0">
                <a:latin typeface="Calibri" charset="0"/>
              </a:rPr>
              <a:t>, a </a:t>
            </a:r>
            <a:r>
              <a:rPr lang="de-DE" sz="2400" dirty="0" err="1">
                <a:latin typeface="Calibri" charset="0"/>
              </a:rPr>
              <a:t>density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functional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has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used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basis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. This also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applies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to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terms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like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spin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-spin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coupling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,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tensor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forces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, etc.</a:t>
            </a:r>
          </a:p>
          <a:p>
            <a:pPr eaLnBrk="1" hangingPunct="1"/>
            <a:r>
              <a:rPr lang="de-DE" sz="2400" dirty="0" err="1">
                <a:latin typeface="Calibri" charset="0"/>
              </a:rPr>
              <a:t>There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are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many</a:t>
            </a:r>
            <a:r>
              <a:rPr lang="de-DE" sz="2400" dirty="0">
                <a:latin typeface="Calibri" charset="0"/>
              </a:rPr>
              <a:t> Skyrme-</a:t>
            </a:r>
            <a:r>
              <a:rPr lang="de-DE" sz="2400" dirty="0" err="1">
                <a:latin typeface="Calibri" charset="0"/>
              </a:rPr>
              <a:t>force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parametrizations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fitted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static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nuclei</a:t>
            </a:r>
            <a:r>
              <a:rPr lang="de-DE" sz="2400" dirty="0">
                <a:latin typeface="Calibri" charset="0"/>
              </a:rPr>
              <a:t>, not </a:t>
            </a:r>
            <a:r>
              <a:rPr lang="de-DE" sz="2400" dirty="0" err="1">
                <a:latin typeface="Calibri" charset="0"/>
              </a:rPr>
              <a:t>yet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dynamic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properties</a:t>
            </a:r>
            <a:r>
              <a:rPr lang="de-DE" sz="2400" dirty="0">
                <a:latin typeface="Calibri" charset="0"/>
              </a:rPr>
              <a:t>.</a:t>
            </a:r>
          </a:p>
          <a:p>
            <a:pPr eaLnBrk="1" hangingPunct="1"/>
            <a:r>
              <a:rPr lang="de-DE" sz="2400" dirty="0">
                <a:latin typeface="Calibri" charset="0"/>
              </a:rPr>
              <a:t>Coulomb </a:t>
            </a:r>
            <a:r>
              <a:rPr lang="de-DE" sz="2400" dirty="0" err="1">
                <a:latin typeface="Calibri" charset="0"/>
              </a:rPr>
              <a:t>is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included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with</a:t>
            </a:r>
            <a:r>
              <a:rPr lang="de-DE" sz="2400" dirty="0">
                <a:latin typeface="Calibri" charset="0"/>
              </a:rPr>
              <a:t> a Slater </a:t>
            </a:r>
            <a:r>
              <a:rPr lang="de-DE" sz="2400" dirty="0" err="1">
                <a:latin typeface="Calibri" charset="0"/>
              </a:rPr>
              <a:t>exchange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term</a:t>
            </a:r>
            <a:r>
              <a:rPr lang="de-DE" sz="2400" dirty="0" smtClean="0">
                <a:latin typeface="Calibri" charset="0"/>
              </a:rPr>
              <a:t>.</a:t>
            </a:r>
            <a:endParaRPr lang="de-DE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1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Skyrme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10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61" y="1169665"/>
            <a:ext cx="432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61" y="1890390"/>
            <a:ext cx="201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4" y="4986015"/>
            <a:ext cx="684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1" y="5686102"/>
            <a:ext cx="4660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1" y="2465065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50784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52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Remarks on the approximation</a:t>
            </a:r>
            <a:endParaRPr lang="de-DE" dirty="0"/>
          </a:p>
        </p:txBody>
      </p:sp>
      <p:sp>
        <p:nvSpPr>
          <p:cNvPr id="19460" name="Inhaltsplatzhalt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de-DE" sz="2000" dirty="0" smtClean="0"/>
              <a:t>The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interact</a:t>
            </a:r>
            <a:r>
              <a:rPr lang="de-DE" sz="2000" dirty="0" smtClean="0"/>
              <a:t> </a:t>
            </a:r>
            <a:r>
              <a:rPr lang="de-DE" sz="2000" dirty="0" err="1" smtClean="0"/>
              <a:t>through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mean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. In </a:t>
            </a:r>
            <a:r>
              <a:rPr lang="de-DE" sz="2000" dirty="0" err="1" smtClean="0"/>
              <a:t>classical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theory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corresponding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smtClean="0">
                <a:solidFill>
                  <a:srgbClr val="FFFF00"/>
                </a:solidFill>
              </a:rPr>
              <a:t>Vlasov </a:t>
            </a:r>
            <a:r>
              <a:rPr lang="de-DE" sz="2000" dirty="0" err="1" smtClean="0">
                <a:solidFill>
                  <a:srgbClr val="FFFF00"/>
                </a:solidFill>
              </a:rPr>
              <a:t>Equation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plasma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basis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classical</a:t>
            </a:r>
            <a:r>
              <a:rPr lang="de-DE" sz="2000" dirty="0" smtClean="0"/>
              <a:t> </a:t>
            </a:r>
            <a:r>
              <a:rPr lang="de-DE" sz="2000" dirty="0" err="1" smtClean="0"/>
              <a:t>models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heavy-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endParaRPr lang="de-DE" sz="2000" dirty="0" smtClean="0"/>
          </a:p>
          <a:p>
            <a:r>
              <a:rPr lang="de-DE" sz="2000" dirty="0" smtClean="0"/>
              <a:t>           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single-</a:t>
            </a:r>
            <a:r>
              <a:rPr lang="de-DE" sz="2000" dirty="0" err="1" smtClean="0"/>
              <a:t>particle</a:t>
            </a:r>
            <a:r>
              <a:rPr lang="de-DE" sz="2000" dirty="0" smtClean="0"/>
              <a:t> </a:t>
            </a:r>
            <a:r>
              <a:rPr lang="de-DE" sz="2000" dirty="0" err="1" smtClean="0"/>
              <a:t>phase-space</a:t>
            </a:r>
            <a:r>
              <a:rPr lang="de-DE" sz="2000" dirty="0" smtClean="0"/>
              <a:t> </a:t>
            </a:r>
            <a:r>
              <a:rPr lang="de-DE" sz="2000" dirty="0" err="1" smtClean="0"/>
              <a:t>density</a:t>
            </a:r>
            <a:r>
              <a:rPr lang="de-DE" sz="2000" dirty="0" smtClean="0"/>
              <a:t>.</a:t>
            </a:r>
          </a:p>
          <a:p>
            <a:r>
              <a:rPr lang="de-DE" sz="2000" dirty="0" err="1" smtClean="0"/>
              <a:t>Here</a:t>
            </a:r>
            <a:r>
              <a:rPr lang="de-DE" sz="2000" dirty="0" smtClean="0"/>
              <a:t> </a:t>
            </a:r>
            <a:r>
              <a:rPr lang="de-DE" sz="2000" dirty="0" err="1" smtClean="0"/>
              <a:t>ρ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density</a:t>
            </a:r>
            <a:r>
              <a:rPr lang="de-DE" sz="2000" dirty="0" smtClean="0"/>
              <a:t> in </a:t>
            </a:r>
            <a:r>
              <a:rPr lang="de-DE" sz="2000" dirty="0" err="1" smtClean="0"/>
              <a:t>phase</a:t>
            </a:r>
            <a:r>
              <a:rPr lang="de-DE" sz="2000" dirty="0" smtClean="0"/>
              <a:t> </a:t>
            </a:r>
            <a:r>
              <a:rPr lang="de-DE" sz="2000" dirty="0" err="1" smtClean="0"/>
              <a:t>space</a:t>
            </a:r>
            <a:r>
              <a:rPr lang="de-DE" sz="2000" dirty="0" smtClean="0"/>
              <a:t> (</a:t>
            </a:r>
            <a:r>
              <a:rPr lang="de-DE" sz="2000" dirty="0" err="1" smtClean="0"/>
              <a:t>x,p</a:t>
            </a:r>
            <a:r>
              <a:rPr lang="de-DE" sz="2000" dirty="0" smtClean="0"/>
              <a:t>), </a:t>
            </a:r>
            <a:r>
              <a:rPr lang="de-DE" sz="2000" dirty="0" err="1" smtClean="0"/>
              <a:t>which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quantum</a:t>
            </a:r>
            <a:r>
              <a:rPr lang="de-DE" sz="2000" dirty="0" smtClean="0"/>
              <a:t> </a:t>
            </a:r>
            <a:r>
              <a:rPr lang="de-DE" sz="2000" dirty="0" err="1" smtClean="0"/>
              <a:t>case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an </a:t>
            </a:r>
            <a:r>
              <a:rPr lang="de-DE" sz="2000" dirty="0" err="1" smtClean="0"/>
              <a:t>analogue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Wigner </a:t>
            </a:r>
            <a:r>
              <a:rPr lang="de-DE" sz="2000" dirty="0" err="1" smtClean="0"/>
              <a:t>function</a:t>
            </a:r>
            <a:r>
              <a:rPr lang="de-DE" sz="2000" dirty="0" smtClean="0"/>
              <a:t>.</a:t>
            </a:r>
          </a:p>
          <a:p>
            <a:r>
              <a:rPr lang="de-DE" sz="2000" dirty="0" err="1" smtClean="0"/>
              <a:t>Collisions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,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included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smtClean="0">
                <a:solidFill>
                  <a:srgbClr val="FFFF00"/>
                </a:solidFill>
              </a:rPr>
              <a:t>Boltzmann </a:t>
            </a:r>
            <a:r>
              <a:rPr lang="de-DE" sz="2000" dirty="0" err="1" smtClean="0">
                <a:solidFill>
                  <a:srgbClr val="FFFF00"/>
                </a:solidFill>
              </a:rPr>
              <a:t>Equation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not </a:t>
            </a:r>
            <a:r>
              <a:rPr lang="de-DE" sz="2000" dirty="0" err="1" smtClean="0"/>
              <a:t>treated</a:t>
            </a:r>
            <a:r>
              <a:rPr lang="de-DE" sz="2000" dirty="0" smtClean="0"/>
              <a:t>. TDHF </a:t>
            </a:r>
            <a:r>
              <a:rPr lang="de-DE" sz="2000" dirty="0" err="1" smtClean="0"/>
              <a:t>thus</a:t>
            </a:r>
            <a:r>
              <a:rPr lang="de-DE" sz="2000" dirty="0" smtClean="0"/>
              <a:t> </a:t>
            </a:r>
            <a:r>
              <a:rPr lang="de-DE" sz="2000" dirty="0" err="1" smtClean="0"/>
              <a:t>describes</a:t>
            </a:r>
            <a:r>
              <a:rPr lang="de-DE" sz="2000" dirty="0" smtClean="0"/>
              <a:t> a </a:t>
            </a:r>
            <a:r>
              <a:rPr lang="de-DE" sz="2000" dirty="0" err="1" smtClean="0">
                <a:solidFill>
                  <a:srgbClr val="FFFF00"/>
                </a:solidFill>
              </a:rPr>
              <a:t>collision-free</a:t>
            </a:r>
            <a:r>
              <a:rPr lang="de-DE" sz="2000" dirty="0" smtClean="0">
                <a:solidFill>
                  <a:srgbClr val="FFFF00"/>
                </a:solidFill>
              </a:rPr>
              <a:t> gas in a </a:t>
            </a:r>
            <a:r>
              <a:rPr lang="de-DE" sz="2000" dirty="0" err="1" smtClean="0">
                <a:solidFill>
                  <a:srgbClr val="FFFF00"/>
                </a:solidFill>
              </a:rPr>
              <a:t>mean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field</a:t>
            </a:r>
            <a:r>
              <a:rPr lang="de-DE" sz="2000" dirty="0" smtClean="0"/>
              <a:t>.</a:t>
            </a:r>
          </a:p>
        </p:txBody>
      </p: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4870450" y="26511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5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65112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381003"/>
              </p:ext>
            </p:extLst>
          </p:nvPr>
        </p:nvGraphicFramePr>
        <p:xfrm>
          <a:off x="1619672" y="1772816"/>
          <a:ext cx="3171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6" name="Equation" r:id="rId5" imgW="1943100" imgH="419100" progId="Equation.DSMT4">
                  <p:embed/>
                </p:oleObj>
              </mc:Choice>
              <mc:Fallback>
                <p:oleObj name="Equation" r:id="rId5" imgW="19431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772816"/>
                        <a:ext cx="31718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100923"/>
              </p:ext>
            </p:extLst>
          </p:nvPr>
        </p:nvGraphicFramePr>
        <p:xfrm>
          <a:off x="539552" y="2996952"/>
          <a:ext cx="482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7" name="Equation" r:id="rId7" imgW="482600" imgH="228600" progId="Equation.DSMT4">
                  <p:embed/>
                </p:oleObj>
              </mc:Choice>
              <mc:Fallback>
                <p:oleObj name="Equation" r:id="rId7" imgW="482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552" y="2996952"/>
                        <a:ext cx="482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09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Present</a:t>
            </a:r>
            <a:r>
              <a:rPr lang="de-DE" dirty="0" smtClean="0"/>
              <a:t> Code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TDHF Code „Sky3D“</a:t>
            </a:r>
            <a:br>
              <a:rPr lang="de-DE" dirty="0" smtClean="0"/>
            </a:br>
            <a:r>
              <a:rPr lang="de-DE" sz="2400" dirty="0" smtClean="0"/>
              <a:t>J. A. Maruhn, P.-G. Reinhard (Erlangen), </a:t>
            </a:r>
            <a:br>
              <a:rPr lang="de-DE" sz="2400" dirty="0" smtClean="0"/>
            </a:br>
            <a:r>
              <a:rPr lang="de-DE" sz="2400" dirty="0" smtClean="0"/>
              <a:t>P. D. Stevenson (Surrey), A. S. Umar (Vanderbilt)</a:t>
            </a:r>
            <a:endParaRPr lang="de-DE" sz="2400" dirty="0"/>
          </a:p>
        </p:txBody>
      </p:sp>
      <p:pic>
        <p:nvPicPr>
          <p:cNvPr id="6" name="tnorm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2708920"/>
            <a:ext cx="4032448" cy="3722259"/>
          </a:xfrm>
          <a:prstGeom prst="rect">
            <a:avLst/>
          </a:prstGeom>
        </p:spPr>
      </p:pic>
      <p:pic>
        <p:nvPicPr>
          <p:cNvPr id="7" name="trev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2040" y="2708920"/>
            <a:ext cx="3973116" cy="36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4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Strange Features </a:t>
            </a:r>
            <a:r>
              <a:rPr lang="de-DE" dirty="0" err="1"/>
              <a:t>of</a:t>
            </a:r>
            <a:r>
              <a:rPr lang="de-DE" dirty="0"/>
              <a:t> TDHF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78" y="1008112"/>
            <a:ext cx="9124921" cy="5877272"/>
          </a:xfrm>
        </p:spPr>
        <p:txBody>
          <a:bodyPr/>
          <a:lstStyle/>
          <a:p>
            <a:r>
              <a:rPr lang="de-DE" sz="2400" dirty="0" err="1">
                <a:latin typeface="Calibri" charset="0"/>
              </a:rPr>
              <a:t>Vibrations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are</a:t>
            </a:r>
            <a:r>
              <a:rPr lang="de-DE" sz="2400" dirty="0">
                <a:latin typeface="Calibri" charset="0"/>
              </a:rPr>
              <a:t> not </a:t>
            </a:r>
            <a:r>
              <a:rPr lang="de-DE" sz="2400" dirty="0" err="1">
                <a:latin typeface="Calibri" charset="0"/>
              </a:rPr>
              <a:t>quantized</a:t>
            </a:r>
            <a:endParaRPr lang="de-DE" sz="2400" dirty="0">
              <a:latin typeface="Calibri" charset="0"/>
            </a:endParaRPr>
          </a:p>
          <a:p>
            <a:r>
              <a:rPr lang="de-DE" sz="2400" dirty="0">
                <a:latin typeface="Calibri" charset="0"/>
              </a:rPr>
              <a:t>Orbital </a:t>
            </a:r>
            <a:r>
              <a:rPr lang="de-DE" sz="2400" dirty="0" err="1">
                <a:latin typeface="Calibri" charset="0"/>
              </a:rPr>
              <a:t>motion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of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free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nuclei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shows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no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spreading</a:t>
            </a:r>
            <a:r>
              <a:rPr lang="de-DE" sz="2400" dirty="0">
                <a:latin typeface="Calibri" charset="0"/>
              </a:rPr>
              <a:t>: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mean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field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keeps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wave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functions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localized</a:t>
            </a:r>
            <a:endParaRPr lang="de-DE" sz="2400" dirty="0" smtClean="0">
              <a:latin typeface="Calibri" charset="0"/>
            </a:endParaRPr>
          </a:p>
          <a:p>
            <a:r>
              <a:rPr lang="de-DE" sz="2400" dirty="0" smtClean="0">
                <a:latin typeface="Calibri" charset="0"/>
              </a:rPr>
              <a:t>Thus TDHF </a:t>
            </a:r>
            <a:r>
              <a:rPr lang="de-DE" sz="2400" dirty="0" err="1" smtClean="0">
                <a:latin typeface="Calibri" charset="0"/>
              </a:rPr>
              <a:t>appears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as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  <a:latin typeface="Calibri" charset="0"/>
              </a:rPr>
              <a:t>semiclassical</a:t>
            </a:r>
            <a:endParaRPr lang="de-DE" sz="2400" dirty="0" smtClean="0">
              <a:solidFill>
                <a:srgbClr val="FFFF00"/>
              </a:solidFill>
              <a:latin typeface="Calibri" charset="0"/>
            </a:endParaRPr>
          </a:p>
          <a:p>
            <a:r>
              <a:rPr lang="de-DE" sz="2400" dirty="0" smtClean="0">
                <a:latin typeface="Calibri" charset="0"/>
              </a:rPr>
              <a:t>In a </a:t>
            </a:r>
            <a:r>
              <a:rPr lang="de-DE" sz="2400" dirty="0" err="1" smtClean="0">
                <a:latin typeface="Calibri" charset="0"/>
              </a:rPr>
              <a:t>collision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the</a:t>
            </a:r>
            <a:r>
              <a:rPr lang="de-DE" sz="2400" dirty="0" smtClean="0">
                <a:latin typeface="Calibri" charset="0"/>
              </a:rPr>
              <a:t> final </a:t>
            </a:r>
            <a:r>
              <a:rPr lang="de-DE" sz="2400" dirty="0" err="1" smtClean="0">
                <a:latin typeface="Calibri" charset="0"/>
              </a:rPr>
              <a:t>state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is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unique</a:t>
            </a:r>
            <a:r>
              <a:rPr lang="de-DE" sz="2400" dirty="0" smtClean="0">
                <a:latin typeface="Calibri" charset="0"/>
              </a:rPr>
              <a:t>, </a:t>
            </a:r>
            <a:r>
              <a:rPr lang="de-DE" sz="2400" dirty="0" err="1" smtClean="0">
                <a:latin typeface="Calibri" charset="0"/>
              </a:rPr>
              <a:t>no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fluctuations</a:t>
            </a:r>
            <a:r>
              <a:rPr lang="de-DE" sz="2400" dirty="0" smtClean="0">
                <a:latin typeface="Calibri" charset="0"/>
              </a:rPr>
              <a:t> in relative </a:t>
            </a:r>
            <a:r>
              <a:rPr lang="de-DE" sz="2400" dirty="0" err="1" smtClean="0">
                <a:latin typeface="Calibri" charset="0"/>
              </a:rPr>
              <a:t>energy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and</a:t>
            </a:r>
            <a:r>
              <a:rPr lang="de-DE" sz="2400" dirty="0" smtClean="0">
                <a:latin typeface="Calibri" charset="0"/>
              </a:rPr>
              <a:t> angular </a:t>
            </a:r>
            <a:r>
              <a:rPr lang="de-DE" sz="2400" dirty="0" err="1" smtClean="0">
                <a:latin typeface="Calibri" charset="0"/>
              </a:rPr>
              <a:t>momentum</a:t>
            </a:r>
            <a:endParaRPr lang="de-DE" sz="2400" dirty="0">
              <a:latin typeface="Calibri" charset="0"/>
            </a:endParaRPr>
          </a:p>
          <a:p>
            <a:r>
              <a:rPr lang="de-DE" sz="2400" dirty="0" smtClean="0">
                <a:latin typeface="Calibri" charset="0"/>
              </a:rPr>
              <a:t>The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number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of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Calibri" charset="0"/>
              </a:rPr>
              <a:t>nucleons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>
                <a:latin typeface="Calibri" charset="0"/>
              </a:rPr>
              <a:t>in </a:t>
            </a:r>
            <a:r>
              <a:rPr lang="de-DE" sz="2400" dirty="0" err="1">
                <a:latin typeface="Calibri" charset="0"/>
              </a:rPr>
              <a:t>nuclei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is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not integer </a:t>
            </a:r>
            <a:r>
              <a:rPr lang="de-DE" sz="2400" dirty="0">
                <a:latin typeface="Calibri" charset="0"/>
              </a:rPr>
              <a:t>&amp; not a </a:t>
            </a:r>
            <a:r>
              <a:rPr lang="de-DE" sz="2400" dirty="0" err="1">
                <a:latin typeface="Calibri" charset="0"/>
              </a:rPr>
              <a:t>good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quantum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number</a:t>
            </a:r>
            <a:r>
              <a:rPr lang="de-DE" sz="2400" dirty="0" smtClean="0">
                <a:latin typeface="Calibri" charset="0"/>
              </a:rPr>
              <a:t>; </a:t>
            </a:r>
            <a:r>
              <a:rPr lang="de-DE" sz="2400" dirty="0" err="1">
                <a:latin typeface="Calibri" charset="0"/>
              </a:rPr>
              <a:t>if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wave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functions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extend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into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both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fragments</a:t>
            </a:r>
            <a:r>
              <a:rPr lang="de-DE" sz="2400" dirty="0">
                <a:latin typeface="Calibri" charset="0"/>
              </a:rPr>
              <a:t> (</a:t>
            </a:r>
            <a:r>
              <a:rPr lang="de-DE" sz="2400" dirty="0" err="1">
                <a:latin typeface="Calibri" charset="0"/>
              </a:rPr>
              <a:t>always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true</a:t>
            </a:r>
            <a:r>
              <a:rPr lang="de-DE" sz="2400" dirty="0">
                <a:latin typeface="Calibri" charset="0"/>
              </a:rPr>
              <a:t>, </a:t>
            </a:r>
            <a:r>
              <a:rPr lang="de-DE" sz="2400" dirty="0" err="1">
                <a:latin typeface="Calibri" charset="0"/>
              </a:rPr>
              <a:t>except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for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initial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state</a:t>
            </a:r>
            <a:r>
              <a:rPr lang="de-DE" sz="2400" dirty="0" smtClean="0">
                <a:latin typeface="Calibri" charset="0"/>
              </a:rPr>
              <a:t>)</a:t>
            </a:r>
          </a:p>
          <a:p>
            <a:r>
              <a:rPr lang="de-DE" sz="2400" dirty="0" smtClean="0">
                <a:latin typeface="Calibri" charset="0"/>
              </a:rPr>
              <a:t>This </a:t>
            </a:r>
            <a:r>
              <a:rPr lang="de-DE" sz="2400" dirty="0" err="1" smtClean="0">
                <a:latin typeface="Calibri" charset="0"/>
              </a:rPr>
              <a:t>appears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like</a:t>
            </a:r>
            <a:r>
              <a:rPr lang="de-DE" sz="2400" dirty="0" smtClean="0">
                <a:latin typeface="Calibri" charset="0"/>
              </a:rPr>
              <a:t> an </a:t>
            </a:r>
            <a:r>
              <a:rPr lang="de-DE" sz="2400" dirty="0" err="1" smtClean="0">
                <a:solidFill>
                  <a:srgbClr val="FFFF00"/>
                </a:solidFill>
                <a:latin typeface="Calibri" charset="0"/>
              </a:rPr>
              <a:t>entanglement</a:t>
            </a:r>
            <a:endParaRPr lang="de-DE" sz="2400" dirty="0">
              <a:solidFill>
                <a:srgbClr val="FFFF00"/>
              </a:solidFill>
              <a:latin typeface="Calibri" charset="0"/>
            </a:endParaRPr>
          </a:p>
          <a:p>
            <a:r>
              <a:rPr lang="de-DE" sz="2400" dirty="0">
                <a:latin typeface="Calibri" charset="0"/>
              </a:rPr>
              <a:t>All </a:t>
            </a:r>
            <a:r>
              <a:rPr lang="de-DE" sz="2400" dirty="0" err="1">
                <a:latin typeface="Calibri" charset="0"/>
              </a:rPr>
              <a:t>mass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splits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coupled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by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mean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field</a:t>
            </a:r>
            <a:endParaRPr lang="de-DE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ln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de-DE" dirty="0" err="1" smtClean="0">
                <a:ea typeface="+mj-ea"/>
                <a:cs typeface="+mj-cs"/>
              </a:rPr>
              <a:t>Classical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Behavior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of</a:t>
            </a:r>
            <a:r>
              <a:rPr lang="de-DE" dirty="0" smtClean="0">
                <a:ea typeface="+mj-ea"/>
                <a:cs typeface="+mj-cs"/>
              </a:rPr>
              <a:t> TDHF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21508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r>
              <a:rPr lang="de-DE" sz="2000" dirty="0" err="1">
                <a:latin typeface="Calibri" charset="0"/>
              </a:rPr>
              <a:t>Vibrations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not </a:t>
            </a:r>
            <a:r>
              <a:rPr lang="de-DE" sz="2000" dirty="0" err="1">
                <a:latin typeface="Calibri" charset="0"/>
              </a:rPr>
              <a:t>quantized</a:t>
            </a:r>
            <a:endParaRPr lang="de-DE" sz="2000" dirty="0">
              <a:latin typeface="Calibri" charset="0"/>
            </a:endParaRPr>
          </a:p>
          <a:p>
            <a:r>
              <a:rPr lang="de-DE" sz="2000" dirty="0">
                <a:latin typeface="Calibri" charset="0"/>
              </a:rPr>
              <a:t>Orbital </a:t>
            </a:r>
            <a:r>
              <a:rPr lang="de-DE" sz="2000" dirty="0" err="1">
                <a:latin typeface="Calibri" charset="0"/>
              </a:rPr>
              <a:t>motion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free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nuclei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shows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charset="0"/>
              </a:rPr>
              <a:t>no</a:t>
            </a:r>
            <a:r>
              <a:rPr lang="de-DE" sz="20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charset="0"/>
              </a:rPr>
              <a:t>spreading</a:t>
            </a:r>
            <a:r>
              <a:rPr lang="de-DE" sz="2000" dirty="0">
                <a:latin typeface="Calibri" charset="0"/>
              </a:rPr>
              <a:t>: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mean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field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keeps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localized</a:t>
            </a:r>
            <a:endParaRPr lang="de-DE" sz="2000" dirty="0">
              <a:latin typeface="Calibri" charset="0"/>
            </a:endParaRPr>
          </a:p>
          <a:p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solidFill>
                  <a:srgbClr val="FF0000"/>
                </a:solidFill>
                <a:latin typeface="Calibri" charset="0"/>
              </a:rPr>
              <a:t>number</a:t>
            </a:r>
            <a:r>
              <a:rPr lang="de-DE" sz="20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charset="0"/>
              </a:rPr>
              <a:t>of</a:t>
            </a:r>
            <a:r>
              <a:rPr lang="de-DE" sz="20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charset="0"/>
              </a:rPr>
              <a:t>nucleons</a:t>
            </a:r>
            <a:r>
              <a:rPr lang="de-DE" sz="20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2000" dirty="0">
                <a:latin typeface="Calibri" charset="0"/>
              </a:rPr>
              <a:t>in </a:t>
            </a:r>
            <a:r>
              <a:rPr lang="de-DE" sz="2000" dirty="0" err="1">
                <a:latin typeface="Calibri" charset="0"/>
              </a:rPr>
              <a:t>nuclei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solidFill>
                  <a:srgbClr val="FF0000"/>
                </a:solidFill>
                <a:latin typeface="Calibri" charset="0"/>
              </a:rPr>
              <a:t>not integer </a:t>
            </a:r>
            <a:r>
              <a:rPr lang="de-DE" sz="2000" dirty="0">
                <a:latin typeface="Calibri" charset="0"/>
              </a:rPr>
              <a:t>&amp; not a </a:t>
            </a:r>
            <a:r>
              <a:rPr lang="de-DE" sz="2000" dirty="0" err="1">
                <a:latin typeface="Calibri" charset="0"/>
              </a:rPr>
              <a:t>good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quantum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number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if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extend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into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both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fragments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always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true</a:t>
            </a:r>
            <a:r>
              <a:rPr lang="de-DE" sz="2000" dirty="0">
                <a:latin typeface="Calibri" charset="0"/>
              </a:rPr>
              <a:t>, </a:t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except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initial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state</a:t>
            </a:r>
            <a:r>
              <a:rPr lang="de-DE" sz="2000" dirty="0">
                <a:latin typeface="Calibri" charset="0"/>
              </a:rPr>
              <a:t>)</a:t>
            </a:r>
            <a:br>
              <a:rPr lang="de-DE" sz="2000" dirty="0">
                <a:latin typeface="Calibri" charset="0"/>
              </a:rPr>
            </a:br>
            <a:endParaRPr lang="de-DE" sz="2000" dirty="0">
              <a:latin typeface="Calibri" charset="0"/>
            </a:endParaRPr>
          </a:p>
          <a:p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latin typeface="Calibri" charset="0"/>
              </a:rPr>
              <a:t>probability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i="1" dirty="0" err="1">
                <a:latin typeface="Calibri" charset="0"/>
              </a:rPr>
              <a:t>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particles</a:t>
            </a:r>
            <a:r>
              <a:rPr lang="de-DE" sz="2000" dirty="0">
                <a:latin typeface="Calibri" charset="0"/>
              </a:rPr>
              <a:t> in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region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i="1" dirty="0">
                <a:latin typeface="Calibri" charset="0"/>
              </a:rPr>
              <a:t>x&lt;0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written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as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can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writte</a:t>
            </a:r>
            <a:r>
              <a:rPr lang="de-DE" sz="2000" dirty="0">
                <a:latin typeface="Calibri" charset="0"/>
              </a:rPr>
              <a:t> in </a:t>
            </a:r>
            <a:r>
              <a:rPr lang="de-DE" sz="2000" dirty="0" err="1">
                <a:latin typeface="Calibri" charset="0"/>
              </a:rPr>
              <a:t>terms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single-</a:t>
            </a:r>
            <a:r>
              <a:rPr lang="de-DE" sz="2000" dirty="0" err="1">
                <a:latin typeface="Calibri" charset="0"/>
              </a:rPr>
              <a:t>particle</a:t>
            </a:r>
            <a:r>
              <a:rPr lang="de-DE" sz="2000" dirty="0">
                <a:latin typeface="Calibri" charset="0"/>
              </a:rPr>
              <a:t> partial </a:t>
            </a:r>
            <a:r>
              <a:rPr lang="de-DE" sz="2000" dirty="0" err="1">
                <a:latin typeface="Calibri" charset="0"/>
              </a:rPr>
              <a:t>overlaps</a:t>
            </a:r>
            <a:endParaRPr lang="de-DE" sz="2000" dirty="0">
              <a:latin typeface="Calibri" charset="0"/>
            </a:endParaRPr>
          </a:p>
        </p:txBody>
      </p:sp>
      <p:graphicFrame>
        <p:nvGraphicFramePr>
          <p:cNvPr id="215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200863"/>
              </p:ext>
            </p:extLst>
          </p:nvPr>
        </p:nvGraphicFramePr>
        <p:xfrm>
          <a:off x="1187624" y="4437112"/>
          <a:ext cx="6589713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0" name="Equation" r:id="rId3" imgW="3632200" imgH="419100" progId="Equation.DSMT4">
                  <p:embed/>
                </p:oleObj>
              </mc:Choice>
              <mc:Fallback>
                <p:oleObj name="Equation" r:id="rId3" imgW="3632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437112"/>
                        <a:ext cx="6589713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366981"/>
              </p:ext>
            </p:extLst>
          </p:nvPr>
        </p:nvGraphicFramePr>
        <p:xfrm>
          <a:off x="1009650" y="5857875"/>
          <a:ext cx="52308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1" name="Equation" r:id="rId5" imgW="3098800" imgH="381000" progId="Equation.DSMT4">
                  <p:embed/>
                </p:oleObj>
              </mc:Choice>
              <mc:Fallback>
                <p:oleObj name="Equation" r:id="rId5" imgW="30988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857875"/>
                        <a:ext cx="5230813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43125"/>
            <a:ext cx="3462338" cy="1785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4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 Ion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err="1" smtClean="0"/>
              <a:t>Beginning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experimental </a:t>
            </a:r>
            <a:r>
              <a:rPr lang="de-DE" sz="2000" dirty="0" err="1" smtClean="0"/>
              <a:t>programs</a:t>
            </a:r>
            <a:r>
              <a:rPr lang="de-DE" sz="2000" dirty="0" smtClean="0"/>
              <a:t> </a:t>
            </a:r>
            <a:r>
              <a:rPr lang="de-DE" sz="2000" dirty="0" err="1" smtClean="0"/>
              <a:t>early</a:t>
            </a:r>
            <a:r>
              <a:rPr lang="de-DE" sz="2000" dirty="0" smtClean="0"/>
              <a:t> `70s</a:t>
            </a:r>
          </a:p>
          <a:p>
            <a:r>
              <a:rPr lang="de-DE" sz="2000" dirty="0" smtClean="0"/>
              <a:t>„heavy </a:t>
            </a:r>
            <a:r>
              <a:rPr lang="de-DE" sz="2000" dirty="0" err="1" smtClean="0"/>
              <a:t>ion</a:t>
            </a:r>
            <a:r>
              <a:rPr lang="de-DE" sz="2000" dirty="0" smtClean="0"/>
              <a:t>“ </a:t>
            </a:r>
            <a:r>
              <a:rPr lang="de-DE" sz="2000" dirty="0" err="1" smtClean="0"/>
              <a:t>changed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baseline="30000" dirty="0" smtClean="0"/>
              <a:t>16</a:t>
            </a:r>
            <a:r>
              <a:rPr lang="de-DE" sz="2000" dirty="0" smtClean="0"/>
              <a:t>O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baseline="30000" dirty="0" smtClean="0"/>
              <a:t>238</a:t>
            </a:r>
            <a:r>
              <a:rPr lang="de-DE" sz="2000" dirty="0" smtClean="0"/>
              <a:t>U</a:t>
            </a:r>
          </a:p>
          <a:p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theorists</a:t>
            </a:r>
            <a:r>
              <a:rPr lang="de-DE" sz="2000" dirty="0" smtClean="0"/>
              <a:t> </a:t>
            </a:r>
            <a:r>
              <a:rPr lang="de-DE" sz="2000" dirty="0" err="1" smtClean="0"/>
              <a:t>switched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fission</a:t>
            </a:r>
            <a:r>
              <a:rPr lang="de-DE" sz="2000" dirty="0" smtClean="0"/>
              <a:t> </a:t>
            </a:r>
            <a:r>
              <a:rPr lang="de-DE" sz="2000" dirty="0" err="1" smtClean="0"/>
              <a:t>theory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heavy 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, </a:t>
            </a:r>
            <a:r>
              <a:rPr lang="de-DE" sz="2000" dirty="0" err="1" smtClean="0"/>
              <a:t>then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higher</a:t>
            </a:r>
            <a:r>
              <a:rPr lang="de-DE" sz="2000" dirty="0" smtClean="0"/>
              <a:t> </a:t>
            </a:r>
            <a:r>
              <a:rPr lang="de-DE" sz="2000" dirty="0" err="1" smtClean="0"/>
              <a:t>energies</a:t>
            </a:r>
            <a:r>
              <a:rPr lang="de-DE" sz="2000" dirty="0" smtClean="0"/>
              <a:t> ...</a:t>
            </a:r>
          </a:p>
          <a:p>
            <a:r>
              <a:rPr lang="de-DE" sz="2000" dirty="0" err="1" smtClean="0"/>
              <a:t>Nuclear</a:t>
            </a:r>
            <a:r>
              <a:rPr lang="de-DE" sz="2000" dirty="0" smtClean="0"/>
              <a:t> </a:t>
            </a:r>
            <a:r>
              <a:rPr lang="de-DE" sz="2000" dirty="0" err="1" smtClean="0"/>
              <a:t>fission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a </a:t>
            </a:r>
            <a:r>
              <a:rPr lang="de-DE" sz="2000" dirty="0" err="1" smtClean="0"/>
              <a:t>related</a:t>
            </a:r>
            <a:r>
              <a:rPr lang="de-DE" sz="2000" dirty="0" smtClean="0"/>
              <a:t> </a:t>
            </a:r>
            <a:r>
              <a:rPr lang="de-DE" sz="2000" dirty="0" err="1" smtClean="0"/>
              <a:t>process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with</a:t>
            </a:r>
            <a:r>
              <a:rPr lang="de-DE" sz="2000" dirty="0" smtClean="0"/>
              <a:t> large-</a:t>
            </a:r>
            <a:r>
              <a:rPr lang="de-DE" sz="2000" dirty="0" err="1" smtClean="0"/>
              <a:t>scale</a:t>
            </a:r>
            <a:r>
              <a:rPr lang="de-DE" sz="2000" dirty="0" smtClean="0"/>
              <a:t> </a:t>
            </a:r>
            <a:r>
              <a:rPr lang="de-DE" sz="2000" dirty="0" err="1" smtClean="0"/>
              <a:t>collective</a:t>
            </a:r>
            <a:r>
              <a:rPr lang="de-DE" sz="2000" dirty="0" smtClean="0"/>
              <a:t> </a:t>
            </a:r>
            <a:r>
              <a:rPr lang="de-DE" sz="2000" dirty="0" err="1" smtClean="0"/>
              <a:t>motion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and</a:t>
            </a:r>
            <a:r>
              <a:rPr lang="de-DE" sz="2000" dirty="0" smtClean="0"/>
              <a:t>  still not </a:t>
            </a:r>
            <a:r>
              <a:rPr lang="de-DE" sz="2000" dirty="0" err="1" smtClean="0"/>
              <a:t>well</a:t>
            </a:r>
            <a:r>
              <a:rPr lang="de-DE" sz="2000" dirty="0"/>
              <a:t> </a:t>
            </a:r>
            <a:r>
              <a:rPr lang="de-DE" sz="2000" dirty="0" err="1" smtClean="0"/>
              <a:t>understood</a:t>
            </a:r>
            <a:r>
              <a:rPr lang="de-DE" sz="2000" dirty="0" smtClean="0"/>
              <a:t>!</a:t>
            </a:r>
          </a:p>
          <a:p>
            <a:r>
              <a:rPr lang="de-DE" sz="2000" dirty="0" err="1" smtClean="0"/>
              <a:t>Theoretical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approaches</a:t>
            </a:r>
            <a:r>
              <a:rPr lang="de-DE" sz="2000" dirty="0" smtClean="0"/>
              <a:t> </a:t>
            </a:r>
            <a:r>
              <a:rPr lang="de-DE" sz="2000" dirty="0" err="1" smtClean="0"/>
              <a:t>were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also </a:t>
            </a:r>
            <a:r>
              <a:rPr lang="de-DE" sz="2000" dirty="0" err="1" smtClean="0"/>
              <a:t>originated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early</a:t>
            </a:r>
            <a:r>
              <a:rPr lang="de-DE" sz="2000" dirty="0" smtClean="0"/>
              <a:t> `70s: </a:t>
            </a:r>
            <a:br>
              <a:rPr lang="de-DE" sz="2000" dirty="0" smtClean="0"/>
            </a:br>
            <a:r>
              <a:rPr lang="de-DE" sz="2000" dirty="0" err="1" smtClean="0"/>
              <a:t>had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learn</a:t>
            </a:r>
            <a:r>
              <a:rPr lang="de-DE" sz="2000" dirty="0" smtClean="0"/>
              <a:t>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things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r>
              <a:rPr lang="de-DE" sz="2000" dirty="0" smtClean="0">
                <a:solidFill>
                  <a:srgbClr val="FFFF00"/>
                </a:solidFill>
              </a:rPr>
              <a:t>Look </a:t>
            </a:r>
            <a:r>
              <a:rPr lang="de-DE" sz="2000" dirty="0" err="1" smtClean="0">
                <a:solidFill>
                  <a:srgbClr val="FFFF00"/>
                </a:solidFill>
              </a:rPr>
              <a:t>at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some</a:t>
            </a:r>
            <a:r>
              <a:rPr lang="de-DE" sz="2000" dirty="0" smtClean="0">
                <a:solidFill>
                  <a:srgbClr val="FFFF00"/>
                </a:solidFill>
              </a:rPr>
              <a:t> TDHF </a:t>
            </a:r>
            <a:r>
              <a:rPr lang="de-DE" sz="2000" dirty="0" err="1" smtClean="0">
                <a:solidFill>
                  <a:srgbClr val="FFFF00"/>
                </a:solidFill>
              </a:rPr>
              <a:t>simulations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br>
              <a:rPr lang="de-DE" sz="2000" dirty="0" smtClean="0">
                <a:solidFill>
                  <a:srgbClr val="FFFF00"/>
                </a:solidFill>
              </a:rPr>
            </a:br>
            <a:r>
              <a:rPr lang="de-DE" sz="2000" dirty="0" err="1" smtClean="0">
                <a:solidFill>
                  <a:srgbClr val="FFFF00"/>
                </a:solidFill>
              </a:rPr>
              <a:t>to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get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ideas</a:t>
            </a:r>
            <a:r>
              <a:rPr lang="de-DE" sz="2000" dirty="0" smtClean="0">
                <a:solidFill>
                  <a:srgbClr val="FFFF00"/>
                </a:solidFill>
              </a:rPr>
              <a:t> ... (time-</a:t>
            </a:r>
            <a:r>
              <a:rPr lang="de-DE" sz="2000" dirty="0" err="1" smtClean="0">
                <a:solidFill>
                  <a:srgbClr val="FFFF00"/>
                </a:solidFill>
              </a:rPr>
              <a:t>dependent</a:t>
            </a:r>
            <a:r>
              <a:rPr lang="de-DE" sz="2000" dirty="0">
                <a:solidFill>
                  <a:srgbClr val="FFFF00"/>
                </a:solidFill>
              </a:rPr>
              <a:t/>
            </a:r>
            <a:br>
              <a:rPr lang="de-DE" sz="2000" dirty="0">
                <a:solidFill>
                  <a:srgbClr val="FFFF00"/>
                </a:solidFill>
              </a:rPr>
            </a:b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Hartree</a:t>
            </a:r>
            <a:r>
              <a:rPr lang="de-DE" sz="2000" dirty="0" smtClean="0">
                <a:solidFill>
                  <a:srgbClr val="FFFF00"/>
                </a:solidFill>
              </a:rPr>
              <a:t> Fock)</a:t>
            </a:r>
            <a:endParaRPr lang="de-DE" sz="2000" dirty="0">
              <a:solidFill>
                <a:srgbClr val="FFFF00"/>
              </a:solidFill>
            </a:endParaRPr>
          </a:p>
        </p:txBody>
      </p:sp>
      <p:pic>
        <p:nvPicPr>
          <p:cNvPr id="4" name="mov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4139952" y="2420888"/>
            <a:ext cx="4814797" cy="39600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1520" y="587727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halkboard"/>
                <a:cs typeface="Chalkboard"/>
              </a:rPr>
              <a:t>Simulation! May not happen in </a:t>
            </a:r>
            <a:r>
              <a:rPr lang="de-DE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halkboard"/>
                <a:cs typeface="Chalkboard"/>
              </a:rPr>
              <a:t>reality</a:t>
            </a:r>
            <a:r>
              <a:rPr lang="de-DE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halkboard"/>
                <a:cs typeface="Chalkboard"/>
              </a:rPr>
              <a:t>!</a:t>
            </a:r>
            <a:endParaRPr lang="de-DE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03967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3999" cy="5805264"/>
          </a:xfrm>
        </p:spPr>
        <p:txBody>
          <a:bodyPr/>
          <a:lstStyle/>
          <a:p>
            <a:r>
              <a:rPr lang="en-US" sz="2000" dirty="0">
                <a:latin typeface="Calibri" charset="0"/>
              </a:rPr>
              <a:t>The expression is:</a:t>
            </a:r>
          </a:p>
          <a:p>
            <a:endParaRPr lang="en-US" sz="2000" dirty="0">
              <a:latin typeface="Calibri" charset="0"/>
            </a:endParaRPr>
          </a:p>
          <a:p>
            <a:endParaRPr lang="en-US" sz="2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endParaRPr lang="en-US" sz="2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endParaRPr lang="en-US" sz="2000" dirty="0">
              <a:latin typeface="Calibri" charset="0"/>
            </a:endParaRPr>
          </a:p>
          <a:p>
            <a:r>
              <a:rPr lang="en-US" sz="2000" dirty="0">
                <a:latin typeface="Calibri" charset="0"/>
              </a:rPr>
              <a:t>TDHF does not describe final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 mass distributions: they turn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 out too narrow</a:t>
            </a:r>
          </a:p>
          <a:p>
            <a:r>
              <a:rPr lang="en-US" sz="2000" dirty="0">
                <a:latin typeface="Calibri" charset="0"/>
              </a:rPr>
              <a:t>Reason: all possible mass divisions, though present in the wave function, are coupled by the mean field, leading to suppression if they deviate much from the average.</a:t>
            </a:r>
            <a:endParaRPr lang="en-US" dirty="0">
              <a:latin typeface="Calibri" charset="0"/>
            </a:endParaRPr>
          </a:p>
          <a:p>
            <a:r>
              <a:rPr lang="en-US" sz="2000" dirty="0">
                <a:latin typeface="Calibri" charset="0"/>
              </a:rPr>
              <a:t>The same reason prevents spreads in orbital angular momentum, kinetic energy, etc.</a:t>
            </a:r>
          </a:p>
          <a:p>
            <a:r>
              <a:rPr lang="en-US" sz="2000" dirty="0">
                <a:latin typeface="Calibri" charset="0"/>
              </a:rPr>
              <a:t>Cure: </a:t>
            </a:r>
            <a:r>
              <a:rPr lang="en-US" sz="2000" dirty="0" err="1">
                <a:latin typeface="Calibri" charset="0"/>
              </a:rPr>
              <a:t>Balian-Vénéroni</a:t>
            </a:r>
            <a:r>
              <a:rPr lang="en-US" sz="2000" dirty="0">
                <a:latin typeface="Calibri" charset="0"/>
              </a:rPr>
              <a:t> theory</a:t>
            </a:r>
          </a:p>
        </p:txBody>
      </p:sp>
      <p:pic>
        <p:nvPicPr>
          <p:cNvPr id="22529" name="Picture 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6197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  <a:ln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en-US" sz="2800" dirty="0">
                <a:ea typeface="+mj-ea"/>
                <a:cs typeface="+mj-cs"/>
              </a:rPr>
              <a:t>Nonlinear Effects: Spurious Cross-Channel Coupling</a:t>
            </a:r>
          </a:p>
        </p:txBody>
      </p:sp>
      <p:sp>
        <p:nvSpPr>
          <p:cNvPr id="22534" name="Freeform 4"/>
          <p:cNvSpPr>
            <a:spLocks/>
          </p:cNvSpPr>
          <p:nvPr/>
        </p:nvSpPr>
        <p:spPr bwMode="auto">
          <a:xfrm>
            <a:off x="4643438" y="3082925"/>
            <a:ext cx="1595437" cy="400050"/>
          </a:xfrm>
          <a:custGeom>
            <a:avLst/>
            <a:gdLst>
              <a:gd name="T0" fmla="*/ 0 w 1492"/>
              <a:gd name="T1" fmla="*/ 2147483647 h 404"/>
              <a:gd name="T2" fmla="*/ 2147483647 w 1492"/>
              <a:gd name="T3" fmla="*/ 2147483647 h 404"/>
              <a:gd name="T4" fmla="*/ 2147483647 w 1492"/>
              <a:gd name="T5" fmla="*/ 2147483647 h 404"/>
              <a:gd name="T6" fmla="*/ 2147483647 w 1492"/>
              <a:gd name="T7" fmla="*/ 2147483647 h 404"/>
              <a:gd name="T8" fmla="*/ 2147483647 w 1492"/>
              <a:gd name="T9" fmla="*/ 2147483647 h 404"/>
              <a:gd name="T10" fmla="*/ 2147483647 w 1492"/>
              <a:gd name="T11" fmla="*/ 2147483647 h 404"/>
              <a:gd name="T12" fmla="*/ 2147483647 w 1492"/>
              <a:gd name="T13" fmla="*/ 2147483647 h 404"/>
              <a:gd name="T14" fmla="*/ 2147483647 w 1492"/>
              <a:gd name="T15" fmla="*/ 2147483647 h 404"/>
              <a:gd name="T16" fmla="*/ 2147483647 w 1492"/>
              <a:gd name="T17" fmla="*/ 2147483647 h 404"/>
              <a:gd name="T18" fmla="*/ 2147483647 w 149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92"/>
              <a:gd name="T31" fmla="*/ 0 h 404"/>
              <a:gd name="T32" fmla="*/ 1492 w 149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92" h="404">
                <a:moveTo>
                  <a:pt x="0" y="27"/>
                </a:moveTo>
                <a:cubicBezTo>
                  <a:pt x="52" y="23"/>
                  <a:pt x="104" y="19"/>
                  <a:pt x="144" y="27"/>
                </a:cubicBezTo>
                <a:cubicBezTo>
                  <a:pt x="184" y="35"/>
                  <a:pt x="216" y="43"/>
                  <a:pt x="240" y="75"/>
                </a:cubicBezTo>
                <a:cubicBezTo>
                  <a:pt x="264" y="107"/>
                  <a:pt x="263" y="169"/>
                  <a:pt x="288" y="219"/>
                </a:cubicBezTo>
                <a:cubicBezTo>
                  <a:pt x="313" y="269"/>
                  <a:pt x="271" y="352"/>
                  <a:pt x="391" y="378"/>
                </a:cubicBezTo>
                <a:cubicBezTo>
                  <a:pt x="511" y="404"/>
                  <a:pt x="885" y="401"/>
                  <a:pt x="1007" y="378"/>
                </a:cubicBezTo>
                <a:cubicBezTo>
                  <a:pt x="1129" y="355"/>
                  <a:pt x="1099" y="287"/>
                  <a:pt x="1122" y="238"/>
                </a:cubicBezTo>
                <a:cubicBezTo>
                  <a:pt x="1145" y="189"/>
                  <a:pt x="1131" y="117"/>
                  <a:pt x="1147" y="82"/>
                </a:cubicBezTo>
                <a:cubicBezTo>
                  <a:pt x="1163" y="47"/>
                  <a:pt x="1164" y="38"/>
                  <a:pt x="1221" y="24"/>
                </a:cubicBezTo>
                <a:cubicBezTo>
                  <a:pt x="1278" y="10"/>
                  <a:pt x="1436" y="5"/>
                  <a:pt x="14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35" name="Freeform 5"/>
          <p:cNvSpPr>
            <a:spLocks/>
          </p:cNvSpPr>
          <p:nvPr/>
        </p:nvSpPr>
        <p:spPr bwMode="auto">
          <a:xfrm>
            <a:off x="6800850" y="3081338"/>
            <a:ext cx="1595438" cy="401637"/>
          </a:xfrm>
          <a:custGeom>
            <a:avLst/>
            <a:gdLst>
              <a:gd name="T0" fmla="*/ 0 w 1492"/>
              <a:gd name="T1" fmla="*/ 2147483647 h 404"/>
              <a:gd name="T2" fmla="*/ 2147483647 w 1492"/>
              <a:gd name="T3" fmla="*/ 2147483647 h 404"/>
              <a:gd name="T4" fmla="*/ 2147483647 w 1492"/>
              <a:gd name="T5" fmla="*/ 2147483647 h 404"/>
              <a:gd name="T6" fmla="*/ 2147483647 w 1492"/>
              <a:gd name="T7" fmla="*/ 2147483647 h 404"/>
              <a:gd name="T8" fmla="*/ 2147483647 w 1492"/>
              <a:gd name="T9" fmla="*/ 2147483647 h 404"/>
              <a:gd name="T10" fmla="*/ 2147483647 w 1492"/>
              <a:gd name="T11" fmla="*/ 2147483647 h 404"/>
              <a:gd name="T12" fmla="*/ 2147483647 w 1492"/>
              <a:gd name="T13" fmla="*/ 2147483647 h 404"/>
              <a:gd name="T14" fmla="*/ 2147483647 w 1492"/>
              <a:gd name="T15" fmla="*/ 2147483647 h 404"/>
              <a:gd name="T16" fmla="*/ 2147483647 w 1492"/>
              <a:gd name="T17" fmla="*/ 2147483647 h 404"/>
              <a:gd name="T18" fmla="*/ 2147483647 w 149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92"/>
              <a:gd name="T31" fmla="*/ 0 h 404"/>
              <a:gd name="T32" fmla="*/ 1492 w 149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92" h="404">
                <a:moveTo>
                  <a:pt x="0" y="27"/>
                </a:moveTo>
                <a:cubicBezTo>
                  <a:pt x="52" y="23"/>
                  <a:pt x="104" y="19"/>
                  <a:pt x="144" y="27"/>
                </a:cubicBezTo>
                <a:cubicBezTo>
                  <a:pt x="184" y="35"/>
                  <a:pt x="216" y="43"/>
                  <a:pt x="240" y="75"/>
                </a:cubicBezTo>
                <a:cubicBezTo>
                  <a:pt x="264" y="107"/>
                  <a:pt x="263" y="169"/>
                  <a:pt x="288" y="219"/>
                </a:cubicBezTo>
                <a:cubicBezTo>
                  <a:pt x="313" y="269"/>
                  <a:pt x="271" y="352"/>
                  <a:pt x="391" y="378"/>
                </a:cubicBezTo>
                <a:cubicBezTo>
                  <a:pt x="511" y="404"/>
                  <a:pt x="885" y="401"/>
                  <a:pt x="1007" y="378"/>
                </a:cubicBezTo>
                <a:cubicBezTo>
                  <a:pt x="1129" y="355"/>
                  <a:pt x="1099" y="287"/>
                  <a:pt x="1122" y="238"/>
                </a:cubicBezTo>
                <a:cubicBezTo>
                  <a:pt x="1145" y="189"/>
                  <a:pt x="1131" y="117"/>
                  <a:pt x="1147" y="82"/>
                </a:cubicBezTo>
                <a:cubicBezTo>
                  <a:pt x="1163" y="47"/>
                  <a:pt x="1164" y="38"/>
                  <a:pt x="1221" y="24"/>
                </a:cubicBezTo>
                <a:cubicBezTo>
                  <a:pt x="1278" y="10"/>
                  <a:pt x="1436" y="5"/>
                  <a:pt x="14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36" name="Freeform 6"/>
          <p:cNvSpPr>
            <a:spLocks/>
          </p:cNvSpPr>
          <p:nvPr/>
        </p:nvSpPr>
        <p:spPr bwMode="auto">
          <a:xfrm>
            <a:off x="4643438" y="3833813"/>
            <a:ext cx="1595437" cy="400050"/>
          </a:xfrm>
          <a:custGeom>
            <a:avLst/>
            <a:gdLst>
              <a:gd name="T0" fmla="*/ 0 w 1492"/>
              <a:gd name="T1" fmla="*/ 2147483647 h 404"/>
              <a:gd name="T2" fmla="*/ 2147483647 w 1492"/>
              <a:gd name="T3" fmla="*/ 2147483647 h 404"/>
              <a:gd name="T4" fmla="*/ 2147483647 w 1492"/>
              <a:gd name="T5" fmla="*/ 2147483647 h 404"/>
              <a:gd name="T6" fmla="*/ 2147483647 w 1492"/>
              <a:gd name="T7" fmla="*/ 2147483647 h 404"/>
              <a:gd name="T8" fmla="*/ 2147483647 w 1492"/>
              <a:gd name="T9" fmla="*/ 2147483647 h 404"/>
              <a:gd name="T10" fmla="*/ 2147483647 w 1492"/>
              <a:gd name="T11" fmla="*/ 2147483647 h 404"/>
              <a:gd name="T12" fmla="*/ 2147483647 w 1492"/>
              <a:gd name="T13" fmla="*/ 2147483647 h 404"/>
              <a:gd name="T14" fmla="*/ 2147483647 w 1492"/>
              <a:gd name="T15" fmla="*/ 2147483647 h 404"/>
              <a:gd name="T16" fmla="*/ 2147483647 w 1492"/>
              <a:gd name="T17" fmla="*/ 2147483647 h 404"/>
              <a:gd name="T18" fmla="*/ 2147483647 w 149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92"/>
              <a:gd name="T31" fmla="*/ 0 h 404"/>
              <a:gd name="T32" fmla="*/ 1492 w 149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92" h="404">
                <a:moveTo>
                  <a:pt x="0" y="27"/>
                </a:moveTo>
                <a:cubicBezTo>
                  <a:pt x="52" y="23"/>
                  <a:pt x="104" y="19"/>
                  <a:pt x="144" y="27"/>
                </a:cubicBezTo>
                <a:cubicBezTo>
                  <a:pt x="184" y="35"/>
                  <a:pt x="216" y="43"/>
                  <a:pt x="240" y="75"/>
                </a:cubicBezTo>
                <a:cubicBezTo>
                  <a:pt x="264" y="107"/>
                  <a:pt x="263" y="169"/>
                  <a:pt x="288" y="219"/>
                </a:cubicBezTo>
                <a:cubicBezTo>
                  <a:pt x="313" y="269"/>
                  <a:pt x="271" y="352"/>
                  <a:pt x="391" y="378"/>
                </a:cubicBezTo>
                <a:cubicBezTo>
                  <a:pt x="511" y="404"/>
                  <a:pt x="885" y="401"/>
                  <a:pt x="1007" y="378"/>
                </a:cubicBezTo>
                <a:cubicBezTo>
                  <a:pt x="1129" y="355"/>
                  <a:pt x="1099" y="287"/>
                  <a:pt x="1122" y="238"/>
                </a:cubicBezTo>
                <a:cubicBezTo>
                  <a:pt x="1145" y="189"/>
                  <a:pt x="1131" y="117"/>
                  <a:pt x="1147" y="82"/>
                </a:cubicBezTo>
                <a:cubicBezTo>
                  <a:pt x="1163" y="47"/>
                  <a:pt x="1164" y="38"/>
                  <a:pt x="1221" y="24"/>
                </a:cubicBezTo>
                <a:cubicBezTo>
                  <a:pt x="1278" y="10"/>
                  <a:pt x="1436" y="5"/>
                  <a:pt x="14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37" name="Freeform 7"/>
          <p:cNvSpPr>
            <a:spLocks/>
          </p:cNvSpPr>
          <p:nvPr/>
        </p:nvSpPr>
        <p:spPr bwMode="auto">
          <a:xfrm>
            <a:off x="6800850" y="3833813"/>
            <a:ext cx="1595438" cy="400050"/>
          </a:xfrm>
          <a:custGeom>
            <a:avLst/>
            <a:gdLst>
              <a:gd name="T0" fmla="*/ 0 w 1492"/>
              <a:gd name="T1" fmla="*/ 2147483647 h 404"/>
              <a:gd name="T2" fmla="*/ 2147483647 w 1492"/>
              <a:gd name="T3" fmla="*/ 2147483647 h 404"/>
              <a:gd name="T4" fmla="*/ 2147483647 w 1492"/>
              <a:gd name="T5" fmla="*/ 2147483647 h 404"/>
              <a:gd name="T6" fmla="*/ 2147483647 w 1492"/>
              <a:gd name="T7" fmla="*/ 2147483647 h 404"/>
              <a:gd name="T8" fmla="*/ 2147483647 w 1492"/>
              <a:gd name="T9" fmla="*/ 2147483647 h 404"/>
              <a:gd name="T10" fmla="*/ 2147483647 w 1492"/>
              <a:gd name="T11" fmla="*/ 2147483647 h 404"/>
              <a:gd name="T12" fmla="*/ 2147483647 w 1492"/>
              <a:gd name="T13" fmla="*/ 2147483647 h 404"/>
              <a:gd name="T14" fmla="*/ 2147483647 w 1492"/>
              <a:gd name="T15" fmla="*/ 2147483647 h 404"/>
              <a:gd name="T16" fmla="*/ 2147483647 w 1492"/>
              <a:gd name="T17" fmla="*/ 2147483647 h 404"/>
              <a:gd name="T18" fmla="*/ 2147483647 w 149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92"/>
              <a:gd name="T31" fmla="*/ 0 h 404"/>
              <a:gd name="T32" fmla="*/ 1492 w 149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92" h="404">
                <a:moveTo>
                  <a:pt x="0" y="27"/>
                </a:moveTo>
                <a:cubicBezTo>
                  <a:pt x="52" y="23"/>
                  <a:pt x="104" y="19"/>
                  <a:pt x="144" y="27"/>
                </a:cubicBezTo>
                <a:cubicBezTo>
                  <a:pt x="184" y="35"/>
                  <a:pt x="216" y="43"/>
                  <a:pt x="240" y="75"/>
                </a:cubicBezTo>
                <a:cubicBezTo>
                  <a:pt x="264" y="107"/>
                  <a:pt x="263" y="169"/>
                  <a:pt x="288" y="219"/>
                </a:cubicBezTo>
                <a:cubicBezTo>
                  <a:pt x="313" y="269"/>
                  <a:pt x="271" y="352"/>
                  <a:pt x="391" y="378"/>
                </a:cubicBezTo>
                <a:cubicBezTo>
                  <a:pt x="511" y="404"/>
                  <a:pt x="885" y="401"/>
                  <a:pt x="1007" y="378"/>
                </a:cubicBezTo>
                <a:cubicBezTo>
                  <a:pt x="1129" y="355"/>
                  <a:pt x="1099" y="287"/>
                  <a:pt x="1122" y="238"/>
                </a:cubicBezTo>
                <a:cubicBezTo>
                  <a:pt x="1145" y="189"/>
                  <a:pt x="1131" y="117"/>
                  <a:pt x="1147" y="82"/>
                </a:cubicBezTo>
                <a:cubicBezTo>
                  <a:pt x="1163" y="47"/>
                  <a:pt x="1164" y="38"/>
                  <a:pt x="1221" y="24"/>
                </a:cubicBezTo>
                <a:cubicBezTo>
                  <a:pt x="1278" y="10"/>
                  <a:pt x="1436" y="5"/>
                  <a:pt x="14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2538" name="Group 16"/>
          <p:cNvGrpSpPr>
            <a:grpSpLocks/>
          </p:cNvGrpSpPr>
          <p:nvPr/>
        </p:nvGrpSpPr>
        <p:grpSpPr bwMode="auto">
          <a:xfrm rot="5400000">
            <a:off x="5218112" y="2908301"/>
            <a:ext cx="238125" cy="565150"/>
            <a:chOff x="144" y="2880"/>
            <a:chExt cx="240" cy="528"/>
          </a:xfrm>
        </p:grpSpPr>
        <p:sp>
          <p:nvSpPr>
            <p:cNvPr id="22605" name="Oval 8"/>
            <p:cNvSpPr>
              <a:spLocks noChangeArrowheads="1"/>
            </p:cNvSpPr>
            <p:nvPr/>
          </p:nvSpPr>
          <p:spPr bwMode="auto">
            <a:xfrm>
              <a:off x="14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6" name="Oval 9"/>
            <p:cNvSpPr>
              <a:spLocks noChangeArrowheads="1"/>
            </p:cNvSpPr>
            <p:nvPr/>
          </p:nvSpPr>
          <p:spPr bwMode="auto">
            <a:xfrm>
              <a:off x="28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7" name="Oval 10"/>
            <p:cNvSpPr>
              <a:spLocks noChangeArrowheads="1"/>
            </p:cNvSpPr>
            <p:nvPr/>
          </p:nvSpPr>
          <p:spPr bwMode="auto">
            <a:xfrm>
              <a:off x="144" y="316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8" name="Oval 11"/>
            <p:cNvSpPr>
              <a:spLocks noChangeArrowheads="1"/>
            </p:cNvSpPr>
            <p:nvPr/>
          </p:nvSpPr>
          <p:spPr bwMode="auto">
            <a:xfrm>
              <a:off x="288" y="316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9" name="Oval 12"/>
            <p:cNvSpPr>
              <a:spLocks noChangeArrowheads="1"/>
            </p:cNvSpPr>
            <p:nvPr/>
          </p:nvSpPr>
          <p:spPr bwMode="auto">
            <a:xfrm>
              <a:off x="144" y="331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0" name="Oval 13"/>
            <p:cNvSpPr>
              <a:spLocks noChangeArrowheads="1"/>
            </p:cNvSpPr>
            <p:nvPr/>
          </p:nvSpPr>
          <p:spPr bwMode="auto">
            <a:xfrm>
              <a:off x="288" y="331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1" name="Oval 14"/>
            <p:cNvSpPr>
              <a:spLocks noChangeArrowheads="1"/>
            </p:cNvSpPr>
            <p:nvPr/>
          </p:nvSpPr>
          <p:spPr bwMode="auto">
            <a:xfrm>
              <a:off x="144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2" name="Oval 15"/>
            <p:cNvSpPr>
              <a:spLocks noChangeArrowheads="1"/>
            </p:cNvSpPr>
            <p:nvPr/>
          </p:nvSpPr>
          <p:spPr bwMode="auto">
            <a:xfrm>
              <a:off x="28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539" name="Group 17"/>
          <p:cNvGrpSpPr>
            <a:grpSpLocks/>
          </p:cNvGrpSpPr>
          <p:nvPr/>
        </p:nvGrpSpPr>
        <p:grpSpPr bwMode="auto">
          <a:xfrm rot="5400000">
            <a:off x="5319712" y="3003551"/>
            <a:ext cx="238125" cy="565150"/>
            <a:chOff x="144" y="2880"/>
            <a:chExt cx="240" cy="528"/>
          </a:xfrm>
        </p:grpSpPr>
        <p:sp>
          <p:nvSpPr>
            <p:cNvPr id="22597" name="Oval 18"/>
            <p:cNvSpPr>
              <a:spLocks noChangeArrowheads="1"/>
            </p:cNvSpPr>
            <p:nvPr/>
          </p:nvSpPr>
          <p:spPr bwMode="auto">
            <a:xfrm>
              <a:off x="144" y="302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8" name="Oval 19"/>
            <p:cNvSpPr>
              <a:spLocks noChangeArrowheads="1"/>
            </p:cNvSpPr>
            <p:nvPr/>
          </p:nvSpPr>
          <p:spPr bwMode="auto">
            <a:xfrm>
              <a:off x="288" y="302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9" name="Oval 20"/>
            <p:cNvSpPr>
              <a:spLocks noChangeArrowheads="1"/>
            </p:cNvSpPr>
            <p:nvPr/>
          </p:nvSpPr>
          <p:spPr bwMode="auto">
            <a:xfrm>
              <a:off x="1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0" name="Oval 21"/>
            <p:cNvSpPr>
              <a:spLocks noChangeArrowheads="1"/>
            </p:cNvSpPr>
            <p:nvPr/>
          </p:nvSpPr>
          <p:spPr bwMode="auto">
            <a:xfrm>
              <a:off x="288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1" name="Oval 22"/>
            <p:cNvSpPr>
              <a:spLocks noChangeArrowheads="1"/>
            </p:cNvSpPr>
            <p:nvPr/>
          </p:nvSpPr>
          <p:spPr bwMode="auto">
            <a:xfrm>
              <a:off x="144" y="331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2" name="Oval 23"/>
            <p:cNvSpPr>
              <a:spLocks noChangeArrowheads="1"/>
            </p:cNvSpPr>
            <p:nvPr/>
          </p:nvSpPr>
          <p:spPr bwMode="auto">
            <a:xfrm>
              <a:off x="288" y="331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3" name="Oval 24"/>
            <p:cNvSpPr>
              <a:spLocks noChangeArrowheads="1"/>
            </p:cNvSpPr>
            <p:nvPr/>
          </p:nvSpPr>
          <p:spPr bwMode="auto">
            <a:xfrm>
              <a:off x="144" y="28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4" name="Oval 25"/>
            <p:cNvSpPr>
              <a:spLocks noChangeArrowheads="1"/>
            </p:cNvSpPr>
            <p:nvPr/>
          </p:nvSpPr>
          <p:spPr bwMode="auto">
            <a:xfrm>
              <a:off x="288" y="28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540" name="Group 26"/>
          <p:cNvGrpSpPr>
            <a:grpSpLocks/>
          </p:cNvGrpSpPr>
          <p:nvPr/>
        </p:nvGrpSpPr>
        <p:grpSpPr bwMode="auto">
          <a:xfrm rot="5400000">
            <a:off x="7373937" y="2908301"/>
            <a:ext cx="238125" cy="565150"/>
            <a:chOff x="144" y="2880"/>
            <a:chExt cx="240" cy="528"/>
          </a:xfrm>
        </p:grpSpPr>
        <p:sp>
          <p:nvSpPr>
            <p:cNvPr id="22589" name="Oval 27"/>
            <p:cNvSpPr>
              <a:spLocks noChangeArrowheads="1"/>
            </p:cNvSpPr>
            <p:nvPr/>
          </p:nvSpPr>
          <p:spPr bwMode="auto">
            <a:xfrm>
              <a:off x="14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0" name="Oval 28"/>
            <p:cNvSpPr>
              <a:spLocks noChangeArrowheads="1"/>
            </p:cNvSpPr>
            <p:nvPr/>
          </p:nvSpPr>
          <p:spPr bwMode="auto">
            <a:xfrm>
              <a:off x="28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1" name="Oval 29"/>
            <p:cNvSpPr>
              <a:spLocks noChangeArrowheads="1"/>
            </p:cNvSpPr>
            <p:nvPr/>
          </p:nvSpPr>
          <p:spPr bwMode="auto">
            <a:xfrm>
              <a:off x="144" y="316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2" name="Oval 30"/>
            <p:cNvSpPr>
              <a:spLocks noChangeArrowheads="1"/>
            </p:cNvSpPr>
            <p:nvPr/>
          </p:nvSpPr>
          <p:spPr bwMode="auto">
            <a:xfrm>
              <a:off x="288" y="316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3" name="Oval 31"/>
            <p:cNvSpPr>
              <a:spLocks noChangeArrowheads="1"/>
            </p:cNvSpPr>
            <p:nvPr/>
          </p:nvSpPr>
          <p:spPr bwMode="auto">
            <a:xfrm>
              <a:off x="144" y="331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4" name="Oval 32"/>
            <p:cNvSpPr>
              <a:spLocks noChangeArrowheads="1"/>
            </p:cNvSpPr>
            <p:nvPr/>
          </p:nvSpPr>
          <p:spPr bwMode="auto">
            <a:xfrm>
              <a:off x="288" y="331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5" name="Oval 33"/>
            <p:cNvSpPr>
              <a:spLocks noChangeArrowheads="1"/>
            </p:cNvSpPr>
            <p:nvPr/>
          </p:nvSpPr>
          <p:spPr bwMode="auto">
            <a:xfrm>
              <a:off x="144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96" name="Oval 34"/>
            <p:cNvSpPr>
              <a:spLocks noChangeArrowheads="1"/>
            </p:cNvSpPr>
            <p:nvPr/>
          </p:nvSpPr>
          <p:spPr bwMode="auto">
            <a:xfrm>
              <a:off x="28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541" name="Group 35"/>
          <p:cNvGrpSpPr>
            <a:grpSpLocks/>
          </p:cNvGrpSpPr>
          <p:nvPr/>
        </p:nvGrpSpPr>
        <p:grpSpPr bwMode="auto">
          <a:xfrm rot="5400000">
            <a:off x="7477125" y="3003551"/>
            <a:ext cx="238125" cy="565150"/>
            <a:chOff x="144" y="2880"/>
            <a:chExt cx="240" cy="528"/>
          </a:xfrm>
        </p:grpSpPr>
        <p:sp>
          <p:nvSpPr>
            <p:cNvPr id="22581" name="Oval 36"/>
            <p:cNvSpPr>
              <a:spLocks noChangeArrowheads="1"/>
            </p:cNvSpPr>
            <p:nvPr/>
          </p:nvSpPr>
          <p:spPr bwMode="auto">
            <a:xfrm>
              <a:off x="144" y="302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2" name="Oval 37"/>
            <p:cNvSpPr>
              <a:spLocks noChangeArrowheads="1"/>
            </p:cNvSpPr>
            <p:nvPr/>
          </p:nvSpPr>
          <p:spPr bwMode="auto">
            <a:xfrm>
              <a:off x="288" y="302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3" name="Oval 38"/>
            <p:cNvSpPr>
              <a:spLocks noChangeArrowheads="1"/>
            </p:cNvSpPr>
            <p:nvPr/>
          </p:nvSpPr>
          <p:spPr bwMode="auto">
            <a:xfrm>
              <a:off x="1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4" name="Oval 39"/>
            <p:cNvSpPr>
              <a:spLocks noChangeArrowheads="1"/>
            </p:cNvSpPr>
            <p:nvPr/>
          </p:nvSpPr>
          <p:spPr bwMode="auto">
            <a:xfrm>
              <a:off x="288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5" name="Oval 40"/>
            <p:cNvSpPr>
              <a:spLocks noChangeArrowheads="1"/>
            </p:cNvSpPr>
            <p:nvPr/>
          </p:nvSpPr>
          <p:spPr bwMode="auto">
            <a:xfrm>
              <a:off x="144" y="331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6" name="Oval 41"/>
            <p:cNvSpPr>
              <a:spLocks noChangeArrowheads="1"/>
            </p:cNvSpPr>
            <p:nvPr/>
          </p:nvSpPr>
          <p:spPr bwMode="auto">
            <a:xfrm>
              <a:off x="288" y="331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7" name="Oval 42"/>
            <p:cNvSpPr>
              <a:spLocks noChangeArrowheads="1"/>
            </p:cNvSpPr>
            <p:nvPr/>
          </p:nvSpPr>
          <p:spPr bwMode="auto">
            <a:xfrm>
              <a:off x="144" y="28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8" name="Oval 43"/>
            <p:cNvSpPr>
              <a:spLocks noChangeArrowheads="1"/>
            </p:cNvSpPr>
            <p:nvPr/>
          </p:nvSpPr>
          <p:spPr bwMode="auto">
            <a:xfrm>
              <a:off x="288" y="28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542" name="Group 86"/>
          <p:cNvGrpSpPr>
            <a:grpSpLocks/>
          </p:cNvGrpSpPr>
          <p:nvPr/>
        </p:nvGrpSpPr>
        <p:grpSpPr bwMode="auto">
          <a:xfrm>
            <a:off x="5105400" y="3833813"/>
            <a:ext cx="514350" cy="333375"/>
            <a:chOff x="384" y="2880"/>
            <a:chExt cx="480" cy="336"/>
          </a:xfrm>
        </p:grpSpPr>
        <p:sp>
          <p:nvSpPr>
            <p:cNvPr id="22568" name="Oval 46"/>
            <p:cNvSpPr>
              <a:spLocks noChangeArrowheads="1"/>
            </p:cNvSpPr>
            <p:nvPr/>
          </p:nvSpPr>
          <p:spPr bwMode="auto">
            <a:xfrm rot="5400000">
              <a:off x="672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69" name="Oval 48"/>
            <p:cNvSpPr>
              <a:spLocks noChangeArrowheads="1"/>
            </p:cNvSpPr>
            <p:nvPr/>
          </p:nvSpPr>
          <p:spPr bwMode="auto">
            <a:xfrm rot="5400000">
              <a:off x="5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70" name="Oval 56"/>
            <p:cNvSpPr>
              <a:spLocks noChangeArrowheads="1"/>
            </p:cNvSpPr>
            <p:nvPr/>
          </p:nvSpPr>
          <p:spPr bwMode="auto">
            <a:xfrm rot="5400000">
              <a:off x="624" y="297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2571" name="Group 85"/>
            <p:cNvGrpSpPr>
              <a:grpSpLocks/>
            </p:cNvGrpSpPr>
            <p:nvPr/>
          </p:nvGrpSpPr>
          <p:grpSpPr bwMode="auto">
            <a:xfrm>
              <a:off x="384" y="2880"/>
              <a:ext cx="480" cy="336"/>
              <a:chOff x="1439" y="2735"/>
              <a:chExt cx="480" cy="336"/>
            </a:xfrm>
          </p:grpSpPr>
          <p:sp>
            <p:nvSpPr>
              <p:cNvPr id="22572" name="Oval 45"/>
              <p:cNvSpPr>
                <a:spLocks noChangeArrowheads="1"/>
              </p:cNvSpPr>
              <p:nvPr/>
            </p:nvSpPr>
            <p:spPr bwMode="auto">
              <a:xfrm rot="5400000">
                <a:off x="1727" y="273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3" name="Oval 47"/>
              <p:cNvSpPr>
                <a:spLocks noChangeArrowheads="1"/>
              </p:cNvSpPr>
              <p:nvPr/>
            </p:nvSpPr>
            <p:spPr bwMode="auto">
              <a:xfrm rot="5400000">
                <a:off x="1583" y="273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4" name="Oval 49"/>
              <p:cNvSpPr>
                <a:spLocks noChangeArrowheads="1"/>
              </p:cNvSpPr>
              <p:nvPr/>
            </p:nvSpPr>
            <p:spPr bwMode="auto">
              <a:xfrm rot="5400000">
                <a:off x="1439" y="273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5" name="Oval 50"/>
              <p:cNvSpPr>
                <a:spLocks noChangeArrowheads="1"/>
              </p:cNvSpPr>
              <p:nvPr/>
            </p:nvSpPr>
            <p:spPr bwMode="auto">
              <a:xfrm rot="5400000">
                <a:off x="1439" y="2879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6" name="Oval 54"/>
              <p:cNvSpPr>
                <a:spLocks noChangeArrowheads="1"/>
              </p:cNvSpPr>
              <p:nvPr/>
            </p:nvSpPr>
            <p:spPr bwMode="auto">
              <a:xfrm rot="5400000">
                <a:off x="1823" y="2831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7" name="Oval 55"/>
              <p:cNvSpPr>
                <a:spLocks noChangeArrowheads="1"/>
              </p:cNvSpPr>
              <p:nvPr/>
            </p:nvSpPr>
            <p:spPr bwMode="auto">
              <a:xfrm rot="5400000">
                <a:off x="1823" y="2975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8" name="Oval 57"/>
              <p:cNvSpPr>
                <a:spLocks noChangeArrowheads="1"/>
              </p:cNvSpPr>
              <p:nvPr/>
            </p:nvSpPr>
            <p:spPr bwMode="auto">
              <a:xfrm rot="5400000">
                <a:off x="1679" y="2975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9" name="Oval 58"/>
              <p:cNvSpPr>
                <a:spLocks noChangeArrowheads="1"/>
              </p:cNvSpPr>
              <p:nvPr/>
            </p:nvSpPr>
            <p:spPr bwMode="auto">
              <a:xfrm rot="5400000">
                <a:off x="1535" y="2831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80" name="Oval 59"/>
              <p:cNvSpPr>
                <a:spLocks noChangeArrowheads="1"/>
              </p:cNvSpPr>
              <p:nvPr/>
            </p:nvSpPr>
            <p:spPr bwMode="auto">
              <a:xfrm rot="5400000">
                <a:off x="1535" y="2975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22543" name="Group 84"/>
          <p:cNvGrpSpPr>
            <a:grpSpLocks/>
          </p:cNvGrpSpPr>
          <p:nvPr/>
        </p:nvGrpSpPr>
        <p:grpSpPr bwMode="auto">
          <a:xfrm>
            <a:off x="7159625" y="3833813"/>
            <a:ext cx="822325" cy="333375"/>
            <a:chOff x="3456" y="2736"/>
            <a:chExt cx="768" cy="336"/>
          </a:xfrm>
        </p:grpSpPr>
        <p:grpSp>
          <p:nvGrpSpPr>
            <p:cNvPr id="22546" name="Group 62"/>
            <p:cNvGrpSpPr>
              <a:grpSpLocks/>
            </p:cNvGrpSpPr>
            <p:nvPr/>
          </p:nvGrpSpPr>
          <p:grpSpPr bwMode="auto">
            <a:xfrm rot="5400000">
              <a:off x="3600" y="2592"/>
              <a:ext cx="240" cy="528"/>
              <a:chOff x="144" y="2880"/>
              <a:chExt cx="240" cy="528"/>
            </a:xfrm>
          </p:grpSpPr>
          <p:sp>
            <p:nvSpPr>
              <p:cNvPr id="22560" name="Oval 63"/>
              <p:cNvSpPr>
                <a:spLocks noChangeArrowheads="1"/>
              </p:cNvSpPr>
              <p:nvPr/>
            </p:nvSpPr>
            <p:spPr bwMode="auto">
              <a:xfrm>
                <a:off x="144" y="302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1" name="Oval 64"/>
              <p:cNvSpPr>
                <a:spLocks noChangeArrowheads="1"/>
              </p:cNvSpPr>
              <p:nvPr/>
            </p:nvSpPr>
            <p:spPr bwMode="auto">
              <a:xfrm>
                <a:off x="288" y="302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2" name="Oval 65"/>
              <p:cNvSpPr>
                <a:spLocks noChangeArrowheads="1"/>
              </p:cNvSpPr>
              <p:nvPr/>
            </p:nvSpPr>
            <p:spPr bwMode="auto">
              <a:xfrm>
                <a:off x="144" y="316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3" name="Oval 66"/>
              <p:cNvSpPr>
                <a:spLocks noChangeArrowheads="1"/>
              </p:cNvSpPr>
              <p:nvPr/>
            </p:nvSpPr>
            <p:spPr bwMode="auto">
              <a:xfrm>
                <a:off x="288" y="316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4" name="Oval 67"/>
              <p:cNvSpPr>
                <a:spLocks noChangeArrowheads="1"/>
              </p:cNvSpPr>
              <p:nvPr/>
            </p:nvSpPr>
            <p:spPr bwMode="auto">
              <a:xfrm>
                <a:off x="144" y="331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5" name="Oval 68"/>
              <p:cNvSpPr>
                <a:spLocks noChangeArrowheads="1"/>
              </p:cNvSpPr>
              <p:nvPr/>
            </p:nvSpPr>
            <p:spPr bwMode="auto">
              <a:xfrm>
                <a:off x="288" y="331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6" name="Oval 69"/>
              <p:cNvSpPr>
                <a:spLocks noChangeArrowheads="1"/>
              </p:cNvSpPr>
              <p:nvPr/>
            </p:nvSpPr>
            <p:spPr bwMode="auto">
              <a:xfrm>
                <a:off x="144" y="288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7" name="Oval 70"/>
              <p:cNvSpPr>
                <a:spLocks noChangeArrowheads="1"/>
              </p:cNvSpPr>
              <p:nvPr/>
            </p:nvSpPr>
            <p:spPr bwMode="auto">
              <a:xfrm>
                <a:off x="288" y="288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2547" name="Group 71"/>
            <p:cNvGrpSpPr>
              <a:grpSpLocks/>
            </p:cNvGrpSpPr>
            <p:nvPr/>
          </p:nvGrpSpPr>
          <p:grpSpPr bwMode="auto">
            <a:xfrm rot="5400000">
              <a:off x="3696" y="2688"/>
              <a:ext cx="240" cy="528"/>
              <a:chOff x="144" y="2880"/>
              <a:chExt cx="240" cy="528"/>
            </a:xfrm>
          </p:grpSpPr>
          <p:sp>
            <p:nvSpPr>
              <p:cNvPr id="22552" name="Oval 72"/>
              <p:cNvSpPr>
                <a:spLocks noChangeArrowheads="1"/>
              </p:cNvSpPr>
              <p:nvPr/>
            </p:nvSpPr>
            <p:spPr bwMode="auto">
              <a:xfrm>
                <a:off x="144" y="3024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3" name="Oval 73"/>
              <p:cNvSpPr>
                <a:spLocks noChangeArrowheads="1"/>
              </p:cNvSpPr>
              <p:nvPr/>
            </p:nvSpPr>
            <p:spPr bwMode="auto">
              <a:xfrm>
                <a:off x="288" y="3024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4" name="Oval 74"/>
              <p:cNvSpPr>
                <a:spLocks noChangeArrowheads="1"/>
              </p:cNvSpPr>
              <p:nvPr/>
            </p:nvSpPr>
            <p:spPr bwMode="auto">
              <a:xfrm>
                <a:off x="144" y="3168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5" name="Oval 75"/>
              <p:cNvSpPr>
                <a:spLocks noChangeArrowheads="1"/>
              </p:cNvSpPr>
              <p:nvPr/>
            </p:nvSpPr>
            <p:spPr bwMode="auto">
              <a:xfrm>
                <a:off x="288" y="3168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6" name="Oval 76"/>
              <p:cNvSpPr>
                <a:spLocks noChangeArrowheads="1"/>
              </p:cNvSpPr>
              <p:nvPr/>
            </p:nvSpPr>
            <p:spPr bwMode="auto">
              <a:xfrm>
                <a:off x="144" y="3312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7" name="Oval 77"/>
              <p:cNvSpPr>
                <a:spLocks noChangeArrowheads="1"/>
              </p:cNvSpPr>
              <p:nvPr/>
            </p:nvSpPr>
            <p:spPr bwMode="auto">
              <a:xfrm>
                <a:off x="288" y="3312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8" name="Oval 78"/>
              <p:cNvSpPr>
                <a:spLocks noChangeArrowheads="1"/>
              </p:cNvSpPr>
              <p:nvPr/>
            </p:nvSpPr>
            <p:spPr bwMode="auto">
              <a:xfrm>
                <a:off x="144" y="2880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9" name="Oval 79"/>
              <p:cNvSpPr>
                <a:spLocks noChangeArrowheads="1"/>
              </p:cNvSpPr>
              <p:nvPr/>
            </p:nvSpPr>
            <p:spPr bwMode="auto">
              <a:xfrm>
                <a:off x="288" y="2880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548" name="Oval 80"/>
            <p:cNvSpPr>
              <a:spLocks noChangeArrowheads="1"/>
            </p:cNvSpPr>
            <p:nvPr/>
          </p:nvSpPr>
          <p:spPr bwMode="auto">
            <a:xfrm rot="5400000">
              <a:off x="4032" y="27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49" name="Oval 81"/>
            <p:cNvSpPr>
              <a:spLocks noChangeArrowheads="1"/>
            </p:cNvSpPr>
            <p:nvPr/>
          </p:nvSpPr>
          <p:spPr bwMode="auto">
            <a:xfrm rot="5400000">
              <a:off x="4032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50" name="Oval 82"/>
            <p:cNvSpPr>
              <a:spLocks noChangeArrowheads="1"/>
            </p:cNvSpPr>
            <p:nvPr/>
          </p:nvSpPr>
          <p:spPr bwMode="auto">
            <a:xfrm rot="5400000">
              <a:off x="4128" y="283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51" name="Oval 83"/>
            <p:cNvSpPr>
              <a:spLocks noChangeArrowheads="1"/>
            </p:cNvSpPr>
            <p:nvPr/>
          </p:nvSpPr>
          <p:spPr bwMode="auto">
            <a:xfrm rot="5400000">
              <a:off x="4128" y="297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2544" name="Text Box 87"/>
          <p:cNvSpPr txBox="1">
            <a:spLocks noChangeArrowheads="1"/>
          </p:cNvSpPr>
          <p:nvPr/>
        </p:nvSpPr>
        <p:spPr bwMode="auto">
          <a:xfrm>
            <a:off x="5978525" y="3214688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aseline="30000"/>
              <a:t>16</a:t>
            </a:r>
            <a:r>
              <a:rPr lang="en-US" sz="1400"/>
              <a:t>O + </a:t>
            </a:r>
            <a:r>
              <a:rPr lang="en-US" sz="1400" baseline="30000"/>
              <a:t>16</a:t>
            </a:r>
            <a:r>
              <a:rPr lang="en-US" sz="1400"/>
              <a:t>O</a:t>
            </a:r>
          </a:p>
        </p:txBody>
      </p:sp>
      <p:sp>
        <p:nvSpPr>
          <p:cNvPr id="22545" name="Text Box 88"/>
          <p:cNvSpPr txBox="1">
            <a:spLocks noChangeArrowheads="1"/>
          </p:cNvSpPr>
          <p:nvPr/>
        </p:nvSpPr>
        <p:spPr bwMode="auto">
          <a:xfrm>
            <a:off x="5978525" y="3929063"/>
            <a:ext cx="107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aseline="30000"/>
              <a:t>12</a:t>
            </a:r>
            <a:r>
              <a:rPr lang="en-US" sz="1400"/>
              <a:t>C + </a:t>
            </a:r>
            <a:r>
              <a:rPr lang="en-US" sz="1400" baseline="30000"/>
              <a:t>20</a:t>
            </a:r>
            <a:r>
              <a:rPr lang="en-US" sz="140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291463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Fluctuations</a:t>
            </a:r>
            <a:r>
              <a:rPr lang="de-DE" dirty="0" smtClean="0"/>
              <a:t> in TDDFT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Mic</a:t>
            </a:r>
            <a:r>
              <a:rPr lang="de-DE" dirty="0" smtClean="0"/>
              <a:t>-Mac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Semiclassical, </a:t>
            </a:r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does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mean</a:t>
            </a:r>
            <a:r>
              <a:rPr lang="de-DE" sz="2400" dirty="0" smtClean="0"/>
              <a:t>?</a:t>
            </a:r>
          </a:p>
          <a:p>
            <a:r>
              <a:rPr lang="de-DE" sz="2400" dirty="0" err="1" smtClean="0">
                <a:solidFill>
                  <a:srgbClr val="FFFF00"/>
                </a:solidFill>
              </a:rPr>
              <a:t>Balian-Vénéroni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/>
              <a:t>theory</a:t>
            </a:r>
            <a:r>
              <a:rPr lang="de-DE" sz="2400" dirty="0" smtClean="0"/>
              <a:t> </a:t>
            </a:r>
            <a:r>
              <a:rPr lang="de-DE" sz="2400" dirty="0" err="1" smtClean="0"/>
              <a:t>allows</a:t>
            </a:r>
            <a:r>
              <a:rPr lang="de-DE" sz="2400" dirty="0" smtClean="0"/>
              <a:t> </a:t>
            </a:r>
            <a:r>
              <a:rPr lang="de-DE" sz="2400" dirty="0" err="1" smtClean="0"/>
              <a:t>fluctuation</a:t>
            </a:r>
            <a:r>
              <a:rPr lang="de-DE" sz="2400" dirty="0" smtClean="0"/>
              <a:t> </a:t>
            </a:r>
            <a:r>
              <a:rPr lang="de-DE" sz="2400" dirty="0" err="1" smtClean="0"/>
              <a:t>calculations</a:t>
            </a:r>
            <a:r>
              <a:rPr lang="de-DE" sz="2400" dirty="0" smtClean="0"/>
              <a:t> but </a:t>
            </a:r>
            <a:r>
              <a:rPr lang="de-DE" sz="2400" dirty="0" err="1" smtClean="0"/>
              <a:t>at</a:t>
            </a:r>
            <a:r>
              <a:rPr lang="de-DE" sz="2400" dirty="0" smtClean="0"/>
              <a:t> large </a:t>
            </a:r>
            <a:r>
              <a:rPr lang="de-DE" sz="2400" dirty="0" err="1" smtClean="0"/>
              <a:t>computational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expense</a:t>
            </a:r>
            <a:endParaRPr lang="de-DE" sz="2400" dirty="0" smtClean="0"/>
          </a:p>
          <a:p>
            <a:r>
              <a:rPr lang="de-DE" sz="2400" dirty="0" smtClean="0"/>
              <a:t>In </a:t>
            </a:r>
            <a:r>
              <a:rPr lang="de-DE" sz="2400" dirty="0" err="1" smtClean="0"/>
              <a:t>Mic</a:t>
            </a:r>
            <a:r>
              <a:rPr lang="de-DE" sz="2400" dirty="0" smtClean="0"/>
              <a:t>-Mac,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>
                <a:solidFill>
                  <a:srgbClr val="FFFF00"/>
                </a:solidFill>
              </a:rPr>
              <a:t>Langevin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/>
              <a:t>approach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generate</a:t>
            </a:r>
            <a:r>
              <a:rPr lang="de-DE" sz="2400" dirty="0" smtClean="0"/>
              <a:t> </a:t>
            </a:r>
            <a:r>
              <a:rPr lang="de-DE" sz="2400" dirty="0" err="1" smtClean="0"/>
              <a:t>randomness</a:t>
            </a:r>
            <a:r>
              <a:rPr lang="de-DE" sz="2400" dirty="0" smtClean="0"/>
              <a:t>.</a:t>
            </a:r>
            <a:endParaRPr lang="de-DE" sz="2400" dirty="0"/>
          </a:p>
        </p:txBody>
      </p:sp>
      <p:pic>
        <p:nvPicPr>
          <p:cNvPr id="4" name="Picture 3" descr="C:\My Documents\Presentations\Peking2000\wilcz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b="505"/>
          <a:stretch>
            <a:fillRect/>
          </a:stretch>
        </p:blipFill>
        <p:spPr bwMode="auto">
          <a:xfrm>
            <a:off x="3350046" y="2708920"/>
            <a:ext cx="579395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09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ln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de-DE" dirty="0" smtClean="0">
                <a:ea typeface="+mj-ea"/>
                <a:cs typeface="+mj-cs"/>
              </a:rPr>
              <a:t>Relation </a:t>
            </a:r>
            <a:r>
              <a:rPr lang="de-DE" dirty="0" err="1" smtClean="0">
                <a:ea typeface="+mj-ea"/>
                <a:cs typeface="+mj-cs"/>
              </a:rPr>
              <a:t>to</a:t>
            </a:r>
            <a:r>
              <a:rPr lang="de-DE" dirty="0" smtClean="0">
                <a:ea typeface="+mj-ea"/>
                <a:cs typeface="+mj-cs"/>
              </a:rPr>
              <a:t> RPA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20484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r>
              <a:rPr lang="de-DE" sz="2400" dirty="0">
                <a:latin typeface="Calibri" charset="0"/>
              </a:rPr>
              <a:t>The TDHF </a:t>
            </a:r>
            <a:r>
              <a:rPr lang="de-DE" sz="2400" dirty="0" err="1">
                <a:latin typeface="Calibri" charset="0"/>
              </a:rPr>
              <a:t>equations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can</a:t>
            </a:r>
            <a:r>
              <a:rPr lang="de-DE" sz="2400" dirty="0">
                <a:latin typeface="Calibri" charset="0"/>
              </a:rPr>
              <a:t> also </a:t>
            </a:r>
            <a:r>
              <a:rPr lang="de-DE" sz="2400" dirty="0" err="1">
                <a:latin typeface="Calibri" charset="0"/>
              </a:rPr>
              <a:t>be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formulated</a:t>
            </a:r>
            <a:r>
              <a:rPr lang="de-DE" sz="2400" dirty="0">
                <a:latin typeface="Calibri" charset="0"/>
              </a:rPr>
              <a:t> in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density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matrix</a:t>
            </a:r>
            <a:r>
              <a:rPr lang="de-DE" sz="2400" dirty="0">
                <a:latin typeface="Calibri" charset="0"/>
              </a:rPr>
              <a:t>:</a:t>
            </a:r>
            <a:br>
              <a:rPr lang="de-DE" sz="2400" dirty="0">
                <a:latin typeface="Calibri" charset="0"/>
              </a:rPr>
            </a:br>
            <a:r>
              <a:rPr lang="de-DE" sz="2400" dirty="0">
                <a:latin typeface="Calibri" charset="0"/>
              </a:rPr>
              <a:t/>
            </a:r>
            <a:br>
              <a:rPr lang="de-DE" sz="2400" dirty="0">
                <a:latin typeface="Calibri" charset="0"/>
              </a:rPr>
            </a:br>
            <a:r>
              <a:rPr lang="de-DE" sz="2400" dirty="0">
                <a:latin typeface="Calibri" charset="0"/>
              </a:rPr>
              <a:t/>
            </a:r>
            <a:br>
              <a:rPr lang="de-DE" sz="2400" dirty="0">
                <a:latin typeface="Calibri" charset="0"/>
              </a:rPr>
            </a:br>
            <a:r>
              <a:rPr lang="de-DE" sz="2400" dirty="0" err="1">
                <a:latin typeface="Calibri" charset="0"/>
              </a:rPr>
              <a:t>Assuming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small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oscillations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around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ground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state</a:t>
            </a:r>
            <a:r>
              <a:rPr lang="de-DE" sz="2400" dirty="0">
                <a:latin typeface="Calibri" charset="0"/>
              </a:rPr>
              <a:t/>
            </a:r>
            <a:br>
              <a:rPr lang="de-DE" sz="2400" dirty="0">
                <a:latin typeface="Calibri" charset="0"/>
              </a:rPr>
            </a:br>
            <a:r>
              <a:rPr lang="de-DE" sz="2400" dirty="0">
                <a:latin typeface="Calibri" charset="0"/>
              </a:rPr>
              <a:t/>
            </a:r>
            <a:br>
              <a:rPr lang="de-DE" sz="2400" dirty="0">
                <a:latin typeface="Calibri" charset="0"/>
              </a:rPr>
            </a:br>
            <a:r>
              <a:rPr lang="de-DE" sz="2400" dirty="0">
                <a:latin typeface="Calibri" charset="0"/>
              </a:rPr>
              <a:t/>
            </a:r>
            <a:br>
              <a:rPr lang="de-DE" sz="2400" dirty="0">
                <a:latin typeface="Calibri" charset="0"/>
              </a:rPr>
            </a:br>
            <a:r>
              <a:rPr lang="de-DE" sz="2400" dirty="0" err="1">
                <a:latin typeface="Calibri" charset="0"/>
              </a:rPr>
              <a:t>leads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familiar</a:t>
            </a:r>
            <a:r>
              <a:rPr lang="de-DE" sz="2400" dirty="0">
                <a:latin typeface="Calibri" charset="0"/>
              </a:rPr>
              <a:t> RPA </a:t>
            </a:r>
            <a:r>
              <a:rPr lang="de-DE" sz="2400" dirty="0" err="1">
                <a:latin typeface="Calibri" charset="0"/>
              </a:rPr>
              <a:t>equations</a:t>
            </a:r>
            <a:r>
              <a:rPr lang="de-DE" sz="2400" dirty="0">
                <a:latin typeface="Calibri" charset="0"/>
              </a:rPr>
              <a:t>, </a:t>
            </a:r>
            <a:r>
              <a:rPr lang="de-DE" sz="2400" dirty="0" err="1">
                <a:latin typeface="Calibri" charset="0"/>
              </a:rPr>
              <a:t>that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can</a:t>
            </a:r>
            <a:r>
              <a:rPr lang="de-DE" sz="2400" dirty="0">
                <a:latin typeface="Calibri" charset="0"/>
              </a:rPr>
              <a:t> also </a:t>
            </a:r>
            <a:r>
              <a:rPr lang="de-DE" sz="2400" dirty="0" err="1">
                <a:latin typeface="Calibri" charset="0"/>
              </a:rPr>
              <a:t>be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obtained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adding</a:t>
            </a:r>
            <a:r>
              <a:rPr lang="de-DE" sz="2400" dirty="0">
                <a:latin typeface="Calibri" charset="0"/>
              </a:rPr>
              <a:t> 2p2h </a:t>
            </a:r>
            <a:r>
              <a:rPr lang="de-DE" sz="2400" dirty="0" err="1">
                <a:latin typeface="Calibri" charset="0"/>
              </a:rPr>
              <a:t>correlations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ground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state</a:t>
            </a:r>
            <a:endParaRPr lang="de-DE" sz="2400" dirty="0">
              <a:latin typeface="Calibri" charset="0"/>
            </a:endParaRPr>
          </a:p>
          <a:p>
            <a:r>
              <a:rPr lang="de-DE" sz="2400" dirty="0">
                <a:latin typeface="Calibri" charset="0"/>
              </a:rPr>
              <a:t>Note </a:t>
            </a:r>
            <a:r>
              <a:rPr lang="de-DE" sz="2400" dirty="0" err="1">
                <a:latin typeface="Calibri" charset="0"/>
              </a:rPr>
              <a:t>that</a:t>
            </a:r>
            <a:r>
              <a:rPr lang="de-DE" sz="2400" dirty="0">
                <a:latin typeface="Calibri" charset="0"/>
              </a:rPr>
              <a:t> in TDHF </a:t>
            </a:r>
            <a:r>
              <a:rPr lang="de-DE" sz="2400" dirty="0" err="1">
                <a:latin typeface="Calibri" charset="0"/>
              </a:rPr>
              <a:t>there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are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no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correlations</a:t>
            </a:r>
            <a:r>
              <a:rPr lang="de-DE" sz="2400" dirty="0">
                <a:latin typeface="Calibri" charset="0"/>
              </a:rPr>
              <a:t>; </a:t>
            </a:r>
            <a:r>
              <a:rPr lang="de-DE" sz="2400" dirty="0" err="1">
                <a:latin typeface="Calibri" charset="0"/>
              </a:rPr>
              <a:t>here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come</a:t>
            </a:r>
            <a:r>
              <a:rPr lang="de-DE" sz="2400" dirty="0">
                <a:latin typeface="Calibri" charset="0"/>
              </a:rPr>
              <a:t> in </a:t>
            </a:r>
            <a:r>
              <a:rPr lang="de-DE" sz="2400" dirty="0" err="1">
                <a:latin typeface="Calibri" charset="0"/>
              </a:rPr>
              <a:t>by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superposing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states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over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period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of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oscillation</a:t>
            </a:r>
            <a:endParaRPr lang="de-DE" sz="2400" dirty="0">
              <a:latin typeface="Calibri" charset="0"/>
            </a:endParaRPr>
          </a:p>
          <a:p>
            <a:r>
              <a:rPr lang="de-DE" sz="2400" dirty="0">
                <a:latin typeface="Calibri" charset="0"/>
              </a:rPr>
              <a:t>Also </a:t>
            </a:r>
            <a:r>
              <a:rPr lang="de-DE" sz="2400" dirty="0" err="1">
                <a:latin typeface="Calibri" charset="0"/>
              </a:rPr>
              <a:t>note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that</a:t>
            </a:r>
            <a:r>
              <a:rPr lang="de-DE" sz="2400" dirty="0">
                <a:latin typeface="Calibri" charset="0"/>
              </a:rPr>
              <a:t> TDHF </a:t>
            </a:r>
            <a:r>
              <a:rPr lang="de-DE" sz="2400" dirty="0" err="1">
                <a:latin typeface="Calibri" charset="0"/>
              </a:rPr>
              <a:t>behaves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classically</a:t>
            </a:r>
            <a:r>
              <a:rPr lang="de-DE" sz="2400" dirty="0">
                <a:latin typeface="Calibri" charset="0"/>
              </a:rPr>
              <a:t>: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amplitude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Symbol" charset="0"/>
                <a:cs typeface="Symbol" charset="0"/>
              </a:rPr>
              <a:t>dr</a:t>
            </a:r>
            <a:r>
              <a:rPr lang="de-DE" sz="2400" dirty="0">
                <a:latin typeface="Symbol" charset="0"/>
              </a:rPr>
              <a:t> </a:t>
            </a:r>
            <a:r>
              <a:rPr lang="de-DE" sz="2400" dirty="0" err="1">
                <a:latin typeface="Calibri" charset="0"/>
              </a:rPr>
              <a:t>and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excitation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energy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can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any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size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and</a:t>
            </a:r>
            <a:r>
              <a:rPr lang="de-DE" sz="2400" dirty="0">
                <a:latin typeface="Calibri" charset="0"/>
              </a:rPr>
              <a:t> RPA </a:t>
            </a:r>
            <a:r>
              <a:rPr lang="de-DE" sz="2400" dirty="0" err="1">
                <a:latin typeface="Calibri" charset="0"/>
              </a:rPr>
              <a:t>gets</a:t>
            </a:r>
            <a:r>
              <a:rPr lang="de-DE" sz="2400" dirty="0">
                <a:latin typeface="Calibri" charset="0"/>
              </a:rPr>
              <a:t> a </a:t>
            </a:r>
            <a:r>
              <a:rPr lang="de-DE" sz="2400" dirty="0" err="1">
                <a:latin typeface="Calibri" charset="0"/>
              </a:rPr>
              <a:t>quantized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energy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i="1" dirty="0" err="1">
                <a:solidFill>
                  <a:srgbClr val="FFFF00"/>
                </a:solidFill>
                <a:latin typeface="Calibri" charset="0"/>
              </a:rPr>
              <a:t>assuming</a:t>
            </a:r>
            <a:r>
              <a:rPr lang="de-DE" sz="24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that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the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periodic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motion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is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associated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with</a:t>
            </a:r>
            <a:r>
              <a:rPr lang="de-DE" sz="2400" dirty="0">
                <a:latin typeface="Calibri" charset="0"/>
              </a:rPr>
              <a:t>  </a:t>
            </a:r>
          </a:p>
        </p:txBody>
      </p:sp>
      <p:graphicFrame>
        <p:nvGraphicFramePr>
          <p:cNvPr id="2048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943817"/>
              </p:ext>
            </p:extLst>
          </p:nvPr>
        </p:nvGraphicFramePr>
        <p:xfrm>
          <a:off x="1187624" y="1484784"/>
          <a:ext cx="1576388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58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484784"/>
                        <a:ext cx="1576388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087466"/>
              </p:ext>
            </p:extLst>
          </p:nvPr>
        </p:nvGraphicFramePr>
        <p:xfrm>
          <a:off x="939800" y="2703513"/>
          <a:ext cx="28336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59" name="Equation" r:id="rId5" imgW="1473200" imgH="241300" progId="Equation.DSMT4">
                  <p:embed/>
                </p:oleObj>
              </mc:Choice>
              <mc:Fallback>
                <p:oleObj name="Equation" r:id="rId5" imgW="147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2703513"/>
                        <a:ext cx="283368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980673"/>
              </p:ext>
            </p:extLst>
          </p:nvPr>
        </p:nvGraphicFramePr>
        <p:xfrm>
          <a:off x="7164288" y="5589240"/>
          <a:ext cx="102076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60" name="Equation" r:id="rId7" imgW="508000" imgH="177800" progId="Equation.DSMT4">
                  <p:embed/>
                </p:oleObj>
              </mc:Choice>
              <mc:Fallback>
                <p:oleObj name="Equation" r:id="rId7" imgW="5080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5589240"/>
                        <a:ext cx="1020763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6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Relation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Micmac</a:t>
            </a:r>
            <a:r>
              <a:rPr lang="de-DE" dirty="0" smtClean="0"/>
              <a:t> Models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The TDHF </a:t>
            </a:r>
            <a:r>
              <a:rPr lang="de-DE" dirty="0" err="1">
                <a:solidFill>
                  <a:srgbClr val="FFFFFF"/>
                </a:solidFill>
              </a:rPr>
              <a:t>wave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functions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have</a:t>
            </a:r>
            <a:r>
              <a:rPr lang="de-DE" dirty="0">
                <a:solidFill>
                  <a:srgbClr val="FFFFFF"/>
                </a:solidFill>
              </a:rPr>
              <a:t> a </a:t>
            </a:r>
            <a:r>
              <a:rPr lang="de-DE" dirty="0" err="1">
                <a:solidFill>
                  <a:srgbClr val="FFFFFF"/>
                </a:solidFill>
              </a:rPr>
              <a:t>totally</a:t>
            </a:r>
            <a:r>
              <a:rPr lang="de-DE" dirty="0">
                <a:solidFill>
                  <a:srgbClr val="FFFFFF"/>
                </a:solidFill>
              </a:rPr>
              <a:t> different </a:t>
            </a:r>
            <a:r>
              <a:rPr lang="de-DE" dirty="0" err="1">
                <a:solidFill>
                  <a:srgbClr val="FFFFFF"/>
                </a:solidFill>
              </a:rPr>
              <a:t>meaning</a:t>
            </a:r>
            <a:r>
              <a:rPr lang="de-DE" dirty="0">
                <a:solidFill>
                  <a:srgbClr val="FFFFFF"/>
                </a:solidFill>
              </a:rPr>
              <a:t>: </a:t>
            </a:r>
            <a:r>
              <a:rPr lang="de-DE" dirty="0" err="1">
                <a:solidFill>
                  <a:srgbClr val="FFFFFF"/>
                </a:solidFill>
              </a:rPr>
              <a:t>they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include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excitations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and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correspond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to</a:t>
            </a:r>
            <a:r>
              <a:rPr lang="de-DE" dirty="0">
                <a:solidFill>
                  <a:srgbClr val="FFFFFF"/>
                </a:solidFill>
              </a:rPr>
              <a:t> a </a:t>
            </a:r>
            <a:r>
              <a:rPr lang="de-DE" dirty="0" err="1">
                <a:solidFill>
                  <a:srgbClr val="FFFFFF"/>
                </a:solidFill>
              </a:rPr>
              <a:t>complicated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sum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over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adiabatic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states</a:t>
            </a:r>
            <a:endParaRPr lang="de-DE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details see: Lu </a:t>
            </a:r>
            <a:r>
              <a:rPr lang="en-US" dirty="0" err="1">
                <a:solidFill>
                  <a:srgbClr val="FFFFFF"/>
                </a:solidFill>
              </a:rPr>
              <a:t>Guo</a:t>
            </a:r>
            <a:r>
              <a:rPr lang="en-US" dirty="0">
                <a:solidFill>
                  <a:srgbClr val="FFFFFF"/>
                </a:solidFill>
              </a:rPr>
              <a:t>, J. A. Maruhn, P.-G. </a:t>
            </a:r>
            <a:r>
              <a:rPr lang="en-US" dirty="0" err="1">
                <a:solidFill>
                  <a:srgbClr val="FFFFFF"/>
                </a:solidFill>
              </a:rPr>
              <a:t>Reinhard</a:t>
            </a:r>
            <a:r>
              <a:rPr lang="en-US" dirty="0">
                <a:solidFill>
                  <a:srgbClr val="FFFFFF"/>
                </a:solidFill>
              </a:rPr>
              <a:t>, "Boost-invariant mean field and the nuclear Landau-</a:t>
            </a:r>
            <a:r>
              <a:rPr lang="en-US" dirty="0" err="1">
                <a:solidFill>
                  <a:srgbClr val="FFFFFF"/>
                </a:solidFill>
              </a:rPr>
              <a:t>Zener</a:t>
            </a:r>
            <a:r>
              <a:rPr lang="en-US" dirty="0">
                <a:solidFill>
                  <a:srgbClr val="FFFFFF"/>
                </a:solidFill>
              </a:rPr>
              <a:t> effect", Phys. Rev. C76, 014601 (2007).</a:t>
            </a:r>
          </a:p>
          <a:p>
            <a:r>
              <a:rPr lang="en-US" dirty="0">
                <a:solidFill>
                  <a:srgbClr val="FFFFFF"/>
                </a:solidFill>
              </a:rPr>
              <a:t>A comparison of TDHF with the adiabatic state at the same deformation should tell us about the excitation</a:t>
            </a:r>
            <a:r>
              <a:rPr lang="en-US" dirty="0" smtClean="0">
                <a:solidFill>
                  <a:srgbClr val="FFFFFF"/>
                </a:solidFill>
              </a:rPr>
              <a:t>? See: density constraint</a:t>
            </a:r>
            <a:endParaRPr lang="en-US" dirty="0">
              <a:solidFill>
                <a:srgbClr val="FFFFFF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6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TDHF vs. TCSM Shapes</a:t>
            </a:r>
            <a:endParaRPr lang="de-DE" dirty="0"/>
          </a:p>
        </p:txBody>
      </p:sp>
      <p:pic>
        <p:nvPicPr>
          <p:cNvPr id="4" name="Inhaltsplatzhalter 3" descr="Fig3-contour.eps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1" r="-13781"/>
          <a:stretch>
            <a:fillRect/>
          </a:stretch>
        </p:blipFill>
        <p:spPr>
          <a:xfrm>
            <a:off x="3203848" y="2132856"/>
            <a:ext cx="5940152" cy="3767844"/>
          </a:xfr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611560" y="2132856"/>
            <a:ext cx="2520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FFFFFF"/>
                </a:solidFill>
              </a:rPr>
              <a:t>Five</a:t>
            </a:r>
            <a:r>
              <a:rPr lang="de-DE" sz="1800" dirty="0" smtClean="0">
                <a:solidFill>
                  <a:srgbClr val="FFFFFF"/>
                </a:solidFill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</a:rPr>
              <a:t>parameters</a:t>
            </a:r>
            <a:r>
              <a:rPr lang="de-DE" sz="1800" dirty="0" smtClean="0">
                <a:solidFill>
                  <a:srgbClr val="FFFFFF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DE" sz="1800" dirty="0" smtClean="0">
                <a:solidFill>
                  <a:srgbClr val="FFFFFF"/>
                </a:solidFill>
              </a:rPr>
              <a:t>Center </a:t>
            </a:r>
            <a:r>
              <a:rPr lang="de-DE" sz="1800" dirty="0" err="1" smtClean="0">
                <a:solidFill>
                  <a:srgbClr val="FFFFFF"/>
                </a:solidFill>
              </a:rPr>
              <a:t>separation</a:t>
            </a:r>
            <a:endParaRPr lang="de-DE" sz="1800" dirty="0" smtClean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 smtClean="0">
                <a:solidFill>
                  <a:srgbClr val="FFFFFF"/>
                </a:solidFill>
              </a:rPr>
              <a:t>Neck potential </a:t>
            </a:r>
            <a:r>
              <a:rPr lang="de-DE" sz="1800" dirty="0" err="1" smtClean="0">
                <a:solidFill>
                  <a:srgbClr val="FFFFFF"/>
                </a:solidFill>
              </a:rPr>
              <a:t>height</a:t>
            </a:r>
            <a:endParaRPr lang="de-DE" sz="1800" dirty="0" smtClean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 err="1" smtClean="0">
                <a:solidFill>
                  <a:srgbClr val="FFFFFF"/>
                </a:solidFill>
              </a:rPr>
              <a:t>Asymetry</a:t>
            </a:r>
            <a:endParaRPr lang="de-DE" sz="1800" dirty="0" smtClean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 smtClean="0">
                <a:solidFill>
                  <a:srgbClr val="FFFFFF"/>
                </a:solidFill>
              </a:rPr>
              <a:t>Fragment </a:t>
            </a:r>
            <a:r>
              <a:rPr lang="de-DE" sz="1800" dirty="0" err="1" smtClean="0">
                <a:solidFill>
                  <a:srgbClr val="FFFFFF"/>
                </a:solidFill>
              </a:rPr>
              <a:t>deformations</a:t>
            </a:r>
            <a:endParaRPr lang="de-DE" sz="1800" dirty="0" smtClean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endParaRPr lang="de-DE" sz="1800" dirty="0">
              <a:solidFill>
                <a:srgbClr val="FFFFFF"/>
              </a:solidFill>
            </a:endParaRPr>
          </a:p>
          <a:p>
            <a:r>
              <a:rPr lang="de-DE" sz="1800" dirty="0" smtClean="0">
                <a:solidFill>
                  <a:srgbClr val="FFFFFF"/>
                </a:solidFill>
              </a:rPr>
              <a:t>Least-</a:t>
            </a:r>
            <a:r>
              <a:rPr lang="de-DE" sz="1800" dirty="0" err="1" smtClean="0">
                <a:solidFill>
                  <a:srgbClr val="FFFFFF"/>
                </a:solidFill>
              </a:rPr>
              <a:t>squares</a:t>
            </a:r>
            <a:r>
              <a:rPr lang="de-DE" sz="1800" dirty="0" smtClean="0">
                <a:solidFill>
                  <a:srgbClr val="FFFFFF"/>
                </a:solidFill>
              </a:rPr>
              <a:t> fit </a:t>
            </a:r>
            <a:r>
              <a:rPr lang="de-DE" sz="1800" dirty="0" err="1" smtClean="0">
                <a:solidFill>
                  <a:srgbClr val="FFFFFF"/>
                </a:solidFill>
              </a:rPr>
              <a:t>to</a:t>
            </a:r>
            <a:r>
              <a:rPr lang="de-DE" sz="1800" dirty="0" smtClean="0">
                <a:solidFill>
                  <a:srgbClr val="FFFFFF"/>
                </a:solidFill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</a:rPr>
              <a:t>reproduce</a:t>
            </a:r>
            <a:r>
              <a:rPr lang="de-DE" sz="1800" dirty="0" smtClean="0">
                <a:solidFill>
                  <a:srgbClr val="FFFFFF"/>
                </a:solidFill>
              </a:rPr>
              <a:t> TDHF </a:t>
            </a:r>
            <a:r>
              <a:rPr lang="de-DE" sz="1800" dirty="0" err="1" smtClean="0">
                <a:solidFill>
                  <a:srgbClr val="FFFFFF"/>
                </a:solidFill>
              </a:rPr>
              <a:t>isodensity</a:t>
            </a:r>
            <a:r>
              <a:rPr lang="de-DE" sz="1800" dirty="0" smtClean="0">
                <a:solidFill>
                  <a:srgbClr val="FFFFFF"/>
                </a:solidFill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</a:rPr>
              <a:t>line</a:t>
            </a:r>
            <a:endParaRPr lang="de-DE" sz="1800" dirty="0" smtClean="0">
              <a:solidFill>
                <a:srgbClr val="FFFFFF"/>
              </a:solidFill>
            </a:endParaRPr>
          </a:p>
          <a:p>
            <a:endParaRPr lang="de-DE" sz="1800" dirty="0">
              <a:solidFill>
                <a:srgbClr val="FFFFFF"/>
              </a:solidFill>
            </a:endParaRPr>
          </a:p>
          <a:p>
            <a:r>
              <a:rPr lang="de-DE" sz="1800" dirty="0" smtClean="0">
                <a:solidFill>
                  <a:srgbClr val="FFFFFF"/>
                </a:solidFill>
              </a:rPr>
              <a:t>Axial </a:t>
            </a:r>
            <a:r>
              <a:rPr lang="de-DE" sz="1800" dirty="0" err="1" smtClean="0">
                <a:solidFill>
                  <a:srgbClr val="FFFFFF"/>
                </a:solidFill>
              </a:rPr>
              <a:t>symmetry</a:t>
            </a:r>
            <a:r>
              <a:rPr lang="de-DE" sz="1800" dirty="0" smtClean="0">
                <a:solidFill>
                  <a:srgbClr val="FFFFFF"/>
                </a:solidFill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</a:rPr>
              <a:t>limits</a:t>
            </a:r>
            <a:r>
              <a:rPr lang="de-DE" sz="1800" dirty="0" smtClean="0">
                <a:solidFill>
                  <a:srgbClr val="FFFFFF"/>
                </a:solidFill>
              </a:rPr>
              <a:t/>
            </a:r>
            <a:br>
              <a:rPr lang="de-DE" sz="1800" dirty="0" smtClean="0">
                <a:solidFill>
                  <a:srgbClr val="FFFFFF"/>
                </a:solidFill>
              </a:rPr>
            </a:br>
            <a:r>
              <a:rPr lang="de-DE" sz="1800" dirty="0" err="1" smtClean="0">
                <a:solidFill>
                  <a:srgbClr val="FFFFFF"/>
                </a:solidFill>
              </a:rPr>
              <a:t>usefulness</a:t>
            </a:r>
            <a:r>
              <a:rPr lang="de-DE" sz="1800" dirty="0" smtClean="0">
                <a:solidFill>
                  <a:srgbClr val="FFFFFF"/>
                </a:solidFill>
              </a:rPr>
              <a:t>.</a:t>
            </a:r>
            <a:endParaRPr lang="de-DE" sz="1800" dirty="0">
              <a:solidFill>
                <a:srgbClr val="FFFF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23928" y="6093296"/>
            <a:ext cx="439248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w</a:t>
            </a:r>
            <a:r>
              <a:rPr lang="de-DE" dirty="0" err="1" smtClean="0"/>
              <a:t>ith</a:t>
            </a:r>
            <a:r>
              <a:rPr lang="de-DE" dirty="0" smtClean="0"/>
              <a:t> Wang Nan (</a:t>
            </a:r>
            <a:r>
              <a:rPr lang="de-DE" dirty="0" err="1" smtClean="0"/>
              <a:t>Shenzhen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139952" y="15567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 smtClean="0">
                <a:solidFill>
                  <a:srgbClr val="FFFFFF"/>
                </a:solidFill>
              </a:rPr>
              <a:t>68</a:t>
            </a:r>
            <a:r>
              <a:rPr lang="de-DE" dirty="0" smtClean="0">
                <a:solidFill>
                  <a:srgbClr val="FFFFFF"/>
                </a:solidFill>
              </a:rPr>
              <a:t>Ni+</a:t>
            </a:r>
            <a:r>
              <a:rPr lang="de-DE" baseline="30000" dirty="0" smtClean="0">
                <a:solidFill>
                  <a:srgbClr val="FFFFFF"/>
                </a:solidFill>
              </a:rPr>
              <a:t>208</a:t>
            </a:r>
            <a:r>
              <a:rPr lang="de-DE" dirty="0" smtClean="0">
                <a:solidFill>
                  <a:srgbClr val="FFFFFF"/>
                </a:solidFill>
              </a:rPr>
              <a:t>Pb </a:t>
            </a:r>
            <a:r>
              <a:rPr lang="de-DE" dirty="0" err="1" smtClean="0">
                <a:solidFill>
                  <a:srgbClr val="FFFFFF"/>
                </a:solidFill>
              </a:rPr>
              <a:t>at</a:t>
            </a:r>
            <a:r>
              <a:rPr lang="de-DE" dirty="0" smtClean="0">
                <a:solidFill>
                  <a:srgbClr val="FFFFFF"/>
                </a:solidFill>
              </a:rPr>
              <a:t> 290 </a:t>
            </a:r>
            <a:r>
              <a:rPr lang="de-DE" dirty="0" err="1" smtClean="0">
                <a:solidFill>
                  <a:srgbClr val="FFFFFF"/>
                </a:solidFill>
              </a:rPr>
              <a:t>MeV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830"/>
            <a:ext cx="9144000" cy="90089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ea typeface="+mj-ea"/>
                <a:cs typeface="+mj-cs"/>
              </a:rPr>
              <a:t>Numerical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Methods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26628" name="Inhaltsplatzhalt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357813"/>
          </a:xfrm>
        </p:spPr>
        <p:txBody>
          <a:bodyPr/>
          <a:lstStyle/>
          <a:p>
            <a:pPr eaLnBrk="1" hangingPunct="1"/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nuclear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collisions</a:t>
            </a:r>
            <a:r>
              <a:rPr lang="de-DE" sz="2000" dirty="0">
                <a:latin typeface="Calibri" charset="0"/>
              </a:rPr>
              <a:t>,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discretized</a:t>
            </a:r>
            <a:r>
              <a:rPr lang="de-DE" sz="2000" dirty="0">
                <a:latin typeface="Calibri" charset="0"/>
              </a:rPr>
              <a:t> on a 3D </a:t>
            </a:r>
            <a:r>
              <a:rPr lang="de-DE" sz="2000" dirty="0" err="1">
                <a:latin typeface="Calibri" charset="0"/>
              </a:rPr>
              <a:t>Cartesian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grid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with</a:t>
            </a:r>
            <a:r>
              <a:rPr lang="de-DE" sz="2000" dirty="0">
                <a:latin typeface="Calibri" charset="0"/>
              </a:rPr>
              <a:t> uniform </a:t>
            </a:r>
            <a:r>
              <a:rPr lang="de-DE" sz="2000" dirty="0" err="1">
                <a:latin typeface="Calibri" charset="0"/>
              </a:rPr>
              <a:t>spacing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>
                <a:latin typeface="Symbol" charset="0"/>
              </a:rPr>
              <a:t>D </a:t>
            </a:r>
            <a:r>
              <a:rPr lang="de-DE" sz="2000" dirty="0">
                <a:latin typeface="Calibri" charset="0"/>
              </a:rPr>
              <a:t>in all 3 </a:t>
            </a:r>
            <a:r>
              <a:rPr lang="de-DE" sz="2000" dirty="0" err="1">
                <a:latin typeface="Calibri" charset="0"/>
              </a:rPr>
              <a:t>direction</a:t>
            </a:r>
            <a:r>
              <a:rPr lang="de-DE" sz="2000" dirty="0">
                <a:latin typeface="Calibri" charset="0"/>
              </a:rPr>
              <a:t>.</a:t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This </a:t>
            </a:r>
            <a:r>
              <a:rPr lang="de-DE" sz="2000" dirty="0" err="1">
                <a:latin typeface="Calibri" charset="0"/>
              </a:rPr>
              <a:t>they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numerical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arrays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dimension</a:t>
            </a:r>
            <a:r>
              <a:rPr lang="de-DE" sz="2000" dirty="0">
                <a:latin typeface="Calibri" charset="0"/>
              </a:rPr>
              <a:t> 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The single-</a:t>
            </a:r>
            <a:r>
              <a:rPr lang="de-DE" sz="2000" dirty="0" err="1">
                <a:latin typeface="Calibri" charset="0"/>
              </a:rPr>
              <a:t>particle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Hamiltonian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becomes</a:t>
            </a:r>
            <a:r>
              <a:rPr lang="de-DE" sz="2000" dirty="0">
                <a:latin typeface="Calibri" charset="0"/>
              </a:rPr>
              <a:t> a </a:t>
            </a:r>
            <a:r>
              <a:rPr lang="de-DE" sz="2000" dirty="0" err="1">
                <a:latin typeface="Calibri" charset="0"/>
              </a:rPr>
              <a:t>difference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operator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acting</a:t>
            </a:r>
            <a:r>
              <a:rPr lang="de-DE" sz="2000" dirty="0">
                <a:latin typeface="Calibri" charset="0"/>
              </a:rPr>
              <a:t> on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. The </a:t>
            </a:r>
            <a:r>
              <a:rPr lang="de-DE" sz="2000" dirty="0" err="1">
                <a:latin typeface="Calibri" charset="0"/>
              </a:rPr>
              <a:t>spatial</a:t>
            </a:r>
            <a:r>
              <a:rPr lang="de-DE" sz="2000" dirty="0">
                <a:latin typeface="Calibri" charset="0"/>
              </a:rPr>
              <a:t> derivatives </a:t>
            </a:r>
            <a:r>
              <a:rPr lang="de-DE" sz="2000" dirty="0" err="1">
                <a:latin typeface="Calibri" charset="0"/>
              </a:rPr>
              <a:t>can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expressed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by</a:t>
            </a:r>
            <a:endParaRPr lang="de-DE" sz="2000" dirty="0">
              <a:latin typeface="Calibri" charset="0"/>
            </a:endParaRPr>
          </a:p>
          <a:p>
            <a:pPr lvl="1" eaLnBrk="1" hangingPunct="1"/>
            <a:r>
              <a:rPr lang="de-DE" sz="1600" dirty="0">
                <a:latin typeface="Calibri" charset="0"/>
              </a:rPr>
              <a:t>finite </a:t>
            </a:r>
            <a:r>
              <a:rPr lang="de-DE" sz="1600" dirty="0" err="1">
                <a:latin typeface="Calibri" charset="0"/>
              </a:rPr>
              <a:t>differences</a:t>
            </a:r>
            <a:r>
              <a:rPr lang="de-DE" sz="1600" dirty="0">
                <a:latin typeface="Calibri" charset="0"/>
              </a:rPr>
              <a:t> (5-th </a:t>
            </a:r>
            <a:r>
              <a:rPr lang="de-DE" sz="1600" dirty="0" err="1">
                <a:latin typeface="Calibri" charset="0"/>
              </a:rPr>
              <a:t>order</a:t>
            </a:r>
            <a:r>
              <a:rPr lang="de-DE" sz="1600" dirty="0">
                <a:latin typeface="Calibri" charset="0"/>
              </a:rPr>
              <a:t>)</a:t>
            </a:r>
          </a:p>
          <a:p>
            <a:pPr lvl="1" eaLnBrk="1" hangingPunct="1"/>
            <a:r>
              <a:rPr lang="de-DE" sz="1600" dirty="0">
                <a:latin typeface="Calibri" charset="0"/>
              </a:rPr>
              <a:t>B-</a:t>
            </a:r>
            <a:r>
              <a:rPr lang="de-DE" sz="1600" dirty="0" err="1">
                <a:latin typeface="Calibri" charset="0"/>
              </a:rPr>
              <a:t>spline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expansion</a:t>
            </a:r>
            <a:endParaRPr lang="de-DE" sz="1600" dirty="0">
              <a:latin typeface="Calibri" charset="0"/>
            </a:endParaRPr>
          </a:p>
          <a:p>
            <a:pPr lvl="1" eaLnBrk="1" hangingPunct="1"/>
            <a:r>
              <a:rPr lang="de-DE" sz="1600" b="1" dirty="0">
                <a:latin typeface="Calibri" charset="0"/>
              </a:rPr>
              <a:t>Fourier </a:t>
            </a:r>
            <a:r>
              <a:rPr lang="de-DE" sz="1600" b="1" dirty="0" err="1">
                <a:latin typeface="Calibri" charset="0"/>
              </a:rPr>
              <a:t>techniques</a:t>
            </a:r>
            <a:r>
              <a:rPr lang="de-DE" sz="1600" b="1" dirty="0">
                <a:latin typeface="Calibri" charset="0"/>
              </a:rPr>
              <a:t> (Sky3D)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latin typeface="Calibri" charset="0"/>
              </a:rPr>
              <a:t>boundary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condition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endParaRPr lang="de-DE" sz="2000" dirty="0">
              <a:latin typeface="Calibri" charset="0"/>
            </a:endParaRPr>
          </a:p>
          <a:p>
            <a:pPr lvl="1" eaLnBrk="1" hangingPunct="1"/>
            <a:r>
              <a:rPr lang="de-DE" sz="1600" dirty="0" err="1">
                <a:latin typeface="Calibri" charset="0"/>
              </a:rPr>
              <a:t>zero</a:t>
            </a:r>
            <a:endParaRPr lang="de-DE" sz="1600" dirty="0">
              <a:latin typeface="Calibri" charset="0"/>
            </a:endParaRPr>
          </a:p>
          <a:p>
            <a:pPr lvl="1" eaLnBrk="1" hangingPunct="1"/>
            <a:r>
              <a:rPr lang="de-DE" sz="1600" dirty="0" err="1">
                <a:latin typeface="Calibri" charset="0"/>
              </a:rPr>
              <a:t>periodic</a:t>
            </a:r>
            <a:endParaRPr lang="de-DE" sz="16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Special </a:t>
            </a:r>
            <a:r>
              <a:rPr lang="de-DE" sz="2000" dirty="0" err="1">
                <a:latin typeface="Calibri" charset="0"/>
              </a:rPr>
              <a:t>care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needed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long</a:t>
            </a:r>
            <a:r>
              <a:rPr lang="de-DE" sz="2000" dirty="0">
                <a:latin typeface="Calibri" charset="0"/>
              </a:rPr>
              <a:t>-range Coulomb potential</a:t>
            </a:r>
          </a:p>
          <a:p>
            <a:pPr eaLnBrk="1" hangingPunct="1"/>
            <a:r>
              <a:rPr lang="de-DE" sz="2000" dirty="0" err="1">
                <a:latin typeface="Calibri" charset="0"/>
              </a:rPr>
              <a:t>Some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codes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allow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symmetries</a:t>
            </a:r>
            <a:r>
              <a:rPr lang="de-DE" sz="2000" dirty="0">
                <a:latin typeface="Calibri" charset="0"/>
              </a:rPr>
              <a:t>, </a:t>
            </a:r>
            <a:r>
              <a:rPr lang="de-DE" sz="2000" dirty="0" err="1">
                <a:latin typeface="Calibri" charset="0"/>
              </a:rPr>
              <a:t>like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reaction</a:t>
            </a:r>
            <a:r>
              <a:rPr lang="de-DE" sz="2000" dirty="0">
                <a:latin typeface="Calibri" charset="0"/>
              </a:rPr>
              <a:t>-plane </a:t>
            </a:r>
            <a:r>
              <a:rPr lang="de-DE" sz="2000" dirty="0" err="1">
                <a:latin typeface="Calibri" charset="0"/>
              </a:rPr>
              <a:t>reflection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symmetry</a:t>
            </a: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vibrational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states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, a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harmonic-oscillator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expansion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is</a:t>
            </a:r>
            <a:r>
              <a:rPr lang="de-DE" sz="2000" dirty="0">
                <a:solidFill>
                  <a:srgbClr val="FFFFFF"/>
                </a:solidFill>
                <a:latin typeface="Calibri" charset="0"/>
              </a:rPr>
              <a:t> also </a:t>
            </a:r>
            <a:r>
              <a:rPr lang="de-DE" sz="2000" dirty="0" err="1">
                <a:solidFill>
                  <a:srgbClr val="FFFFFF"/>
                </a:solidFill>
                <a:latin typeface="Calibri" charset="0"/>
              </a:rPr>
              <a:t>useful</a:t>
            </a:r>
            <a:endParaRPr lang="de-DE" sz="2000" dirty="0">
              <a:solidFill>
                <a:srgbClr val="FFFFFF"/>
              </a:solidFill>
              <a:latin typeface="Calibri" charset="0"/>
            </a:endParaRPr>
          </a:p>
          <a:p>
            <a:pPr eaLnBrk="1" hangingPunct="1"/>
            <a:endParaRPr lang="de-DE" sz="2000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endParaRPr lang="de-DE" sz="2000" dirty="0">
              <a:latin typeface="Symbol" charset="0"/>
            </a:endParaRPr>
          </a:p>
        </p:txBody>
      </p:sp>
      <p:graphicFrame>
        <p:nvGraphicFramePr>
          <p:cNvPr id="266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27128"/>
              </p:ext>
            </p:extLst>
          </p:nvPr>
        </p:nvGraphicFramePr>
        <p:xfrm>
          <a:off x="1312863" y="1982788"/>
          <a:ext cx="543083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2" name="Equation" r:id="rId3" imgW="3860800" imgH="419100" progId="Equation.DSMT4">
                  <p:embed/>
                </p:oleObj>
              </mc:Choice>
              <mc:Fallback>
                <p:oleObj name="Equation" r:id="rId3" imgW="3860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1982788"/>
                        <a:ext cx="543083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822009"/>
              </p:ext>
            </p:extLst>
          </p:nvPr>
        </p:nvGraphicFramePr>
        <p:xfrm>
          <a:off x="5508104" y="2636912"/>
          <a:ext cx="13906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3" name="Equation" r:id="rId5" imgW="939800" imgH="266700" progId="Equation.DSMT4">
                  <p:embed/>
                </p:oleObj>
              </mc:Choice>
              <mc:Fallback>
                <p:oleObj name="Equation" r:id="rId5" imgW="939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636912"/>
                        <a:ext cx="139065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87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Calibri" charset="0"/>
              </a:rPr>
              <a:t>Fourier calculation of potential </a:t>
            </a:r>
            <a:br>
              <a:rPr lang="en-US" sz="3600">
                <a:solidFill>
                  <a:schemeClr val="bg1"/>
                </a:solidFill>
                <a:latin typeface="Calibri" charset="0"/>
              </a:rPr>
            </a:br>
            <a:r>
              <a:rPr lang="en-US" sz="3600">
                <a:solidFill>
                  <a:schemeClr val="bg1"/>
                </a:solidFill>
                <a:latin typeface="Calibri" charset="0"/>
              </a:rPr>
              <a:t>for isolated charge distributions</a:t>
            </a:r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295400" y="2514600"/>
            <a:ext cx="2819400" cy="3581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295400" y="4267200"/>
            <a:ext cx="14478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1447800" y="4419600"/>
            <a:ext cx="10668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981200" y="2895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Times New Roman" charset="0"/>
              </a:rPr>
              <a:t>(fictitious) empty space</a:t>
            </a:r>
            <a:endParaRPr lang="en-US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4800600" y="2438400"/>
            <a:ext cx="32766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The solution constructed via</a:t>
            </a:r>
          </a:p>
          <a:p>
            <a:pPr>
              <a:spcBef>
                <a:spcPct val="50000"/>
              </a:spcBef>
            </a:pPr>
            <a:endParaRPr lang="en-US" sz="1800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with two FFToperations in the </a:t>
            </a:r>
            <a:r>
              <a:rPr lang="en-US" sz="1800">
                <a:solidFill>
                  <a:srgbClr val="FF3300"/>
                </a:solidFill>
                <a:latin typeface="Times New Roman" charset="0"/>
              </a:rPr>
              <a:t>enlarged region with </a:t>
            </a:r>
            <a:r>
              <a:rPr lang="en-US" sz="1800" i="1">
                <a:solidFill>
                  <a:srgbClr val="FF3300"/>
                </a:solidFill>
                <a:latin typeface="Times New Roman" charset="0"/>
              </a:rPr>
              <a:t>periodic </a:t>
            </a:r>
            <a:r>
              <a:rPr lang="en-US" sz="1800">
                <a:solidFill>
                  <a:srgbClr val="FF3300"/>
                </a:solidFill>
                <a:latin typeface="Times New Roman" charset="0"/>
              </a:rPr>
              <a:t>boundary conditions</a:t>
            </a:r>
            <a:r>
              <a:rPr lang="en-US" sz="1800">
                <a:latin typeface="Times New Roman" charset="0"/>
              </a:rPr>
              <a:t> fulfills the boundary condition for an </a:t>
            </a:r>
            <a:r>
              <a:rPr lang="en-US" sz="1800">
                <a:solidFill>
                  <a:srgbClr val="FF3300"/>
                </a:solidFill>
                <a:latin typeface="Times New Roman" charset="0"/>
              </a:rPr>
              <a:t>isolated charge distribution in the physical region</a:t>
            </a:r>
            <a:br>
              <a:rPr lang="en-US" sz="1800">
                <a:solidFill>
                  <a:srgbClr val="FF3300"/>
                </a:solidFill>
                <a:latin typeface="Times New Roman" charset="0"/>
              </a:rPr>
            </a:br>
            <a:endParaRPr lang="en-US" sz="1800">
              <a:solidFill>
                <a:srgbClr val="FF3300"/>
              </a:solidFill>
              <a:latin typeface="Times New Roman" charset="0"/>
            </a:endParaRPr>
          </a:p>
          <a:p>
            <a:pPr eaLnBrk="1" hangingPunct="1"/>
            <a:r>
              <a:rPr lang="en-US" sz="1400"/>
              <a:t>J.W. Eastwood and D.R.K. Brownrigg, J. Comp. Phys. </a:t>
            </a:r>
            <a:r>
              <a:rPr lang="en-US" sz="1400" b="1"/>
              <a:t>32</a:t>
            </a:r>
            <a:r>
              <a:rPr lang="en-US" sz="1400"/>
              <a:t>, 24 (1979)</a:t>
            </a:r>
          </a:p>
          <a:p>
            <a:pPr>
              <a:spcBef>
                <a:spcPct val="50000"/>
              </a:spcBef>
            </a:pPr>
            <a:endParaRPr lang="en-US" sz="1400">
              <a:latin typeface="Times New Roman" charset="0"/>
            </a:endParaRPr>
          </a:p>
        </p:txBody>
      </p:sp>
      <p:graphicFrame>
        <p:nvGraphicFramePr>
          <p:cNvPr id="27655" name="Object 2"/>
          <p:cNvGraphicFramePr>
            <a:graphicFrameLocks noChangeAspect="1"/>
          </p:cNvGraphicFramePr>
          <p:nvPr/>
        </p:nvGraphicFramePr>
        <p:xfrm>
          <a:off x="5334000" y="2797175"/>
          <a:ext cx="1905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4" name="Equation" r:id="rId3" imgW="1028700" imgH="419100" progId="Equation.DSMT4">
                  <p:embed/>
                </p:oleObj>
              </mc:Choice>
              <mc:Fallback>
                <p:oleObj name="Equation" r:id="rId3" imgW="1028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797175"/>
                        <a:ext cx="1905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1258888" y="1484313"/>
            <a:ext cx="73453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/>
              <a:t>The wave functions have periodic boundary conditions, but for the Coulomb filed interaction with images must be avoided</a:t>
            </a:r>
          </a:p>
        </p:txBody>
      </p:sp>
    </p:spTree>
    <p:extLst>
      <p:ext uri="{BB962C8B-B14F-4D97-AF65-F5344CB8AC3E}">
        <p14:creationId xmlns:p14="http://schemas.microsoft.com/office/powerpoint/2010/main" val="384776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cs typeface="+mj-cs"/>
              </a:rPr>
              <a:t>Damped</a:t>
            </a:r>
            <a:r>
              <a:rPr lang="de-DE" dirty="0" smtClean="0">
                <a:cs typeface="+mj-cs"/>
              </a:rPr>
              <a:t>-Gradient Iteration</a:t>
            </a:r>
            <a:endParaRPr lang="de-DE" dirty="0">
              <a:cs typeface="+mj-cs"/>
            </a:endParaRPr>
          </a:p>
        </p:txBody>
      </p:sp>
      <p:sp>
        <p:nvSpPr>
          <p:cNvPr id="28676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eaLnBrk="1" hangingPunct="1"/>
            <a:r>
              <a:rPr lang="de-DE" sz="2000" dirty="0" err="1">
                <a:latin typeface="Calibri" charset="0"/>
              </a:rPr>
              <a:t>For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problem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procedure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follow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negative </a:t>
            </a:r>
            <a:r>
              <a:rPr lang="de-DE" sz="2000" dirty="0" err="1">
                <a:latin typeface="Calibri" charset="0"/>
              </a:rPr>
              <a:t>gradient</a:t>
            </a:r>
            <a:r>
              <a:rPr lang="de-DE" sz="2000" dirty="0">
                <a:latin typeface="Calibri" charset="0"/>
              </a:rPr>
              <a:t> in </a:t>
            </a:r>
            <a:r>
              <a:rPr lang="de-DE" sz="2000" dirty="0" err="1">
                <a:latin typeface="Calibri" charset="0"/>
              </a:rPr>
              <a:t>wave-function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space</a:t>
            </a:r>
            <a:r>
              <a:rPr lang="de-DE" sz="2000" dirty="0">
                <a:latin typeface="Calibri" charset="0"/>
              </a:rPr>
              <a:t>: </a:t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This </a:t>
            </a:r>
            <a:r>
              <a:rPr lang="de-DE" sz="2000" dirty="0" err="1">
                <a:latin typeface="Calibri" charset="0"/>
              </a:rPr>
              <a:t>has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damped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avoid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faster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development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high-</a:t>
            </a:r>
            <a:r>
              <a:rPr lang="de-DE" sz="2000" dirty="0" err="1">
                <a:latin typeface="Calibri" charset="0"/>
              </a:rPr>
              <a:t>lying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states</a:t>
            </a:r>
            <a:r>
              <a:rPr lang="de-DE" sz="2000" dirty="0">
                <a:latin typeface="Calibri" charset="0"/>
              </a:rPr>
              <a:t>;</a:t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practically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inverse </a:t>
            </a:r>
            <a:r>
              <a:rPr lang="de-DE" sz="2000" dirty="0" err="1">
                <a:latin typeface="Calibri" charset="0"/>
              </a:rPr>
              <a:t>kinetc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energy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used</a:t>
            </a:r>
            <a:r>
              <a:rPr lang="de-DE" sz="2000" dirty="0">
                <a:latin typeface="Calibri" charset="0"/>
              </a:rPr>
              <a:t>. Also </a:t>
            </a:r>
            <a:r>
              <a:rPr lang="de-DE" sz="2000" dirty="0" err="1">
                <a:latin typeface="Calibri" charset="0"/>
              </a:rPr>
              <a:t>orthonormalization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approximated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by</a:t>
            </a:r>
            <a:r>
              <a:rPr lang="de-DE" sz="2000" dirty="0">
                <a:latin typeface="Calibri" charset="0"/>
              </a:rPr>
              <a:t> diagonal </a:t>
            </a:r>
            <a:r>
              <a:rPr lang="de-DE" sz="2000" dirty="0" err="1">
                <a:latin typeface="Calibri" charset="0"/>
              </a:rPr>
              <a:t>terms</a:t>
            </a:r>
            <a:r>
              <a:rPr lang="de-DE" sz="2000" dirty="0">
                <a:latin typeface="Calibri" charset="0"/>
              </a:rPr>
              <a:t>. In </a:t>
            </a:r>
            <a:r>
              <a:rPr lang="de-DE" sz="2000" dirty="0" err="1">
                <a:latin typeface="Calibri" charset="0"/>
              </a:rPr>
              <a:t>summary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procedure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latin typeface="Calibri" charset="0"/>
              </a:rPr>
              <a:t>damping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operator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approximated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by</a:t>
            </a:r>
            <a:r>
              <a:rPr lang="de-DE" sz="2000" dirty="0">
                <a:latin typeface="Calibri" charset="0"/>
              </a:rPr>
              <a:t> a </a:t>
            </a:r>
            <a:r>
              <a:rPr lang="de-DE" sz="2000" dirty="0" err="1">
                <a:latin typeface="Calibri" charset="0"/>
              </a:rPr>
              <a:t>separable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expression</a:t>
            </a:r>
            <a:r>
              <a:rPr lang="de-DE" sz="2000" dirty="0">
                <a:latin typeface="Calibri" charset="0"/>
              </a:rPr>
              <a:t>.</a:t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>A </a:t>
            </a:r>
            <a:r>
              <a:rPr lang="de-DE" sz="2000" dirty="0" err="1">
                <a:latin typeface="Calibri" charset="0"/>
              </a:rPr>
              <a:t>standard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numerical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diagonalization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set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also </a:t>
            </a:r>
            <a:r>
              <a:rPr lang="de-DE" sz="2000" dirty="0" err="1">
                <a:latin typeface="Calibri" charset="0"/>
              </a:rPr>
              <a:t>done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speeds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up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convergence</a:t>
            </a:r>
            <a:endParaRPr lang="de-DE" sz="2000" dirty="0">
              <a:latin typeface="Calibri" charset="0"/>
            </a:endParaRPr>
          </a:p>
        </p:txBody>
      </p:sp>
      <p:graphicFrame>
        <p:nvGraphicFramePr>
          <p:cNvPr id="28677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38429"/>
              </p:ext>
            </p:extLst>
          </p:nvPr>
        </p:nvGraphicFramePr>
        <p:xfrm>
          <a:off x="1187624" y="1844824"/>
          <a:ext cx="53768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0" name="Equation" r:id="rId4" imgW="2997200" imgH="457200" progId="Equation.DSMT4">
                  <p:embed/>
                </p:oleObj>
              </mc:Choice>
              <mc:Fallback>
                <p:oleObj name="Equation" r:id="rId4" imgW="2997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844824"/>
                        <a:ext cx="53768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30821"/>
              </p:ext>
            </p:extLst>
          </p:nvPr>
        </p:nvGraphicFramePr>
        <p:xfrm>
          <a:off x="1043608" y="3717032"/>
          <a:ext cx="38703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1" name="Equation" r:id="rId6" imgW="2705100" imgH="1041400" progId="Equation.DSMT4">
                  <p:embed/>
                </p:oleObj>
              </mc:Choice>
              <mc:Fallback>
                <p:oleObj name="Equation" r:id="rId6" imgW="2705100" imgH="1041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717032"/>
                        <a:ext cx="3870325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666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ea typeface="+mj-ea"/>
                <a:cs typeface="+mj-cs"/>
              </a:rPr>
              <a:t>Time Integration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30724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eaLnBrk="1" hangingPunct="1"/>
            <a:r>
              <a:rPr lang="de-DE" sz="2000" dirty="0">
                <a:latin typeface="Calibri" charset="0"/>
              </a:rPr>
              <a:t>The TDHF </a:t>
            </a:r>
            <a:r>
              <a:rPr lang="de-DE" sz="2000" dirty="0" err="1">
                <a:latin typeface="Calibri" charset="0"/>
              </a:rPr>
              <a:t>equations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discretized</a:t>
            </a:r>
            <a:r>
              <a:rPr lang="de-DE" sz="2000" dirty="0">
                <a:latin typeface="Calibri" charset="0"/>
              </a:rPr>
              <a:t> also in </a:t>
            </a:r>
            <a:r>
              <a:rPr lang="de-DE" sz="2000" b="1" i="1" dirty="0">
                <a:latin typeface="Calibri" charset="0"/>
              </a:rPr>
              <a:t>time </a:t>
            </a:r>
            <a:r>
              <a:rPr lang="de-DE" sz="2000" b="1" i="1" dirty="0" err="1">
                <a:latin typeface="Calibri" charset="0"/>
              </a:rPr>
              <a:t>steps</a:t>
            </a:r>
            <a:r>
              <a:rPr lang="de-DE" sz="2000" b="1" i="1" dirty="0">
                <a:latin typeface="Calibri" charset="0"/>
              </a:rPr>
              <a:t> </a:t>
            </a:r>
            <a:r>
              <a:rPr lang="de-DE" sz="2000" dirty="0">
                <a:latin typeface="Calibri" charset="0"/>
              </a:rPr>
              <a:t>t=m </a:t>
            </a:r>
            <a:r>
              <a:rPr lang="de-DE" sz="2000" dirty="0" err="1">
                <a:latin typeface="Symbol" charset="0"/>
              </a:rPr>
              <a:t>D</a:t>
            </a:r>
            <a:r>
              <a:rPr lang="de-DE" sz="2000" dirty="0" err="1">
                <a:latin typeface="Calibri" charset="0"/>
              </a:rPr>
              <a:t>t</a:t>
            </a: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latin typeface="Calibri" charset="0"/>
              </a:rPr>
              <a:t>integration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from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one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step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next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approximated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by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where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half-</a:t>
            </a:r>
            <a:r>
              <a:rPr lang="de-DE" sz="2000" dirty="0" err="1">
                <a:latin typeface="Calibri" charset="0"/>
              </a:rPr>
              <a:t>step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Hamiltonian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estimated</a:t>
            </a:r>
            <a:r>
              <a:rPr lang="de-DE" sz="2000" dirty="0">
                <a:latin typeface="Calibri" charset="0"/>
              </a:rPr>
              <a:t> in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same </a:t>
            </a:r>
            <a:r>
              <a:rPr lang="de-DE" sz="2000" dirty="0" err="1">
                <a:latin typeface="Calibri" charset="0"/>
              </a:rPr>
              <a:t>way</a:t>
            </a:r>
            <a:r>
              <a:rPr lang="de-DE" sz="2000" dirty="0">
                <a:latin typeface="Calibri" charset="0"/>
              </a:rPr>
              <a:t>.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The </a:t>
            </a:r>
            <a:r>
              <a:rPr lang="de-DE" sz="2000" dirty="0" err="1">
                <a:latin typeface="Calibri" charset="0"/>
              </a:rPr>
              <a:t>exponential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</a:t>
            </a:r>
            <a:r>
              <a:rPr lang="de-DE" sz="2000" dirty="0">
                <a:latin typeface="Calibri" charset="0"/>
              </a:rPr>
              <a:t> in turn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approximated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by</a:t>
            </a: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r>
              <a:rPr lang="de-DE" sz="2000" dirty="0">
                <a:latin typeface="Calibri" charset="0"/>
              </a:rPr>
              <a:t>so </a:t>
            </a:r>
            <a:r>
              <a:rPr lang="de-DE" sz="2000" dirty="0" err="1">
                <a:latin typeface="Calibri" charset="0"/>
              </a:rPr>
              <a:t>that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Hamiltonian</a:t>
            </a:r>
            <a:r>
              <a:rPr lang="de-DE" sz="2000" dirty="0">
                <a:latin typeface="Calibri" charset="0"/>
              </a:rPr>
              <a:t> just </a:t>
            </a:r>
            <a:r>
              <a:rPr lang="de-DE" sz="2000" dirty="0" err="1">
                <a:latin typeface="Calibri" charset="0"/>
              </a:rPr>
              <a:t>has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applied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repeatedly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wave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functions</a:t>
            </a:r>
            <a:r>
              <a:rPr lang="de-DE" sz="2000" dirty="0">
                <a:latin typeface="Calibri" charset="0"/>
              </a:rPr>
              <a:t>.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Note </a:t>
            </a:r>
            <a:r>
              <a:rPr lang="de-DE" sz="2000" dirty="0" err="1">
                <a:latin typeface="Calibri" charset="0"/>
              </a:rPr>
              <a:t>that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this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procedure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non-</a:t>
            </a:r>
            <a:r>
              <a:rPr lang="de-DE" sz="2000" dirty="0" err="1">
                <a:latin typeface="Calibri" charset="0"/>
              </a:rPr>
              <a:t>unitary</a:t>
            </a:r>
            <a:r>
              <a:rPr lang="de-DE" sz="2000" dirty="0">
                <a:latin typeface="Calibri" charset="0"/>
              </a:rPr>
              <a:t>, so </a:t>
            </a:r>
            <a:r>
              <a:rPr lang="de-DE" sz="2000" dirty="0" err="1">
                <a:latin typeface="Calibri" charset="0"/>
              </a:rPr>
              <a:t>orthonormality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and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energy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conservation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are</a:t>
            </a:r>
            <a:r>
              <a:rPr lang="de-DE" sz="2000" dirty="0">
                <a:latin typeface="Calibri" charset="0"/>
              </a:rPr>
              <a:t> not </a:t>
            </a:r>
            <a:r>
              <a:rPr lang="de-DE" sz="2000" dirty="0" err="1">
                <a:latin typeface="Calibri" charset="0"/>
              </a:rPr>
              <a:t>guaranteed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works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quite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well</a:t>
            </a:r>
            <a:r>
              <a:rPr lang="de-DE" sz="2000" dirty="0">
                <a:latin typeface="Calibri" charset="0"/>
              </a:rPr>
              <a:t> in </a:t>
            </a:r>
            <a:r>
              <a:rPr lang="de-DE" sz="2000" dirty="0" err="1">
                <a:latin typeface="Calibri" charset="0"/>
              </a:rPr>
              <a:t>practice</a:t>
            </a:r>
            <a:r>
              <a:rPr lang="de-DE" sz="2000" dirty="0">
                <a:latin typeface="Calibri" charset="0"/>
              </a:rPr>
              <a:t>).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Alternative: </a:t>
            </a:r>
            <a:r>
              <a:rPr lang="de-DE" sz="2000" dirty="0" err="1">
                <a:latin typeface="Calibri" charset="0"/>
              </a:rPr>
              <a:t>higher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order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predictor-corrector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or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using</a:t>
            </a:r>
            <a:r>
              <a:rPr lang="de-DE" sz="2000" dirty="0">
                <a:latin typeface="Calibri" charset="0"/>
              </a:rPr>
              <a:t> </a:t>
            </a:r>
            <a:br>
              <a:rPr lang="de-DE" sz="2000" dirty="0">
                <a:latin typeface="Calibri" charset="0"/>
              </a:rPr>
            </a:br>
            <a:r>
              <a:rPr lang="de-DE" sz="2000" dirty="0" err="1">
                <a:latin typeface="Calibri" charset="0"/>
              </a:rPr>
              <a:t>which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unitary</a:t>
            </a:r>
            <a:r>
              <a:rPr lang="de-DE" sz="2000" dirty="0">
                <a:latin typeface="Calibri" charset="0"/>
              </a:rPr>
              <a:t> but </a:t>
            </a:r>
            <a:r>
              <a:rPr lang="de-DE" sz="2000" dirty="0" err="1">
                <a:latin typeface="Calibri" charset="0"/>
              </a:rPr>
              <a:t>requires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matrix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inversion</a:t>
            </a:r>
            <a:r>
              <a:rPr lang="de-DE" sz="2000" dirty="0">
                <a:latin typeface="Calibri" charset="0"/>
              </a:rPr>
              <a:t>.</a:t>
            </a:r>
          </a:p>
          <a:p>
            <a:pPr eaLnBrk="1" hangingPunct="1">
              <a:buFont typeface="Arial" charset="0"/>
              <a:buNone/>
            </a:pPr>
            <a:r>
              <a:rPr lang="de-DE" sz="2000" dirty="0">
                <a:latin typeface="Calibri" charset="0"/>
              </a:rPr>
              <a:t/>
            </a:r>
            <a:br>
              <a:rPr lang="de-DE" sz="2000" dirty="0">
                <a:latin typeface="Calibri" charset="0"/>
              </a:rPr>
            </a:br>
            <a:endParaRPr lang="de-DE" sz="2000" dirty="0">
              <a:latin typeface="Calibri" charset="0"/>
            </a:endParaRPr>
          </a:p>
        </p:txBody>
      </p:sp>
      <p:graphicFrame>
        <p:nvGraphicFramePr>
          <p:cNvPr id="307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377736"/>
              </p:ext>
            </p:extLst>
          </p:nvPr>
        </p:nvGraphicFramePr>
        <p:xfrm>
          <a:off x="1187624" y="1916832"/>
          <a:ext cx="38544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0" name="Equation" r:id="rId3" imgW="2349500" imgH="304800" progId="Equation.DSMT4">
                  <p:embed/>
                </p:oleObj>
              </mc:Choice>
              <mc:Fallback>
                <p:oleObj name="Equation" r:id="rId3" imgW="23495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916832"/>
                        <a:ext cx="385445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504176"/>
              </p:ext>
            </p:extLst>
          </p:nvPr>
        </p:nvGraphicFramePr>
        <p:xfrm>
          <a:off x="1115616" y="2924944"/>
          <a:ext cx="41275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1" name="Equation" r:id="rId5" imgW="2933700" imgH="520700" progId="Equation.DSMT4">
                  <p:embed/>
                </p:oleObj>
              </mc:Choice>
              <mc:Fallback>
                <p:oleObj name="Equation" r:id="rId5" imgW="29337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924944"/>
                        <a:ext cx="41275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968024"/>
              </p:ext>
            </p:extLst>
          </p:nvPr>
        </p:nvGraphicFramePr>
        <p:xfrm>
          <a:off x="6084168" y="4869160"/>
          <a:ext cx="1295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2" name="Equation" r:id="rId7" imgW="1295400" imgH="419100" progId="Equation.DSMT4">
                  <p:embed/>
                </p:oleObj>
              </mc:Choice>
              <mc:Fallback>
                <p:oleObj name="Equation" r:id="rId7" imgW="1295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4869160"/>
                        <a:ext cx="12954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39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ea typeface="+mj-ea"/>
                <a:cs typeface="+mj-cs"/>
              </a:rPr>
              <a:t>Practical</a:t>
            </a:r>
            <a:r>
              <a:rPr lang="de-DE" dirty="0" smtClean="0">
                <a:ea typeface="+mj-ea"/>
                <a:cs typeface="+mj-cs"/>
              </a:rPr>
              <a:t> </a:t>
            </a:r>
            <a:r>
              <a:rPr lang="de-DE" dirty="0" err="1" smtClean="0">
                <a:ea typeface="+mj-ea"/>
                <a:cs typeface="+mj-cs"/>
              </a:rPr>
              <a:t>Considerations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31748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eaLnBrk="1" hangingPunct="1"/>
            <a:r>
              <a:rPr lang="de-DE" sz="2000" dirty="0">
                <a:latin typeface="Calibri" charset="0"/>
              </a:rPr>
              <a:t>Problem </a:t>
            </a:r>
            <a:r>
              <a:rPr lang="de-DE" sz="2000" dirty="0" err="1">
                <a:latin typeface="Calibri" charset="0"/>
              </a:rPr>
              <a:t>size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typical</a:t>
            </a:r>
            <a:r>
              <a:rPr lang="de-DE" sz="2000" dirty="0">
                <a:latin typeface="Calibri" charset="0"/>
              </a:rPr>
              <a:t> heavy-</a:t>
            </a:r>
            <a:r>
              <a:rPr lang="de-DE" sz="2000" dirty="0" err="1">
                <a:latin typeface="Calibri" charset="0"/>
              </a:rPr>
              <a:t>nuclei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collision</a:t>
            </a:r>
            <a:r>
              <a:rPr lang="de-DE" sz="2000" dirty="0">
                <a:latin typeface="Calibri" charset="0"/>
              </a:rPr>
              <a:t>)</a:t>
            </a:r>
          </a:p>
          <a:p>
            <a:pPr lvl="1" eaLnBrk="1" hangingPunct="1"/>
            <a:r>
              <a:rPr lang="de-DE" sz="1600" dirty="0" err="1">
                <a:latin typeface="Calibri" charset="0"/>
              </a:rPr>
              <a:t>nx</a:t>
            </a:r>
            <a:r>
              <a:rPr lang="de-DE" sz="1600" dirty="0">
                <a:latin typeface="Calibri" charset="0"/>
              </a:rPr>
              <a:t>=</a:t>
            </a:r>
            <a:r>
              <a:rPr lang="de-DE" sz="1600" dirty="0" err="1">
                <a:latin typeface="Calibri" charset="0"/>
              </a:rPr>
              <a:t>ny</a:t>
            </a:r>
            <a:r>
              <a:rPr lang="de-DE" sz="1600" dirty="0">
                <a:latin typeface="Calibri" charset="0"/>
              </a:rPr>
              <a:t>=</a:t>
            </a:r>
            <a:r>
              <a:rPr lang="de-DE" sz="1600" dirty="0" err="1">
                <a:latin typeface="Calibri" charset="0"/>
              </a:rPr>
              <a:t>nz</a:t>
            </a:r>
            <a:r>
              <a:rPr lang="de-DE" sz="1600" dirty="0">
                <a:latin typeface="Calibri" charset="0"/>
              </a:rPr>
              <a:t>=64 (</a:t>
            </a:r>
            <a:r>
              <a:rPr lang="de-DE" sz="1600" dirty="0" err="1">
                <a:latin typeface="Calibri" charset="0"/>
              </a:rPr>
              <a:t>for</a:t>
            </a:r>
            <a:r>
              <a:rPr lang="de-DE" sz="1600" dirty="0">
                <a:latin typeface="Calibri" charset="0"/>
              </a:rPr>
              <a:t> 1fm </a:t>
            </a:r>
            <a:r>
              <a:rPr lang="de-DE" sz="1600" dirty="0" err="1">
                <a:latin typeface="Calibri" charset="0"/>
              </a:rPr>
              <a:t>grid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spacing</a:t>
            </a:r>
            <a:r>
              <a:rPr lang="de-DE" sz="1600" dirty="0">
                <a:latin typeface="Calibri" charset="0"/>
              </a:rPr>
              <a:t>), 2 </a:t>
            </a:r>
            <a:r>
              <a:rPr lang="de-DE" sz="1600" dirty="0" err="1">
                <a:latin typeface="Calibri" charset="0"/>
              </a:rPr>
              <a:t>spin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components</a:t>
            </a:r>
            <a:endParaRPr lang="de-DE" sz="1600" dirty="0">
              <a:latin typeface="Calibri" charset="0"/>
            </a:endParaRPr>
          </a:p>
          <a:p>
            <a:pPr lvl="1" eaLnBrk="1" hangingPunct="1"/>
            <a:r>
              <a:rPr lang="de-DE" sz="1600" dirty="0">
                <a:latin typeface="Calibri" charset="0"/>
              </a:rPr>
              <a:t>U+U: </a:t>
            </a:r>
            <a:r>
              <a:rPr lang="de-DE" sz="1600" dirty="0" err="1">
                <a:latin typeface="Calibri" charset="0"/>
              </a:rPr>
              <a:t>each</a:t>
            </a:r>
            <a:r>
              <a:rPr lang="de-DE" sz="1600" dirty="0">
                <a:latin typeface="Calibri" charset="0"/>
              </a:rPr>
              <a:t> 238 </a:t>
            </a:r>
            <a:r>
              <a:rPr lang="de-DE" sz="1600" dirty="0" err="1">
                <a:latin typeface="Calibri" charset="0"/>
              </a:rPr>
              <a:t>wave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functions</a:t>
            </a:r>
            <a:endParaRPr lang="de-DE" sz="1600" dirty="0">
              <a:latin typeface="Calibri" charset="0"/>
            </a:endParaRPr>
          </a:p>
          <a:p>
            <a:pPr lvl="1" eaLnBrk="1" hangingPunct="1"/>
            <a:r>
              <a:rPr lang="de-DE" sz="1600" dirty="0" err="1">
                <a:latin typeface="Calibri" charset="0"/>
              </a:rPr>
              <a:t>complex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values</a:t>
            </a:r>
            <a:r>
              <a:rPr lang="de-DE" sz="1600" dirty="0">
                <a:latin typeface="Calibri" charset="0"/>
              </a:rPr>
              <a:t>: </a:t>
            </a:r>
            <a:r>
              <a:rPr lang="de-DE" sz="1600" dirty="0" err="1">
                <a:latin typeface="Calibri" charset="0"/>
              </a:rPr>
              <a:t>each</a:t>
            </a:r>
            <a:r>
              <a:rPr lang="de-DE" sz="1600" dirty="0">
                <a:latin typeface="Calibri" charset="0"/>
              </a:rPr>
              <a:t> 16 </a:t>
            </a:r>
            <a:r>
              <a:rPr lang="de-DE" sz="1600" dirty="0" err="1">
                <a:latin typeface="Calibri" charset="0"/>
              </a:rPr>
              <a:t>bytes</a:t>
            </a:r>
            <a:endParaRPr lang="de-DE" sz="1600" dirty="0">
              <a:latin typeface="Calibri" charset="0"/>
            </a:endParaRPr>
          </a:p>
          <a:p>
            <a:pPr lvl="1" eaLnBrk="1" hangingPunct="1"/>
            <a:r>
              <a:rPr lang="de-DE" sz="1600" dirty="0">
                <a:latin typeface="Calibri" charset="0"/>
              </a:rPr>
              <a:t>Total </a:t>
            </a:r>
            <a:r>
              <a:rPr lang="de-DE" sz="1600" dirty="0" err="1">
                <a:latin typeface="Calibri" charset="0"/>
              </a:rPr>
              <a:t>is</a:t>
            </a:r>
            <a:r>
              <a:rPr lang="de-DE" sz="1600" dirty="0">
                <a:latin typeface="Calibri" charset="0"/>
              </a:rPr>
              <a:t> </a:t>
            </a:r>
          </a:p>
          <a:p>
            <a:pPr eaLnBrk="1" hangingPunct="1"/>
            <a:r>
              <a:rPr lang="de-DE" sz="2000" dirty="0" err="1">
                <a:latin typeface="Calibri" charset="0"/>
              </a:rPr>
              <a:t>Clearly</a:t>
            </a:r>
            <a:r>
              <a:rPr lang="de-DE" sz="2000" dirty="0">
                <a:latin typeface="Calibri" charset="0"/>
              </a:rPr>
              <a:t>, </a:t>
            </a:r>
            <a:r>
              <a:rPr lang="de-DE" sz="2000" dirty="0" err="1">
                <a:latin typeface="Calibri" charset="0"/>
              </a:rPr>
              <a:t>memory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</a:t>
            </a:r>
            <a:r>
              <a:rPr lang="de-DE" sz="2000" dirty="0">
                <a:latin typeface="Calibri" charset="0"/>
              </a:rPr>
              <a:t> not a </a:t>
            </a:r>
            <a:r>
              <a:rPr lang="de-DE" sz="2000" dirty="0" err="1">
                <a:latin typeface="Calibri" charset="0"/>
              </a:rPr>
              <a:t>problem</a:t>
            </a: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 err="1">
                <a:latin typeface="Calibri" charset="0"/>
              </a:rPr>
              <a:t>Collisions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take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up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few</a:t>
            </a:r>
            <a:r>
              <a:rPr lang="de-DE" sz="2000" dirty="0">
                <a:latin typeface="Calibri" charset="0"/>
              </a:rPr>
              <a:t> 1000 time </a:t>
            </a:r>
            <a:r>
              <a:rPr lang="de-DE" sz="2000" dirty="0" err="1">
                <a:latin typeface="Calibri" charset="0"/>
              </a:rPr>
              <a:t>steps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of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typically</a:t>
            </a:r>
            <a:r>
              <a:rPr lang="de-DE" sz="2000" dirty="0">
                <a:latin typeface="Calibri" charset="0"/>
              </a:rPr>
              <a:t> 0.2 </a:t>
            </a:r>
            <a:r>
              <a:rPr lang="de-DE" sz="2000" dirty="0" err="1">
                <a:latin typeface="Calibri" charset="0"/>
              </a:rPr>
              <a:t>fm</a:t>
            </a:r>
            <a:r>
              <a:rPr lang="de-DE" sz="2000" dirty="0">
                <a:latin typeface="Calibri" charset="0"/>
              </a:rPr>
              <a:t>/c: </a:t>
            </a:r>
            <a:r>
              <a:rPr lang="de-DE" sz="2000" dirty="0" err="1">
                <a:latin typeface="Calibri" charset="0"/>
              </a:rPr>
              <a:t>storing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results</a:t>
            </a:r>
            <a:r>
              <a:rPr lang="de-DE" sz="2000" dirty="0">
                <a:latin typeface="Calibri" charset="0"/>
              </a:rPr>
              <a:t> not so easy</a:t>
            </a:r>
          </a:p>
          <a:p>
            <a:pPr eaLnBrk="1" hangingPunct="1"/>
            <a:r>
              <a:rPr lang="de-DE" sz="2000" dirty="0" err="1">
                <a:latin typeface="Calibri" charset="0"/>
              </a:rPr>
              <a:t>Computation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times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range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from</a:t>
            </a:r>
            <a:r>
              <a:rPr lang="de-DE" sz="2000" dirty="0">
                <a:latin typeface="Calibri" charset="0"/>
              </a:rPr>
              <a:t> 1 h (O+O </a:t>
            </a:r>
            <a:r>
              <a:rPr lang="de-DE" sz="2000" dirty="0" err="1">
                <a:latin typeface="Calibri" charset="0"/>
              </a:rPr>
              <a:t>collision</a:t>
            </a:r>
            <a:r>
              <a:rPr lang="de-DE" sz="2000" dirty="0">
                <a:latin typeface="Calibri" charset="0"/>
              </a:rPr>
              <a:t>) </a:t>
            </a:r>
            <a:r>
              <a:rPr lang="de-DE" sz="2000" dirty="0" err="1">
                <a:latin typeface="Calibri" charset="0"/>
              </a:rPr>
              <a:t>to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weeks</a:t>
            </a:r>
            <a:r>
              <a:rPr lang="de-DE" sz="2000" dirty="0">
                <a:latin typeface="Calibri" charset="0"/>
              </a:rPr>
              <a:t> (U+U). 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Codes:</a:t>
            </a:r>
          </a:p>
          <a:p>
            <a:pPr lvl="1" eaLnBrk="1" hangingPunct="1"/>
            <a:r>
              <a:rPr lang="de-DE" sz="1600" dirty="0">
                <a:latin typeface="Calibri" charset="0"/>
              </a:rPr>
              <a:t>Code </a:t>
            </a:r>
            <a:r>
              <a:rPr lang="de-DE" sz="1600" dirty="0" err="1">
                <a:latin typeface="Calibri" charset="0"/>
              </a:rPr>
              <a:t>by</a:t>
            </a:r>
            <a:r>
              <a:rPr lang="de-DE" sz="1600" dirty="0">
                <a:latin typeface="Calibri" charset="0"/>
              </a:rPr>
              <a:t> Paul </a:t>
            </a:r>
            <a:r>
              <a:rPr lang="de-DE" sz="1600" dirty="0" err="1">
                <a:latin typeface="Calibri" charset="0"/>
              </a:rPr>
              <a:t>Bonche</a:t>
            </a:r>
            <a:r>
              <a:rPr lang="de-DE" sz="1600" dirty="0">
                <a:latin typeface="Calibri" charset="0"/>
              </a:rPr>
              <a:t> (</a:t>
            </a:r>
            <a:r>
              <a:rPr lang="de-DE" sz="1600" dirty="0" err="1">
                <a:latin typeface="Calibri" charset="0"/>
              </a:rPr>
              <a:t>published</a:t>
            </a:r>
            <a:r>
              <a:rPr lang="de-DE" sz="1600" dirty="0">
                <a:latin typeface="Calibri" charset="0"/>
              </a:rPr>
              <a:t>)</a:t>
            </a:r>
          </a:p>
          <a:p>
            <a:pPr lvl="1" eaLnBrk="1" hangingPunct="1"/>
            <a:r>
              <a:rPr lang="de-DE" sz="1600" dirty="0" err="1">
                <a:latin typeface="Calibri" charset="0"/>
              </a:rPr>
              <a:t>Oak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Ridge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code</a:t>
            </a:r>
            <a:r>
              <a:rPr lang="de-DE" sz="1600" dirty="0">
                <a:latin typeface="Calibri" charset="0"/>
              </a:rPr>
              <a:t> (S. Umar </a:t>
            </a:r>
            <a:r>
              <a:rPr lang="de-DE" sz="1600" dirty="0" err="1">
                <a:latin typeface="Calibri" charset="0"/>
              </a:rPr>
              <a:t>and</a:t>
            </a:r>
            <a:r>
              <a:rPr lang="de-DE" sz="1600" dirty="0">
                <a:latin typeface="Calibri" charset="0"/>
              </a:rPr>
              <a:t> M.R. </a:t>
            </a:r>
            <a:r>
              <a:rPr lang="de-DE" sz="1600" dirty="0" err="1">
                <a:latin typeface="Calibri" charset="0"/>
              </a:rPr>
              <a:t>Strayer</a:t>
            </a:r>
            <a:r>
              <a:rPr lang="de-DE" sz="1600" dirty="0">
                <a:latin typeface="Calibri" charset="0"/>
              </a:rPr>
              <a:t>, </a:t>
            </a:r>
            <a:r>
              <a:rPr lang="de-DE" sz="1600" dirty="0" err="1">
                <a:latin typeface="Calibri" charset="0"/>
              </a:rPr>
              <a:t>rewritten</a:t>
            </a:r>
            <a:r>
              <a:rPr lang="de-DE" sz="1600" dirty="0">
                <a:latin typeface="Calibri" charset="0"/>
              </a:rPr>
              <a:t> in </a:t>
            </a:r>
            <a:r>
              <a:rPr lang="de-DE" sz="1600" dirty="0" err="1">
                <a:latin typeface="Calibri" charset="0"/>
              </a:rPr>
              <a:t>Fortran</a:t>
            </a:r>
            <a:r>
              <a:rPr lang="de-DE" sz="1600" dirty="0">
                <a:latin typeface="Calibri" charset="0"/>
              </a:rPr>
              <a:t> 95 </a:t>
            </a:r>
            <a:r>
              <a:rPr lang="de-DE" sz="1600" dirty="0" err="1">
                <a:latin typeface="Calibri" charset="0"/>
              </a:rPr>
              <a:t>by</a:t>
            </a:r>
            <a:r>
              <a:rPr lang="de-DE" sz="1600" dirty="0">
                <a:latin typeface="Calibri" charset="0"/>
              </a:rPr>
              <a:t> J. Maruhn), will </a:t>
            </a:r>
            <a:r>
              <a:rPr lang="de-DE" sz="1600" dirty="0" err="1">
                <a:latin typeface="Calibri" charset="0"/>
              </a:rPr>
              <a:t>be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published</a:t>
            </a:r>
            <a:r>
              <a:rPr lang="de-DE" sz="1600" dirty="0">
                <a:latin typeface="Calibri" charset="0"/>
              </a:rPr>
              <a:t> </a:t>
            </a:r>
            <a:r>
              <a:rPr lang="de-DE" sz="1600" dirty="0" err="1">
                <a:latin typeface="Calibri" charset="0"/>
              </a:rPr>
              <a:t>as</a:t>
            </a:r>
            <a:r>
              <a:rPr lang="de-DE" sz="1600" dirty="0">
                <a:latin typeface="Calibri" charset="0"/>
              </a:rPr>
              <a:t> „Sky3D</a:t>
            </a:r>
            <a:r>
              <a:rPr lang="ja-JP" altLang="de-DE" sz="1600" dirty="0">
                <a:latin typeface="Calibri" charset="0"/>
              </a:rPr>
              <a:t>“</a:t>
            </a:r>
            <a:endParaRPr lang="de-DE" altLang="ja-JP" sz="1600" dirty="0">
              <a:latin typeface="Calibri" charset="0"/>
            </a:endParaRPr>
          </a:p>
          <a:p>
            <a:pPr lvl="1" eaLnBrk="1" hangingPunct="1"/>
            <a:r>
              <a:rPr lang="de-DE" sz="1600" dirty="0" err="1">
                <a:latin typeface="Calibri" charset="0"/>
              </a:rPr>
              <a:t>Simplified</a:t>
            </a:r>
            <a:r>
              <a:rPr lang="de-DE" sz="1600" dirty="0">
                <a:latin typeface="Calibri" charset="0"/>
              </a:rPr>
              <a:t> BKN 3D </a:t>
            </a:r>
            <a:r>
              <a:rPr lang="de-DE" sz="1600" dirty="0" err="1">
                <a:latin typeface="Calibri" charset="0"/>
              </a:rPr>
              <a:t>code</a:t>
            </a:r>
            <a:r>
              <a:rPr lang="de-DE" sz="1600" dirty="0">
                <a:latin typeface="Calibri" charset="0"/>
              </a:rPr>
              <a:t>, in </a:t>
            </a:r>
            <a:r>
              <a:rPr lang="de-DE" sz="1600" i="1" dirty="0">
                <a:latin typeface="Calibri" charset="0"/>
              </a:rPr>
              <a:t>J. Maruhn, P.-G. Reinhard, </a:t>
            </a:r>
            <a:r>
              <a:rPr lang="de-DE" sz="1600" i="1" dirty="0" err="1">
                <a:latin typeface="Calibri" charset="0"/>
              </a:rPr>
              <a:t>and</a:t>
            </a:r>
            <a:r>
              <a:rPr lang="de-DE" sz="1600" i="1" dirty="0">
                <a:latin typeface="Calibri" charset="0"/>
              </a:rPr>
              <a:t> E. </a:t>
            </a:r>
            <a:r>
              <a:rPr lang="de-DE" sz="1600" i="1" dirty="0" err="1">
                <a:latin typeface="Calibri" charset="0"/>
              </a:rPr>
              <a:t>Suraud</a:t>
            </a:r>
            <a:r>
              <a:rPr lang="de-DE" sz="1600" i="1" dirty="0">
                <a:latin typeface="Calibri" charset="0"/>
              </a:rPr>
              <a:t>, „Finite Fermi Systems</a:t>
            </a:r>
            <a:r>
              <a:rPr lang="ja-JP" altLang="de-DE" sz="1600" i="1" dirty="0">
                <a:latin typeface="Calibri" charset="0"/>
              </a:rPr>
              <a:t>“</a:t>
            </a:r>
            <a:r>
              <a:rPr lang="de-DE" altLang="ja-JP" sz="1600" i="1" dirty="0">
                <a:latin typeface="Calibri" charset="0"/>
              </a:rPr>
              <a:t> (Springer, 2010)</a:t>
            </a:r>
          </a:p>
          <a:p>
            <a:pPr lvl="1" eaLnBrk="1" hangingPunct="1"/>
            <a:r>
              <a:rPr lang="de-DE" sz="1600" dirty="0">
                <a:latin typeface="Calibri" charset="0"/>
              </a:rPr>
              <a:t>1D BKN </a:t>
            </a:r>
            <a:r>
              <a:rPr lang="de-DE" sz="1600" dirty="0" err="1">
                <a:latin typeface="Calibri" charset="0"/>
              </a:rPr>
              <a:t>code</a:t>
            </a:r>
            <a:r>
              <a:rPr lang="de-DE" sz="1600" dirty="0">
                <a:latin typeface="Calibri" charset="0"/>
              </a:rPr>
              <a:t> in </a:t>
            </a:r>
            <a:r>
              <a:rPr lang="de-DE" sz="1600" i="1" dirty="0">
                <a:latin typeface="Calibri" charset="0"/>
              </a:rPr>
              <a:t>K. </a:t>
            </a:r>
            <a:r>
              <a:rPr lang="de-DE" sz="1600" i="1" dirty="0" err="1">
                <a:latin typeface="Calibri" charset="0"/>
              </a:rPr>
              <a:t>Langanke</a:t>
            </a:r>
            <a:r>
              <a:rPr lang="de-DE" sz="1600" i="1" dirty="0">
                <a:latin typeface="Calibri" charset="0"/>
              </a:rPr>
              <a:t>, J. A. Maruhn, S. E. </a:t>
            </a:r>
            <a:r>
              <a:rPr lang="de-DE" sz="1600" i="1" dirty="0" err="1">
                <a:latin typeface="Calibri" charset="0"/>
              </a:rPr>
              <a:t>Koonin</a:t>
            </a:r>
            <a:r>
              <a:rPr lang="de-DE" sz="1600" i="1" dirty="0">
                <a:latin typeface="Calibri" charset="0"/>
              </a:rPr>
              <a:t>, „</a:t>
            </a:r>
            <a:r>
              <a:rPr lang="de-DE" sz="1600" i="1" dirty="0" err="1">
                <a:latin typeface="Calibri" charset="0"/>
              </a:rPr>
              <a:t>Computational</a:t>
            </a:r>
            <a:r>
              <a:rPr lang="de-DE" sz="1600" i="1" dirty="0">
                <a:latin typeface="Calibri" charset="0"/>
              </a:rPr>
              <a:t> </a:t>
            </a:r>
            <a:r>
              <a:rPr lang="de-DE" sz="1600" i="1" dirty="0" err="1">
                <a:latin typeface="Calibri" charset="0"/>
              </a:rPr>
              <a:t>Nuclear</a:t>
            </a:r>
            <a:r>
              <a:rPr lang="de-DE" sz="1600" i="1" dirty="0">
                <a:latin typeface="Calibri" charset="0"/>
              </a:rPr>
              <a:t> </a:t>
            </a:r>
            <a:r>
              <a:rPr lang="de-DE" sz="1600" i="1" dirty="0" err="1">
                <a:latin typeface="Calibri" charset="0"/>
              </a:rPr>
              <a:t>Physics</a:t>
            </a:r>
            <a:r>
              <a:rPr lang="de-DE" sz="1600" i="1" dirty="0">
                <a:latin typeface="Calibri" charset="0"/>
              </a:rPr>
              <a:t> 2</a:t>
            </a:r>
            <a:r>
              <a:rPr lang="ja-JP" altLang="de-DE" sz="1600" i="1" dirty="0">
                <a:latin typeface="Calibri" charset="0"/>
              </a:rPr>
              <a:t>“</a:t>
            </a:r>
            <a:r>
              <a:rPr lang="de-DE" altLang="ja-JP" sz="1600" i="1" dirty="0">
                <a:latin typeface="Calibri" charset="0"/>
              </a:rPr>
              <a:t>, Springer 1993.</a:t>
            </a:r>
            <a:endParaRPr lang="de-DE" sz="1600" i="1" dirty="0">
              <a:latin typeface="Calibri" charset="0"/>
            </a:endParaRPr>
          </a:p>
        </p:txBody>
      </p:sp>
      <p:graphicFrame>
        <p:nvGraphicFramePr>
          <p:cNvPr id="3174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415020"/>
              </p:ext>
            </p:extLst>
          </p:nvPr>
        </p:nvGraphicFramePr>
        <p:xfrm>
          <a:off x="1619672" y="2204864"/>
          <a:ext cx="28971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1" name="Equation" r:id="rId3" imgW="1854200" imgH="241300" progId="Equation.DSMT4">
                  <p:embed/>
                </p:oleObj>
              </mc:Choice>
              <mc:Fallback>
                <p:oleObj name="Equation" r:id="rId3" imgW="1854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204864"/>
                        <a:ext cx="28971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123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Peripheral</a:t>
            </a:r>
            <a:r>
              <a:rPr lang="de-DE" dirty="0" smtClean="0"/>
              <a:t> </a:t>
            </a:r>
            <a:r>
              <a:rPr lang="de-DE" dirty="0" err="1" smtClean="0"/>
              <a:t>Reaction</a:t>
            </a:r>
            <a:endParaRPr lang="de-DE" dirty="0"/>
          </a:p>
        </p:txBody>
      </p:sp>
      <p:pic>
        <p:nvPicPr>
          <p:cNvPr id="4" name="b6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268760"/>
            <a:ext cx="4902768" cy="4032448"/>
          </a:xfrm>
        </p:spPr>
      </p:pic>
      <p:sp>
        <p:nvSpPr>
          <p:cNvPr id="5" name="Textfeld 4"/>
          <p:cNvSpPr txBox="1"/>
          <p:nvPr/>
        </p:nvSpPr>
        <p:spPr>
          <a:xfrm>
            <a:off x="827584" y="55892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Nuclei </a:t>
            </a:r>
            <a:r>
              <a:rPr lang="de-DE" dirty="0" err="1" smtClean="0"/>
              <a:t>reseparate</a:t>
            </a:r>
            <a:r>
              <a:rPr lang="de-DE" dirty="0" smtClean="0"/>
              <a:t>, </a:t>
            </a:r>
            <a:r>
              <a:rPr lang="de-DE" dirty="0" err="1" smtClean="0"/>
              <a:t>possibly</a:t>
            </a:r>
            <a:r>
              <a:rPr lang="de-DE" dirty="0" smtClean="0"/>
              <a:t> </a:t>
            </a:r>
            <a:r>
              <a:rPr lang="de-DE" dirty="0" err="1" smtClean="0"/>
              <a:t>exchanging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nucleons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4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Computing </a:t>
            </a:r>
            <a:r>
              <a:rPr lang="de-DE" dirty="0" err="1" smtClean="0"/>
              <a:t>Enhancements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larger TDHF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Mesh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64</a:t>
            </a:r>
            <a:r>
              <a:rPr lang="de-DE" baseline="30000" dirty="0" smtClean="0"/>
              <a:t>2</a:t>
            </a:r>
            <a:r>
              <a:rPr lang="de-DE" dirty="0" smtClean="0"/>
              <a:t>×32.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spin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/>
          </a:p>
          <a:p>
            <a:pPr lvl="1"/>
            <a:r>
              <a:rPr lang="de-DE" baseline="30000" dirty="0" smtClean="0"/>
              <a:t>40</a:t>
            </a:r>
            <a:r>
              <a:rPr lang="de-DE" dirty="0" smtClean="0"/>
              <a:t>Ca+</a:t>
            </a:r>
            <a:r>
              <a:rPr lang="de-DE" baseline="30000" dirty="0" smtClean="0"/>
              <a:t>238</a:t>
            </a:r>
            <a:r>
              <a:rPr lang="de-DE" dirty="0" smtClean="0"/>
              <a:t>U: 278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endParaRPr lang="de-DE" dirty="0" smtClean="0"/>
          </a:p>
          <a:p>
            <a:pPr lvl="1"/>
            <a:r>
              <a:rPr lang="de-DE" dirty="0" smtClean="0"/>
              <a:t>Total: </a:t>
            </a:r>
            <a:r>
              <a:rPr lang="de-DE" dirty="0"/>
              <a:t>278×64</a:t>
            </a:r>
            <a:r>
              <a:rPr lang="de-DE" dirty="0" smtClean="0"/>
              <a:t>×64×32×2×8 Bytes ≈ </a:t>
            </a:r>
            <a:r>
              <a:rPr lang="de-DE" dirty="0" smtClean="0">
                <a:solidFill>
                  <a:srgbClr val="FFFF00"/>
                </a:solidFill>
              </a:rPr>
              <a:t>1.166 GB</a:t>
            </a:r>
          </a:p>
          <a:p>
            <a:pPr lvl="1"/>
            <a:r>
              <a:rPr lang="de-DE" dirty="0" smtClean="0"/>
              <a:t>Plus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endParaRPr lang="de-DE" dirty="0"/>
          </a:p>
          <a:p>
            <a:pPr lvl="1"/>
            <a:r>
              <a:rPr lang="de-DE" dirty="0" smtClean="0"/>
              <a:t>Computing time ≈ </a:t>
            </a:r>
            <a:r>
              <a:rPr lang="de-DE" dirty="0" smtClean="0">
                <a:solidFill>
                  <a:srgbClr val="FFFF00"/>
                </a:solidFill>
              </a:rPr>
              <a:t>1 </a:t>
            </a:r>
            <a:r>
              <a:rPr lang="de-DE" dirty="0" err="1" smtClean="0">
                <a:solidFill>
                  <a:srgbClr val="FFFF00"/>
                </a:solidFill>
              </a:rPr>
              <a:t>week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collision</a:t>
            </a:r>
            <a:r>
              <a:rPr lang="de-DE" dirty="0" smtClean="0"/>
              <a:t> on a PC</a:t>
            </a:r>
          </a:p>
          <a:p>
            <a:pPr lvl="1"/>
            <a:r>
              <a:rPr lang="de-DE" dirty="0" smtClean="0"/>
              <a:t>Parallel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endParaRPr lang="de-DE" dirty="0" smtClean="0"/>
          </a:p>
          <a:p>
            <a:r>
              <a:rPr lang="de-DE" dirty="0" smtClean="0"/>
              <a:t>Graphics </a:t>
            </a:r>
            <a:r>
              <a:rPr lang="de-DE" dirty="0" err="1" smtClean="0"/>
              <a:t>tools</a:t>
            </a:r>
            <a:r>
              <a:rPr lang="de-DE" dirty="0" smtClean="0"/>
              <a:t>: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3D </a:t>
            </a:r>
            <a:r>
              <a:rPr lang="de-DE" dirty="0" err="1" smtClean="0"/>
              <a:t>graphics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affordable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42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Advances</a:t>
            </a:r>
            <a:r>
              <a:rPr lang="de-DE" dirty="0" smtClean="0"/>
              <a:t> in Computing </a:t>
            </a:r>
            <a:r>
              <a:rPr lang="de-DE" dirty="0" err="1" smtClean="0"/>
              <a:t>Languages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79" y="980728"/>
            <a:ext cx="4120873" cy="5877272"/>
          </a:xfrm>
        </p:spPr>
        <p:txBody>
          <a:bodyPr numCol="1"/>
          <a:lstStyle/>
          <a:p>
            <a:r>
              <a:rPr lang="de-DE" dirty="0" err="1" smtClean="0">
                <a:solidFill>
                  <a:srgbClr val="FFFF00"/>
                </a:solidFill>
              </a:rPr>
              <a:t>Fortran</a:t>
            </a:r>
            <a:r>
              <a:rPr lang="de-DE" dirty="0" smtClean="0">
                <a:solidFill>
                  <a:srgbClr val="FFFF00"/>
                </a:solidFill>
              </a:rPr>
              <a:t> 66</a:t>
            </a:r>
          </a:p>
          <a:p>
            <a:pPr marL="360000" indent="0">
              <a:buNone/>
            </a:pPr>
            <a:r>
              <a:rPr lang="de-DE" sz="1200" dirty="0" smtClean="0"/>
              <a:t> </a:t>
            </a:r>
          </a:p>
          <a:p>
            <a:pPr marL="360000" indent="0">
              <a:buNone/>
            </a:pPr>
            <a:r>
              <a:rPr lang="de-DE" sz="1200" dirty="0" smtClean="0"/>
              <a:t>306 G1=UV(NBL)-AN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G4=G1*G1+DEL2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G5=SQRT (G4)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G3=G3-DEL2/(G4*G5)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G2=G2+G1/G5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133 IF(ABS (ZN-G2)-EPSY2)10,10,118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118 IF(ZN-G2)150,150,151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150 IP=1     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ANP=AN   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AAP=ZN-G2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GO TO 152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151 ZL=1.    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ANM=AN   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AAM=ZN-G2        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152 AN=AN+    (ZN-G2)/G3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IF(IP)134,134,153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153 IF(ZL)134,134,154    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154 IF(AN-ANM)155,155,156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156 IF(AN-ANP)134,155,155         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155 AN=(AAP*ANM-AAM*ANP)/(AAP-AAM)                                    </a:t>
            </a:r>
          </a:p>
          <a:p>
            <a:pPr marL="360000" indent="0">
              <a:buNone/>
            </a:pPr>
            <a:r>
              <a:rPr lang="de-DE" sz="1200" dirty="0" smtClean="0"/>
              <a:t>      GO TO 134</a:t>
            </a:r>
          </a:p>
          <a:p>
            <a:pPr marL="645750" indent="-285750"/>
            <a:r>
              <a:rPr lang="de-DE" sz="1400" dirty="0" err="1" smtClean="0">
                <a:solidFill>
                  <a:srgbClr val="FFFF00"/>
                </a:solidFill>
              </a:rPr>
              <a:t>What</a:t>
            </a:r>
            <a:r>
              <a:rPr lang="de-DE" sz="1400" dirty="0" smtClean="0">
                <a:solidFill>
                  <a:srgbClr val="FFFF00"/>
                </a:solidFill>
              </a:rPr>
              <a:t> </a:t>
            </a:r>
            <a:r>
              <a:rPr lang="de-DE" sz="1400" dirty="0" err="1" smtClean="0">
                <a:solidFill>
                  <a:srgbClr val="FFFF00"/>
                </a:solidFill>
              </a:rPr>
              <a:t>does</a:t>
            </a:r>
            <a:r>
              <a:rPr lang="de-DE" sz="1400" dirty="0" smtClean="0">
                <a:solidFill>
                  <a:srgbClr val="FFFF00"/>
                </a:solidFill>
              </a:rPr>
              <a:t> </a:t>
            </a:r>
            <a:r>
              <a:rPr lang="de-DE" sz="1400" dirty="0" err="1" smtClean="0">
                <a:solidFill>
                  <a:srgbClr val="FFFF00"/>
                </a:solidFill>
              </a:rPr>
              <a:t>it</a:t>
            </a:r>
            <a:r>
              <a:rPr lang="de-DE" sz="1400" dirty="0" smtClean="0">
                <a:solidFill>
                  <a:srgbClr val="FFFF00"/>
                </a:solidFill>
              </a:rPr>
              <a:t> </a:t>
            </a:r>
            <a:r>
              <a:rPr lang="de-DE" sz="1400" dirty="0" err="1" smtClean="0">
                <a:solidFill>
                  <a:srgbClr val="FFFF00"/>
                </a:solidFill>
              </a:rPr>
              <a:t>mean</a:t>
            </a:r>
            <a:r>
              <a:rPr lang="de-DE" sz="1400" dirty="0" smtClean="0">
                <a:solidFill>
                  <a:srgbClr val="FFFF00"/>
                </a:solidFill>
              </a:rPr>
              <a:t>? Who </a:t>
            </a:r>
            <a:r>
              <a:rPr lang="de-DE" sz="1400" dirty="0" err="1" smtClean="0">
                <a:solidFill>
                  <a:srgbClr val="FFFF00"/>
                </a:solidFill>
              </a:rPr>
              <a:t>knows</a:t>
            </a:r>
            <a:r>
              <a:rPr lang="de-DE" sz="1400" dirty="0" smtClean="0">
                <a:solidFill>
                  <a:srgbClr val="FFFF00"/>
                </a:solidFill>
              </a:rPr>
              <a:t>!</a:t>
            </a:r>
            <a:br>
              <a:rPr lang="de-DE" sz="1400" dirty="0" smtClean="0">
                <a:solidFill>
                  <a:srgbClr val="FFFF00"/>
                </a:solidFill>
              </a:rPr>
            </a:br>
            <a:r>
              <a:rPr lang="de-DE" sz="1400" dirty="0" smtClean="0">
                <a:solidFill>
                  <a:srgbClr val="FFFF00"/>
                </a:solidFill>
              </a:rPr>
              <a:t/>
            </a:r>
            <a:br>
              <a:rPr lang="de-DE" sz="1400" dirty="0" smtClean="0">
                <a:solidFill>
                  <a:srgbClr val="FFFF00"/>
                </a:solidFill>
              </a:rPr>
            </a:br>
            <a:endParaRPr lang="de-DE" sz="1400" dirty="0" smtClean="0">
              <a:solidFill>
                <a:srgbClr val="FFFF00"/>
              </a:solidFill>
            </a:endParaRPr>
          </a:p>
          <a:p>
            <a:pPr lvl="8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190909" y="980728"/>
            <a:ext cx="4932040" cy="5877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de-DE" sz="3200" dirty="0" err="1">
                <a:solidFill>
                  <a:srgbClr val="FFFF00"/>
                </a:solidFill>
                <a:latin typeface="+mn-lt"/>
              </a:rPr>
              <a:t>Fortran</a:t>
            </a:r>
            <a:r>
              <a:rPr lang="de-DE" sz="3200" dirty="0">
                <a:solidFill>
                  <a:srgbClr val="FFFF00"/>
                </a:solidFill>
                <a:latin typeface="+mn-lt"/>
              </a:rPr>
              <a:t> 95</a:t>
            </a:r>
            <a:r>
              <a:rPr lang="de-DE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de-DE" sz="3200" dirty="0">
                <a:solidFill>
                  <a:schemeClr val="bg1"/>
                </a:solidFill>
                <a:latin typeface="+mn-lt"/>
              </a:rPr>
            </a:br>
            <a:r>
              <a:rPr lang="de-DE" sz="3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de-DE" sz="3200" dirty="0" smtClean="0">
                <a:solidFill>
                  <a:schemeClr val="bg1"/>
                </a:solidFill>
                <a:latin typeface="+mn-lt"/>
              </a:rPr>
            </a:b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>
                <a:solidFill>
                  <a:srgbClr val="FFFFFF"/>
                </a:solidFill>
              </a:rPr>
              <a:t>!  Step 1: 3-body contribution to </a:t>
            </a:r>
            <a:r>
              <a:rPr lang="en-US" sz="1200" dirty="0" err="1">
                <a:solidFill>
                  <a:srgbClr val="FFFFFF"/>
                </a:solidFill>
              </a:rPr>
              <a:t>upot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DO </a:t>
            </a:r>
            <a:r>
              <a:rPr lang="en-US" sz="1200" dirty="0" err="1">
                <a:solidFill>
                  <a:srgbClr val="FFFFFF"/>
                </a:solidFill>
              </a:rPr>
              <a:t>iq</a:t>
            </a:r>
            <a:r>
              <a:rPr lang="en-US" sz="1200" dirty="0">
                <a:solidFill>
                  <a:srgbClr val="FFFFFF"/>
                </a:solidFill>
              </a:rPr>
              <a:t>=1,2 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</a:t>
            </a:r>
            <a:r>
              <a:rPr lang="en-US" sz="1200" dirty="0" err="1">
                <a:solidFill>
                  <a:srgbClr val="FFFFFF"/>
                </a:solidFill>
              </a:rPr>
              <a:t>ic</a:t>
            </a:r>
            <a:r>
              <a:rPr lang="en-US" sz="1200" dirty="0">
                <a:solidFill>
                  <a:srgbClr val="FFFFFF"/>
                </a:solidFill>
              </a:rPr>
              <a:t>=3-iq 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</a:t>
            </a:r>
            <a:r>
              <a:rPr lang="en-US" sz="1200" dirty="0" err="1">
                <a:solidFill>
                  <a:srgbClr val="FFFFFF"/>
                </a:solidFill>
              </a:rPr>
              <a:t>upot</a:t>
            </a:r>
            <a:r>
              <a:rPr lang="en-US" sz="1200" dirty="0">
                <a:solidFill>
                  <a:srgbClr val="FFFFFF"/>
                </a:solidFill>
              </a:rPr>
              <a:t>(:,:,:,</a:t>
            </a:r>
            <a:r>
              <a:rPr lang="en-US" sz="1200" dirty="0" err="1">
                <a:solidFill>
                  <a:srgbClr val="FFFFFF"/>
                </a:solidFill>
              </a:rPr>
              <a:t>iq</a:t>
            </a:r>
            <a:r>
              <a:rPr lang="en-US" sz="1200" dirty="0">
                <a:solidFill>
                  <a:srgbClr val="FFFFFF"/>
                </a:solidFill>
              </a:rPr>
              <a:t>)=(rho(:,:,:,1)+rho(:,:,:,2))**</a:t>
            </a:r>
            <a:r>
              <a:rPr lang="en-US" sz="1200" dirty="0" err="1">
                <a:solidFill>
                  <a:srgbClr val="FFFFFF"/>
                </a:solidFill>
              </a:rPr>
              <a:t>f%power</a:t>
            </a:r>
            <a:r>
              <a:rPr lang="en-US" sz="1200" dirty="0">
                <a:solidFill>
                  <a:srgbClr val="FFFFFF"/>
                </a:solidFill>
              </a:rPr>
              <a:t> * &amp;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     ((b3*(f%power+2.D0)/3.D0-2.D0*b3p/3.D0)*rho(:,:,:,</a:t>
            </a:r>
            <a:r>
              <a:rPr lang="en-US" sz="1200" dirty="0" err="1">
                <a:solidFill>
                  <a:srgbClr val="FFFFFF"/>
                </a:solidFill>
              </a:rPr>
              <a:t>iq</a:t>
            </a:r>
            <a:r>
              <a:rPr lang="en-US" sz="1200" dirty="0">
                <a:solidFill>
                  <a:srgbClr val="FFFFFF"/>
                </a:solidFill>
              </a:rPr>
              <a:t>) &amp;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     +b3*(f%power+2.D0)/3.D0*rho(:,:,:,</a:t>
            </a:r>
            <a:r>
              <a:rPr lang="en-US" sz="1200" dirty="0" err="1">
                <a:solidFill>
                  <a:srgbClr val="FFFFFF"/>
                </a:solidFill>
              </a:rPr>
              <a:t>ic</a:t>
            </a:r>
            <a:r>
              <a:rPr lang="en-US" sz="1200" dirty="0">
                <a:solidFill>
                  <a:srgbClr val="FFFFFF"/>
                </a:solidFill>
              </a:rPr>
              <a:t>) &amp;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     -(b3p*</a:t>
            </a:r>
            <a:r>
              <a:rPr lang="en-US" sz="1200" dirty="0" err="1">
                <a:solidFill>
                  <a:srgbClr val="FFFFFF"/>
                </a:solidFill>
              </a:rPr>
              <a:t>f%power</a:t>
            </a:r>
            <a:r>
              <a:rPr lang="en-US" sz="1200" dirty="0">
                <a:solidFill>
                  <a:srgbClr val="FFFFFF"/>
                </a:solidFill>
              </a:rPr>
              <a:t>/3.D0)*(rho(:,:,:,1)**2+rho(:,:,:,2)**2)/ &amp;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        (rho(:,:,:,1)+rho(:,:,:,2)+epsilon))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</a:rPr>
              <a:t>    </a:t>
            </a:r>
            <a:r>
              <a:rPr lang="en-US" sz="1200" dirty="0" smtClean="0">
                <a:solidFill>
                  <a:srgbClr val="FFFFFF"/>
                </a:solidFill>
              </a:rPr>
              <a:t>ENDDO</a:t>
            </a:r>
          </a:p>
          <a:p>
            <a:pPr marL="0" indent="0">
              <a:buNone/>
            </a:pPr>
            <a:endParaRPr lang="en-US" sz="1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Stands for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where all densities depend on space and </a:t>
            </a:r>
            <a:r>
              <a:rPr lang="en-US" sz="1400" dirty="0" err="1" smtClean="0">
                <a:solidFill>
                  <a:srgbClr val="FFFFFF"/>
                </a:solidFill>
              </a:rPr>
              <a:t>isospin</a:t>
            </a:r>
            <a:endParaRPr lang="en-US" sz="1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293096"/>
            <a:ext cx="4282076" cy="86409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16391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Physics</a:t>
            </a:r>
            <a:r>
              <a:rPr lang="de-DE" dirty="0" smtClean="0"/>
              <a:t>: Pauli </a:t>
            </a:r>
            <a:r>
              <a:rPr lang="de-DE" dirty="0" err="1" smtClean="0"/>
              <a:t>Principle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smtClean="0"/>
              <a:t>The Pauli </a:t>
            </a:r>
            <a:r>
              <a:rPr lang="de-DE" sz="2800" dirty="0" err="1" smtClean="0"/>
              <a:t>principle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essential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nuclear</a:t>
            </a:r>
            <a:r>
              <a:rPr lang="de-DE" sz="2800" dirty="0" smtClean="0"/>
              <a:t> </a:t>
            </a:r>
            <a:r>
              <a:rPr lang="de-DE" sz="2800" dirty="0" err="1" smtClean="0"/>
              <a:t>structure</a:t>
            </a:r>
            <a:r>
              <a:rPr lang="de-DE" sz="2800" dirty="0" smtClean="0"/>
              <a:t>.</a:t>
            </a:r>
          </a:p>
          <a:p>
            <a:r>
              <a:rPr lang="de-DE" sz="2800" dirty="0" smtClean="0"/>
              <a:t>In </a:t>
            </a:r>
            <a:r>
              <a:rPr lang="de-DE" sz="2800" dirty="0" err="1" smtClean="0"/>
              <a:t>collisions</a:t>
            </a:r>
            <a:r>
              <a:rPr lang="de-DE" sz="2800" dirty="0" smtClean="0"/>
              <a:t> </a:t>
            </a:r>
            <a:r>
              <a:rPr lang="de-DE" sz="2800" dirty="0" err="1" smtClean="0"/>
              <a:t>it</a:t>
            </a:r>
            <a:r>
              <a:rPr lang="de-DE" sz="2800" dirty="0" smtClean="0"/>
              <a:t> </a:t>
            </a:r>
            <a:r>
              <a:rPr lang="de-DE" sz="2800" dirty="0" err="1" smtClean="0"/>
              <a:t>has</a:t>
            </a:r>
            <a:r>
              <a:rPr lang="de-DE" sz="2800" dirty="0" smtClean="0"/>
              <a:t> </a:t>
            </a:r>
            <a:r>
              <a:rPr lang="de-DE" sz="2800" dirty="0" err="1" smtClean="0"/>
              <a:t>two</a:t>
            </a:r>
            <a:r>
              <a:rPr lang="de-DE" sz="2800" dirty="0" smtClean="0"/>
              <a:t> </a:t>
            </a:r>
            <a:r>
              <a:rPr lang="de-DE" sz="2800" dirty="0" err="1" smtClean="0"/>
              <a:t>consequences</a:t>
            </a:r>
            <a:r>
              <a:rPr lang="de-DE" sz="2800" dirty="0" smtClean="0"/>
              <a:t>:</a:t>
            </a:r>
          </a:p>
          <a:p>
            <a:pPr>
              <a:buFont typeface="Wingdings" charset="2"/>
              <a:buChar char="Ø"/>
            </a:pP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prohibits</a:t>
            </a:r>
            <a:r>
              <a:rPr lang="de-DE" sz="2400" dirty="0" smtClean="0"/>
              <a:t>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collisions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between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nucleons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), </a:t>
            </a:r>
            <a:r>
              <a:rPr lang="de-DE" sz="2400" dirty="0" err="1" smtClean="0"/>
              <a:t>because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final </a:t>
            </a:r>
            <a:r>
              <a:rPr lang="de-DE" sz="2400" dirty="0" err="1" smtClean="0"/>
              <a:t>states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already</a:t>
            </a:r>
            <a:r>
              <a:rPr lang="de-DE" sz="2400" dirty="0" smtClean="0"/>
              <a:t> </a:t>
            </a:r>
            <a:r>
              <a:rPr lang="de-DE" sz="2400" dirty="0" err="1" smtClean="0"/>
              <a:t>occupied</a:t>
            </a:r>
            <a:endParaRPr lang="de-DE" sz="2400" dirty="0" smtClean="0"/>
          </a:p>
          <a:p>
            <a:pPr lvl="1">
              <a:buFont typeface="Symbol" charset="2"/>
              <a:buChar char="-"/>
            </a:pPr>
            <a:r>
              <a:rPr lang="de-DE" sz="2400" dirty="0" smtClean="0"/>
              <a:t>This </a:t>
            </a:r>
            <a:r>
              <a:rPr lang="de-DE" sz="2400" dirty="0" err="1" smtClean="0"/>
              <a:t>implies</a:t>
            </a:r>
            <a:r>
              <a:rPr lang="de-DE" sz="2400" dirty="0" smtClean="0"/>
              <a:t> a </a:t>
            </a:r>
            <a:r>
              <a:rPr lang="de-DE" sz="2400" dirty="0" err="1" smtClean="0"/>
              <a:t>long</a:t>
            </a:r>
            <a:r>
              <a:rPr lang="de-DE" sz="2400" dirty="0" smtClean="0"/>
              <a:t> </a:t>
            </a:r>
            <a:r>
              <a:rPr lang="de-DE" sz="2400" dirty="0" err="1" smtClean="0"/>
              <a:t>mean</a:t>
            </a:r>
            <a:r>
              <a:rPr lang="de-DE" sz="2400" dirty="0" smtClean="0"/>
              <a:t> </a:t>
            </a:r>
            <a:r>
              <a:rPr lang="de-DE" sz="2400" dirty="0" err="1" smtClean="0"/>
              <a:t>free</a:t>
            </a:r>
            <a:r>
              <a:rPr lang="de-DE" sz="2400" dirty="0" smtClean="0"/>
              <a:t> </a:t>
            </a:r>
            <a:r>
              <a:rPr lang="de-DE" sz="2400" dirty="0" err="1" smtClean="0"/>
              <a:t>path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leads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very</a:t>
            </a:r>
            <a:r>
              <a:rPr lang="de-DE" sz="2400" dirty="0" smtClean="0">
                <a:solidFill>
                  <a:srgbClr val="FFFF00"/>
                </a:solidFill>
              </a:rPr>
              <a:t> large </a:t>
            </a:r>
            <a:r>
              <a:rPr lang="de-DE" sz="2400" dirty="0" err="1" smtClean="0"/>
              <a:t>viscosity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thermoconductivity</a:t>
            </a:r>
            <a:r>
              <a:rPr lang="de-DE" sz="2400" dirty="0" smtClean="0"/>
              <a:t>.</a:t>
            </a:r>
          </a:p>
          <a:p>
            <a:pPr lvl="1">
              <a:buFont typeface="Symbol" charset="2"/>
              <a:buChar char="-"/>
            </a:pPr>
            <a:r>
              <a:rPr lang="de-DE" sz="2400" dirty="0"/>
              <a:t>In </a:t>
            </a:r>
            <a:r>
              <a:rPr lang="de-DE" sz="2400" dirty="0" err="1"/>
              <a:t>practice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 smtClean="0"/>
              <a:t>enclosing</a:t>
            </a:r>
            <a:r>
              <a:rPr lang="de-DE" sz="2400" dirty="0" smtClean="0"/>
              <a:t> </a:t>
            </a:r>
            <a:r>
              <a:rPr lang="de-DE" sz="2400" dirty="0" err="1" smtClean="0"/>
              <a:t>mean</a:t>
            </a:r>
            <a:r>
              <a:rPr lang="de-DE" sz="2400" dirty="0" smtClean="0"/>
              <a:t> </a:t>
            </a:r>
            <a:r>
              <a:rPr lang="de-DE" sz="2400" dirty="0" err="1"/>
              <a:t>field</a:t>
            </a:r>
            <a:r>
              <a:rPr lang="de-DE" sz="2400" dirty="0"/>
              <a:t> </a:t>
            </a:r>
            <a:r>
              <a:rPr lang="de-DE" sz="2400" dirty="0" err="1"/>
              <a:t>determines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 smtClean="0"/>
              <a:t>effectiveness</a:t>
            </a:r>
            <a:endParaRPr lang="de-DE" sz="2400" dirty="0" smtClean="0"/>
          </a:p>
          <a:p>
            <a:pPr>
              <a:buFont typeface="Wingdings" charset="2"/>
              <a:buChar char="Ø"/>
            </a:pPr>
            <a:r>
              <a:rPr lang="de-DE" sz="2800" dirty="0" smtClean="0"/>
              <a:t>On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other</a:t>
            </a:r>
            <a:r>
              <a:rPr lang="de-DE" sz="2800" dirty="0" smtClean="0"/>
              <a:t> </a:t>
            </a:r>
            <a:r>
              <a:rPr lang="de-DE" sz="2800" dirty="0" err="1" smtClean="0"/>
              <a:t>hand</a:t>
            </a:r>
            <a:r>
              <a:rPr lang="de-DE" sz="2800" dirty="0" smtClean="0"/>
              <a:t>, </a:t>
            </a:r>
            <a:r>
              <a:rPr lang="de-DE" sz="2800" dirty="0" err="1" smtClean="0"/>
              <a:t>collisions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responsible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local</a:t>
            </a:r>
            <a:r>
              <a:rPr lang="de-DE" sz="2800" dirty="0" smtClean="0"/>
              <a:t> </a:t>
            </a:r>
            <a:r>
              <a:rPr lang="de-DE" sz="2800" dirty="0" err="1" smtClean="0"/>
              <a:t>equilibrium</a:t>
            </a:r>
            <a:endParaRPr lang="de-DE" sz="2800" dirty="0"/>
          </a:p>
          <a:p>
            <a:pPr>
              <a:buFont typeface="Wingdings" charset="2"/>
              <a:buChar char="Ø"/>
            </a:pPr>
            <a:r>
              <a:rPr lang="de-DE" sz="2800" dirty="0" err="1" smtClean="0"/>
              <a:t>It</a:t>
            </a:r>
            <a:r>
              <a:rPr lang="de-DE" sz="2800" dirty="0" smtClean="0"/>
              <a:t> also </a:t>
            </a:r>
            <a:r>
              <a:rPr lang="de-DE" sz="2800" dirty="0" err="1" smtClean="0"/>
              <a:t>leads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an </a:t>
            </a:r>
            <a:r>
              <a:rPr lang="de-DE" sz="2800" dirty="0" err="1" smtClean="0"/>
              <a:t>excitation</a:t>
            </a:r>
            <a:r>
              <a:rPr lang="de-DE" sz="2800" dirty="0" smtClean="0"/>
              <a:t>, </a:t>
            </a:r>
            <a:r>
              <a:rPr lang="de-DE" sz="2800" dirty="0" err="1" smtClean="0"/>
              <a:t>because</a:t>
            </a:r>
            <a:r>
              <a:rPr lang="de-DE" sz="2800" dirty="0" smtClean="0"/>
              <a:t> </a:t>
            </a:r>
            <a:r>
              <a:rPr lang="de-DE" sz="2800" dirty="0" err="1" smtClean="0"/>
              <a:t>wave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 </a:t>
            </a:r>
            <a:r>
              <a:rPr lang="de-DE" sz="2800" dirty="0" err="1" smtClean="0"/>
              <a:t>cannot</a:t>
            </a:r>
            <a:r>
              <a:rPr lang="de-DE" sz="2800" dirty="0" smtClean="0"/>
              <a:t> </a:t>
            </a:r>
            <a:r>
              <a:rPr lang="de-DE" sz="2800" dirty="0" err="1" smtClean="0"/>
              <a:t>share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same </a:t>
            </a:r>
            <a:r>
              <a:rPr lang="de-DE" sz="2800" dirty="0" err="1" smtClean="0"/>
              <a:t>phase</a:t>
            </a:r>
            <a:r>
              <a:rPr lang="de-DE" sz="2800" dirty="0" smtClean="0"/>
              <a:t> </a:t>
            </a:r>
            <a:r>
              <a:rPr lang="de-DE" sz="2800" dirty="0" err="1" smtClean="0"/>
              <a:t>space</a:t>
            </a:r>
            <a:r>
              <a:rPr lang="de-DE" sz="2800" dirty="0" smtClean="0"/>
              <a:t> (</a:t>
            </a:r>
            <a:r>
              <a:rPr lang="de-DE" sz="2800" dirty="0" smtClean="0">
                <a:solidFill>
                  <a:srgbClr val="FFFF00"/>
                </a:solidFill>
              </a:rPr>
              <a:t>„</a:t>
            </a:r>
            <a:r>
              <a:rPr lang="de-DE" sz="2800" dirty="0" err="1" smtClean="0">
                <a:solidFill>
                  <a:srgbClr val="FFFF00"/>
                </a:solidFill>
              </a:rPr>
              <a:t>kinematic</a:t>
            </a:r>
            <a:r>
              <a:rPr lang="de-DE" sz="2800" dirty="0" smtClean="0">
                <a:solidFill>
                  <a:srgbClr val="FFFF00"/>
                </a:solidFill>
              </a:rPr>
              <a:t> Pauli </a:t>
            </a:r>
            <a:r>
              <a:rPr lang="de-DE" sz="2800" dirty="0" err="1" smtClean="0">
                <a:solidFill>
                  <a:srgbClr val="FFFF00"/>
                </a:solidFill>
              </a:rPr>
              <a:t>principle</a:t>
            </a:r>
            <a:r>
              <a:rPr lang="de-DE" sz="2800" dirty="0" smtClean="0">
                <a:solidFill>
                  <a:srgbClr val="FFFF00"/>
                </a:solidFill>
              </a:rPr>
              <a:t>“</a:t>
            </a:r>
            <a:r>
              <a:rPr lang="de-DE" sz="2800" dirty="0" smtClean="0"/>
              <a:t>). In TDHF </a:t>
            </a:r>
            <a:r>
              <a:rPr lang="de-DE" sz="2800" dirty="0" err="1" smtClean="0"/>
              <a:t>this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fulfilled</a:t>
            </a:r>
            <a:r>
              <a:rPr lang="de-DE" sz="2800" dirty="0" smtClean="0"/>
              <a:t> </a:t>
            </a:r>
            <a:r>
              <a:rPr lang="de-DE" sz="2800" dirty="0" err="1" smtClean="0"/>
              <a:t>exactly</a:t>
            </a:r>
            <a:r>
              <a:rPr lang="de-DE" sz="2800" dirty="0" smtClean="0"/>
              <a:t> </a:t>
            </a:r>
            <a:r>
              <a:rPr lang="de-DE" sz="2800" dirty="0" err="1" smtClean="0"/>
              <a:t>because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wave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 </a:t>
            </a:r>
            <a:r>
              <a:rPr lang="de-DE" sz="2800" dirty="0" err="1" smtClean="0"/>
              <a:t>remain</a:t>
            </a:r>
            <a:r>
              <a:rPr lang="de-DE" sz="2800" dirty="0" smtClean="0"/>
              <a:t> orthogonal.</a:t>
            </a:r>
          </a:p>
        </p:txBody>
      </p:sp>
    </p:spTree>
    <p:extLst>
      <p:ext uri="{BB962C8B-B14F-4D97-AF65-F5344CB8AC3E}">
        <p14:creationId xmlns:p14="http://schemas.microsoft.com/office/powerpoint/2010/main" val="65176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Dissipation in TDDFT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de-DE" sz="2400" dirty="0" smtClean="0">
                <a:solidFill>
                  <a:srgbClr val="FFFFFF"/>
                </a:solidFill>
              </a:rPr>
              <a:t>A </a:t>
            </a:r>
            <a:r>
              <a:rPr lang="de-DE" sz="2400" dirty="0" err="1" smtClean="0">
                <a:solidFill>
                  <a:srgbClr val="FFFFFF"/>
                </a:solidFill>
              </a:rPr>
              <a:t>single</a:t>
            </a:r>
            <a:r>
              <a:rPr lang="de-DE" sz="2400" dirty="0" smtClean="0">
                <a:solidFill>
                  <a:srgbClr val="FFFFFF"/>
                </a:solidFill>
              </a:rPr>
              <a:t> Slater </a:t>
            </a:r>
            <a:r>
              <a:rPr lang="de-DE" sz="2400" dirty="0" err="1" smtClean="0">
                <a:solidFill>
                  <a:srgbClr val="FFFFFF"/>
                </a:solidFill>
              </a:rPr>
              <a:t>determinant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is</a:t>
            </a:r>
            <a:r>
              <a:rPr lang="de-DE" sz="2400" dirty="0" smtClean="0">
                <a:solidFill>
                  <a:srgbClr val="FFFFFF"/>
                </a:solidFill>
              </a:rPr>
              <a:t> a pure </a:t>
            </a:r>
            <a:r>
              <a:rPr lang="de-DE" sz="2400" dirty="0" err="1" smtClean="0">
                <a:solidFill>
                  <a:srgbClr val="FFFFFF"/>
                </a:solidFill>
              </a:rPr>
              <a:t>state</a:t>
            </a:r>
            <a:r>
              <a:rPr lang="de-DE" sz="2400" dirty="0" smtClean="0">
                <a:solidFill>
                  <a:srgbClr val="FFFFFF"/>
                </a:solidFill>
              </a:rPr>
              <a:t>: </a:t>
            </a:r>
            <a:r>
              <a:rPr lang="de-DE" sz="2400" dirty="0" err="1" smtClean="0">
                <a:solidFill>
                  <a:srgbClr val="FFFFFF"/>
                </a:solidFill>
              </a:rPr>
              <a:t>entropy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zero</a:t>
            </a:r>
            <a:r>
              <a:rPr lang="de-DE" sz="24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There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are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no</a:t>
            </a:r>
            <a:r>
              <a:rPr lang="de-DE" sz="2400" dirty="0" smtClean="0">
                <a:solidFill>
                  <a:srgbClr val="FFFFFF"/>
                </a:solidFill>
              </a:rPr>
              <a:t> NN-</a:t>
            </a:r>
            <a:r>
              <a:rPr lang="de-DE" sz="2400" dirty="0" err="1" smtClean="0">
                <a:solidFill>
                  <a:srgbClr val="FFFFFF"/>
                </a:solidFill>
              </a:rPr>
              <a:t>collisions</a:t>
            </a:r>
            <a:r>
              <a:rPr lang="de-DE" sz="2400" dirty="0" smtClean="0">
                <a:solidFill>
                  <a:srgbClr val="FFFFFF"/>
                </a:solidFill>
              </a:rPr>
              <a:t>. Dissipation?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Yet</a:t>
            </a:r>
            <a:r>
              <a:rPr lang="de-DE" sz="2400" dirty="0" smtClean="0">
                <a:solidFill>
                  <a:srgbClr val="FFFFFF"/>
                </a:solidFill>
              </a:rPr>
              <a:t> TDHF </a:t>
            </a:r>
            <a:r>
              <a:rPr lang="de-DE" sz="2400" dirty="0" err="1" smtClean="0">
                <a:solidFill>
                  <a:srgbClr val="FFFFFF"/>
                </a:solidFill>
              </a:rPr>
              <a:t>shows</a:t>
            </a:r>
            <a:r>
              <a:rPr lang="de-DE" sz="2400" dirty="0" smtClean="0">
                <a:solidFill>
                  <a:srgbClr val="FFFFFF"/>
                </a:solidFill>
              </a:rPr>
              <a:t> strong </a:t>
            </a:r>
            <a:r>
              <a:rPr lang="de-DE" sz="2400" dirty="0" err="1" smtClean="0">
                <a:solidFill>
                  <a:srgbClr val="FFFFFF"/>
                </a:solidFill>
              </a:rPr>
              <a:t>internal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excitation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and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damping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of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collective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motion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smtClean="0">
                <a:solidFill>
                  <a:srgbClr val="FFFFFF"/>
                </a:solidFill>
              </a:rPr>
              <a:t>Solution:</a:t>
            </a:r>
          </a:p>
          <a:p>
            <a:r>
              <a:rPr lang="de-DE" sz="2400" dirty="0" smtClean="0">
                <a:solidFill>
                  <a:srgbClr val="FFFFFF"/>
                </a:solidFill>
              </a:rPr>
              <a:t>In </a:t>
            </a:r>
            <a:r>
              <a:rPr lang="de-DE" sz="2400" dirty="0" err="1" smtClean="0">
                <a:solidFill>
                  <a:srgbClr val="FFFFFF"/>
                </a:solidFill>
              </a:rPr>
              <a:t>classical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transport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there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are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two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effects</a:t>
            </a:r>
            <a:r>
              <a:rPr lang="de-DE" sz="2400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de-DE" sz="2000" dirty="0" err="1" smtClean="0">
                <a:solidFill>
                  <a:srgbClr val="FFFF00"/>
                </a:solidFill>
              </a:rPr>
              <a:t>Viscosity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and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thermoconductivity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smtClean="0">
                <a:solidFill>
                  <a:srgbClr val="FFFFFF"/>
                </a:solidFill>
              </a:rPr>
              <a:t>proportional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mean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free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path</a:t>
            </a:r>
            <a:endParaRPr lang="de-DE" sz="2000" dirty="0" smtClean="0">
              <a:solidFill>
                <a:srgbClr val="FFFFFF"/>
              </a:solidFill>
            </a:endParaRPr>
          </a:p>
          <a:p>
            <a:pPr lvl="1"/>
            <a:r>
              <a:rPr lang="de-DE" sz="2000" dirty="0" err="1" smtClean="0">
                <a:solidFill>
                  <a:srgbClr val="FFFFFF"/>
                </a:solidFill>
              </a:rPr>
              <a:t>Collisions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establish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local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equilibrium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distribution</a:t>
            </a:r>
            <a:r>
              <a:rPr lang="de-DE" sz="2000" dirty="0" smtClean="0">
                <a:solidFill>
                  <a:srgbClr val="FFFF00"/>
                </a:solidFill>
              </a:rPr>
              <a:t> (LTE)</a:t>
            </a:r>
          </a:p>
          <a:p>
            <a:r>
              <a:rPr lang="de-DE" sz="2400" dirty="0" smtClean="0">
                <a:solidFill>
                  <a:srgbClr val="FFFFFF"/>
                </a:solidFill>
              </a:rPr>
              <a:t>In TDHF heavy-</a:t>
            </a:r>
            <a:r>
              <a:rPr lang="de-DE" sz="2400" dirty="0" err="1" smtClean="0">
                <a:solidFill>
                  <a:srgbClr val="FFFFFF"/>
                </a:solidFill>
              </a:rPr>
              <a:t>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collision</a:t>
            </a:r>
            <a:r>
              <a:rPr lang="de-DE" sz="2400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de-DE" sz="2000" dirty="0" smtClean="0">
                <a:solidFill>
                  <a:srgbClr val="FFFFFF"/>
                </a:solidFill>
              </a:rPr>
              <a:t>Large </a:t>
            </a:r>
            <a:r>
              <a:rPr lang="de-DE" sz="2000" dirty="0" err="1" smtClean="0">
                <a:solidFill>
                  <a:srgbClr val="FFFFFF"/>
                </a:solidFill>
              </a:rPr>
              <a:t>dissipation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relative </a:t>
            </a:r>
            <a:r>
              <a:rPr lang="de-DE" sz="2000" dirty="0" err="1" smtClean="0">
                <a:solidFill>
                  <a:srgbClr val="FFFFFF"/>
                </a:solidFill>
              </a:rPr>
              <a:t>motion</a:t>
            </a:r>
            <a:r>
              <a:rPr lang="de-DE" sz="2000" dirty="0" smtClean="0">
                <a:solidFill>
                  <a:srgbClr val="FFFFFF"/>
                </a:solidFill>
              </a:rPr>
              <a:t> due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exchange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of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particles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through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neck </a:t>
            </a:r>
            <a:r>
              <a:rPr lang="de-DE" sz="2000" dirty="0" err="1" smtClean="0">
                <a:solidFill>
                  <a:srgbClr val="FFFFFF"/>
                </a:solidFill>
              </a:rPr>
              <a:t>joining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two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nuclei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see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window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formula</a:t>
            </a:r>
            <a:r>
              <a:rPr lang="de-DE" sz="2000" dirty="0" smtClean="0">
                <a:solidFill>
                  <a:srgbClr val="FFFFFF"/>
                </a:solidFill>
              </a:rPr>
              <a:t> (</a:t>
            </a:r>
            <a:r>
              <a:rPr lang="de-DE" sz="2000" dirty="0" err="1" smtClean="0">
                <a:solidFill>
                  <a:srgbClr val="FFFFFF"/>
                </a:solidFill>
              </a:rPr>
              <a:t>Swiatecki</a:t>
            </a:r>
            <a:r>
              <a:rPr lang="de-DE" sz="2000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de-DE" sz="2000" dirty="0" smtClean="0">
                <a:solidFill>
                  <a:srgbClr val="FFFFFF"/>
                </a:solidFill>
              </a:rPr>
              <a:t>Inside </a:t>
            </a:r>
            <a:r>
              <a:rPr lang="de-DE" sz="2000" dirty="0" err="1" smtClean="0">
                <a:solidFill>
                  <a:srgbClr val="FFFFFF"/>
                </a:solidFill>
              </a:rPr>
              <a:t>the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fragment</a:t>
            </a:r>
            <a:r>
              <a:rPr lang="de-DE" sz="2000" dirty="0" smtClean="0">
                <a:solidFill>
                  <a:srgbClr val="FFFFFF"/>
                </a:solidFill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</a:rPr>
              <a:t>relaxation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to</a:t>
            </a:r>
            <a:r>
              <a:rPr lang="de-DE" sz="2000" dirty="0" smtClean="0">
                <a:solidFill>
                  <a:srgbClr val="FFFFFF"/>
                </a:solidFill>
              </a:rPr>
              <a:t> an </a:t>
            </a:r>
            <a:r>
              <a:rPr lang="de-DE" sz="2000" dirty="0" err="1" smtClean="0">
                <a:solidFill>
                  <a:srgbClr val="FFFFFF"/>
                </a:solidFill>
              </a:rPr>
              <a:t>equilibrium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state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is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extremely</a:t>
            </a:r>
            <a:r>
              <a:rPr lang="de-DE" sz="2000" dirty="0" smtClean="0">
                <a:solidFill>
                  <a:srgbClr val="FFFFFF"/>
                </a:solidFill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</a:rPr>
              <a:t>slow</a:t>
            </a:r>
            <a:endParaRPr lang="de-DE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0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Wave </a:t>
            </a:r>
            <a:r>
              <a:rPr lang="de-DE" dirty="0" err="1" smtClean="0"/>
              <a:t>function</a:t>
            </a:r>
            <a:r>
              <a:rPr lang="de-DE" dirty="0" smtClean="0"/>
              <a:t> in a </a:t>
            </a:r>
            <a:r>
              <a:rPr lang="de-DE" dirty="0" err="1" smtClean="0"/>
              <a:t>peripheral</a:t>
            </a:r>
            <a:r>
              <a:rPr lang="de-DE" dirty="0" smtClean="0"/>
              <a:t> </a:t>
            </a:r>
            <a:r>
              <a:rPr lang="de-DE" dirty="0" err="1" smtClean="0"/>
              <a:t>collision</a:t>
            </a:r>
            <a:endParaRPr lang="de-DE" dirty="0"/>
          </a:p>
        </p:txBody>
      </p:sp>
      <p:pic>
        <p:nvPicPr>
          <p:cNvPr id="4" name="WF2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7129" b="17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72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0" y="0"/>
            <a:ext cx="9133550" cy="908720"/>
          </a:xfrm>
          <a:ln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Problem Setup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80" y="980728"/>
            <a:ext cx="9123620" cy="5877272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</a:rPr>
              <a:t>Get wave functions for any number of nuclei from static </a:t>
            </a:r>
            <a:r>
              <a:rPr lang="en-US" sz="2400" dirty="0" err="1">
                <a:latin typeface="Calibri" charset="0"/>
              </a:rPr>
              <a:t>Hartree-Fock</a:t>
            </a:r>
            <a:r>
              <a:rPr lang="en-US" sz="2400" dirty="0">
                <a:latin typeface="Calibri" charset="0"/>
              </a:rPr>
              <a:t> solution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Calibri" charset="0"/>
              </a:rPr>
              <a:t>Heavy-Ion collisions: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Set up the fragments at a finite distance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Boost wave functions in fragment </a:t>
            </a:r>
            <a:r>
              <a:rPr lang="en-US" sz="2000" i="1" dirty="0">
                <a:latin typeface="Calibri" charset="0"/>
              </a:rPr>
              <a:t>j</a:t>
            </a:r>
            <a:r>
              <a:rPr lang="en-US" sz="2000" dirty="0">
                <a:latin typeface="Calibri" charset="0"/>
              </a:rPr>
              <a:t> by phase factors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The boost vectors </a:t>
            </a:r>
            <a:r>
              <a:rPr lang="en-US" sz="2000" b="1" i="1" dirty="0">
                <a:latin typeface="Calibri" charset="0"/>
              </a:rPr>
              <a:t>k</a:t>
            </a:r>
            <a:r>
              <a:rPr lang="en-US" sz="2000" dirty="0">
                <a:latin typeface="Calibri" charset="0"/>
              </a:rPr>
              <a:t> have to be determined from the initial kinetic energy of relative motion and the angular momentum by calculating the Coulomb trajectory up to the initialization point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A boosted single nucleus then has an </a:t>
            </a:r>
            <a:r>
              <a:rPr lang="en-US" sz="2000" dirty="0" err="1">
                <a:latin typeface="Calibri" charset="0"/>
              </a:rPr>
              <a:t>unaccelerated</a:t>
            </a:r>
            <a:r>
              <a:rPr lang="en-US" sz="2000" dirty="0">
                <a:latin typeface="Calibri" charset="0"/>
              </a:rPr>
              <a:t> motion and no wave packet spread.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Calibri" charset="0"/>
              </a:rPr>
              <a:t>Collective motion (like giant resonances): </a:t>
            </a:r>
            <a:r>
              <a:rPr lang="en-US" sz="2400" dirty="0">
                <a:latin typeface="Calibri" charset="0"/>
              </a:rPr>
              <a:t>perturb wave function by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initial phase factor with the right symmetry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a time-dependent external potential</a:t>
            </a:r>
          </a:p>
          <a:p>
            <a:pPr lvl="1" eaLnBrk="1" hangingPunct="1">
              <a:buFont typeface="Arial" charset="0"/>
              <a:buNone/>
            </a:pPr>
            <a:endParaRPr lang="en-US" sz="2000" dirty="0">
              <a:latin typeface="Calibri" charset="0"/>
            </a:endParaRPr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082822"/>
              </p:ext>
            </p:extLst>
          </p:nvPr>
        </p:nvGraphicFramePr>
        <p:xfrm>
          <a:off x="6516688" y="2325688"/>
          <a:ext cx="12636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4" name="Equation" r:id="rId3" imgW="673100" imgH="266700" progId="Equation.DSMT4">
                  <p:embed/>
                </p:oleObj>
              </mc:Choice>
              <mc:Fallback>
                <p:oleObj name="Equation" r:id="rId3" imgW="67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325688"/>
                        <a:ext cx="12636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65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Galilei Invariance of TDHF</a:t>
            </a:r>
            <a:endParaRPr lang="de-DE"/>
          </a:p>
        </p:txBody>
      </p:sp>
      <p:sp useBgFill="1">
        <p:nvSpPr>
          <p:cNvPr id="399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In TDHF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wave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functions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themselves</a:t>
            </a:r>
            <a:r>
              <a:rPr lang="de-DE" dirty="0" smtClean="0">
                <a:solidFill>
                  <a:srgbClr val="000000"/>
                </a:solidFill>
              </a:rPr>
              <a:t> carry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motion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A </a:t>
            </a:r>
            <a:r>
              <a:rPr lang="de-DE" dirty="0" err="1" smtClean="0">
                <a:solidFill>
                  <a:srgbClr val="000000"/>
                </a:solidFill>
              </a:rPr>
              <a:t>ground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state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nucleus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with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s.p</a:t>
            </a:r>
            <a:r>
              <a:rPr lang="de-DE" dirty="0" smtClean="0">
                <a:solidFill>
                  <a:srgbClr val="000000"/>
                </a:solidFill>
              </a:rPr>
              <a:t>. </a:t>
            </a:r>
            <a:r>
              <a:rPr lang="de-DE" dirty="0" err="1" smtClean="0">
                <a:solidFill>
                  <a:srgbClr val="000000"/>
                </a:solidFill>
              </a:rPr>
              <a:t>wave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functions</a:t>
            </a:r>
            <a:r>
              <a:rPr lang="de-DE" dirty="0" smtClean="0">
                <a:solidFill>
                  <a:srgbClr val="000000"/>
                </a:solidFill>
              </a:rPr>
              <a:t>                 </a:t>
            </a:r>
            <a:r>
              <a:rPr lang="de-DE" dirty="0" err="1" smtClean="0">
                <a:solidFill>
                  <a:srgbClr val="000000"/>
                </a:solidFill>
              </a:rPr>
              <a:t>fulfilling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leads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a </a:t>
            </a:r>
            <a:r>
              <a:rPr lang="de-DE" dirty="0" err="1" smtClean="0">
                <a:solidFill>
                  <a:srgbClr val="000000"/>
                </a:solidFill>
              </a:rPr>
              <a:t>propagating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stationary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solution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with</a:t>
            </a:r>
            <a:r>
              <a:rPr lang="de-DE" dirty="0" smtClean="0">
                <a:solidFill>
                  <a:srgbClr val="000000"/>
                </a:solidFill>
              </a:rPr>
              <a:t> a </a:t>
            </a:r>
            <a:r>
              <a:rPr lang="de-DE" dirty="0" err="1" smtClean="0">
                <a:solidFill>
                  <a:srgbClr val="000000"/>
                </a:solidFill>
              </a:rPr>
              <a:t>common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factor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/>
              <a:t>This </a:t>
            </a:r>
            <a:r>
              <a:rPr lang="de-DE" dirty="0" err="1" smtClean="0"/>
              <a:t>solves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time-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equation</a:t>
            </a:r>
            <a:r>
              <a:rPr lang="de-DE" dirty="0" smtClean="0"/>
              <a:t> (i.e., </a:t>
            </a:r>
            <a:r>
              <a:rPr lang="de-DE" dirty="0" err="1" smtClean="0"/>
              <a:t>produces</a:t>
            </a:r>
            <a:r>
              <a:rPr lang="de-DE" dirty="0" smtClean="0"/>
              <a:t> a </a:t>
            </a:r>
            <a:r>
              <a:rPr lang="de-DE" dirty="0" err="1" smtClean="0"/>
              <a:t>uniformly</a:t>
            </a:r>
            <a:r>
              <a:rPr lang="de-DE" dirty="0" smtClean="0"/>
              <a:t> </a:t>
            </a:r>
            <a:r>
              <a:rPr lang="de-DE" dirty="0" err="1" smtClean="0"/>
              <a:t>translating</a:t>
            </a:r>
            <a:r>
              <a:rPr lang="de-DE" dirty="0" smtClean="0"/>
              <a:t> </a:t>
            </a:r>
            <a:r>
              <a:rPr lang="de-DE" dirty="0" err="1" smtClean="0"/>
              <a:t>nucleus</a:t>
            </a:r>
            <a:r>
              <a:rPr lang="de-DE" dirty="0" smtClean="0"/>
              <a:t>),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s.p</a:t>
            </a:r>
            <a:r>
              <a:rPr lang="de-DE" dirty="0" smtClean="0"/>
              <a:t>. </a:t>
            </a:r>
            <a:r>
              <a:rPr lang="de-DE" dirty="0" err="1" smtClean="0"/>
              <a:t>Hamiltonian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Galilei invariant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trivial </a:t>
            </a:r>
            <a:r>
              <a:rPr lang="de-DE" dirty="0" err="1" smtClean="0"/>
              <a:t>for</a:t>
            </a:r>
            <a:r>
              <a:rPr lang="de-DE" dirty="0" smtClean="0"/>
              <a:t> pure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, but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adding</a:t>
            </a:r>
            <a:r>
              <a:rPr lang="de-DE" dirty="0" smtClean="0"/>
              <a:t>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involving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spin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(Y. M. Engel, D. M. Brink, K. </a:t>
            </a:r>
            <a:r>
              <a:rPr lang="de-DE" dirty="0" err="1" smtClean="0"/>
              <a:t>Goeke</a:t>
            </a:r>
            <a:r>
              <a:rPr lang="de-DE" dirty="0" smtClean="0"/>
              <a:t>, S. J. Krieger, </a:t>
            </a:r>
            <a:r>
              <a:rPr lang="de-DE" dirty="0" err="1" smtClean="0"/>
              <a:t>and</a:t>
            </a:r>
            <a:r>
              <a:rPr lang="de-DE" dirty="0" smtClean="0"/>
              <a:t> D. </a:t>
            </a:r>
            <a:r>
              <a:rPr lang="de-DE" dirty="0" err="1" smtClean="0"/>
              <a:t>Vautherin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	</a:t>
            </a:r>
            <a:r>
              <a:rPr lang="de-DE" dirty="0" err="1" smtClean="0"/>
              <a:t>Nucl</a:t>
            </a:r>
            <a:r>
              <a:rPr lang="de-DE" dirty="0" smtClean="0"/>
              <a:t>. Phys. A249, 215 (1975)). </a:t>
            </a:r>
            <a:br>
              <a:rPr lang="de-DE" dirty="0" smtClean="0"/>
            </a:b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derived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-body </a:t>
            </a:r>
            <a:r>
              <a:rPr lang="de-DE" dirty="0" err="1" smtClean="0"/>
              <a:t>forces</a:t>
            </a:r>
            <a:r>
              <a:rPr lang="de-DE" dirty="0" smtClean="0"/>
              <a:t>,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additional </a:t>
            </a:r>
            <a:r>
              <a:rPr lang="de-DE" dirty="0" err="1" smtClean="0"/>
              <a:t>terms</a:t>
            </a:r>
            <a:r>
              <a:rPr lang="de-DE" dirty="0" smtClean="0"/>
              <a:t>; a </a:t>
            </a:r>
            <a:r>
              <a:rPr lang="de-DE" dirty="0" err="1" smtClean="0"/>
              <a:t>phenomenological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corrected</a:t>
            </a:r>
            <a:r>
              <a:rPr lang="de-DE" dirty="0" smtClean="0"/>
              <a:t> just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terms</a:t>
            </a:r>
            <a:endParaRPr lang="de-DE" dirty="0" smtClean="0"/>
          </a:p>
          <a:p>
            <a:r>
              <a:rPr lang="de-DE" dirty="0" smtClean="0"/>
              <a:t>Note </a:t>
            </a:r>
            <a:r>
              <a:rPr lang="de-DE" dirty="0" err="1" smtClean="0"/>
              <a:t>that</a:t>
            </a:r>
            <a:r>
              <a:rPr lang="de-DE" dirty="0" smtClean="0"/>
              <a:t> in </a:t>
            </a:r>
            <a:r>
              <a:rPr lang="de-DE" dirty="0" err="1" smtClean="0"/>
              <a:t>reality</a:t>
            </a:r>
            <a:r>
              <a:rPr lang="de-DE" dirty="0" smtClean="0"/>
              <a:t>, a </a:t>
            </a:r>
            <a:r>
              <a:rPr lang="de-DE" dirty="0" err="1" smtClean="0"/>
              <a:t>nucleus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spreading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  <p:pic>
        <p:nvPicPr>
          <p:cNvPr id="39941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5410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4546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3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025685"/>
              </p:ext>
            </p:extLst>
          </p:nvPr>
        </p:nvGraphicFramePr>
        <p:xfrm>
          <a:off x="1908175" y="1585913"/>
          <a:ext cx="8255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2" name="Equation" r:id="rId8" imgW="495300" imgH="266700" progId="Equation.DSMT4">
                  <p:embed/>
                </p:oleObj>
              </mc:Choice>
              <mc:Fallback>
                <p:oleObj name="Equation" r:id="rId8" imgW="4953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585913"/>
                        <a:ext cx="8255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524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More detail ...</a:t>
            </a:r>
            <a:endParaRPr lang="de-DE" dirty="0"/>
          </a:p>
        </p:txBody>
      </p:sp>
      <p:pic>
        <p:nvPicPr>
          <p:cNvPr id="4" name="wf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7797" b="17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56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Wigner </a:t>
            </a:r>
            <a:r>
              <a:rPr lang="de-DE" dirty="0" err="1" smtClean="0"/>
              <a:t>Function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obtained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one-particle</a:t>
            </a:r>
            <a:r>
              <a:rPr lang="de-DE" sz="1800" dirty="0" smtClean="0"/>
              <a:t> </a:t>
            </a:r>
            <a:r>
              <a:rPr lang="de-DE" sz="1800" dirty="0" err="1" smtClean="0"/>
              <a:t>density</a:t>
            </a:r>
            <a:r>
              <a:rPr lang="de-DE" sz="1800" dirty="0" smtClean="0"/>
              <a:t> </a:t>
            </a:r>
            <a:r>
              <a:rPr lang="de-DE" sz="1800" dirty="0" err="1" smtClean="0"/>
              <a:t>function</a:t>
            </a:r>
            <a:r>
              <a:rPr lang="de-DE" sz="1800" dirty="0" smtClean="0"/>
              <a:t> </a:t>
            </a:r>
            <a:r>
              <a:rPr lang="de-DE" sz="1800" dirty="0" err="1" smtClean="0"/>
              <a:t>as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similar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phase-space</a:t>
            </a:r>
            <a:r>
              <a:rPr lang="de-DE" sz="1800" dirty="0" smtClean="0"/>
              <a:t> </a:t>
            </a:r>
            <a:r>
              <a:rPr lang="de-DE" sz="1800" dirty="0" err="1" smtClean="0"/>
              <a:t>distribution</a:t>
            </a:r>
            <a:r>
              <a:rPr lang="de-DE" sz="1800" dirty="0" smtClean="0"/>
              <a:t> </a:t>
            </a:r>
            <a:r>
              <a:rPr lang="de-DE" sz="1800" dirty="0" err="1" smtClean="0"/>
              <a:t>function</a:t>
            </a:r>
            <a:endParaRPr lang="de-DE" sz="1800" dirty="0" smtClean="0"/>
          </a:p>
          <a:p>
            <a:r>
              <a:rPr lang="de-DE" sz="1800" dirty="0" err="1" smtClean="0"/>
              <a:t>Should</a:t>
            </a:r>
            <a:r>
              <a:rPr lang="de-DE" sz="1800" dirty="0" smtClean="0"/>
              <a:t> </a:t>
            </a:r>
            <a:r>
              <a:rPr lang="de-DE" sz="1800" dirty="0" err="1" smtClean="0"/>
              <a:t>approach</a:t>
            </a:r>
            <a:r>
              <a:rPr lang="de-DE" sz="1800" dirty="0" smtClean="0"/>
              <a:t> a thermal Fermi </a:t>
            </a:r>
            <a:r>
              <a:rPr lang="de-DE" sz="1800" dirty="0" err="1" smtClean="0"/>
              <a:t>distribution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LTE</a:t>
            </a:r>
          </a:p>
          <a:p>
            <a:r>
              <a:rPr lang="de-DE" sz="1800" dirty="0" smtClean="0"/>
              <a:t>N</a:t>
            </a:r>
            <a:r>
              <a:rPr lang="de-DE" sz="1800" dirty="0"/>
              <a:t>. </a:t>
            </a:r>
            <a:r>
              <a:rPr lang="de-DE" sz="1800" dirty="0" err="1"/>
              <a:t>Loebl</a:t>
            </a:r>
            <a:r>
              <a:rPr lang="de-DE" sz="1800" dirty="0"/>
              <a:t>, J.A. Maruhn, </a:t>
            </a:r>
            <a:r>
              <a:rPr lang="de-DE" sz="1800" dirty="0" err="1"/>
              <a:t>and</a:t>
            </a:r>
            <a:r>
              <a:rPr lang="de-DE" sz="1800" dirty="0"/>
              <a:t> P.-G. </a:t>
            </a:r>
            <a:r>
              <a:rPr lang="de-DE" sz="1800" dirty="0" smtClean="0"/>
              <a:t>Reinhard, Phys</a:t>
            </a:r>
            <a:r>
              <a:rPr lang="de-DE" sz="1800" dirty="0"/>
              <a:t>. </a:t>
            </a:r>
            <a:r>
              <a:rPr lang="de-DE" sz="1800" dirty="0" err="1"/>
              <a:t>Rev</a:t>
            </a:r>
            <a:r>
              <a:rPr lang="de-DE" sz="1800" dirty="0"/>
              <a:t>. C</a:t>
            </a:r>
            <a:r>
              <a:rPr lang="de-DE" sz="1800" b="1" dirty="0"/>
              <a:t>84</a:t>
            </a:r>
            <a:r>
              <a:rPr lang="de-DE" sz="1800" dirty="0"/>
              <a:t>, 034608 (2011)</a:t>
            </a:r>
            <a:r>
              <a:rPr lang="de-DE" sz="1800" dirty="0" smtClean="0"/>
              <a:t>.</a:t>
            </a:r>
            <a:br>
              <a:rPr lang="de-DE" sz="1800" dirty="0" smtClean="0"/>
            </a:br>
            <a:endParaRPr lang="de-DE" sz="1800" dirty="0" smtClean="0"/>
          </a:p>
          <a:p>
            <a:pPr marL="0" indent="0">
              <a:buNone/>
            </a:pPr>
            <a:r>
              <a:rPr lang="de-DE" sz="1800" dirty="0"/>
              <a:t> </a:t>
            </a:r>
            <a:r>
              <a:rPr lang="de-DE" sz="1800" dirty="0" smtClean="0"/>
              <a:t>               </a:t>
            </a:r>
            <a:r>
              <a:rPr lang="de-DE" sz="1800" dirty="0" err="1" smtClean="0"/>
              <a:t>Ca</a:t>
            </a:r>
            <a:r>
              <a:rPr lang="de-DE" sz="1800" dirty="0" smtClean="0"/>
              <a:t> + </a:t>
            </a:r>
            <a:r>
              <a:rPr lang="de-DE" sz="1800" dirty="0" err="1" smtClean="0"/>
              <a:t>Ca</a:t>
            </a:r>
            <a:r>
              <a:rPr lang="de-DE" sz="1800" dirty="0" smtClean="0"/>
              <a:t>, 160 </a:t>
            </a:r>
            <a:r>
              <a:rPr lang="de-DE" sz="1800" dirty="0" err="1" smtClean="0"/>
              <a:t>MeV</a:t>
            </a:r>
            <a:r>
              <a:rPr lang="de-DE" sz="1800" dirty="0" smtClean="0"/>
              <a:t>				</a:t>
            </a:r>
            <a:r>
              <a:rPr lang="de-DE" sz="1800" dirty="0" err="1" smtClean="0"/>
              <a:t>Ca+Ca</a:t>
            </a:r>
            <a:r>
              <a:rPr lang="de-DE" sz="1800" dirty="0" smtClean="0"/>
              <a:t>, 240 </a:t>
            </a:r>
            <a:r>
              <a:rPr lang="de-DE" sz="1800" dirty="0" err="1" smtClean="0"/>
              <a:t>MeV</a:t>
            </a:r>
            <a:endParaRPr lang="de-DE" sz="1800" dirty="0" smtClean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282886"/>
              </p:ext>
            </p:extLst>
          </p:nvPr>
        </p:nvGraphicFramePr>
        <p:xfrm>
          <a:off x="1043608" y="1268760"/>
          <a:ext cx="3832883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4" name="Equation" r:id="rId7" imgW="2628900" imgH="444500" progId="Equation.DSMT4">
                  <p:embed/>
                </p:oleObj>
              </mc:Choice>
              <mc:Fallback>
                <p:oleObj name="Equation" r:id="rId7" imgW="26289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608" y="1268760"/>
                        <a:ext cx="3832883" cy="64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aCa_16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2924944"/>
            <a:ext cx="4372306" cy="3789040"/>
          </a:xfrm>
          <a:prstGeom prst="rect">
            <a:avLst/>
          </a:prstGeom>
        </p:spPr>
      </p:pic>
      <p:pic>
        <p:nvPicPr>
          <p:cNvPr id="7" name="CaCa_240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1" y="2924944"/>
            <a:ext cx="4372306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6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baseline="30000" dirty="0" smtClean="0"/>
              <a:t>64</a:t>
            </a:r>
            <a:r>
              <a:rPr lang="de-DE" dirty="0" smtClean="0"/>
              <a:t>Ni+</a:t>
            </a:r>
            <a:r>
              <a:rPr lang="de-DE" baseline="30000" dirty="0" smtClean="0"/>
              <a:t>208</a:t>
            </a:r>
            <a:r>
              <a:rPr lang="de-DE" dirty="0" smtClean="0"/>
              <a:t>Pb </a:t>
            </a:r>
            <a:r>
              <a:rPr lang="de-DE" dirty="0" err="1" smtClean="0"/>
              <a:t>at</a:t>
            </a:r>
            <a:r>
              <a:rPr lang="de-DE" dirty="0" smtClean="0"/>
              <a:t> 280 </a:t>
            </a:r>
            <a:r>
              <a:rPr lang="de-DE" dirty="0" err="1" smtClean="0"/>
              <a:t>MeV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23" b="1616"/>
          <a:stretch/>
        </p:blipFill>
        <p:spPr>
          <a:xfrm>
            <a:off x="136950" y="1772816"/>
            <a:ext cx="4516120" cy="3080177"/>
          </a:xfrm>
          <a:noFill/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4784"/>
            <a:ext cx="4343864" cy="33843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83568" y="51571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Fianl</a:t>
            </a:r>
            <a:r>
              <a:rPr lang="de-DE" dirty="0" smtClean="0"/>
              <a:t> </a:t>
            </a:r>
            <a:r>
              <a:rPr lang="de-DE" dirty="0" err="1" smtClean="0"/>
              <a:t>c.m</a:t>
            </a:r>
            <a:r>
              <a:rPr lang="de-DE" dirty="0" smtClean="0"/>
              <a:t>.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angle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14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Inelastic</a:t>
            </a:r>
            <a:r>
              <a:rPr lang="de-DE" dirty="0" smtClean="0"/>
              <a:t> </a:t>
            </a:r>
            <a:r>
              <a:rPr lang="de-DE" dirty="0" err="1" smtClean="0"/>
              <a:t>Reaction</a:t>
            </a:r>
            <a:endParaRPr lang="de-DE" dirty="0"/>
          </a:p>
        </p:txBody>
      </p:sp>
      <p:pic>
        <p:nvPicPr>
          <p:cNvPr id="4" name="b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908720"/>
            <a:ext cx="5652169" cy="4648818"/>
          </a:xfrm>
        </p:spPr>
      </p:pic>
      <p:sp>
        <p:nvSpPr>
          <p:cNvPr id="5" name="Textfeld 4"/>
          <p:cNvSpPr txBox="1"/>
          <p:nvPr/>
        </p:nvSpPr>
        <p:spPr>
          <a:xfrm>
            <a:off x="755576" y="57332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. </a:t>
            </a:r>
            <a:r>
              <a:rPr lang="de-DE" dirty="0" err="1" smtClean="0"/>
              <a:t>Characteristic</a:t>
            </a:r>
            <a:r>
              <a:rPr lang="de-DE" dirty="0" smtClean="0"/>
              <a:t> </a:t>
            </a:r>
            <a:r>
              <a:rPr lang="de-DE" dirty="0" err="1" smtClean="0"/>
              <a:t>measurables</a:t>
            </a:r>
            <a:r>
              <a:rPr lang="de-DE" dirty="0" smtClean="0"/>
              <a:t>:</a:t>
            </a:r>
          </a:p>
          <a:p>
            <a:pPr algn="ctr"/>
            <a:r>
              <a:rPr lang="de-DE" dirty="0"/>
              <a:t>f</a:t>
            </a:r>
            <a:r>
              <a:rPr lang="de-DE" dirty="0" smtClean="0"/>
              <a:t>inal </a:t>
            </a:r>
            <a:r>
              <a:rPr lang="de-DE" dirty="0" err="1" smtClean="0"/>
              <a:t>masses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charges</a:t>
            </a:r>
            <a:r>
              <a:rPr lang="de-DE" dirty="0" smtClean="0"/>
              <a:t>, final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angle.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24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113" b="-1872"/>
          <a:stretch/>
        </p:blipFill>
        <p:spPr>
          <a:xfrm>
            <a:off x="4801338" y="1052736"/>
            <a:ext cx="4320480" cy="3676539"/>
          </a:xfrm>
          <a:noFill/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4400964" cy="34339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99592" y="52292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Charge </a:t>
            </a:r>
            <a:r>
              <a:rPr lang="de-DE" dirty="0" err="1" smtClean="0"/>
              <a:t>equilibration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40152" y="5229200"/>
            <a:ext cx="23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Numbers </a:t>
            </a:r>
            <a:r>
              <a:rPr lang="de-DE" dirty="0" err="1" smtClean="0"/>
              <a:t>transferred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4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Angular </a:t>
            </a:r>
            <a:r>
              <a:rPr lang="de-DE" dirty="0" err="1" smtClean="0"/>
              <a:t>momenta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50" r="612"/>
          <a:stretch/>
        </p:blipFill>
        <p:spPr>
          <a:xfrm>
            <a:off x="179512" y="1196752"/>
            <a:ext cx="8655261" cy="3327400"/>
          </a:xfrm>
          <a:noFill/>
        </p:spPr>
      </p:pic>
      <p:sp>
        <p:nvSpPr>
          <p:cNvPr id="5" name="Textfeld 4"/>
          <p:cNvSpPr txBox="1"/>
          <p:nvPr/>
        </p:nvSpPr>
        <p:spPr>
          <a:xfrm>
            <a:off x="827584" y="4725144"/>
            <a:ext cx="354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Final relative angular </a:t>
            </a:r>
            <a:r>
              <a:rPr lang="de-DE" dirty="0" err="1" smtClean="0"/>
              <a:t>momentum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148064" y="4725144"/>
            <a:ext cx="281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Internal angular </a:t>
            </a:r>
            <a:r>
              <a:rPr lang="de-DE" dirty="0" err="1" smtClean="0"/>
              <a:t>momenta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fragments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8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TDHF vs</a:t>
            </a:r>
            <a:r>
              <a:rPr lang="de-DE" dirty="0"/>
              <a:t>.</a:t>
            </a:r>
            <a:r>
              <a:rPr lang="de-DE" dirty="0" smtClean="0"/>
              <a:t> </a:t>
            </a:r>
            <a:r>
              <a:rPr lang="de-DE" dirty="0" err="1" smtClean="0"/>
              <a:t>Mic</a:t>
            </a:r>
            <a:r>
              <a:rPr lang="de-DE" dirty="0" smtClean="0"/>
              <a:t>-Mac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de-DE" sz="2400" dirty="0" err="1" smtClean="0"/>
              <a:t>Nuclear</a:t>
            </a:r>
            <a:r>
              <a:rPr lang="de-DE" sz="2400" dirty="0" smtClean="0"/>
              <a:t> </a:t>
            </a:r>
            <a:r>
              <a:rPr lang="de-DE" sz="2400" dirty="0" err="1" smtClean="0"/>
              <a:t>properties</a:t>
            </a:r>
            <a:r>
              <a:rPr lang="de-DE" sz="2400" dirty="0" smtClean="0"/>
              <a:t> </a:t>
            </a:r>
            <a:r>
              <a:rPr lang="de-DE" sz="2400" dirty="0" err="1" smtClean="0"/>
              <a:t>like</a:t>
            </a:r>
            <a:r>
              <a:rPr lang="de-DE" sz="2400" dirty="0" smtClean="0"/>
              <a:t> </a:t>
            </a:r>
            <a:r>
              <a:rPr lang="de-DE" sz="2400" dirty="0" err="1" smtClean="0"/>
              <a:t>binding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deformations</a:t>
            </a:r>
            <a:r>
              <a:rPr lang="de-DE" sz="2400" dirty="0" smtClean="0"/>
              <a:t> </a:t>
            </a:r>
            <a:r>
              <a:rPr lang="de-DE" sz="2400" dirty="0" err="1" smtClean="0"/>
              <a:t>well</a:t>
            </a:r>
            <a:r>
              <a:rPr lang="de-DE" sz="2400" dirty="0" smtClean="0"/>
              <a:t> </a:t>
            </a:r>
            <a:r>
              <a:rPr lang="de-DE" sz="2400" dirty="0" err="1" smtClean="0"/>
              <a:t>described</a:t>
            </a:r>
            <a:r>
              <a:rPr lang="de-DE" sz="2400" dirty="0" smtClean="0"/>
              <a:t> -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shell</a:t>
            </a:r>
            <a:r>
              <a:rPr lang="de-DE" sz="2400" dirty="0" smtClean="0"/>
              <a:t> </a:t>
            </a:r>
            <a:r>
              <a:rPr lang="de-DE" sz="2400" dirty="0" err="1" smtClean="0"/>
              <a:t>corrections</a:t>
            </a:r>
            <a:endParaRPr lang="de-DE" sz="2400" dirty="0" smtClean="0"/>
          </a:p>
          <a:p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prescribed</a:t>
            </a:r>
            <a:r>
              <a:rPr lang="de-DE" sz="2400" dirty="0" smtClean="0"/>
              <a:t> </a:t>
            </a:r>
            <a:r>
              <a:rPr lang="de-DE" sz="2400" dirty="0" err="1" smtClean="0"/>
              <a:t>shapes</a:t>
            </a:r>
            <a:r>
              <a:rPr lang="de-DE" sz="2400" dirty="0" smtClean="0"/>
              <a:t>: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distribution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arbitrarily</a:t>
            </a:r>
            <a:r>
              <a:rPr lang="de-DE" sz="2400" dirty="0" smtClean="0"/>
              <a:t> </a:t>
            </a:r>
            <a:r>
              <a:rPr lang="de-DE" sz="2400" dirty="0" err="1" smtClean="0"/>
              <a:t>changed</a:t>
            </a:r>
            <a:endParaRPr lang="de-DE" sz="2400" dirty="0" smtClean="0"/>
          </a:p>
          <a:p>
            <a:r>
              <a:rPr lang="de-DE" sz="2400" dirty="0" smtClean="0"/>
              <a:t>Easy </a:t>
            </a:r>
            <a:r>
              <a:rPr lang="de-DE" sz="2400" dirty="0" err="1" smtClean="0"/>
              <a:t>to</a:t>
            </a:r>
            <a:r>
              <a:rPr lang="de-DE" sz="2400" dirty="0" smtClean="0"/>
              <a:t> do in 3D, </a:t>
            </a:r>
            <a:r>
              <a:rPr lang="de-DE" sz="2400" dirty="0" err="1" smtClean="0"/>
              <a:t>whereas</a:t>
            </a:r>
            <a:r>
              <a:rPr lang="de-DE" sz="2400" dirty="0" smtClean="0"/>
              <a:t> </a:t>
            </a:r>
            <a:r>
              <a:rPr lang="de-DE" sz="2400" dirty="0" err="1" smtClean="0"/>
              <a:t>Mic</a:t>
            </a:r>
            <a:r>
              <a:rPr lang="de-DE" sz="2400" dirty="0" smtClean="0"/>
              <a:t>-Mac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usually</a:t>
            </a:r>
            <a:r>
              <a:rPr lang="de-DE" sz="2400" dirty="0" smtClean="0"/>
              <a:t> </a:t>
            </a:r>
            <a:r>
              <a:rPr lang="de-DE" sz="2400" dirty="0" err="1" smtClean="0"/>
              <a:t>constrained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alignment</a:t>
            </a:r>
            <a:r>
              <a:rPr lang="de-DE" sz="2400" dirty="0" smtClean="0"/>
              <a:t> </a:t>
            </a:r>
            <a:r>
              <a:rPr lang="de-DE" sz="2400" dirty="0" err="1" smtClean="0"/>
              <a:t>along</a:t>
            </a:r>
            <a:r>
              <a:rPr lang="de-DE" sz="2400" dirty="0" smtClean="0"/>
              <a:t> an </a:t>
            </a:r>
            <a:r>
              <a:rPr lang="de-DE" sz="2400" dirty="0" err="1" smtClean="0"/>
              <a:t>axis</a:t>
            </a:r>
            <a:endParaRPr lang="de-DE" sz="2400" dirty="0" smtClean="0"/>
          </a:p>
          <a:p>
            <a:r>
              <a:rPr lang="de-DE" sz="2400" dirty="0" smtClean="0"/>
              <a:t>New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not </a:t>
            </a:r>
            <a:r>
              <a:rPr lang="de-DE" sz="2400" dirty="0" err="1" smtClean="0"/>
              <a:t>suppressed</a:t>
            </a:r>
            <a:r>
              <a:rPr lang="de-DE" sz="2400" dirty="0" smtClean="0"/>
              <a:t>, </a:t>
            </a:r>
            <a:r>
              <a:rPr lang="de-DE" sz="2400" dirty="0" err="1" smtClean="0"/>
              <a:t>like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distribution</a:t>
            </a:r>
            <a:r>
              <a:rPr lang="de-DE" sz="2400" dirty="0" smtClean="0"/>
              <a:t> </a:t>
            </a:r>
            <a:r>
              <a:rPr lang="de-DE" sz="2400" dirty="0" err="1" smtClean="0"/>
              <a:t>pf</a:t>
            </a:r>
            <a:r>
              <a:rPr lang="de-DE" sz="2400" dirty="0" smtClean="0"/>
              <a:t> </a:t>
            </a:r>
            <a:r>
              <a:rPr lang="de-DE" sz="2400" dirty="0" err="1" smtClean="0"/>
              <a:t>protons</a:t>
            </a:r>
            <a:r>
              <a:rPr lang="de-DE" sz="2400" dirty="0" smtClean="0"/>
              <a:t> vs. </a:t>
            </a:r>
            <a:r>
              <a:rPr lang="de-DE" sz="2400" dirty="0" err="1" smtClean="0"/>
              <a:t>neutrons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a </a:t>
            </a:r>
            <a:r>
              <a:rPr lang="de-DE" sz="2400" dirty="0" err="1" smtClean="0"/>
              <a:t>hollow</a:t>
            </a:r>
            <a:r>
              <a:rPr lang="de-DE" sz="2400" dirty="0" smtClean="0"/>
              <a:t> </a:t>
            </a:r>
            <a:r>
              <a:rPr lang="de-DE" sz="2400" dirty="0" err="1" smtClean="0"/>
              <a:t>nucleus</a:t>
            </a:r>
            <a:endParaRPr lang="de-DE" sz="2400" dirty="0" smtClean="0"/>
          </a:p>
          <a:p>
            <a:r>
              <a:rPr lang="de-DE" sz="2400" dirty="0" err="1" smtClean="0"/>
              <a:t>For</a:t>
            </a:r>
            <a:r>
              <a:rPr lang="de-DE" sz="2400" dirty="0" smtClean="0"/>
              <a:t> a PES HF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constraints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ambiguous</a:t>
            </a:r>
            <a:endParaRPr lang="de-DE" sz="2400" dirty="0" smtClean="0"/>
          </a:p>
          <a:p>
            <a:r>
              <a:rPr lang="de-DE" sz="2400" dirty="0" smtClean="0"/>
              <a:t>Computing </a:t>
            </a:r>
            <a:r>
              <a:rPr lang="de-DE" sz="2400" dirty="0" err="1" smtClean="0"/>
              <a:t>times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large:</a:t>
            </a:r>
          </a:p>
          <a:p>
            <a:pPr lvl="1"/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Ni+Pb</a:t>
            </a:r>
            <a:r>
              <a:rPr lang="de-DE" sz="2000" dirty="0" smtClean="0"/>
              <a:t> </a:t>
            </a:r>
            <a:r>
              <a:rPr lang="de-DE" sz="2000" dirty="0" err="1" smtClean="0"/>
              <a:t>takes</a:t>
            </a:r>
            <a:r>
              <a:rPr lang="de-DE" sz="2000" dirty="0" smtClean="0"/>
              <a:t> </a:t>
            </a:r>
            <a:r>
              <a:rPr lang="de-DE" sz="2000" dirty="0" err="1" smtClean="0"/>
              <a:t>several</a:t>
            </a:r>
            <a:r>
              <a:rPr lang="de-DE" sz="2000" dirty="0" smtClean="0"/>
              <a:t> </a:t>
            </a:r>
            <a:r>
              <a:rPr lang="de-DE" sz="2000" dirty="0" err="1" smtClean="0"/>
              <a:t>weeks</a:t>
            </a:r>
            <a:r>
              <a:rPr lang="de-DE" sz="2000" dirty="0" smtClean="0"/>
              <a:t> on a </a:t>
            </a:r>
            <a:r>
              <a:rPr lang="de-DE" sz="2000" dirty="0" err="1" smtClean="0"/>
              <a:t>standard</a:t>
            </a:r>
            <a:r>
              <a:rPr lang="de-DE" sz="2000" dirty="0" smtClean="0"/>
              <a:t> PC</a:t>
            </a:r>
          </a:p>
          <a:p>
            <a:pPr lvl="1"/>
            <a:r>
              <a:rPr lang="de-DE" sz="2000" dirty="0" smtClean="0"/>
              <a:t>TCSM: </a:t>
            </a:r>
            <a:r>
              <a:rPr lang="de-DE" sz="2000" dirty="0" err="1" smtClean="0"/>
              <a:t>calculate</a:t>
            </a:r>
            <a:r>
              <a:rPr lang="de-DE" sz="2000" dirty="0" smtClean="0"/>
              <a:t> 4D PES in a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 smtClean="0"/>
              <a:t>hours</a:t>
            </a:r>
            <a:endParaRPr lang="de-DE" sz="2000" dirty="0" smtClean="0"/>
          </a:p>
          <a:p>
            <a:r>
              <a:rPr lang="de-DE" sz="2400" dirty="0" err="1" smtClean="0"/>
              <a:t>Nothing</a:t>
            </a:r>
            <a:r>
              <a:rPr lang="de-DE" sz="2400" dirty="0" smtClean="0"/>
              <a:t> </a:t>
            </a:r>
            <a:r>
              <a:rPr lang="de-DE" sz="2400" dirty="0" err="1" smtClean="0"/>
              <a:t>fitted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heavy-</a:t>
            </a:r>
            <a:r>
              <a:rPr lang="de-DE" sz="2400" dirty="0" err="1" smtClean="0"/>
              <a:t>ion</a:t>
            </a:r>
            <a:r>
              <a:rPr lang="de-DE" sz="2400" dirty="0" smtClean="0"/>
              <a:t> </a:t>
            </a:r>
            <a:r>
              <a:rPr lang="de-DE" sz="2400" dirty="0" err="1" smtClean="0"/>
              <a:t>collisions</a:t>
            </a:r>
            <a:endParaRPr lang="de-DE" sz="2400" dirty="0" smtClean="0"/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dissipation</a:t>
            </a:r>
            <a:r>
              <a:rPr lang="de-DE" sz="2400" dirty="0" smtClean="0"/>
              <a:t> in TDHF </a:t>
            </a:r>
            <a:r>
              <a:rPr lang="de-DE" sz="2400" dirty="0" err="1" smtClean="0"/>
              <a:t>cannot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varied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77434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pairing</a:t>
            </a:r>
            <a:r>
              <a:rPr lang="de-DE" dirty="0" smtClean="0"/>
              <a:t> so </a:t>
            </a:r>
            <a:r>
              <a:rPr lang="de-DE" dirty="0" err="1" smtClean="0"/>
              <a:t>important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non-</a:t>
            </a:r>
            <a:r>
              <a:rPr lang="de-DE" dirty="0" err="1" smtClean="0"/>
              <a:t>magic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r>
              <a:rPr lang="de-DE" dirty="0" smtClean="0"/>
              <a:t>,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influences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deformation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affected</a:t>
            </a:r>
            <a:r>
              <a:rPr lang="de-DE" dirty="0" smtClean="0"/>
              <a:t> </a:t>
            </a:r>
            <a:r>
              <a:rPr lang="de-DE" dirty="0" err="1" smtClean="0"/>
              <a:t>strongly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repopulated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effectively</a:t>
            </a:r>
            <a:r>
              <a:rPr lang="de-DE" dirty="0" smtClean="0"/>
              <a:t>: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in </a:t>
            </a:r>
            <a:r>
              <a:rPr lang="de-DE" dirty="0" err="1" smtClean="0"/>
              <a:t>fission</a:t>
            </a:r>
            <a:endParaRPr lang="de-DE" dirty="0" smtClean="0"/>
          </a:p>
          <a:p>
            <a:r>
              <a:rPr lang="de-DE" dirty="0" smtClean="0"/>
              <a:t>Pure TDHF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pairing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fission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, </a:t>
            </a:r>
            <a:r>
              <a:rPr lang="de-DE" dirty="0" err="1" smtClean="0"/>
              <a:t>although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reseparation</a:t>
            </a:r>
            <a:r>
              <a:rPr lang="de-DE" dirty="0" smtClean="0"/>
              <a:t> after a </a:t>
            </a:r>
            <a:r>
              <a:rPr lang="de-DE" dirty="0" err="1" smtClean="0"/>
              <a:t>collision</a:t>
            </a:r>
            <a:r>
              <a:rPr lang="de-DE" dirty="0" smtClean="0"/>
              <a:t> </a:t>
            </a:r>
            <a:r>
              <a:rPr lang="de-DE" dirty="0" err="1" smtClean="0"/>
              <a:t>works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.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appears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excitation</a:t>
            </a:r>
            <a:r>
              <a:rPr lang="de-DE" dirty="0" smtClean="0"/>
              <a:t> in a </a:t>
            </a:r>
            <a:r>
              <a:rPr lang="de-DE" dirty="0" err="1" smtClean="0"/>
              <a:t>collision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sufficiently</a:t>
            </a:r>
            <a:r>
              <a:rPr lang="de-DE" dirty="0" smtClean="0"/>
              <a:t> high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7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BCS vs. HFB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In </a:t>
            </a:r>
            <a:r>
              <a:rPr lang="de-DE" sz="2400" dirty="0" err="1" smtClean="0"/>
              <a:t>the</a:t>
            </a:r>
            <a:r>
              <a:rPr lang="de-DE" sz="2400" dirty="0" smtClean="0"/>
              <a:t> simple </a:t>
            </a:r>
            <a:r>
              <a:rPr lang="de-DE" sz="2400" dirty="0" smtClean="0">
                <a:solidFill>
                  <a:srgbClr val="FFFF00"/>
                </a:solidFill>
              </a:rPr>
              <a:t>Bardeen-Cooper-Schrieffer </a:t>
            </a:r>
            <a:r>
              <a:rPr lang="de-DE" sz="2400" dirty="0" err="1" smtClean="0"/>
              <a:t>pairing</a:t>
            </a:r>
            <a:r>
              <a:rPr lang="de-DE" sz="2400" dirty="0" smtClean="0"/>
              <a:t>, </a:t>
            </a:r>
            <a:r>
              <a:rPr lang="de-DE" sz="2400" dirty="0" err="1" smtClean="0"/>
              <a:t>pairs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states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paired</a:t>
            </a: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time-</a:t>
            </a:r>
            <a:r>
              <a:rPr lang="de-DE" sz="2400" dirty="0" err="1" smtClean="0"/>
              <a:t>reversal</a:t>
            </a:r>
            <a:r>
              <a:rPr lang="de-DE" sz="2400" dirty="0" smtClean="0"/>
              <a:t> </a:t>
            </a:r>
            <a:r>
              <a:rPr lang="de-DE" sz="2400" dirty="0" err="1" smtClean="0"/>
              <a:t>conjugate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Kramers-</a:t>
            </a:r>
            <a:r>
              <a:rPr lang="de-DE" sz="2400" dirty="0" err="1" smtClean="0"/>
              <a:t>degenerate</a:t>
            </a:r>
            <a:endParaRPr lang="de-DE" sz="2400" dirty="0" smtClean="0"/>
          </a:p>
          <a:p>
            <a:r>
              <a:rPr lang="de-DE" sz="2400" dirty="0" smtClean="0"/>
              <a:t>This </a:t>
            </a:r>
            <a:r>
              <a:rPr lang="de-DE" sz="2400" dirty="0" err="1" smtClean="0"/>
              <a:t>becomes</a:t>
            </a:r>
            <a:r>
              <a:rPr lang="de-DE" sz="2400" dirty="0" smtClean="0"/>
              <a:t> </a:t>
            </a:r>
            <a:r>
              <a:rPr lang="de-DE" sz="2400" dirty="0" err="1" smtClean="0"/>
              <a:t>difficult</a:t>
            </a:r>
            <a:r>
              <a:rPr lang="de-DE" sz="2400" dirty="0" smtClean="0"/>
              <a:t> in a </a:t>
            </a:r>
            <a:r>
              <a:rPr lang="de-DE" sz="2400" dirty="0" err="1" smtClean="0"/>
              <a:t>dynamic</a:t>
            </a:r>
            <a:r>
              <a:rPr lang="de-DE" sz="2400" dirty="0" smtClean="0"/>
              <a:t> </a:t>
            </a:r>
            <a:r>
              <a:rPr lang="de-DE" sz="2400" dirty="0" err="1" smtClean="0"/>
              <a:t>situation</a:t>
            </a:r>
            <a:endParaRPr lang="de-DE" sz="2400" dirty="0" smtClean="0"/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Hartree</a:t>
            </a:r>
            <a:r>
              <a:rPr lang="de-DE" sz="2400" dirty="0" smtClean="0">
                <a:solidFill>
                  <a:srgbClr val="FFFF00"/>
                </a:solidFill>
              </a:rPr>
              <a:t>-Fock-</a:t>
            </a:r>
            <a:r>
              <a:rPr lang="de-DE" sz="2400" dirty="0" err="1" smtClean="0">
                <a:solidFill>
                  <a:srgbClr val="FFFF00"/>
                </a:solidFill>
              </a:rPr>
              <a:t>Bogolyubov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does</a:t>
            </a:r>
            <a:r>
              <a:rPr lang="de-DE" sz="2400" dirty="0" smtClean="0"/>
              <a:t> not </a:t>
            </a:r>
            <a:r>
              <a:rPr lang="de-DE" sz="2400" dirty="0" err="1" smtClean="0"/>
              <a:t>assume</a:t>
            </a:r>
            <a:r>
              <a:rPr lang="de-DE" sz="2400" dirty="0" smtClean="0"/>
              <a:t> </a:t>
            </a:r>
            <a:r>
              <a:rPr lang="de-DE" sz="2400" dirty="0" err="1" smtClean="0"/>
              <a:t>special</a:t>
            </a:r>
            <a:r>
              <a:rPr lang="de-DE" sz="2400" dirty="0" smtClean="0"/>
              <a:t> </a:t>
            </a:r>
            <a:r>
              <a:rPr lang="de-DE" sz="2400" dirty="0" err="1" smtClean="0"/>
              <a:t>pairs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been</a:t>
            </a:r>
            <a:r>
              <a:rPr lang="de-DE" sz="2400" dirty="0" smtClean="0"/>
              <a:t> </a:t>
            </a:r>
            <a:r>
              <a:rPr lang="de-DE" sz="2400" dirty="0" err="1" smtClean="0"/>
              <a:t>extended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a time-</a:t>
            </a:r>
            <a:r>
              <a:rPr lang="de-DE" sz="2400" dirty="0" err="1" smtClean="0"/>
              <a:t>dependent</a:t>
            </a:r>
            <a:r>
              <a:rPr lang="de-DE" sz="2400" dirty="0" smtClean="0"/>
              <a:t> </a:t>
            </a:r>
            <a:r>
              <a:rPr lang="de-DE" sz="2400" dirty="0" err="1" smtClean="0"/>
              <a:t>version</a:t>
            </a:r>
            <a:endParaRPr lang="de-DE" sz="2400" dirty="0" smtClean="0"/>
          </a:p>
          <a:p>
            <a:r>
              <a:rPr lang="de-DE" sz="2400" dirty="0" err="1" smtClean="0"/>
              <a:t>Unfortunately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consider</a:t>
            </a:r>
            <a:r>
              <a:rPr lang="de-DE" sz="2400" dirty="0" smtClean="0"/>
              <a:t> a </a:t>
            </a:r>
            <a:r>
              <a:rPr lang="de-DE" sz="2400" dirty="0" err="1" smtClean="0"/>
              <a:t>huge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states</a:t>
            </a:r>
            <a:r>
              <a:rPr lang="de-DE" sz="2400" dirty="0" smtClean="0"/>
              <a:t> </a:t>
            </a:r>
            <a:r>
              <a:rPr lang="de-DE" sz="2400" dirty="0" err="1" smtClean="0"/>
              <a:t>makes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difficult</a:t>
            </a:r>
            <a:r>
              <a:rPr lang="de-DE" sz="2400" dirty="0" smtClean="0"/>
              <a:t> </a:t>
            </a:r>
            <a:r>
              <a:rPr lang="de-DE" sz="2400" dirty="0" err="1" smtClean="0"/>
              <a:t>computationally</a:t>
            </a:r>
            <a:r>
              <a:rPr lang="de-DE" sz="2400" dirty="0" smtClean="0"/>
              <a:t>;</a:t>
            </a:r>
          </a:p>
          <a:p>
            <a:r>
              <a:rPr lang="de-DE" sz="2400" dirty="0" smtClean="0"/>
              <a:t>See </a:t>
            </a:r>
            <a:r>
              <a:rPr lang="de-DE" sz="2400" dirty="0" err="1" smtClean="0"/>
              <a:t>recent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    G. </a:t>
            </a:r>
            <a:r>
              <a:rPr lang="de-DE" sz="2400" dirty="0" err="1" smtClean="0"/>
              <a:t>Scamps</a:t>
            </a:r>
            <a:r>
              <a:rPr lang="de-DE" sz="2400" dirty="0" smtClean="0"/>
              <a:t>, K. </a:t>
            </a:r>
            <a:r>
              <a:rPr lang="de-DE" sz="2400" dirty="0" err="1" smtClean="0"/>
              <a:t>Hagino</a:t>
            </a:r>
            <a:r>
              <a:rPr lang="de-DE" sz="2400" dirty="0" smtClean="0"/>
              <a:t>, Y</a:t>
            </a:r>
            <a:r>
              <a:rPr lang="de-DE" sz="2400" dirty="0"/>
              <a:t>. Hashimoto, T. </a:t>
            </a:r>
            <a:r>
              <a:rPr lang="de-DE" sz="2400" dirty="0" err="1" smtClean="0"/>
              <a:t>Nakatsukasa</a:t>
            </a:r>
            <a:r>
              <a:rPr lang="de-DE" sz="2400" dirty="0" smtClean="0"/>
              <a:t>, </a:t>
            </a:r>
            <a:br>
              <a:rPr lang="de-DE" sz="2400" dirty="0" smtClean="0"/>
            </a:br>
            <a:r>
              <a:rPr lang="de-DE" sz="2400" dirty="0" smtClean="0"/>
              <a:t>     A. </a:t>
            </a:r>
            <a:r>
              <a:rPr lang="de-DE" sz="2400" dirty="0" err="1" smtClean="0"/>
              <a:t>Bulgac</a:t>
            </a:r>
            <a:r>
              <a:rPr lang="de-DE" sz="2400" dirty="0" smtClean="0"/>
              <a:t> ...</a:t>
            </a:r>
          </a:p>
          <a:p>
            <a:r>
              <a:rPr lang="de-DE" sz="2400" dirty="0" err="1" smtClean="0"/>
              <a:t>Conservation</a:t>
            </a:r>
            <a:r>
              <a:rPr lang="de-DE" sz="2400" dirty="0" smtClean="0"/>
              <a:t> </a:t>
            </a:r>
            <a:r>
              <a:rPr lang="de-DE" sz="2400" dirty="0" err="1" smtClean="0"/>
              <a:t>laws</a:t>
            </a:r>
            <a:r>
              <a:rPr lang="de-DE" sz="2400" dirty="0" smtClean="0"/>
              <a:t> </a:t>
            </a:r>
            <a:r>
              <a:rPr lang="de-DE" sz="2400" dirty="0" err="1" smtClean="0"/>
              <a:t>fulfilled</a:t>
            </a:r>
            <a:r>
              <a:rPr lang="de-DE" sz="2400" dirty="0" smtClean="0"/>
              <a:t> </a:t>
            </a:r>
            <a:r>
              <a:rPr lang="de-DE" sz="2400" dirty="0" err="1" smtClean="0"/>
              <a:t>when</a:t>
            </a:r>
            <a:r>
              <a:rPr lang="de-DE" sz="2400" dirty="0" smtClean="0"/>
              <a:t> </a:t>
            </a:r>
            <a:r>
              <a:rPr lang="de-DE" sz="2400" dirty="0" err="1" smtClean="0"/>
              <a:t>levels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reoccupied</a:t>
            </a:r>
            <a:r>
              <a:rPr lang="de-DE" sz="2400" dirty="0" smtClean="0"/>
              <a:t>? The </a:t>
            </a:r>
            <a:r>
              <a:rPr lang="de-DE" sz="2400" dirty="0" err="1" smtClean="0"/>
              <a:t>particle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certainly</a:t>
            </a:r>
            <a:r>
              <a:rPr lang="de-DE" sz="2400" dirty="0" smtClean="0"/>
              <a:t> </a:t>
            </a:r>
            <a:r>
              <a:rPr lang="de-DE" sz="2400" dirty="0" err="1" smtClean="0"/>
              <a:t>fluctuated</a:t>
            </a:r>
            <a:r>
              <a:rPr lang="de-DE" sz="2400" dirty="0" smtClean="0"/>
              <a:t>, but angular </a:t>
            </a:r>
            <a:r>
              <a:rPr lang="de-DE" sz="2400" dirty="0" err="1" smtClean="0"/>
              <a:t>momentum</a:t>
            </a:r>
            <a:r>
              <a:rPr lang="de-DE" sz="2400" dirty="0" smtClean="0"/>
              <a:t>?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0640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TDHF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Constraint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TDHF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used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generate</a:t>
            </a:r>
            <a:r>
              <a:rPr lang="de-DE" sz="2400" dirty="0" smtClean="0"/>
              <a:t> </a:t>
            </a:r>
            <a:r>
              <a:rPr lang="de-DE" sz="2400" dirty="0" err="1" smtClean="0"/>
              <a:t>shapes</a:t>
            </a:r>
            <a:r>
              <a:rPr lang="de-DE" sz="2400" dirty="0" smtClean="0"/>
              <a:t> </a:t>
            </a:r>
            <a:r>
              <a:rPr lang="de-DE" sz="2400" dirty="0" err="1" smtClean="0"/>
              <a:t>during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reaction</a:t>
            </a:r>
            <a:r>
              <a:rPr lang="de-DE" sz="2400" dirty="0" smtClean="0"/>
              <a:t>. The </a:t>
            </a:r>
            <a:r>
              <a:rPr lang="de-DE" sz="2400" dirty="0" err="1" smtClean="0"/>
              <a:t>wave</a:t>
            </a:r>
            <a:r>
              <a:rPr lang="de-DE" sz="2400" dirty="0" smtClean="0"/>
              <a:t> </a:t>
            </a:r>
            <a:r>
              <a:rPr lang="de-DE" sz="2400" dirty="0" err="1" smtClean="0"/>
              <a:t>functions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then</a:t>
            </a:r>
            <a:r>
              <a:rPr lang="de-DE" sz="2400" dirty="0" smtClean="0"/>
              <a:t> </a:t>
            </a:r>
            <a:r>
              <a:rPr lang="de-DE" sz="2400" dirty="0" err="1" smtClean="0"/>
              <a:t>cooled</a:t>
            </a:r>
            <a:r>
              <a:rPr lang="de-DE" sz="2400" dirty="0" smtClean="0"/>
              <a:t> down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lowest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compatible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these</a:t>
            </a:r>
            <a:r>
              <a:rPr lang="de-DE" sz="2400" dirty="0" smtClean="0"/>
              <a:t> </a:t>
            </a:r>
            <a:r>
              <a:rPr lang="de-DE" sz="2400" dirty="0" err="1" smtClean="0"/>
              <a:t>shapes</a:t>
            </a:r>
            <a:r>
              <a:rPr lang="de-DE" sz="2400" dirty="0" smtClean="0"/>
              <a:t>: </a:t>
            </a:r>
            <a:r>
              <a:rPr lang="de-DE" sz="2400" dirty="0" err="1" smtClean="0"/>
              <a:t>defines</a:t>
            </a:r>
            <a:r>
              <a:rPr lang="de-DE" sz="2400" dirty="0" smtClean="0"/>
              <a:t> potential </a:t>
            </a:r>
            <a:r>
              <a:rPr lang="de-DE" sz="2400" dirty="0" err="1" smtClean="0"/>
              <a:t>energy</a:t>
            </a:r>
            <a:endParaRPr lang="de-DE" sz="2400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9512" y="6381328"/>
            <a:ext cx="6597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US" sz="1600" dirty="0" err="1">
                <a:solidFill>
                  <a:schemeClr val="bg1"/>
                </a:solidFill>
              </a:rPr>
              <a:t>Cusson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Reinhard</a:t>
            </a:r>
            <a:r>
              <a:rPr lang="en-US" sz="1600" dirty="0">
                <a:solidFill>
                  <a:schemeClr val="bg1"/>
                </a:solidFill>
              </a:rPr>
              <a:t>, Maruhn, </a:t>
            </a:r>
            <a:r>
              <a:rPr lang="en-US" sz="1600" dirty="0" err="1">
                <a:solidFill>
                  <a:schemeClr val="bg1"/>
                </a:solidFill>
              </a:rPr>
              <a:t>Strayer</a:t>
            </a:r>
            <a:r>
              <a:rPr lang="en-US" sz="1600" dirty="0">
                <a:solidFill>
                  <a:schemeClr val="bg1"/>
                </a:solidFill>
              </a:rPr>
              <a:t>, Greiner, Z. Phys. A320, 475 (1985)</a:t>
            </a:r>
            <a:r>
              <a:rPr lang="ar-sa" sz="1600" dirty="0">
                <a:solidFill>
                  <a:schemeClr val="bg1"/>
                </a:solidFill>
              </a:rPr>
              <a:t>‏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617955"/>
              </p:ext>
            </p:extLst>
          </p:nvPr>
        </p:nvGraphicFramePr>
        <p:xfrm>
          <a:off x="3763765" y="3133552"/>
          <a:ext cx="652462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r:id="rId3" imgW="723900" imgH="368300" progId="Equation.3">
                  <p:embed/>
                </p:oleObj>
              </mc:Choice>
              <mc:Fallback>
                <p:oleObj r:id="rId3" imgW="723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3765" y="3133552"/>
                        <a:ext cx="652462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40" y="3646314"/>
            <a:ext cx="31575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71945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189215" y="3244677"/>
            <a:ext cx="1587" cy="1450975"/>
          </a:xfrm>
          <a:prstGeom prst="line">
            <a:avLst/>
          </a:prstGeom>
          <a:noFill/>
          <a:ln w="73080">
            <a:solidFill>
              <a:srgbClr val="23B8DC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652640" y="2162002"/>
            <a:ext cx="10366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US" sz="2000" dirty="0" err="1">
                <a:solidFill>
                  <a:srgbClr val="00CCCC"/>
                </a:solidFill>
              </a:rPr>
              <a:t>ρ</a:t>
            </a:r>
            <a:r>
              <a:rPr lang="en-US" sz="2000" baseline="-33000" dirty="0" err="1">
                <a:solidFill>
                  <a:srgbClr val="00CCCC"/>
                </a:solidFill>
              </a:rPr>
              <a:t>TDHF</a:t>
            </a:r>
            <a:r>
              <a:rPr lang="en-US" sz="2000" dirty="0">
                <a:solidFill>
                  <a:srgbClr val="00CCCC"/>
                </a:solidFill>
              </a:rPr>
              <a:t> (</a:t>
            </a:r>
            <a:r>
              <a:rPr lang="en-US" sz="2000" b="1" dirty="0" err="1">
                <a:solidFill>
                  <a:srgbClr val="00CCCC"/>
                </a:solidFill>
              </a:rPr>
              <a:t>r</a:t>
            </a:r>
            <a:r>
              <a:rPr lang="en-US" sz="2000" dirty="0" err="1">
                <a:solidFill>
                  <a:srgbClr val="00CCCC"/>
                </a:solidFill>
              </a:rPr>
              <a:t>,t</a:t>
            </a:r>
            <a:r>
              <a:rPr lang="en-US" sz="2000" dirty="0">
                <a:solidFill>
                  <a:srgbClr val="00CCCC"/>
                </a:solidFill>
              </a:rPr>
              <a:t>)</a:t>
            </a:r>
            <a:r>
              <a:rPr lang="ar-sa" sz="2000" dirty="0">
                <a:solidFill>
                  <a:srgbClr val="00CCCC"/>
                </a:solidFill>
              </a:rPr>
              <a:t>‏</a:t>
            </a:r>
            <a:endParaRPr lang="en-US" sz="2000" dirty="0">
              <a:solidFill>
                <a:srgbClr val="00CCCC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323902" y="4927427"/>
            <a:ext cx="33861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</a:rPr>
              <a:t>Quasi-Static Energy Surface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255890" y="3854277"/>
            <a:ext cx="7842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E*(R(t))</a:t>
            </a:r>
            <a:r>
              <a:rPr lang="ar-sa" sz="1800">
                <a:solidFill>
                  <a:srgbClr val="000000"/>
                </a:solidFill>
              </a:rPr>
              <a:t>‏</a:t>
            </a: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Potentials </a:t>
            </a:r>
            <a:r>
              <a:rPr lang="de-DE" sz="3600" dirty="0" err="1" smtClean="0"/>
              <a:t>depend</a:t>
            </a:r>
            <a:r>
              <a:rPr lang="de-DE" sz="3600" dirty="0" smtClean="0"/>
              <a:t> on </a:t>
            </a:r>
            <a:r>
              <a:rPr lang="de-DE" sz="3600" dirty="0" err="1" smtClean="0"/>
              <a:t>energy</a:t>
            </a:r>
            <a:r>
              <a:rPr lang="de-DE" sz="3600" dirty="0" smtClean="0"/>
              <a:t>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orientation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deformation</a:t>
            </a:r>
            <a:r>
              <a:rPr lang="de-DE" dirty="0" smtClean="0"/>
              <a:t> </a:t>
            </a:r>
            <a:r>
              <a:rPr lang="de-DE" dirty="0" err="1" smtClean="0"/>
              <a:t>poses</a:t>
            </a:r>
            <a:r>
              <a:rPr lang="de-DE" dirty="0" smtClean="0"/>
              <a:t> additional </a:t>
            </a:r>
            <a:r>
              <a:rPr lang="de-DE" dirty="0" err="1" smtClean="0"/>
              <a:t>problems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07381" y="4123457"/>
            <a:ext cx="334803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US" sz="1800" dirty="0">
                <a:solidFill>
                  <a:srgbClr val="FFFFFF"/>
                </a:solidFill>
              </a:rPr>
              <a:t>Spherical nuclei → </a:t>
            </a:r>
            <a:r>
              <a:rPr lang="en-US" sz="1800" dirty="0">
                <a:solidFill>
                  <a:srgbClr val="FFFF00"/>
                </a:solidFill>
              </a:rPr>
              <a:t>single barrier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90406" y="4191720"/>
            <a:ext cx="3854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US" sz="1800" dirty="0">
                <a:solidFill>
                  <a:srgbClr val="FFFFFF"/>
                </a:solidFill>
              </a:rPr>
              <a:t>Deformed nuclei → </a:t>
            </a:r>
            <a:r>
              <a:rPr lang="en-US" sz="1800" dirty="0">
                <a:solidFill>
                  <a:srgbClr val="FFFF00"/>
                </a:solidFill>
              </a:rPr>
              <a:t>barrier distribution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078163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3" y="1815232"/>
            <a:ext cx="30765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05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+ </a:t>
            </a:r>
            <a:r>
              <a:rPr lang="en-US" baseline="3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208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Pb Fusion Cross-Section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800" dirty="0" smtClean="0"/>
              <a:t>Even </a:t>
            </a:r>
            <a:r>
              <a:rPr lang="de-DE" sz="2800" dirty="0" err="1" smtClean="0"/>
              <a:t>below-barrier</a:t>
            </a:r>
            <a:r>
              <a:rPr lang="de-DE" sz="2800" dirty="0" smtClean="0"/>
              <a:t> </a:t>
            </a:r>
            <a:r>
              <a:rPr lang="de-DE" sz="2800" dirty="0" err="1" smtClean="0"/>
              <a:t>processes</a:t>
            </a:r>
            <a:r>
              <a:rPr lang="de-DE" sz="2800" dirty="0" smtClean="0"/>
              <a:t> </a:t>
            </a:r>
            <a:r>
              <a:rPr lang="de-DE" sz="2800" dirty="0" err="1" smtClean="0"/>
              <a:t>can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described</a:t>
            </a:r>
            <a:r>
              <a:rPr lang="de-DE" sz="2800" dirty="0" smtClean="0"/>
              <a:t> </a:t>
            </a:r>
            <a:r>
              <a:rPr lang="de-DE" sz="2800" dirty="0" err="1" smtClean="0"/>
              <a:t>quantitatively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en-US" sz="1800" dirty="0" smtClean="0"/>
              <a:t>Umar</a:t>
            </a:r>
            <a:r>
              <a:rPr lang="en-US" sz="1800" dirty="0"/>
              <a:t>, </a:t>
            </a:r>
            <a:r>
              <a:rPr lang="en-US" sz="1800" dirty="0" err="1"/>
              <a:t>Oberacker</a:t>
            </a:r>
            <a:r>
              <a:rPr lang="en-US" sz="1800" dirty="0"/>
              <a:t>,</a:t>
            </a:r>
            <a:r>
              <a:rPr lang="en-US" sz="1800" i="1" dirty="0"/>
              <a:t> EPJA</a:t>
            </a:r>
            <a:r>
              <a:rPr lang="en-US" sz="1800" dirty="0"/>
              <a:t> </a:t>
            </a:r>
            <a:r>
              <a:rPr lang="en-US" sz="1800" b="1" dirty="0"/>
              <a:t>39</a:t>
            </a:r>
            <a:r>
              <a:rPr lang="en-US" sz="1800" dirty="0"/>
              <a:t>, 243 (2009)</a:t>
            </a:r>
            <a:r>
              <a:rPr lang="ar-sa" sz="1800" dirty="0"/>
              <a:t>‏</a:t>
            </a:r>
            <a:endParaRPr lang="en-US" sz="1800" dirty="0"/>
          </a:p>
          <a:p>
            <a:pPr marL="0" indent="0">
              <a:buNone/>
            </a:pPr>
            <a:endParaRPr lang="de-DE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91477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0751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4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Pasta Formation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950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Principal investigators: B. </a:t>
            </a:r>
            <a:r>
              <a:rPr lang="en-US" sz="2000" dirty="0" err="1" smtClean="0">
                <a:ea typeface="ＭＳ Ｐゴシック" pitchFamily="34" charset="-128"/>
              </a:rPr>
              <a:t>Schuetrumpf</a:t>
            </a:r>
            <a:r>
              <a:rPr lang="en-US" sz="2000" dirty="0" smtClean="0">
                <a:ea typeface="ＭＳ Ｐゴシック" pitchFamily="34" charset="-128"/>
              </a:rPr>
              <a:t>, Kei Iida (Kochi), M. </a:t>
            </a:r>
            <a:r>
              <a:rPr lang="en-US" sz="2000" dirty="0" err="1" smtClean="0">
                <a:ea typeface="ＭＳ Ｐゴシック" pitchFamily="34" charset="-128"/>
              </a:rPr>
              <a:t>Klatt</a:t>
            </a:r>
            <a:r>
              <a:rPr lang="en-US" sz="2000" dirty="0" smtClean="0">
                <a:ea typeface="ＭＳ Ｐゴシック" pitchFamily="34" charset="-128"/>
              </a:rPr>
              <a:t> and K. </a:t>
            </a:r>
            <a:r>
              <a:rPr lang="en-US" sz="2000" dirty="0" err="1" smtClean="0">
                <a:ea typeface="ＭＳ Ｐゴシック" pitchFamily="34" charset="-128"/>
              </a:rPr>
              <a:t>Mecke</a:t>
            </a:r>
            <a:r>
              <a:rPr lang="en-US" sz="2000" dirty="0" smtClean="0">
                <a:ea typeface="ＭＳ Ｐゴシック" pitchFamily="34" charset="-128"/>
              </a:rPr>
              <a:t> (Erlangen).</a:t>
            </a:r>
          </a:p>
          <a:p>
            <a:r>
              <a:rPr lang="en-US" sz="2000" dirty="0" smtClean="0">
                <a:ea typeface="ＭＳ Ｐゴシック" pitchFamily="34" charset="-128"/>
              </a:rPr>
              <a:t>Simulation of the “</a:t>
            </a:r>
            <a:r>
              <a:rPr lang="en-US" sz="2000" dirty="0" err="1" smtClean="0">
                <a:ea typeface="ＭＳ Ｐゴシック" pitchFamily="34" charset="-128"/>
              </a:rPr>
              <a:t>pasta”phase</a:t>
            </a:r>
            <a:r>
              <a:rPr lang="en-US" sz="2000" dirty="0" smtClean="0">
                <a:ea typeface="ＭＳ Ｐゴシック" pitchFamily="34" charset="-128"/>
              </a:rPr>
              <a:t> of nuclear matter: lower density than in nuclei, neutron-rich extended matter</a:t>
            </a:r>
          </a:p>
          <a:p>
            <a:r>
              <a:rPr lang="en-US" sz="2000" dirty="0" smtClean="0">
                <a:ea typeface="ＭＳ Ｐゴシック" pitchFamily="34" charset="-128"/>
              </a:rPr>
              <a:t>Where does it happen?</a:t>
            </a:r>
            <a:br>
              <a:rPr lang="en-US" sz="2000" dirty="0" smtClean="0">
                <a:ea typeface="ＭＳ Ｐゴシック" pitchFamily="34" charset="-128"/>
              </a:rPr>
            </a:br>
            <a:r>
              <a:rPr lang="en-US" sz="2000" dirty="0" smtClean="0">
                <a:ea typeface="ＭＳ Ｐゴシック" pitchFamily="34" charset="-128"/>
              </a:rPr>
              <a:t/>
            </a:r>
            <a:br>
              <a:rPr lang="en-US" sz="20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Pasta Variations	                         Neutron stars (also in core collapse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(</a:t>
            </a:r>
            <a:r>
              <a:rPr lang="en-US" sz="2400" dirty="0" err="1" smtClean="0">
                <a:ea typeface="ＭＳ Ｐゴシック" pitchFamily="34" charset="-128"/>
              </a:rPr>
              <a:t>Oyamatsu</a:t>
            </a:r>
            <a:r>
              <a:rPr lang="en-US" sz="2400" dirty="0" smtClean="0">
                <a:ea typeface="ＭＳ Ｐゴシック" pitchFamily="34" charset="-128"/>
              </a:rPr>
              <a:t> et al.)                              supernovae) (Watanabe et al.)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924944"/>
            <a:ext cx="4475365" cy="259228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924944"/>
            <a:ext cx="385417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Periodic cubic box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filled </a:t>
            </a:r>
            <a:r>
              <a:rPr lang="en-US" sz="2400" dirty="0">
                <a:ea typeface="ＭＳ Ｐゴシック" pitchFamily="34" charset="-128"/>
              </a:rPr>
              <a:t>with </a:t>
            </a:r>
            <a:r>
              <a:rPr lang="en-US" sz="2400" dirty="0"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sz="2400" dirty="0">
                <a:ea typeface="ＭＳ Ｐゴシック" pitchFamily="34" charset="-128"/>
              </a:rPr>
              <a:t>-particles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and </a:t>
            </a:r>
            <a:r>
              <a:rPr lang="en-US" sz="2400" dirty="0">
                <a:ea typeface="ＭＳ Ｐゴシック" pitchFamily="34" charset="-128"/>
              </a:rPr>
              <a:t>a neutron </a:t>
            </a:r>
            <a:r>
              <a:rPr lang="en-US" sz="2400" dirty="0" smtClean="0">
                <a:ea typeface="ＭＳ Ｐゴシック" pitchFamily="34" charset="-128"/>
              </a:rPr>
              <a:t>background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“Thermal” excitation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through </a:t>
            </a:r>
            <a:r>
              <a:rPr lang="en-US" sz="2400" dirty="0">
                <a:ea typeface="ＭＳ Ｐゴシック" pitchFamily="34" charset="-128"/>
              </a:rPr>
              <a:t>initial velocities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for </a:t>
            </a:r>
            <a:r>
              <a:rPr lang="en-US" sz="2400" dirty="0">
                <a:ea typeface="ＭＳ Ｐゴシック" pitchFamily="34" charset="-128"/>
              </a:rPr>
              <a:t>the particles</a:t>
            </a:r>
          </a:p>
          <a:p>
            <a:r>
              <a:rPr lang="en-US" sz="2400" dirty="0">
                <a:ea typeface="ＭＳ Ｐゴシック" pitchFamily="34" charset="-128"/>
              </a:rPr>
              <a:t>A relatively rapid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thermalization </a:t>
            </a:r>
            <a:r>
              <a:rPr lang="en-US" sz="2400" dirty="0">
                <a:ea typeface="ＭＳ Ｐゴシック" pitchFamily="34" charset="-128"/>
              </a:rPr>
              <a:t>is observed,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leading </a:t>
            </a:r>
            <a:r>
              <a:rPr lang="en-US" sz="2400" dirty="0">
                <a:ea typeface="ＭＳ Ｐゴシック" pitchFamily="34" charset="-128"/>
              </a:rPr>
              <a:t>to the different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pasta </a:t>
            </a:r>
            <a:r>
              <a:rPr lang="en-US" sz="2400" dirty="0">
                <a:ea typeface="ＭＳ Ｐゴシック" pitchFamily="34" charset="-128"/>
              </a:rPr>
              <a:t>structures depending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on </a:t>
            </a:r>
            <a:r>
              <a:rPr lang="en-US" sz="2400" dirty="0">
                <a:ea typeface="ＭＳ Ｐゴシック" pitchFamily="34" charset="-128"/>
              </a:rPr>
              <a:t>initial density and </a:t>
            </a: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temperature</a:t>
            </a:r>
            <a:endParaRPr lang="en-US" sz="2400" dirty="0">
              <a:ea typeface="ＭＳ Ｐゴシック" pitchFamily="34" charset="-128"/>
            </a:endParaRPr>
          </a:p>
          <a:p>
            <a:endParaRPr lang="de-DE" dirty="0"/>
          </a:p>
        </p:txBody>
      </p:sp>
      <p:pic>
        <p:nvPicPr>
          <p:cNvPr id="5" name="rodforma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484784"/>
            <a:ext cx="489323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5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Central </a:t>
            </a:r>
            <a:r>
              <a:rPr lang="de-DE" dirty="0" err="1" smtClean="0"/>
              <a:t>Reactions</a:t>
            </a:r>
            <a:endParaRPr lang="de-DE" dirty="0"/>
          </a:p>
        </p:txBody>
      </p:sp>
      <p:pic>
        <p:nvPicPr>
          <p:cNvPr id="4" name="b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980728"/>
            <a:ext cx="5292129" cy="4352691"/>
          </a:xfrm>
        </p:spPr>
      </p:pic>
      <p:sp>
        <p:nvSpPr>
          <p:cNvPr id="5" name="Textfeld 4"/>
          <p:cNvSpPr txBox="1"/>
          <p:nvPr/>
        </p:nvSpPr>
        <p:spPr>
          <a:xfrm>
            <a:off x="683568" y="55892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Nuclei </a:t>
            </a:r>
            <a:r>
              <a:rPr lang="de-DE" dirty="0" err="1" smtClean="0"/>
              <a:t>remain</a:t>
            </a:r>
            <a:r>
              <a:rPr lang="de-DE" dirty="0" smtClean="0"/>
              <a:t> in a „</a:t>
            </a:r>
            <a:r>
              <a:rPr lang="de-DE" dirty="0" err="1" smtClean="0"/>
              <a:t>compound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“. Will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survive</a:t>
            </a:r>
            <a:r>
              <a:rPr lang="de-DE" dirty="0" smtClean="0"/>
              <a:t>? Cool down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emitting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γ-rays</a:t>
            </a:r>
            <a:r>
              <a:rPr lang="de-DE" dirty="0" smtClean="0"/>
              <a:t>?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split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r>
              <a:rPr lang="de-DE" dirty="0" smtClean="0"/>
              <a:t>? </a:t>
            </a:r>
            <a:r>
              <a:rPr lang="de-DE" dirty="0" err="1" smtClean="0"/>
              <a:t>Only</a:t>
            </a:r>
            <a:r>
              <a:rPr lang="de-DE" dirty="0" smtClean="0"/>
              <a:t> time will </a:t>
            </a:r>
            <a:r>
              <a:rPr lang="de-DE" dirty="0" err="1" smtClean="0"/>
              <a:t>tell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7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Bild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45628" y="1270796"/>
            <a:ext cx="5632922" cy="50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pasta</a:t>
            </a:r>
            <a:r>
              <a:rPr lang="de-DE" dirty="0" smtClean="0"/>
              <a:t> </a:t>
            </a:r>
            <a:r>
              <a:rPr lang="de-DE" dirty="0" err="1" smtClean="0"/>
              <a:t>seen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940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Toroidal</a:t>
            </a:r>
            <a:r>
              <a:rPr lang="en-US" dirty="0" smtClean="0">
                <a:ea typeface="+mj-ea"/>
                <a:cs typeface="+mj-cs"/>
              </a:rPr>
              <a:t> Nuclei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36196" name="Inhaltsplatzhalter 2"/>
          <p:cNvSpPr txBox="1">
            <a:spLocks/>
          </p:cNvSpPr>
          <p:nvPr/>
        </p:nvSpPr>
        <p:spPr bwMode="auto">
          <a:xfrm>
            <a:off x="467544" y="1052736"/>
            <a:ext cx="82296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de-DE" sz="1600" i="1" dirty="0" smtClean="0">
                <a:solidFill>
                  <a:srgbClr val="FF0000"/>
                </a:solidFill>
              </a:rPr>
              <a:t>T</a:t>
            </a:r>
            <a:r>
              <a:rPr lang="de-DE" sz="1600" i="1" dirty="0">
                <a:solidFill>
                  <a:srgbClr val="FF0000"/>
                </a:solidFill>
              </a:rPr>
              <a:t>. Ichikawa, J. A. Maruhn, N. </a:t>
            </a:r>
            <a:r>
              <a:rPr lang="de-DE" sz="1600" i="1" dirty="0" err="1">
                <a:solidFill>
                  <a:srgbClr val="FF0000"/>
                </a:solidFill>
              </a:rPr>
              <a:t>Itagaki</a:t>
            </a:r>
            <a:r>
              <a:rPr lang="de-DE" sz="1600" i="1" dirty="0">
                <a:solidFill>
                  <a:srgbClr val="FF0000"/>
                </a:solidFill>
              </a:rPr>
              <a:t>, K. </a:t>
            </a:r>
            <a:r>
              <a:rPr lang="de-DE" sz="1600" i="1" dirty="0" err="1">
                <a:solidFill>
                  <a:srgbClr val="FF0000"/>
                </a:solidFill>
              </a:rPr>
              <a:t>Matsuyanagi</a:t>
            </a:r>
            <a:r>
              <a:rPr lang="de-DE" sz="1600" i="1" dirty="0">
                <a:solidFill>
                  <a:srgbClr val="FF0000"/>
                </a:solidFill>
              </a:rPr>
              <a:t>, P.-G. Reinhard, </a:t>
            </a:r>
            <a:r>
              <a:rPr lang="de-DE" sz="1600" i="1" dirty="0" err="1">
                <a:solidFill>
                  <a:srgbClr val="FF0000"/>
                </a:solidFill>
              </a:rPr>
              <a:t>and</a:t>
            </a:r>
            <a:r>
              <a:rPr lang="de-DE" sz="1600" i="1" dirty="0">
                <a:solidFill>
                  <a:srgbClr val="FF0000"/>
                </a:solidFill>
              </a:rPr>
              <a:t> S. </a:t>
            </a:r>
            <a:r>
              <a:rPr lang="de-DE" sz="1600" i="1" dirty="0" err="1" smtClean="0">
                <a:solidFill>
                  <a:srgbClr val="FF0000"/>
                </a:solidFill>
              </a:rPr>
              <a:t>Ohkubo</a:t>
            </a:r>
            <a:r>
              <a:rPr lang="de-DE" sz="1600" i="1" dirty="0" smtClean="0">
                <a:solidFill>
                  <a:srgbClr val="FF0000"/>
                </a:solidFill>
              </a:rPr>
              <a:t>, </a:t>
            </a:r>
            <a:r>
              <a:rPr lang="de-DE" sz="1600" i="1" dirty="0">
                <a:solidFill>
                  <a:srgbClr val="FF0000"/>
                </a:solidFill>
              </a:rPr>
              <a:t>Phys. </a:t>
            </a:r>
            <a:r>
              <a:rPr lang="de-DE" sz="1600" i="1" dirty="0" err="1">
                <a:solidFill>
                  <a:srgbClr val="FF0000"/>
                </a:solidFill>
              </a:rPr>
              <a:t>Rev</a:t>
            </a:r>
            <a:r>
              <a:rPr lang="de-DE" sz="1600" i="1" dirty="0">
                <a:solidFill>
                  <a:srgbClr val="FF0000"/>
                </a:solidFill>
              </a:rPr>
              <a:t>. </a:t>
            </a:r>
            <a:r>
              <a:rPr lang="de-DE" sz="1600" i="1" dirty="0" err="1">
                <a:solidFill>
                  <a:srgbClr val="FF0000"/>
                </a:solidFill>
              </a:rPr>
              <a:t>Lett</a:t>
            </a:r>
            <a:r>
              <a:rPr lang="de-DE" sz="1600" i="1" dirty="0">
                <a:solidFill>
                  <a:srgbClr val="FF0000"/>
                </a:solidFill>
              </a:rPr>
              <a:t>. </a:t>
            </a:r>
            <a:r>
              <a:rPr lang="de-DE" sz="1600" b="1" i="1" dirty="0">
                <a:solidFill>
                  <a:srgbClr val="FF0000"/>
                </a:solidFill>
              </a:rPr>
              <a:t>109</a:t>
            </a:r>
            <a:r>
              <a:rPr lang="de-DE" sz="1600" i="1" dirty="0">
                <a:solidFill>
                  <a:srgbClr val="FF0000"/>
                </a:solidFill>
              </a:rPr>
              <a:t>, 232503 (2012).</a:t>
            </a:r>
            <a:endParaRPr lang="en-US" sz="1600" i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Originally </a:t>
            </a:r>
            <a:r>
              <a:rPr lang="en-US" sz="1600" dirty="0">
                <a:latin typeface="Calibri" pitchFamily="34" charset="0"/>
              </a:rPr>
              <a:t>proposed by C. Y. Wong Phys. </a:t>
            </a:r>
            <a:r>
              <a:rPr lang="en-US" sz="1600" dirty="0" err="1">
                <a:latin typeface="Calibri" pitchFamily="34" charset="0"/>
              </a:rPr>
              <a:t>Lett</a:t>
            </a:r>
            <a:r>
              <a:rPr lang="en-US" sz="1600" dirty="0">
                <a:latin typeface="Calibri" pitchFamily="34" charset="0"/>
              </a:rPr>
              <a:t>. B41, 446 (1972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Calibri" pitchFamily="34" charset="0"/>
              </a:rPr>
              <a:t>Also studied stability against rotation and “sausage” deformations in a liquid-drop approach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Also </a:t>
            </a:r>
            <a:r>
              <a:rPr lang="en-US" sz="1600" dirty="0">
                <a:latin typeface="Calibri" pitchFamily="34" charset="0"/>
              </a:rPr>
              <a:t>seen in constrained calculations by Funaki et al.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37 </a:t>
            </a:r>
            <a:r>
              <a:rPr lang="en-US" sz="1600" dirty="0"/>
              <a:t>(2010) 064012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latin typeface="Calibri" pitchFamily="34" charset="0"/>
            </a:endParaRPr>
          </a:p>
        </p:txBody>
      </p:sp>
      <p:pic>
        <p:nvPicPr>
          <p:cNvPr id="136197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7544" y="2780928"/>
            <a:ext cx="1729036" cy="1729036"/>
          </a:xfrm>
        </p:spPr>
      </p:pic>
      <p:pic>
        <p:nvPicPr>
          <p:cNvPr id="136198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4725144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Grafi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2780929"/>
            <a:ext cx="173031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Grafik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9916" y="4653136"/>
            <a:ext cx="1726500" cy="172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1" name="Textfeld 8"/>
          <p:cNvSpPr txBox="1">
            <a:spLocks noChangeArrowheads="1"/>
          </p:cNvSpPr>
          <p:nvPr/>
        </p:nvSpPr>
        <p:spPr bwMode="auto">
          <a:xfrm flipH="1">
            <a:off x="2627784" y="3356992"/>
            <a:ext cx="3673475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Static HF with cranking constraint around symmetry axis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No clustering seen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Starting with an initial distorted configuration also leads to a smooth ring.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The final results is a </a:t>
            </a:r>
            <a:r>
              <a:rPr lang="en-US" sz="1400" dirty="0" err="1"/>
              <a:t>quantal</a:t>
            </a:r>
            <a:r>
              <a:rPr lang="en-US" sz="1400" dirty="0"/>
              <a:t> system with collective rotation about a symmetry axis, which can be seen only in a dynamic </a:t>
            </a:r>
            <a:r>
              <a:rPr lang="en-US" sz="1400" dirty="0" smtClean="0"/>
              <a:t>calculation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Angular momentum quantized at 60ħ</a:t>
            </a:r>
            <a:endParaRPr lang="en-US" sz="1400" dirty="0"/>
          </a:p>
        </p:txBody>
      </p:sp>
      <p:sp>
        <p:nvSpPr>
          <p:cNvPr id="136202" name="Rechteck 3"/>
          <p:cNvSpPr>
            <a:spLocks noChangeArrowheads="1"/>
          </p:cNvSpPr>
          <p:nvPr/>
        </p:nvSpPr>
        <p:spPr bwMode="auto">
          <a:xfrm>
            <a:off x="3203848" y="2852936"/>
            <a:ext cx="173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The 10-α Torus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47676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Cutting up the Ring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3365" name="Textfeld 7"/>
          <p:cNvSpPr txBox="1">
            <a:spLocks noChangeArrowheads="1"/>
          </p:cNvSpPr>
          <p:nvPr/>
        </p:nvSpPr>
        <p:spPr bwMode="auto">
          <a:xfrm>
            <a:off x="1331640" y="6309320"/>
            <a:ext cx="1366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V=30MeV</a:t>
            </a:r>
          </a:p>
        </p:txBody>
      </p:sp>
      <p:sp>
        <p:nvSpPr>
          <p:cNvPr id="143366" name="Textfeld 8"/>
          <p:cNvSpPr txBox="1">
            <a:spLocks noChangeArrowheads="1"/>
          </p:cNvSpPr>
          <p:nvPr/>
        </p:nvSpPr>
        <p:spPr bwMode="auto">
          <a:xfrm>
            <a:off x="5796136" y="6237312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V=50MeV</a:t>
            </a:r>
          </a:p>
        </p:txBody>
      </p:sp>
      <p:sp>
        <p:nvSpPr>
          <p:cNvPr id="143367" name="Textfeld 5"/>
          <p:cNvSpPr txBox="1">
            <a:spLocks noChangeArrowheads="1"/>
          </p:cNvSpPr>
          <p:nvPr/>
        </p:nvSpPr>
        <p:spPr bwMode="auto">
          <a:xfrm>
            <a:off x="539750" y="1628775"/>
            <a:ext cx="5761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/>
              <a:t>A time-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Gaussian</a:t>
            </a:r>
            <a:r>
              <a:rPr lang="de-DE" dirty="0"/>
              <a:t> potential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positive x-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. </a:t>
            </a:r>
          </a:p>
        </p:txBody>
      </p:sp>
      <p:pic>
        <p:nvPicPr>
          <p:cNvPr id="3" name="E30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704" y="2420888"/>
            <a:ext cx="4145280" cy="3423920"/>
          </a:xfrm>
          <a:prstGeom prst="rect">
            <a:avLst/>
          </a:prstGeom>
        </p:spPr>
      </p:pic>
      <p:pic>
        <p:nvPicPr>
          <p:cNvPr id="4" name="E50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2420888"/>
            <a:ext cx="4145280" cy="3423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1377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A Spinning Top</a:t>
            </a:r>
            <a:endParaRPr lang="de-DE" dirty="0"/>
          </a:p>
        </p:txBody>
      </p:sp>
      <p:sp>
        <p:nvSpPr>
          <p:cNvPr id="1042" name="Inhaltsplatzhalt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The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torus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is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excited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with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a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velocity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field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containing</a:t>
            </a:r>
            <a:r>
              <a:rPr lang="de-DE" sz="2400" dirty="0" smtClean="0">
                <a:solidFill>
                  <a:schemeClr val="tx1"/>
                </a:solidFill>
                <a:ea typeface="ＭＳ Ｐゴシック" pitchFamily="34" charset="-128"/>
              </a:rPr>
              <a:t> a </a:t>
            </a:r>
            <a:r>
              <a:rPr lang="de-DE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rotation</a:t>
            </a:r>
            <a:endParaRPr lang="de-DE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de-DE" sz="1800" i="1" dirty="0">
                <a:solidFill>
                  <a:srgbClr val="0000FF"/>
                </a:solidFill>
              </a:rPr>
              <a:t>T. Ichikawa, K. </a:t>
            </a:r>
            <a:r>
              <a:rPr lang="de-DE" sz="1800" i="1" dirty="0" err="1">
                <a:solidFill>
                  <a:srgbClr val="0000FF"/>
                </a:solidFill>
              </a:rPr>
              <a:t>Matsuyanagi</a:t>
            </a:r>
            <a:r>
              <a:rPr lang="de-DE" sz="1800" i="1" dirty="0">
                <a:solidFill>
                  <a:srgbClr val="0000FF"/>
                </a:solidFill>
              </a:rPr>
              <a:t>, J. A. Maruhn, </a:t>
            </a:r>
            <a:r>
              <a:rPr lang="de-DE" sz="1800" i="1" dirty="0" err="1">
                <a:solidFill>
                  <a:srgbClr val="0000FF"/>
                </a:solidFill>
              </a:rPr>
              <a:t>and</a:t>
            </a:r>
            <a:r>
              <a:rPr lang="de-DE" sz="1800" i="1" dirty="0">
                <a:solidFill>
                  <a:srgbClr val="0000FF"/>
                </a:solidFill>
              </a:rPr>
              <a:t> N. </a:t>
            </a:r>
            <a:r>
              <a:rPr lang="de-DE" sz="1800" i="1" dirty="0" err="1">
                <a:solidFill>
                  <a:srgbClr val="0000FF"/>
                </a:solidFill>
              </a:rPr>
              <a:t>Itagaki</a:t>
            </a:r>
            <a:r>
              <a:rPr lang="de-DE" sz="1800" i="1" dirty="0">
                <a:solidFill>
                  <a:srgbClr val="0000FF"/>
                </a:solidFill>
              </a:rPr>
              <a:t>, </a:t>
            </a:r>
            <a:r>
              <a:rPr lang="de-DE" sz="1800" i="1" dirty="0" smtClean="0">
                <a:solidFill>
                  <a:srgbClr val="0000FF"/>
                </a:solidFill>
              </a:rPr>
              <a:t>Phys</a:t>
            </a:r>
            <a:r>
              <a:rPr lang="de-DE" sz="1800" i="1" dirty="0">
                <a:solidFill>
                  <a:srgbClr val="0000FF"/>
                </a:solidFill>
              </a:rPr>
              <a:t>. </a:t>
            </a:r>
            <a:r>
              <a:rPr lang="de-DE" sz="1800" i="1" dirty="0" err="1">
                <a:solidFill>
                  <a:srgbClr val="0000FF"/>
                </a:solidFill>
              </a:rPr>
              <a:t>Rev</a:t>
            </a:r>
            <a:r>
              <a:rPr lang="de-DE" sz="1800" i="1" dirty="0">
                <a:solidFill>
                  <a:srgbClr val="0000FF"/>
                </a:solidFill>
              </a:rPr>
              <a:t>. C</a:t>
            </a:r>
            <a:r>
              <a:rPr lang="de-DE" sz="1800" b="1" i="1" dirty="0">
                <a:solidFill>
                  <a:srgbClr val="0000FF"/>
                </a:solidFill>
              </a:rPr>
              <a:t>89</a:t>
            </a:r>
            <a:r>
              <a:rPr lang="de-DE" sz="1800" i="1" dirty="0">
                <a:solidFill>
                  <a:srgbClr val="0000FF"/>
                </a:solidFill>
              </a:rPr>
              <a:t>, 011305 (2014).</a:t>
            </a:r>
            <a:r>
              <a:rPr lang="de-DE" sz="1800" i="1" dirty="0" smtClean="0">
                <a:solidFill>
                  <a:srgbClr val="0000FF"/>
                </a:solidFill>
                <a:ea typeface="ＭＳ Ｐゴシック" pitchFamily="34" charset="-128"/>
              </a:rPr>
              <a:t/>
            </a:r>
            <a:br>
              <a:rPr lang="de-DE" sz="1800" i="1" dirty="0" smtClean="0">
                <a:solidFill>
                  <a:srgbClr val="0000FF"/>
                </a:solidFill>
                <a:ea typeface="ＭＳ Ｐゴシック" pitchFamily="34" charset="-128"/>
              </a:rPr>
            </a:br>
            <a:r>
              <a:rPr lang="de-DE" sz="2400" dirty="0" smtClean="0">
                <a:ea typeface="ＭＳ Ｐゴシック" pitchFamily="34" charset="-128"/>
              </a:rPr>
              <a:t/>
            </a:r>
            <a:br>
              <a:rPr lang="de-DE" sz="2400" dirty="0" smtClean="0">
                <a:ea typeface="ＭＳ Ｐゴシック" pitchFamily="34" charset="-128"/>
              </a:rPr>
            </a:br>
            <a:endParaRPr lang="de-DE" sz="2400" dirty="0" smtClean="0">
              <a:ea typeface="ＭＳ Ｐゴシック" pitchFamily="34" charset="-128"/>
            </a:endParaRPr>
          </a:p>
        </p:txBody>
      </p:sp>
      <p:pic>
        <p:nvPicPr>
          <p:cNvPr id="1043" name="Bild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2420888"/>
            <a:ext cx="19415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Bild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3136"/>
            <a:ext cx="38750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49" name="Object 25"/>
          <p:cNvGraphicFramePr>
            <a:graphicFrameLocks noChangeAspect="1"/>
          </p:cNvGraphicFramePr>
          <p:nvPr/>
        </p:nvGraphicFramePr>
        <p:xfrm>
          <a:off x="1763713" y="2133600"/>
          <a:ext cx="60483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33" name="Equation" r:id="rId7" imgW="2857320" imgH="241200" progId="Equation.DSMT4">
                  <p:embed/>
                </p:oleObj>
              </mc:Choice>
              <mc:Fallback>
                <p:oleObj name="Equation" r:id="rId7" imgW="2857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133600"/>
                        <a:ext cx="604837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rec.mpe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9952" y="2780928"/>
            <a:ext cx="4786684" cy="39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Principal</a:t>
            </a:r>
            <a:r>
              <a:rPr lang="de-DE" dirty="0" smtClean="0"/>
              <a:t> Problems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79" y="980728"/>
            <a:ext cx="5273002" cy="5877272"/>
          </a:xfrm>
        </p:spPr>
        <p:txBody>
          <a:bodyPr numCol="1"/>
          <a:lstStyle/>
          <a:p>
            <a:r>
              <a:rPr lang="de-DE" sz="2400" dirty="0" err="1" smtClean="0"/>
              <a:t>Intrinsically</a:t>
            </a:r>
            <a:r>
              <a:rPr lang="de-DE" sz="2400" dirty="0" smtClean="0"/>
              <a:t> </a:t>
            </a:r>
            <a:r>
              <a:rPr lang="de-DE" sz="2400" dirty="0" err="1" smtClean="0"/>
              <a:t>three</a:t>
            </a:r>
            <a:r>
              <a:rPr lang="de-DE" sz="2400" dirty="0" smtClean="0"/>
              <a:t>-dimensional </a:t>
            </a:r>
            <a:r>
              <a:rPr lang="de-DE" sz="2400" dirty="0" err="1" smtClean="0"/>
              <a:t>problem</a:t>
            </a:r>
            <a:endParaRPr lang="de-DE" sz="2400" dirty="0" smtClean="0"/>
          </a:p>
          <a:p>
            <a:r>
              <a:rPr lang="de-DE" sz="2400" dirty="0" err="1" smtClean="0"/>
              <a:t>Geometric</a:t>
            </a:r>
            <a:r>
              <a:rPr lang="de-DE" sz="2400" dirty="0" smtClean="0"/>
              <a:t> </a:t>
            </a:r>
            <a:r>
              <a:rPr lang="de-DE" sz="2400" dirty="0" err="1" smtClean="0"/>
              <a:t>shapes</a:t>
            </a:r>
            <a:r>
              <a:rPr lang="de-DE" sz="2400" dirty="0" smtClean="0"/>
              <a:t> </a:t>
            </a:r>
            <a:r>
              <a:rPr lang="de-DE" sz="2400" dirty="0" err="1" smtClean="0"/>
              <a:t>difficult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describe</a:t>
            </a:r>
            <a:endParaRPr lang="de-DE" sz="2400" dirty="0" smtClean="0"/>
          </a:p>
          <a:p>
            <a:r>
              <a:rPr lang="de-DE" sz="2400" dirty="0" smtClean="0"/>
              <a:t>Pauli </a:t>
            </a:r>
            <a:r>
              <a:rPr lang="de-DE" sz="2400" dirty="0" err="1" smtClean="0"/>
              <a:t>principle</a:t>
            </a:r>
            <a:endParaRPr lang="de-DE" sz="2400" dirty="0" smtClean="0"/>
          </a:p>
          <a:p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correct</a:t>
            </a:r>
            <a:r>
              <a:rPr lang="de-DE" sz="2400" dirty="0" smtClean="0"/>
              <a:t> </a:t>
            </a:r>
            <a:r>
              <a:rPr lang="de-DE" sz="2400" dirty="0" err="1" smtClean="0"/>
              <a:t>degrees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freedom</a:t>
            </a:r>
            <a:r>
              <a:rPr lang="de-DE" sz="2400" dirty="0" smtClean="0"/>
              <a:t>? </a:t>
            </a:r>
            <a:r>
              <a:rPr lang="de-DE" sz="2400" dirty="0" err="1" smtClean="0"/>
              <a:t>Coordinates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nucleons</a:t>
            </a:r>
            <a:r>
              <a:rPr lang="de-DE" sz="2400" dirty="0" smtClean="0"/>
              <a:t>? </a:t>
            </a:r>
            <a:r>
              <a:rPr lang="de-DE" sz="2400" dirty="0" err="1" smtClean="0"/>
              <a:t>Nuclear</a:t>
            </a:r>
            <a:r>
              <a:rPr lang="de-DE" sz="2400" dirty="0" smtClean="0"/>
              <a:t> </a:t>
            </a:r>
            <a:r>
              <a:rPr lang="de-DE" sz="2400" dirty="0" err="1" smtClean="0"/>
              <a:t>centers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deformation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parameters</a:t>
            </a:r>
            <a:r>
              <a:rPr lang="de-DE" sz="2400" dirty="0" smtClean="0"/>
              <a:t>?</a:t>
            </a:r>
          </a:p>
          <a:p>
            <a:r>
              <a:rPr lang="de-DE" sz="2400" dirty="0" smtClean="0"/>
              <a:t>The final </a:t>
            </a:r>
            <a:r>
              <a:rPr lang="de-DE" sz="2400" dirty="0" err="1" smtClean="0"/>
              <a:t>state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nucleus</a:t>
            </a:r>
            <a:r>
              <a:rPr lang="de-DE" sz="2400" dirty="0" smtClean="0"/>
              <a:t>,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nuclei</a:t>
            </a:r>
            <a:r>
              <a:rPr lang="de-DE" sz="2400" dirty="0" smtClean="0"/>
              <a:t>,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nuclei</a:t>
            </a:r>
            <a:r>
              <a:rPr lang="de-DE" sz="2400" dirty="0" smtClean="0"/>
              <a:t> plus </a:t>
            </a:r>
            <a:r>
              <a:rPr lang="de-DE" sz="2400" dirty="0" err="1" smtClean="0"/>
              <a:t>lighter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/>
              <a:t>.</a:t>
            </a:r>
            <a:r>
              <a:rPr lang="de-DE" sz="2400" dirty="0" smtClean="0"/>
              <a:t> </a:t>
            </a:r>
          </a:p>
          <a:p>
            <a:r>
              <a:rPr lang="de-DE" sz="2400" dirty="0" smtClean="0">
                <a:solidFill>
                  <a:srgbClr val="FFFF00"/>
                </a:solidFill>
              </a:rPr>
              <a:t>Loss </a:t>
            </a:r>
            <a:r>
              <a:rPr lang="de-DE" sz="2400" dirty="0" err="1" smtClean="0">
                <a:solidFill>
                  <a:srgbClr val="FFFF00"/>
                </a:solidFill>
              </a:rPr>
              <a:t>of</a:t>
            </a:r>
            <a:r>
              <a:rPr lang="de-DE" sz="2400" dirty="0" smtClean="0">
                <a:solidFill>
                  <a:srgbClr val="FFFF00"/>
                </a:solidFill>
              </a:rPr>
              <a:t> relative </a:t>
            </a:r>
            <a:r>
              <a:rPr lang="de-DE" sz="2400" dirty="0" err="1" smtClean="0">
                <a:solidFill>
                  <a:srgbClr val="FFFF00"/>
                </a:solidFill>
              </a:rPr>
              <a:t>motion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energy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into</a:t>
            </a:r>
            <a:r>
              <a:rPr lang="de-DE" sz="2400" dirty="0" smtClean="0">
                <a:solidFill>
                  <a:srgbClr val="FFFF00"/>
                </a:solidFill>
              </a:rPr>
              <a:t/>
            </a:r>
            <a:br>
              <a:rPr lang="de-DE" sz="2400" dirty="0" smtClean="0">
                <a:solidFill>
                  <a:srgbClr val="FFFF00"/>
                </a:solidFill>
              </a:rPr>
            </a:br>
            <a:r>
              <a:rPr lang="de-DE" sz="2400" dirty="0" err="1" smtClean="0">
                <a:solidFill>
                  <a:srgbClr val="FFFF00"/>
                </a:solidFill>
              </a:rPr>
              <a:t>internal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excitation</a:t>
            </a:r>
            <a:endParaRPr lang="de-DE" sz="2400" dirty="0" smtClean="0">
              <a:solidFill>
                <a:srgbClr val="FFFF00"/>
              </a:solidFill>
            </a:endParaRPr>
          </a:p>
        </p:txBody>
      </p:sp>
      <p:pic>
        <p:nvPicPr>
          <p:cNvPr id="5" name="Bild 4" descr="Outco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92200"/>
            <a:ext cx="4216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19078" y="980728"/>
            <a:ext cx="9124921" cy="58772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334"/>
          <a:stretch/>
        </p:blipFill>
        <p:spPr bwMode="auto">
          <a:xfrm>
            <a:off x="899592" y="1268760"/>
            <a:ext cx="7321296" cy="5004000"/>
          </a:xfrm>
          <a:prstGeom prst="rect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Long-term </a:t>
            </a:r>
            <a:r>
              <a:rPr lang="de-DE" sz="3200" dirty="0" err="1" smtClean="0"/>
              <a:t>behaviour</a:t>
            </a:r>
            <a:r>
              <a:rPr lang="de-DE" sz="3200" dirty="0" smtClean="0"/>
              <a:t> </a:t>
            </a:r>
            <a:r>
              <a:rPr lang="de-DE" sz="3200" dirty="0" err="1" smtClean="0"/>
              <a:t>needs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description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13260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ARUHN@YFU5QKMFUVWXY5LK" val="2761"/>
  <p:tag name="DEFAULTDISPLAYSOURCE" val="\documentclass{article}\pagestyle{empty}&#10;\begin{document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  = E_{kin} &#10;  +&#10;  \int d^3r\left({\cal E}_{\rm Sk}^{\mbox{}}+{\cal E}_{\rm Sk}^{(ls)}\right)&#10;  +&#10;  E_{C}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256"/>
  <p:tag name="ORIGWIDTH" val="356"/>
  <p:tag name="PICTUREFILESIZE" val="34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{kin} =\int d^3r  \frac{\hbar^2}{2m}\tau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256"/>
  <p:tag name="ORIGWIDTH" val="159"/>
  <p:tag name="PICTUREFILESIZE" val="161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 E_C = &#10;  \frac{e^2}{2} \int d^3r \, d^3r' \rho_p(\vec{r})&#10;  \frac{1}{|\vec{r}-\vec{r}'|} \rho_p(\vec{r}')&#10;    -\frac{3}{4} e^2 (\frac{3}{\pi})^{\frac{1}{3}} \int d^3r&#10;            [ \rho_p(\vec{r})]^{\frac{4}{3}}&#10;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256"/>
  <p:tag name="ORIGWIDTH" val="539"/>
  <p:tag name="PICTUREFILESIZE" val="528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arraystretch}{1.3}\begin{document}&#10;with~$\begin{array}{ll}\vec{\sigma}_q(\vec{r})=\sum_q&#10;       \varphi^+_{\alpha}(\vec{r}) \hat{\vec{\sigma}}\varphi_\alpha(\vec{r})&#10;\\ \vec{J}_q(\vec{r}) =-i\sum_q&#10;             \varphi_{\alpha}^+(\vec{r})&#10;                \nabla \times \hat{\vec{\sigma}} \varphi_\alpha(\vec{r})&#10;\end{array}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256"/>
  <p:tag name="ORIGWIDTH" val="367"/>
  <p:tag name="PICTUREFILESIZE" val="573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\nonumber&#10;{\cal E}_{\rm Sk}^{\mbox{}}&#10;  &amp;= &amp;&#10;  \frac{b_0}{2}  \rho^2&#10;  +  b_1 (\rho \tau {\color{red}- \vec\jmath\,\,^2})&#10;  -\frac{b_2}{2} \rho \Delta \rho &#10;  + \frac{b_3}{3}  \rho^{\alpha +2}&#10;\\ \nonumber&#10;  &amp;&amp;&#10;  -\sum_q\left[&#10;    \frac{b'_0}{2}\rho_q^2&#10;    +b'_1(\rho_q \tau_q {\color{red}- \vec\jmath_q\,^2})&#10;    +\frac{b'_2}{2}\rho_q\Delta \rho_q&#10;    +\frac{b'_3}{3} \rho^\alpha\rho_q^2&#10;   \right]&#10;\end{eqnarray}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481"/>
  <p:tag name="BOXHEIGHT" val="393"/>
  <p:tag name="BOXFONT" val="10"/>
  <p:tag name="BOXWRAP" val="Falsch"/>
  <p:tag name="WORKAROUNDTRANSPARENCYBUG" val="Falsch"/>
  <p:tag name="ALLOWFONTSUBSTITUTION" val="Falsch"/>
  <p:tag name="BITMAPFORMAT" val="png256"/>
  <p:tag name="ORIGWIDTH" val="552"/>
  <p:tag name="PICTUREFILESIZE" val="931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\nonumber&#10;  {\cal E}_{\rm Sk}^{(ls)}&#10; &amp;=&amp; -b_4 \left[ \rho\nabla\cdot\vec{{J}}&#10;                 +{\color{red} \vec{\sigma}\cdot(\nabla\times&#10;  \vec\jmath)}\right]&#10;   \\  &amp;&amp;+b'_4\sum_q [ \rho_q(\nabla\cdot\vec{J}_q)&#10;             {\color{red} + \vec{\sigma}_q \cdot(\nabla&#10;  \times\vec\jmath_q)}  ]&#10;\nonumber \end{eqnarray}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445"/>
  <p:tag name="BOXHEIGHT" val="373"/>
  <p:tag name="BOXFONT" val="10"/>
  <p:tag name="BOXWRAP" val="Falsch"/>
  <p:tag name="WORKAROUNDTRANSPARENCYBUG" val="Falsch"/>
  <p:tag name="ALLOWFONTSUBSTITUTION" val="Falsch"/>
  <p:tag name="BITMAPFORMAT" val="png256"/>
  <p:tag name="ORIGWIDTH" val="400"/>
  <p:tag name="PICTUREFILESIZE" val="631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arraystretch}{1.3}&#10;\begin{document}&#10;$&#10;\exp[{\rm i}\vec k\cdot\vec r]\,\phi_\alpha&#10;\left(\vec r-{\hbar\vec k\over m}t\right)\,&#10;\exp\left[-{\rm i}\left(\epsilon_\alpha+&#10;{\hbar^2k^2\over2m}\right)t\right]&#10;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85"/>
  <p:tag name="BOXHEIGHT" val="267"/>
  <p:tag name="BOXFONT" val="10"/>
  <p:tag name="BOXWRAP" val="Falsch"/>
  <p:tag name="WORKAROUNDTRANSPARENCYBUG" val="Falsch"/>
  <p:tag name="ALLOWFONTSUBSTITUTION" val="Falsch"/>
  <p:tag name="BITMAPFORMAT" val="png256"/>
  <p:tag name="ORIGWIDTH" val="426"/>
  <p:tag name="PICTUREFILESIZE" val="479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arraystretch}{1.3}&#10;\begin{document}&#10;$\left({-\hbar^2\over2m}\nabla^2+V(\rho\{\phi\})\right)&#10;\phi_\alpha(\vec r)=\epsilon_\alpha\phi_\alpha(\vec r)&#10;$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85"/>
  <p:tag name="BOXHEIGHT" val="267"/>
  <p:tag name="BOXFONT" val="10"/>
  <p:tag name="BOXWRAP" val="Falsch"/>
  <p:tag name="WORKAROUNDTRANSPARENCYBUG" val="Falsch"/>
  <p:tag name="ALLOWFONTSUBSTITUTION" val="Falsch"/>
  <p:tag name="BITMAPFORMAT" val="png256"/>
  <p:tag name="ORIGWIDTH" val="358"/>
  <p:tag name="PICTUREFILESIZE" val="36514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3533</Words>
  <Application>Microsoft Macintosh PowerPoint</Application>
  <PresentationFormat>Bildschirmpräsentation (4:3)</PresentationFormat>
  <Paragraphs>509</Paragraphs>
  <Slides>73</Slides>
  <Notes>6</Notes>
  <HiddenSlides>0</HiddenSlides>
  <MMClips>14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73</vt:i4>
      </vt:variant>
    </vt:vector>
  </HeadingPairs>
  <TitlesOfParts>
    <vt:vector size="76" baseType="lpstr">
      <vt:lpstr>Larissa-Design</vt:lpstr>
      <vt:lpstr>Equation</vt:lpstr>
      <vt:lpstr>Equation.3</vt:lpstr>
      <vt:lpstr>Theory of Low-Energy Nuclear Reactions</vt:lpstr>
      <vt:lpstr>Timeline</vt:lpstr>
      <vt:lpstr>What is a heavy-ion reaction?</vt:lpstr>
      <vt:lpstr>Heavy Ion Physics</vt:lpstr>
      <vt:lpstr>Peripheral Reaction</vt:lpstr>
      <vt:lpstr>Deep Inelastic Reaction</vt:lpstr>
      <vt:lpstr>Central Reactions</vt:lpstr>
      <vt:lpstr>Principal Problems for Theory</vt:lpstr>
      <vt:lpstr>Long-term behaviour needs different description</vt:lpstr>
      <vt:lpstr>Experience from Fission</vt:lpstr>
      <vt:lpstr>Do nuclei behave like water drops?</vt:lpstr>
      <vt:lpstr>Hydrodynamic Model</vt:lpstr>
      <vt:lpstr>Hydrodynamic Model</vt:lpstr>
      <vt:lpstr>Models: Classical</vt:lpstr>
      <vt:lpstr>Fusion (Wang Nan 王楠)</vt:lpstr>
      <vt:lpstr>Non-Fusion (Wang Nan 王楠)</vt:lpstr>
      <vt:lpstr>Microscopic Quantal Models</vt:lpstr>
      <vt:lpstr>Explanation of asymmetric fission</vt:lpstr>
      <vt:lpstr>Scission is difficult to describe</vt:lpstr>
      <vt:lpstr>Fission is not inverse process</vt:lpstr>
      <vt:lpstr>Microscopic-macroscopic model</vt:lpstr>
      <vt:lpstr>Principal Physical Mechanisms</vt:lpstr>
      <vt:lpstr>Liquid-drop Barrier</vt:lpstr>
      <vt:lpstr>The adiabatic basis</vt:lpstr>
      <vt:lpstr>The Landau-Zener Effect</vt:lpstr>
      <vt:lpstr>The adiabatic basis (c‘td)</vt:lpstr>
      <vt:lpstr>Mass Parameters</vt:lpstr>
      <vt:lpstr>Example</vt:lpstr>
      <vt:lpstr>Typical results</vt:lpstr>
      <vt:lpstr>Models: TDHF</vt:lpstr>
      <vt:lpstr>Derivation</vt:lpstr>
      <vt:lpstr>Density matrices and HF</vt:lpstr>
      <vt:lpstr>Independent Particles?</vt:lpstr>
      <vt:lpstr>Interactions</vt:lpstr>
      <vt:lpstr>The Skyrme Energy Functional</vt:lpstr>
      <vt:lpstr>Remarks on the approximation</vt:lpstr>
      <vt:lpstr>Present Code</vt:lpstr>
      <vt:lpstr>Strange Features of TDHF</vt:lpstr>
      <vt:lpstr>Classical Behavior of TDHF</vt:lpstr>
      <vt:lpstr>Nonlinear Effects: Spurious Cross-Channel Coupling</vt:lpstr>
      <vt:lpstr>Fluctuations in TDDFT and Mic-Mac</vt:lpstr>
      <vt:lpstr>Relation to RPA</vt:lpstr>
      <vt:lpstr>Relation to Micmac Models</vt:lpstr>
      <vt:lpstr>TDHF vs. TCSM Shapes</vt:lpstr>
      <vt:lpstr>Numerical Methods</vt:lpstr>
      <vt:lpstr>Fourier calculation of potential  for isolated charge distributions</vt:lpstr>
      <vt:lpstr>Damped-Gradient Iteration</vt:lpstr>
      <vt:lpstr>Time Integration</vt:lpstr>
      <vt:lpstr>Practical Considerations</vt:lpstr>
      <vt:lpstr>Computing Enhancements</vt:lpstr>
      <vt:lpstr>Advances in Computing Languages</vt:lpstr>
      <vt:lpstr>Physics: Pauli Principle</vt:lpstr>
      <vt:lpstr>Dissipation in TDDFT</vt:lpstr>
      <vt:lpstr>Wave function in a peripheral collision</vt:lpstr>
      <vt:lpstr>Problem Setup</vt:lpstr>
      <vt:lpstr>Galilei Invariance of TDHF</vt:lpstr>
      <vt:lpstr>More detail ...</vt:lpstr>
      <vt:lpstr>The Wigner Function</vt:lpstr>
      <vt:lpstr>Example: 64Ni+208Pb at 280 MeV</vt:lpstr>
      <vt:lpstr>Transfer</vt:lpstr>
      <vt:lpstr>Angular momenta</vt:lpstr>
      <vt:lpstr>TDHF vs. Mic-Mac</vt:lpstr>
      <vt:lpstr>Why is pairing so important?</vt:lpstr>
      <vt:lpstr>BCS vs. HFB</vt:lpstr>
      <vt:lpstr>TDHF with Density Constraint</vt:lpstr>
      <vt:lpstr>Potentials depend on energy and orientation</vt:lpstr>
      <vt:lpstr>16O + 208Pb Fusion Cross-Section </vt:lpstr>
      <vt:lpstr>Pasta Formation</vt:lpstr>
      <vt:lpstr>Example</vt:lpstr>
      <vt:lpstr>Many types of pasta seen</vt:lpstr>
      <vt:lpstr>Toroidal Nuclei</vt:lpstr>
      <vt:lpstr>Cutting up the Ring</vt:lpstr>
      <vt:lpstr>A Spinning Top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Joachim A. Maruhn</dc:creator>
  <cp:lastModifiedBy>Joachim Maruhn</cp:lastModifiedBy>
  <cp:revision>325</cp:revision>
  <dcterms:created xsi:type="dcterms:W3CDTF">2007-07-23T09:31:52Z</dcterms:created>
  <dcterms:modified xsi:type="dcterms:W3CDTF">2017-12-19T05:39:25Z</dcterms:modified>
</cp:coreProperties>
</file>