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78" r:id="rId14"/>
    <p:sldId id="267" r:id="rId15"/>
    <p:sldId id="268" r:id="rId16"/>
    <p:sldId id="269" r:id="rId17"/>
    <p:sldId id="270" r:id="rId18"/>
    <p:sldId id="281" r:id="rId19"/>
    <p:sldId id="271" r:id="rId20"/>
    <p:sldId id="272" r:id="rId21"/>
    <p:sldId id="276" r:id="rId22"/>
    <p:sldId id="273" r:id="rId23"/>
    <p:sldId id="274" r:id="rId24"/>
    <p:sldId id="275" r:id="rId25"/>
    <p:sldId id="277" r:id="rId26"/>
    <p:sldId id="279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3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5" Type="http://schemas.openxmlformats.org/officeDocument/2006/relationships/image" Target="../media/image95.wmf"/><Relationship Id="rId10" Type="http://schemas.openxmlformats.org/officeDocument/2006/relationships/image" Target="../media/image100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Relationship Id="rId14" Type="http://schemas.openxmlformats.org/officeDocument/2006/relationships/image" Target="../media/image10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34BB-10EB-495F-B4FD-776F18C7E7D8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1603D-FF09-499D-8129-61B256348C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wmf"/><Relationship Id="rId11" Type="http://schemas.openxmlformats.org/officeDocument/2006/relationships/image" Target="../media/image56.wmf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58.bin"/><Relationship Id="rId4" Type="http://schemas.openxmlformats.org/officeDocument/2006/relationships/image" Target="../media/image53.wmf"/><Relationship Id="rId9" Type="http://schemas.openxmlformats.org/officeDocument/2006/relationships/image" Target="../media/image55.wmf"/><Relationship Id="rId14" Type="http://schemas.openxmlformats.org/officeDocument/2006/relationships/image" Target="../media/image5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5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7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7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0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8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98.wmf"/><Relationship Id="rId26" Type="http://schemas.openxmlformats.org/officeDocument/2006/relationships/image" Target="../media/image102.wmf"/><Relationship Id="rId3" Type="http://schemas.openxmlformats.org/officeDocument/2006/relationships/oleObject" Target="../embeddings/oleObject95.bin"/><Relationship Id="rId21" Type="http://schemas.openxmlformats.org/officeDocument/2006/relationships/oleObject" Target="../embeddings/oleObject104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02.bin"/><Relationship Id="rId25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29" Type="http://schemas.openxmlformats.org/officeDocument/2006/relationships/oleObject" Target="../embeddings/oleObject108.bin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9.bin"/><Relationship Id="rId24" Type="http://schemas.openxmlformats.org/officeDocument/2006/relationships/image" Target="../media/image101.wmf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23" Type="http://schemas.openxmlformats.org/officeDocument/2006/relationships/oleObject" Target="../embeddings/oleObject105.bin"/><Relationship Id="rId28" Type="http://schemas.openxmlformats.org/officeDocument/2006/relationships/image" Target="../media/image103.wmf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103.bin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96.wmf"/><Relationship Id="rId22" Type="http://schemas.openxmlformats.org/officeDocument/2006/relationships/image" Target="../media/image100.wmf"/><Relationship Id="rId27" Type="http://schemas.openxmlformats.org/officeDocument/2006/relationships/oleObject" Target="../embeddings/oleObject107.bin"/><Relationship Id="rId30" Type="http://schemas.openxmlformats.org/officeDocument/2006/relationships/image" Target="../media/image10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Fast Radio Bursts and </a:t>
            </a:r>
            <a:r>
              <a:rPr kumimoji="1" lang="en-US" altLang="ja-JP" dirty="0" err="1" smtClean="0"/>
              <a:t>Axion</a:t>
            </a:r>
            <a:r>
              <a:rPr kumimoji="1" lang="en-US" altLang="ja-JP" dirty="0" smtClean="0"/>
              <a:t> Stars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二松学舎大　岩崎愛一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48064" y="4581128"/>
            <a:ext cx="2679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Phys. Rev. D,  (2015)</a:t>
            </a:r>
          </a:p>
          <a:p>
            <a:r>
              <a:rPr lang="en-US" altLang="ja-JP" sz="2400" dirty="0" err="1" smtClean="0"/>
              <a:t>hep</a:t>
            </a:r>
            <a:r>
              <a:rPr lang="en-US" altLang="ja-JP" sz="2400" dirty="0" smtClean="0"/>
              <a:t>-ph/1412.7825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21518" y="323945"/>
            <a:ext cx="558678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アクシオン星と中性子星の衝突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196752"/>
            <a:ext cx="6487673" cy="584775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B050"/>
                </a:solidFill>
              </a:rPr>
              <a:t>仮定</a:t>
            </a:r>
            <a:r>
              <a:rPr kumimoji="1" lang="ja-JP" altLang="en-US" sz="3200" dirty="0" smtClean="0"/>
              <a:t>：ハローはアクシオン星の集まり</a:t>
            </a:r>
            <a:endParaRPr kumimoji="1" lang="ja-JP" altLang="en-US" sz="32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707904" y="1844824"/>
          <a:ext cx="3312368" cy="1105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数式" r:id="rId3" imgW="1371600" imgH="457200" progId="Equation.3">
                  <p:embed/>
                </p:oleObj>
              </mc:Choice>
              <mc:Fallback>
                <p:oleObj name="数式" r:id="rId3" imgW="13716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844824"/>
                        <a:ext cx="3312368" cy="1105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1520" y="2132856"/>
            <a:ext cx="3079689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アクシオン星</a:t>
            </a:r>
            <a:r>
              <a:rPr kumimoji="1" lang="ja-JP" altLang="en-US" sz="2400" dirty="0" smtClean="0"/>
              <a:t>の数密度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2996952"/>
            <a:ext cx="452720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B050"/>
                </a:solidFill>
              </a:rPr>
              <a:t>仮定</a:t>
            </a:r>
            <a:r>
              <a:rPr lang="ja-JP" altLang="en-US" sz="2400" dirty="0" smtClean="0"/>
              <a:t>：銀河あたりの中性子星</a:t>
            </a:r>
            <a:r>
              <a:rPr kumimoji="1" lang="ja-JP" altLang="en-US" sz="2400" dirty="0" smtClean="0"/>
              <a:t>の数</a:t>
            </a:r>
            <a:endParaRPr kumimoji="1" lang="ja-JP" altLang="en-US" sz="2400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004048" y="2924944"/>
          <a:ext cx="14716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数式" r:id="rId5" imgW="609480" imgH="241200" progId="Equation.3">
                  <p:embed/>
                </p:oleObj>
              </mc:Choice>
              <mc:Fallback>
                <p:oleObj name="数式" r:id="rId5" imgW="6094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924944"/>
                        <a:ext cx="147161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51520" y="3861048"/>
            <a:ext cx="1723549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衝突断面積</a:t>
            </a:r>
            <a:endParaRPr kumimoji="1" lang="ja-JP" altLang="en-US" sz="2400" dirty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051720" y="3861048"/>
          <a:ext cx="7056784" cy="563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数式" r:id="rId7" imgW="3022560" imgH="241200" progId="Equation.3">
                  <p:embed/>
                </p:oleObj>
              </mc:Choice>
              <mc:Fallback>
                <p:oleObj name="数式" r:id="rId7" imgW="30225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861048"/>
                        <a:ext cx="7056784" cy="563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517900" y="4653136"/>
          <a:ext cx="487045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数式" r:id="rId9" imgW="2197080" imgH="698400" progId="Equation.3">
                  <p:embed/>
                </p:oleObj>
              </mc:Choice>
              <mc:Fallback>
                <p:oleObj name="数式" r:id="rId9" imgW="2197080" imgH="698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4653136"/>
                        <a:ext cx="4870450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187624" y="4695527"/>
            <a:ext cx="2185214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B050"/>
                </a:solidFill>
              </a:rPr>
              <a:t>仮定</a:t>
            </a:r>
            <a:r>
              <a:rPr lang="ja-JP" altLang="en-US" sz="2400" dirty="0" smtClean="0"/>
              <a:t>：相対速度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5703639"/>
            <a:ext cx="387798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B050"/>
                </a:solidFill>
              </a:rPr>
              <a:t>仮定</a:t>
            </a:r>
            <a:r>
              <a:rPr lang="ja-JP" altLang="en-US" sz="2400" dirty="0" smtClean="0"/>
              <a:t>：中性子星の質量・半径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093020"/>
              </p:ext>
            </p:extLst>
          </p:nvPr>
        </p:nvGraphicFramePr>
        <p:xfrm>
          <a:off x="785813" y="2133600"/>
          <a:ext cx="7732712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数式" r:id="rId3" imgW="3466800" imgH="939600" progId="Equation.3">
                  <p:embed/>
                </p:oleObj>
              </mc:Choice>
              <mc:Fallback>
                <p:oleObj name="数式" r:id="rId3" imgW="346680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133600"/>
                        <a:ext cx="7732712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68467" y="1311151"/>
            <a:ext cx="689163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B050"/>
                </a:solidFill>
              </a:rPr>
              <a:t>銀河あたりの年間衝突頻度＝バーストの頻度　　　　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21518" y="323945"/>
            <a:ext cx="558678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アクシオン星と中性子星の衝突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6822" y="4653136"/>
            <a:ext cx="3631122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アクシオン星の質量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と半径</a:t>
            </a:r>
            <a:endParaRPr kumimoji="1" lang="ja-JP" altLang="en-US" sz="3200" dirty="0"/>
          </a:p>
        </p:txBody>
      </p:sp>
      <p:sp>
        <p:nvSpPr>
          <p:cNvPr id="6" name="右矢印 5"/>
          <p:cNvSpPr/>
          <p:nvPr/>
        </p:nvSpPr>
        <p:spPr>
          <a:xfrm>
            <a:off x="3995936" y="4797152"/>
            <a:ext cx="1194432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525317" y="4797971"/>
          <a:ext cx="2359051" cy="575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数式" r:id="rId5" imgW="990360" imgH="241200" progId="Equation.3">
                  <p:embed/>
                </p:oleObj>
              </mc:Choice>
              <mc:Fallback>
                <p:oleObj name="数式" r:id="rId5" imgW="9903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5317" y="4797971"/>
                        <a:ext cx="2359051" cy="575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499992" y="5592142"/>
            <a:ext cx="4583306" cy="107721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アクシオン・ミニクラスター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の質量と一致 </a:t>
            </a:r>
            <a:r>
              <a:rPr kumimoji="1" lang="en-US" altLang="ja-JP" sz="3200" dirty="0" smtClean="0"/>
              <a:t>! !</a:t>
            </a:r>
            <a:endParaRPr kumimoji="1" lang="ja-JP" altLang="en-US" sz="3200" dirty="0"/>
          </a:p>
        </p:txBody>
      </p:sp>
      <p:sp>
        <p:nvSpPr>
          <p:cNvPr id="9" name="円/楕円 8"/>
          <p:cNvSpPr/>
          <p:nvPr/>
        </p:nvSpPr>
        <p:spPr>
          <a:xfrm>
            <a:off x="5364088" y="4509120"/>
            <a:ext cx="2736304" cy="986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447800" y="5949950"/>
          <a:ext cx="22685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数式" r:id="rId7" imgW="952200" imgH="241200" progId="Equation.3">
                  <p:embed/>
                </p:oleObj>
              </mc:Choice>
              <mc:Fallback>
                <p:oleObj name="数式" r:id="rId7" imgW="9522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949950"/>
                        <a:ext cx="226853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円/楕円 10"/>
          <p:cNvSpPr/>
          <p:nvPr/>
        </p:nvSpPr>
        <p:spPr>
          <a:xfrm>
            <a:off x="1115616" y="5754960"/>
            <a:ext cx="2736304" cy="986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3127504">
            <a:off x="1098375" y="5676577"/>
            <a:ext cx="469902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499257"/>
              </p:ext>
            </p:extLst>
          </p:nvPr>
        </p:nvGraphicFramePr>
        <p:xfrm>
          <a:off x="6588224" y="1278545"/>
          <a:ext cx="1008112" cy="532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数式" r:id="rId9" imgW="431640" imgH="228600" progId="Equation.3">
                  <p:embed/>
                </p:oleObj>
              </mc:Choice>
              <mc:Fallback>
                <p:oleObj name="数式" r:id="rId9" imgW="431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88224" y="1278545"/>
                        <a:ext cx="1008112" cy="532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83768" y="260648"/>
            <a:ext cx="4041491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磁場中のアクシオン</a:t>
            </a:r>
            <a:r>
              <a:rPr kumimoji="1" lang="ja-JP" altLang="en-US" sz="3200" dirty="0"/>
              <a:t>星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537021" y="1831975"/>
          <a:ext cx="84994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数式" r:id="rId3" imgW="3568680" imgH="457200" progId="Equation.3">
                  <p:embed/>
                </p:oleObj>
              </mc:Choice>
              <mc:Fallback>
                <p:oleObj name="数式" r:id="rId3" imgW="3568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21" y="1831975"/>
                        <a:ext cx="8499475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39552" y="1196752"/>
            <a:ext cx="423866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電磁場とアクシオンの相互作用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255367"/>
            <a:ext cx="195919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ガウスの法則</a:t>
            </a:r>
            <a:endParaRPr kumimoji="1" lang="ja-JP" altLang="en-US" sz="2400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081213" y="4005263"/>
          <a:ext cx="42037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数式" r:id="rId5" imgW="1765080" imgH="253800" progId="Equation.3">
                  <p:embed/>
                </p:oleObj>
              </mc:Choice>
              <mc:Fallback>
                <p:oleObj name="数式" r:id="rId5" imgW="176508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4005263"/>
                        <a:ext cx="420370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111474" y="4725144"/>
          <a:ext cx="44767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数式" r:id="rId7" imgW="1879560" imgH="253800" progId="Equation.3">
                  <p:embed/>
                </p:oleObj>
              </mc:Choice>
              <mc:Fallback>
                <p:oleObj name="数式" r:id="rId7" imgW="18795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474" y="4725144"/>
                        <a:ext cx="447675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67189" y="4479503"/>
            <a:ext cx="492443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解</a:t>
            </a:r>
            <a:endParaRPr kumimoji="1" lang="ja-JP" altLang="en-US" sz="2400" dirty="0"/>
          </a:p>
        </p:txBody>
      </p:sp>
      <p:sp>
        <p:nvSpPr>
          <p:cNvPr id="9" name="右カーブ矢印 8"/>
          <p:cNvSpPr/>
          <p:nvPr/>
        </p:nvSpPr>
        <p:spPr>
          <a:xfrm>
            <a:off x="1475656" y="4293096"/>
            <a:ext cx="587504" cy="856112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5487615"/>
            <a:ext cx="7949612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アクシオン星上で、磁場に平行な振動する電場発生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（位相は、場所によらない）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55766" y="6021288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Iwazaki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 1997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115616" y="1556792"/>
            <a:ext cx="2232248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28184" y="4119463"/>
            <a:ext cx="1667444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“</a:t>
            </a:r>
            <a:r>
              <a:rPr lang="ja-JP" altLang="en-US" sz="2400" dirty="0" smtClean="0"/>
              <a:t>電荷密度</a:t>
            </a:r>
            <a:r>
              <a:rPr lang="en-US" altLang="ja-JP" sz="2400" dirty="0" smtClean="0"/>
              <a:t>”</a:t>
            </a:r>
            <a:endParaRPr kumimoji="1" lang="ja-JP" altLang="en-US" sz="2400" dirty="0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822354" y="3068762"/>
          <a:ext cx="16938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数式" r:id="rId9" imgW="711000" imgH="241200" progId="Equation.3">
                  <p:embed/>
                </p:oleObj>
              </mc:Choice>
              <mc:Fallback>
                <p:oleObj name="数式" r:id="rId9" imgW="7110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354" y="3068762"/>
                        <a:ext cx="169386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082634" y="3140968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:</a:t>
            </a:r>
            <a:r>
              <a:rPr lang="ja-JP" altLang="en-US" sz="2400" dirty="0" smtClean="0"/>
              <a:t>電場　　　</a:t>
            </a:r>
            <a:r>
              <a:rPr lang="en-US" altLang="ja-JP" sz="2400" dirty="0" smtClean="0"/>
              <a:t>:</a:t>
            </a:r>
            <a:r>
              <a:rPr lang="ja-JP" altLang="en-US" sz="2400" dirty="0" smtClean="0"/>
              <a:t>磁場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83768" y="260648"/>
            <a:ext cx="214033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電場の強さ</a:t>
            </a:r>
            <a:endParaRPr kumimoji="1" lang="ja-JP" altLang="en-US" sz="3200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06388" y="1998663"/>
          <a:ext cx="838041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数式" r:id="rId3" imgW="3517560" imgH="507960" progId="Equation.3">
                  <p:embed/>
                </p:oleObj>
              </mc:Choice>
              <mc:Fallback>
                <p:oleObj name="数式" r:id="rId3" imgW="351756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998663"/>
                        <a:ext cx="8380412" cy="121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67544" y="1556792"/>
            <a:ext cx="3855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磁場　　　　　　　　の下で</a:t>
            </a:r>
            <a:endParaRPr lang="ja-JP" altLang="en-US" sz="2800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414612" y="1556792"/>
          <a:ext cx="15732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4" name="数式" r:id="rId5" imgW="660240" imgH="203040" progId="Equation.3">
                  <p:embed/>
                </p:oleObj>
              </mc:Choice>
              <mc:Fallback>
                <p:oleObj name="数式" r:id="rId5" imgW="6602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612" y="1556792"/>
                        <a:ext cx="157321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2555776" y="2996952"/>
            <a:ext cx="244827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755576" y="3429000"/>
            <a:ext cx="4698722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B050"/>
                </a:solidFill>
              </a:rPr>
              <a:t>中性子星大気</a:t>
            </a:r>
            <a:r>
              <a:rPr lang="ja-JP" altLang="en-US" sz="3200" dirty="0" smtClean="0"/>
              <a:t>中の電子が</a:t>
            </a:r>
            <a:endParaRPr lang="en-US" altLang="ja-JP" sz="3200" dirty="0" smtClean="0"/>
          </a:p>
          <a:p>
            <a:r>
              <a:rPr lang="ja-JP" altLang="en-US" sz="3200" dirty="0" smtClean="0"/>
              <a:t>コヒーレントな振動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1928" y="5364505"/>
            <a:ext cx="4612160" cy="8925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コヒーレントな電磁波放射</a:t>
            </a:r>
            <a:endParaRPr lang="en-US" altLang="ja-JP" sz="3200" dirty="0" smtClean="0"/>
          </a:p>
          <a:p>
            <a:r>
              <a:rPr lang="ja-JP" altLang="en-US" sz="2000" dirty="0" smtClean="0"/>
              <a:t>放射エネルギーの大きな理由</a:t>
            </a:r>
            <a:endParaRPr lang="en-US" altLang="ja-JP" sz="2000" dirty="0" smtClean="0"/>
          </a:p>
        </p:txBody>
      </p:sp>
      <p:sp>
        <p:nvSpPr>
          <p:cNvPr id="12" name="下矢印 11"/>
          <p:cNvSpPr/>
          <p:nvPr/>
        </p:nvSpPr>
        <p:spPr>
          <a:xfrm>
            <a:off x="3059832" y="4653136"/>
            <a:ext cx="340616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23928" y="3861048"/>
            <a:ext cx="2031325" cy="584775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；電子数＝</a:t>
            </a:r>
            <a:endParaRPr kumimoji="1" lang="ja-JP" altLang="en-US" sz="3200" dirty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807745" y="3805857"/>
          <a:ext cx="852487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数式" r:id="rId7" imgW="291960" imgH="241200" progId="Equation.3">
                  <p:embed/>
                </p:oleObj>
              </mc:Choice>
              <mc:Fallback>
                <p:oleObj name="数式" r:id="rId7" imgW="2919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745" y="3805857"/>
                        <a:ext cx="852487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436096" y="4613066"/>
            <a:ext cx="2751074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電子数密度</a:t>
            </a:r>
            <a:r>
              <a:rPr lang="en-US" altLang="ja-JP" sz="2000" dirty="0" smtClean="0"/>
              <a:t>×</a:t>
            </a:r>
            <a:r>
              <a:rPr lang="ja-JP" altLang="en-US" sz="2000" dirty="0" smtClean="0"/>
              <a:t>（波長）</a:t>
            </a:r>
            <a:r>
              <a:rPr lang="en-US" altLang="ja-JP" sz="2000" dirty="0" smtClean="0"/>
              <a:t>^3</a:t>
            </a:r>
            <a:endParaRPr kumimoji="1" lang="ja-JP" altLang="en-US" sz="2000" dirty="0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344199" y="5157192"/>
          <a:ext cx="2476273" cy="1036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6" name="数式" r:id="rId9" imgW="1091880" imgH="457200" progId="Equation.3">
                  <p:embed/>
                </p:oleObj>
              </mc:Choice>
              <mc:Fallback>
                <p:oleObj name="数式" r:id="rId9" imgW="109188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4199" y="5157192"/>
                        <a:ext cx="2476273" cy="1036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3087122" y="6269250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大気中の電子数密度</a:t>
            </a:r>
            <a:endParaRPr lang="ja-JP" altLang="en-US" sz="2000" dirty="0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5450234" y="6204222"/>
          <a:ext cx="15700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7" name="数式" r:id="rId11" imgW="685800" imgH="203040" progId="Equation.3">
                  <p:embed/>
                </p:oleObj>
              </mc:Choice>
              <mc:Fallback>
                <p:oleObj name="数式" r:id="rId11" imgW="6858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0234" y="6204222"/>
                        <a:ext cx="157003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円/楕円 16"/>
          <p:cNvSpPr/>
          <p:nvPr/>
        </p:nvSpPr>
        <p:spPr>
          <a:xfrm>
            <a:off x="2987824" y="6165304"/>
            <a:ext cx="4392488" cy="57606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712" y="260648"/>
            <a:ext cx="543931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中性子星大気からの電磁放射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196752"/>
            <a:ext cx="1723549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双極子放射</a:t>
            </a:r>
            <a:endParaRPr kumimoji="1" lang="ja-JP" altLang="en-US" sz="24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871538" y="2492896"/>
          <a:ext cx="78216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数式" r:id="rId3" imgW="3898800" imgH="507960" progId="Equation.3">
                  <p:embed/>
                </p:oleObj>
              </mc:Choice>
              <mc:Fallback>
                <p:oleObj name="数式" r:id="rId3" imgW="389880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492896"/>
                        <a:ext cx="7821612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3528" y="1916832"/>
            <a:ext cx="419858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電子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つが放射するエネルギー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3615407"/>
            <a:ext cx="7181774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</a:t>
            </a:r>
            <a:r>
              <a:rPr lang="ja-JP" altLang="en-US" sz="2400" dirty="0" smtClean="0"/>
              <a:t>　　　 </a:t>
            </a:r>
            <a:r>
              <a:rPr kumimoji="1" lang="ja-JP" altLang="en-US" sz="2400" dirty="0" smtClean="0"/>
              <a:t>個の電子が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コヒーレント</a:t>
            </a:r>
            <a:r>
              <a:rPr kumimoji="1" lang="ja-JP" altLang="en-US" sz="2400" dirty="0" smtClean="0"/>
              <a:t>に放射するエネルギー</a:t>
            </a:r>
            <a:endParaRPr kumimoji="1" lang="ja-JP" altLang="en-US" sz="2400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79375" y="4005263"/>
          <a:ext cx="892968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数式" r:id="rId5" imgW="3873240" imgH="482400" progId="Equation.3">
                  <p:embed/>
                </p:oleObj>
              </mc:Choice>
              <mc:Fallback>
                <p:oleObj name="数式" r:id="rId5" imgW="38732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4005263"/>
                        <a:ext cx="8929688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275856" y="4335487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電子密度</a:t>
            </a:r>
            <a:r>
              <a:rPr lang="en-US" altLang="ja-JP" sz="2400" dirty="0" smtClean="0"/>
              <a:t>),</a:t>
            </a:r>
            <a:endParaRPr kumimoji="1" lang="ja-JP" altLang="en-US" sz="2400" dirty="0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39738" y="5661173"/>
          <a:ext cx="266541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数式" r:id="rId7" imgW="1155600" imgH="241200" progId="Equation.3">
                  <p:embed/>
                </p:oleObj>
              </mc:Choice>
              <mc:Fallback>
                <p:oleObj name="数式" r:id="rId7" imgW="1155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5661173"/>
                        <a:ext cx="2665412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線コネクタ 13"/>
          <p:cNvCxnSpPr/>
          <p:nvPr/>
        </p:nvCxnSpPr>
        <p:spPr>
          <a:xfrm>
            <a:off x="3779912" y="6165304"/>
            <a:ext cx="3672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635896" y="5877272"/>
            <a:ext cx="39604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072587" y="6351711"/>
            <a:ext cx="2031325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中性子星内部</a:t>
            </a:r>
            <a:endParaRPr kumimoji="1" lang="ja-JP" altLang="en-US" sz="2400" dirty="0"/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3707904" y="6237312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6516216" y="6237312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6084168" y="6237312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3419872" y="6237312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4432627" y="6237312"/>
            <a:ext cx="139373" cy="1928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4792667" y="6237312"/>
            <a:ext cx="139373" cy="1928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5076056" y="6237312"/>
            <a:ext cx="139373" cy="1928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5440739" y="6237312"/>
            <a:ext cx="139373" cy="1928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5728771" y="6237312"/>
            <a:ext cx="139373" cy="1928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6016803" y="6237312"/>
            <a:ext cx="139373" cy="1928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8020253" y="5733256"/>
            <a:ext cx="800219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70C0"/>
                </a:solidFill>
              </a:rPr>
              <a:t>大気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34" name="右中かっこ 33"/>
          <p:cNvSpPr/>
          <p:nvPr/>
        </p:nvSpPr>
        <p:spPr>
          <a:xfrm>
            <a:off x="7656912" y="5826968"/>
            <a:ext cx="371472" cy="33833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7092280" y="5445224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 flipV="1">
            <a:off x="7092280" y="6237312"/>
            <a:ext cx="838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444208" y="5373216"/>
          <a:ext cx="1608088" cy="43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数式" r:id="rId9" imgW="660240" imgH="177480" progId="Equation.3">
                  <p:embed/>
                </p:oleObj>
              </mc:Choice>
              <mc:Fallback>
                <p:oleObj name="数式" r:id="rId9" imgW="6602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5373216"/>
                        <a:ext cx="1608088" cy="431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テキスト ボックス 39"/>
          <p:cNvSpPr txBox="1"/>
          <p:nvPr/>
        </p:nvSpPr>
        <p:spPr>
          <a:xfrm>
            <a:off x="323528" y="5013176"/>
            <a:ext cx="423385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厚さ</a:t>
            </a:r>
            <a:r>
              <a:rPr lang="ja-JP" altLang="en-US" sz="2400" dirty="0" err="1" smtClean="0"/>
              <a:t>ｄ</a:t>
            </a:r>
            <a:r>
              <a:rPr lang="en-US" altLang="ja-JP" sz="2400" dirty="0" smtClean="0"/>
              <a:t>=0.1cm</a:t>
            </a:r>
            <a:r>
              <a:rPr lang="ja-JP" altLang="en-US" sz="2400" dirty="0" smtClean="0"/>
              <a:t>の大気からの放射</a:t>
            </a:r>
            <a:endParaRPr kumimoji="1" lang="ja-JP" altLang="en-US" sz="2400" dirty="0"/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6084168" y="980728"/>
            <a:ext cx="648072" cy="100811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V="1">
            <a:off x="6236568" y="1133128"/>
            <a:ext cx="648072" cy="100811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5581853" y="125946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電場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516216" y="17635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磁場</a:t>
            </a:r>
            <a:endParaRPr lang="ja-JP" altLang="en-US" dirty="0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6187989" y="1215166"/>
          <a:ext cx="256219" cy="341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数式" r:id="rId11" imgW="152280" imgH="203040" progId="Equation.3">
                  <p:embed/>
                </p:oleObj>
              </mc:Choice>
              <mc:Fallback>
                <p:oleObj name="数式" r:id="rId11" imgW="1522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7989" y="1215166"/>
                        <a:ext cx="256219" cy="341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516216" y="1484784"/>
          <a:ext cx="2555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4" name="数式" r:id="rId13" imgW="152280" imgH="203040" progId="Equation.3">
                  <p:embed/>
                </p:oleObj>
              </mc:Choice>
              <mc:Fallback>
                <p:oleObj name="数式" r:id="rId13" imgW="1522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484784"/>
                        <a:ext cx="25558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テキスト ボックス 47"/>
          <p:cNvSpPr txBox="1"/>
          <p:nvPr/>
        </p:nvSpPr>
        <p:spPr>
          <a:xfrm>
            <a:off x="7069417" y="908720"/>
            <a:ext cx="189507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00B050"/>
                </a:solidFill>
              </a:rPr>
              <a:t>電子の振動</a:t>
            </a:r>
            <a:endParaRPr lang="en-US" altLang="ja-JP" sz="2000" dirty="0" smtClean="0">
              <a:solidFill>
                <a:srgbClr val="00B050"/>
              </a:solidFill>
            </a:endParaRPr>
          </a:p>
          <a:p>
            <a:r>
              <a:rPr kumimoji="1" lang="ja-JP" altLang="en-US" sz="2000" dirty="0" smtClean="0">
                <a:solidFill>
                  <a:srgbClr val="00B050"/>
                </a:solidFill>
              </a:rPr>
              <a:t>磁場の影響なし</a:t>
            </a:r>
            <a:endParaRPr kumimoji="1" lang="ja-JP" altLang="en-US" sz="2000" dirty="0">
              <a:solidFill>
                <a:srgbClr val="00B05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776443" y="1196752"/>
            <a:ext cx="1415772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振動数＝</a:t>
            </a:r>
            <a:endParaRPr kumimoji="1" lang="ja-JP" altLang="en-US" sz="2400" dirty="0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4139952" y="1052736"/>
          <a:ext cx="4254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数式" r:id="rId15" imgW="253800" imgH="393480" progId="Equation.3">
                  <p:embed/>
                </p:oleObj>
              </mc:Choice>
              <mc:Fallback>
                <p:oleObj name="数式" r:id="rId15" imgW="2538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052736"/>
                        <a:ext cx="4254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85788" y="3644900"/>
          <a:ext cx="7000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数式" r:id="rId17" imgW="406080" imgH="241200" progId="Equation.3">
                  <p:embed/>
                </p:oleObj>
              </mc:Choice>
              <mc:Fallback>
                <p:oleObj name="数式" r:id="rId17" imgW="40608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3644900"/>
                        <a:ext cx="7000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正方形/長方形 38"/>
          <p:cNvSpPr/>
          <p:nvPr/>
        </p:nvSpPr>
        <p:spPr>
          <a:xfrm>
            <a:off x="4499992" y="5805264"/>
            <a:ext cx="914400" cy="4320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4716016" y="5764237"/>
          <a:ext cx="615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数式" r:id="rId19" imgW="266400" imgH="203040" progId="Equation.3">
                  <p:embed/>
                </p:oleObj>
              </mc:Choice>
              <mc:Fallback>
                <p:oleObj name="数式" r:id="rId19" imgW="26640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764237"/>
                        <a:ext cx="615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4713138" y="5246911"/>
          <a:ext cx="1443038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数式" r:id="rId21" imgW="622080" imgH="177480" progId="Equation.3">
                  <p:embed/>
                </p:oleObj>
              </mc:Choice>
              <mc:Fallback>
                <p:oleObj name="数式" r:id="rId21" imgW="62208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138" y="5246911"/>
                        <a:ext cx="1443038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直線矢印コネクタ 46"/>
          <p:cNvCxnSpPr/>
          <p:nvPr/>
        </p:nvCxnSpPr>
        <p:spPr>
          <a:xfrm>
            <a:off x="4499992" y="5661248"/>
            <a:ext cx="1008112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 flipV="1">
            <a:off x="1547664" y="4797152"/>
            <a:ext cx="792088" cy="838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 flipV="1">
            <a:off x="1979712" y="6228928"/>
            <a:ext cx="792088" cy="838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アクシオン星の中で、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中性子星大気からの</a:t>
            </a:r>
            <a:r>
              <a:rPr lang="ja-JP" altLang="en-US" dirty="0" smtClean="0"/>
              <a:t>電磁</a:t>
            </a:r>
            <a:r>
              <a:rPr kumimoji="1" lang="ja-JP" altLang="en-US" dirty="0" smtClean="0"/>
              <a:t>放射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971600" y="2420888"/>
            <a:ext cx="7488832" cy="4032448"/>
          </a:xfrm>
          <a:prstGeom prst="ellipse">
            <a:avLst/>
          </a:prstGeom>
          <a:solidFill>
            <a:srgbClr val="00B0F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27584" y="3861048"/>
            <a:ext cx="7776864" cy="2664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で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427984" y="2060848"/>
            <a:ext cx="0" cy="288032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4427984" y="2492896"/>
            <a:ext cx="8384" cy="36004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596183" y="1700808"/>
            <a:ext cx="1117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大気の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厚さ１</a:t>
            </a:r>
            <a:r>
              <a:rPr lang="en-US" altLang="ja-JP" dirty="0" smtClean="0"/>
              <a:t>mm</a:t>
            </a:r>
            <a:endParaRPr kumimoji="1" lang="ja-JP" altLang="en-US" dirty="0"/>
          </a:p>
        </p:txBody>
      </p:sp>
      <p:cxnSp>
        <p:nvCxnSpPr>
          <p:cNvPr id="20" name="曲線コネクタ 19"/>
          <p:cNvCxnSpPr/>
          <p:nvPr/>
        </p:nvCxnSpPr>
        <p:spPr>
          <a:xfrm rot="16200000" flipV="1">
            <a:off x="2699792" y="2276872"/>
            <a:ext cx="360040" cy="21602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線コネクタ 20"/>
          <p:cNvCxnSpPr/>
          <p:nvPr/>
        </p:nvCxnSpPr>
        <p:spPr>
          <a:xfrm rot="16200000" flipV="1">
            <a:off x="3491880" y="2132856"/>
            <a:ext cx="360040" cy="21602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曲線コネクタ 21"/>
          <p:cNvCxnSpPr/>
          <p:nvPr/>
        </p:nvCxnSpPr>
        <p:spPr>
          <a:xfrm rot="16200000" flipV="1">
            <a:off x="4067944" y="2060848"/>
            <a:ext cx="360040" cy="21602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22"/>
          <p:cNvCxnSpPr/>
          <p:nvPr/>
        </p:nvCxnSpPr>
        <p:spPr>
          <a:xfrm rot="16200000" flipV="1">
            <a:off x="2267744" y="2429272"/>
            <a:ext cx="360040" cy="21602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曲線コネクタ 23"/>
          <p:cNvCxnSpPr/>
          <p:nvPr/>
        </p:nvCxnSpPr>
        <p:spPr>
          <a:xfrm rot="16200000" flipV="1">
            <a:off x="1835696" y="2636913"/>
            <a:ext cx="360040" cy="21602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曲線コネクタ 24"/>
          <p:cNvCxnSpPr/>
          <p:nvPr/>
        </p:nvCxnSpPr>
        <p:spPr>
          <a:xfrm rot="5400000" flipH="1" flipV="1">
            <a:off x="6115980" y="2245060"/>
            <a:ext cx="368424" cy="1440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曲線コネクタ 26"/>
          <p:cNvCxnSpPr/>
          <p:nvPr/>
        </p:nvCxnSpPr>
        <p:spPr>
          <a:xfrm rot="5400000" flipH="1" flipV="1">
            <a:off x="6548028" y="2380692"/>
            <a:ext cx="368424" cy="1440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曲線コネクタ 27"/>
          <p:cNvCxnSpPr/>
          <p:nvPr/>
        </p:nvCxnSpPr>
        <p:spPr>
          <a:xfrm rot="5400000" flipH="1" flipV="1">
            <a:off x="7052084" y="2596716"/>
            <a:ext cx="368424" cy="1440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曲線コネクタ 28"/>
          <p:cNvCxnSpPr/>
          <p:nvPr/>
        </p:nvCxnSpPr>
        <p:spPr>
          <a:xfrm rot="5400000" flipH="1" flipV="1">
            <a:off x="7484132" y="2812740"/>
            <a:ext cx="368424" cy="1440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曲線コネクタ 30"/>
          <p:cNvCxnSpPr/>
          <p:nvPr/>
        </p:nvCxnSpPr>
        <p:spPr>
          <a:xfrm rot="16200000" flipV="1">
            <a:off x="1259632" y="2996952"/>
            <a:ext cx="360040" cy="21602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401800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中性子星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91680" y="17635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電波放射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920388" y="197954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電波放射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18164" y="4355812"/>
            <a:ext cx="607089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放射電波の周波数＝アクシオンの質量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放射電波の周波数の測定で、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アクシオンの質量が決定できる</a:t>
            </a:r>
            <a:r>
              <a:rPr lang="ja-JP" altLang="en-US" sz="2800" dirty="0" smtClean="0"/>
              <a:t>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712" y="260648"/>
            <a:ext cx="543931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中性子星大気からの電磁放射</a:t>
            </a:r>
            <a:endParaRPr kumimoji="1" lang="ja-JP" altLang="en-US" sz="32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611560" y="1916832"/>
          <a:ext cx="8053388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数式" r:id="rId3" imgW="3492360" imgH="761760" progId="Equation.3">
                  <p:embed/>
                </p:oleObj>
              </mc:Choice>
              <mc:Fallback>
                <p:oleObj name="数式" r:id="rId3" imgW="349236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916832"/>
                        <a:ext cx="8053388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23528" y="1196752"/>
            <a:ext cx="558999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領域（体積　　　）からの全放射エネルギー</a:t>
            </a:r>
            <a:endParaRPr kumimoji="1" lang="ja-JP" altLang="en-US" sz="2400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774354" y="1196752"/>
          <a:ext cx="565398" cy="43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数式" r:id="rId5" imgW="266400" imgH="203040" progId="Equation.3">
                  <p:embed/>
                </p:oleObj>
              </mc:Choice>
              <mc:Fallback>
                <p:oleObj name="数式" r:id="rId5" imgW="2664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354" y="1196752"/>
                        <a:ext cx="565398" cy="430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23528" y="4005064"/>
            <a:ext cx="691247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領域（体積　　　）に含まれるアクシオンのエネルギー</a:t>
            </a:r>
            <a:endParaRPr kumimoji="1" lang="ja-JP" altLang="en-US" sz="2400" dirty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773015" y="4006899"/>
          <a:ext cx="5667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数式" r:id="rId7" imgW="266400" imgH="203040" progId="Equation.3">
                  <p:embed/>
                </p:oleObj>
              </mc:Choice>
              <mc:Fallback>
                <p:oleObj name="数式" r:id="rId7" imgW="2664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015" y="4006899"/>
                        <a:ext cx="56673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78494" y="4508500"/>
          <a:ext cx="7881938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数式" r:id="rId8" imgW="3416040" imgH="711000" progId="Equation.3">
                  <p:embed/>
                </p:oleObj>
              </mc:Choice>
              <mc:Fallback>
                <p:oleObj name="数式" r:id="rId8" imgW="341604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94" y="4508500"/>
                        <a:ext cx="7881938" cy="165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995936" y="5877272"/>
            <a:ext cx="487345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アクシオン星が領域（　　　）通過する</a:t>
            </a:r>
            <a:endParaRPr lang="en-US" altLang="ja-JP" sz="2400" dirty="0" smtClean="0"/>
          </a:p>
          <a:p>
            <a:r>
              <a:rPr lang="ja-JP" altLang="en-US" sz="2400" dirty="0" smtClean="0"/>
              <a:t>際の放射エネルギー</a:t>
            </a:r>
            <a:endParaRPr kumimoji="1" lang="ja-JP" altLang="en-US" sz="2400" dirty="0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860676" y="4581128"/>
          <a:ext cx="38877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数式" r:id="rId10" imgW="2070000" imgH="228600" progId="Equation.3">
                  <p:embed/>
                </p:oleObj>
              </mc:Choice>
              <mc:Fallback>
                <p:oleObj name="数式" r:id="rId10" imgW="20700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676" y="4581128"/>
                        <a:ext cx="38877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上矢印 10"/>
          <p:cNvSpPr/>
          <p:nvPr/>
        </p:nvSpPr>
        <p:spPr>
          <a:xfrm>
            <a:off x="7236296" y="5517232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上矢印 11"/>
          <p:cNvSpPr/>
          <p:nvPr/>
        </p:nvSpPr>
        <p:spPr>
          <a:xfrm rot="10800000">
            <a:off x="3923928" y="4581128"/>
            <a:ext cx="2880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6813575" y="5879107"/>
          <a:ext cx="5667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数式" r:id="rId12" imgW="266400" imgH="203040" progId="Equation.3">
                  <p:embed/>
                </p:oleObj>
              </mc:Choice>
              <mc:Fallback>
                <p:oleObj name="数式" r:id="rId12" imgW="2664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75" y="5879107"/>
                        <a:ext cx="56673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351714" y="1948770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大気中の電子密度</a:t>
            </a:r>
            <a:endParaRPr kumimoji="1" lang="ja-JP" altLang="en-US" sz="2000" dirty="0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372200" y="1628800"/>
          <a:ext cx="26717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数式" r:id="rId13" imgW="1422360" imgH="457200" progId="Equation.3">
                  <p:embed/>
                </p:oleObj>
              </mc:Choice>
              <mc:Fallback>
                <p:oleObj name="数式" r:id="rId13" imgW="142236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1628800"/>
                        <a:ext cx="26717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円/楕円 15"/>
          <p:cNvSpPr/>
          <p:nvPr/>
        </p:nvSpPr>
        <p:spPr>
          <a:xfrm>
            <a:off x="2627784" y="2514600"/>
            <a:ext cx="1512168" cy="12744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>
            <a:stCxn id="14" idx="1"/>
          </p:cNvCxnSpPr>
          <p:nvPr/>
        </p:nvCxnSpPr>
        <p:spPr>
          <a:xfrm flipH="1">
            <a:off x="3635896" y="2148825"/>
            <a:ext cx="715818" cy="6321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3851920" y="5517232"/>
            <a:ext cx="446449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712" y="260648"/>
            <a:ext cx="543931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中性子星大気からの電磁放射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874" y="1412776"/>
            <a:ext cx="691247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領域（体積　　　）に含まれるアクシオンのエネルギー</a:t>
            </a:r>
            <a:endParaRPr kumimoji="1" lang="ja-JP" altLang="en-US" sz="2400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267744" y="1412776"/>
          <a:ext cx="5667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数式" r:id="rId3" imgW="266400" imgH="203040" progId="Equation.3">
                  <p:embed/>
                </p:oleObj>
              </mc:Choice>
              <mc:Fallback>
                <p:oleObj name="数式" r:id="rId3" imgW="266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412776"/>
                        <a:ext cx="56673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55576" y="2708920"/>
            <a:ext cx="740619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アクシオン星が通過する際、領域からの放射エネルギー</a:t>
            </a:r>
            <a:endParaRPr kumimoji="1" lang="ja-JP" altLang="en-US" sz="2400" dirty="0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3059832" y="2060848"/>
            <a:ext cx="288032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347864" y="2060848"/>
            <a:ext cx="216024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195736" y="3212976"/>
            <a:ext cx="2727029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B050"/>
                </a:solidFill>
              </a:rPr>
              <a:t>こちらの方が大きい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5576" y="4005064"/>
            <a:ext cx="7718780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b="1" dirty="0" smtClean="0">
                <a:solidFill>
                  <a:srgbClr val="00B050"/>
                </a:solidFill>
              </a:rPr>
              <a:t>大気に接すると、接した部分のアクシオン星</a:t>
            </a:r>
            <a:endParaRPr lang="en-US" altLang="ja-JP" sz="3200" b="1" dirty="0" smtClean="0">
              <a:solidFill>
                <a:srgbClr val="00B050"/>
              </a:solidFill>
            </a:endParaRPr>
          </a:p>
          <a:p>
            <a:r>
              <a:rPr lang="ja-JP" altLang="en-US" sz="3200" b="1" dirty="0" smtClean="0">
                <a:solidFill>
                  <a:srgbClr val="00B050"/>
                </a:solidFill>
              </a:rPr>
              <a:t>のエネルギーはすべて電波放射</a:t>
            </a:r>
            <a:endParaRPr kumimoji="1" lang="ja-JP" altLang="en-US" sz="3200" b="1" dirty="0">
              <a:solidFill>
                <a:srgbClr val="00B050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228184" y="4869160"/>
            <a:ext cx="1800200" cy="17281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6012160" y="6021288"/>
            <a:ext cx="338336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6537920" y="5805264"/>
            <a:ext cx="338336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041976" y="5661248"/>
            <a:ext cx="338336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546032" y="5517232"/>
            <a:ext cx="338336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8050088" y="5373216"/>
            <a:ext cx="338336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8388424" y="5373216"/>
            <a:ext cx="288032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6156176" y="6093296"/>
            <a:ext cx="288032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6455772" y="5085184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アクシオン星</a:t>
            </a:r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5148064" y="565195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中性子星</a:t>
            </a:r>
            <a:endParaRPr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90952" y="5220489"/>
            <a:ext cx="3365024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全放射エネルギー</a:t>
            </a:r>
            <a:endParaRPr kumimoji="1" lang="ja-JP" altLang="en-US" sz="3200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39178" y="5805488"/>
          <a:ext cx="5368926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数式" r:id="rId5" imgW="2501640" imgH="469800" progId="Equation.3">
                  <p:embed/>
                </p:oleObj>
              </mc:Choice>
              <mc:Fallback>
                <p:oleObj name="数式" r:id="rId5" imgW="250164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78" y="5805488"/>
                        <a:ext cx="5368926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91680" y="908720"/>
            <a:ext cx="6109365" cy="2062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中性子星大気からの電磁放射が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単色光でない理由</a:t>
            </a:r>
            <a:endParaRPr kumimoji="1" lang="en-US" altLang="ja-JP" sz="3200" dirty="0" smtClean="0"/>
          </a:p>
          <a:p>
            <a:endParaRPr lang="en-US" altLang="ja-JP" sz="3200" dirty="0" smtClean="0"/>
          </a:p>
          <a:p>
            <a:r>
              <a:rPr kumimoji="1" lang="ja-JP" altLang="en-US" sz="3200" dirty="0" smtClean="0"/>
              <a:t>観測される振動数が幅を持つ理由</a:t>
            </a:r>
            <a:endParaRPr kumimoji="1" lang="ja-JP" altLang="en-US" sz="3200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275856" y="3356868"/>
          <a:ext cx="2895738" cy="43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数式" r:id="rId3" imgW="1193760" imgH="177480" progId="Equation.3">
                  <p:embed/>
                </p:oleObj>
              </mc:Choice>
              <mc:Fallback>
                <p:oleObj name="数式" r:id="rId3" imgW="11937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356868"/>
                        <a:ext cx="2895738" cy="432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3203848" y="3212976"/>
            <a:ext cx="3024336" cy="64807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5576" y="260648"/>
            <a:ext cx="7542449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中性子星とアクシオン星との衝突時の速度</a:t>
            </a:r>
            <a:endParaRPr kumimoji="1" lang="ja-JP" altLang="en-US" sz="32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338388" y="1539875"/>
          <a:ext cx="15525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数式" r:id="rId3" imgW="723600" imgH="228600" progId="Equation.3">
                  <p:embed/>
                </p:oleObj>
              </mc:Choice>
              <mc:Fallback>
                <p:oleObj name="数式" r:id="rId3" imgW="723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1539875"/>
                        <a:ext cx="155257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97413" y="1268413"/>
          <a:ext cx="41433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数式" r:id="rId5" imgW="1930320" imgH="457200" progId="Equation.3">
                  <p:embed/>
                </p:oleObj>
              </mc:Choice>
              <mc:Fallback>
                <p:oleObj name="数式" r:id="rId5" imgW="193032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1268413"/>
                        <a:ext cx="414337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円/楕円 5"/>
          <p:cNvSpPr/>
          <p:nvPr/>
        </p:nvSpPr>
        <p:spPr>
          <a:xfrm>
            <a:off x="2339752" y="2564904"/>
            <a:ext cx="3960440" cy="36724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979712" y="4242792"/>
            <a:ext cx="338336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23888" y="2709863"/>
          <a:ext cx="2014537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4" name="数式" r:id="rId7" imgW="939600" imgH="736560" progId="Equation.3">
                  <p:embed/>
                </p:oleObj>
              </mc:Choice>
              <mc:Fallback>
                <p:oleObj name="数式" r:id="rId7" imgW="939600" imgH="736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2709863"/>
                        <a:ext cx="2014537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円/楕円 8"/>
          <p:cNvSpPr/>
          <p:nvPr/>
        </p:nvSpPr>
        <p:spPr>
          <a:xfrm>
            <a:off x="4211960" y="4242792"/>
            <a:ext cx="338336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745532" y="2708920"/>
          <a:ext cx="1906588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5" name="数式" r:id="rId9" imgW="888840" imgH="736560" progId="Equation.3">
                  <p:embed/>
                </p:oleObj>
              </mc:Choice>
              <mc:Fallback>
                <p:oleObj name="数式" r:id="rId9" imgW="888840" imgH="736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5532" y="2708920"/>
                        <a:ext cx="1906588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矢印コネクタ 10"/>
          <p:cNvCxnSpPr/>
          <p:nvPr/>
        </p:nvCxnSpPr>
        <p:spPr>
          <a:xfrm>
            <a:off x="2339752" y="4365104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4572000" y="4365104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376488" y="4243388"/>
          <a:ext cx="5397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6" name="数式" r:id="rId11" imgW="152280" imgH="215640" progId="Equation.3">
                  <p:embed/>
                </p:oleObj>
              </mc:Choice>
              <mc:Fallback>
                <p:oleObj name="数式" r:id="rId11" imgW="1522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4243388"/>
                        <a:ext cx="5397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562475" y="4243388"/>
          <a:ext cx="58578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name="数式" r:id="rId13" imgW="164880" imgH="215640" progId="Equation.3">
                  <p:embed/>
                </p:oleObj>
              </mc:Choice>
              <mc:Fallback>
                <p:oleObj name="数式" r:id="rId13" imgW="1648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4243388"/>
                        <a:ext cx="585788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418267" y="4319225"/>
            <a:ext cx="2614818" cy="2062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中性子星の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静止系からの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見た電磁波の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振動数</a:t>
            </a:r>
            <a:endParaRPr kumimoji="1" lang="ja-JP" altLang="en-US" sz="3200" dirty="0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552450" y="5065713"/>
          <a:ext cx="2151063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数式" r:id="rId15" imgW="1002960" imgH="812520" progId="Equation.3">
                  <p:embed/>
                </p:oleObj>
              </mc:Choice>
              <mc:Fallback>
                <p:oleObj name="数式" r:id="rId15" imgW="1002960" imgH="8125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5065713"/>
                        <a:ext cx="2151063" cy="17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139952" y="5065539"/>
          <a:ext cx="2178050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数式" r:id="rId17" imgW="1015920" imgH="812520" progId="Equation.3">
                  <p:embed/>
                </p:oleObj>
              </mc:Choice>
              <mc:Fallback>
                <p:oleObj name="数式" r:id="rId17" imgW="1015920" imgH="8125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065539"/>
                        <a:ext cx="2178050" cy="17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243389" y="2679303"/>
            <a:ext cx="800219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速度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91880" y="2708920"/>
            <a:ext cx="800219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速度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30332" y="4725144"/>
            <a:ext cx="156966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アクシオン星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65584" y="446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dirty="0" smtClean="0">
                <a:latin typeface="+mj-lt"/>
                <a:ea typeface="+mj-ea"/>
                <a:cs typeface="+mj-cs"/>
              </a:rPr>
              <a:t>高速電波バースト（</a:t>
            </a:r>
            <a:r>
              <a:rPr lang="en-US" altLang="ja-JP" sz="3600" dirty="0" smtClean="0">
                <a:latin typeface="+mj-lt"/>
                <a:ea typeface="+mj-ea"/>
                <a:cs typeface="+mj-cs"/>
              </a:rPr>
              <a:t>Fast Radio Bursts 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30492" y="1268760"/>
            <a:ext cx="55579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パークス天文</a:t>
            </a:r>
            <a:r>
              <a:rPr lang="ja-JP" altLang="en-US" sz="2800" dirty="0" smtClean="0"/>
              <a:t>台（オーストラリア）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2007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例）、</a:t>
            </a:r>
            <a:r>
              <a:rPr kumimoji="1" lang="en-US" altLang="ja-JP" sz="2800" dirty="0" smtClean="0"/>
              <a:t>2013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4</a:t>
            </a:r>
            <a:r>
              <a:rPr kumimoji="1" lang="ja-JP" altLang="en-US" sz="2800" dirty="0" smtClean="0"/>
              <a:t>例）、</a:t>
            </a:r>
            <a:r>
              <a:rPr kumimoji="1" lang="en-US" altLang="ja-JP" sz="2800" dirty="0" smtClean="0"/>
              <a:t>2014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例）</a:t>
            </a:r>
            <a:endParaRPr kumimoji="1" lang="en-US" altLang="ja-JP" sz="2800" dirty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アレシボ天文台（プエリトリコ）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201</a:t>
            </a:r>
            <a:r>
              <a:rPr lang="en-US" altLang="ja-JP" sz="2800" dirty="0"/>
              <a:t>4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例）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3573016"/>
            <a:ext cx="8073044" cy="31085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電波</a:t>
            </a:r>
            <a:r>
              <a:rPr lang="ja-JP" altLang="en-US" sz="2800" dirty="0" smtClean="0"/>
              <a:t>振動数～</a:t>
            </a:r>
            <a:r>
              <a:rPr kumimoji="1" lang="en-US" altLang="ja-JP" sz="2800" dirty="0" smtClean="0"/>
              <a:t>1.4GHz</a:t>
            </a:r>
            <a:r>
              <a:rPr kumimoji="1" lang="ja-JP" altLang="en-US" sz="2800" dirty="0" smtClean="0"/>
              <a:t>            　  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X</a:t>
            </a:r>
            <a:r>
              <a:rPr kumimoji="1" lang="ja-JP" altLang="en-US" sz="2800" dirty="0" smtClean="0"/>
              <a:t>線、ガンマ線はない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　　　　　（残光も見つかっていない）</a:t>
            </a:r>
            <a:endParaRPr kumimoji="1" lang="en-US" altLang="ja-JP" sz="2800" dirty="0" smtClean="0"/>
          </a:p>
          <a:p>
            <a:r>
              <a:rPr lang="ja-JP" altLang="en-US" sz="2800" dirty="0"/>
              <a:t>持続</a:t>
            </a:r>
            <a:r>
              <a:rPr lang="ja-JP" altLang="en-US" sz="2800" dirty="0" smtClean="0"/>
              <a:t>時間～ミリ秒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発生頻度～</a:t>
            </a:r>
            <a:r>
              <a:rPr lang="en-US" altLang="ja-JP" sz="2800" dirty="0" smtClean="0"/>
              <a:t>        /</a:t>
            </a:r>
            <a:r>
              <a:rPr kumimoji="1" lang="en-US" altLang="ja-JP" sz="2800" dirty="0" smtClean="0"/>
              <a:t> year </a:t>
            </a:r>
            <a:r>
              <a:rPr lang="en-US" altLang="ja-JP" sz="2800" dirty="0" smtClean="0"/>
              <a:t>in</a:t>
            </a:r>
            <a:r>
              <a:rPr kumimoji="1" lang="en-US" altLang="ja-JP" sz="2800" dirty="0" smtClean="0"/>
              <a:t> a galaxy</a:t>
            </a:r>
          </a:p>
          <a:p>
            <a:r>
              <a:rPr kumimoji="1" lang="ja-JP" altLang="en-US" sz="2800" dirty="0" smtClean="0"/>
              <a:t>大きな</a:t>
            </a:r>
            <a:r>
              <a:rPr kumimoji="1" lang="en-US" altLang="ja-JP" sz="2800" dirty="0" smtClean="0"/>
              <a:t>Dispersion measure( &gt; 500pc/cm^3)</a:t>
            </a:r>
            <a:r>
              <a:rPr kumimoji="1" lang="ja-JP" altLang="en-US" sz="2800" dirty="0" smtClean="0"/>
              <a:t>；</a:t>
            </a:r>
            <a:r>
              <a:rPr kumimoji="1" lang="en-US" altLang="ja-JP" sz="2400" dirty="0" smtClean="0"/>
              <a:t>0.3 &lt; </a:t>
            </a:r>
            <a:r>
              <a:rPr kumimoji="1" lang="en-US" altLang="ja-JP" sz="2800" dirty="0" smtClean="0"/>
              <a:t>Z &lt; 1</a:t>
            </a:r>
          </a:p>
          <a:p>
            <a:r>
              <a:rPr lang="ja-JP" altLang="en-US" sz="2800" dirty="0" smtClean="0"/>
              <a:t>発生</a:t>
            </a:r>
            <a:r>
              <a:rPr lang="ja-JP" altLang="en-US" sz="2800" dirty="0" smtClean="0"/>
              <a:t>エネルギー～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円偏光の存在</a:t>
            </a:r>
            <a:endParaRPr kumimoji="1" lang="ja-JP" altLang="en-US" sz="2800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4023249" y="3645024"/>
          <a:ext cx="141284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数式" r:id="rId3" imgW="698400" imgH="177480" progId="Equation.3">
                  <p:embed/>
                </p:oleObj>
              </mc:Choice>
              <mc:Fallback>
                <p:oleObj name="数式" r:id="rId3" imgW="69840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249" y="3645024"/>
                        <a:ext cx="1412847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627783" y="4869160"/>
          <a:ext cx="69283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数式" r:id="rId5" imgW="279360" imgH="203040" progId="Equation.3">
                  <p:embed/>
                </p:oleObj>
              </mc:Choice>
              <mc:Fallback>
                <p:oleObj name="数式" r:id="rId5" imgW="2793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3" y="4869160"/>
                        <a:ext cx="692833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554635" y="5661248"/>
          <a:ext cx="32496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数式" r:id="rId7" imgW="1307880" imgH="228600" progId="Equation.3">
                  <p:embed/>
                </p:oleObj>
              </mc:Choice>
              <mc:Fallback>
                <p:oleObj name="数式" r:id="rId7" imgW="1307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635" y="5661248"/>
                        <a:ext cx="3249613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59186" y="260648"/>
            <a:ext cx="7297190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　　　　観測される振動数の幅の比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（重力的、宇宙論的</a:t>
            </a:r>
            <a:r>
              <a:rPr lang="ja-JP" altLang="en-US" sz="3200" dirty="0" smtClean="0"/>
              <a:t>赤方偏移</a:t>
            </a:r>
            <a:r>
              <a:rPr kumimoji="1" lang="ja-JP" altLang="en-US" sz="3200" dirty="0" smtClean="0"/>
              <a:t>の影響なし）</a:t>
            </a:r>
            <a:endParaRPr kumimoji="1" lang="ja-JP" altLang="en-US" sz="3200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800225" y="1844675"/>
          <a:ext cx="4803775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数式" r:id="rId3" imgW="1854000" imgH="914400" progId="Equation.3">
                  <p:embed/>
                </p:oleObj>
              </mc:Choice>
              <mc:Fallback>
                <p:oleObj name="数式" r:id="rId3" imgW="185400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1844675"/>
                        <a:ext cx="4803775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11560" y="5229200"/>
            <a:ext cx="6083717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B050"/>
                </a:solidFill>
              </a:rPr>
              <a:t>単色光でなく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観測される振動数に幅がある理由</a:t>
            </a:r>
            <a:endParaRPr lang="en-US" altLang="ja-JP" sz="3200" dirty="0" smtClean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18573" y="213285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最大値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98693" y="213285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最小値</a:t>
            </a:r>
            <a:endParaRPr lang="en-US" altLang="ja-JP" dirty="0" smtClean="0"/>
          </a:p>
        </p:txBody>
      </p:sp>
      <p:cxnSp>
        <p:nvCxnSpPr>
          <p:cNvPr id="8" name="直線矢印コネクタ 7"/>
          <p:cNvCxnSpPr>
            <a:stCxn id="5" idx="2"/>
          </p:cNvCxnSpPr>
          <p:nvPr/>
        </p:nvCxnSpPr>
        <p:spPr>
          <a:xfrm>
            <a:off x="1757155" y="2502188"/>
            <a:ext cx="150549" cy="2067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771800" y="2430180"/>
            <a:ext cx="0" cy="2787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23528" y="1619508"/>
            <a:ext cx="345639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観測される電波の振動数</a:t>
            </a:r>
            <a:endParaRPr lang="en-US" altLang="ja-JP" sz="2400" dirty="0" smtClean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587430" y="1714004"/>
          <a:ext cx="23050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数式" r:id="rId5" imgW="1244520" imgH="457200" progId="Equation.3">
                  <p:embed/>
                </p:oleObj>
              </mc:Choice>
              <mc:Fallback>
                <p:oleObj name="数式" r:id="rId5" imgW="124452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7430" y="1714004"/>
                        <a:ext cx="23050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067944" y="4363764"/>
          <a:ext cx="13906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数式" r:id="rId7" imgW="736560" imgH="228600" progId="Equation.3">
                  <p:embed/>
                </p:oleObj>
              </mc:Choice>
              <mc:Fallback>
                <p:oleObj name="数式" r:id="rId7" imgW="7365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363764"/>
                        <a:ext cx="13906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547664" y="4293096"/>
            <a:ext cx="560121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rgbClr val="7030A0"/>
                </a:solidFill>
              </a:rPr>
              <a:t>この観測値から　　　　　　　が決まる</a:t>
            </a:r>
            <a:endParaRPr lang="en-US" altLang="ja-JP" sz="2800" b="1" dirty="0" smtClean="0">
              <a:solidFill>
                <a:srgbClr val="7030A0"/>
              </a:solidFill>
            </a:endParaRPr>
          </a:p>
        </p:txBody>
      </p:sp>
      <p:sp>
        <p:nvSpPr>
          <p:cNvPr id="16" name="右カーブ矢印 15"/>
          <p:cNvSpPr/>
          <p:nvPr/>
        </p:nvSpPr>
        <p:spPr>
          <a:xfrm>
            <a:off x="611560" y="2932928"/>
            <a:ext cx="731520" cy="1576192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7020272" y="6093296"/>
            <a:ext cx="20162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7020272" y="4941168"/>
            <a:ext cx="0" cy="115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リーフォーム 22"/>
          <p:cNvSpPr/>
          <p:nvPr/>
        </p:nvSpPr>
        <p:spPr>
          <a:xfrm>
            <a:off x="7233719" y="5308349"/>
            <a:ext cx="1575303" cy="828391"/>
          </a:xfrm>
          <a:custGeom>
            <a:avLst/>
            <a:gdLst>
              <a:gd name="connsiteX0" fmla="*/ 0 w 1575303"/>
              <a:gd name="connsiteY0" fmla="*/ 775580 h 828391"/>
              <a:gd name="connsiteX1" fmla="*/ 135802 w 1575303"/>
              <a:gd name="connsiteY1" fmla="*/ 594510 h 828391"/>
              <a:gd name="connsiteX2" fmla="*/ 162962 w 1575303"/>
              <a:gd name="connsiteY2" fmla="*/ 141837 h 828391"/>
              <a:gd name="connsiteX3" fmla="*/ 470780 w 1575303"/>
              <a:gd name="connsiteY3" fmla="*/ 33196 h 828391"/>
              <a:gd name="connsiteX4" fmla="*/ 1104523 w 1575303"/>
              <a:gd name="connsiteY4" fmla="*/ 24142 h 828391"/>
              <a:gd name="connsiteX5" fmla="*/ 1394233 w 1575303"/>
              <a:gd name="connsiteY5" fmla="*/ 178051 h 828391"/>
              <a:gd name="connsiteX6" fmla="*/ 1493822 w 1575303"/>
              <a:gd name="connsiteY6" fmla="*/ 730312 h 828391"/>
              <a:gd name="connsiteX7" fmla="*/ 1575303 w 1575303"/>
              <a:gd name="connsiteY7" fmla="*/ 766526 h 828391"/>
              <a:gd name="connsiteX8" fmla="*/ 1575303 w 1575303"/>
              <a:gd name="connsiteY8" fmla="*/ 766526 h 82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5303" h="828391">
                <a:moveTo>
                  <a:pt x="0" y="775580"/>
                </a:moveTo>
                <a:cubicBezTo>
                  <a:pt x="54321" y="737857"/>
                  <a:pt x="108642" y="700134"/>
                  <a:pt x="135802" y="594510"/>
                </a:cubicBezTo>
                <a:cubicBezTo>
                  <a:pt x="162962" y="488886"/>
                  <a:pt x="107132" y="235389"/>
                  <a:pt x="162962" y="141837"/>
                </a:cubicBezTo>
                <a:cubicBezTo>
                  <a:pt x="218792" y="48285"/>
                  <a:pt x="313853" y="52812"/>
                  <a:pt x="470780" y="33196"/>
                </a:cubicBezTo>
                <a:cubicBezTo>
                  <a:pt x="627707" y="13580"/>
                  <a:pt x="950614" y="0"/>
                  <a:pt x="1104523" y="24142"/>
                </a:cubicBezTo>
                <a:cubicBezTo>
                  <a:pt x="1258432" y="48284"/>
                  <a:pt x="1329350" y="60356"/>
                  <a:pt x="1394233" y="178051"/>
                </a:cubicBezTo>
                <a:cubicBezTo>
                  <a:pt x="1459116" y="295746"/>
                  <a:pt x="1463644" y="632233"/>
                  <a:pt x="1493822" y="730312"/>
                </a:cubicBezTo>
                <a:cubicBezTo>
                  <a:pt x="1524000" y="828391"/>
                  <a:pt x="1575303" y="766526"/>
                  <a:pt x="1575303" y="766526"/>
                </a:cubicBezTo>
                <a:lnTo>
                  <a:pt x="1575303" y="766526"/>
                </a:ln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44408" y="638132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振動数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020272" y="6156012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1.2GHz             1.6GHz</a:t>
            </a:r>
            <a:endParaRPr kumimoji="1" lang="ja-JP" altLang="en-US" dirty="0"/>
          </a:p>
        </p:txBody>
      </p:sp>
      <p:cxnSp>
        <p:nvCxnSpPr>
          <p:cNvPr id="27" name="直線矢印コネクタ 26"/>
          <p:cNvCxnSpPr/>
          <p:nvPr/>
        </p:nvCxnSpPr>
        <p:spPr>
          <a:xfrm flipH="1">
            <a:off x="7305727" y="5733256"/>
            <a:ext cx="2577" cy="3506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>
            <a:off x="8745887" y="5733256"/>
            <a:ext cx="2577" cy="3506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7129463" y="5343525"/>
          <a:ext cx="3952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2" name="数式" r:id="rId9" imgW="190440" imgH="215640" progId="Equation.3">
                  <p:embed/>
                </p:oleObj>
              </mc:Choice>
              <mc:Fallback>
                <p:oleObj name="数式" r:id="rId9" imgW="1904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9463" y="5343525"/>
                        <a:ext cx="39528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8616950" y="5313363"/>
          <a:ext cx="3683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数式" r:id="rId11" imgW="177480" imgH="215640" progId="Equation.3">
                  <p:embed/>
                </p:oleObj>
              </mc:Choice>
              <mc:Fallback>
                <p:oleObj name="数式" r:id="rId11" imgW="1774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6950" y="5313363"/>
                        <a:ext cx="3683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7020272" y="479715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flux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01187" y="323945"/>
            <a:ext cx="531908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高速電波バーストの持続時間</a:t>
            </a:r>
            <a:endParaRPr kumimoji="1" lang="ja-JP" altLang="en-US" sz="3200" dirty="0"/>
          </a:p>
        </p:txBody>
      </p:sp>
      <p:sp>
        <p:nvSpPr>
          <p:cNvPr id="3" name="円/楕円 2"/>
          <p:cNvSpPr/>
          <p:nvPr/>
        </p:nvSpPr>
        <p:spPr>
          <a:xfrm>
            <a:off x="3203848" y="1628800"/>
            <a:ext cx="1800200" cy="17281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2865512" y="2348880"/>
            <a:ext cx="338336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5025752" y="2348880"/>
            <a:ext cx="338336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>
            <a:stCxn id="4" idx="6"/>
          </p:cNvCxnSpPr>
          <p:nvPr/>
        </p:nvCxnSpPr>
        <p:spPr>
          <a:xfrm>
            <a:off x="3203848" y="2482044"/>
            <a:ext cx="288032" cy="108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5364088" y="2492896"/>
            <a:ext cx="288032" cy="108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339752" y="4201924"/>
            <a:ext cx="4151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200km/(100000km/s)=2ms</a:t>
            </a:r>
            <a:endParaRPr kumimoji="1" lang="ja-JP" altLang="en-US" sz="28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3203848" y="1196752"/>
            <a:ext cx="0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004048" y="1205136"/>
            <a:ext cx="0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4644008" y="141277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203848" y="14127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563888" y="1124744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200km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99592" y="2617748"/>
            <a:ext cx="3730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速度    　</a:t>
            </a:r>
            <a:r>
              <a:rPr lang="ja-JP" altLang="en-US" sz="2800" dirty="0" smtClean="0"/>
              <a:t>～</a:t>
            </a:r>
            <a:r>
              <a:rPr kumimoji="1" lang="en-US" altLang="ja-JP" sz="2800" dirty="0" smtClean="0"/>
              <a:t> 100000km/s</a:t>
            </a:r>
            <a:endParaRPr kumimoji="1" lang="ja-JP" altLang="en-US" sz="28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771650" y="2647950"/>
          <a:ext cx="406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数式" r:id="rId3" imgW="114120" imgH="139680" progId="Equation.3">
                  <p:embed/>
                </p:oleObj>
              </mc:Choice>
              <mc:Fallback>
                <p:oleObj name="数式" r:id="rId3" imgW="11412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2647950"/>
                        <a:ext cx="406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3347864" y="1876762"/>
            <a:ext cx="156966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アクシオン星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89204" y="1844824"/>
            <a:ext cx="121058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中性子星</a:t>
            </a:r>
            <a:endParaRPr kumimoji="1" lang="ja-JP" altLang="en-US" sz="2000" dirty="0"/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2411760" y="2204864"/>
            <a:ext cx="381744" cy="2051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2339752" y="4653136"/>
            <a:ext cx="410445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350199" y="3564305"/>
            <a:ext cx="387798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中性子星の通過時間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712" y="260648"/>
            <a:ext cx="4192173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中性子星大気の透明さ</a:t>
            </a:r>
            <a:endParaRPr kumimoji="1" lang="ja-JP" altLang="en-US" sz="3200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2267744" y="3501008"/>
            <a:ext cx="3672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1619672" y="2276872"/>
            <a:ext cx="45365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059832" y="4047455"/>
            <a:ext cx="2031325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中性子星内部</a:t>
            </a:r>
            <a:endParaRPr kumimoji="1" lang="ja-JP" altLang="en-US" sz="2400" dirty="0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835696" y="3573016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2267744" y="3573016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2699792" y="3573016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3131840" y="3573016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563888" y="3573016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3995936" y="3573016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427984" y="3573016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4860032" y="3573016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292080" y="3573016"/>
            <a:ext cx="43204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2699792" y="1700808"/>
            <a:ext cx="792088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3635896" y="1700808"/>
            <a:ext cx="792088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4572000" y="1700808"/>
            <a:ext cx="792088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131821" y="1268760"/>
            <a:ext cx="800219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磁場</a:t>
            </a:r>
            <a:endParaRPr kumimoji="1" lang="ja-JP" altLang="en-US" sz="2400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846138" y="4721572"/>
          <a:ext cx="684212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数式" r:id="rId3" imgW="2641320" imgH="444240" progId="Equation.3">
                  <p:embed/>
                </p:oleObj>
              </mc:Choice>
              <mc:Fallback>
                <p:oleObj name="数式" r:id="rId3" imgW="26413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721572"/>
                        <a:ext cx="6842125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372927" y="1970573"/>
          <a:ext cx="3735577" cy="1458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4" name="数式" r:id="rId5" imgW="1828800" imgH="711000" progId="Equation.3">
                  <p:embed/>
                </p:oleObj>
              </mc:Choice>
              <mc:Fallback>
                <p:oleObj name="数式" r:id="rId5" imgW="182880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927" y="1970573"/>
                        <a:ext cx="3735577" cy="14584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5482703" y="836712"/>
            <a:ext cx="3625801" cy="120032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optical depth for transverse</a:t>
            </a:r>
          </a:p>
          <a:p>
            <a:r>
              <a:rPr lang="en-US" altLang="ja-JP" sz="2400" dirty="0" smtClean="0"/>
              <a:t>p</a:t>
            </a:r>
            <a:r>
              <a:rPr kumimoji="1" lang="en-US" altLang="ja-JP" sz="2400" dirty="0" smtClean="0"/>
              <a:t>olarizations</a:t>
            </a:r>
          </a:p>
          <a:p>
            <a:r>
              <a:rPr kumimoji="1" lang="en-US" altLang="ja-JP" sz="2400" dirty="0" smtClean="0"/>
              <a:t>(free-free absorption) </a:t>
            </a:r>
            <a:endParaRPr kumimoji="1" lang="ja-JP" altLang="en-US" sz="2400" dirty="0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2267744" y="1700808"/>
            <a:ext cx="0" cy="18085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619672" y="1658640"/>
          <a:ext cx="2952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name="数式" r:id="rId7" imgW="114120" imgH="126720" progId="Equation.3">
                  <p:embed/>
                </p:oleObj>
              </mc:Choice>
              <mc:Fallback>
                <p:oleObj name="数式" r:id="rId7" imgW="114120" imgH="126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658640"/>
                        <a:ext cx="2952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381919" y="3183061"/>
          <a:ext cx="8858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" name="数式" r:id="rId9" imgW="342720" imgH="177480" progId="Equation.3">
                  <p:embed/>
                </p:oleObj>
              </mc:Choice>
              <mc:Fallback>
                <p:oleObj name="数式" r:id="rId9" imgW="3427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919" y="3183061"/>
                        <a:ext cx="8858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107504" y="2607295"/>
            <a:ext cx="800219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大気</a:t>
            </a:r>
            <a:endParaRPr kumimoji="1" lang="ja-JP" altLang="en-US" sz="2400" dirty="0"/>
          </a:p>
        </p:txBody>
      </p:sp>
      <p:sp>
        <p:nvSpPr>
          <p:cNvPr id="30" name="左中かっこ 29"/>
          <p:cNvSpPr/>
          <p:nvPr/>
        </p:nvSpPr>
        <p:spPr>
          <a:xfrm>
            <a:off x="899592" y="2276872"/>
            <a:ext cx="432048" cy="120243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56176" y="3573016"/>
            <a:ext cx="2232248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温度</a:t>
            </a:r>
            <a:endParaRPr lang="en-US" altLang="ja-JP" sz="2400" dirty="0" smtClean="0"/>
          </a:p>
          <a:p>
            <a:r>
              <a:rPr lang="en-US" altLang="ja-JP" sz="2400" dirty="0" smtClean="0"/>
              <a:t>fully ionized </a:t>
            </a:r>
          </a:p>
          <a:p>
            <a:r>
              <a:rPr lang="en-US" altLang="ja-JP" sz="2400" dirty="0" smtClean="0"/>
              <a:t>hydrogen gas </a:t>
            </a:r>
            <a:endParaRPr kumimoji="1" lang="ja-JP" altLang="en-US" sz="2400" dirty="0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7020272" y="3476427"/>
          <a:ext cx="124618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数式" r:id="rId11" imgW="482400" imgH="203040" progId="Equation.3">
                  <p:embed/>
                </p:oleObj>
              </mc:Choice>
              <mc:Fallback>
                <p:oleObj name="数式" r:id="rId11" imgW="4824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476427"/>
                        <a:ext cx="1246188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107504" y="5622339"/>
            <a:ext cx="9007594" cy="83099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大気が透明な理由</a:t>
            </a:r>
            <a:endParaRPr lang="en-US" altLang="ja-JP" sz="2400" dirty="0" smtClean="0"/>
          </a:p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電波の振動数が、電子、陽子のサイクロトロン振動数より十分小さい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588224" y="476672"/>
            <a:ext cx="2449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Potekhin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Chabrier</a:t>
            </a:r>
            <a:r>
              <a:rPr lang="en-US" altLang="ja-JP" dirty="0" smtClean="0"/>
              <a:t> 2003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60284" y="404664"/>
            <a:ext cx="1415772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円偏光</a:t>
            </a:r>
            <a:endParaRPr kumimoji="1" lang="ja-JP" altLang="en-US" sz="3200" dirty="0"/>
          </a:p>
        </p:txBody>
      </p:sp>
      <p:sp>
        <p:nvSpPr>
          <p:cNvPr id="3" name="円/楕円 2"/>
          <p:cNvSpPr/>
          <p:nvPr/>
        </p:nvSpPr>
        <p:spPr>
          <a:xfrm>
            <a:off x="1907704" y="3573016"/>
            <a:ext cx="936104" cy="770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図形 4"/>
          <p:cNvCxnSpPr/>
          <p:nvPr/>
        </p:nvCxnSpPr>
        <p:spPr>
          <a:xfrm rot="5400000" flipH="1" flipV="1">
            <a:off x="2778950" y="2311641"/>
            <a:ext cx="885800" cy="1620180"/>
          </a:xfrm>
          <a:prstGeom prst="curved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図形 17"/>
          <p:cNvCxnSpPr>
            <a:stCxn id="3" idx="1"/>
          </p:cNvCxnSpPr>
          <p:nvPr/>
        </p:nvCxnSpPr>
        <p:spPr>
          <a:xfrm rot="16200000" flipV="1">
            <a:off x="936879" y="2577921"/>
            <a:ext cx="566572" cy="1649257"/>
          </a:xfrm>
          <a:prstGeom prst="curvedConnector2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フリーフォーム 23"/>
          <p:cNvSpPr/>
          <p:nvPr/>
        </p:nvSpPr>
        <p:spPr>
          <a:xfrm>
            <a:off x="2174341" y="1314261"/>
            <a:ext cx="1329350" cy="2261858"/>
          </a:xfrm>
          <a:custGeom>
            <a:avLst/>
            <a:gdLst>
              <a:gd name="connsiteX0" fmla="*/ 52811 w 1329350"/>
              <a:gd name="connsiteY0" fmla="*/ 2261858 h 2261858"/>
              <a:gd name="connsiteX1" fmla="*/ 170507 w 1329350"/>
              <a:gd name="connsiteY1" fmla="*/ 921945 h 2261858"/>
              <a:gd name="connsiteX2" fmla="*/ 1075853 w 1329350"/>
              <a:gd name="connsiteY2" fmla="*/ 152400 h 2261858"/>
              <a:gd name="connsiteX3" fmla="*/ 1329350 w 1329350"/>
              <a:gd name="connsiteY3" fmla="*/ 7545 h 22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9350" h="2261858">
                <a:moveTo>
                  <a:pt x="52811" y="2261858"/>
                </a:moveTo>
                <a:cubicBezTo>
                  <a:pt x="26405" y="1767689"/>
                  <a:pt x="0" y="1273521"/>
                  <a:pt x="170507" y="921945"/>
                </a:cubicBezTo>
                <a:cubicBezTo>
                  <a:pt x="341014" y="570369"/>
                  <a:pt x="882713" y="304800"/>
                  <a:pt x="1075853" y="152400"/>
                </a:cubicBezTo>
                <a:cubicBezTo>
                  <a:pt x="1268994" y="0"/>
                  <a:pt x="1299172" y="3772"/>
                  <a:pt x="1329350" y="754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>
            <a:stCxn id="24" idx="3"/>
          </p:cNvCxnSpPr>
          <p:nvPr/>
        </p:nvCxnSpPr>
        <p:spPr>
          <a:xfrm flipV="1">
            <a:off x="3503691" y="1268760"/>
            <a:ext cx="132205" cy="530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>
            <a:off x="251520" y="3140968"/>
            <a:ext cx="21602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5663952" y="3792389"/>
          <a:ext cx="308451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数式" r:id="rId3" imgW="1193760" imgH="469800" progId="Equation.3">
                  <p:embed/>
                </p:oleObj>
              </mc:Choice>
              <mc:Fallback>
                <p:oleObj name="数式" r:id="rId3" imgW="119376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952" y="3792389"/>
                        <a:ext cx="308451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283968" y="1700213"/>
          <a:ext cx="31527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数式" r:id="rId5" imgW="1180800" imgH="431640" progId="Equation.3">
                  <p:embed/>
                </p:oleObj>
              </mc:Choice>
              <mc:Fallback>
                <p:oleObj name="数式" r:id="rId5" imgW="11808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700213"/>
                        <a:ext cx="31527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4211960" y="1177588"/>
            <a:ext cx="300755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サイクロトロン共鳴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211960" y="2852936"/>
            <a:ext cx="4804520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共鳴条件が満たされるところで</a:t>
            </a:r>
            <a:endParaRPr lang="en-US" altLang="ja-JP" sz="2800" dirty="0" smtClean="0"/>
          </a:p>
          <a:p>
            <a:r>
              <a:rPr lang="ja-JP" altLang="en-US" sz="2800" b="1" dirty="0" smtClean="0">
                <a:solidFill>
                  <a:srgbClr val="00B050"/>
                </a:solidFill>
              </a:rPr>
              <a:t>右偏光の吸収</a:t>
            </a:r>
            <a:r>
              <a:rPr lang="ja-JP" altLang="en-US" sz="2800" dirty="0" smtClean="0"/>
              <a:t>；</a:t>
            </a:r>
            <a:endParaRPr kumimoji="1" lang="ja-JP" altLang="en-US" sz="2800" dirty="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724650" y="3260725"/>
          <a:ext cx="1574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数式" r:id="rId7" imgW="609480" imgH="203040" progId="Equation.3">
                  <p:embed/>
                </p:oleObj>
              </mc:Choice>
              <mc:Fallback>
                <p:oleObj name="数式" r:id="rId7" imgW="609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3260725"/>
                        <a:ext cx="15748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曲線コネクタ 35"/>
          <p:cNvCxnSpPr>
            <a:stCxn id="3" idx="7"/>
          </p:cNvCxnSpPr>
          <p:nvPr/>
        </p:nvCxnSpPr>
        <p:spPr>
          <a:xfrm rot="5400000" flipH="1" flipV="1">
            <a:off x="2574837" y="3488874"/>
            <a:ext cx="328844" cy="6508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曲線コネクタ 37"/>
          <p:cNvCxnSpPr/>
          <p:nvPr/>
        </p:nvCxnSpPr>
        <p:spPr>
          <a:xfrm rot="5400000" flipH="1" flipV="1">
            <a:off x="2723043" y="2989009"/>
            <a:ext cx="328845" cy="2007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曲線コネクタ 39"/>
          <p:cNvCxnSpPr/>
          <p:nvPr/>
        </p:nvCxnSpPr>
        <p:spPr>
          <a:xfrm rot="5400000" flipH="1" flipV="1">
            <a:off x="2435011" y="2844993"/>
            <a:ext cx="328845" cy="2007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/>
          <p:nvPr/>
        </p:nvCxnSpPr>
        <p:spPr>
          <a:xfrm rot="5400000" flipH="1" flipV="1">
            <a:off x="2363003" y="3308235"/>
            <a:ext cx="328845" cy="2007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線コネクタ 41"/>
          <p:cNvCxnSpPr/>
          <p:nvPr/>
        </p:nvCxnSpPr>
        <p:spPr>
          <a:xfrm rot="16200000" flipV="1">
            <a:off x="1890762" y="3373937"/>
            <a:ext cx="400853" cy="7893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曲線コネクタ 43"/>
          <p:cNvCxnSpPr/>
          <p:nvPr/>
        </p:nvCxnSpPr>
        <p:spPr>
          <a:xfrm rot="16200000" flipV="1">
            <a:off x="1818752" y="2869881"/>
            <a:ext cx="400853" cy="7893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曲線コネクタ 44"/>
          <p:cNvCxnSpPr/>
          <p:nvPr/>
        </p:nvCxnSpPr>
        <p:spPr>
          <a:xfrm rot="16200000" flipV="1">
            <a:off x="1670544" y="3544954"/>
            <a:ext cx="265222" cy="22294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/>
          <p:nvPr/>
        </p:nvCxnSpPr>
        <p:spPr>
          <a:xfrm rot="16200000" flipV="1">
            <a:off x="1382512" y="3234113"/>
            <a:ext cx="265222" cy="22294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曲線コネクタ 47"/>
          <p:cNvCxnSpPr/>
          <p:nvPr/>
        </p:nvCxnSpPr>
        <p:spPr>
          <a:xfrm rot="5400000" flipH="1" flipV="1">
            <a:off x="2826866" y="3605269"/>
            <a:ext cx="265221" cy="2007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9"/>
          <p:cNvCxnSpPr/>
          <p:nvPr/>
        </p:nvCxnSpPr>
        <p:spPr>
          <a:xfrm rot="5400000" flipH="1" flipV="1">
            <a:off x="3114895" y="3317237"/>
            <a:ext cx="265221" cy="2007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133581" y="14127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磁場</a:t>
            </a:r>
            <a:endParaRPr kumimoji="1" lang="ja-JP" altLang="en-US" dirty="0"/>
          </a:p>
        </p:txBody>
      </p:sp>
      <p:cxnSp>
        <p:nvCxnSpPr>
          <p:cNvPr id="52" name="曲線コネクタ 51"/>
          <p:cNvCxnSpPr/>
          <p:nvPr/>
        </p:nvCxnSpPr>
        <p:spPr>
          <a:xfrm flipV="1">
            <a:off x="2843808" y="3861048"/>
            <a:ext cx="336347" cy="12959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395536" y="32756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磁場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07820" y="378904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中性子星</a:t>
            </a:r>
            <a:endParaRPr kumimoji="1" lang="ja-JP" altLang="en-US" dirty="0"/>
          </a:p>
        </p:txBody>
      </p:sp>
      <p:cxnSp>
        <p:nvCxnSpPr>
          <p:cNvPr id="57" name="直線矢印コネクタ 56"/>
          <p:cNvCxnSpPr/>
          <p:nvPr/>
        </p:nvCxnSpPr>
        <p:spPr>
          <a:xfrm flipH="1" flipV="1">
            <a:off x="1187624" y="2132856"/>
            <a:ext cx="288032" cy="43204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H="1" flipV="1">
            <a:off x="1403648" y="1988840"/>
            <a:ext cx="288032" cy="43204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flipH="1" flipV="1">
            <a:off x="827584" y="1628800"/>
            <a:ext cx="288032" cy="43204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H="1" flipV="1">
            <a:off x="1043608" y="1484784"/>
            <a:ext cx="288032" cy="43204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H="1" flipV="1">
            <a:off x="611560" y="836712"/>
            <a:ext cx="288032" cy="43204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V="1">
            <a:off x="1835696" y="1844824"/>
            <a:ext cx="0" cy="50405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V="1">
            <a:off x="2051720" y="1844824"/>
            <a:ext cx="0" cy="504056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2051720" y="1268760"/>
            <a:ext cx="0" cy="504056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flipV="1">
            <a:off x="2051720" y="620688"/>
            <a:ext cx="0" cy="504056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flipV="1">
            <a:off x="1835696" y="1268760"/>
            <a:ext cx="0" cy="50405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V="1">
            <a:off x="2051720" y="44624"/>
            <a:ext cx="0" cy="504056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flipH="1" flipV="1">
            <a:off x="251520" y="260648"/>
            <a:ext cx="288032" cy="43204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フリーフォーム 70"/>
          <p:cNvSpPr/>
          <p:nvPr/>
        </p:nvSpPr>
        <p:spPr>
          <a:xfrm>
            <a:off x="251520" y="1200519"/>
            <a:ext cx="2263835" cy="932337"/>
          </a:xfrm>
          <a:custGeom>
            <a:avLst/>
            <a:gdLst>
              <a:gd name="connsiteX0" fmla="*/ 0 w 2008361"/>
              <a:gd name="connsiteY0" fmla="*/ 644305 h 644305"/>
              <a:gd name="connsiteX1" fmla="*/ 516048 w 2008361"/>
              <a:gd name="connsiteY1" fmla="*/ 200686 h 644305"/>
              <a:gd name="connsiteX2" fmla="*/ 1385180 w 2008361"/>
              <a:gd name="connsiteY2" fmla="*/ 1509 h 644305"/>
              <a:gd name="connsiteX3" fmla="*/ 1919335 w 2008361"/>
              <a:gd name="connsiteY3" fmla="*/ 191632 h 644305"/>
              <a:gd name="connsiteX4" fmla="*/ 1919335 w 2008361"/>
              <a:gd name="connsiteY4" fmla="*/ 227846 h 64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361" h="644305">
                <a:moveTo>
                  <a:pt x="0" y="644305"/>
                </a:moveTo>
                <a:cubicBezTo>
                  <a:pt x="142592" y="476062"/>
                  <a:pt x="285185" y="307819"/>
                  <a:pt x="516048" y="200686"/>
                </a:cubicBezTo>
                <a:cubicBezTo>
                  <a:pt x="746911" y="93553"/>
                  <a:pt x="1151299" y="3018"/>
                  <a:pt x="1385180" y="1509"/>
                </a:cubicBezTo>
                <a:cubicBezTo>
                  <a:pt x="1619061" y="0"/>
                  <a:pt x="1830309" y="153909"/>
                  <a:pt x="1919335" y="191632"/>
                </a:cubicBezTo>
                <a:cubicBezTo>
                  <a:pt x="2008361" y="229355"/>
                  <a:pt x="1963848" y="228600"/>
                  <a:pt x="1919335" y="227846"/>
                </a:cubicBezTo>
              </a:path>
            </a:pathLst>
          </a:custGeom>
          <a:ln w="28575">
            <a:solidFill>
              <a:schemeClr val="tx1"/>
            </a:solidFill>
            <a:prstDash val="lg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-36512" y="119675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吸収</a:t>
            </a:r>
            <a:endParaRPr kumimoji="1" lang="ja-JP" altLang="en-US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115616" y="241159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右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11560" y="1844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右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23528" y="1886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左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44134" y="8994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左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132166" y="1484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左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403648" y="1844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左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996262" y="20599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左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051720" y="764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左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051720" y="1166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左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636222" y="226758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右</a:t>
            </a:r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996262" y="14034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左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421613" y="26996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磁場</a:t>
            </a:r>
            <a:endParaRPr kumimoji="1" lang="ja-JP" altLang="en-US" dirty="0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861045" y="188640"/>
          <a:ext cx="1046659" cy="671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数式" r:id="rId9" imgW="672840" imgH="431640" progId="Equation.3">
                  <p:embed/>
                </p:oleObj>
              </mc:Choice>
              <mc:Fallback>
                <p:oleObj name="数式" r:id="rId9" imgW="6728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45" y="188640"/>
                        <a:ext cx="1046659" cy="671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5496" y="2397448"/>
          <a:ext cx="1046163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数式" r:id="rId11" imgW="672840" imgH="431640" progId="Equation.3">
                  <p:embed/>
                </p:oleObj>
              </mc:Choice>
              <mc:Fallback>
                <p:oleObj name="数式" r:id="rId11" imgW="6728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397448"/>
                        <a:ext cx="1046163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正方形/長方形 86"/>
          <p:cNvSpPr/>
          <p:nvPr/>
        </p:nvSpPr>
        <p:spPr>
          <a:xfrm>
            <a:off x="827584" y="116632"/>
            <a:ext cx="108012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35496" y="2348880"/>
            <a:ext cx="108012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092280" y="1988840"/>
            <a:ext cx="1991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</a:t>
            </a:r>
            <a:r>
              <a:rPr kumimoji="1" lang="en-US" altLang="ja-JP" sz="2400" dirty="0" smtClean="0"/>
              <a:t>t  r</a:t>
            </a:r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3000km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560582" y="5448126"/>
            <a:ext cx="6107762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b="1" dirty="0" smtClean="0">
                <a:solidFill>
                  <a:srgbClr val="00B050"/>
                </a:solidFill>
              </a:rPr>
              <a:t>右偏光と左偏光で吸収率が異なる</a:t>
            </a:r>
            <a:endParaRPr lang="en-US" altLang="ja-JP" sz="3200" b="1" dirty="0" smtClean="0">
              <a:solidFill>
                <a:srgbClr val="00B050"/>
              </a:solidFill>
            </a:endParaRPr>
          </a:p>
          <a:p>
            <a:r>
              <a:rPr kumimoji="1" lang="ja-JP" altLang="en-US" sz="3200" b="1" dirty="0" smtClean="0">
                <a:solidFill>
                  <a:srgbClr val="00B050"/>
                </a:solidFill>
              </a:rPr>
              <a:t>ので、電波に偏光が生まれる</a:t>
            </a:r>
            <a:endParaRPr kumimoji="1" lang="ja-JP" alt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60284" y="404664"/>
            <a:ext cx="1313180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4400" dirty="0" smtClean="0"/>
              <a:t>結論</a:t>
            </a:r>
            <a:endParaRPr kumimoji="1" lang="ja-JP" altLang="en-US" sz="4400" dirty="0"/>
          </a:p>
        </p:txBody>
      </p:sp>
      <p:sp>
        <p:nvSpPr>
          <p:cNvPr id="3" name="スマイル 2"/>
          <p:cNvSpPr/>
          <p:nvPr/>
        </p:nvSpPr>
        <p:spPr>
          <a:xfrm>
            <a:off x="467544" y="1628800"/>
            <a:ext cx="554360" cy="5543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5616" y="1415678"/>
            <a:ext cx="6777817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高速電波バーストが、暗黒物質である</a:t>
            </a:r>
            <a:endParaRPr lang="en-US" altLang="ja-JP" sz="3200" dirty="0" smtClean="0"/>
          </a:p>
          <a:p>
            <a:r>
              <a:rPr lang="ja-JP" altLang="en-US" sz="3200" dirty="0" smtClean="0"/>
              <a:t>アクシオン星と中性子星の衝突で発生</a:t>
            </a:r>
            <a:endParaRPr kumimoji="1" lang="ja-JP" altLang="en-US" sz="3200" dirty="0"/>
          </a:p>
        </p:txBody>
      </p:sp>
      <p:sp>
        <p:nvSpPr>
          <p:cNvPr id="5" name="スマイル 4"/>
          <p:cNvSpPr/>
          <p:nvPr/>
        </p:nvSpPr>
        <p:spPr>
          <a:xfrm>
            <a:off x="467544" y="2924944"/>
            <a:ext cx="554360" cy="5543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2780928"/>
            <a:ext cx="7092006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観測される電波の振動数から</a:t>
            </a:r>
            <a:r>
              <a:rPr lang="ja-JP" altLang="en-US" sz="3200" dirty="0" smtClean="0">
                <a:solidFill>
                  <a:srgbClr val="00B050"/>
                </a:solidFill>
              </a:rPr>
              <a:t>アクシオン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の質量が決定される</a:t>
            </a:r>
            <a:endParaRPr lang="en-US" altLang="ja-JP" sz="3200" dirty="0" smtClean="0">
              <a:solidFill>
                <a:srgbClr val="00B050"/>
              </a:solidFill>
            </a:endParaRPr>
          </a:p>
        </p:txBody>
      </p:sp>
      <p:sp>
        <p:nvSpPr>
          <p:cNvPr id="7" name="スマイル 6"/>
          <p:cNvSpPr/>
          <p:nvPr/>
        </p:nvSpPr>
        <p:spPr>
          <a:xfrm>
            <a:off x="467544" y="4242792"/>
            <a:ext cx="554360" cy="5543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15616" y="4079974"/>
            <a:ext cx="5941050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電波バーストの発生頻度から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アクシオン星の質量が決定される</a:t>
            </a:r>
            <a:endParaRPr lang="en-US" altLang="ja-JP" sz="3200" dirty="0" smtClean="0">
              <a:solidFill>
                <a:srgbClr val="00B05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36296" y="4141529"/>
            <a:ext cx="1678665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0070C0"/>
                </a:solidFill>
              </a:rPr>
              <a:t>アクシオン・</a:t>
            </a:r>
            <a:endParaRPr lang="en-US" altLang="ja-JP" sz="2000" dirty="0" smtClean="0">
              <a:solidFill>
                <a:srgbClr val="0070C0"/>
              </a:solidFill>
            </a:endParaRPr>
          </a:p>
          <a:p>
            <a:r>
              <a:rPr kumimoji="1" lang="ja-JP" altLang="en-US" sz="2000" dirty="0" smtClean="0">
                <a:solidFill>
                  <a:srgbClr val="0070C0"/>
                </a:solidFill>
              </a:rPr>
              <a:t>ミニクラスター</a:t>
            </a:r>
            <a:endParaRPr kumimoji="1" lang="en-US" altLang="ja-JP" sz="2000" dirty="0" smtClean="0">
              <a:solidFill>
                <a:srgbClr val="0070C0"/>
              </a:solidFill>
            </a:endParaRPr>
          </a:p>
          <a:p>
            <a:r>
              <a:rPr lang="ja-JP" altLang="en-US" sz="2000" dirty="0" smtClean="0">
                <a:solidFill>
                  <a:srgbClr val="0070C0"/>
                </a:solidFill>
              </a:rPr>
              <a:t>の質量と一致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10" name="スマイル 9"/>
          <p:cNvSpPr/>
          <p:nvPr/>
        </p:nvSpPr>
        <p:spPr>
          <a:xfrm>
            <a:off x="489248" y="5466928"/>
            <a:ext cx="554360" cy="5543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5616" y="5448126"/>
            <a:ext cx="7952818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バーストの持続時間、全エネルギー、円偏光</a:t>
            </a:r>
            <a:endParaRPr lang="en-US" altLang="ja-JP" sz="3200" dirty="0" smtClean="0"/>
          </a:p>
          <a:p>
            <a:r>
              <a:rPr lang="ja-JP" altLang="en-US" sz="3200" dirty="0" smtClean="0"/>
              <a:t>の存在、残光ないこと等観測値を説明しうる</a:t>
            </a:r>
            <a:endParaRPr lang="en-US" altLang="ja-JP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21878" y="260648"/>
            <a:ext cx="4971233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重力的、宇宙論的</a:t>
            </a:r>
            <a:r>
              <a:rPr lang="ja-JP" altLang="en-US" sz="3200" dirty="0" smtClean="0"/>
              <a:t>赤方偏移</a:t>
            </a:r>
            <a:endParaRPr kumimoji="1" lang="ja-JP" altLang="en-US" sz="3200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076056" y="1124744"/>
          <a:ext cx="3528392" cy="425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7" name="数式" r:id="rId3" imgW="1904760" imgH="228600" progId="Equation.3">
                  <p:embed/>
                </p:oleObj>
              </mc:Choice>
              <mc:Fallback>
                <p:oleObj name="数式" r:id="rId3" imgW="19047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124744"/>
                        <a:ext cx="3528392" cy="425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755576" y="2348880"/>
          <a:ext cx="4896544" cy="105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8" name="数式" r:id="rId5" imgW="2260440" imgH="482400" progId="Equation.3">
                  <p:embed/>
                </p:oleObj>
              </mc:Choice>
              <mc:Fallback>
                <p:oleObj name="数式" r:id="rId5" imgW="226044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348880"/>
                        <a:ext cx="4896544" cy="1051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6156176" y="1556792"/>
          <a:ext cx="2304256" cy="917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9" name="数式" r:id="rId7" imgW="1218960" imgH="482400" progId="Equation.3">
                  <p:embed/>
                </p:oleObj>
              </mc:Choice>
              <mc:Fallback>
                <p:oleObj name="数式" r:id="rId7" imgW="121896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1556792"/>
                        <a:ext cx="2304256" cy="917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776833" y="3284984"/>
          <a:ext cx="566737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0" name="数式" r:id="rId9" imgW="2616120" imgH="647640" progId="Equation.3">
                  <p:embed/>
                </p:oleObj>
              </mc:Choice>
              <mc:Fallback>
                <p:oleObj name="数式" r:id="rId9" imgW="2616120" imgH="647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833" y="3284984"/>
                        <a:ext cx="566737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580112" y="2668850"/>
            <a:ext cx="2980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中性子星表面での振動数</a:t>
            </a:r>
            <a:endParaRPr kumimoji="1" lang="ja-JP" altLang="en-US" sz="2000" dirty="0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782638" y="5229225"/>
          <a:ext cx="48688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1" name="数式" r:id="rId11" imgW="2247840" imgH="393480" progId="Equation.3">
                  <p:embed/>
                </p:oleObj>
              </mc:Choice>
              <mc:Fallback>
                <p:oleObj name="数式" r:id="rId11" imgW="22478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5229225"/>
                        <a:ext cx="48688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3046413" y="6153150"/>
          <a:ext cx="33829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2" name="数式" r:id="rId13" imgW="1562040" imgH="241200" progId="Equation.3">
                  <p:embed/>
                </p:oleObj>
              </mc:Choice>
              <mc:Fallback>
                <p:oleObj name="数式" r:id="rId13" imgW="15620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6153150"/>
                        <a:ext cx="3382962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331640" y="6207695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err="1" smtClean="0"/>
              <a:t>Axion</a:t>
            </a:r>
            <a:r>
              <a:rPr lang="en-US" altLang="ja-JP" sz="2400" b="1" dirty="0" smtClean="0"/>
              <a:t> mass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4869160"/>
            <a:ext cx="5514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例えば　</a:t>
            </a:r>
            <a:r>
              <a:rPr lang="en-US" altLang="ja-JP" sz="2400" dirty="0" smtClean="0"/>
              <a:t>FRB 110220,  Z</a:t>
            </a:r>
            <a:r>
              <a:rPr lang="ja-JP" altLang="en-US" sz="2400" dirty="0" smtClean="0"/>
              <a:t>が決まれば、</a:t>
            </a:r>
            <a:r>
              <a:rPr lang="en-US" altLang="ja-JP" sz="2400" dirty="0" smtClean="0"/>
              <a:t>Z=0.8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6674" y="1815207"/>
            <a:ext cx="233910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中性子星の重力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3900" y="3543399"/>
            <a:ext cx="141577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宇宙膨張</a:t>
            </a:r>
            <a:endParaRPr kumimoji="1" lang="ja-JP" altLang="en-US" sz="2400" dirty="0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6876256" y="4005263"/>
          <a:ext cx="15430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3" name="数式" r:id="rId15" imgW="723600" imgH="228600" progId="Equation.3">
                  <p:embed/>
                </p:oleObj>
              </mc:Choice>
              <mc:Fallback>
                <p:oleObj name="数式" r:id="rId15" imgW="7236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005263"/>
                        <a:ext cx="15430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521827" y="3491716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振動数高い、　低い</a:t>
            </a:r>
            <a:endParaRPr lang="ja-JP" altLang="en-US" dirty="0"/>
          </a:p>
        </p:txBody>
      </p:sp>
      <p:cxnSp>
        <p:nvCxnSpPr>
          <p:cNvPr id="17" name="直線矢印コネクタ 16"/>
          <p:cNvCxnSpPr>
            <a:stCxn id="15" idx="2"/>
          </p:cNvCxnSpPr>
          <p:nvPr/>
        </p:nvCxnSpPr>
        <p:spPr>
          <a:xfrm>
            <a:off x="7563138" y="3861048"/>
            <a:ext cx="105206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8172400" y="3861048"/>
            <a:ext cx="33198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左中かっこ 18"/>
          <p:cNvSpPr/>
          <p:nvPr/>
        </p:nvSpPr>
        <p:spPr>
          <a:xfrm>
            <a:off x="4644008" y="1196752"/>
            <a:ext cx="432048" cy="134644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27784" y="1628800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知ることができれば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71594" y="260648"/>
            <a:ext cx="223651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実際の衝突</a:t>
            </a:r>
            <a:endParaRPr kumimoji="1" lang="ja-JP" altLang="en-US" sz="3200" dirty="0"/>
          </a:p>
        </p:txBody>
      </p:sp>
      <p:sp>
        <p:nvSpPr>
          <p:cNvPr id="3" name="円/楕円 2"/>
          <p:cNvSpPr/>
          <p:nvPr/>
        </p:nvSpPr>
        <p:spPr>
          <a:xfrm>
            <a:off x="2339752" y="1340768"/>
            <a:ext cx="3960440" cy="36724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2483768" y="4149080"/>
            <a:ext cx="216024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2668156" y="4221088"/>
            <a:ext cx="1903844" cy="218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4355976" y="3212976"/>
            <a:ext cx="0" cy="1008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0" y="4077072"/>
            <a:ext cx="218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衝突始めの速度</a:t>
            </a:r>
            <a:r>
              <a:rPr lang="ja-JP" altLang="en-US" sz="2400" dirty="0" smtClean="0"/>
              <a:t>　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04470" y="350100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b1</a:t>
            </a:r>
            <a:endParaRPr kumimoji="1" lang="ja-JP" altLang="en-US" dirty="0"/>
          </a:p>
        </p:txBody>
      </p:sp>
      <p:sp>
        <p:nvSpPr>
          <p:cNvPr id="14" name="フリーフォーム 13"/>
          <p:cNvSpPr/>
          <p:nvPr/>
        </p:nvSpPr>
        <p:spPr>
          <a:xfrm>
            <a:off x="2616451" y="2616451"/>
            <a:ext cx="3675707" cy="1629624"/>
          </a:xfrm>
          <a:custGeom>
            <a:avLst/>
            <a:gdLst>
              <a:gd name="connsiteX0" fmla="*/ 0 w 3675707"/>
              <a:gd name="connsiteY0" fmla="*/ 1629624 h 1629624"/>
              <a:gd name="connsiteX1" fmla="*/ 1611517 w 3675707"/>
              <a:gd name="connsiteY1" fmla="*/ 1457608 h 1629624"/>
              <a:gd name="connsiteX2" fmla="*/ 2598345 w 3675707"/>
              <a:gd name="connsiteY2" fmla="*/ 995882 h 1629624"/>
              <a:gd name="connsiteX3" fmla="*/ 3675707 w 3675707"/>
              <a:gd name="connsiteY3" fmla="*/ 0 h 1629624"/>
              <a:gd name="connsiteX4" fmla="*/ 3675707 w 3675707"/>
              <a:gd name="connsiteY4" fmla="*/ 0 h 1629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5707" h="1629624">
                <a:moveTo>
                  <a:pt x="0" y="1629624"/>
                </a:moveTo>
                <a:cubicBezTo>
                  <a:pt x="589230" y="1596428"/>
                  <a:pt x="1178460" y="1563232"/>
                  <a:pt x="1611517" y="1457608"/>
                </a:cubicBezTo>
                <a:cubicBezTo>
                  <a:pt x="2044574" y="1351984"/>
                  <a:pt x="2254313" y="1238817"/>
                  <a:pt x="2598345" y="995882"/>
                </a:cubicBezTo>
                <a:cubicBezTo>
                  <a:pt x="2942377" y="752947"/>
                  <a:pt x="3675707" y="0"/>
                  <a:pt x="3675707" y="0"/>
                </a:cubicBezTo>
                <a:lnTo>
                  <a:pt x="3675707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>
            <a:stCxn id="14" idx="3"/>
          </p:cNvCxnSpPr>
          <p:nvPr/>
        </p:nvCxnSpPr>
        <p:spPr>
          <a:xfrm flipV="1">
            <a:off x="6292158" y="2492896"/>
            <a:ext cx="152050" cy="1235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355976" y="3212976"/>
            <a:ext cx="43204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508526" y="321297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b2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4860032" y="3284984"/>
            <a:ext cx="936104" cy="576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212333" y="1268413"/>
          <a:ext cx="28241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7" name="数式" r:id="rId3" imgW="1625400" imgH="469800" progId="Equation.3">
                  <p:embed/>
                </p:oleObj>
              </mc:Choice>
              <mc:Fallback>
                <p:oleObj name="数式" r:id="rId3" imgW="162540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2333" y="1268413"/>
                        <a:ext cx="282416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07504" y="4725144"/>
          <a:ext cx="4662943" cy="96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8" name="数式" r:id="rId5" imgW="3136680" imgH="647640" progId="Equation.3">
                  <p:embed/>
                </p:oleObj>
              </mc:Choice>
              <mc:Fallback>
                <p:oleObj name="数式" r:id="rId5" imgW="3136680" imgH="647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725144"/>
                        <a:ext cx="4662943" cy="968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07504" y="5733256"/>
          <a:ext cx="316172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9" name="数式" r:id="rId7" imgW="2044440" imgH="647640" progId="Equation.3">
                  <p:embed/>
                </p:oleObj>
              </mc:Choice>
              <mc:Fallback>
                <p:oleObj name="数式" r:id="rId7" imgW="2044440" imgH="647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733256"/>
                        <a:ext cx="3161723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曲線コネクタ 30"/>
          <p:cNvCxnSpPr/>
          <p:nvPr/>
        </p:nvCxnSpPr>
        <p:spPr>
          <a:xfrm rot="5400000" flipH="1" flipV="1">
            <a:off x="2627784" y="3861048"/>
            <a:ext cx="288032" cy="28803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曲線コネクタ 32"/>
          <p:cNvCxnSpPr/>
          <p:nvPr/>
        </p:nvCxnSpPr>
        <p:spPr>
          <a:xfrm rot="5400000" flipH="1" flipV="1">
            <a:off x="4716016" y="3501008"/>
            <a:ext cx="360040" cy="21602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4716016" y="3789040"/>
            <a:ext cx="216024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曲線コネクタ 34"/>
          <p:cNvCxnSpPr/>
          <p:nvPr/>
        </p:nvCxnSpPr>
        <p:spPr>
          <a:xfrm flipV="1">
            <a:off x="2699792" y="4149080"/>
            <a:ext cx="351656" cy="7200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線コネクタ 36"/>
          <p:cNvCxnSpPr>
            <a:endCxn id="12" idx="3"/>
          </p:cNvCxnSpPr>
          <p:nvPr/>
        </p:nvCxnSpPr>
        <p:spPr>
          <a:xfrm rot="10800000">
            <a:off x="4427984" y="3685674"/>
            <a:ext cx="288032" cy="17537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499992" y="2780928"/>
          <a:ext cx="112180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0" name="数式" r:id="rId9" imgW="469800" imgH="241200" progId="Equation.3">
                  <p:embed/>
                </p:oleObj>
              </mc:Choice>
              <mc:Fallback>
                <p:oleObj name="数式" r:id="rId9" imgW="4698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780928"/>
                        <a:ext cx="1121809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440172" y="3284984"/>
          <a:ext cx="112322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1" name="数式" r:id="rId11" imgW="469800" imgH="241200" progId="Equation.3">
                  <p:embed/>
                </p:oleObj>
              </mc:Choice>
              <mc:Fallback>
                <p:oleObj name="数式" r:id="rId11" imgW="46980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0172" y="3284984"/>
                        <a:ext cx="1123220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5566964" y="5301208"/>
          <a:ext cx="267744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2" name="数式" r:id="rId13" imgW="1143000" imgH="457200" progId="Equation.3">
                  <p:embed/>
                </p:oleObj>
              </mc:Choice>
              <mc:Fallback>
                <p:oleObj name="数式" r:id="rId13" imgW="114300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6964" y="5301208"/>
                        <a:ext cx="2677444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396204"/>
              </p:ext>
            </p:extLst>
          </p:nvPr>
        </p:nvGraphicFramePr>
        <p:xfrm>
          <a:off x="5724525" y="4264025"/>
          <a:ext cx="33766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3" name="数式" r:id="rId15" imgW="1612800" imgH="457200" progId="Equation.3">
                  <p:embed/>
                </p:oleObj>
              </mc:Choice>
              <mc:Fallback>
                <p:oleObj name="数式" r:id="rId15" imgW="161280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264025"/>
                        <a:ext cx="33766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右中かっこ 45"/>
          <p:cNvSpPr/>
          <p:nvPr/>
        </p:nvSpPr>
        <p:spPr>
          <a:xfrm>
            <a:off x="4920608" y="5085184"/>
            <a:ext cx="515488" cy="151216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274837" y="3140968"/>
            <a:ext cx="2689651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b2</a:t>
            </a:r>
            <a:r>
              <a:rPr lang="ja-JP" altLang="en-US" sz="2400" dirty="0" smtClean="0"/>
              <a:t>＞</a:t>
            </a:r>
            <a:r>
              <a:rPr lang="en-US" altLang="ja-JP" sz="2400" dirty="0" smtClean="0"/>
              <a:t>      </a:t>
            </a:r>
            <a:r>
              <a:rPr lang="ja-JP" altLang="en-US" sz="2400" dirty="0" smtClean="0"/>
              <a:t>から</a:t>
            </a:r>
            <a:endParaRPr lang="en-US" altLang="ja-JP" sz="2400" dirty="0" smtClean="0"/>
          </a:p>
          <a:p>
            <a:r>
              <a:rPr lang="ja-JP" altLang="en-US" sz="2400" dirty="0" smtClean="0"/>
              <a:t> の下限が決まる</a:t>
            </a:r>
            <a:endParaRPr lang="en-US" altLang="ja-JP" sz="2400" dirty="0" smtClean="0"/>
          </a:p>
        </p:txBody>
      </p:sp>
      <p:sp>
        <p:nvSpPr>
          <p:cNvPr id="48" name="正方形/長方形 47"/>
          <p:cNvSpPr/>
          <p:nvPr/>
        </p:nvSpPr>
        <p:spPr>
          <a:xfrm>
            <a:off x="3635896" y="1772816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アクシオン星</a:t>
            </a:r>
            <a:endParaRPr lang="en-US" altLang="ja-JP" dirty="0" smtClean="0"/>
          </a:p>
        </p:txBody>
      </p:sp>
      <p:cxnSp>
        <p:nvCxnSpPr>
          <p:cNvPr id="49" name="直線矢印コネクタ 48"/>
          <p:cNvCxnSpPr/>
          <p:nvPr/>
        </p:nvCxnSpPr>
        <p:spPr>
          <a:xfrm flipV="1">
            <a:off x="323528" y="908720"/>
            <a:ext cx="0" cy="115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64891" y="2132856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1.2GHz             1.6GHz</a:t>
            </a:r>
            <a:endParaRPr kumimoji="1" lang="ja-JP" altLang="en-US" dirty="0"/>
          </a:p>
        </p:txBody>
      </p:sp>
      <p:cxnSp>
        <p:nvCxnSpPr>
          <p:cNvPr id="51" name="直線コネクタ 50"/>
          <p:cNvCxnSpPr/>
          <p:nvPr/>
        </p:nvCxnSpPr>
        <p:spPr>
          <a:xfrm>
            <a:off x="323528" y="2060848"/>
            <a:ext cx="20162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フリーフォーム 51"/>
          <p:cNvSpPr/>
          <p:nvPr/>
        </p:nvSpPr>
        <p:spPr>
          <a:xfrm>
            <a:off x="548425" y="1232457"/>
            <a:ext cx="1575303" cy="828391"/>
          </a:xfrm>
          <a:custGeom>
            <a:avLst/>
            <a:gdLst>
              <a:gd name="connsiteX0" fmla="*/ 0 w 1575303"/>
              <a:gd name="connsiteY0" fmla="*/ 775580 h 828391"/>
              <a:gd name="connsiteX1" fmla="*/ 135802 w 1575303"/>
              <a:gd name="connsiteY1" fmla="*/ 594510 h 828391"/>
              <a:gd name="connsiteX2" fmla="*/ 162962 w 1575303"/>
              <a:gd name="connsiteY2" fmla="*/ 141837 h 828391"/>
              <a:gd name="connsiteX3" fmla="*/ 470780 w 1575303"/>
              <a:gd name="connsiteY3" fmla="*/ 33196 h 828391"/>
              <a:gd name="connsiteX4" fmla="*/ 1104523 w 1575303"/>
              <a:gd name="connsiteY4" fmla="*/ 24142 h 828391"/>
              <a:gd name="connsiteX5" fmla="*/ 1394233 w 1575303"/>
              <a:gd name="connsiteY5" fmla="*/ 178051 h 828391"/>
              <a:gd name="connsiteX6" fmla="*/ 1493822 w 1575303"/>
              <a:gd name="connsiteY6" fmla="*/ 730312 h 828391"/>
              <a:gd name="connsiteX7" fmla="*/ 1575303 w 1575303"/>
              <a:gd name="connsiteY7" fmla="*/ 766526 h 828391"/>
              <a:gd name="connsiteX8" fmla="*/ 1575303 w 1575303"/>
              <a:gd name="connsiteY8" fmla="*/ 766526 h 82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5303" h="828391">
                <a:moveTo>
                  <a:pt x="0" y="775580"/>
                </a:moveTo>
                <a:cubicBezTo>
                  <a:pt x="54321" y="737857"/>
                  <a:pt x="108642" y="700134"/>
                  <a:pt x="135802" y="594510"/>
                </a:cubicBezTo>
                <a:cubicBezTo>
                  <a:pt x="162962" y="488886"/>
                  <a:pt x="107132" y="235389"/>
                  <a:pt x="162962" y="141837"/>
                </a:cubicBezTo>
                <a:cubicBezTo>
                  <a:pt x="218792" y="48285"/>
                  <a:pt x="313853" y="52812"/>
                  <a:pt x="470780" y="33196"/>
                </a:cubicBezTo>
                <a:cubicBezTo>
                  <a:pt x="627707" y="13580"/>
                  <a:pt x="950614" y="0"/>
                  <a:pt x="1104523" y="24142"/>
                </a:cubicBezTo>
                <a:cubicBezTo>
                  <a:pt x="1258432" y="48284"/>
                  <a:pt x="1329350" y="60356"/>
                  <a:pt x="1394233" y="178051"/>
                </a:cubicBezTo>
                <a:cubicBezTo>
                  <a:pt x="1459116" y="295746"/>
                  <a:pt x="1463644" y="632233"/>
                  <a:pt x="1493822" y="730312"/>
                </a:cubicBezTo>
                <a:cubicBezTo>
                  <a:pt x="1524000" y="828391"/>
                  <a:pt x="1575303" y="766526"/>
                  <a:pt x="1575303" y="766526"/>
                </a:cubicBezTo>
                <a:lnTo>
                  <a:pt x="1575303" y="766526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395536" y="1196752"/>
          <a:ext cx="9747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4" name="数式" r:id="rId17" imgW="469800" imgH="241200" progId="Equation.3">
                  <p:embed/>
                </p:oleObj>
              </mc:Choice>
              <mc:Fallback>
                <p:oleObj name="数式" r:id="rId17" imgW="4698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96752"/>
                        <a:ext cx="97472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1725067" y="1196752"/>
          <a:ext cx="9747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5" name="数式" r:id="rId19" imgW="469800" imgH="241200" progId="Equation.3">
                  <p:embed/>
                </p:oleObj>
              </mc:Choice>
              <mc:Fallback>
                <p:oleObj name="数式" r:id="rId19" imgW="469800" imgH="241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067" y="1196752"/>
                        <a:ext cx="97472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直線矢印コネクタ 54"/>
          <p:cNvCxnSpPr/>
          <p:nvPr/>
        </p:nvCxnSpPr>
        <p:spPr>
          <a:xfrm flipH="1">
            <a:off x="680991" y="1700808"/>
            <a:ext cx="2577" cy="3506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>
            <a:off x="2049143" y="1700808"/>
            <a:ext cx="2577" cy="3506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円弧 56"/>
          <p:cNvSpPr/>
          <p:nvPr/>
        </p:nvSpPr>
        <p:spPr>
          <a:xfrm rot="14340192">
            <a:off x="4249670" y="3113143"/>
            <a:ext cx="329809" cy="61060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弧 57"/>
          <p:cNvSpPr/>
          <p:nvPr/>
        </p:nvSpPr>
        <p:spPr>
          <a:xfrm rot="11149387">
            <a:off x="4134121" y="3580605"/>
            <a:ext cx="329809" cy="61060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7504" y="54868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flux</a:t>
            </a:r>
            <a:endParaRPr kumimoji="1" lang="ja-JP" altLang="en-US" dirty="0"/>
          </a:p>
        </p:txBody>
      </p:sp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8028384" y="3212976"/>
          <a:ext cx="815190" cy="342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6" name="数式" r:id="rId21" imgW="545760" imgH="228600" progId="Equation.3">
                  <p:embed/>
                </p:oleObj>
              </mc:Choice>
              <mc:Fallback>
                <p:oleObj name="数式" r:id="rId21" imgW="54576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212976"/>
                        <a:ext cx="815190" cy="342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6228184" y="404813"/>
          <a:ext cx="28241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7" name="数式" r:id="rId23" imgW="1625400" imgH="469800" progId="Equation.3">
                  <p:embed/>
                </p:oleObj>
              </mc:Choice>
              <mc:Fallback>
                <p:oleObj name="数式" r:id="rId23" imgW="1625400" imgH="469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04813"/>
                        <a:ext cx="282416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右中かっこ 52"/>
          <p:cNvSpPr/>
          <p:nvPr/>
        </p:nvSpPr>
        <p:spPr>
          <a:xfrm rot="10800000">
            <a:off x="5856712" y="548680"/>
            <a:ext cx="515488" cy="151216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532375" y="1023119"/>
            <a:ext cx="2263761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エネルギー保存</a:t>
            </a:r>
            <a:endParaRPr kumimoji="1" lang="ja-JP" altLang="en-US" sz="2400" dirty="0"/>
          </a:p>
        </p:txBody>
      </p:sp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6943750" y="3140968"/>
          <a:ext cx="4365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8" name="数式" r:id="rId25" imgW="228600" imgH="228600" progId="Equation.3">
                  <p:embed/>
                </p:oleObj>
              </mc:Choice>
              <mc:Fallback>
                <p:oleObj name="数式" r:id="rId25" imgW="22860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50" y="3140968"/>
                        <a:ext cx="436562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正方形/長方形 58"/>
          <p:cNvSpPr/>
          <p:nvPr/>
        </p:nvSpPr>
        <p:spPr>
          <a:xfrm>
            <a:off x="5616624" y="4293096"/>
            <a:ext cx="349188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1974627" y="4065190"/>
          <a:ext cx="3651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9" name="数式" r:id="rId27" imgW="152280" imgH="215640" progId="Equation.3">
                  <p:embed/>
                </p:oleObj>
              </mc:Choice>
              <mc:Fallback>
                <p:oleObj name="数式" r:id="rId27" imgW="15228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627" y="4065190"/>
                        <a:ext cx="3651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5076056" y="3633142"/>
          <a:ext cx="3952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0" name="数式" r:id="rId29" imgW="164880" imgH="215640" progId="Equation.3">
                  <p:embed/>
                </p:oleObj>
              </mc:Choice>
              <mc:Fallback>
                <p:oleObj name="数式" r:id="rId29" imgW="16488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633142"/>
                        <a:ext cx="39528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184" y="1061864"/>
            <a:ext cx="8579296" cy="11430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暗黒物質（アクシオン星）と</a:t>
            </a:r>
            <a:r>
              <a:rPr lang="ja-JP" altLang="en-US" sz="3600" dirty="0" smtClean="0"/>
              <a:t>中性子星の衝突</a:t>
            </a:r>
            <a:endParaRPr kumimoji="1" lang="ja-JP" altLang="en-US" sz="36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65584" y="446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dirty="0" smtClean="0">
                <a:latin typeface="+mj-lt"/>
                <a:ea typeface="+mj-ea"/>
                <a:cs typeface="+mj-cs"/>
              </a:rPr>
              <a:t>高速電波バーストの発生機構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2852936"/>
            <a:ext cx="7382149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アクシオン？　　あるいは　アクシオン星？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3933056"/>
            <a:ext cx="7031092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QCD</a:t>
            </a:r>
            <a:r>
              <a:rPr lang="ja-JP" altLang="en-US" sz="2800" dirty="0" smtClean="0"/>
              <a:t>（グル</a:t>
            </a:r>
            <a:r>
              <a:rPr lang="en-US" altLang="ja-JP" sz="2800" dirty="0" smtClean="0"/>
              <a:t>―</a:t>
            </a:r>
            <a:r>
              <a:rPr lang="ja-JP" altLang="en-US" sz="2800" dirty="0" smtClean="0"/>
              <a:t>オンの力学）における</a:t>
            </a:r>
            <a:r>
              <a:rPr lang="en-US" altLang="ja-JP" sz="2800" dirty="0" smtClean="0"/>
              <a:t>CP</a:t>
            </a:r>
            <a:r>
              <a:rPr lang="ja-JP" altLang="en-US" sz="2800" dirty="0" smtClean="0"/>
              <a:t>の破れを</a:t>
            </a:r>
            <a:endParaRPr lang="en-US" altLang="ja-JP" sz="2800" dirty="0" smtClean="0"/>
          </a:p>
          <a:p>
            <a:r>
              <a:rPr lang="ja-JP" altLang="en-US" sz="2800" dirty="0" smtClean="0"/>
              <a:t>救う対称性；　</a:t>
            </a:r>
            <a:r>
              <a:rPr lang="en-US" altLang="ja-JP" sz="2800" dirty="0" err="1" smtClean="0"/>
              <a:t>Peccei</a:t>
            </a:r>
            <a:r>
              <a:rPr lang="en-US" altLang="ja-JP" sz="2800" dirty="0" smtClean="0"/>
              <a:t>-Quinn </a:t>
            </a:r>
            <a:r>
              <a:rPr lang="ja-JP" altLang="en-US" sz="2800" dirty="0" smtClean="0"/>
              <a:t>対称性</a:t>
            </a:r>
            <a:endParaRPr lang="en-US" altLang="ja-JP" sz="2800" dirty="0" smtClean="0"/>
          </a:p>
          <a:p>
            <a:r>
              <a:rPr lang="ja-JP" altLang="en-US" sz="2800" dirty="0" smtClean="0"/>
              <a:t>の破れに伴う南部・ゴールドストーンボソン、 </a:t>
            </a:r>
            <a:r>
              <a:rPr lang="en-US" altLang="ja-JP" sz="2800" dirty="0" smtClean="0"/>
              <a:t>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5968" y="5570076"/>
            <a:ext cx="65550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宇宙初期１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以上の温度では　</a:t>
            </a:r>
            <a:r>
              <a:rPr lang="en-US" altLang="ja-JP" sz="2800" dirty="0" err="1" smtClean="0"/>
              <a:t>massless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63888" y="260648"/>
            <a:ext cx="1989647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アクシオン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052736"/>
            <a:ext cx="8542980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温度～１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で　ポテンシャル（質量）項が発生 ～</a:t>
            </a:r>
            <a:r>
              <a:rPr lang="en-US" altLang="ja-JP" sz="2800" dirty="0" err="1" smtClean="0"/>
              <a:t>cos</a:t>
            </a:r>
            <a:r>
              <a:rPr lang="en-US" altLang="ja-JP" sz="2800" dirty="0" smtClean="0"/>
              <a:t>(θ)</a:t>
            </a:r>
          </a:p>
          <a:p>
            <a:endParaRPr lang="en-US" altLang="ja-JP" sz="2800" dirty="0"/>
          </a:p>
          <a:p>
            <a:r>
              <a:rPr lang="en-US" altLang="ja-JP" sz="2800" dirty="0"/>
              <a:t>θ</a:t>
            </a:r>
            <a:r>
              <a:rPr lang="en-US" altLang="ja-JP" sz="2800" dirty="0" smtClean="0"/>
              <a:t>=0</a:t>
            </a:r>
            <a:r>
              <a:rPr lang="ja-JP" altLang="en-US" sz="2800" dirty="0" smtClean="0"/>
              <a:t>のまわりでコヒーレントな振動（運動量ゼロのモード）</a:t>
            </a:r>
            <a:endParaRPr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2708920"/>
            <a:ext cx="8108310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因果的に結びついていない領域では、振動の位相は</a:t>
            </a:r>
            <a:endParaRPr lang="en-US" altLang="ja-JP" sz="2800" dirty="0" smtClean="0"/>
          </a:p>
          <a:p>
            <a:r>
              <a:rPr lang="ja-JP" altLang="en-US" sz="2800" dirty="0" smtClean="0"/>
              <a:t>それぞれ異なる</a:t>
            </a:r>
            <a:endParaRPr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3933056"/>
            <a:ext cx="6872394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時間が経ち、それぞれが因果的に結びつくと</a:t>
            </a:r>
            <a:endParaRPr lang="en-US" altLang="ja-JP" sz="2800" dirty="0" smtClean="0"/>
          </a:p>
          <a:p>
            <a:r>
              <a:rPr lang="ja-JP" altLang="en-US" sz="2800" dirty="0" smtClean="0"/>
              <a:t>空間的な密度揺らぎが発生</a:t>
            </a:r>
            <a:endParaRPr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5157192"/>
            <a:ext cx="750237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密度揺らぎが成長</a:t>
            </a:r>
            <a:r>
              <a:rPr lang="ja-JP" altLang="en-US" sz="2800" dirty="0" err="1" smtClean="0"/>
              <a:t>ー</a:t>
            </a:r>
            <a:r>
              <a:rPr lang="ja-JP" altLang="en-US" sz="2800" dirty="0" smtClean="0"/>
              <a:t>＞アクシオン・ミニクラスター</a:t>
            </a:r>
            <a:endParaRPr lang="en-US" altLang="ja-JP" sz="28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6146140"/>
            <a:ext cx="8651727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アクシオン・ミニクラスターがさらに凝縮</a:t>
            </a:r>
            <a:r>
              <a:rPr lang="ja-JP" altLang="en-US" sz="2800" dirty="0" err="1" smtClean="0"/>
              <a:t>ー</a:t>
            </a:r>
            <a:r>
              <a:rPr lang="ja-JP" altLang="en-US" sz="2800" dirty="0" smtClean="0"/>
              <a:t>＞アクシオン星</a:t>
            </a:r>
            <a:endParaRPr lang="en-US" altLang="ja-JP" sz="2800" dirty="0" smtClean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7308304" y="4752379"/>
          <a:ext cx="16573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数式" r:id="rId3" imgW="990360" imgH="241200" progId="Equation.3">
                  <p:embed/>
                </p:oleObj>
              </mc:Choice>
              <mc:Fallback>
                <p:oleObj name="数式" r:id="rId3" imgW="99036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752379"/>
                        <a:ext cx="16573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7308304" y="4725144"/>
            <a:ext cx="1728192" cy="4320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40152" y="5733256"/>
            <a:ext cx="262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Kolb, </a:t>
            </a:r>
            <a:r>
              <a:rPr kumimoji="1" lang="en-US" altLang="ja-JP" dirty="0" err="1" smtClean="0"/>
              <a:t>Tkachev</a:t>
            </a:r>
            <a:r>
              <a:rPr kumimoji="1" lang="en-US" altLang="ja-JP" dirty="0" smtClean="0"/>
              <a:t>  1993, 1996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63888" y="260648"/>
            <a:ext cx="240001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アクシオン</a:t>
            </a:r>
            <a:r>
              <a:rPr kumimoji="1" lang="ja-JP" altLang="en-US" sz="3200" dirty="0"/>
              <a:t>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124744"/>
            <a:ext cx="6615914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アクシオン星　＝　重力で作られるボソン星</a:t>
            </a:r>
            <a:endParaRPr lang="en-US" altLang="ja-JP" sz="2800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555776" y="1628800"/>
          <a:ext cx="4899025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数式" r:id="rId3" imgW="1892160" imgH="457200" progId="Equation.3">
                  <p:embed/>
                </p:oleObj>
              </mc:Choice>
              <mc:Fallback>
                <p:oleObj name="数式" r:id="rId3" imgW="18921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628800"/>
                        <a:ext cx="4899025" cy="118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46651" y="1916832"/>
            <a:ext cx="2121093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アクシオン場</a:t>
            </a:r>
            <a:endParaRPr lang="en-US" altLang="ja-JP" sz="2800" dirty="0" smtClean="0"/>
          </a:p>
          <a:p>
            <a:r>
              <a:rPr lang="ja-JP" altLang="en-US" sz="2800" dirty="0" smtClean="0"/>
              <a:t>　　</a:t>
            </a:r>
            <a:r>
              <a:rPr lang="en-US" altLang="ja-JP" sz="2800" dirty="0" smtClean="0"/>
              <a:t>( </a:t>
            </a:r>
            <a:r>
              <a:rPr lang="ja-JP" altLang="en-US" sz="2800" dirty="0" smtClean="0"/>
              <a:t>実数場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75948" y="2780928"/>
            <a:ext cx="3698769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           Breaking scale of </a:t>
            </a:r>
          </a:p>
          <a:p>
            <a:r>
              <a:rPr kumimoji="1" lang="en-US" altLang="ja-JP" sz="2800" dirty="0" err="1" smtClean="0"/>
              <a:t>Peccei</a:t>
            </a:r>
            <a:r>
              <a:rPr kumimoji="1" lang="en-US" altLang="ja-JP" sz="2800" dirty="0" smtClean="0"/>
              <a:t>-Quinn symmetry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1760" y="2780928"/>
            <a:ext cx="2459199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    ; </a:t>
            </a:r>
            <a:r>
              <a:rPr lang="en-US" altLang="ja-JP" sz="2800" dirty="0" err="1" smtClean="0"/>
              <a:t>axion</a:t>
            </a:r>
            <a:r>
              <a:rPr lang="en-US" altLang="ja-JP" sz="2800" dirty="0" smtClean="0"/>
              <a:t> mass</a:t>
            </a:r>
            <a:endParaRPr kumimoji="1" lang="ja-JP" altLang="en-US" sz="28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59400" y="2852936"/>
          <a:ext cx="5857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数式" r:id="rId5" imgW="241200" imgH="228600" progId="Equation.3">
                  <p:embed/>
                </p:oleObj>
              </mc:Choice>
              <mc:Fallback>
                <p:oleObj name="数式" r:id="rId5" imgW="2412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2852936"/>
                        <a:ext cx="5857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59866" y="3573016"/>
          <a:ext cx="7956550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数式" r:id="rId7" imgW="3073320" imgH="1257120" progId="Equation.3">
                  <p:embed/>
                </p:oleObj>
              </mc:Choice>
              <mc:Fallback>
                <p:oleObj name="数式" r:id="rId7" imgW="3073320" imgH="12571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66" y="3573016"/>
                        <a:ext cx="7956550" cy="324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95536" y="594928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半径</a:t>
            </a:r>
            <a:endParaRPr kumimoji="1" lang="ja-JP" altLang="en-US" sz="2400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496592" y="2780928"/>
          <a:ext cx="491232" cy="552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数式" r:id="rId9" imgW="203040" imgH="228600" progId="Equation.3">
                  <p:embed/>
                </p:oleObj>
              </mc:Choice>
              <mc:Fallback>
                <p:oleObj name="数式" r:id="rId9" imgW="2030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592" y="2780928"/>
                        <a:ext cx="491232" cy="552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31129" y="2996952"/>
            <a:ext cx="1848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i="1" dirty="0" smtClean="0"/>
              <a:t>アクシオン星</a:t>
            </a:r>
            <a:endParaRPr kumimoji="1" lang="ja-JP" altLang="en-US" sz="2400" b="1" i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1813" y="5229200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Planck mass</a:t>
            </a:r>
            <a:endParaRPr kumimoji="1" lang="ja-JP" altLang="en-US" sz="2400" dirty="0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763688" y="5589240"/>
            <a:ext cx="50405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732240" y="4941168"/>
          <a:ext cx="5857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数式" r:id="rId11" imgW="241200" imgH="228600" progId="Equation.3">
                  <p:embed/>
                </p:oleObj>
              </mc:Choice>
              <mc:Fallback>
                <p:oleObj name="数式" r:id="rId11" imgW="2412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941168"/>
                        <a:ext cx="5857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7236296" y="4941168"/>
            <a:ext cx="1928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アクシオン星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　　　　の質量</a:t>
            </a:r>
            <a:endParaRPr kumimoji="1" lang="ja-JP" altLang="en-US" sz="2400" dirty="0"/>
          </a:p>
        </p:txBody>
      </p:sp>
      <p:sp>
        <p:nvSpPr>
          <p:cNvPr id="17" name="円/楕円 16"/>
          <p:cNvSpPr/>
          <p:nvPr/>
        </p:nvSpPr>
        <p:spPr>
          <a:xfrm>
            <a:off x="251520" y="3429000"/>
            <a:ext cx="5112568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63888" y="260648"/>
            <a:ext cx="240001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アクシオン</a:t>
            </a:r>
            <a:r>
              <a:rPr kumimoji="1" lang="ja-JP" altLang="en-US" sz="3200" dirty="0"/>
              <a:t>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1772816"/>
            <a:ext cx="3134191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理論のパラメーター</a:t>
            </a:r>
            <a:endParaRPr lang="en-US" altLang="ja-JP" sz="2800" dirty="0" smtClean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6982470" y="1380629"/>
          <a:ext cx="1477962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name="数式" r:id="rId3" imgW="571320" imgH="457200" progId="Equation.3">
                  <p:embed/>
                </p:oleObj>
              </mc:Choice>
              <mc:Fallback>
                <p:oleObj name="数式" r:id="rId3" imgW="5713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2470" y="1380629"/>
                        <a:ext cx="1477962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649619" y="1412776"/>
            <a:ext cx="2082621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アクシオンの質量</a:t>
            </a:r>
            <a:endParaRPr lang="en-US" altLang="ja-JP" sz="20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35896" y="2132856"/>
            <a:ext cx="310854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アクシオン星の質量（半径）</a:t>
            </a:r>
            <a:endParaRPr lang="en-US" altLang="ja-JP" sz="2000" dirty="0" smtClean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974356" y="4327624"/>
          <a:ext cx="3910012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数式" r:id="rId5" imgW="1511280" imgH="431640" progId="Equation.3">
                  <p:embed/>
                </p:oleObj>
              </mc:Choice>
              <mc:Fallback>
                <p:oleObj name="数式" r:id="rId5" imgW="15112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356" y="4327624"/>
                        <a:ext cx="3910012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67544" y="4265801"/>
            <a:ext cx="275428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アクシオン星が発する</a:t>
            </a:r>
            <a:endParaRPr lang="en-US" altLang="ja-JP" sz="2000" dirty="0" smtClean="0"/>
          </a:p>
          <a:p>
            <a:r>
              <a:rPr lang="ja-JP" altLang="en-US" sz="2000" dirty="0" smtClean="0"/>
              <a:t>電磁波の振動数</a:t>
            </a:r>
            <a:endParaRPr lang="en-US" altLang="ja-JP" sz="2000" dirty="0" smtClean="0"/>
          </a:p>
          <a:p>
            <a:r>
              <a:rPr lang="ja-JP" altLang="en-US" sz="2000" dirty="0" smtClean="0"/>
              <a:t>（観測値は、赤方偏移を</a:t>
            </a:r>
            <a:endParaRPr lang="en-US" altLang="ja-JP" sz="2000" dirty="0" smtClean="0"/>
          </a:p>
          <a:p>
            <a:r>
              <a:rPr lang="ja-JP" altLang="en-US" sz="2000" dirty="0" smtClean="0"/>
              <a:t>受ける）</a:t>
            </a:r>
            <a:endParaRPr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6125234"/>
            <a:ext cx="407515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アクシオン星と中性子星の衝突頻度</a:t>
            </a:r>
            <a:endParaRPr lang="en-US" altLang="ja-JP" sz="2000" dirty="0" smtClean="0"/>
          </a:p>
        </p:txBody>
      </p:sp>
      <p:sp>
        <p:nvSpPr>
          <p:cNvPr id="10" name="右矢印 9"/>
          <p:cNvSpPr/>
          <p:nvPr/>
        </p:nvSpPr>
        <p:spPr>
          <a:xfrm>
            <a:off x="3275856" y="4744568"/>
            <a:ext cx="648072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4283968" y="6184728"/>
            <a:ext cx="648072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860032" y="6021288"/>
          <a:ext cx="259556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数式" r:id="rId7" imgW="1002960" imgH="241200" progId="Equation.3">
                  <p:embed/>
                </p:oleObj>
              </mc:Choice>
              <mc:Fallback>
                <p:oleObj name="数式" r:id="rId7" imgW="10029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6021288"/>
                        <a:ext cx="2595562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左中かっこ 12"/>
          <p:cNvSpPr/>
          <p:nvPr/>
        </p:nvSpPr>
        <p:spPr>
          <a:xfrm>
            <a:off x="3347864" y="1412776"/>
            <a:ext cx="216024" cy="113042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38004" y="3409836"/>
            <a:ext cx="3546164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観測値から決まるもの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563888" y="260648"/>
            <a:ext cx="240001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アクシオン</a:t>
            </a:r>
            <a:r>
              <a:rPr kumimoji="1" lang="ja-JP" altLang="en-US" sz="3200" dirty="0"/>
              <a:t>星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39552" y="1249642"/>
          <a:ext cx="8265046" cy="955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数式" r:id="rId3" imgW="3619440" imgH="419040" progId="Equation.3">
                  <p:embed/>
                </p:oleObj>
              </mc:Choice>
              <mc:Fallback>
                <p:oleObj name="数式" r:id="rId3" imgW="3619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249642"/>
                        <a:ext cx="8265046" cy="955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5536" y="2420888"/>
            <a:ext cx="139974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弱い重力</a:t>
            </a:r>
            <a:endParaRPr kumimoji="1" lang="ja-JP" altLang="en-US" sz="2400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546870" y="2962076"/>
          <a:ext cx="6913562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数式" r:id="rId5" imgW="3035160" imgH="457200" progId="Equation.3">
                  <p:embed/>
                </p:oleObj>
              </mc:Choice>
              <mc:Fallback>
                <p:oleObj name="数式" r:id="rId5" imgW="30351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870" y="2962076"/>
                        <a:ext cx="6913562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95536" y="836712"/>
            <a:ext cx="286007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軽い星（大きな半径）</a:t>
            </a:r>
            <a:endParaRPr kumimoji="1" lang="ja-JP" altLang="en-US" sz="2400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475656" y="4989983"/>
          <a:ext cx="5872163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数式" r:id="rId7" imgW="2577960" imgH="482400" progId="Equation.3">
                  <p:embed/>
                </p:oleObj>
              </mc:Choice>
              <mc:Fallback>
                <p:oleObj name="数式" r:id="rId7" imgW="257796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989983"/>
                        <a:ext cx="5872163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51520" y="4479503"/>
            <a:ext cx="248497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固有モードで展開</a:t>
            </a:r>
            <a:endParaRPr kumimoji="1" lang="ja-JP" altLang="en-US" sz="2400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275856" y="789905"/>
          <a:ext cx="14795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数式" r:id="rId9" imgW="647640" imgH="241200" progId="Equation.3">
                  <p:embed/>
                </p:oleObj>
              </mc:Choice>
              <mc:Fallback>
                <p:oleObj name="数式" r:id="rId9" imgW="6476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789905"/>
                        <a:ext cx="1479550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63888" y="260648"/>
            <a:ext cx="240001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アクシオン</a:t>
            </a:r>
            <a:r>
              <a:rPr kumimoji="1" lang="ja-JP" altLang="en-US" sz="3200" dirty="0"/>
              <a:t>星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41388" y="1757040"/>
          <a:ext cx="6942137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数式" r:id="rId3" imgW="3047760" imgH="888840" progId="Equation.3">
                  <p:embed/>
                </p:oleObj>
              </mc:Choice>
              <mc:Fallback>
                <p:oleObj name="数式" r:id="rId3" imgW="304776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757040"/>
                        <a:ext cx="6942137" cy="20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568674" y="3933056"/>
          <a:ext cx="40195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数式" r:id="rId5" imgW="1765080" imgH="253800" progId="Equation.3">
                  <p:embed/>
                </p:oleObj>
              </mc:Choice>
              <mc:Fallback>
                <p:oleObj name="数式" r:id="rId5" imgW="176508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674" y="3933056"/>
                        <a:ext cx="401955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5536" y="1177588"/>
            <a:ext cx="861806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アクシオン場の運動方程式（　　に関する固有値方程式）</a:t>
            </a:r>
            <a:endParaRPr kumimoji="1" lang="ja-JP" altLang="en-US" sz="2800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140221" y="5157192"/>
          <a:ext cx="6888163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数式" r:id="rId7" imgW="3098520" imgH="711000" progId="Equation.3">
                  <p:embed/>
                </p:oleObj>
              </mc:Choice>
              <mc:Fallback>
                <p:oleObj name="数式" r:id="rId7" imgW="309852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221" y="5157192"/>
                        <a:ext cx="6888163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51520" y="4623519"/>
            <a:ext cx="2771913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アクシオン星</a:t>
            </a:r>
            <a:r>
              <a:rPr kumimoji="1" lang="ja-JP" altLang="en-US" sz="2400" dirty="0" smtClean="0"/>
              <a:t>の質量</a:t>
            </a:r>
            <a:endParaRPr kumimoji="1" lang="ja-JP" altLang="en-US" sz="2400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716016" y="1268760"/>
          <a:ext cx="3698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数式" r:id="rId9" imgW="152280" imgH="139680" progId="Equation.3">
                  <p:embed/>
                </p:oleObj>
              </mc:Choice>
              <mc:Fallback>
                <p:oleObj name="数式" r:id="rId9" imgW="15228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268760"/>
                        <a:ext cx="3698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427984" y="49411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時間平均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98748" y="2555612"/>
            <a:ext cx="24657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重力ポテンシャル</a:t>
            </a:r>
            <a:endParaRPr kumimoji="1" lang="ja-JP" altLang="en-US" sz="2400" b="1" dirty="0"/>
          </a:p>
        </p:txBody>
      </p:sp>
      <p:sp>
        <p:nvSpPr>
          <p:cNvPr id="11" name="下カーブ矢印 10"/>
          <p:cNvSpPr/>
          <p:nvPr/>
        </p:nvSpPr>
        <p:spPr>
          <a:xfrm rot="15623720">
            <a:off x="6096499" y="2473884"/>
            <a:ext cx="462050" cy="2540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63888" y="260648"/>
            <a:ext cx="240001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アクシオン</a:t>
            </a:r>
            <a:r>
              <a:rPr kumimoji="1" lang="ja-JP" altLang="en-US" sz="3200" dirty="0"/>
              <a:t>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177588"/>
            <a:ext cx="861806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アクシオン場の運動方程式（　　に関する固有値方程式）</a:t>
            </a:r>
            <a:endParaRPr kumimoji="1" lang="ja-JP" altLang="en-US" sz="28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50937" y="1915914"/>
          <a:ext cx="7837487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数式" r:id="rId3" imgW="3441600" imgH="914400" progId="Equation.3">
                  <p:embed/>
                </p:oleObj>
              </mc:Choice>
              <mc:Fallback>
                <p:oleObj name="数式" r:id="rId3" imgW="344160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937" y="1915914"/>
                        <a:ext cx="7837487" cy="208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51520" y="3717032"/>
          <a:ext cx="1188103" cy="407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数式" r:id="rId5" imgW="444240" imgH="152280" progId="Equation.3">
                  <p:embed/>
                </p:oleObj>
              </mc:Choice>
              <mc:Fallback>
                <p:oleObj name="数式" r:id="rId5" imgW="444240" imgH="152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717032"/>
                        <a:ext cx="1188103" cy="4078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716463" y="1268413"/>
          <a:ext cx="3698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数式" r:id="rId7" imgW="152280" imgH="139680" progId="Equation.3">
                  <p:embed/>
                </p:oleObj>
              </mc:Choice>
              <mc:Fallback>
                <p:oleObj name="数式" r:id="rId7" imgW="1522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268413"/>
                        <a:ext cx="3698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331640" y="4508500"/>
          <a:ext cx="55467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数式" r:id="rId9" imgW="2286000" imgH="241200" progId="Equation.3">
                  <p:embed/>
                </p:oleObj>
              </mc:Choice>
              <mc:Fallback>
                <p:oleObj name="数式" r:id="rId9" imgW="22860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508500"/>
                        <a:ext cx="55467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469367" y="5085184"/>
          <a:ext cx="627909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数式" r:id="rId11" imgW="2768400" imgH="507960" progId="Equation.3">
                  <p:embed/>
                </p:oleObj>
              </mc:Choice>
              <mc:Fallback>
                <p:oleObj name="数式" r:id="rId11" imgW="276840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367" y="5085184"/>
                        <a:ext cx="6279097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339752" y="6085633"/>
          <a:ext cx="3251274" cy="727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数式" r:id="rId13" imgW="1307880" imgH="291960" progId="Equation.3">
                  <p:embed/>
                </p:oleObj>
              </mc:Choice>
              <mc:Fallback>
                <p:oleObj name="数式" r:id="rId13" imgW="1307880" imgH="291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6085633"/>
                        <a:ext cx="3251274" cy="7277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8495</TotalTime>
  <Words>897</Words>
  <Application>Microsoft Office PowerPoint</Application>
  <PresentationFormat>画面に合わせる (4:3)</PresentationFormat>
  <Paragraphs>234</Paragraphs>
  <Slides>26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8" baseType="lpstr">
      <vt:lpstr>Office テーマ</vt:lpstr>
      <vt:lpstr>数式</vt:lpstr>
      <vt:lpstr>Fast Radio Bursts and Axion Stars</vt:lpstr>
      <vt:lpstr>PowerPoint プレゼンテーション</vt:lpstr>
      <vt:lpstr>暗黒物質（アクシオン星）と中性子星の衝突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アクシオン星の中で、 中性子星大気からの電磁放射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Radio Bursts and Axion Stars</dc:title>
  <dc:creator>Kumiko Iwasaki</dc:creator>
  <cp:lastModifiedBy>Kumiko Iwasaki</cp:lastModifiedBy>
  <cp:revision>339</cp:revision>
  <dcterms:created xsi:type="dcterms:W3CDTF">2015-02-02T01:30:43Z</dcterms:created>
  <dcterms:modified xsi:type="dcterms:W3CDTF">2015-02-13T00:08:37Z</dcterms:modified>
</cp:coreProperties>
</file>