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9"/>
  </p:notesMasterIdLst>
  <p:sldIdLst>
    <p:sldId id="256" r:id="rId2"/>
    <p:sldId id="342" r:id="rId3"/>
    <p:sldId id="298" r:id="rId4"/>
    <p:sldId id="333" r:id="rId5"/>
    <p:sldId id="334" r:id="rId6"/>
    <p:sldId id="262" r:id="rId7"/>
    <p:sldId id="316" r:id="rId8"/>
    <p:sldId id="317" r:id="rId9"/>
    <p:sldId id="318" r:id="rId10"/>
    <p:sldId id="320" r:id="rId11"/>
    <p:sldId id="322" r:id="rId12"/>
    <p:sldId id="321" r:id="rId13"/>
    <p:sldId id="323" r:id="rId14"/>
    <p:sldId id="335" r:id="rId15"/>
    <p:sldId id="325" r:id="rId16"/>
    <p:sldId id="336" r:id="rId17"/>
    <p:sldId id="271" r:id="rId18"/>
    <p:sldId id="327" r:id="rId19"/>
    <p:sldId id="329" r:id="rId20"/>
    <p:sldId id="276" r:id="rId21"/>
    <p:sldId id="332" r:id="rId22"/>
    <p:sldId id="257" r:id="rId23"/>
    <p:sldId id="330" r:id="rId24"/>
    <p:sldId id="310" r:id="rId25"/>
    <p:sldId id="263" r:id="rId26"/>
    <p:sldId id="290" r:id="rId27"/>
    <p:sldId id="266" r:id="rId28"/>
    <p:sldId id="277" r:id="rId29"/>
    <p:sldId id="267" r:id="rId30"/>
    <p:sldId id="280" r:id="rId31"/>
    <p:sldId id="279" r:id="rId32"/>
    <p:sldId id="278" r:id="rId33"/>
    <p:sldId id="270" r:id="rId34"/>
    <p:sldId id="288" r:id="rId35"/>
    <p:sldId id="265" r:id="rId36"/>
    <p:sldId id="272" r:id="rId37"/>
    <p:sldId id="283" r:id="rId38"/>
    <p:sldId id="286" r:id="rId39"/>
    <p:sldId id="340" r:id="rId40"/>
    <p:sldId id="341" r:id="rId41"/>
    <p:sldId id="326" r:id="rId42"/>
    <p:sldId id="273" r:id="rId43"/>
    <p:sldId id="331" r:id="rId44"/>
    <p:sldId id="328" r:id="rId45"/>
    <p:sldId id="339" r:id="rId46"/>
    <p:sldId id="337" r:id="rId47"/>
    <p:sldId id="338"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B55F164-19FF-4229-99D2-B65EB48F96C7}">
          <p14:sldIdLst>
            <p14:sldId id="256"/>
            <p14:sldId id="342"/>
            <p14:sldId id="298"/>
            <p14:sldId id="333"/>
            <p14:sldId id="334"/>
            <p14:sldId id="262"/>
            <p14:sldId id="316"/>
            <p14:sldId id="317"/>
            <p14:sldId id="318"/>
            <p14:sldId id="320"/>
            <p14:sldId id="322"/>
            <p14:sldId id="321"/>
            <p14:sldId id="323"/>
            <p14:sldId id="335"/>
            <p14:sldId id="325"/>
            <p14:sldId id="336"/>
            <p14:sldId id="271"/>
            <p14:sldId id="327"/>
            <p14:sldId id="329"/>
            <p14:sldId id="276"/>
            <p14:sldId id="332"/>
            <p14:sldId id="257"/>
            <p14:sldId id="330"/>
            <p14:sldId id="310"/>
            <p14:sldId id="263"/>
            <p14:sldId id="290"/>
            <p14:sldId id="266"/>
            <p14:sldId id="277"/>
            <p14:sldId id="267"/>
            <p14:sldId id="280"/>
            <p14:sldId id="279"/>
            <p14:sldId id="278"/>
            <p14:sldId id="270"/>
            <p14:sldId id="288"/>
            <p14:sldId id="265"/>
            <p14:sldId id="272"/>
            <p14:sldId id="283"/>
            <p14:sldId id="286"/>
            <p14:sldId id="340"/>
            <p14:sldId id="341"/>
            <p14:sldId id="326"/>
            <p14:sldId id="273"/>
            <p14:sldId id="331"/>
            <p14:sldId id="328"/>
            <p14:sldId id="339"/>
            <p14:sldId id="337"/>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62" autoAdjust="0"/>
  </p:normalViewPr>
  <p:slideViewPr>
    <p:cSldViewPr>
      <p:cViewPr varScale="1">
        <p:scale>
          <a:sx n="69" d="100"/>
          <a:sy n="69" d="100"/>
        </p:scale>
        <p:origin x="-870" y="-96"/>
      </p:cViewPr>
      <p:guideLst>
        <p:guide orient="horz" pos="2160"/>
        <p:guide pos="2880"/>
      </p:guideLst>
    </p:cSldViewPr>
  </p:slideViewPr>
  <p:outlineViewPr>
    <p:cViewPr>
      <p:scale>
        <a:sx n="33" d="100"/>
        <a:sy n="33" d="100"/>
      </p:scale>
      <p:origin x="0" y="4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6.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75.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3.wmf"/><Relationship Id="rId1" Type="http://schemas.openxmlformats.org/officeDocument/2006/relationships/image" Target="../media/image85.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8.wmf"/><Relationship Id="rId1" Type="http://schemas.openxmlformats.org/officeDocument/2006/relationships/image" Target="../media/image106.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9.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NULL"/><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w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D2AED-9DBA-437A-80CD-0C8BCCE7EF6C}" type="datetimeFigureOut">
              <a:rPr kumimoji="1" lang="ja-JP" altLang="en-US" smtClean="0"/>
              <a:pPr/>
              <a:t>2013/7/19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BD0CB-359D-4356-AA66-48D2205083A0}" type="slidenum">
              <a:rPr kumimoji="1" lang="ja-JP" altLang="en-US" smtClean="0"/>
              <a:pPr/>
              <a:t>‹#›</a:t>
            </a:fld>
            <a:endParaRPr kumimoji="1" lang="ja-JP" altLang="en-US"/>
          </a:p>
        </p:txBody>
      </p:sp>
    </p:spTree>
    <p:extLst>
      <p:ext uri="{BB962C8B-B14F-4D97-AF65-F5344CB8AC3E}">
        <p14:creationId xmlns:p14="http://schemas.microsoft.com/office/powerpoint/2010/main" val="3632538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DBD0CB-359D-4356-AA66-48D2205083A0}" type="slidenum">
              <a:rPr kumimoji="1" lang="ja-JP" altLang="en-US" smtClean="0"/>
              <a:pPr/>
              <a:t>8</a:t>
            </a:fld>
            <a:endParaRPr kumimoji="1" lang="ja-JP" altLang="en-US"/>
          </a:p>
        </p:txBody>
      </p:sp>
    </p:spTree>
    <p:extLst>
      <p:ext uri="{BB962C8B-B14F-4D97-AF65-F5344CB8AC3E}">
        <p14:creationId xmlns:p14="http://schemas.microsoft.com/office/powerpoint/2010/main" val="187593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DBD0CB-359D-4356-AA66-48D2205083A0}" type="slidenum">
              <a:rPr kumimoji="1" lang="ja-JP" altLang="en-US" smtClean="0"/>
              <a:pPr/>
              <a:t>12</a:t>
            </a:fld>
            <a:endParaRPr kumimoji="1" lang="ja-JP" altLang="en-US"/>
          </a:p>
        </p:txBody>
      </p:sp>
    </p:spTree>
    <p:extLst>
      <p:ext uri="{BB962C8B-B14F-4D97-AF65-F5344CB8AC3E}">
        <p14:creationId xmlns:p14="http://schemas.microsoft.com/office/powerpoint/2010/main" val="426968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646707-6BBD-41A9-B4DF-0C76A73A2D2A}" type="slidenum">
              <a:rPr lang="en-US" altLang="ja-JP" smtClean="0"/>
              <a:pPr/>
              <a:t>31</a:t>
            </a:fld>
            <a:endParaRPr kumimoji="1" lang="ja-JP" altLang="en-US"/>
          </a:p>
        </p:txBody>
      </p:sp>
    </p:spTree>
    <p:extLst>
      <p:ext uri="{BB962C8B-B14F-4D97-AF65-F5344CB8AC3E}">
        <p14:creationId xmlns:p14="http://schemas.microsoft.com/office/powerpoint/2010/main" val="368160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DEEF9C-5345-4520-89DC-C02668C22A73}" type="datetimeFigureOut">
              <a:rPr kumimoji="1" lang="ja-JP" altLang="en-US" smtClean="0"/>
              <a:pPr/>
              <a:t>2013/7/19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8BB5E1-62C9-4405-A52E-EC7EBE06583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BDEEF9C-5345-4520-89DC-C02668C22A73}" type="datetimeFigureOut">
              <a:rPr kumimoji="1" lang="ja-JP" altLang="en-US" smtClean="0"/>
              <a:pPr/>
              <a:t>2013/7/19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B8BB5E1-62C9-4405-A52E-EC7EBE06583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5.bin"/><Relationship Id="rId18" Type="http://schemas.openxmlformats.org/officeDocument/2006/relationships/image" Target="../media/image24.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1.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3.bin"/><Relationship Id="rId14"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9.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2.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 Id="rId9" Type="http://schemas.openxmlformats.org/officeDocument/2006/relationships/image" Target="../media/image3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8.wmf"/><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40.png"/><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8.bin"/><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7.bin"/><Relationship Id="rId18" Type="http://schemas.openxmlformats.org/officeDocument/2006/relationships/image" Target="../media/image48.wmf"/><Relationship Id="rId26" Type="http://schemas.openxmlformats.org/officeDocument/2006/relationships/image" Target="../media/image52.w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5.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8.vml"/><Relationship Id="rId6" Type="http://schemas.openxmlformats.org/officeDocument/2006/relationships/image" Target="../media/image42.wmf"/><Relationship Id="rId11" Type="http://schemas.openxmlformats.org/officeDocument/2006/relationships/oleObject" Target="../embeddings/oleObject36.bin"/><Relationship Id="rId24" Type="http://schemas.openxmlformats.org/officeDocument/2006/relationships/image" Target="../media/image51.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53.wmf"/><Relationship Id="rId10" Type="http://schemas.openxmlformats.org/officeDocument/2006/relationships/image" Target="../media/image44.wmf"/><Relationship Id="rId19" Type="http://schemas.openxmlformats.org/officeDocument/2006/relationships/oleObject" Target="../embeddings/oleObject40.bin"/><Relationship Id="rId4" Type="http://schemas.openxmlformats.org/officeDocument/2006/relationships/image" Target="../media/image41.wmf"/><Relationship Id="rId9" Type="http://schemas.openxmlformats.org/officeDocument/2006/relationships/oleObject" Target="../embeddings/oleObject35.bin"/><Relationship Id="rId14" Type="http://schemas.openxmlformats.org/officeDocument/2006/relationships/image" Target="../media/image46.wmf"/><Relationship Id="rId22" Type="http://schemas.openxmlformats.org/officeDocument/2006/relationships/image" Target="../media/image50.wmf"/><Relationship Id="rId27"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8.wmf"/><Relationship Id="rId18" Type="http://schemas.openxmlformats.org/officeDocument/2006/relationships/oleObject" Target="../embeddings/oleObject52.bin"/><Relationship Id="rId3" Type="http://schemas.openxmlformats.org/officeDocument/2006/relationships/image" Target="../media/image62.png"/><Relationship Id="rId7" Type="http://schemas.openxmlformats.org/officeDocument/2006/relationships/image" Target="../media/image55.wmf"/><Relationship Id="rId12" Type="http://schemas.openxmlformats.org/officeDocument/2006/relationships/oleObject" Target="../embeddings/oleObject49.bin"/><Relationship Id="rId17"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51.bin"/><Relationship Id="rId1" Type="http://schemas.openxmlformats.org/officeDocument/2006/relationships/vmlDrawing" Target="../drawings/vmlDrawing9.vml"/><Relationship Id="rId6" Type="http://schemas.openxmlformats.org/officeDocument/2006/relationships/oleObject" Target="../embeddings/oleObject46.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48.bin"/><Relationship Id="rId19" Type="http://schemas.openxmlformats.org/officeDocument/2006/relationships/image" Target="../media/image61.wmf"/><Relationship Id="rId4" Type="http://schemas.openxmlformats.org/officeDocument/2006/relationships/oleObject" Target="../embeddings/oleObject45.bin"/><Relationship Id="rId9" Type="http://schemas.openxmlformats.org/officeDocument/2006/relationships/image" Target="../media/image56.wmf"/><Relationship Id="rId1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54.bin"/><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8.wmf"/><Relationship Id="rId18" Type="http://schemas.openxmlformats.org/officeDocument/2006/relationships/oleObject" Target="../embeddings/oleObject62.bin"/><Relationship Id="rId26" Type="http://schemas.openxmlformats.org/officeDocument/2006/relationships/oleObject" Target="../embeddings/oleObject66.bin"/><Relationship Id="rId3" Type="http://schemas.openxmlformats.org/officeDocument/2006/relationships/notesSlide" Target="../notesSlides/notesSlide3.xml"/><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59.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29" Type="http://schemas.openxmlformats.org/officeDocument/2006/relationships/image" Target="../media/image76.wmf"/><Relationship Id="rId1" Type="http://schemas.openxmlformats.org/officeDocument/2006/relationships/vmlDrawing" Target="../drawings/vmlDrawing11.vml"/><Relationship Id="rId6" Type="http://schemas.openxmlformats.org/officeDocument/2006/relationships/oleObject" Target="../embeddings/oleObject56.bin"/><Relationship Id="rId11" Type="http://schemas.openxmlformats.org/officeDocument/2006/relationships/image" Target="../media/image67.wmf"/><Relationship Id="rId24" Type="http://schemas.openxmlformats.org/officeDocument/2006/relationships/oleObject" Target="../embeddings/oleObject65.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wmf"/><Relationship Id="rId28" Type="http://schemas.openxmlformats.org/officeDocument/2006/relationships/oleObject" Target="../embeddings/oleObject67.bin"/><Relationship Id="rId10" Type="http://schemas.openxmlformats.org/officeDocument/2006/relationships/oleObject" Target="../embeddings/oleObject58.bin"/><Relationship Id="rId19" Type="http://schemas.openxmlformats.org/officeDocument/2006/relationships/image" Target="../media/image71.wmf"/><Relationship Id="rId31" Type="http://schemas.openxmlformats.org/officeDocument/2006/relationships/image" Target="../media/image77.wmf"/><Relationship Id="rId4" Type="http://schemas.openxmlformats.org/officeDocument/2006/relationships/oleObject" Target="../embeddings/oleObject55.bin"/><Relationship Id="rId9" Type="http://schemas.openxmlformats.org/officeDocument/2006/relationships/image" Target="../media/image66.wmf"/><Relationship Id="rId14" Type="http://schemas.openxmlformats.org/officeDocument/2006/relationships/oleObject" Target="../embeddings/oleObject60.bin"/><Relationship Id="rId22" Type="http://schemas.openxmlformats.org/officeDocument/2006/relationships/oleObject" Target="../embeddings/oleObject64.bin"/><Relationship Id="rId27" Type="http://schemas.openxmlformats.org/officeDocument/2006/relationships/image" Target="../media/image75.wmf"/><Relationship Id="rId30" Type="http://schemas.openxmlformats.org/officeDocument/2006/relationships/oleObject" Target="../embeddings/oleObject68.bin"/></Relationships>
</file>

<file path=ppt/slides/_rels/slide3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0.png"/><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8.wmf"/><Relationship Id="rId5" Type="http://schemas.openxmlformats.org/officeDocument/2006/relationships/oleObject" Target="../embeddings/oleObject69.bin"/><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2.bin"/><Relationship Id="rId5" Type="http://schemas.openxmlformats.org/officeDocument/2006/relationships/image" Target="../media/image82.wmf"/><Relationship Id="rId4" Type="http://schemas.openxmlformats.org/officeDocument/2006/relationships/oleObject" Target="../embeddings/oleObject71.bin"/></Relationships>
</file>

<file path=ppt/slides/_rels/slide34.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78.bin"/><Relationship Id="rId18" Type="http://schemas.openxmlformats.org/officeDocument/2006/relationships/image" Target="../media/image91.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8.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4.vml"/><Relationship Id="rId6" Type="http://schemas.openxmlformats.org/officeDocument/2006/relationships/image" Target="../media/image83.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7.wmf"/><Relationship Id="rId4" Type="http://schemas.openxmlformats.org/officeDocument/2006/relationships/image" Target="../media/image85.wmf"/><Relationship Id="rId9" Type="http://schemas.openxmlformats.org/officeDocument/2006/relationships/oleObject" Target="../embeddings/oleObject76.bin"/><Relationship Id="rId14" Type="http://schemas.openxmlformats.org/officeDocument/2006/relationships/image" Target="../media/image8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3.wmf"/><Relationship Id="rId5" Type="http://schemas.openxmlformats.org/officeDocument/2006/relationships/oleObject" Target="../embeddings/oleObject82.bin"/><Relationship Id="rId4" Type="http://schemas.openxmlformats.org/officeDocument/2006/relationships/image" Target="../media/image92.wmf"/><Relationship Id="rId9"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01.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7.wmf"/><Relationship Id="rId11" Type="http://schemas.openxmlformats.org/officeDocument/2006/relationships/image" Target="../media/image100.png"/><Relationship Id="rId5" Type="http://schemas.openxmlformats.org/officeDocument/2006/relationships/oleObject" Target="../embeddings/oleObject85.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8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oleObject" Target="../embeddings/oleObject88.bin"/><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89.bin"/><Relationship Id="rId5" Type="http://schemas.openxmlformats.org/officeDocument/2006/relationships/image" Target="../media/image105.png"/><Relationship Id="rId4" Type="http://schemas.openxmlformats.org/officeDocument/2006/relationships/image" Target="../media/image102.wmf"/><Relationship Id="rId9" Type="http://schemas.openxmlformats.org/officeDocument/2006/relationships/image" Target="../media/image104.w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olar.google.co.jp/scholar?cites=15295442850820493284&amp;as_sdt=2005&amp;sciodt=0,5&amp;hl=ja"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cholar.google.co.jp/scholar?cites=9586168552802065370&amp;as_sdt=2005&amp;sciodt=0,5&amp;hl=en" TargetMode="External"/><Relationship Id="rId4" Type="http://schemas.openxmlformats.org/officeDocument/2006/relationships/hyperlink" Target="http://www.springerlink.com/index/H1760361517X10H2.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113.png"/><Relationship Id="rId3" Type="http://schemas.openxmlformats.org/officeDocument/2006/relationships/image" Target="../media/image111.png"/><Relationship Id="rId7" Type="http://schemas.openxmlformats.org/officeDocument/2006/relationships/oleObject" Target="../embeddings/oleObject92.bin"/><Relationship Id="rId12" Type="http://schemas.openxmlformats.org/officeDocument/2006/relationships/image" Target="../media/image108.wmf"/><Relationship Id="rId17" Type="http://schemas.openxmlformats.org/officeDocument/2006/relationships/image" Target="../media/image110.wmf"/><Relationship Id="rId2" Type="http://schemas.openxmlformats.org/officeDocument/2006/relationships/slideLayout" Target="../slideLayouts/slideLayout2.xml"/><Relationship Id="rId16" Type="http://schemas.openxmlformats.org/officeDocument/2006/relationships/oleObject" Target="../embeddings/oleObject96.bin"/><Relationship Id="rId1" Type="http://schemas.openxmlformats.org/officeDocument/2006/relationships/vmlDrawing" Target="../drawings/vmlDrawing18.vml"/><Relationship Id="rId6" Type="http://schemas.openxmlformats.org/officeDocument/2006/relationships/image" Target="../media/image112.emf"/><Relationship Id="rId11" Type="http://schemas.openxmlformats.org/officeDocument/2006/relationships/oleObject" Target="../embeddings/oleObject94.bin"/><Relationship Id="rId5" Type="http://schemas.openxmlformats.org/officeDocument/2006/relationships/image" Target="../media/image106.wmf"/><Relationship Id="rId15" Type="http://schemas.openxmlformats.org/officeDocument/2006/relationships/image" Target="../media/image109.wmf"/><Relationship Id="rId10" Type="http://schemas.openxmlformats.org/officeDocument/2006/relationships/image" Target="../media/image107.wmf"/><Relationship Id="rId4" Type="http://schemas.openxmlformats.org/officeDocument/2006/relationships/oleObject" Target="../embeddings/oleObject91.bin"/><Relationship Id="rId9" Type="http://schemas.openxmlformats.org/officeDocument/2006/relationships/oleObject" Target="../embeddings/oleObject93.bin"/><Relationship Id="rId14" Type="http://schemas.openxmlformats.org/officeDocument/2006/relationships/oleObject" Target="../embeddings/oleObject9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98.bin"/><Relationship Id="rId5" Type="http://schemas.openxmlformats.org/officeDocument/2006/relationships/image" Target="../media/image116.png"/><Relationship Id="rId4" Type="http://schemas.openxmlformats.org/officeDocument/2006/relationships/image" Target="../media/image11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9.bin"/><Relationship Id="rId7"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18.wmf"/><Relationship Id="rId5" Type="http://schemas.openxmlformats.org/officeDocument/2006/relationships/oleObject" Target="../embeddings/oleObject100.bin"/><Relationship Id="rId4" Type="http://schemas.openxmlformats.org/officeDocument/2006/relationships/image" Target="../media/image11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548680"/>
            <a:ext cx="8748464" cy="2961451"/>
          </a:xfrm>
        </p:spPr>
        <p:txBody>
          <a:bodyPr>
            <a:normAutofit/>
          </a:bodyPr>
          <a:lstStyle/>
          <a:p>
            <a:r>
              <a:rPr lang="en-US" altLang="ja-JP" sz="4400" dirty="0" smtClean="0"/>
              <a:t>Turbulent Crystal </a:t>
            </a:r>
            <a:br>
              <a:rPr lang="en-US" altLang="ja-JP" sz="4400" dirty="0" smtClean="0"/>
            </a:br>
            <a:r>
              <a:rPr lang="en-US" altLang="ja-JP" sz="4400" dirty="0"/>
              <a:t> </a:t>
            </a:r>
            <a:r>
              <a:rPr lang="en-US" altLang="ja-JP" sz="4400" dirty="0" smtClean="0"/>
              <a:t>            and</a:t>
            </a:r>
            <a:br>
              <a:rPr lang="en-US" altLang="ja-JP" sz="4400" dirty="0" smtClean="0"/>
            </a:br>
            <a:r>
              <a:rPr lang="en-US" altLang="ja-JP" sz="4400" dirty="0" smtClean="0"/>
              <a:t>         idealized glass </a:t>
            </a:r>
            <a:endParaRPr kumimoji="1" lang="ja-JP" altLang="en-US" sz="3600" dirty="0"/>
          </a:p>
        </p:txBody>
      </p:sp>
      <p:sp>
        <p:nvSpPr>
          <p:cNvPr id="3" name="サブタイトル 2"/>
          <p:cNvSpPr>
            <a:spLocks noGrp="1"/>
          </p:cNvSpPr>
          <p:nvPr>
            <p:ph type="subTitle" idx="1"/>
          </p:nvPr>
        </p:nvSpPr>
        <p:spPr>
          <a:xfrm>
            <a:off x="683568" y="4797152"/>
            <a:ext cx="7560840" cy="457200"/>
          </a:xfrm>
        </p:spPr>
        <p:txBody>
          <a:bodyPr>
            <a:noAutofit/>
          </a:bodyPr>
          <a:lstStyle/>
          <a:p>
            <a:r>
              <a:rPr lang="en-US" altLang="ja-JP" sz="3200" dirty="0" smtClean="0"/>
              <a:t>Shin-</a:t>
            </a:r>
            <a:r>
              <a:rPr lang="en-US" altLang="ja-JP" sz="3200" dirty="0" err="1" smtClean="0"/>
              <a:t>ichi</a:t>
            </a:r>
            <a:r>
              <a:rPr lang="en-US" altLang="ja-JP" sz="3200" dirty="0" smtClean="0"/>
              <a:t> </a:t>
            </a:r>
            <a:r>
              <a:rPr lang="en-US" altLang="ja-JP" sz="3200" dirty="0" err="1" smtClean="0"/>
              <a:t>Sasa</a:t>
            </a:r>
            <a:r>
              <a:rPr lang="ja-JP" altLang="en-US" sz="3200" dirty="0" smtClean="0"/>
              <a:t>　（</a:t>
            </a:r>
            <a:r>
              <a:rPr lang="en-US" altLang="ja-JP" sz="3200" dirty="0" smtClean="0"/>
              <a:t>Kyoto University)</a:t>
            </a:r>
          </a:p>
          <a:p>
            <a:r>
              <a:rPr lang="en-US" altLang="ja-JP" sz="3200" dirty="0"/>
              <a:t> </a:t>
            </a:r>
            <a:r>
              <a:rPr lang="en-US" altLang="ja-JP" sz="3200" dirty="0" smtClean="0"/>
              <a:t>                          </a:t>
            </a:r>
            <a:r>
              <a:rPr lang="en-US" altLang="ja-JP" dirty="0" smtClean="0"/>
              <a:t>                    </a:t>
            </a:r>
          </a:p>
          <a:p>
            <a:r>
              <a:rPr lang="ja-JP" altLang="en-US" dirty="0"/>
              <a:t>　</a:t>
            </a:r>
            <a:r>
              <a:rPr lang="ja-JP" altLang="en-US" dirty="0" smtClean="0"/>
              <a:t>　　　　　　　　　　　　                        　　</a:t>
            </a:r>
            <a:r>
              <a:rPr lang="en-US" altLang="ja-JP" dirty="0" smtClean="0"/>
              <a:t>2013/07/19</a:t>
            </a:r>
            <a:endParaRPr kumimoji="1" lang="ja-JP" altLang="en-US" dirty="0"/>
          </a:p>
        </p:txBody>
      </p:sp>
    </p:spTree>
    <p:extLst>
      <p:ext uri="{BB962C8B-B14F-4D97-AF65-F5344CB8AC3E}">
        <p14:creationId xmlns:p14="http://schemas.microsoft.com/office/powerpoint/2010/main" val="105466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3556" y="2420888"/>
            <a:ext cx="8040081" cy="1938992"/>
          </a:xfrm>
          <a:prstGeom prst="rect">
            <a:avLst/>
          </a:prstGeom>
          <a:noFill/>
          <a:ln>
            <a:noFill/>
          </a:ln>
        </p:spPr>
        <p:txBody>
          <a:bodyPr wrap="square" rtlCol="0">
            <a:spAutoFit/>
          </a:bodyPr>
          <a:lstStyle/>
          <a:p>
            <a:r>
              <a:rPr lang="en-US" altLang="ja-JP" sz="6000" dirty="0" smtClean="0"/>
              <a:t>From </a:t>
            </a:r>
            <a:r>
              <a:rPr kumimoji="1" lang="en-US" altLang="ja-JP" sz="6000" dirty="0" smtClean="0"/>
              <a:t>patterns </a:t>
            </a:r>
          </a:p>
          <a:p>
            <a:r>
              <a:rPr lang="en-US" altLang="ja-JP" sz="6000" dirty="0"/>
              <a:t> </a:t>
            </a:r>
            <a:r>
              <a:rPr lang="en-US" altLang="ja-JP" sz="6000" dirty="0" smtClean="0"/>
              <a:t>  </a:t>
            </a:r>
            <a:r>
              <a:rPr kumimoji="1" lang="en-US" altLang="ja-JP" sz="6000" dirty="0" smtClean="0"/>
              <a:t>to equilibrium phases</a:t>
            </a:r>
          </a:p>
        </p:txBody>
      </p:sp>
    </p:spTree>
    <p:extLst>
      <p:ext uri="{BB962C8B-B14F-4D97-AF65-F5344CB8AC3E}">
        <p14:creationId xmlns:p14="http://schemas.microsoft.com/office/powerpoint/2010/main" val="374552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normAutofit fontScale="90000"/>
          </a:bodyPr>
          <a:lstStyle/>
          <a:p>
            <a:r>
              <a:rPr lang="en-US" altLang="ja-JP" dirty="0" smtClean="0"/>
              <a:t>From periodic patterns to crystal phase</a:t>
            </a:r>
            <a:endParaRPr lang="ja-JP" altLang="en-US" dirty="0" smtClean="0"/>
          </a:p>
        </p:txBody>
      </p:sp>
      <p:pic>
        <p:nvPicPr>
          <p:cNvPr id="19460" name="図 4" descr="Co2W4C.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1916832"/>
            <a:ext cx="39243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テキスト ボックス 5"/>
          <p:cNvSpPr txBox="1">
            <a:spLocks noChangeArrowheads="1"/>
          </p:cNvSpPr>
          <p:nvPr/>
        </p:nvSpPr>
        <p:spPr bwMode="auto">
          <a:xfrm>
            <a:off x="5486400" y="1905000"/>
            <a:ext cx="2186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3600" dirty="0" smtClean="0"/>
              <a:t>Crystal</a:t>
            </a:r>
            <a:endParaRPr lang="ja-JP" altLang="en-US" sz="3600" dirty="0"/>
          </a:p>
        </p:txBody>
      </p:sp>
      <p:sp>
        <p:nvSpPr>
          <p:cNvPr id="7" name="テキスト ボックス 6"/>
          <p:cNvSpPr txBox="1"/>
          <p:nvPr/>
        </p:nvSpPr>
        <p:spPr>
          <a:xfrm>
            <a:off x="5135137" y="2647458"/>
            <a:ext cx="3420213" cy="1015663"/>
          </a:xfrm>
          <a:prstGeom prst="rect">
            <a:avLst/>
          </a:prstGeom>
          <a:noFill/>
        </p:spPr>
        <p:txBody>
          <a:bodyPr wrap="square" rtlCol="0">
            <a:spAutoFit/>
          </a:bodyPr>
          <a:lstStyle/>
          <a:p>
            <a:r>
              <a:rPr lang="en-US" altLang="ja-JP" sz="2000" dirty="0"/>
              <a:t>1</a:t>
            </a:r>
            <a:r>
              <a:rPr lang="en-US" altLang="ja-JP" sz="2000" dirty="0" smtClean="0"/>
              <a:t>) Ground states are  generated by periodic </a:t>
            </a:r>
          </a:p>
          <a:p>
            <a:r>
              <a:rPr lang="en-US" altLang="ja-JP" sz="2000" dirty="0" smtClean="0"/>
              <a:t>repetition of  a unit </a:t>
            </a:r>
          </a:p>
        </p:txBody>
      </p:sp>
      <p:sp>
        <p:nvSpPr>
          <p:cNvPr id="8" name="テキスト ボックス 7"/>
          <p:cNvSpPr txBox="1"/>
          <p:nvPr/>
        </p:nvSpPr>
        <p:spPr>
          <a:xfrm>
            <a:off x="5132152" y="4005064"/>
            <a:ext cx="4011847" cy="707886"/>
          </a:xfrm>
          <a:prstGeom prst="rect">
            <a:avLst/>
          </a:prstGeom>
          <a:noFill/>
        </p:spPr>
        <p:txBody>
          <a:bodyPr wrap="square" rtlCol="0">
            <a:spAutoFit/>
          </a:bodyPr>
          <a:lstStyle/>
          <a:p>
            <a:r>
              <a:rPr lang="en-US" altLang="ja-JP" sz="2000" dirty="0"/>
              <a:t>2</a:t>
            </a:r>
            <a:r>
              <a:rPr lang="en-US" altLang="ja-JP" sz="2000" dirty="0" smtClean="0"/>
              <a:t>) Long-range positional order  </a:t>
            </a:r>
          </a:p>
          <a:p>
            <a:r>
              <a:rPr lang="en-US" altLang="ja-JP" sz="2000" dirty="0" smtClean="0"/>
              <a:t>                    (Bragg Peak)</a:t>
            </a:r>
          </a:p>
        </p:txBody>
      </p:sp>
      <p:sp>
        <p:nvSpPr>
          <p:cNvPr id="9" name="テキスト ボックス 8"/>
          <p:cNvSpPr txBox="1"/>
          <p:nvPr/>
        </p:nvSpPr>
        <p:spPr>
          <a:xfrm>
            <a:off x="5135137" y="5225350"/>
            <a:ext cx="4011847" cy="1015663"/>
          </a:xfrm>
          <a:prstGeom prst="rect">
            <a:avLst/>
          </a:prstGeom>
          <a:noFill/>
        </p:spPr>
        <p:txBody>
          <a:bodyPr wrap="square" rtlCol="0">
            <a:spAutoFit/>
          </a:bodyPr>
          <a:lstStyle/>
          <a:p>
            <a:r>
              <a:rPr lang="en-US" altLang="ja-JP" sz="2000" dirty="0"/>
              <a:t>3</a:t>
            </a:r>
            <a:r>
              <a:rPr lang="en-US" altLang="ja-JP" sz="2000" dirty="0" smtClean="0"/>
              <a:t>) Translational symmetry</a:t>
            </a:r>
          </a:p>
          <a:p>
            <a:r>
              <a:rPr lang="en-US" altLang="ja-JP" sz="2000" dirty="0"/>
              <a:t>b</a:t>
            </a:r>
            <a:r>
              <a:rPr lang="en-US" altLang="ja-JP" sz="2000" dirty="0" smtClean="0"/>
              <a:t>reaking occurs in statistical measure with </a:t>
            </a:r>
            <a:r>
              <a:rPr lang="en-US" altLang="ja-JP" sz="2000" dirty="0" smtClean="0">
                <a:solidFill>
                  <a:srgbClr val="FF0000"/>
                </a:solidFill>
              </a:rPr>
              <a:t>finite temperature</a:t>
            </a:r>
          </a:p>
        </p:txBody>
      </p:sp>
    </p:spTree>
    <p:extLst>
      <p:ext uri="{BB962C8B-B14F-4D97-AF65-F5344CB8AC3E}">
        <p14:creationId xmlns:p14="http://schemas.microsoft.com/office/powerpoint/2010/main" val="387973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From quasi-periodic  patterns </a:t>
            </a:r>
            <a:br>
              <a:rPr kumimoji="1" lang="en-US" altLang="ja-JP" dirty="0" smtClean="0"/>
            </a:br>
            <a:r>
              <a:rPr lang="en-US" altLang="ja-JP" dirty="0"/>
              <a:t> </a:t>
            </a:r>
            <a:r>
              <a:rPr lang="en-US" altLang="ja-JP" dirty="0" smtClean="0"/>
              <a:t>                             </a:t>
            </a:r>
            <a:r>
              <a:rPr kumimoji="1" lang="en-US" altLang="ja-JP" dirty="0" smtClean="0"/>
              <a:t>to quasi-crystals phase</a:t>
            </a:r>
            <a:endParaRPr kumimoji="1" lang="ja-JP" altLang="en-US" dirty="0"/>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149080"/>
            <a:ext cx="2739676" cy="251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3707904" y="4448293"/>
            <a:ext cx="4824171" cy="1200329"/>
          </a:xfrm>
          <a:prstGeom prst="rect">
            <a:avLst/>
          </a:prstGeom>
          <a:noFill/>
        </p:spPr>
        <p:txBody>
          <a:bodyPr wrap="square" rtlCol="0">
            <a:spAutoFit/>
          </a:bodyPr>
          <a:lstStyle/>
          <a:p>
            <a:r>
              <a:rPr lang="en-US" altLang="ja-JP" sz="2400" dirty="0" smtClean="0"/>
              <a:t>Mathematical study of tiling</a:t>
            </a:r>
          </a:p>
          <a:p>
            <a:r>
              <a:rPr lang="en-US" altLang="ja-JP" sz="2400" dirty="0" smtClean="0"/>
              <a:t>(1961</a:t>
            </a:r>
            <a:r>
              <a:rPr lang="ja-JP" altLang="en-US" sz="2400" dirty="0" smtClean="0"/>
              <a:t>～</a:t>
            </a:r>
            <a:r>
              <a:rPr lang="en-US" altLang="ja-JP" sz="2400" dirty="0" smtClean="0"/>
              <a:t> 1975):</a:t>
            </a:r>
          </a:p>
          <a:p>
            <a:r>
              <a:rPr kumimoji="1" lang="en-US" altLang="ja-JP" sz="2400" dirty="0" smtClean="0">
                <a:solidFill>
                  <a:srgbClr val="FF0000"/>
                </a:solidFill>
              </a:rPr>
              <a:t>Regular but aperiodic </a:t>
            </a:r>
            <a:r>
              <a:rPr kumimoji="1" lang="en-US" altLang="ja-JP" sz="2400" dirty="0" smtClean="0"/>
              <a:t>tiling !</a:t>
            </a:r>
          </a:p>
        </p:txBody>
      </p:sp>
      <p:sp>
        <p:nvSpPr>
          <p:cNvPr id="12" name="テキスト ボックス 11"/>
          <p:cNvSpPr txBox="1"/>
          <p:nvPr/>
        </p:nvSpPr>
        <p:spPr>
          <a:xfrm>
            <a:off x="3692802" y="5987176"/>
            <a:ext cx="4824171" cy="461665"/>
          </a:xfrm>
          <a:prstGeom prst="rect">
            <a:avLst/>
          </a:prstGeom>
          <a:noFill/>
        </p:spPr>
        <p:txBody>
          <a:bodyPr wrap="square" rtlCol="0">
            <a:spAutoFit/>
          </a:bodyPr>
          <a:lstStyle/>
          <a:p>
            <a:r>
              <a:rPr lang="en-US" altLang="ja-JP" sz="2400" dirty="0" smtClean="0"/>
              <a:t>Experiments  (1984)</a:t>
            </a:r>
          </a:p>
        </p:txBody>
      </p:sp>
      <p:pic>
        <p:nvPicPr>
          <p:cNvPr id="1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003" y="1847368"/>
            <a:ext cx="3168352" cy="21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4135709" y="1758506"/>
            <a:ext cx="4108699" cy="646331"/>
          </a:xfrm>
          <a:prstGeom prst="rect">
            <a:avLst/>
          </a:prstGeom>
          <a:noFill/>
        </p:spPr>
        <p:txBody>
          <a:bodyPr wrap="square" rtlCol="0">
            <a:spAutoFit/>
          </a:bodyPr>
          <a:lstStyle/>
          <a:p>
            <a:r>
              <a:rPr lang="en-US" altLang="ja-JP" dirty="0"/>
              <a:t>1</a:t>
            </a:r>
            <a:r>
              <a:rPr lang="en-US" altLang="ja-JP" dirty="0" smtClean="0"/>
              <a:t>) Ground states are </a:t>
            </a:r>
            <a:r>
              <a:rPr lang="en-US" altLang="ja-JP" dirty="0"/>
              <a:t>g</a:t>
            </a:r>
            <a:r>
              <a:rPr lang="en-US" altLang="ja-JP" dirty="0" smtClean="0"/>
              <a:t>enerated by </a:t>
            </a:r>
          </a:p>
          <a:p>
            <a:r>
              <a:rPr lang="en-US" altLang="ja-JP" dirty="0" smtClean="0">
                <a:solidFill>
                  <a:srgbClr val="FF0000"/>
                </a:solidFill>
              </a:rPr>
              <a:t>non-periodic </a:t>
            </a:r>
            <a:r>
              <a:rPr lang="en-US" altLang="ja-JP" dirty="0" smtClean="0"/>
              <a:t> repetition of  two units </a:t>
            </a:r>
          </a:p>
        </p:txBody>
      </p:sp>
      <p:sp>
        <p:nvSpPr>
          <p:cNvPr id="15" name="テキスト ボックス 14"/>
          <p:cNvSpPr txBox="1"/>
          <p:nvPr/>
        </p:nvSpPr>
        <p:spPr>
          <a:xfrm>
            <a:off x="4135709" y="2404837"/>
            <a:ext cx="4320480" cy="707886"/>
          </a:xfrm>
          <a:prstGeom prst="rect">
            <a:avLst/>
          </a:prstGeom>
          <a:noFill/>
        </p:spPr>
        <p:txBody>
          <a:bodyPr wrap="square" rtlCol="0">
            <a:spAutoFit/>
          </a:bodyPr>
          <a:lstStyle/>
          <a:p>
            <a:r>
              <a:rPr lang="en-US" altLang="ja-JP" sz="2000" dirty="0"/>
              <a:t>2</a:t>
            </a:r>
            <a:r>
              <a:rPr lang="en-US" altLang="ja-JP" sz="2000" dirty="0" smtClean="0"/>
              <a:t>) Long-range positional order </a:t>
            </a:r>
          </a:p>
          <a:p>
            <a:r>
              <a:rPr lang="en-US" altLang="ja-JP" sz="2000" dirty="0" smtClean="0"/>
              <a:t>(Bragg Peak)</a:t>
            </a:r>
          </a:p>
        </p:txBody>
      </p:sp>
      <p:sp>
        <p:nvSpPr>
          <p:cNvPr id="16" name="テキスト ボックス 15"/>
          <p:cNvSpPr txBox="1"/>
          <p:nvPr/>
        </p:nvSpPr>
        <p:spPr>
          <a:xfrm>
            <a:off x="4135709" y="3133417"/>
            <a:ext cx="4320480" cy="1015663"/>
          </a:xfrm>
          <a:prstGeom prst="rect">
            <a:avLst/>
          </a:prstGeom>
          <a:noFill/>
        </p:spPr>
        <p:txBody>
          <a:bodyPr wrap="square" rtlCol="0">
            <a:spAutoFit/>
          </a:bodyPr>
          <a:lstStyle/>
          <a:p>
            <a:r>
              <a:rPr lang="en-US" altLang="ja-JP" sz="2000" dirty="0"/>
              <a:t>3</a:t>
            </a:r>
            <a:r>
              <a:rPr lang="en-US" altLang="ja-JP" sz="2000" dirty="0" smtClean="0"/>
              <a:t>) Translational symmetry</a:t>
            </a:r>
          </a:p>
          <a:p>
            <a:r>
              <a:rPr lang="en-US" altLang="ja-JP" sz="2000" dirty="0"/>
              <a:t>b</a:t>
            </a:r>
            <a:r>
              <a:rPr lang="en-US" altLang="ja-JP" sz="2000" dirty="0" smtClean="0"/>
              <a:t>reaking in statistical measure</a:t>
            </a:r>
          </a:p>
          <a:p>
            <a:r>
              <a:rPr lang="en-US" altLang="ja-JP" sz="2000" dirty="0" smtClean="0"/>
              <a:t> with finite temperature</a:t>
            </a:r>
          </a:p>
        </p:txBody>
      </p:sp>
    </p:spTree>
    <p:extLst>
      <p:ext uri="{BB962C8B-B14F-4D97-AF65-F5344CB8AC3E}">
        <p14:creationId xmlns:p14="http://schemas.microsoft.com/office/powerpoint/2010/main" val="285621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Thermodynamic phase</a:t>
            </a:r>
            <a:br>
              <a:rPr kumimoji="1" lang="en-US" altLang="ja-JP" dirty="0" smtClean="0"/>
            </a:br>
            <a:r>
              <a:rPr lang="en-US" altLang="ja-JP" dirty="0"/>
              <a:t> </a:t>
            </a:r>
            <a:r>
              <a:rPr lang="en-US" altLang="ja-JP" dirty="0" smtClean="0"/>
              <a:t>  associated with</a:t>
            </a:r>
            <a:r>
              <a:rPr lang="en-US" altLang="ja-JP" dirty="0"/>
              <a:t> </a:t>
            </a:r>
            <a:r>
              <a:rPr kumimoji="1" lang="en-US" altLang="ja-JP" dirty="0" smtClean="0"/>
              <a:t>chaotic  patterns?</a:t>
            </a:r>
            <a:endParaRPr kumimoji="1" lang="ja-JP" altLang="en-US" dirty="0"/>
          </a:p>
        </p:txBody>
      </p:sp>
      <p:sp>
        <p:nvSpPr>
          <p:cNvPr id="9" name="テキスト ボックス 8"/>
          <p:cNvSpPr txBox="1"/>
          <p:nvPr/>
        </p:nvSpPr>
        <p:spPr>
          <a:xfrm>
            <a:off x="5314238" y="1699777"/>
            <a:ext cx="4003019" cy="707886"/>
          </a:xfrm>
          <a:prstGeom prst="rect">
            <a:avLst/>
          </a:prstGeom>
          <a:noFill/>
        </p:spPr>
        <p:txBody>
          <a:bodyPr wrap="none" rtlCol="0">
            <a:spAutoFit/>
          </a:bodyPr>
          <a:lstStyle/>
          <a:p>
            <a:r>
              <a:rPr lang="en-US" altLang="ja-JP" sz="2000" dirty="0" smtClean="0"/>
              <a:t>1) </a:t>
            </a:r>
            <a:r>
              <a:rPr lang="en-US" altLang="ja-JP" sz="2000" dirty="0" smtClean="0">
                <a:solidFill>
                  <a:srgbClr val="FF0000"/>
                </a:solidFill>
              </a:rPr>
              <a:t>No</a:t>
            </a:r>
            <a:r>
              <a:rPr lang="en-US" altLang="ja-JP" sz="2000" dirty="0" smtClean="0"/>
              <a:t> long-range positional order </a:t>
            </a:r>
          </a:p>
          <a:p>
            <a:r>
              <a:rPr lang="en-US" altLang="ja-JP" sz="2000" dirty="0" smtClean="0"/>
              <a:t>(</a:t>
            </a:r>
            <a:r>
              <a:rPr lang="en-US" altLang="ja-JP" sz="2000" dirty="0" smtClean="0">
                <a:solidFill>
                  <a:srgbClr val="FF0000"/>
                </a:solidFill>
              </a:rPr>
              <a:t>No</a:t>
            </a:r>
            <a:r>
              <a:rPr lang="en-US" altLang="ja-JP" sz="2000" dirty="0" smtClean="0"/>
              <a:t> </a:t>
            </a:r>
            <a:r>
              <a:rPr lang="en-US" altLang="ja-JP" sz="2000" dirty="0"/>
              <a:t>B</a:t>
            </a:r>
            <a:r>
              <a:rPr lang="en-US" altLang="ja-JP" sz="2000" dirty="0" smtClean="0"/>
              <a:t>ragg Peak)</a:t>
            </a:r>
          </a:p>
        </p:txBody>
      </p:sp>
      <p:sp>
        <p:nvSpPr>
          <p:cNvPr id="3" name="右矢印 2"/>
          <p:cNvSpPr/>
          <p:nvPr/>
        </p:nvSpPr>
        <p:spPr>
          <a:xfrm>
            <a:off x="4359424" y="1811404"/>
            <a:ext cx="8309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4359423" y="2924944"/>
            <a:ext cx="8309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3018322" y="5606039"/>
            <a:ext cx="3482863"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31897" y="2780928"/>
            <a:ext cx="3703258" cy="1015663"/>
          </a:xfrm>
          <a:prstGeom prst="rect">
            <a:avLst/>
          </a:prstGeom>
          <a:noFill/>
        </p:spPr>
        <p:txBody>
          <a:bodyPr wrap="none" rtlCol="0">
            <a:spAutoFit/>
          </a:bodyPr>
          <a:lstStyle/>
          <a:p>
            <a:r>
              <a:rPr lang="en-US" altLang="ja-JP" sz="2000" dirty="0"/>
              <a:t>2</a:t>
            </a:r>
            <a:r>
              <a:rPr lang="en-US" altLang="ja-JP" sz="2000" dirty="0" smtClean="0"/>
              <a:t>) Translational symmetry</a:t>
            </a:r>
          </a:p>
          <a:p>
            <a:r>
              <a:rPr lang="en-US" altLang="ja-JP" sz="2000" dirty="0"/>
              <a:t>b</a:t>
            </a:r>
            <a:r>
              <a:rPr lang="en-US" altLang="ja-JP" sz="2000" dirty="0" smtClean="0"/>
              <a:t>reaking in statistical measure </a:t>
            </a:r>
          </a:p>
          <a:p>
            <a:r>
              <a:rPr lang="en-US" altLang="ja-JP" sz="2000" dirty="0" smtClean="0"/>
              <a:t>with finite temperature</a:t>
            </a:r>
          </a:p>
        </p:txBody>
      </p:sp>
      <p:sp>
        <p:nvSpPr>
          <p:cNvPr id="19" name="テキスト ボックス 18"/>
          <p:cNvSpPr txBox="1"/>
          <p:nvPr/>
        </p:nvSpPr>
        <p:spPr>
          <a:xfrm>
            <a:off x="1115616" y="4214219"/>
            <a:ext cx="7581114" cy="1323439"/>
          </a:xfrm>
          <a:prstGeom prst="rect">
            <a:avLst/>
          </a:prstGeom>
          <a:noFill/>
        </p:spPr>
        <p:txBody>
          <a:bodyPr wrap="none" rtlCol="0">
            <a:spAutoFit/>
          </a:bodyPr>
          <a:lstStyle/>
          <a:p>
            <a:r>
              <a:rPr lang="en-US" altLang="ja-JP" sz="4000" dirty="0" smtClean="0"/>
              <a:t>No Bragg peak, while</a:t>
            </a:r>
          </a:p>
          <a:p>
            <a:r>
              <a:rPr kumimoji="1" lang="en-US" altLang="ja-JP" sz="4000" dirty="0" smtClean="0"/>
              <a:t>Translational symmetry breaking</a:t>
            </a:r>
            <a:endParaRPr kumimoji="1" lang="ja-JP" altLang="en-US" sz="4000" dirty="0"/>
          </a:p>
        </p:txBody>
      </p:sp>
      <p:sp>
        <p:nvSpPr>
          <p:cNvPr id="11" name="テキスト ボックス 10"/>
          <p:cNvSpPr txBox="1"/>
          <p:nvPr/>
        </p:nvSpPr>
        <p:spPr>
          <a:xfrm>
            <a:off x="194893" y="1730554"/>
            <a:ext cx="4108699" cy="646331"/>
          </a:xfrm>
          <a:prstGeom prst="rect">
            <a:avLst/>
          </a:prstGeom>
          <a:noFill/>
        </p:spPr>
        <p:txBody>
          <a:bodyPr wrap="square" rtlCol="0">
            <a:spAutoFit/>
          </a:bodyPr>
          <a:lstStyle/>
          <a:p>
            <a:pPr marL="342900" indent="-342900">
              <a:buAutoNum type="arabicParenR"/>
            </a:pPr>
            <a:r>
              <a:rPr lang="en-US" altLang="ja-JP" dirty="0" smtClean="0"/>
              <a:t>Ground states are described as </a:t>
            </a:r>
          </a:p>
          <a:p>
            <a:r>
              <a:rPr lang="en-US" altLang="ja-JP" dirty="0" smtClean="0"/>
              <a:t>     </a:t>
            </a:r>
            <a:r>
              <a:rPr lang="en-US" altLang="ja-JP" dirty="0" smtClean="0"/>
              <a:t>some irregular </a:t>
            </a:r>
            <a:r>
              <a:rPr lang="en-US" altLang="ja-JP" dirty="0" smtClean="0"/>
              <a:t>patterns  </a:t>
            </a:r>
          </a:p>
        </p:txBody>
      </p:sp>
      <p:sp>
        <p:nvSpPr>
          <p:cNvPr id="16" name="テキスト ボックス 15"/>
          <p:cNvSpPr txBox="1"/>
          <p:nvPr/>
        </p:nvSpPr>
        <p:spPr>
          <a:xfrm>
            <a:off x="194893" y="2965593"/>
            <a:ext cx="4108699" cy="1200329"/>
          </a:xfrm>
          <a:prstGeom prst="rect">
            <a:avLst/>
          </a:prstGeom>
          <a:noFill/>
        </p:spPr>
        <p:txBody>
          <a:bodyPr wrap="square" rtlCol="0">
            <a:spAutoFit/>
          </a:bodyPr>
          <a:lstStyle/>
          <a:p>
            <a:r>
              <a:rPr lang="en-US" altLang="ja-JP" dirty="0" smtClean="0"/>
              <a:t>2) </a:t>
            </a:r>
            <a:r>
              <a:rPr lang="en-US" altLang="ja-JP" dirty="0" smtClean="0"/>
              <a:t>They </a:t>
            </a:r>
            <a:r>
              <a:rPr lang="en-US" altLang="ja-JP" dirty="0" smtClean="0"/>
              <a:t>are </a:t>
            </a:r>
            <a:r>
              <a:rPr lang="en-US" altLang="ja-JP" dirty="0" smtClean="0"/>
              <a:t>generated  by  </a:t>
            </a:r>
            <a:r>
              <a:rPr lang="en-US" altLang="ja-JP" dirty="0" smtClean="0"/>
              <a:t>a rule, and  robust  </a:t>
            </a:r>
            <a:r>
              <a:rPr lang="en-US" altLang="ja-JP" dirty="0" smtClean="0"/>
              <a:t>with respect to thermal </a:t>
            </a:r>
            <a:r>
              <a:rPr lang="en-US" altLang="ja-JP" dirty="0" smtClean="0"/>
              <a:t>noise</a:t>
            </a:r>
          </a:p>
          <a:p>
            <a:r>
              <a:rPr lang="en-US" altLang="ja-JP" dirty="0" smtClean="0">
                <a:solidFill>
                  <a:srgbClr val="FF0000"/>
                </a:solidFill>
              </a:rPr>
              <a:t>(irregularly frozen patterns </a:t>
            </a:r>
          </a:p>
          <a:p>
            <a:r>
              <a:rPr lang="en-US" altLang="ja-JP" dirty="0" smtClean="0">
                <a:solidFill>
                  <a:srgbClr val="FF0000"/>
                </a:solidFill>
              </a:rPr>
              <a:t>at finite temperature)</a:t>
            </a:r>
            <a:r>
              <a:rPr lang="en-US" altLang="ja-JP" dirty="0" smtClean="0">
                <a:solidFill>
                  <a:srgbClr val="FF0000"/>
                </a:solidFill>
              </a:rPr>
              <a:t> </a:t>
            </a:r>
            <a:endParaRPr lang="en-US" altLang="ja-JP" dirty="0" smtClean="0">
              <a:solidFill>
                <a:srgbClr val="FF0000"/>
              </a:solidFill>
            </a:endParaRPr>
          </a:p>
        </p:txBody>
      </p:sp>
    </p:spTree>
    <p:extLst>
      <p:ext uri="{BB962C8B-B14F-4D97-AF65-F5344CB8AC3E}">
        <p14:creationId xmlns:p14="http://schemas.microsoft.com/office/powerpoint/2010/main" val="2156134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475656" y="677307"/>
            <a:ext cx="6696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rPr>
              <a:t>Do turbulent crystals exist?</a:t>
            </a:r>
            <a:endParaRPr kumimoji="1" lang="en-US"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800" b="1" dirty="0">
                <a:latin typeface="Arial" charset="0"/>
                <a:ea typeface="ＭＳ Ｐゴシック" charset="-128"/>
                <a:cs typeface="ＭＳ Ｐゴシック" charset="-128"/>
              </a:rPr>
              <a:t> </a:t>
            </a:r>
            <a:r>
              <a:rPr lang="en-US" altLang="ja-JP" sz="2800" b="1" dirty="0" smtClean="0">
                <a:latin typeface="Arial" charset="0"/>
                <a:ea typeface="ＭＳ Ｐゴシック" charset="-128"/>
                <a:cs typeface="ＭＳ Ｐゴシック" charset="-128"/>
              </a:rPr>
              <a:t> </a:t>
            </a:r>
            <a:r>
              <a:rPr kumimoji="1" lang="en-US"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rPr>
              <a:t>David</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2800" b="1" i="0" u="none" strike="noStrike" cap="none" normalizeH="0" dirty="0" err="1" smtClean="0">
                <a:ln>
                  <a:noFill/>
                </a:ln>
                <a:solidFill>
                  <a:schemeClr val="tx1"/>
                </a:solidFill>
                <a:effectLst/>
                <a:latin typeface="Arial" charset="0"/>
                <a:ea typeface="ＭＳ Ｐゴシック" charset="-128"/>
                <a:cs typeface="ＭＳ Ｐゴシック" charset="-128"/>
              </a:rPr>
              <a:t>Ruelle</a:t>
            </a:r>
            <a:r>
              <a:rPr lang="en-US" altLang="ja-JP" sz="2800" b="1" dirty="0">
                <a:latin typeface="Arial" charset="0"/>
                <a:ea typeface="ＭＳ Ｐゴシック" charset="-128"/>
                <a:cs typeface="ＭＳ Ｐゴシック" charset="-128"/>
              </a:rPr>
              <a:t>,</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2800" b="1" i="0" u="none" strike="noStrike" cap="none" normalizeH="0" dirty="0" err="1" smtClean="0">
                <a:ln>
                  <a:noFill/>
                </a:ln>
                <a:solidFill>
                  <a:schemeClr val="tx1"/>
                </a:solidFill>
                <a:effectLst/>
                <a:latin typeface="Arial" charset="0"/>
                <a:ea typeface="ＭＳ Ｐゴシック" charset="-128"/>
                <a:cs typeface="ＭＳ Ｐゴシック" charset="-128"/>
              </a:rPr>
              <a:t>Physica</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 113, (1982)</a:t>
            </a:r>
            <a:endParaRPr kumimoji="1" lang="ja-JP" altLang="ja-JP" sz="2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7" name="正方形/長方形 6"/>
          <p:cNvSpPr/>
          <p:nvPr/>
        </p:nvSpPr>
        <p:spPr>
          <a:xfrm>
            <a:off x="323528" y="2145364"/>
            <a:ext cx="8496944" cy="3416320"/>
          </a:xfrm>
          <a:prstGeom prst="rect">
            <a:avLst/>
          </a:prstGeom>
        </p:spPr>
        <p:txBody>
          <a:bodyPr wrap="square">
            <a:spAutoFit/>
          </a:bodyPr>
          <a:lstStyle/>
          <a:p>
            <a:r>
              <a:rPr lang="en-US" altLang="ja-JP" sz="2400" b="1" dirty="0"/>
              <a:t>Abstract</a:t>
            </a:r>
          </a:p>
          <a:p>
            <a:r>
              <a:rPr lang="en-US" altLang="ja-JP" sz="2400" dirty="0"/>
              <a:t>We discuss the possibility that, </a:t>
            </a:r>
            <a:r>
              <a:rPr lang="en-US" altLang="ja-JP" sz="2400" dirty="0">
                <a:solidFill>
                  <a:srgbClr val="00B0F0"/>
                </a:solidFill>
              </a:rPr>
              <a:t>besides periodic and </a:t>
            </a:r>
            <a:r>
              <a:rPr lang="en-US" altLang="ja-JP" sz="2400" dirty="0" err="1">
                <a:solidFill>
                  <a:srgbClr val="00B0F0"/>
                </a:solidFill>
              </a:rPr>
              <a:t>quasiperiodic</a:t>
            </a:r>
            <a:r>
              <a:rPr lang="en-US" altLang="ja-JP" sz="2400" dirty="0">
                <a:solidFill>
                  <a:srgbClr val="00B0F0"/>
                </a:solidFill>
              </a:rPr>
              <a:t> crystals, there exist turbulent crystals</a:t>
            </a:r>
            <a:r>
              <a:rPr lang="en-US" altLang="ja-JP" sz="2400" dirty="0"/>
              <a:t> as </a:t>
            </a:r>
            <a:r>
              <a:rPr lang="en-US" altLang="ja-JP" sz="2400" dirty="0">
                <a:solidFill>
                  <a:srgbClr val="FF0000"/>
                </a:solidFill>
              </a:rPr>
              <a:t>thermodynamic equilibrium states at non-zero temperature</a:t>
            </a:r>
            <a:r>
              <a:rPr lang="en-US" altLang="ja-JP" sz="2400" dirty="0"/>
              <a:t>. Turbulent crystals would not be invariant under translation, but would differ from other crystals by the fuzziness of some diffraction peaks. Turbulent crystals could appear by breakdown of long range order in </a:t>
            </a:r>
            <a:r>
              <a:rPr lang="en-US" altLang="ja-JP" sz="2400" dirty="0" err="1"/>
              <a:t>quasiperiodic</a:t>
            </a:r>
            <a:r>
              <a:rPr lang="en-US" altLang="ja-JP" sz="2400" dirty="0"/>
              <a:t> crystals with two independent modulations.</a:t>
            </a:r>
          </a:p>
        </p:txBody>
      </p:sp>
    </p:spTree>
    <p:extLst>
      <p:ext uri="{BB962C8B-B14F-4D97-AF65-F5344CB8AC3E}">
        <p14:creationId xmlns:p14="http://schemas.microsoft.com/office/powerpoint/2010/main" val="234082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400" dirty="0" smtClean="0"/>
              <a:t>Current status of </a:t>
            </a:r>
            <a:r>
              <a:rPr lang="en-US" altLang="ja-JP" sz="4400" dirty="0" err="1" smtClean="0"/>
              <a:t>Ruelle’s</a:t>
            </a:r>
            <a:r>
              <a:rPr lang="en-US" altLang="ja-JP" sz="4400" dirty="0" smtClean="0"/>
              <a:t> question</a:t>
            </a:r>
            <a:endParaRPr kumimoji="1" lang="ja-JP" altLang="en-US" sz="4400" dirty="0"/>
          </a:p>
        </p:txBody>
      </p:sp>
      <p:sp>
        <p:nvSpPr>
          <p:cNvPr id="7" name="テキスト ボックス 6"/>
          <p:cNvSpPr txBox="1"/>
          <p:nvPr/>
        </p:nvSpPr>
        <p:spPr>
          <a:xfrm>
            <a:off x="34565" y="1650869"/>
            <a:ext cx="9076059" cy="1200329"/>
          </a:xfrm>
          <a:prstGeom prst="rect">
            <a:avLst/>
          </a:prstGeom>
          <a:noFill/>
        </p:spPr>
        <p:txBody>
          <a:bodyPr wrap="square" rtlCol="0">
            <a:spAutoFit/>
          </a:bodyPr>
          <a:lstStyle/>
          <a:p>
            <a:r>
              <a:rPr lang="en-US" altLang="ja-JP" sz="3600" dirty="0" smtClean="0"/>
              <a:t>Some constructed   “chaotic patterns” </a:t>
            </a:r>
            <a:r>
              <a:rPr lang="en-US" altLang="ja-JP" sz="3600" dirty="0" smtClean="0">
                <a:solidFill>
                  <a:srgbClr val="FF0000"/>
                </a:solidFill>
              </a:rPr>
              <a:t>with forgetting </a:t>
            </a:r>
            <a:r>
              <a:rPr lang="en-US" altLang="ja-JP" sz="3600" dirty="0" smtClean="0"/>
              <a:t>the stability against thermal noise   </a:t>
            </a:r>
            <a:endParaRPr kumimoji="1" lang="ja-JP" altLang="en-US" sz="3600" dirty="0"/>
          </a:p>
        </p:txBody>
      </p:sp>
      <p:sp>
        <p:nvSpPr>
          <p:cNvPr id="9" name="テキスト ボックス 8"/>
          <p:cNvSpPr txBox="1"/>
          <p:nvPr/>
        </p:nvSpPr>
        <p:spPr>
          <a:xfrm>
            <a:off x="4852023" y="4527123"/>
            <a:ext cx="3703258" cy="1015663"/>
          </a:xfrm>
          <a:prstGeom prst="rect">
            <a:avLst/>
          </a:prstGeom>
          <a:noFill/>
        </p:spPr>
        <p:txBody>
          <a:bodyPr wrap="none" rtlCol="0">
            <a:spAutoFit/>
          </a:bodyPr>
          <a:lstStyle/>
          <a:p>
            <a:r>
              <a:rPr lang="en-US" altLang="ja-JP" sz="2000" dirty="0"/>
              <a:t>2</a:t>
            </a:r>
            <a:r>
              <a:rPr lang="en-US" altLang="ja-JP" sz="2000" dirty="0" smtClean="0"/>
              <a:t>) Translational symmetry</a:t>
            </a:r>
          </a:p>
          <a:p>
            <a:r>
              <a:rPr lang="en-US" altLang="ja-JP" sz="2000" dirty="0"/>
              <a:t>b</a:t>
            </a:r>
            <a:r>
              <a:rPr lang="en-US" altLang="ja-JP" sz="2000" dirty="0" smtClean="0"/>
              <a:t>reaking in statistical measure </a:t>
            </a:r>
          </a:p>
          <a:p>
            <a:r>
              <a:rPr lang="en-US" altLang="ja-JP" sz="2000" dirty="0" smtClean="0"/>
              <a:t>with </a:t>
            </a:r>
            <a:r>
              <a:rPr lang="en-US" altLang="ja-JP" sz="2000" dirty="0" smtClean="0">
                <a:solidFill>
                  <a:srgbClr val="FF0000"/>
                </a:solidFill>
              </a:rPr>
              <a:t>finite temperature</a:t>
            </a:r>
          </a:p>
        </p:txBody>
      </p:sp>
      <p:sp>
        <p:nvSpPr>
          <p:cNvPr id="16" name="テキスト ボックス 15"/>
          <p:cNvSpPr txBox="1"/>
          <p:nvPr/>
        </p:nvSpPr>
        <p:spPr>
          <a:xfrm>
            <a:off x="-59444" y="3068960"/>
            <a:ext cx="9264075" cy="1200329"/>
          </a:xfrm>
          <a:prstGeom prst="rect">
            <a:avLst/>
          </a:prstGeom>
          <a:noFill/>
        </p:spPr>
        <p:txBody>
          <a:bodyPr wrap="none" rtlCol="0">
            <a:spAutoFit/>
          </a:bodyPr>
          <a:lstStyle/>
          <a:p>
            <a:r>
              <a:rPr lang="en-US" altLang="ja-JP" sz="3600" dirty="0" smtClean="0"/>
              <a:t>The heart of the problem is </a:t>
            </a:r>
          </a:p>
          <a:p>
            <a:r>
              <a:rPr lang="en-US" altLang="ja-JP" sz="3600" dirty="0"/>
              <a:t> </a:t>
            </a:r>
            <a:r>
              <a:rPr lang="en-US" altLang="ja-JP" sz="3600" dirty="0" smtClean="0"/>
              <a:t>    to find the compatibility between the two: </a:t>
            </a:r>
            <a:endParaRPr kumimoji="1" lang="ja-JP" altLang="en-US" sz="3600" dirty="0"/>
          </a:p>
        </p:txBody>
      </p:sp>
      <p:sp>
        <p:nvSpPr>
          <p:cNvPr id="19" name="テキスト ボックス 18"/>
          <p:cNvSpPr txBox="1"/>
          <p:nvPr/>
        </p:nvSpPr>
        <p:spPr>
          <a:xfrm>
            <a:off x="119544" y="4528865"/>
            <a:ext cx="4003019" cy="707886"/>
          </a:xfrm>
          <a:prstGeom prst="rect">
            <a:avLst/>
          </a:prstGeom>
          <a:noFill/>
        </p:spPr>
        <p:txBody>
          <a:bodyPr wrap="none" rtlCol="0">
            <a:spAutoFit/>
          </a:bodyPr>
          <a:lstStyle/>
          <a:p>
            <a:r>
              <a:rPr lang="en-US" altLang="ja-JP" sz="2000" dirty="0"/>
              <a:t>1</a:t>
            </a:r>
            <a:r>
              <a:rPr lang="en-US" altLang="ja-JP" sz="2000" dirty="0" smtClean="0"/>
              <a:t>) </a:t>
            </a:r>
            <a:r>
              <a:rPr lang="en-US" altLang="ja-JP" sz="2000" dirty="0" smtClean="0">
                <a:solidFill>
                  <a:srgbClr val="FF0000"/>
                </a:solidFill>
              </a:rPr>
              <a:t>No</a:t>
            </a:r>
            <a:r>
              <a:rPr lang="en-US" altLang="ja-JP" sz="2000" dirty="0" smtClean="0"/>
              <a:t> long-range positional order </a:t>
            </a:r>
          </a:p>
          <a:p>
            <a:r>
              <a:rPr lang="en-US" altLang="ja-JP" sz="2000" dirty="0" smtClean="0"/>
              <a:t>(</a:t>
            </a:r>
            <a:r>
              <a:rPr lang="en-US" altLang="ja-JP" sz="2000" dirty="0" smtClean="0">
                <a:solidFill>
                  <a:srgbClr val="FF0000"/>
                </a:solidFill>
              </a:rPr>
              <a:t>No</a:t>
            </a:r>
            <a:r>
              <a:rPr lang="en-US" altLang="ja-JP" sz="2000" dirty="0" smtClean="0"/>
              <a:t> </a:t>
            </a:r>
            <a:r>
              <a:rPr lang="en-US" altLang="ja-JP" sz="2000" dirty="0"/>
              <a:t>B</a:t>
            </a:r>
            <a:r>
              <a:rPr lang="en-US" altLang="ja-JP" sz="2000" dirty="0" smtClean="0"/>
              <a:t>ragg Peak)</a:t>
            </a:r>
          </a:p>
        </p:txBody>
      </p:sp>
      <p:sp>
        <p:nvSpPr>
          <p:cNvPr id="11" name="テキスト ボックス 10"/>
          <p:cNvSpPr txBox="1"/>
          <p:nvPr/>
        </p:nvSpPr>
        <p:spPr>
          <a:xfrm>
            <a:off x="2691310" y="5861743"/>
            <a:ext cx="3762568" cy="769441"/>
          </a:xfrm>
          <a:prstGeom prst="rect">
            <a:avLst/>
          </a:prstGeom>
          <a:noFill/>
        </p:spPr>
        <p:txBody>
          <a:bodyPr wrap="none" rtlCol="0">
            <a:spAutoFit/>
          </a:bodyPr>
          <a:lstStyle/>
          <a:p>
            <a:r>
              <a:rPr lang="en-US" altLang="ja-JP" sz="4400" dirty="0" smtClean="0"/>
              <a:t>Is it possible ?</a:t>
            </a:r>
            <a:endParaRPr kumimoji="1" lang="ja-JP" altLang="en-US" sz="4400" dirty="0"/>
          </a:p>
        </p:txBody>
      </p:sp>
    </p:spTree>
    <p:extLst>
      <p:ext uri="{BB962C8B-B14F-4D97-AF65-F5344CB8AC3E}">
        <p14:creationId xmlns:p14="http://schemas.microsoft.com/office/powerpoint/2010/main" val="29175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400" dirty="0" smtClean="0"/>
              <a:t>A possible landscape picture </a:t>
            </a:r>
            <a:endParaRPr kumimoji="1" lang="ja-JP" altLang="en-US" sz="4400" dirty="0"/>
          </a:p>
        </p:txBody>
      </p:sp>
      <p:sp>
        <p:nvSpPr>
          <p:cNvPr id="17" name="テキスト ボックス 16"/>
          <p:cNvSpPr txBox="1"/>
          <p:nvPr/>
        </p:nvSpPr>
        <p:spPr>
          <a:xfrm>
            <a:off x="2113625" y="5949280"/>
            <a:ext cx="5144357" cy="523220"/>
          </a:xfrm>
          <a:prstGeom prst="rect">
            <a:avLst/>
          </a:prstGeom>
          <a:noFill/>
        </p:spPr>
        <p:txBody>
          <a:bodyPr wrap="none" rtlCol="0">
            <a:spAutoFit/>
          </a:bodyPr>
          <a:lstStyle/>
          <a:p>
            <a:r>
              <a:rPr lang="en-US" altLang="ja-JP" sz="2800" dirty="0" smtClean="0"/>
              <a:t>How to find this phenomenon ?</a:t>
            </a:r>
            <a:endParaRPr kumimoji="1" lang="ja-JP" altLang="en-US" sz="2800" dirty="0"/>
          </a:p>
        </p:txBody>
      </p:sp>
      <p:sp>
        <p:nvSpPr>
          <p:cNvPr id="18" name="テキスト ボックス 17"/>
          <p:cNvSpPr txBox="1"/>
          <p:nvPr/>
        </p:nvSpPr>
        <p:spPr>
          <a:xfrm>
            <a:off x="251520" y="1628800"/>
            <a:ext cx="8225748" cy="1200329"/>
          </a:xfrm>
          <a:prstGeom prst="rect">
            <a:avLst/>
          </a:prstGeom>
          <a:noFill/>
        </p:spPr>
        <p:txBody>
          <a:bodyPr wrap="square" rtlCol="0">
            <a:spAutoFit/>
          </a:bodyPr>
          <a:lstStyle/>
          <a:p>
            <a:r>
              <a:rPr lang="en-US" altLang="ja-JP" sz="2400" dirty="0" smtClean="0"/>
              <a:t>Typical configurations are classified into </a:t>
            </a:r>
            <a:r>
              <a:rPr lang="en-US" altLang="ja-JP" sz="2400" dirty="0" smtClean="0">
                <a:solidFill>
                  <a:srgbClr val="FF0000"/>
                </a:solidFill>
              </a:rPr>
              <a:t>several groups </a:t>
            </a:r>
            <a:r>
              <a:rPr lang="en-US" altLang="ja-JP" sz="2400" dirty="0" smtClean="0"/>
              <a:t>each of which consists of  configurations with </a:t>
            </a:r>
            <a:r>
              <a:rPr lang="en-US" altLang="ja-JP" sz="2400" dirty="0" smtClean="0">
                <a:solidFill>
                  <a:srgbClr val="FF0000"/>
                </a:solidFill>
              </a:rPr>
              <a:t>macroscopic overlaps</a:t>
            </a:r>
            <a:r>
              <a:rPr lang="en-US" altLang="ja-JP" sz="2400" dirty="0" smtClean="0"/>
              <a:t>  with some </a:t>
            </a:r>
            <a:r>
              <a:rPr lang="en-US" altLang="ja-JP" sz="2400" dirty="0" smtClean="0">
                <a:solidFill>
                  <a:srgbClr val="FF0000"/>
                </a:solidFill>
              </a:rPr>
              <a:t>special  irregular</a:t>
            </a:r>
            <a:r>
              <a:rPr lang="en-US" altLang="ja-JP" sz="2400" dirty="0" smtClean="0"/>
              <a:t> configuration </a:t>
            </a:r>
            <a:endParaRPr kumimoji="1" lang="ja-JP" altLang="en-US" sz="2400" dirty="0"/>
          </a:p>
        </p:txBody>
      </p:sp>
      <p:sp>
        <p:nvSpPr>
          <p:cNvPr id="11" name="フリーフォーム 10"/>
          <p:cNvSpPr/>
          <p:nvPr/>
        </p:nvSpPr>
        <p:spPr>
          <a:xfrm>
            <a:off x="514954" y="2882253"/>
            <a:ext cx="7962314" cy="2649245"/>
          </a:xfrm>
          <a:custGeom>
            <a:avLst/>
            <a:gdLst>
              <a:gd name="connsiteX0" fmla="*/ 0 w 7962314"/>
              <a:gd name="connsiteY0" fmla="*/ 161764 h 2649245"/>
              <a:gd name="connsiteX1" fmla="*/ 154745 w 7962314"/>
              <a:gd name="connsiteY1" fmla="*/ 780742 h 2649245"/>
              <a:gd name="connsiteX2" fmla="*/ 548640 w 7962314"/>
              <a:gd name="connsiteY2" fmla="*/ 1371585 h 2649245"/>
              <a:gd name="connsiteX3" fmla="*/ 900332 w 7962314"/>
              <a:gd name="connsiteY3" fmla="*/ 1216841 h 2649245"/>
              <a:gd name="connsiteX4" fmla="*/ 1111348 w 7962314"/>
              <a:gd name="connsiteY4" fmla="*/ 597862 h 2649245"/>
              <a:gd name="connsiteX5" fmla="*/ 1350499 w 7962314"/>
              <a:gd name="connsiteY5" fmla="*/ 822945 h 2649245"/>
              <a:gd name="connsiteX6" fmla="*/ 1378634 w 7962314"/>
              <a:gd name="connsiteY6" fmla="*/ 1737345 h 2649245"/>
              <a:gd name="connsiteX7" fmla="*/ 1589649 w 7962314"/>
              <a:gd name="connsiteY7" fmla="*/ 1427856 h 2649245"/>
              <a:gd name="connsiteX8" fmla="*/ 1716259 w 7962314"/>
              <a:gd name="connsiteY8" fmla="*/ 274305 h 2649245"/>
              <a:gd name="connsiteX9" fmla="*/ 1913206 w 7962314"/>
              <a:gd name="connsiteY9" fmla="*/ 1174638 h 2649245"/>
              <a:gd name="connsiteX10" fmla="*/ 2124222 w 7962314"/>
              <a:gd name="connsiteY10" fmla="*/ 2370391 h 2649245"/>
              <a:gd name="connsiteX11" fmla="*/ 2405576 w 7962314"/>
              <a:gd name="connsiteY11" fmla="*/ 77358 h 2649245"/>
              <a:gd name="connsiteX12" fmla="*/ 2658794 w 7962314"/>
              <a:gd name="connsiteY12" fmla="*/ 597862 h 2649245"/>
              <a:gd name="connsiteX13" fmla="*/ 2757268 w 7962314"/>
              <a:gd name="connsiteY13" fmla="*/ 1174638 h 2649245"/>
              <a:gd name="connsiteX14" fmla="*/ 3010486 w 7962314"/>
              <a:gd name="connsiteY14" fmla="*/ 640065 h 2649245"/>
              <a:gd name="connsiteX15" fmla="*/ 3066757 w 7962314"/>
              <a:gd name="connsiteY15" fmla="*/ 105493 h 2649245"/>
              <a:gd name="connsiteX16" fmla="*/ 3235569 w 7962314"/>
              <a:gd name="connsiteY16" fmla="*/ 2004631 h 2649245"/>
              <a:gd name="connsiteX17" fmla="*/ 3474720 w 7962314"/>
              <a:gd name="connsiteY17" fmla="*/ 1596668 h 2649245"/>
              <a:gd name="connsiteX18" fmla="*/ 3657600 w 7962314"/>
              <a:gd name="connsiteY18" fmla="*/ 2609542 h 2649245"/>
              <a:gd name="connsiteX19" fmla="*/ 3924886 w 7962314"/>
              <a:gd name="connsiteY19" fmla="*/ 1779548 h 2649245"/>
              <a:gd name="connsiteX20" fmla="*/ 4093699 w 7962314"/>
              <a:gd name="connsiteY20" fmla="*/ 485321 h 2649245"/>
              <a:gd name="connsiteX21" fmla="*/ 4431323 w 7962314"/>
              <a:gd name="connsiteY21" fmla="*/ 569727 h 2649245"/>
              <a:gd name="connsiteX22" fmla="*/ 4557932 w 7962314"/>
              <a:gd name="connsiteY22" fmla="*/ 1484127 h 2649245"/>
              <a:gd name="connsiteX23" fmla="*/ 4642339 w 7962314"/>
              <a:gd name="connsiteY23" fmla="*/ 1849887 h 2649245"/>
              <a:gd name="connsiteX24" fmla="*/ 4909625 w 7962314"/>
              <a:gd name="connsiteY24" fmla="*/ 1526330 h 2649245"/>
              <a:gd name="connsiteX25" fmla="*/ 5106572 w 7962314"/>
              <a:gd name="connsiteY25" fmla="*/ 851081 h 2649245"/>
              <a:gd name="connsiteX26" fmla="*/ 5317588 w 7962314"/>
              <a:gd name="connsiteY26" fmla="*/ 1765481 h 2649245"/>
              <a:gd name="connsiteX27" fmla="*/ 5598942 w 7962314"/>
              <a:gd name="connsiteY27" fmla="*/ 1343450 h 2649245"/>
              <a:gd name="connsiteX28" fmla="*/ 5838092 w 7962314"/>
              <a:gd name="connsiteY28" fmla="*/ 2623610 h 2649245"/>
              <a:gd name="connsiteX29" fmla="*/ 6161649 w 7962314"/>
              <a:gd name="connsiteY29" fmla="*/ 2089038 h 2649245"/>
              <a:gd name="connsiteX30" fmla="*/ 6344529 w 7962314"/>
              <a:gd name="connsiteY30" fmla="*/ 780742 h 2649245"/>
              <a:gd name="connsiteX31" fmla="*/ 6696222 w 7962314"/>
              <a:gd name="connsiteY31" fmla="*/ 1343450 h 2649245"/>
              <a:gd name="connsiteX32" fmla="*/ 7118252 w 7962314"/>
              <a:gd name="connsiteY32" fmla="*/ 1948361 h 2649245"/>
              <a:gd name="connsiteX33" fmla="*/ 7568419 w 7962314"/>
              <a:gd name="connsiteY33" fmla="*/ 429050 h 2649245"/>
              <a:gd name="connsiteX34" fmla="*/ 7962314 w 7962314"/>
              <a:gd name="connsiteY34" fmla="*/ 1188705 h 2649245"/>
              <a:gd name="connsiteX35" fmla="*/ 7962314 w 7962314"/>
              <a:gd name="connsiteY35" fmla="*/ 1188705 h 2649245"/>
              <a:gd name="connsiteX36" fmla="*/ 7962314 w 7962314"/>
              <a:gd name="connsiteY36" fmla="*/ 1188705 h 2649245"/>
              <a:gd name="connsiteX37" fmla="*/ 7962314 w 7962314"/>
              <a:gd name="connsiteY37" fmla="*/ 1230908 h 26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62314" h="2649245">
                <a:moveTo>
                  <a:pt x="0" y="161764"/>
                </a:moveTo>
                <a:cubicBezTo>
                  <a:pt x="31652" y="370434"/>
                  <a:pt x="63305" y="579105"/>
                  <a:pt x="154745" y="780742"/>
                </a:cubicBezTo>
                <a:cubicBezTo>
                  <a:pt x="246185" y="982379"/>
                  <a:pt x="424376" y="1298902"/>
                  <a:pt x="548640" y="1371585"/>
                </a:cubicBezTo>
                <a:cubicBezTo>
                  <a:pt x="672904" y="1444268"/>
                  <a:pt x="806547" y="1345795"/>
                  <a:pt x="900332" y="1216841"/>
                </a:cubicBezTo>
                <a:cubicBezTo>
                  <a:pt x="994117" y="1087887"/>
                  <a:pt x="1036320" y="663511"/>
                  <a:pt x="1111348" y="597862"/>
                </a:cubicBezTo>
                <a:cubicBezTo>
                  <a:pt x="1186376" y="532213"/>
                  <a:pt x="1305951" y="633031"/>
                  <a:pt x="1350499" y="822945"/>
                </a:cubicBezTo>
                <a:cubicBezTo>
                  <a:pt x="1395047" y="1012859"/>
                  <a:pt x="1338776" y="1636527"/>
                  <a:pt x="1378634" y="1737345"/>
                </a:cubicBezTo>
                <a:cubicBezTo>
                  <a:pt x="1418492" y="1838163"/>
                  <a:pt x="1533378" y="1671696"/>
                  <a:pt x="1589649" y="1427856"/>
                </a:cubicBezTo>
                <a:cubicBezTo>
                  <a:pt x="1645920" y="1184016"/>
                  <a:pt x="1662333" y="316508"/>
                  <a:pt x="1716259" y="274305"/>
                </a:cubicBezTo>
                <a:cubicBezTo>
                  <a:pt x="1770185" y="232102"/>
                  <a:pt x="1845212" y="825290"/>
                  <a:pt x="1913206" y="1174638"/>
                </a:cubicBezTo>
                <a:cubicBezTo>
                  <a:pt x="1981200" y="1523986"/>
                  <a:pt x="2042160" y="2553271"/>
                  <a:pt x="2124222" y="2370391"/>
                </a:cubicBezTo>
                <a:cubicBezTo>
                  <a:pt x="2206284" y="2187511"/>
                  <a:pt x="2316481" y="372779"/>
                  <a:pt x="2405576" y="77358"/>
                </a:cubicBezTo>
                <a:cubicBezTo>
                  <a:pt x="2494671" y="-218063"/>
                  <a:pt x="2600179" y="414982"/>
                  <a:pt x="2658794" y="597862"/>
                </a:cubicBezTo>
                <a:cubicBezTo>
                  <a:pt x="2717409" y="780742"/>
                  <a:pt x="2698653" y="1167604"/>
                  <a:pt x="2757268" y="1174638"/>
                </a:cubicBezTo>
                <a:cubicBezTo>
                  <a:pt x="2815883" y="1181672"/>
                  <a:pt x="2958905" y="818256"/>
                  <a:pt x="3010486" y="640065"/>
                </a:cubicBezTo>
                <a:cubicBezTo>
                  <a:pt x="3062067" y="461874"/>
                  <a:pt x="3029243" y="-121935"/>
                  <a:pt x="3066757" y="105493"/>
                </a:cubicBezTo>
                <a:cubicBezTo>
                  <a:pt x="3104271" y="332921"/>
                  <a:pt x="3167575" y="1756102"/>
                  <a:pt x="3235569" y="2004631"/>
                </a:cubicBezTo>
                <a:cubicBezTo>
                  <a:pt x="3303563" y="2253160"/>
                  <a:pt x="3404381" y="1495849"/>
                  <a:pt x="3474720" y="1596668"/>
                </a:cubicBezTo>
                <a:cubicBezTo>
                  <a:pt x="3545059" y="1697487"/>
                  <a:pt x="3582572" y="2579062"/>
                  <a:pt x="3657600" y="2609542"/>
                </a:cubicBezTo>
                <a:cubicBezTo>
                  <a:pt x="3732628" y="2640022"/>
                  <a:pt x="3852203" y="2133585"/>
                  <a:pt x="3924886" y="1779548"/>
                </a:cubicBezTo>
                <a:cubicBezTo>
                  <a:pt x="3997569" y="1425511"/>
                  <a:pt x="4009293" y="686958"/>
                  <a:pt x="4093699" y="485321"/>
                </a:cubicBezTo>
                <a:cubicBezTo>
                  <a:pt x="4178105" y="283684"/>
                  <a:pt x="4353951" y="403259"/>
                  <a:pt x="4431323" y="569727"/>
                </a:cubicBezTo>
                <a:cubicBezTo>
                  <a:pt x="4508695" y="736195"/>
                  <a:pt x="4522763" y="1270767"/>
                  <a:pt x="4557932" y="1484127"/>
                </a:cubicBezTo>
                <a:cubicBezTo>
                  <a:pt x="4593101" y="1697487"/>
                  <a:pt x="4583724" y="1842853"/>
                  <a:pt x="4642339" y="1849887"/>
                </a:cubicBezTo>
                <a:cubicBezTo>
                  <a:pt x="4700955" y="1856921"/>
                  <a:pt x="4832253" y="1692798"/>
                  <a:pt x="4909625" y="1526330"/>
                </a:cubicBezTo>
                <a:cubicBezTo>
                  <a:pt x="4986997" y="1359862"/>
                  <a:pt x="5038578" y="811223"/>
                  <a:pt x="5106572" y="851081"/>
                </a:cubicBezTo>
                <a:cubicBezTo>
                  <a:pt x="5174566" y="890940"/>
                  <a:pt x="5235526" y="1683420"/>
                  <a:pt x="5317588" y="1765481"/>
                </a:cubicBezTo>
                <a:cubicBezTo>
                  <a:pt x="5399650" y="1847542"/>
                  <a:pt x="5512191" y="1200429"/>
                  <a:pt x="5598942" y="1343450"/>
                </a:cubicBezTo>
                <a:cubicBezTo>
                  <a:pt x="5685693" y="1486471"/>
                  <a:pt x="5744308" y="2499345"/>
                  <a:pt x="5838092" y="2623610"/>
                </a:cubicBezTo>
                <a:cubicBezTo>
                  <a:pt x="5931876" y="2747875"/>
                  <a:pt x="6077243" y="2396183"/>
                  <a:pt x="6161649" y="2089038"/>
                </a:cubicBezTo>
                <a:cubicBezTo>
                  <a:pt x="6246055" y="1781893"/>
                  <a:pt x="6255434" y="905007"/>
                  <a:pt x="6344529" y="780742"/>
                </a:cubicBezTo>
                <a:cubicBezTo>
                  <a:pt x="6433624" y="656477"/>
                  <a:pt x="6567268" y="1148847"/>
                  <a:pt x="6696222" y="1343450"/>
                </a:cubicBezTo>
                <a:cubicBezTo>
                  <a:pt x="6825176" y="1538053"/>
                  <a:pt x="6972886" y="2100761"/>
                  <a:pt x="7118252" y="1948361"/>
                </a:cubicBezTo>
                <a:cubicBezTo>
                  <a:pt x="7263618" y="1795961"/>
                  <a:pt x="7427742" y="555659"/>
                  <a:pt x="7568419" y="429050"/>
                </a:cubicBezTo>
                <a:cubicBezTo>
                  <a:pt x="7709096" y="302441"/>
                  <a:pt x="7962314" y="1188705"/>
                  <a:pt x="7962314" y="1188705"/>
                </a:cubicBezTo>
                <a:lnTo>
                  <a:pt x="7962314" y="1188705"/>
                </a:lnTo>
                <a:lnTo>
                  <a:pt x="7962314" y="1188705"/>
                </a:lnTo>
                <a:lnTo>
                  <a:pt x="7962314" y="12309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V="1">
            <a:off x="243701" y="2555062"/>
            <a:ext cx="0" cy="2968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43701" y="5523755"/>
            <a:ext cx="8568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3219" y="4039408"/>
            <a:ext cx="840295" cy="307777"/>
          </a:xfrm>
          <a:prstGeom prst="rect">
            <a:avLst/>
          </a:prstGeom>
          <a:noFill/>
        </p:spPr>
        <p:txBody>
          <a:bodyPr wrap="none" rtlCol="0">
            <a:spAutoFit/>
          </a:bodyPr>
          <a:lstStyle/>
          <a:p>
            <a:r>
              <a:rPr kumimoji="1" lang="en-US" altLang="ja-JP" sz="1400" dirty="0" smtClean="0"/>
              <a:t>irregular</a:t>
            </a:r>
            <a:endParaRPr kumimoji="1" lang="ja-JP" altLang="en-US" sz="1400" dirty="0"/>
          </a:p>
        </p:txBody>
      </p:sp>
      <p:sp>
        <p:nvSpPr>
          <p:cNvPr id="15" name="テキスト ボックス 14"/>
          <p:cNvSpPr txBox="1"/>
          <p:nvPr/>
        </p:nvSpPr>
        <p:spPr>
          <a:xfrm>
            <a:off x="1377646" y="4501073"/>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20" name="テキスト ボックス 19"/>
          <p:cNvSpPr txBox="1"/>
          <p:nvPr/>
        </p:nvSpPr>
        <p:spPr>
          <a:xfrm>
            <a:off x="1982623" y="5050418"/>
            <a:ext cx="1162498" cy="400110"/>
          </a:xfrm>
          <a:prstGeom prst="rect">
            <a:avLst/>
          </a:prstGeom>
          <a:noFill/>
        </p:spPr>
        <p:txBody>
          <a:bodyPr wrap="none" rtlCol="0">
            <a:spAutoFit/>
          </a:bodyPr>
          <a:lstStyle/>
          <a:p>
            <a:r>
              <a:rPr lang="en-US" altLang="ja-JP" sz="2000" dirty="0" smtClean="0">
                <a:solidFill>
                  <a:srgbClr val="7030A0"/>
                </a:solidFill>
              </a:rPr>
              <a:t>Irregula</a:t>
            </a:r>
            <a:r>
              <a:rPr lang="en-US" altLang="ja-JP" sz="1400" dirty="0" smtClean="0">
                <a:solidFill>
                  <a:srgbClr val="00B0F0"/>
                </a:solidFill>
              </a:rPr>
              <a:t>r </a:t>
            </a:r>
            <a:endParaRPr kumimoji="1" lang="ja-JP" altLang="en-US" sz="1400" dirty="0">
              <a:solidFill>
                <a:srgbClr val="00B0F0"/>
              </a:solidFill>
            </a:endParaRPr>
          </a:p>
        </p:txBody>
      </p:sp>
      <p:sp>
        <p:nvSpPr>
          <p:cNvPr id="21" name="テキスト ボックス 20"/>
          <p:cNvSpPr txBox="1"/>
          <p:nvPr/>
        </p:nvSpPr>
        <p:spPr>
          <a:xfrm>
            <a:off x="2745798" y="3752626"/>
            <a:ext cx="899605" cy="307777"/>
          </a:xfrm>
          <a:prstGeom prst="rect">
            <a:avLst/>
          </a:prstGeom>
          <a:noFill/>
        </p:spPr>
        <p:txBody>
          <a:bodyPr wrap="none" rtlCol="0">
            <a:spAutoFit/>
          </a:bodyPr>
          <a:lstStyle/>
          <a:p>
            <a:r>
              <a:rPr lang="en-US" altLang="ja-JP" sz="1400" dirty="0" smtClean="0"/>
              <a:t>Irregular </a:t>
            </a:r>
            <a:endParaRPr kumimoji="1" lang="ja-JP" altLang="en-US" sz="1400" dirty="0"/>
          </a:p>
        </p:txBody>
      </p:sp>
      <p:sp>
        <p:nvSpPr>
          <p:cNvPr id="22" name="テキスト ボックス 21"/>
          <p:cNvSpPr txBox="1"/>
          <p:nvPr/>
        </p:nvSpPr>
        <p:spPr>
          <a:xfrm>
            <a:off x="3681902" y="5215978"/>
            <a:ext cx="1031051" cy="369332"/>
          </a:xfrm>
          <a:prstGeom prst="rect">
            <a:avLst/>
          </a:prstGeom>
          <a:noFill/>
        </p:spPr>
        <p:txBody>
          <a:bodyPr wrap="none" rtlCol="0">
            <a:spAutoFit/>
          </a:bodyPr>
          <a:lstStyle/>
          <a:p>
            <a:r>
              <a:rPr lang="en-US" altLang="ja-JP" dirty="0" smtClean="0">
                <a:solidFill>
                  <a:srgbClr val="7030A0"/>
                </a:solidFill>
              </a:rPr>
              <a:t>irregular</a:t>
            </a:r>
            <a:endParaRPr kumimoji="1" lang="ja-JP" altLang="en-US" dirty="0">
              <a:solidFill>
                <a:srgbClr val="7030A0"/>
              </a:solidFill>
            </a:endParaRPr>
          </a:p>
        </p:txBody>
      </p:sp>
      <p:sp>
        <p:nvSpPr>
          <p:cNvPr id="23" name="テキスト ボックス 22"/>
          <p:cNvSpPr txBox="1"/>
          <p:nvPr/>
        </p:nvSpPr>
        <p:spPr>
          <a:xfrm>
            <a:off x="5986158" y="5223721"/>
            <a:ext cx="1031051" cy="369332"/>
          </a:xfrm>
          <a:prstGeom prst="rect">
            <a:avLst/>
          </a:prstGeom>
          <a:noFill/>
        </p:spPr>
        <p:txBody>
          <a:bodyPr wrap="none" rtlCol="0">
            <a:spAutoFit/>
          </a:bodyPr>
          <a:lstStyle/>
          <a:p>
            <a:r>
              <a:rPr lang="en-US" altLang="ja-JP" dirty="0" smtClean="0">
                <a:solidFill>
                  <a:srgbClr val="7030A0"/>
                </a:solidFill>
              </a:rPr>
              <a:t>irregula</a:t>
            </a:r>
            <a:r>
              <a:rPr lang="en-US" altLang="ja-JP" dirty="0" smtClean="0"/>
              <a:t>r</a:t>
            </a:r>
            <a:endParaRPr kumimoji="1" lang="ja-JP" altLang="en-US" dirty="0"/>
          </a:p>
        </p:txBody>
      </p:sp>
      <p:sp>
        <p:nvSpPr>
          <p:cNvPr id="24" name="テキスト ボックス 23"/>
          <p:cNvSpPr txBox="1"/>
          <p:nvPr/>
        </p:nvSpPr>
        <p:spPr>
          <a:xfrm>
            <a:off x="3064971" y="4689208"/>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25" name="テキスト ボックス 24"/>
          <p:cNvSpPr txBox="1"/>
          <p:nvPr/>
        </p:nvSpPr>
        <p:spPr>
          <a:xfrm>
            <a:off x="4436366" y="4535319"/>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26" name="テキスト ボックス 25"/>
          <p:cNvSpPr txBox="1"/>
          <p:nvPr/>
        </p:nvSpPr>
        <p:spPr>
          <a:xfrm>
            <a:off x="5266078" y="4381432"/>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27" name="テキスト ボックス 26"/>
          <p:cNvSpPr txBox="1"/>
          <p:nvPr/>
        </p:nvSpPr>
        <p:spPr>
          <a:xfrm>
            <a:off x="7097917" y="4675956"/>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6" name="フリーフォーム 5"/>
          <p:cNvSpPr/>
          <p:nvPr/>
        </p:nvSpPr>
        <p:spPr>
          <a:xfrm>
            <a:off x="1814945" y="4583061"/>
            <a:ext cx="1456552" cy="1291266"/>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3444641" y="4675956"/>
            <a:ext cx="1456552" cy="1291266"/>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641365" y="4673162"/>
            <a:ext cx="1456552" cy="1291266"/>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3081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The concept of overlap</a:t>
            </a:r>
            <a:r>
              <a:rPr lang="ja-JP" altLang="en-US" dirty="0" smtClean="0"/>
              <a:t>　</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719492986"/>
              </p:ext>
            </p:extLst>
          </p:nvPr>
        </p:nvGraphicFramePr>
        <p:xfrm>
          <a:off x="4692650" y="4371975"/>
          <a:ext cx="3986213" cy="901700"/>
        </p:xfrm>
        <a:graphic>
          <a:graphicData uri="http://schemas.openxmlformats.org/presentationml/2006/ole">
            <mc:AlternateContent xmlns:mc="http://schemas.openxmlformats.org/markup-compatibility/2006">
              <mc:Choice xmlns:v="urn:schemas-microsoft-com:vml" Requires="v">
                <p:oleObj spid="_x0000_s9147" name="数式" r:id="rId3" imgW="1218960" imgH="419040" progId="Equation.3">
                  <p:embed/>
                </p:oleObj>
              </mc:Choice>
              <mc:Fallback>
                <p:oleObj name="数式" r:id="rId3" imgW="1218960" imgH="419040" progId="Equation.3">
                  <p:embed/>
                  <p:pic>
                    <p:nvPicPr>
                      <p:cNvPr id="0" name="オブジェクト 5"/>
                      <p:cNvPicPr>
                        <a:picLocks noChangeAspect="1" noChangeArrowheads="1"/>
                      </p:cNvPicPr>
                      <p:nvPr/>
                    </p:nvPicPr>
                    <p:blipFill>
                      <a:blip r:embed="rId4"/>
                      <a:srcRect/>
                      <a:stretch>
                        <a:fillRect/>
                      </a:stretch>
                    </p:blipFill>
                    <p:spPr bwMode="auto">
                      <a:xfrm>
                        <a:off x="4692650" y="4371975"/>
                        <a:ext cx="3986213" cy="901700"/>
                      </a:xfrm>
                      <a:prstGeom prst="rect">
                        <a:avLst/>
                      </a:prstGeom>
                      <a:noFill/>
                      <a:ln>
                        <a:no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373627510"/>
              </p:ext>
            </p:extLst>
          </p:nvPr>
        </p:nvGraphicFramePr>
        <p:xfrm>
          <a:off x="4051993" y="3909205"/>
          <a:ext cx="1849645" cy="541926"/>
        </p:xfrm>
        <a:graphic>
          <a:graphicData uri="http://schemas.openxmlformats.org/presentationml/2006/ole">
            <mc:AlternateContent xmlns:mc="http://schemas.openxmlformats.org/markup-compatibility/2006">
              <mc:Choice xmlns:v="urn:schemas-microsoft-com:vml" Requires="v">
                <p:oleObj spid="_x0000_s9148" name="数式" r:id="rId5" imgW="457200" imgH="203040" progId="Equation.3">
                  <p:embed/>
                </p:oleObj>
              </mc:Choice>
              <mc:Fallback>
                <p:oleObj name="数式" r:id="rId5" imgW="457200" imgH="203040" progId="Equation.3">
                  <p:embed/>
                  <p:pic>
                    <p:nvPicPr>
                      <p:cNvPr id="0" name="オブジェクト 5"/>
                      <p:cNvPicPr>
                        <a:picLocks noChangeAspect="1" noChangeArrowheads="1"/>
                      </p:cNvPicPr>
                      <p:nvPr/>
                    </p:nvPicPr>
                    <p:blipFill>
                      <a:blip r:embed="rId6"/>
                      <a:srcRect/>
                      <a:stretch>
                        <a:fillRect/>
                      </a:stretch>
                    </p:blipFill>
                    <p:spPr bwMode="auto">
                      <a:xfrm>
                        <a:off x="4051993" y="3909205"/>
                        <a:ext cx="1849645" cy="541926"/>
                      </a:xfrm>
                      <a:prstGeom prst="rect">
                        <a:avLst/>
                      </a:prstGeom>
                      <a:noFill/>
                      <a:ln>
                        <a:noFill/>
                      </a:ln>
                      <a:extLst/>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3999028029"/>
              </p:ext>
            </p:extLst>
          </p:nvPr>
        </p:nvGraphicFramePr>
        <p:xfrm>
          <a:off x="5711602" y="5484757"/>
          <a:ext cx="1236662" cy="482600"/>
        </p:xfrm>
        <a:graphic>
          <a:graphicData uri="http://schemas.openxmlformats.org/presentationml/2006/ole">
            <mc:AlternateContent xmlns:mc="http://schemas.openxmlformats.org/markup-compatibility/2006">
              <mc:Choice xmlns:v="urn:schemas-microsoft-com:vml" Requires="v">
                <p:oleObj spid="_x0000_s9149" name="数式" r:id="rId7" imgW="342720" imgH="203040" progId="Equation.3">
                  <p:embed/>
                </p:oleObj>
              </mc:Choice>
              <mc:Fallback>
                <p:oleObj name="数式" r:id="rId7" imgW="342720" imgH="203040" progId="Equation.3">
                  <p:embed/>
                  <p:pic>
                    <p:nvPicPr>
                      <p:cNvPr id="0" name="オブジェクト 7"/>
                      <p:cNvPicPr>
                        <a:picLocks noChangeAspect="1" noChangeArrowheads="1"/>
                      </p:cNvPicPr>
                      <p:nvPr/>
                    </p:nvPicPr>
                    <p:blipFill>
                      <a:blip r:embed="rId8"/>
                      <a:srcRect/>
                      <a:stretch>
                        <a:fillRect/>
                      </a:stretch>
                    </p:blipFill>
                    <p:spPr bwMode="auto">
                      <a:xfrm>
                        <a:off x="5711602" y="5484757"/>
                        <a:ext cx="12366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テキスト ボックス 15"/>
          <p:cNvSpPr txBox="1"/>
          <p:nvPr/>
        </p:nvSpPr>
        <p:spPr>
          <a:xfrm>
            <a:off x="90669" y="1628800"/>
            <a:ext cx="8153739" cy="369332"/>
          </a:xfrm>
          <a:prstGeom prst="rect">
            <a:avLst/>
          </a:prstGeom>
          <a:noFill/>
        </p:spPr>
        <p:txBody>
          <a:bodyPr wrap="square" rtlCol="0">
            <a:spAutoFit/>
          </a:bodyPr>
          <a:lstStyle/>
          <a:p>
            <a:r>
              <a:rPr lang="en-US" altLang="ja-JP" dirty="0" err="1" smtClean="0"/>
              <a:t>i</a:t>
            </a:r>
            <a:r>
              <a:rPr lang="en-US" altLang="ja-JP" dirty="0" smtClean="0"/>
              <a:t>)  Divide the space into  boxes each of which can have at most one particle  </a:t>
            </a:r>
            <a:endParaRPr kumimoji="1" lang="ja-JP" altLang="en-US" dirty="0"/>
          </a:p>
        </p:txBody>
      </p:sp>
      <p:cxnSp>
        <p:nvCxnSpPr>
          <p:cNvPr id="8" name="直線コネクタ 7"/>
          <p:cNvCxnSpPr/>
          <p:nvPr/>
        </p:nvCxnSpPr>
        <p:spPr>
          <a:xfrm>
            <a:off x="6588224" y="2604843"/>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553579" y="2788163"/>
            <a:ext cx="1690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6553579" y="2943397"/>
            <a:ext cx="1690829" cy="9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680835" y="3214443"/>
            <a:ext cx="15635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6680835" y="3085528"/>
            <a:ext cx="1563573" cy="12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588224" y="3402351"/>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686930" y="3570646"/>
            <a:ext cx="15574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948264" y="2412693"/>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100664" y="2412692"/>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253064" y="2429262"/>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405464" y="2429262"/>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557864" y="2317879"/>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710264" y="2330263"/>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861488" y="2412693"/>
            <a:ext cx="0" cy="131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8015064" y="2366026"/>
            <a:ext cx="0" cy="1312533"/>
          </a:xfrm>
          <a:prstGeom prst="line">
            <a:avLst/>
          </a:prstGeom>
        </p:spPr>
        <p:style>
          <a:lnRef idx="1">
            <a:schemeClr val="accent1"/>
          </a:lnRef>
          <a:fillRef idx="0">
            <a:schemeClr val="accent1"/>
          </a:fillRef>
          <a:effectRef idx="0">
            <a:schemeClr val="accent1"/>
          </a:effectRef>
          <a:fontRef idx="minor">
            <a:schemeClr val="tx1"/>
          </a:fontRef>
        </p:style>
      </p:cxnSp>
      <p:sp>
        <p:nvSpPr>
          <p:cNvPr id="8517" name="円/楕円 8516"/>
          <p:cNvSpPr/>
          <p:nvPr/>
        </p:nvSpPr>
        <p:spPr>
          <a:xfrm>
            <a:off x="7081316" y="2914280"/>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7471462" y="3366705"/>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703793" y="2926731"/>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7459198" y="2575283"/>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887988" y="3402351"/>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7826090" y="3409927"/>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924261" y="2579408"/>
            <a:ext cx="244595"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92494" y="2196749"/>
            <a:ext cx="5271593" cy="369332"/>
          </a:xfrm>
          <a:prstGeom prst="rect">
            <a:avLst/>
          </a:prstGeom>
          <a:noFill/>
        </p:spPr>
        <p:txBody>
          <a:bodyPr wrap="square" rtlCol="0">
            <a:spAutoFit/>
          </a:bodyPr>
          <a:lstStyle/>
          <a:p>
            <a:r>
              <a:rPr lang="en-US" altLang="ja-JP" dirty="0" smtClean="0"/>
              <a:t>ii)  Define the occupation variable  for  each site      </a:t>
            </a:r>
            <a:endParaRPr kumimoji="1" lang="ja-JP" altLang="en-US" dirty="0"/>
          </a:p>
        </p:txBody>
      </p:sp>
      <p:graphicFrame>
        <p:nvGraphicFramePr>
          <p:cNvPr id="8518" name="オブジェクト 8517"/>
          <p:cNvGraphicFramePr>
            <a:graphicFrameLocks noChangeAspect="1"/>
          </p:cNvGraphicFramePr>
          <p:nvPr>
            <p:extLst>
              <p:ext uri="{D42A27DB-BD31-4B8C-83A1-F6EECF244321}">
                <p14:modId xmlns:p14="http://schemas.microsoft.com/office/powerpoint/2010/main" val="3748744481"/>
              </p:ext>
            </p:extLst>
          </p:nvPr>
        </p:nvGraphicFramePr>
        <p:xfrm>
          <a:off x="2015083" y="2604843"/>
          <a:ext cx="1033011" cy="394737"/>
        </p:xfrm>
        <a:graphic>
          <a:graphicData uri="http://schemas.openxmlformats.org/presentationml/2006/ole">
            <mc:AlternateContent xmlns:mc="http://schemas.openxmlformats.org/markup-compatibility/2006">
              <mc:Choice xmlns:v="urn:schemas-microsoft-com:vml" Requires="v">
                <p:oleObj spid="_x0000_s9150" name="数式" r:id="rId9" imgW="393480" imgH="228600" progId="Equation.3">
                  <p:embed/>
                </p:oleObj>
              </mc:Choice>
              <mc:Fallback>
                <p:oleObj name="数式" r:id="rId9" imgW="393480" imgH="228600" progId="Equation.3">
                  <p:embed/>
                  <p:pic>
                    <p:nvPicPr>
                      <p:cNvPr id="0" name="オブジェクト 4"/>
                      <p:cNvPicPr>
                        <a:picLocks noChangeAspect="1" noChangeArrowheads="1"/>
                      </p:cNvPicPr>
                      <p:nvPr/>
                    </p:nvPicPr>
                    <p:blipFill>
                      <a:blip r:embed="rId10"/>
                      <a:srcRect/>
                      <a:stretch>
                        <a:fillRect/>
                      </a:stretch>
                    </p:blipFill>
                    <p:spPr bwMode="auto">
                      <a:xfrm>
                        <a:off x="2015083" y="2604843"/>
                        <a:ext cx="1033011" cy="394737"/>
                      </a:xfrm>
                      <a:prstGeom prst="rect">
                        <a:avLst/>
                      </a:prstGeom>
                      <a:noFill/>
                      <a:ln>
                        <a:noFill/>
                      </a:ln>
                    </p:spPr>
                  </p:pic>
                </p:oleObj>
              </mc:Fallback>
            </mc:AlternateContent>
          </a:graphicData>
        </a:graphic>
      </p:graphicFrame>
      <p:graphicFrame>
        <p:nvGraphicFramePr>
          <p:cNvPr id="8519" name="オブジェクト 8518"/>
          <p:cNvGraphicFramePr>
            <a:graphicFrameLocks noChangeAspect="1"/>
          </p:cNvGraphicFramePr>
          <p:nvPr>
            <p:extLst>
              <p:ext uri="{D42A27DB-BD31-4B8C-83A1-F6EECF244321}">
                <p14:modId xmlns:p14="http://schemas.microsoft.com/office/powerpoint/2010/main" val="449708659"/>
              </p:ext>
            </p:extLst>
          </p:nvPr>
        </p:nvGraphicFramePr>
        <p:xfrm>
          <a:off x="5196369" y="2147241"/>
          <a:ext cx="1224136" cy="418840"/>
        </p:xfrm>
        <a:graphic>
          <a:graphicData uri="http://schemas.openxmlformats.org/presentationml/2006/ole">
            <mc:AlternateContent xmlns:mc="http://schemas.openxmlformats.org/markup-compatibility/2006">
              <mc:Choice xmlns:v="urn:schemas-microsoft-com:vml" Requires="v">
                <p:oleObj spid="_x0000_s9151" name="数式" r:id="rId11" imgW="342720" imgH="177480" progId="Equation.3">
                  <p:embed/>
                </p:oleObj>
              </mc:Choice>
              <mc:Fallback>
                <p:oleObj name="数式" r:id="rId11" imgW="342720" imgH="177480" progId="Equation.3">
                  <p:embed/>
                  <p:pic>
                    <p:nvPicPr>
                      <p:cNvPr id="0" name="オブジェクト 6"/>
                      <p:cNvPicPr>
                        <a:picLocks noChangeAspect="1" noChangeArrowheads="1"/>
                      </p:cNvPicPr>
                      <p:nvPr/>
                    </p:nvPicPr>
                    <p:blipFill>
                      <a:blip r:embed="rId12"/>
                      <a:srcRect/>
                      <a:stretch>
                        <a:fillRect/>
                      </a:stretch>
                    </p:blipFill>
                    <p:spPr bwMode="auto">
                      <a:xfrm>
                        <a:off x="5196369" y="2147241"/>
                        <a:ext cx="1224136" cy="418840"/>
                      </a:xfrm>
                      <a:prstGeom prst="rect">
                        <a:avLst/>
                      </a:prstGeom>
                      <a:noFill/>
                      <a:ln>
                        <a:noFill/>
                      </a:ln>
                    </p:spPr>
                  </p:pic>
                </p:oleObj>
              </mc:Fallback>
            </mc:AlternateContent>
          </a:graphicData>
        </a:graphic>
      </p:graphicFrame>
      <p:sp>
        <p:nvSpPr>
          <p:cNvPr id="56" name="テキスト ボックス 55"/>
          <p:cNvSpPr txBox="1"/>
          <p:nvPr/>
        </p:nvSpPr>
        <p:spPr>
          <a:xfrm>
            <a:off x="3138706" y="2622030"/>
            <a:ext cx="2057663" cy="338554"/>
          </a:xfrm>
          <a:prstGeom prst="rect">
            <a:avLst/>
          </a:prstGeom>
          <a:noFill/>
        </p:spPr>
        <p:txBody>
          <a:bodyPr wrap="square" rtlCol="0">
            <a:spAutoFit/>
          </a:bodyPr>
          <a:lstStyle/>
          <a:p>
            <a:r>
              <a:rPr lang="en-US" altLang="ja-JP" sz="1600" dirty="0"/>
              <a:t>i</a:t>
            </a:r>
            <a:r>
              <a:rPr lang="en-US" altLang="ja-JP" sz="1600" dirty="0" smtClean="0"/>
              <a:t>f a particle exists </a:t>
            </a:r>
            <a:endParaRPr kumimoji="1" lang="ja-JP" altLang="en-US" sz="1600" dirty="0"/>
          </a:p>
        </p:txBody>
      </p:sp>
      <p:graphicFrame>
        <p:nvGraphicFramePr>
          <p:cNvPr id="8520" name="オブジェクト 8519"/>
          <p:cNvGraphicFramePr>
            <a:graphicFrameLocks noChangeAspect="1"/>
          </p:cNvGraphicFramePr>
          <p:nvPr>
            <p:extLst>
              <p:ext uri="{D42A27DB-BD31-4B8C-83A1-F6EECF244321}">
                <p14:modId xmlns:p14="http://schemas.microsoft.com/office/powerpoint/2010/main" val="3886662905"/>
              </p:ext>
            </p:extLst>
          </p:nvPr>
        </p:nvGraphicFramePr>
        <p:xfrm>
          <a:off x="2011046" y="2953086"/>
          <a:ext cx="1100138" cy="393700"/>
        </p:xfrm>
        <a:graphic>
          <a:graphicData uri="http://schemas.openxmlformats.org/presentationml/2006/ole">
            <mc:AlternateContent xmlns:mc="http://schemas.openxmlformats.org/markup-compatibility/2006">
              <mc:Choice xmlns:v="urn:schemas-microsoft-com:vml" Requires="v">
                <p:oleObj spid="_x0000_s9152" name="数式" r:id="rId13" imgW="419040" imgH="228600" progId="Equation.3">
                  <p:embed/>
                </p:oleObj>
              </mc:Choice>
              <mc:Fallback>
                <p:oleObj name="数式" r:id="rId13" imgW="419040" imgH="228600" progId="Equation.3">
                  <p:embed/>
                  <p:pic>
                    <p:nvPicPr>
                      <p:cNvPr id="0" name="オブジェクト 8517"/>
                      <p:cNvPicPr>
                        <a:picLocks noChangeAspect="1" noChangeArrowheads="1"/>
                      </p:cNvPicPr>
                      <p:nvPr/>
                    </p:nvPicPr>
                    <p:blipFill>
                      <a:blip r:embed="rId14"/>
                      <a:srcRect/>
                      <a:stretch>
                        <a:fillRect/>
                      </a:stretch>
                    </p:blipFill>
                    <p:spPr bwMode="auto">
                      <a:xfrm>
                        <a:off x="2011046" y="2953086"/>
                        <a:ext cx="11001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テキスト ボックス 57"/>
          <p:cNvSpPr txBox="1"/>
          <p:nvPr/>
        </p:nvSpPr>
        <p:spPr>
          <a:xfrm>
            <a:off x="3138706" y="2943707"/>
            <a:ext cx="2057663" cy="338554"/>
          </a:xfrm>
          <a:prstGeom prst="rect">
            <a:avLst/>
          </a:prstGeom>
          <a:noFill/>
        </p:spPr>
        <p:txBody>
          <a:bodyPr wrap="square" rtlCol="0">
            <a:spAutoFit/>
          </a:bodyPr>
          <a:lstStyle/>
          <a:p>
            <a:r>
              <a:rPr lang="en-US" altLang="ja-JP" sz="1600" dirty="0" smtClean="0"/>
              <a:t>otherwise </a:t>
            </a:r>
            <a:endParaRPr kumimoji="1" lang="ja-JP" altLang="en-US" sz="1600" dirty="0"/>
          </a:p>
        </p:txBody>
      </p:sp>
      <p:graphicFrame>
        <p:nvGraphicFramePr>
          <p:cNvPr id="8521" name="オブジェクト 8520"/>
          <p:cNvGraphicFramePr>
            <a:graphicFrameLocks noChangeAspect="1"/>
          </p:cNvGraphicFramePr>
          <p:nvPr>
            <p:extLst>
              <p:ext uri="{D42A27DB-BD31-4B8C-83A1-F6EECF244321}">
                <p14:modId xmlns:p14="http://schemas.microsoft.com/office/powerpoint/2010/main" val="3916369396"/>
              </p:ext>
            </p:extLst>
          </p:nvPr>
        </p:nvGraphicFramePr>
        <p:xfrm>
          <a:off x="701616" y="3366705"/>
          <a:ext cx="2160240" cy="450276"/>
        </p:xfrm>
        <a:graphic>
          <a:graphicData uri="http://schemas.openxmlformats.org/presentationml/2006/ole">
            <mc:AlternateContent xmlns:mc="http://schemas.openxmlformats.org/markup-compatibility/2006">
              <mc:Choice xmlns:v="urn:schemas-microsoft-com:vml" Requires="v">
                <p:oleObj spid="_x0000_s9153" name="数式" r:id="rId15" imgW="723600" imgH="228600" progId="Equation.3">
                  <p:embed/>
                </p:oleObj>
              </mc:Choice>
              <mc:Fallback>
                <p:oleObj name="数式" r:id="rId15" imgW="723600" imgH="228600" progId="Equation.3">
                  <p:embed/>
                  <p:pic>
                    <p:nvPicPr>
                      <p:cNvPr id="0" name="オブジェクト 6"/>
                      <p:cNvPicPr>
                        <a:picLocks noChangeAspect="1" noChangeArrowheads="1"/>
                      </p:cNvPicPr>
                      <p:nvPr/>
                    </p:nvPicPr>
                    <p:blipFill>
                      <a:blip r:embed="rId16"/>
                      <a:srcRect/>
                      <a:stretch>
                        <a:fillRect/>
                      </a:stretch>
                    </p:blipFill>
                    <p:spPr bwMode="auto">
                      <a:xfrm>
                        <a:off x="701616" y="3366705"/>
                        <a:ext cx="2160240" cy="450276"/>
                      </a:xfrm>
                      <a:prstGeom prst="rect">
                        <a:avLst/>
                      </a:prstGeom>
                      <a:noFill/>
                      <a:ln>
                        <a:noFill/>
                      </a:ln>
                    </p:spPr>
                  </p:pic>
                </p:oleObj>
              </mc:Fallback>
            </mc:AlternateContent>
          </a:graphicData>
        </a:graphic>
      </p:graphicFrame>
      <p:sp>
        <p:nvSpPr>
          <p:cNvPr id="60" name="テキスト ボックス 59"/>
          <p:cNvSpPr txBox="1"/>
          <p:nvPr/>
        </p:nvSpPr>
        <p:spPr>
          <a:xfrm>
            <a:off x="2915591" y="3461135"/>
            <a:ext cx="2448496" cy="338554"/>
          </a:xfrm>
          <a:prstGeom prst="rect">
            <a:avLst/>
          </a:prstGeom>
          <a:noFill/>
        </p:spPr>
        <p:txBody>
          <a:bodyPr wrap="square" rtlCol="0">
            <a:spAutoFit/>
          </a:bodyPr>
          <a:lstStyle/>
          <a:p>
            <a:r>
              <a:rPr lang="en-US" altLang="ja-JP" sz="1600" dirty="0" smtClean="0"/>
              <a:t>Particle configuration</a:t>
            </a:r>
            <a:endParaRPr kumimoji="1" lang="ja-JP" altLang="en-US" sz="1600" dirty="0"/>
          </a:p>
        </p:txBody>
      </p:sp>
      <p:sp>
        <p:nvSpPr>
          <p:cNvPr id="61" name="テキスト ボックス 60"/>
          <p:cNvSpPr txBox="1"/>
          <p:nvPr/>
        </p:nvSpPr>
        <p:spPr>
          <a:xfrm>
            <a:off x="92495" y="4012894"/>
            <a:ext cx="4407498" cy="369332"/>
          </a:xfrm>
          <a:prstGeom prst="rect">
            <a:avLst/>
          </a:prstGeom>
          <a:noFill/>
        </p:spPr>
        <p:txBody>
          <a:bodyPr wrap="square" rtlCol="0">
            <a:spAutoFit/>
          </a:bodyPr>
          <a:lstStyle/>
          <a:p>
            <a:r>
              <a:rPr lang="en-US" altLang="ja-JP" dirty="0" smtClean="0"/>
              <a:t>iii)  Prepare two independent  systems  </a:t>
            </a:r>
            <a:endParaRPr kumimoji="1" lang="ja-JP" altLang="en-US" dirty="0"/>
          </a:p>
        </p:txBody>
      </p:sp>
      <p:sp>
        <p:nvSpPr>
          <p:cNvPr id="62" name="テキスト ボックス 61"/>
          <p:cNvSpPr txBox="1"/>
          <p:nvPr/>
        </p:nvSpPr>
        <p:spPr>
          <a:xfrm>
            <a:off x="90667" y="4581128"/>
            <a:ext cx="4193301" cy="369332"/>
          </a:xfrm>
          <a:prstGeom prst="rect">
            <a:avLst/>
          </a:prstGeom>
          <a:noFill/>
        </p:spPr>
        <p:txBody>
          <a:bodyPr wrap="square" rtlCol="0">
            <a:spAutoFit/>
          </a:bodyPr>
          <a:lstStyle/>
          <a:p>
            <a:r>
              <a:rPr lang="en-US" altLang="ja-JP" dirty="0" smtClean="0"/>
              <a:t>iv)  Define the overlap between the two</a:t>
            </a:r>
            <a:r>
              <a:rPr lang="en-US" altLang="ja-JP" sz="1600" dirty="0" smtClean="0"/>
              <a:t>: </a:t>
            </a:r>
            <a:endParaRPr kumimoji="1" lang="ja-JP" altLang="en-US" sz="1600" dirty="0"/>
          </a:p>
        </p:txBody>
      </p:sp>
      <p:sp>
        <p:nvSpPr>
          <p:cNvPr id="63" name="テキスト ボックス 62"/>
          <p:cNvSpPr txBox="1"/>
          <p:nvPr/>
        </p:nvSpPr>
        <p:spPr>
          <a:xfrm>
            <a:off x="107384" y="5538718"/>
            <a:ext cx="5616744" cy="369332"/>
          </a:xfrm>
          <a:prstGeom prst="rect">
            <a:avLst/>
          </a:prstGeom>
          <a:noFill/>
        </p:spPr>
        <p:txBody>
          <a:bodyPr wrap="square" rtlCol="0">
            <a:spAutoFit/>
          </a:bodyPr>
          <a:lstStyle/>
          <a:p>
            <a:r>
              <a:rPr lang="en-US" altLang="ja-JP" dirty="0" smtClean="0"/>
              <a:t>v)  Look into the distribution function of the overlap</a:t>
            </a:r>
            <a:r>
              <a:rPr lang="en-US" altLang="ja-JP" sz="1600" dirty="0" smtClean="0"/>
              <a:t>: </a:t>
            </a:r>
            <a:endParaRPr kumimoji="1" lang="ja-JP" altLang="en-US" sz="1600" dirty="0"/>
          </a:p>
        </p:txBody>
      </p:sp>
      <p:graphicFrame>
        <p:nvGraphicFramePr>
          <p:cNvPr id="8522" name="オブジェクト 8521"/>
          <p:cNvGraphicFramePr>
            <a:graphicFrameLocks noChangeAspect="1"/>
          </p:cNvGraphicFramePr>
          <p:nvPr>
            <p:extLst>
              <p:ext uri="{D42A27DB-BD31-4B8C-83A1-F6EECF244321}">
                <p14:modId xmlns:p14="http://schemas.microsoft.com/office/powerpoint/2010/main" val="2870313383"/>
              </p:ext>
            </p:extLst>
          </p:nvPr>
        </p:nvGraphicFramePr>
        <p:xfrm>
          <a:off x="1066800" y="6251575"/>
          <a:ext cx="1919288" cy="331788"/>
        </p:xfrm>
        <a:graphic>
          <a:graphicData uri="http://schemas.openxmlformats.org/presentationml/2006/ole">
            <mc:AlternateContent xmlns:mc="http://schemas.openxmlformats.org/markup-compatibility/2006">
              <mc:Choice xmlns:v="urn:schemas-microsoft-com:vml" Requires="v">
                <p:oleObj spid="_x0000_s9154" name="数式" r:id="rId17" imgW="774360" imgH="203040" progId="Equation.3">
                  <p:embed/>
                </p:oleObj>
              </mc:Choice>
              <mc:Fallback>
                <p:oleObj name="数式" r:id="rId17" imgW="774360" imgH="203040" progId="Equation.3">
                  <p:embed/>
                  <p:pic>
                    <p:nvPicPr>
                      <p:cNvPr id="0" name="オブジェクト 17"/>
                      <p:cNvPicPr>
                        <a:picLocks noChangeAspect="1" noChangeArrowheads="1"/>
                      </p:cNvPicPr>
                      <p:nvPr/>
                    </p:nvPicPr>
                    <p:blipFill>
                      <a:blip r:embed="rId18"/>
                      <a:srcRect/>
                      <a:stretch>
                        <a:fillRect/>
                      </a:stretch>
                    </p:blipFill>
                    <p:spPr bwMode="auto">
                      <a:xfrm>
                        <a:off x="1066800" y="6251575"/>
                        <a:ext cx="1919288" cy="331788"/>
                      </a:xfrm>
                      <a:prstGeom prst="rect">
                        <a:avLst/>
                      </a:prstGeom>
                      <a:noFill/>
                      <a:ln>
                        <a:noFill/>
                      </a:ln>
                    </p:spPr>
                  </p:pic>
                </p:oleObj>
              </mc:Fallback>
            </mc:AlternateContent>
          </a:graphicData>
        </a:graphic>
      </p:graphicFrame>
      <p:sp>
        <p:nvSpPr>
          <p:cNvPr id="65" name="テキスト ボックス 64"/>
          <p:cNvSpPr txBox="1"/>
          <p:nvPr/>
        </p:nvSpPr>
        <p:spPr>
          <a:xfrm>
            <a:off x="2915756" y="6223697"/>
            <a:ext cx="5533760" cy="369332"/>
          </a:xfrm>
          <a:prstGeom prst="rect">
            <a:avLst/>
          </a:prstGeom>
          <a:noFill/>
        </p:spPr>
        <p:txBody>
          <a:bodyPr wrap="square" rtlCol="0">
            <a:spAutoFit/>
          </a:bodyPr>
          <a:lstStyle/>
          <a:p>
            <a:r>
              <a:rPr lang="en-US" altLang="ja-JP" dirty="0" smtClean="0"/>
              <a:t>for the phase without symmetry breaking  (like liquid</a:t>
            </a:r>
            <a:r>
              <a:rPr lang="en-US" altLang="ja-JP" sz="1600" dirty="0" smtClean="0"/>
              <a:t>) </a:t>
            </a:r>
            <a:endParaRPr kumimoji="1" lang="ja-JP" altLang="en-US" sz="1600" dirty="0"/>
          </a:p>
        </p:txBody>
      </p:sp>
    </p:spTree>
    <p:extLst>
      <p:ext uri="{BB962C8B-B14F-4D97-AF65-F5344CB8AC3E}">
        <p14:creationId xmlns:p14="http://schemas.microsoft.com/office/powerpoint/2010/main" val="2519885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Overlaps in “turbulent crystals”</a:t>
            </a:r>
            <a:r>
              <a:rPr lang="ja-JP" altLang="en-US" dirty="0" smtClean="0"/>
              <a:t>　</a:t>
            </a:r>
            <a:endParaRPr kumimoji="1" lang="ja-JP" altLang="en-US" dirty="0"/>
          </a:p>
        </p:txBody>
      </p:sp>
      <p:graphicFrame>
        <p:nvGraphicFramePr>
          <p:cNvPr id="8522" name="オブジェクト 8521"/>
          <p:cNvGraphicFramePr>
            <a:graphicFrameLocks noChangeAspect="1"/>
          </p:cNvGraphicFramePr>
          <p:nvPr>
            <p:extLst>
              <p:ext uri="{D42A27DB-BD31-4B8C-83A1-F6EECF244321}">
                <p14:modId xmlns:p14="http://schemas.microsoft.com/office/powerpoint/2010/main" val="1534125832"/>
              </p:ext>
            </p:extLst>
          </p:nvPr>
        </p:nvGraphicFramePr>
        <p:xfrm>
          <a:off x="395536" y="2622781"/>
          <a:ext cx="849312" cy="331788"/>
        </p:xfrm>
        <a:graphic>
          <a:graphicData uri="http://schemas.openxmlformats.org/presentationml/2006/ole">
            <mc:AlternateContent xmlns:mc="http://schemas.openxmlformats.org/markup-compatibility/2006">
              <mc:Choice xmlns:v="urn:schemas-microsoft-com:vml" Requires="v">
                <p:oleObj spid="_x0000_s27868" name="数式" r:id="rId3" imgW="342720" imgH="203040" progId="Equation.3">
                  <p:embed/>
                </p:oleObj>
              </mc:Choice>
              <mc:Fallback>
                <p:oleObj name="数式" r:id="rId3" imgW="342720" imgH="203040" progId="Equation.3">
                  <p:embed/>
                  <p:pic>
                    <p:nvPicPr>
                      <p:cNvPr id="0" name=""/>
                      <p:cNvPicPr>
                        <a:picLocks noChangeAspect="1" noChangeArrowheads="1"/>
                      </p:cNvPicPr>
                      <p:nvPr/>
                    </p:nvPicPr>
                    <p:blipFill>
                      <a:blip r:embed="rId4"/>
                      <a:srcRect/>
                      <a:stretch>
                        <a:fillRect/>
                      </a:stretch>
                    </p:blipFill>
                    <p:spPr bwMode="auto">
                      <a:xfrm>
                        <a:off x="395536" y="2622781"/>
                        <a:ext cx="849312" cy="331788"/>
                      </a:xfrm>
                      <a:prstGeom prst="rect">
                        <a:avLst/>
                      </a:prstGeom>
                      <a:noFill/>
                      <a:ln>
                        <a:noFill/>
                      </a:ln>
                    </p:spPr>
                  </p:pic>
                </p:oleObj>
              </mc:Fallback>
            </mc:AlternateContent>
          </a:graphicData>
        </a:graphic>
      </p:graphicFrame>
      <p:sp>
        <p:nvSpPr>
          <p:cNvPr id="65" name="テキスト ボックス 64"/>
          <p:cNvSpPr txBox="1"/>
          <p:nvPr/>
        </p:nvSpPr>
        <p:spPr>
          <a:xfrm>
            <a:off x="139336" y="5452593"/>
            <a:ext cx="4222751" cy="923330"/>
          </a:xfrm>
          <a:prstGeom prst="rect">
            <a:avLst/>
          </a:prstGeom>
          <a:noFill/>
        </p:spPr>
        <p:txBody>
          <a:bodyPr wrap="square" rtlCol="0">
            <a:spAutoFit/>
          </a:bodyPr>
          <a:lstStyle/>
          <a:p>
            <a:r>
              <a:rPr lang="en-US" altLang="ja-JP" dirty="0" smtClean="0"/>
              <a:t>when two samples  belong to different </a:t>
            </a:r>
          </a:p>
          <a:p>
            <a:r>
              <a:rPr lang="en-US" altLang="ja-JP" dirty="0"/>
              <a:t>g</a:t>
            </a:r>
            <a:r>
              <a:rPr lang="en-US" altLang="ja-JP" dirty="0" smtClean="0"/>
              <a:t>roups, there is no correlation between them </a:t>
            </a:r>
            <a:r>
              <a:rPr lang="en-US" altLang="ja-JP" sz="1600" dirty="0" smtClean="0"/>
              <a:t> </a:t>
            </a:r>
            <a:endParaRPr kumimoji="1" lang="ja-JP" altLang="en-US" sz="1600" dirty="0"/>
          </a:p>
        </p:txBody>
      </p:sp>
      <p:cxnSp>
        <p:nvCxnSpPr>
          <p:cNvPr id="4" name="直線矢印コネクタ 3"/>
          <p:cNvCxnSpPr/>
          <p:nvPr/>
        </p:nvCxnSpPr>
        <p:spPr>
          <a:xfrm flipV="1">
            <a:off x="1403648" y="2706018"/>
            <a:ext cx="0" cy="1443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1420483" y="4149080"/>
            <a:ext cx="310171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オブジェクト 11"/>
          <p:cNvGraphicFramePr>
            <a:graphicFrameLocks noChangeAspect="1"/>
          </p:cNvGraphicFramePr>
          <p:nvPr>
            <p:extLst>
              <p:ext uri="{D42A27DB-BD31-4B8C-83A1-F6EECF244321}">
                <p14:modId xmlns:p14="http://schemas.microsoft.com/office/powerpoint/2010/main" val="2710109733"/>
              </p:ext>
            </p:extLst>
          </p:nvPr>
        </p:nvGraphicFramePr>
        <p:xfrm>
          <a:off x="4644008" y="4149080"/>
          <a:ext cx="314325" cy="269875"/>
        </p:xfrm>
        <a:graphic>
          <a:graphicData uri="http://schemas.openxmlformats.org/presentationml/2006/ole">
            <mc:AlternateContent xmlns:mc="http://schemas.openxmlformats.org/markup-compatibility/2006">
              <mc:Choice xmlns:v="urn:schemas-microsoft-com:vml" Requires="v">
                <p:oleObj spid="_x0000_s27869" name="数式" r:id="rId5" imgW="126720" imgH="164880" progId="Equation.3">
                  <p:embed/>
                </p:oleObj>
              </mc:Choice>
              <mc:Fallback>
                <p:oleObj name="数式" r:id="rId5" imgW="126720" imgH="164880" progId="Equation.3">
                  <p:embed/>
                  <p:pic>
                    <p:nvPicPr>
                      <p:cNvPr id="0" name="オブジェクト 8521"/>
                      <p:cNvPicPr>
                        <a:picLocks noChangeAspect="1" noChangeArrowheads="1"/>
                      </p:cNvPicPr>
                      <p:nvPr/>
                    </p:nvPicPr>
                    <p:blipFill>
                      <a:blip r:embed="rId6"/>
                      <a:srcRect/>
                      <a:stretch>
                        <a:fillRect/>
                      </a:stretch>
                    </p:blipFill>
                    <p:spPr bwMode="auto">
                      <a:xfrm>
                        <a:off x="4644008" y="4149080"/>
                        <a:ext cx="314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直線コネクタ 13"/>
          <p:cNvCxnSpPr/>
          <p:nvPr/>
        </p:nvCxnSpPr>
        <p:spPr>
          <a:xfrm>
            <a:off x="2090606" y="3427549"/>
            <a:ext cx="0" cy="69982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オブジェクト 19"/>
          <p:cNvGraphicFramePr>
            <a:graphicFrameLocks noChangeAspect="1"/>
          </p:cNvGraphicFramePr>
          <p:nvPr>
            <p:extLst>
              <p:ext uri="{D42A27DB-BD31-4B8C-83A1-F6EECF244321}">
                <p14:modId xmlns:p14="http://schemas.microsoft.com/office/powerpoint/2010/main" val="27925117"/>
              </p:ext>
            </p:extLst>
          </p:nvPr>
        </p:nvGraphicFramePr>
        <p:xfrm>
          <a:off x="1646238" y="4314825"/>
          <a:ext cx="925512" cy="347663"/>
        </p:xfrm>
        <a:graphic>
          <a:graphicData uri="http://schemas.openxmlformats.org/presentationml/2006/ole">
            <mc:AlternateContent xmlns:mc="http://schemas.openxmlformats.org/markup-compatibility/2006">
              <mc:Choice xmlns:v="urn:schemas-microsoft-com:vml" Requires="v">
                <p:oleObj spid="_x0000_s27870" name="数式" r:id="rId7" imgW="355320" imgH="203040" progId="Equation.3">
                  <p:embed/>
                </p:oleObj>
              </mc:Choice>
              <mc:Fallback>
                <p:oleObj name="数式" r:id="rId7" imgW="355320" imgH="203040" progId="Equation.3">
                  <p:embed/>
                  <p:pic>
                    <p:nvPicPr>
                      <p:cNvPr id="0" name="オブジェクト 8521"/>
                      <p:cNvPicPr>
                        <a:picLocks noChangeAspect="1" noChangeArrowheads="1"/>
                      </p:cNvPicPr>
                      <p:nvPr/>
                    </p:nvPicPr>
                    <p:blipFill>
                      <a:blip r:embed="rId8"/>
                      <a:srcRect/>
                      <a:stretch>
                        <a:fillRect/>
                      </a:stretch>
                    </p:blipFill>
                    <p:spPr bwMode="auto">
                      <a:xfrm>
                        <a:off x="1646238" y="4314825"/>
                        <a:ext cx="925512" cy="347663"/>
                      </a:xfrm>
                      <a:prstGeom prst="rect">
                        <a:avLst/>
                      </a:prstGeom>
                      <a:noFill/>
                      <a:ln>
                        <a:noFill/>
                      </a:ln>
                    </p:spPr>
                  </p:pic>
                </p:oleObj>
              </mc:Fallback>
            </mc:AlternateContent>
          </a:graphicData>
        </a:graphic>
      </p:graphicFrame>
      <p:sp>
        <p:nvSpPr>
          <p:cNvPr id="22" name="上矢印 21"/>
          <p:cNvSpPr/>
          <p:nvPr/>
        </p:nvSpPr>
        <p:spPr>
          <a:xfrm>
            <a:off x="1930500" y="4685171"/>
            <a:ext cx="320212" cy="5804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3203848" y="3777462"/>
            <a:ext cx="0" cy="37161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513" name="オブジェクト 8512"/>
          <p:cNvGraphicFramePr>
            <a:graphicFrameLocks noChangeAspect="1"/>
          </p:cNvGraphicFramePr>
          <p:nvPr>
            <p:extLst>
              <p:ext uri="{D42A27DB-BD31-4B8C-83A1-F6EECF244321}">
                <p14:modId xmlns:p14="http://schemas.microsoft.com/office/powerpoint/2010/main" val="2071408034"/>
              </p:ext>
            </p:extLst>
          </p:nvPr>
        </p:nvGraphicFramePr>
        <p:xfrm>
          <a:off x="2843808" y="4293096"/>
          <a:ext cx="1073599" cy="392075"/>
        </p:xfrm>
        <a:graphic>
          <a:graphicData uri="http://schemas.openxmlformats.org/presentationml/2006/ole">
            <mc:AlternateContent xmlns:mc="http://schemas.openxmlformats.org/markup-compatibility/2006">
              <mc:Choice xmlns:v="urn:schemas-microsoft-com:vml" Requires="v">
                <p:oleObj spid="_x0000_s27871" name="数式" r:id="rId9" imgW="393480" imgH="215640" progId="Equation.3">
                  <p:embed/>
                </p:oleObj>
              </mc:Choice>
              <mc:Fallback>
                <p:oleObj name="数式" r:id="rId9" imgW="393480" imgH="215640" progId="Equation.3">
                  <p:embed/>
                  <p:pic>
                    <p:nvPicPr>
                      <p:cNvPr id="0" name="オブジェクト 19"/>
                      <p:cNvPicPr>
                        <a:picLocks noChangeAspect="1" noChangeArrowheads="1"/>
                      </p:cNvPicPr>
                      <p:nvPr/>
                    </p:nvPicPr>
                    <p:blipFill>
                      <a:blip r:embed="rId10"/>
                      <a:srcRect/>
                      <a:stretch>
                        <a:fillRect/>
                      </a:stretch>
                    </p:blipFill>
                    <p:spPr bwMode="auto">
                      <a:xfrm>
                        <a:off x="2843808" y="4293096"/>
                        <a:ext cx="1073599" cy="392075"/>
                      </a:xfrm>
                      <a:prstGeom prst="rect">
                        <a:avLst/>
                      </a:prstGeom>
                      <a:noFill/>
                      <a:ln>
                        <a:noFill/>
                      </a:ln>
                    </p:spPr>
                  </p:pic>
                </p:oleObj>
              </mc:Fallback>
            </mc:AlternateContent>
          </a:graphicData>
        </a:graphic>
      </p:graphicFrame>
      <p:sp>
        <p:nvSpPr>
          <p:cNvPr id="66" name="テキスト ボックス 65"/>
          <p:cNvSpPr txBox="1"/>
          <p:nvPr/>
        </p:nvSpPr>
        <p:spPr>
          <a:xfrm>
            <a:off x="4823086" y="5020218"/>
            <a:ext cx="4222751" cy="923330"/>
          </a:xfrm>
          <a:prstGeom prst="rect">
            <a:avLst/>
          </a:prstGeom>
          <a:noFill/>
        </p:spPr>
        <p:txBody>
          <a:bodyPr wrap="square" rtlCol="0">
            <a:spAutoFit/>
          </a:bodyPr>
          <a:lstStyle/>
          <a:p>
            <a:r>
              <a:rPr lang="en-US" altLang="ja-JP" dirty="0" smtClean="0"/>
              <a:t>when two samples  belong to the same </a:t>
            </a:r>
          </a:p>
          <a:p>
            <a:r>
              <a:rPr lang="en-US" altLang="ja-JP" dirty="0" smtClean="0"/>
              <a:t>group, there is correlation between them  </a:t>
            </a:r>
            <a:endParaRPr kumimoji="1" lang="ja-JP" altLang="en-US" dirty="0"/>
          </a:p>
        </p:txBody>
      </p:sp>
      <p:sp>
        <p:nvSpPr>
          <p:cNvPr id="67" name="上矢印 66"/>
          <p:cNvSpPr/>
          <p:nvPr/>
        </p:nvSpPr>
        <p:spPr>
          <a:xfrm rot="18165197">
            <a:off x="4047273" y="4659855"/>
            <a:ext cx="320212" cy="5804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64088" y="2473979"/>
            <a:ext cx="3681749" cy="954107"/>
          </a:xfrm>
          <a:prstGeom prst="rect">
            <a:avLst/>
          </a:prstGeom>
          <a:noFill/>
        </p:spPr>
        <p:txBody>
          <a:bodyPr wrap="square" rtlCol="0">
            <a:spAutoFit/>
          </a:bodyPr>
          <a:lstStyle/>
          <a:p>
            <a:r>
              <a:rPr lang="en-US" altLang="ja-JP" sz="1400" dirty="0" smtClean="0"/>
              <a:t>Typical configurations are classified into</a:t>
            </a:r>
          </a:p>
          <a:p>
            <a:r>
              <a:rPr lang="en-US" altLang="ja-JP" sz="1400" dirty="0" smtClean="0"/>
              <a:t> </a:t>
            </a:r>
            <a:r>
              <a:rPr lang="en-US" altLang="ja-JP" sz="1400" dirty="0" smtClean="0">
                <a:solidFill>
                  <a:srgbClr val="FF0000"/>
                </a:solidFill>
              </a:rPr>
              <a:t>several groups  </a:t>
            </a:r>
            <a:r>
              <a:rPr lang="en-US" altLang="ja-JP" sz="1400" dirty="0" smtClean="0"/>
              <a:t>each of which consists of </a:t>
            </a:r>
          </a:p>
          <a:p>
            <a:r>
              <a:rPr lang="en-US" altLang="ja-JP" sz="1400" dirty="0" smtClean="0"/>
              <a:t> configurations with </a:t>
            </a:r>
            <a:r>
              <a:rPr lang="en-US" altLang="ja-JP" sz="1400" dirty="0" smtClean="0">
                <a:solidFill>
                  <a:srgbClr val="FF0000"/>
                </a:solidFill>
              </a:rPr>
              <a:t>macroscopic overlaps</a:t>
            </a:r>
            <a:r>
              <a:rPr lang="en-US" altLang="ja-JP" sz="1400" dirty="0" smtClean="0"/>
              <a:t>  </a:t>
            </a:r>
          </a:p>
          <a:p>
            <a:r>
              <a:rPr lang="en-US" altLang="ja-JP" sz="1400" dirty="0" smtClean="0"/>
              <a:t>with some </a:t>
            </a:r>
            <a:r>
              <a:rPr lang="en-US" altLang="ja-JP" sz="1400" dirty="0" smtClean="0">
                <a:solidFill>
                  <a:srgbClr val="FF0000"/>
                </a:solidFill>
              </a:rPr>
              <a:t>special  irregular</a:t>
            </a:r>
            <a:r>
              <a:rPr lang="en-US" altLang="ja-JP" sz="1400" dirty="0" smtClean="0"/>
              <a:t> configuration </a:t>
            </a:r>
            <a:endParaRPr kumimoji="1" lang="ja-JP" altLang="en-US" sz="1400" dirty="0"/>
          </a:p>
        </p:txBody>
      </p:sp>
      <p:sp>
        <p:nvSpPr>
          <p:cNvPr id="18" name="フリーフォーム 17"/>
          <p:cNvSpPr/>
          <p:nvPr/>
        </p:nvSpPr>
        <p:spPr>
          <a:xfrm>
            <a:off x="789411" y="1501988"/>
            <a:ext cx="5162371" cy="1079431"/>
          </a:xfrm>
          <a:custGeom>
            <a:avLst/>
            <a:gdLst>
              <a:gd name="connsiteX0" fmla="*/ 0 w 7962314"/>
              <a:gd name="connsiteY0" fmla="*/ 161764 h 2649245"/>
              <a:gd name="connsiteX1" fmla="*/ 154745 w 7962314"/>
              <a:gd name="connsiteY1" fmla="*/ 780742 h 2649245"/>
              <a:gd name="connsiteX2" fmla="*/ 548640 w 7962314"/>
              <a:gd name="connsiteY2" fmla="*/ 1371585 h 2649245"/>
              <a:gd name="connsiteX3" fmla="*/ 900332 w 7962314"/>
              <a:gd name="connsiteY3" fmla="*/ 1216841 h 2649245"/>
              <a:gd name="connsiteX4" fmla="*/ 1111348 w 7962314"/>
              <a:gd name="connsiteY4" fmla="*/ 597862 h 2649245"/>
              <a:gd name="connsiteX5" fmla="*/ 1350499 w 7962314"/>
              <a:gd name="connsiteY5" fmla="*/ 822945 h 2649245"/>
              <a:gd name="connsiteX6" fmla="*/ 1378634 w 7962314"/>
              <a:gd name="connsiteY6" fmla="*/ 1737345 h 2649245"/>
              <a:gd name="connsiteX7" fmla="*/ 1589649 w 7962314"/>
              <a:gd name="connsiteY7" fmla="*/ 1427856 h 2649245"/>
              <a:gd name="connsiteX8" fmla="*/ 1716259 w 7962314"/>
              <a:gd name="connsiteY8" fmla="*/ 274305 h 2649245"/>
              <a:gd name="connsiteX9" fmla="*/ 1913206 w 7962314"/>
              <a:gd name="connsiteY9" fmla="*/ 1174638 h 2649245"/>
              <a:gd name="connsiteX10" fmla="*/ 2124222 w 7962314"/>
              <a:gd name="connsiteY10" fmla="*/ 2370391 h 2649245"/>
              <a:gd name="connsiteX11" fmla="*/ 2405576 w 7962314"/>
              <a:gd name="connsiteY11" fmla="*/ 77358 h 2649245"/>
              <a:gd name="connsiteX12" fmla="*/ 2658794 w 7962314"/>
              <a:gd name="connsiteY12" fmla="*/ 597862 h 2649245"/>
              <a:gd name="connsiteX13" fmla="*/ 2757268 w 7962314"/>
              <a:gd name="connsiteY13" fmla="*/ 1174638 h 2649245"/>
              <a:gd name="connsiteX14" fmla="*/ 3010486 w 7962314"/>
              <a:gd name="connsiteY14" fmla="*/ 640065 h 2649245"/>
              <a:gd name="connsiteX15" fmla="*/ 3066757 w 7962314"/>
              <a:gd name="connsiteY15" fmla="*/ 105493 h 2649245"/>
              <a:gd name="connsiteX16" fmla="*/ 3235569 w 7962314"/>
              <a:gd name="connsiteY16" fmla="*/ 2004631 h 2649245"/>
              <a:gd name="connsiteX17" fmla="*/ 3474720 w 7962314"/>
              <a:gd name="connsiteY17" fmla="*/ 1596668 h 2649245"/>
              <a:gd name="connsiteX18" fmla="*/ 3657600 w 7962314"/>
              <a:gd name="connsiteY18" fmla="*/ 2609542 h 2649245"/>
              <a:gd name="connsiteX19" fmla="*/ 3924886 w 7962314"/>
              <a:gd name="connsiteY19" fmla="*/ 1779548 h 2649245"/>
              <a:gd name="connsiteX20" fmla="*/ 4093699 w 7962314"/>
              <a:gd name="connsiteY20" fmla="*/ 485321 h 2649245"/>
              <a:gd name="connsiteX21" fmla="*/ 4431323 w 7962314"/>
              <a:gd name="connsiteY21" fmla="*/ 569727 h 2649245"/>
              <a:gd name="connsiteX22" fmla="*/ 4557932 w 7962314"/>
              <a:gd name="connsiteY22" fmla="*/ 1484127 h 2649245"/>
              <a:gd name="connsiteX23" fmla="*/ 4642339 w 7962314"/>
              <a:gd name="connsiteY23" fmla="*/ 1849887 h 2649245"/>
              <a:gd name="connsiteX24" fmla="*/ 4909625 w 7962314"/>
              <a:gd name="connsiteY24" fmla="*/ 1526330 h 2649245"/>
              <a:gd name="connsiteX25" fmla="*/ 5106572 w 7962314"/>
              <a:gd name="connsiteY25" fmla="*/ 851081 h 2649245"/>
              <a:gd name="connsiteX26" fmla="*/ 5317588 w 7962314"/>
              <a:gd name="connsiteY26" fmla="*/ 1765481 h 2649245"/>
              <a:gd name="connsiteX27" fmla="*/ 5598942 w 7962314"/>
              <a:gd name="connsiteY27" fmla="*/ 1343450 h 2649245"/>
              <a:gd name="connsiteX28" fmla="*/ 5838092 w 7962314"/>
              <a:gd name="connsiteY28" fmla="*/ 2623610 h 2649245"/>
              <a:gd name="connsiteX29" fmla="*/ 6161649 w 7962314"/>
              <a:gd name="connsiteY29" fmla="*/ 2089038 h 2649245"/>
              <a:gd name="connsiteX30" fmla="*/ 6344529 w 7962314"/>
              <a:gd name="connsiteY30" fmla="*/ 780742 h 2649245"/>
              <a:gd name="connsiteX31" fmla="*/ 6696222 w 7962314"/>
              <a:gd name="connsiteY31" fmla="*/ 1343450 h 2649245"/>
              <a:gd name="connsiteX32" fmla="*/ 7118252 w 7962314"/>
              <a:gd name="connsiteY32" fmla="*/ 1948361 h 2649245"/>
              <a:gd name="connsiteX33" fmla="*/ 7568419 w 7962314"/>
              <a:gd name="connsiteY33" fmla="*/ 429050 h 2649245"/>
              <a:gd name="connsiteX34" fmla="*/ 7962314 w 7962314"/>
              <a:gd name="connsiteY34" fmla="*/ 1188705 h 2649245"/>
              <a:gd name="connsiteX35" fmla="*/ 7962314 w 7962314"/>
              <a:gd name="connsiteY35" fmla="*/ 1188705 h 2649245"/>
              <a:gd name="connsiteX36" fmla="*/ 7962314 w 7962314"/>
              <a:gd name="connsiteY36" fmla="*/ 1188705 h 2649245"/>
              <a:gd name="connsiteX37" fmla="*/ 7962314 w 7962314"/>
              <a:gd name="connsiteY37" fmla="*/ 1230908 h 26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62314" h="2649245">
                <a:moveTo>
                  <a:pt x="0" y="161764"/>
                </a:moveTo>
                <a:cubicBezTo>
                  <a:pt x="31652" y="370434"/>
                  <a:pt x="63305" y="579105"/>
                  <a:pt x="154745" y="780742"/>
                </a:cubicBezTo>
                <a:cubicBezTo>
                  <a:pt x="246185" y="982379"/>
                  <a:pt x="424376" y="1298902"/>
                  <a:pt x="548640" y="1371585"/>
                </a:cubicBezTo>
                <a:cubicBezTo>
                  <a:pt x="672904" y="1444268"/>
                  <a:pt x="806547" y="1345795"/>
                  <a:pt x="900332" y="1216841"/>
                </a:cubicBezTo>
                <a:cubicBezTo>
                  <a:pt x="994117" y="1087887"/>
                  <a:pt x="1036320" y="663511"/>
                  <a:pt x="1111348" y="597862"/>
                </a:cubicBezTo>
                <a:cubicBezTo>
                  <a:pt x="1186376" y="532213"/>
                  <a:pt x="1305951" y="633031"/>
                  <a:pt x="1350499" y="822945"/>
                </a:cubicBezTo>
                <a:cubicBezTo>
                  <a:pt x="1395047" y="1012859"/>
                  <a:pt x="1338776" y="1636527"/>
                  <a:pt x="1378634" y="1737345"/>
                </a:cubicBezTo>
                <a:cubicBezTo>
                  <a:pt x="1418492" y="1838163"/>
                  <a:pt x="1533378" y="1671696"/>
                  <a:pt x="1589649" y="1427856"/>
                </a:cubicBezTo>
                <a:cubicBezTo>
                  <a:pt x="1645920" y="1184016"/>
                  <a:pt x="1662333" y="316508"/>
                  <a:pt x="1716259" y="274305"/>
                </a:cubicBezTo>
                <a:cubicBezTo>
                  <a:pt x="1770185" y="232102"/>
                  <a:pt x="1845212" y="825290"/>
                  <a:pt x="1913206" y="1174638"/>
                </a:cubicBezTo>
                <a:cubicBezTo>
                  <a:pt x="1981200" y="1523986"/>
                  <a:pt x="2042160" y="2553271"/>
                  <a:pt x="2124222" y="2370391"/>
                </a:cubicBezTo>
                <a:cubicBezTo>
                  <a:pt x="2206284" y="2187511"/>
                  <a:pt x="2316481" y="372779"/>
                  <a:pt x="2405576" y="77358"/>
                </a:cubicBezTo>
                <a:cubicBezTo>
                  <a:pt x="2494671" y="-218063"/>
                  <a:pt x="2600179" y="414982"/>
                  <a:pt x="2658794" y="597862"/>
                </a:cubicBezTo>
                <a:cubicBezTo>
                  <a:pt x="2717409" y="780742"/>
                  <a:pt x="2698653" y="1167604"/>
                  <a:pt x="2757268" y="1174638"/>
                </a:cubicBezTo>
                <a:cubicBezTo>
                  <a:pt x="2815883" y="1181672"/>
                  <a:pt x="2958905" y="818256"/>
                  <a:pt x="3010486" y="640065"/>
                </a:cubicBezTo>
                <a:cubicBezTo>
                  <a:pt x="3062067" y="461874"/>
                  <a:pt x="3029243" y="-121935"/>
                  <a:pt x="3066757" y="105493"/>
                </a:cubicBezTo>
                <a:cubicBezTo>
                  <a:pt x="3104271" y="332921"/>
                  <a:pt x="3167575" y="1756102"/>
                  <a:pt x="3235569" y="2004631"/>
                </a:cubicBezTo>
                <a:cubicBezTo>
                  <a:pt x="3303563" y="2253160"/>
                  <a:pt x="3404381" y="1495849"/>
                  <a:pt x="3474720" y="1596668"/>
                </a:cubicBezTo>
                <a:cubicBezTo>
                  <a:pt x="3545059" y="1697487"/>
                  <a:pt x="3582572" y="2579062"/>
                  <a:pt x="3657600" y="2609542"/>
                </a:cubicBezTo>
                <a:cubicBezTo>
                  <a:pt x="3732628" y="2640022"/>
                  <a:pt x="3852203" y="2133585"/>
                  <a:pt x="3924886" y="1779548"/>
                </a:cubicBezTo>
                <a:cubicBezTo>
                  <a:pt x="3997569" y="1425511"/>
                  <a:pt x="4009293" y="686958"/>
                  <a:pt x="4093699" y="485321"/>
                </a:cubicBezTo>
                <a:cubicBezTo>
                  <a:pt x="4178105" y="283684"/>
                  <a:pt x="4353951" y="403259"/>
                  <a:pt x="4431323" y="569727"/>
                </a:cubicBezTo>
                <a:cubicBezTo>
                  <a:pt x="4508695" y="736195"/>
                  <a:pt x="4522763" y="1270767"/>
                  <a:pt x="4557932" y="1484127"/>
                </a:cubicBezTo>
                <a:cubicBezTo>
                  <a:pt x="4593101" y="1697487"/>
                  <a:pt x="4583724" y="1842853"/>
                  <a:pt x="4642339" y="1849887"/>
                </a:cubicBezTo>
                <a:cubicBezTo>
                  <a:pt x="4700955" y="1856921"/>
                  <a:pt x="4832253" y="1692798"/>
                  <a:pt x="4909625" y="1526330"/>
                </a:cubicBezTo>
                <a:cubicBezTo>
                  <a:pt x="4986997" y="1359862"/>
                  <a:pt x="5038578" y="811223"/>
                  <a:pt x="5106572" y="851081"/>
                </a:cubicBezTo>
                <a:cubicBezTo>
                  <a:pt x="5174566" y="890940"/>
                  <a:pt x="5235526" y="1683420"/>
                  <a:pt x="5317588" y="1765481"/>
                </a:cubicBezTo>
                <a:cubicBezTo>
                  <a:pt x="5399650" y="1847542"/>
                  <a:pt x="5512191" y="1200429"/>
                  <a:pt x="5598942" y="1343450"/>
                </a:cubicBezTo>
                <a:cubicBezTo>
                  <a:pt x="5685693" y="1486471"/>
                  <a:pt x="5744308" y="2499345"/>
                  <a:pt x="5838092" y="2623610"/>
                </a:cubicBezTo>
                <a:cubicBezTo>
                  <a:pt x="5931876" y="2747875"/>
                  <a:pt x="6077243" y="2396183"/>
                  <a:pt x="6161649" y="2089038"/>
                </a:cubicBezTo>
                <a:cubicBezTo>
                  <a:pt x="6246055" y="1781893"/>
                  <a:pt x="6255434" y="905007"/>
                  <a:pt x="6344529" y="780742"/>
                </a:cubicBezTo>
                <a:cubicBezTo>
                  <a:pt x="6433624" y="656477"/>
                  <a:pt x="6567268" y="1148847"/>
                  <a:pt x="6696222" y="1343450"/>
                </a:cubicBezTo>
                <a:cubicBezTo>
                  <a:pt x="6825176" y="1538053"/>
                  <a:pt x="6972886" y="2100761"/>
                  <a:pt x="7118252" y="1948361"/>
                </a:cubicBezTo>
                <a:cubicBezTo>
                  <a:pt x="7263618" y="1795961"/>
                  <a:pt x="7427742" y="555659"/>
                  <a:pt x="7568419" y="429050"/>
                </a:cubicBezTo>
                <a:cubicBezTo>
                  <a:pt x="7709096" y="302441"/>
                  <a:pt x="7962314" y="1188705"/>
                  <a:pt x="7962314" y="1188705"/>
                </a:cubicBezTo>
                <a:lnTo>
                  <a:pt x="7962314" y="1188705"/>
                </a:lnTo>
                <a:lnTo>
                  <a:pt x="7962314" y="1188705"/>
                </a:lnTo>
                <a:lnTo>
                  <a:pt x="7962314" y="12309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1604815" y="2073782"/>
            <a:ext cx="930853" cy="739978"/>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2661100" y="2092067"/>
            <a:ext cx="991725" cy="751244"/>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4212262" y="2062226"/>
            <a:ext cx="860318" cy="740707"/>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2933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Spin glass terminology</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5400" dirty="0" smtClean="0"/>
              <a:t>One step </a:t>
            </a:r>
          </a:p>
          <a:p>
            <a:pPr marL="0" indent="0">
              <a:buNone/>
            </a:pPr>
            <a:r>
              <a:rPr kumimoji="1" lang="en-US" altLang="ja-JP" sz="5400" dirty="0" smtClean="0"/>
              <a:t>replica symmetry breaking</a:t>
            </a:r>
          </a:p>
          <a:p>
            <a:pPr marL="0" indent="0">
              <a:buNone/>
            </a:pPr>
            <a:r>
              <a:rPr lang="en-US" altLang="ja-JP" sz="5400" dirty="0" smtClean="0"/>
              <a:t>(1-RSB)</a:t>
            </a:r>
            <a:endParaRPr kumimoji="1" lang="ja-JP" altLang="en-US" sz="5400" dirty="0"/>
          </a:p>
        </p:txBody>
      </p:sp>
    </p:spTree>
    <p:extLst>
      <p:ext uri="{BB962C8B-B14F-4D97-AF65-F5344CB8AC3E}">
        <p14:creationId xmlns:p14="http://schemas.microsoft.com/office/powerpoint/2010/main" val="38799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3794" name="Picture 2" descr="http://t2.gstatic.com/images?q=tbn:ANd9GcR7HKIISNBwpWTlhyQWN2mNc79lgsxBhDOKgBwSuzlc8LjAVQ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23" y="2017801"/>
            <a:ext cx="4032448" cy="3022972"/>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kyotoseikasekai.files.wordpress.com/2013/05/iwakura_20130410_00913.jpg?w=625&amp;h=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325363"/>
            <a:ext cx="3986005" cy="264670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43608" y="5288155"/>
            <a:ext cx="2877775" cy="369332"/>
          </a:xfrm>
          <a:prstGeom prst="rect">
            <a:avLst/>
          </a:prstGeom>
          <a:noFill/>
        </p:spPr>
        <p:txBody>
          <a:bodyPr wrap="none" rtlCol="0">
            <a:spAutoFit/>
          </a:bodyPr>
          <a:lstStyle/>
          <a:p>
            <a:r>
              <a:rPr kumimoji="1" lang="en-US" altLang="ja-JP" dirty="0" smtClean="0"/>
              <a:t>Tokyo life (every morning)</a:t>
            </a:r>
            <a:endParaRPr kumimoji="1" lang="ja-JP" altLang="en-US" dirty="0"/>
          </a:p>
        </p:txBody>
      </p:sp>
      <p:sp>
        <p:nvSpPr>
          <p:cNvPr id="7" name="テキスト ボックス 6"/>
          <p:cNvSpPr txBox="1"/>
          <p:nvPr/>
        </p:nvSpPr>
        <p:spPr>
          <a:xfrm>
            <a:off x="5292080" y="5288155"/>
            <a:ext cx="2813591" cy="369332"/>
          </a:xfrm>
          <a:prstGeom prst="rect">
            <a:avLst/>
          </a:prstGeom>
          <a:noFill/>
        </p:spPr>
        <p:txBody>
          <a:bodyPr wrap="none" rtlCol="0">
            <a:spAutoFit/>
          </a:bodyPr>
          <a:lstStyle/>
          <a:p>
            <a:r>
              <a:rPr lang="en-US" altLang="ja-JP" dirty="0" smtClean="0"/>
              <a:t>Kyoto </a:t>
            </a:r>
            <a:r>
              <a:rPr kumimoji="1" lang="en-US" altLang="ja-JP" dirty="0" smtClean="0"/>
              <a:t>life (every morning)</a:t>
            </a:r>
            <a:endParaRPr kumimoji="1" lang="ja-JP" altLang="en-US" dirty="0"/>
          </a:p>
        </p:txBody>
      </p:sp>
    </p:spTree>
    <p:extLst>
      <p:ext uri="{BB962C8B-B14F-4D97-AF65-F5344CB8AC3E}">
        <p14:creationId xmlns:p14="http://schemas.microsoft.com/office/powerpoint/2010/main" val="2073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Example of the 1RSB phase</a:t>
            </a:r>
            <a:endParaRPr kumimoji="1" lang="ja-JP" altLang="en-US" dirty="0"/>
          </a:p>
        </p:txBody>
      </p:sp>
      <p:sp>
        <p:nvSpPr>
          <p:cNvPr id="6" name="テキスト ボックス 5"/>
          <p:cNvSpPr txBox="1"/>
          <p:nvPr/>
        </p:nvSpPr>
        <p:spPr>
          <a:xfrm>
            <a:off x="574832" y="1484784"/>
            <a:ext cx="7127272" cy="523220"/>
          </a:xfrm>
          <a:prstGeom prst="rect">
            <a:avLst/>
          </a:prstGeom>
          <a:noFill/>
        </p:spPr>
        <p:txBody>
          <a:bodyPr wrap="none" rtlCol="0">
            <a:spAutoFit/>
          </a:bodyPr>
          <a:lstStyle/>
          <a:p>
            <a:r>
              <a:rPr lang="en-US" altLang="ja-JP" sz="2800" dirty="0" smtClean="0"/>
              <a:t>Hard-constraint particles on random graphs</a:t>
            </a:r>
          </a:p>
        </p:txBody>
      </p:sp>
      <p:sp>
        <p:nvSpPr>
          <p:cNvPr id="7" name="テキスト ボックス 6"/>
          <p:cNvSpPr txBox="1"/>
          <p:nvPr/>
        </p:nvSpPr>
        <p:spPr>
          <a:xfrm>
            <a:off x="685446" y="1957297"/>
            <a:ext cx="7088222" cy="369332"/>
          </a:xfrm>
          <a:prstGeom prst="rect">
            <a:avLst/>
          </a:prstGeom>
          <a:noFill/>
        </p:spPr>
        <p:txBody>
          <a:bodyPr wrap="none" rtlCol="0">
            <a:spAutoFit/>
          </a:bodyPr>
          <a:lstStyle/>
          <a:p>
            <a:r>
              <a:rPr kumimoji="1" lang="en-US" altLang="ja-JP" dirty="0" smtClean="0"/>
              <a:t>References:  </a:t>
            </a:r>
            <a:r>
              <a:rPr kumimoji="1" lang="en-US" altLang="ja-JP" dirty="0" err="1" smtClean="0"/>
              <a:t>Biroli</a:t>
            </a:r>
            <a:r>
              <a:rPr kumimoji="1" lang="en-US" altLang="ja-JP" dirty="0" smtClean="0"/>
              <a:t> and </a:t>
            </a:r>
            <a:r>
              <a:rPr kumimoji="1" lang="en-US" altLang="ja-JP" dirty="0" err="1" smtClean="0"/>
              <a:t>Mezard</a:t>
            </a:r>
            <a:r>
              <a:rPr kumimoji="1" lang="en-US" altLang="ja-JP" dirty="0" smtClean="0"/>
              <a:t>, PRL 88, 025501 (2002) </a:t>
            </a:r>
            <a:r>
              <a:rPr lang="ja-JP" altLang="en-US" dirty="0"/>
              <a:t> </a:t>
            </a:r>
            <a:r>
              <a:rPr lang="en-US" altLang="ja-JP" dirty="0" smtClean="0"/>
              <a:t>and others</a:t>
            </a:r>
            <a:endParaRPr kumimoji="1" lang="en-US" altLang="ja-JP" dirty="0" smtClean="0"/>
          </a:p>
        </p:txBody>
      </p:sp>
      <p:sp>
        <p:nvSpPr>
          <p:cNvPr id="5" name="正方形/長方形 4"/>
          <p:cNvSpPr/>
          <p:nvPr/>
        </p:nvSpPr>
        <p:spPr>
          <a:xfrm>
            <a:off x="327810" y="1441522"/>
            <a:ext cx="8317648" cy="97936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31"/>
          <p:cNvSpPr>
            <a:spLocks noChangeArrowheads="1"/>
          </p:cNvSpPr>
          <p:nvPr/>
        </p:nvSpPr>
        <p:spPr bwMode="auto">
          <a:xfrm>
            <a:off x="2542090" y="3050954"/>
            <a:ext cx="360362" cy="360363"/>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0" name="Oval 32"/>
          <p:cNvSpPr>
            <a:spLocks noChangeArrowheads="1"/>
          </p:cNvSpPr>
          <p:nvPr/>
        </p:nvSpPr>
        <p:spPr bwMode="auto">
          <a:xfrm>
            <a:off x="2749895" y="4993643"/>
            <a:ext cx="360362" cy="360362"/>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 name="Oval 33"/>
          <p:cNvSpPr>
            <a:spLocks noChangeArrowheads="1"/>
          </p:cNvSpPr>
          <p:nvPr/>
        </p:nvSpPr>
        <p:spPr bwMode="auto">
          <a:xfrm>
            <a:off x="681274" y="2690591"/>
            <a:ext cx="360363" cy="360363"/>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2" name="Oval 34"/>
          <p:cNvSpPr>
            <a:spLocks noChangeArrowheads="1"/>
          </p:cNvSpPr>
          <p:nvPr/>
        </p:nvSpPr>
        <p:spPr bwMode="auto">
          <a:xfrm>
            <a:off x="758772" y="4164730"/>
            <a:ext cx="360363" cy="360362"/>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3" name="Oval 35"/>
          <p:cNvSpPr>
            <a:spLocks noChangeArrowheads="1"/>
          </p:cNvSpPr>
          <p:nvPr/>
        </p:nvSpPr>
        <p:spPr bwMode="auto">
          <a:xfrm>
            <a:off x="1177872" y="3762730"/>
            <a:ext cx="360362" cy="360362"/>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4" name="Oval 36"/>
          <p:cNvSpPr>
            <a:spLocks noChangeArrowheads="1"/>
          </p:cNvSpPr>
          <p:nvPr/>
        </p:nvSpPr>
        <p:spPr bwMode="auto">
          <a:xfrm rot="360843">
            <a:off x="2001546" y="3429203"/>
            <a:ext cx="360363" cy="360363"/>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5" name="Oval 32"/>
          <p:cNvSpPr>
            <a:spLocks noChangeArrowheads="1"/>
          </p:cNvSpPr>
          <p:nvPr/>
        </p:nvSpPr>
        <p:spPr bwMode="auto">
          <a:xfrm>
            <a:off x="2289149" y="4501675"/>
            <a:ext cx="360363" cy="360363"/>
          </a:xfrm>
          <a:prstGeom prst="ellipse">
            <a:avLst/>
          </a:prstGeom>
          <a:solidFill>
            <a:schemeClr val="accent1"/>
          </a:solidFill>
          <a:ln w="9525">
            <a:solidFill>
              <a:schemeClr val="tx1"/>
            </a:solidFill>
            <a:round/>
            <a:headEnd/>
            <a:tailEnd/>
          </a:ln>
        </p:spPr>
        <p:txBody>
          <a:bodyPr wrap="none" anchor="ctr"/>
          <a:lstStyle/>
          <a:p>
            <a:pPr algn="ctr"/>
            <a:endParaRPr lang="ja-JP" altLang="en-US"/>
          </a:p>
        </p:txBody>
      </p:sp>
      <p:cxnSp>
        <p:nvCxnSpPr>
          <p:cNvPr id="16" name="直線コネクタ 15"/>
          <p:cNvCxnSpPr/>
          <p:nvPr/>
        </p:nvCxnSpPr>
        <p:spPr>
          <a:xfrm>
            <a:off x="1356546" y="3961167"/>
            <a:ext cx="1005362"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356546" y="3349980"/>
            <a:ext cx="0" cy="611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878233" y="3961167"/>
            <a:ext cx="478313"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2110290" y="3564292"/>
            <a:ext cx="251619" cy="72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361909" y="4285017"/>
            <a:ext cx="141843" cy="43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03752" y="4717064"/>
            <a:ext cx="393462" cy="396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878234" y="4285017"/>
            <a:ext cx="1625518" cy="4320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62554" y="2788958"/>
            <a:ext cx="595499" cy="561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302144" y="4285017"/>
            <a:ext cx="576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148747" y="3235482"/>
            <a:ext cx="568166" cy="351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358053" y="3349980"/>
            <a:ext cx="753744" cy="237172"/>
          </a:xfrm>
          <a:prstGeom prst="line">
            <a:avLst/>
          </a:prstGeom>
        </p:spPr>
        <p:style>
          <a:lnRef idx="1">
            <a:schemeClr val="accent1"/>
          </a:lnRef>
          <a:fillRef idx="0">
            <a:schemeClr val="accent1"/>
          </a:fillRef>
          <a:effectRef idx="0">
            <a:schemeClr val="accent1"/>
          </a:effectRef>
          <a:fontRef idx="minor">
            <a:schemeClr val="tx1"/>
          </a:fontRef>
        </p:style>
      </p:cxnSp>
      <p:sp>
        <p:nvSpPr>
          <p:cNvPr id="27" name="乗算記号 26"/>
          <p:cNvSpPr/>
          <p:nvPr/>
        </p:nvSpPr>
        <p:spPr>
          <a:xfrm>
            <a:off x="2046552" y="4525092"/>
            <a:ext cx="653931" cy="60874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Box 37"/>
          <p:cNvSpPr txBox="1">
            <a:spLocks noChangeArrowheads="1"/>
          </p:cNvSpPr>
          <p:nvPr/>
        </p:nvSpPr>
        <p:spPr bwMode="auto">
          <a:xfrm>
            <a:off x="109869" y="5613555"/>
            <a:ext cx="5181227" cy="830997"/>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smtClean="0"/>
              <a:t>The contact number of each </a:t>
            </a:r>
            <a:r>
              <a:rPr lang="en-US" altLang="ja-JP" sz="2400" dirty="0"/>
              <a:t>particle </a:t>
            </a:r>
            <a:endParaRPr lang="en-US" altLang="ja-JP" sz="2400" dirty="0" smtClean="0"/>
          </a:p>
          <a:p>
            <a:r>
              <a:rPr lang="en-US" altLang="ja-JP" sz="2400" dirty="0"/>
              <a:t>i</a:t>
            </a:r>
            <a:r>
              <a:rPr lang="en-US" altLang="ja-JP" sz="2400" dirty="0" smtClean="0"/>
              <a:t>s less than </a:t>
            </a:r>
            <a:r>
              <a:rPr lang="en-US" altLang="ja-JP" sz="2400" dirty="0"/>
              <a:t> </a:t>
            </a:r>
            <a:r>
              <a:rPr lang="en-US" altLang="ja-JP" sz="2400" dirty="0" smtClean="0"/>
              <a:t>2</a:t>
            </a: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27" y="3129794"/>
            <a:ext cx="36480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オブジェクト 29"/>
          <p:cNvGraphicFramePr>
            <a:graphicFrameLocks noChangeAspect="1"/>
          </p:cNvGraphicFramePr>
          <p:nvPr>
            <p:extLst>
              <p:ext uri="{D42A27DB-BD31-4B8C-83A1-F6EECF244321}">
                <p14:modId xmlns:p14="http://schemas.microsoft.com/office/powerpoint/2010/main" val="1139417288"/>
              </p:ext>
            </p:extLst>
          </p:nvPr>
        </p:nvGraphicFramePr>
        <p:xfrm>
          <a:off x="5245920" y="2418594"/>
          <a:ext cx="3062288" cy="711200"/>
        </p:xfrm>
        <a:graphic>
          <a:graphicData uri="http://schemas.openxmlformats.org/presentationml/2006/ole">
            <mc:AlternateContent xmlns:mc="http://schemas.openxmlformats.org/markup-compatibility/2006">
              <mc:Choice xmlns:v="urn:schemas-microsoft-com:vml" Requires="v">
                <p:oleObj spid="_x0000_s28821" name="数式" r:id="rId4" imgW="1206360" imgH="279360" progId="Equation.3">
                  <p:embed/>
                </p:oleObj>
              </mc:Choice>
              <mc:Fallback>
                <p:oleObj name="数式" r:id="rId4" imgW="120636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0" y="2418594"/>
                        <a:ext cx="3062288" cy="711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オブジェクト 30"/>
          <p:cNvGraphicFramePr>
            <a:graphicFrameLocks noChangeAspect="1"/>
          </p:cNvGraphicFramePr>
          <p:nvPr>
            <p:extLst>
              <p:ext uri="{D42A27DB-BD31-4B8C-83A1-F6EECF244321}">
                <p14:modId xmlns:p14="http://schemas.microsoft.com/office/powerpoint/2010/main" val="1015109267"/>
              </p:ext>
            </p:extLst>
          </p:nvPr>
        </p:nvGraphicFramePr>
        <p:xfrm>
          <a:off x="6615932" y="5160481"/>
          <a:ext cx="322263" cy="420687"/>
        </p:xfrm>
        <a:graphic>
          <a:graphicData uri="http://schemas.openxmlformats.org/presentationml/2006/ole">
            <mc:AlternateContent xmlns:mc="http://schemas.openxmlformats.org/markup-compatibility/2006">
              <mc:Choice xmlns:v="urn:schemas-microsoft-com:vml" Requires="v">
                <p:oleObj spid="_x0000_s28822" name="数式" r:id="rId6" imgW="126720" imgH="164880" progId="Equation.3">
                  <p:embed/>
                </p:oleObj>
              </mc:Choice>
              <mc:Fallback>
                <p:oleObj name="数式" r:id="rId6" imgW="12672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932" y="5160481"/>
                        <a:ext cx="322263" cy="4206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オブジェクト 31"/>
          <p:cNvGraphicFramePr>
            <a:graphicFrameLocks noChangeAspect="1"/>
          </p:cNvGraphicFramePr>
          <p:nvPr>
            <p:extLst>
              <p:ext uri="{D42A27DB-BD31-4B8C-83A1-F6EECF244321}">
                <p14:modId xmlns:p14="http://schemas.microsoft.com/office/powerpoint/2010/main" val="1600283499"/>
              </p:ext>
            </p:extLst>
          </p:nvPr>
        </p:nvGraphicFramePr>
        <p:xfrm>
          <a:off x="5444916" y="5614953"/>
          <a:ext cx="1071300" cy="449137"/>
        </p:xfrm>
        <a:graphic>
          <a:graphicData uri="http://schemas.openxmlformats.org/presentationml/2006/ole">
            <mc:AlternateContent xmlns:mc="http://schemas.openxmlformats.org/markup-compatibility/2006">
              <mc:Choice xmlns:v="urn:schemas-microsoft-com:vml" Requires="v">
                <p:oleObj spid="_x0000_s28823" name="数式" r:id="rId8" imgW="545760" imgH="228600" progId="Equation.3">
                  <p:embed/>
                </p:oleObj>
              </mc:Choice>
              <mc:Fallback>
                <p:oleObj name="数式" r:id="rId8" imgW="5457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4916" y="5614953"/>
                        <a:ext cx="1071300" cy="449137"/>
                      </a:xfrm>
                      <a:prstGeom prst="rect">
                        <a:avLst/>
                      </a:prstGeom>
                      <a:noFill/>
                      <a:effectLst/>
                      <a:extLst/>
                    </p:spPr>
                  </p:pic>
                </p:oleObj>
              </mc:Fallback>
            </mc:AlternateContent>
          </a:graphicData>
        </a:graphic>
      </p:graphicFrame>
      <p:sp>
        <p:nvSpPr>
          <p:cNvPr id="3" name="正方形/長方形 2"/>
          <p:cNvSpPr/>
          <p:nvPr/>
        </p:nvSpPr>
        <p:spPr>
          <a:xfrm>
            <a:off x="6516216" y="5635406"/>
            <a:ext cx="3255721" cy="369332"/>
          </a:xfrm>
          <a:prstGeom prst="rect">
            <a:avLst/>
          </a:prstGeom>
        </p:spPr>
        <p:txBody>
          <a:bodyPr wrap="square">
            <a:spAutoFit/>
          </a:bodyPr>
          <a:lstStyle/>
          <a:p>
            <a:r>
              <a:rPr lang="en-US" altLang="ja-JP" sz="1400" dirty="0" smtClean="0"/>
              <a:t>( </a:t>
            </a:r>
            <a:r>
              <a:rPr lang="en-US" altLang="ja-JP" sz="1400" dirty="0" err="1"/>
              <a:t>Hukushima</a:t>
            </a:r>
            <a:r>
              <a:rPr lang="en-US" altLang="ja-JP" sz="1400" dirty="0"/>
              <a:t> and </a:t>
            </a:r>
            <a:r>
              <a:rPr lang="en-US" altLang="ja-JP" sz="1400" dirty="0" err="1"/>
              <a:t>Sasa</a:t>
            </a:r>
            <a:r>
              <a:rPr lang="en-US" altLang="ja-JP" sz="1400" dirty="0"/>
              <a:t>, </a:t>
            </a:r>
            <a:r>
              <a:rPr lang="en-US" altLang="ja-JP" sz="1400" dirty="0" smtClean="0"/>
              <a:t>2010</a:t>
            </a:r>
            <a:r>
              <a:rPr lang="en-US" altLang="ja-JP" dirty="0"/>
              <a:t>) </a:t>
            </a:r>
            <a:endParaRPr lang="ja-JP" altLang="en-US" dirty="0"/>
          </a:p>
        </p:txBody>
      </p:sp>
      <p:sp>
        <p:nvSpPr>
          <p:cNvPr id="33" name="Text Box 19"/>
          <p:cNvSpPr txBox="1">
            <a:spLocks noChangeArrowheads="1"/>
          </p:cNvSpPr>
          <p:nvPr/>
        </p:nvSpPr>
        <p:spPr bwMode="auto">
          <a:xfrm>
            <a:off x="5436096" y="6158627"/>
            <a:ext cx="30244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dirty="0" smtClean="0"/>
              <a:t>Consistent with the  cavity method </a:t>
            </a:r>
          </a:p>
          <a:p>
            <a:r>
              <a:rPr lang="en-US" altLang="ja-JP" sz="1400" dirty="0" smtClean="0"/>
              <a:t>(</a:t>
            </a:r>
            <a:r>
              <a:rPr lang="en-US" altLang="ja-JP" sz="1400" dirty="0" err="1" smtClean="0"/>
              <a:t>Krzakala</a:t>
            </a:r>
            <a:r>
              <a:rPr lang="en-US" altLang="ja-JP" sz="1400" dirty="0"/>
              <a:t>, </a:t>
            </a:r>
            <a:r>
              <a:rPr lang="en-US" altLang="ja-JP" sz="1400" dirty="0" err="1" smtClean="0"/>
              <a:t>Tarzia</a:t>
            </a:r>
            <a:r>
              <a:rPr lang="en-US" altLang="ja-JP" sz="1400" b="1" dirty="0" smtClean="0"/>
              <a:t>, </a:t>
            </a:r>
            <a:r>
              <a:rPr lang="en-US" altLang="ja-JP" sz="1400" dirty="0" err="1"/>
              <a:t>Zdeborova</a:t>
            </a:r>
            <a:r>
              <a:rPr lang="en-US" altLang="ja-JP" sz="1400" dirty="0"/>
              <a:t>, </a:t>
            </a:r>
            <a:r>
              <a:rPr lang="en-US" altLang="ja-JP" sz="1400" dirty="0" smtClean="0"/>
              <a:t>2007)</a:t>
            </a:r>
            <a:endParaRPr lang="en-US" altLang="ja-JP" sz="1400" dirty="0"/>
          </a:p>
        </p:txBody>
      </p:sp>
    </p:spTree>
    <p:extLst>
      <p:ext uri="{BB962C8B-B14F-4D97-AF65-F5344CB8AC3E}">
        <p14:creationId xmlns:p14="http://schemas.microsoft.com/office/powerpoint/2010/main" val="4268578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T</a:t>
            </a:r>
            <a:r>
              <a:rPr lang="en-US" altLang="ja-JP" dirty="0" smtClean="0"/>
              <a:t>his model was proposed as</a:t>
            </a:r>
            <a:endParaRPr kumimoji="1" lang="ja-JP" altLang="en-US" dirty="0"/>
          </a:p>
        </p:txBody>
      </p:sp>
      <p:sp>
        <p:nvSpPr>
          <p:cNvPr id="9" name="テキスト ボックス 8"/>
          <p:cNvSpPr txBox="1"/>
          <p:nvPr/>
        </p:nvSpPr>
        <p:spPr>
          <a:xfrm>
            <a:off x="487404" y="1750815"/>
            <a:ext cx="8231158" cy="2308324"/>
          </a:xfrm>
          <a:prstGeom prst="rect">
            <a:avLst/>
          </a:prstGeom>
          <a:noFill/>
        </p:spPr>
        <p:txBody>
          <a:bodyPr wrap="square" rtlCol="0">
            <a:spAutoFit/>
          </a:bodyPr>
          <a:lstStyle/>
          <a:p>
            <a:r>
              <a:rPr lang="en-US" altLang="ja-JP" sz="4800" dirty="0" smtClean="0"/>
              <a:t>a lattice model  describing                  the </a:t>
            </a:r>
            <a:r>
              <a:rPr lang="en-US" altLang="ja-JP" sz="4800" dirty="0" smtClean="0">
                <a:solidFill>
                  <a:srgbClr val="FF0000"/>
                </a:solidFill>
              </a:rPr>
              <a:t>idealized </a:t>
            </a:r>
            <a:r>
              <a:rPr lang="en-US" altLang="ja-JP" sz="4800" dirty="0" smtClean="0"/>
              <a:t> </a:t>
            </a:r>
            <a:r>
              <a:rPr lang="en-US" altLang="ja-JP" sz="4800" dirty="0" smtClean="0">
                <a:solidFill>
                  <a:srgbClr val="FF0000"/>
                </a:solidFill>
              </a:rPr>
              <a:t>glass  </a:t>
            </a:r>
            <a:r>
              <a:rPr lang="en-US" altLang="ja-JP" sz="4800" dirty="0" smtClean="0"/>
              <a:t>in statistical mechanical sense </a:t>
            </a:r>
          </a:p>
        </p:txBody>
      </p:sp>
      <p:sp>
        <p:nvSpPr>
          <p:cNvPr id="16" name="テキスト ボックス 15"/>
          <p:cNvSpPr txBox="1"/>
          <p:nvPr/>
        </p:nvSpPr>
        <p:spPr>
          <a:xfrm>
            <a:off x="729966" y="5085184"/>
            <a:ext cx="1576072" cy="523220"/>
          </a:xfrm>
          <a:prstGeom prst="rect">
            <a:avLst/>
          </a:prstGeom>
          <a:noFill/>
        </p:spPr>
        <p:txBody>
          <a:bodyPr wrap="none" rtlCol="0">
            <a:spAutoFit/>
          </a:bodyPr>
          <a:lstStyle/>
          <a:p>
            <a:r>
              <a:rPr lang="en-US" altLang="ja-JP" sz="2800" dirty="0" smtClean="0"/>
              <a:t>              </a:t>
            </a:r>
          </a:p>
        </p:txBody>
      </p:sp>
      <p:sp>
        <p:nvSpPr>
          <p:cNvPr id="6" name="テキスト ボックス 5"/>
          <p:cNvSpPr txBox="1"/>
          <p:nvPr/>
        </p:nvSpPr>
        <p:spPr>
          <a:xfrm>
            <a:off x="444154" y="4577352"/>
            <a:ext cx="7928774" cy="2062103"/>
          </a:xfrm>
          <a:prstGeom prst="rect">
            <a:avLst/>
          </a:prstGeom>
          <a:noFill/>
        </p:spPr>
        <p:txBody>
          <a:bodyPr wrap="none" rtlCol="0">
            <a:spAutoFit/>
          </a:bodyPr>
          <a:lstStyle/>
          <a:p>
            <a:r>
              <a:rPr lang="en-US" altLang="ja-JP" sz="3200" dirty="0" smtClean="0"/>
              <a:t>In order to distinguish it from</a:t>
            </a:r>
          </a:p>
          <a:p>
            <a:r>
              <a:rPr lang="en-US" altLang="ja-JP" sz="3200" dirty="0" smtClean="0"/>
              <a:t>idealized glass in the sense of MCT, </a:t>
            </a:r>
          </a:p>
          <a:p>
            <a:r>
              <a:rPr lang="en-US" altLang="ja-JP" sz="3200" dirty="0"/>
              <a:t>a</a:t>
            </a:r>
            <a:r>
              <a:rPr lang="en-US" altLang="ja-JP" sz="3200" dirty="0" smtClean="0"/>
              <a:t>nd i</a:t>
            </a:r>
            <a:r>
              <a:rPr kumimoji="1" lang="en-US" altLang="ja-JP" sz="3200" dirty="0" smtClean="0"/>
              <a:t>dealized glass in the sense of  KCM,  </a:t>
            </a:r>
          </a:p>
          <a:p>
            <a:r>
              <a:rPr kumimoji="1" lang="en-US" altLang="ja-JP" sz="3200" dirty="0" smtClean="0"/>
              <a:t>I call the idealized glass   </a:t>
            </a:r>
            <a:r>
              <a:rPr kumimoji="1" lang="en-US" altLang="ja-JP" sz="3200" dirty="0" smtClean="0">
                <a:solidFill>
                  <a:srgbClr val="FF0000"/>
                </a:solidFill>
              </a:rPr>
              <a:t>“Pure glass”. </a:t>
            </a:r>
            <a:endParaRPr kumimoji="1" lang="ja-JP" altLang="en-US" sz="3200" dirty="0">
              <a:solidFill>
                <a:srgbClr val="FF0000"/>
              </a:solidFill>
            </a:endParaRPr>
          </a:p>
        </p:txBody>
      </p:sp>
    </p:spTree>
    <p:extLst>
      <p:ext uri="{BB962C8B-B14F-4D97-AF65-F5344CB8AC3E}">
        <p14:creationId xmlns:p14="http://schemas.microsoft.com/office/powerpoint/2010/main" val="1129778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400" dirty="0" smtClean="0"/>
              <a:t>This means …</a:t>
            </a:r>
            <a:endParaRPr kumimoji="1" lang="ja-JP" altLang="en-US" sz="4400" dirty="0"/>
          </a:p>
        </p:txBody>
      </p:sp>
      <p:sp>
        <p:nvSpPr>
          <p:cNvPr id="9" name="テキスト ボックス 8"/>
          <p:cNvSpPr txBox="1"/>
          <p:nvPr/>
        </p:nvSpPr>
        <p:spPr>
          <a:xfrm>
            <a:off x="539552" y="1772816"/>
            <a:ext cx="7489038" cy="954107"/>
          </a:xfrm>
          <a:prstGeom prst="rect">
            <a:avLst/>
          </a:prstGeom>
          <a:noFill/>
        </p:spPr>
        <p:txBody>
          <a:bodyPr wrap="none" rtlCol="0">
            <a:spAutoFit/>
          </a:bodyPr>
          <a:lstStyle/>
          <a:p>
            <a:r>
              <a:rPr lang="en-US" altLang="ja-JP" sz="2800" dirty="0" smtClean="0"/>
              <a:t>“Turbulent crystal” by </a:t>
            </a:r>
            <a:r>
              <a:rPr lang="en-US" altLang="ja-JP" sz="2800" dirty="0" err="1" smtClean="0"/>
              <a:t>Ruelle</a:t>
            </a:r>
            <a:r>
              <a:rPr lang="en-US" altLang="ja-JP" sz="2800" dirty="0" smtClean="0"/>
              <a:t> </a:t>
            </a:r>
            <a:r>
              <a:rPr lang="en-US" altLang="ja-JP" sz="2800" dirty="0"/>
              <a:t> </a:t>
            </a:r>
            <a:r>
              <a:rPr lang="en-US" altLang="ja-JP" sz="2800" dirty="0" smtClean="0"/>
              <a:t>may </a:t>
            </a:r>
            <a:r>
              <a:rPr lang="en-US" altLang="ja-JP" sz="2800" dirty="0" smtClean="0"/>
              <a:t>be given by</a:t>
            </a:r>
            <a:endParaRPr lang="en-US" altLang="ja-JP" sz="2800" dirty="0" smtClean="0"/>
          </a:p>
          <a:p>
            <a:r>
              <a:rPr lang="en-US" altLang="ja-JP" sz="2800" dirty="0" smtClean="0"/>
              <a:t>“pure glass in finite dimensions. “</a:t>
            </a:r>
          </a:p>
        </p:txBody>
      </p:sp>
      <p:sp>
        <p:nvSpPr>
          <p:cNvPr id="6" name="テキスト ボックス 5"/>
          <p:cNvSpPr txBox="1"/>
          <p:nvPr/>
        </p:nvSpPr>
        <p:spPr>
          <a:xfrm>
            <a:off x="539552" y="3705331"/>
            <a:ext cx="7520924" cy="954107"/>
          </a:xfrm>
          <a:prstGeom prst="rect">
            <a:avLst/>
          </a:prstGeom>
          <a:noFill/>
        </p:spPr>
        <p:txBody>
          <a:bodyPr wrap="square" rtlCol="0">
            <a:spAutoFit/>
          </a:bodyPr>
          <a:lstStyle/>
          <a:p>
            <a:r>
              <a:rPr lang="en-US" altLang="ja-JP" sz="2800" dirty="0" smtClean="0"/>
              <a:t>We know many models that exhibit “pure glass” in the mean-field type description </a:t>
            </a:r>
          </a:p>
        </p:txBody>
      </p:sp>
      <p:sp>
        <p:nvSpPr>
          <p:cNvPr id="8" name="テキスト ボックス 7"/>
          <p:cNvSpPr txBox="1"/>
          <p:nvPr/>
        </p:nvSpPr>
        <p:spPr>
          <a:xfrm>
            <a:off x="517251" y="5013176"/>
            <a:ext cx="7008650" cy="954107"/>
          </a:xfrm>
          <a:prstGeom prst="rect">
            <a:avLst/>
          </a:prstGeom>
          <a:noFill/>
        </p:spPr>
        <p:txBody>
          <a:bodyPr wrap="none" rtlCol="0">
            <a:spAutoFit/>
          </a:bodyPr>
          <a:lstStyle/>
          <a:p>
            <a:r>
              <a:rPr lang="en-US" altLang="ja-JP" sz="2800" dirty="0" smtClean="0">
                <a:solidFill>
                  <a:srgbClr val="FF0000"/>
                </a:solidFill>
              </a:rPr>
              <a:t>No finite-dimensional model </a:t>
            </a:r>
            <a:r>
              <a:rPr lang="en-US" altLang="ja-JP" sz="2800" dirty="0" smtClean="0"/>
              <a:t>that exhibits </a:t>
            </a:r>
          </a:p>
          <a:p>
            <a:r>
              <a:rPr lang="en-US" altLang="ja-JP" sz="2800" dirty="0" smtClean="0"/>
              <a:t>“pure glass” has been proposed </a:t>
            </a:r>
          </a:p>
        </p:txBody>
      </p:sp>
      <p:sp>
        <p:nvSpPr>
          <p:cNvPr id="3" name="下矢印 2"/>
          <p:cNvSpPr/>
          <p:nvPr/>
        </p:nvSpPr>
        <p:spPr>
          <a:xfrm>
            <a:off x="3275856" y="27269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059832" y="6093296"/>
            <a:ext cx="5180264" cy="461665"/>
          </a:xfrm>
          <a:prstGeom prst="rect">
            <a:avLst/>
          </a:prstGeom>
          <a:noFill/>
        </p:spPr>
        <p:txBody>
          <a:bodyPr wrap="none" rtlCol="0">
            <a:spAutoFit/>
          </a:bodyPr>
          <a:lstStyle/>
          <a:p>
            <a:r>
              <a:rPr kumimoji="1" lang="en-US" altLang="ja-JP" sz="2400" dirty="0" smtClean="0"/>
              <a:t>(But,  recall </a:t>
            </a:r>
            <a:r>
              <a:rPr kumimoji="1" lang="en-US" altLang="ja-JP" sz="2400" dirty="0" err="1" smtClean="0"/>
              <a:t>Bethier’s</a:t>
            </a:r>
            <a:r>
              <a:rPr kumimoji="1" lang="en-US" altLang="ja-JP" sz="2400" dirty="0" smtClean="0"/>
              <a:t> talk yesterday.)</a:t>
            </a:r>
            <a:endParaRPr kumimoji="1" lang="ja-JP" altLang="en-US" sz="2400" dirty="0"/>
          </a:p>
        </p:txBody>
      </p:sp>
    </p:spTree>
    <p:extLst>
      <p:ext uri="{BB962C8B-B14F-4D97-AF65-F5344CB8AC3E}">
        <p14:creationId xmlns:p14="http://schemas.microsoft.com/office/powerpoint/2010/main" val="425083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Problem we would like to solve</a:t>
            </a:r>
            <a:endParaRPr kumimoji="1" lang="ja-JP" altLang="en-US" dirty="0"/>
          </a:p>
        </p:txBody>
      </p:sp>
      <p:sp>
        <p:nvSpPr>
          <p:cNvPr id="4" name="テキスト ボックス 3"/>
          <p:cNvSpPr txBox="1"/>
          <p:nvPr/>
        </p:nvSpPr>
        <p:spPr>
          <a:xfrm>
            <a:off x="251520" y="2276872"/>
            <a:ext cx="7515199" cy="2308324"/>
          </a:xfrm>
          <a:prstGeom prst="rect">
            <a:avLst/>
          </a:prstGeom>
          <a:noFill/>
        </p:spPr>
        <p:txBody>
          <a:bodyPr wrap="none" rtlCol="0">
            <a:spAutoFit/>
          </a:bodyPr>
          <a:lstStyle/>
          <a:p>
            <a:r>
              <a:rPr lang="en-US" altLang="ja-JP" sz="4800" dirty="0" smtClean="0"/>
              <a:t>Construct </a:t>
            </a:r>
          </a:p>
          <a:p>
            <a:r>
              <a:rPr lang="en-US" altLang="ja-JP" sz="4800" dirty="0" smtClean="0"/>
              <a:t>a finite-dimensional model </a:t>
            </a:r>
          </a:p>
          <a:p>
            <a:r>
              <a:rPr lang="en-US" altLang="ja-JP" sz="4800" dirty="0" smtClean="0"/>
              <a:t>that exhibits “pure glass” </a:t>
            </a:r>
          </a:p>
        </p:txBody>
      </p:sp>
      <p:sp>
        <p:nvSpPr>
          <p:cNvPr id="3" name="テキスト ボックス 2"/>
          <p:cNvSpPr txBox="1"/>
          <p:nvPr/>
        </p:nvSpPr>
        <p:spPr>
          <a:xfrm>
            <a:off x="827584" y="5013176"/>
            <a:ext cx="7148111" cy="923330"/>
          </a:xfrm>
          <a:prstGeom prst="rect">
            <a:avLst/>
          </a:prstGeom>
          <a:noFill/>
        </p:spPr>
        <p:txBody>
          <a:bodyPr wrap="none" rtlCol="0">
            <a:spAutoFit/>
          </a:bodyPr>
          <a:lstStyle/>
          <a:p>
            <a:r>
              <a:rPr kumimoji="1" lang="en-US" altLang="ja-JP" sz="5400" dirty="0" smtClean="0">
                <a:solidFill>
                  <a:srgbClr val="FF0000"/>
                </a:solidFill>
              </a:rPr>
              <a:t>Artificial Glass Project</a:t>
            </a:r>
            <a:endParaRPr kumimoji="1" lang="ja-JP" altLang="en-US" sz="5400" dirty="0">
              <a:solidFill>
                <a:srgbClr val="FF0000"/>
              </a:solidFill>
            </a:endParaRPr>
          </a:p>
        </p:txBody>
      </p:sp>
    </p:spTree>
    <p:extLst>
      <p:ext uri="{BB962C8B-B14F-4D97-AF65-F5344CB8AC3E}">
        <p14:creationId xmlns:p14="http://schemas.microsoft.com/office/powerpoint/2010/main" val="1264857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Our first step result:</a:t>
            </a:r>
            <a:endParaRPr kumimoji="1" lang="ja-JP" altLang="en-US" dirty="0"/>
          </a:p>
        </p:txBody>
      </p:sp>
      <p:sp>
        <p:nvSpPr>
          <p:cNvPr id="3" name="テキスト ボックス 2"/>
          <p:cNvSpPr txBox="1"/>
          <p:nvPr/>
        </p:nvSpPr>
        <p:spPr>
          <a:xfrm>
            <a:off x="559362" y="2708920"/>
            <a:ext cx="7091469" cy="954107"/>
          </a:xfrm>
          <a:prstGeom prst="rect">
            <a:avLst/>
          </a:prstGeom>
          <a:noFill/>
        </p:spPr>
        <p:txBody>
          <a:bodyPr wrap="square" rtlCol="0">
            <a:spAutoFit/>
          </a:bodyPr>
          <a:lstStyle/>
          <a:p>
            <a:r>
              <a:rPr lang="en-US" altLang="ja-JP" sz="2800" dirty="0" smtClean="0"/>
              <a:t>S. </a:t>
            </a:r>
            <a:r>
              <a:rPr lang="en-US" altLang="ja-JP" sz="2800" dirty="0" err="1" smtClean="0"/>
              <a:t>Sasa</a:t>
            </a:r>
            <a:r>
              <a:rPr lang="en-US" altLang="ja-JP" sz="2800" dirty="0" smtClean="0"/>
              <a:t>,   Pure Glass in Finite Dimensions,       PRL arXiv:1203.2406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1" y="1484838"/>
            <a:ext cx="8925196" cy="289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7020272" y="5805264"/>
            <a:ext cx="1313180" cy="369332"/>
          </a:xfrm>
          <a:prstGeom prst="rect">
            <a:avLst/>
          </a:prstGeom>
          <a:noFill/>
        </p:spPr>
        <p:txBody>
          <a:bodyPr wrap="none" rtlCol="0">
            <a:spAutoFit/>
          </a:bodyPr>
          <a:lstStyle/>
          <a:p>
            <a:r>
              <a:rPr kumimoji="1" lang="en-US" altLang="ja-JP" dirty="0" smtClean="0"/>
              <a:t>20 minutes</a:t>
            </a:r>
            <a:endParaRPr kumimoji="1" lang="ja-JP" altLang="en-US" dirty="0"/>
          </a:p>
        </p:txBody>
      </p:sp>
    </p:spTree>
    <p:extLst>
      <p:ext uri="{BB962C8B-B14F-4D97-AF65-F5344CB8AC3E}">
        <p14:creationId xmlns:p14="http://schemas.microsoft.com/office/powerpoint/2010/main" val="3435587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テキスト ボックス 3"/>
          <p:cNvSpPr txBox="1"/>
          <p:nvPr/>
        </p:nvSpPr>
        <p:spPr>
          <a:xfrm>
            <a:off x="1979712" y="2564904"/>
            <a:ext cx="4043415" cy="2492990"/>
          </a:xfrm>
          <a:prstGeom prst="rect">
            <a:avLst/>
          </a:prstGeom>
          <a:noFill/>
        </p:spPr>
        <p:txBody>
          <a:bodyPr wrap="none" rtlCol="0">
            <a:spAutoFit/>
          </a:bodyPr>
          <a:lstStyle/>
          <a:p>
            <a:r>
              <a:rPr kumimoji="1" lang="en-US" altLang="ja-JP" sz="9600" dirty="0" smtClean="0"/>
              <a:t> Part II</a:t>
            </a:r>
          </a:p>
          <a:p>
            <a:r>
              <a:rPr lang="en-US" altLang="ja-JP" sz="6000" dirty="0" smtClean="0"/>
              <a:t>  </a:t>
            </a:r>
            <a:r>
              <a:rPr lang="ja-JP" altLang="en-US" sz="6000" dirty="0" smtClean="0"/>
              <a:t>　</a:t>
            </a:r>
            <a:r>
              <a:rPr lang="en-US" altLang="ja-JP" sz="6000" dirty="0" smtClean="0"/>
              <a:t>MODEL </a:t>
            </a:r>
            <a:endParaRPr kumimoji="1" lang="ja-JP" altLang="en-US" sz="6000" dirty="0"/>
          </a:p>
        </p:txBody>
      </p:sp>
    </p:spTree>
    <p:extLst>
      <p:ext uri="{BB962C8B-B14F-4D97-AF65-F5344CB8AC3E}">
        <p14:creationId xmlns:p14="http://schemas.microsoft.com/office/powerpoint/2010/main" val="438297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Guiding principle of model construction</a:t>
            </a:r>
            <a:r>
              <a:rPr lang="ja-JP" altLang="en-US" dirty="0" smtClean="0"/>
              <a:t>　</a:t>
            </a:r>
            <a:endParaRPr kumimoji="1" lang="ja-JP" altLang="en-US" dirty="0"/>
          </a:p>
        </p:txBody>
      </p:sp>
      <p:sp>
        <p:nvSpPr>
          <p:cNvPr id="3" name="テキスト ボックス 2"/>
          <p:cNvSpPr txBox="1"/>
          <p:nvPr/>
        </p:nvSpPr>
        <p:spPr>
          <a:xfrm>
            <a:off x="337256" y="1412776"/>
            <a:ext cx="8475397" cy="1384995"/>
          </a:xfrm>
          <a:prstGeom prst="rect">
            <a:avLst/>
          </a:prstGeom>
          <a:noFill/>
        </p:spPr>
        <p:txBody>
          <a:bodyPr wrap="none" rtlCol="0">
            <a:spAutoFit/>
          </a:bodyPr>
          <a:lstStyle/>
          <a:p>
            <a:r>
              <a:rPr lang="en-US" altLang="ja-JP" sz="2800" dirty="0" smtClean="0"/>
              <a:t>An infinite series of </a:t>
            </a:r>
          </a:p>
          <a:p>
            <a:r>
              <a:rPr lang="en-US" altLang="ja-JP" sz="2800" dirty="0"/>
              <a:t> </a:t>
            </a:r>
            <a:r>
              <a:rPr lang="en-US" altLang="ja-JP" sz="2800" dirty="0" smtClean="0"/>
              <a:t>                   “</a:t>
            </a:r>
            <a:r>
              <a:rPr lang="en-US" altLang="ja-JP" sz="2800" dirty="0" smtClean="0">
                <a:solidFill>
                  <a:srgbClr val="FF0000"/>
                </a:solidFill>
              </a:rPr>
              <a:t>irregular</a:t>
            </a:r>
            <a:r>
              <a:rPr lang="en-US" altLang="ja-JP" sz="2800" dirty="0" smtClean="0"/>
              <a:t>” </a:t>
            </a:r>
            <a:r>
              <a:rPr lang="en-US" altLang="ja-JP" sz="2800" dirty="0" smtClean="0">
                <a:solidFill>
                  <a:srgbClr val="C00000"/>
                </a:solidFill>
              </a:rPr>
              <a:t>local minimum </a:t>
            </a:r>
            <a:r>
              <a:rPr lang="en-US" altLang="ja-JP" sz="2800" dirty="0" smtClean="0"/>
              <a:t>configurations</a:t>
            </a:r>
          </a:p>
          <a:p>
            <a:r>
              <a:rPr lang="en-US" altLang="ja-JP" sz="2800" dirty="0">
                <a:solidFill>
                  <a:srgbClr val="C00000"/>
                </a:solidFill>
              </a:rPr>
              <a:t> </a:t>
            </a:r>
            <a:r>
              <a:rPr lang="en-US" altLang="ja-JP" sz="2800" dirty="0" smtClean="0">
                <a:solidFill>
                  <a:srgbClr val="C00000"/>
                </a:solidFill>
              </a:rPr>
              <a:t>                              </a:t>
            </a:r>
            <a:r>
              <a:rPr lang="en-US" altLang="ja-JP" sz="2800" dirty="0" smtClean="0"/>
              <a:t>generated by a</a:t>
            </a:r>
            <a:r>
              <a:rPr lang="en-US" altLang="ja-JP" sz="2800" dirty="0" smtClean="0">
                <a:solidFill>
                  <a:srgbClr val="C00000"/>
                </a:solidFill>
              </a:rPr>
              <a:t> deterministic </a:t>
            </a:r>
            <a:r>
              <a:rPr lang="en-US" altLang="ja-JP" sz="2800" dirty="0" smtClean="0"/>
              <a:t>rule</a:t>
            </a:r>
            <a:endParaRPr lang="en-US" altLang="ja-JP" dirty="0" smtClean="0"/>
          </a:p>
        </p:txBody>
      </p:sp>
      <p:sp>
        <p:nvSpPr>
          <p:cNvPr id="4" name="テキスト ボックス 3"/>
          <p:cNvSpPr txBox="1"/>
          <p:nvPr/>
        </p:nvSpPr>
        <p:spPr>
          <a:xfrm>
            <a:off x="251520" y="5733256"/>
            <a:ext cx="8454106" cy="954107"/>
          </a:xfrm>
          <a:prstGeom prst="rect">
            <a:avLst/>
          </a:prstGeom>
          <a:noFill/>
        </p:spPr>
        <p:txBody>
          <a:bodyPr wrap="square" rtlCol="0">
            <a:spAutoFit/>
          </a:bodyPr>
          <a:lstStyle/>
          <a:p>
            <a:r>
              <a:rPr lang="en-US" altLang="ja-JP" sz="2800" dirty="0" smtClean="0"/>
              <a:t>Statistical behavior of the model</a:t>
            </a:r>
          </a:p>
          <a:p>
            <a:r>
              <a:rPr lang="en-US" altLang="ja-JP" sz="2800" dirty="0"/>
              <a:t> </a:t>
            </a:r>
            <a:r>
              <a:rPr lang="en-US" altLang="ja-JP" sz="2800" dirty="0" smtClean="0"/>
              <a:t> on the basis of an energy landscape of LMCs</a:t>
            </a:r>
            <a:r>
              <a:rPr lang="ja-JP" altLang="en-US" dirty="0"/>
              <a:t>　</a:t>
            </a:r>
            <a:r>
              <a:rPr lang="ja-JP" altLang="en-US" dirty="0" smtClean="0"/>
              <a:t>　</a:t>
            </a:r>
            <a:endParaRPr kumimoji="1" lang="ja-JP" altLang="en-US" dirty="0"/>
          </a:p>
        </p:txBody>
      </p:sp>
      <p:sp>
        <p:nvSpPr>
          <p:cNvPr id="6" name="フリーフォーム 5"/>
          <p:cNvSpPr/>
          <p:nvPr/>
        </p:nvSpPr>
        <p:spPr>
          <a:xfrm>
            <a:off x="553219" y="2555062"/>
            <a:ext cx="7962314" cy="2649245"/>
          </a:xfrm>
          <a:custGeom>
            <a:avLst/>
            <a:gdLst>
              <a:gd name="connsiteX0" fmla="*/ 0 w 7962314"/>
              <a:gd name="connsiteY0" fmla="*/ 161764 h 2649245"/>
              <a:gd name="connsiteX1" fmla="*/ 154745 w 7962314"/>
              <a:gd name="connsiteY1" fmla="*/ 780742 h 2649245"/>
              <a:gd name="connsiteX2" fmla="*/ 548640 w 7962314"/>
              <a:gd name="connsiteY2" fmla="*/ 1371585 h 2649245"/>
              <a:gd name="connsiteX3" fmla="*/ 900332 w 7962314"/>
              <a:gd name="connsiteY3" fmla="*/ 1216841 h 2649245"/>
              <a:gd name="connsiteX4" fmla="*/ 1111348 w 7962314"/>
              <a:gd name="connsiteY4" fmla="*/ 597862 h 2649245"/>
              <a:gd name="connsiteX5" fmla="*/ 1350499 w 7962314"/>
              <a:gd name="connsiteY5" fmla="*/ 822945 h 2649245"/>
              <a:gd name="connsiteX6" fmla="*/ 1378634 w 7962314"/>
              <a:gd name="connsiteY6" fmla="*/ 1737345 h 2649245"/>
              <a:gd name="connsiteX7" fmla="*/ 1589649 w 7962314"/>
              <a:gd name="connsiteY7" fmla="*/ 1427856 h 2649245"/>
              <a:gd name="connsiteX8" fmla="*/ 1716259 w 7962314"/>
              <a:gd name="connsiteY8" fmla="*/ 274305 h 2649245"/>
              <a:gd name="connsiteX9" fmla="*/ 1913206 w 7962314"/>
              <a:gd name="connsiteY9" fmla="*/ 1174638 h 2649245"/>
              <a:gd name="connsiteX10" fmla="*/ 2124222 w 7962314"/>
              <a:gd name="connsiteY10" fmla="*/ 2370391 h 2649245"/>
              <a:gd name="connsiteX11" fmla="*/ 2405576 w 7962314"/>
              <a:gd name="connsiteY11" fmla="*/ 77358 h 2649245"/>
              <a:gd name="connsiteX12" fmla="*/ 2658794 w 7962314"/>
              <a:gd name="connsiteY12" fmla="*/ 597862 h 2649245"/>
              <a:gd name="connsiteX13" fmla="*/ 2757268 w 7962314"/>
              <a:gd name="connsiteY13" fmla="*/ 1174638 h 2649245"/>
              <a:gd name="connsiteX14" fmla="*/ 3010486 w 7962314"/>
              <a:gd name="connsiteY14" fmla="*/ 640065 h 2649245"/>
              <a:gd name="connsiteX15" fmla="*/ 3066757 w 7962314"/>
              <a:gd name="connsiteY15" fmla="*/ 105493 h 2649245"/>
              <a:gd name="connsiteX16" fmla="*/ 3235569 w 7962314"/>
              <a:gd name="connsiteY16" fmla="*/ 2004631 h 2649245"/>
              <a:gd name="connsiteX17" fmla="*/ 3474720 w 7962314"/>
              <a:gd name="connsiteY17" fmla="*/ 1596668 h 2649245"/>
              <a:gd name="connsiteX18" fmla="*/ 3657600 w 7962314"/>
              <a:gd name="connsiteY18" fmla="*/ 2609542 h 2649245"/>
              <a:gd name="connsiteX19" fmla="*/ 3924886 w 7962314"/>
              <a:gd name="connsiteY19" fmla="*/ 1779548 h 2649245"/>
              <a:gd name="connsiteX20" fmla="*/ 4093699 w 7962314"/>
              <a:gd name="connsiteY20" fmla="*/ 485321 h 2649245"/>
              <a:gd name="connsiteX21" fmla="*/ 4431323 w 7962314"/>
              <a:gd name="connsiteY21" fmla="*/ 569727 h 2649245"/>
              <a:gd name="connsiteX22" fmla="*/ 4557932 w 7962314"/>
              <a:gd name="connsiteY22" fmla="*/ 1484127 h 2649245"/>
              <a:gd name="connsiteX23" fmla="*/ 4642339 w 7962314"/>
              <a:gd name="connsiteY23" fmla="*/ 1849887 h 2649245"/>
              <a:gd name="connsiteX24" fmla="*/ 4909625 w 7962314"/>
              <a:gd name="connsiteY24" fmla="*/ 1526330 h 2649245"/>
              <a:gd name="connsiteX25" fmla="*/ 5106572 w 7962314"/>
              <a:gd name="connsiteY25" fmla="*/ 851081 h 2649245"/>
              <a:gd name="connsiteX26" fmla="*/ 5317588 w 7962314"/>
              <a:gd name="connsiteY26" fmla="*/ 1765481 h 2649245"/>
              <a:gd name="connsiteX27" fmla="*/ 5598942 w 7962314"/>
              <a:gd name="connsiteY27" fmla="*/ 1343450 h 2649245"/>
              <a:gd name="connsiteX28" fmla="*/ 5838092 w 7962314"/>
              <a:gd name="connsiteY28" fmla="*/ 2623610 h 2649245"/>
              <a:gd name="connsiteX29" fmla="*/ 6161649 w 7962314"/>
              <a:gd name="connsiteY29" fmla="*/ 2089038 h 2649245"/>
              <a:gd name="connsiteX30" fmla="*/ 6344529 w 7962314"/>
              <a:gd name="connsiteY30" fmla="*/ 780742 h 2649245"/>
              <a:gd name="connsiteX31" fmla="*/ 6696222 w 7962314"/>
              <a:gd name="connsiteY31" fmla="*/ 1343450 h 2649245"/>
              <a:gd name="connsiteX32" fmla="*/ 7118252 w 7962314"/>
              <a:gd name="connsiteY32" fmla="*/ 1948361 h 2649245"/>
              <a:gd name="connsiteX33" fmla="*/ 7568419 w 7962314"/>
              <a:gd name="connsiteY33" fmla="*/ 429050 h 2649245"/>
              <a:gd name="connsiteX34" fmla="*/ 7962314 w 7962314"/>
              <a:gd name="connsiteY34" fmla="*/ 1188705 h 2649245"/>
              <a:gd name="connsiteX35" fmla="*/ 7962314 w 7962314"/>
              <a:gd name="connsiteY35" fmla="*/ 1188705 h 2649245"/>
              <a:gd name="connsiteX36" fmla="*/ 7962314 w 7962314"/>
              <a:gd name="connsiteY36" fmla="*/ 1188705 h 2649245"/>
              <a:gd name="connsiteX37" fmla="*/ 7962314 w 7962314"/>
              <a:gd name="connsiteY37" fmla="*/ 1230908 h 26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62314" h="2649245">
                <a:moveTo>
                  <a:pt x="0" y="161764"/>
                </a:moveTo>
                <a:cubicBezTo>
                  <a:pt x="31652" y="370434"/>
                  <a:pt x="63305" y="579105"/>
                  <a:pt x="154745" y="780742"/>
                </a:cubicBezTo>
                <a:cubicBezTo>
                  <a:pt x="246185" y="982379"/>
                  <a:pt x="424376" y="1298902"/>
                  <a:pt x="548640" y="1371585"/>
                </a:cubicBezTo>
                <a:cubicBezTo>
                  <a:pt x="672904" y="1444268"/>
                  <a:pt x="806547" y="1345795"/>
                  <a:pt x="900332" y="1216841"/>
                </a:cubicBezTo>
                <a:cubicBezTo>
                  <a:pt x="994117" y="1087887"/>
                  <a:pt x="1036320" y="663511"/>
                  <a:pt x="1111348" y="597862"/>
                </a:cubicBezTo>
                <a:cubicBezTo>
                  <a:pt x="1186376" y="532213"/>
                  <a:pt x="1305951" y="633031"/>
                  <a:pt x="1350499" y="822945"/>
                </a:cubicBezTo>
                <a:cubicBezTo>
                  <a:pt x="1395047" y="1012859"/>
                  <a:pt x="1338776" y="1636527"/>
                  <a:pt x="1378634" y="1737345"/>
                </a:cubicBezTo>
                <a:cubicBezTo>
                  <a:pt x="1418492" y="1838163"/>
                  <a:pt x="1533378" y="1671696"/>
                  <a:pt x="1589649" y="1427856"/>
                </a:cubicBezTo>
                <a:cubicBezTo>
                  <a:pt x="1645920" y="1184016"/>
                  <a:pt x="1662333" y="316508"/>
                  <a:pt x="1716259" y="274305"/>
                </a:cubicBezTo>
                <a:cubicBezTo>
                  <a:pt x="1770185" y="232102"/>
                  <a:pt x="1845212" y="825290"/>
                  <a:pt x="1913206" y="1174638"/>
                </a:cubicBezTo>
                <a:cubicBezTo>
                  <a:pt x="1981200" y="1523986"/>
                  <a:pt x="2042160" y="2553271"/>
                  <a:pt x="2124222" y="2370391"/>
                </a:cubicBezTo>
                <a:cubicBezTo>
                  <a:pt x="2206284" y="2187511"/>
                  <a:pt x="2316481" y="372779"/>
                  <a:pt x="2405576" y="77358"/>
                </a:cubicBezTo>
                <a:cubicBezTo>
                  <a:pt x="2494671" y="-218063"/>
                  <a:pt x="2600179" y="414982"/>
                  <a:pt x="2658794" y="597862"/>
                </a:cubicBezTo>
                <a:cubicBezTo>
                  <a:pt x="2717409" y="780742"/>
                  <a:pt x="2698653" y="1167604"/>
                  <a:pt x="2757268" y="1174638"/>
                </a:cubicBezTo>
                <a:cubicBezTo>
                  <a:pt x="2815883" y="1181672"/>
                  <a:pt x="2958905" y="818256"/>
                  <a:pt x="3010486" y="640065"/>
                </a:cubicBezTo>
                <a:cubicBezTo>
                  <a:pt x="3062067" y="461874"/>
                  <a:pt x="3029243" y="-121935"/>
                  <a:pt x="3066757" y="105493"/>
                </a:cubicBezTo>
                <a:cubicBezTo>
                  <a:pt x="3104271" y="332921"/>
                  <a:pt x="3167575" y="1756102"/>
                  <a:pt x="3235569" y="2004631"/>
                </a:cubicBezTo>
                <a:cubicBezTo>
                  <a:pt x="3303563" y="2253160"/>
                  <a:pt x="3404381" y="1495849"/>
                  <a:pt x="3474720" y="1596668"/>
                </a:cubicBezTo>
                <a:cubicBezTo>
                  <a:pt x="3545059" y="1697487"/>
                  <a:pt x="3582572" y="2579062"/>
                  <a:pt x="3657600" y="2609542"/>
                </a:cubicBezTo>
                <a:cubicBezTo>
                  <a:pt x="3732628" y="2640022"/>
                  <a:pt x="3852203" y="2133585"/>
                  <a:pt x="3924886" y="1779548"/>
                </a:cubicBezTo>
                <a:cubicBezTo>
                  <a:pt x="3997569" y="1425511"/>
                  <a:pt x="4009293" y="686958"/>
                  <a:pt x="4093699" y="485321"/>
                </a:cubicBezTo>
                <a:cubicBezTo>
                  <a:pt x="4178105" y="283684"/>
                  <a:pt x="4353951" y="403259"/>
                  <a:pt x="4431323" y="569727"/>
                </a:cubicBezTo>
                <a:cubicBezTo>
                  <a:pt x="4508695" y="736195"/>
                  <a:pt x="4522763" y="1270767"/>
                  <a:pt x="4557932" y="1484127"/>
                </a:cubicBezTo>
                <a:cubicBezTo>
                  <a:pt x="4593101" y="1697487"/>
                  <a:pt x="4583724" y="1842853"/>
                  <a:pt x="4642339" y="1849887"/>
                </a:cubicBezTo>
                <a:cubicBezTo>
                  <a:pt x="4700955" y="1856921"/>
                  <a:pt x="4832253" y="1692798"/>
                  <a:pt x="4909625" y="1526330"/>
                </a:cubicBezTo>
                <a:cubicBezTo>
                  <a:pt x="4986997" y="1359862"/>
                  <a:pt x="5038578" y="811223"/>
                  <a:pt x="5106572" y="851081"/>
                </a:cubicBezTo>
                <a:cubicBezTo>
                  <a:pt x="5174566" y="890940"/>
                  <a:pt x="5235526" y="1683420"/>
                  <a:pt x="5317588" y="1765481"/>
                </a:cubicBezTo>
                <a:cubicBezTo>
                  <a:pt x="5399650" y="1847542"/>
                  <a:pt x="5512191" y="1200429"/>
                  <a:pt x="5598942" y="1343450"/>
                </a:cubicBezTo>
                <a:cubicBezTo>
                  <a:pt x="5685693" y="1486471"/>
                  <a:pt x="5744308" y="2499345"/>
                  <a:pt x="5838092" y="2623610"/>
                </a:cubicBezTo>
                <a:cubicBezTo>
                  <a:pt x="5931876" y="2747875"/>
                  <a:pt x="6077243" y="2396183"/>
                  <a:pt x="6161649" y="2089038"/>
                </a:cubicBezTo>
                <a:cubicBezTo>
                  <a:pt x="6246055" y="1781893"/>
                  <a:pt x="6255434" y="905007"/>
                  <a:pt x="6344529" y="780742"/>
                </a:cubicBezTo>
                <a:cubicBezTo>
                  <a:pt x="6433624" y="656477"/>
                  <a:pt x="6567268" y="1148847"/>
                  <a:pt x="6696222" y="1343450"/>
                </a:cubicBezTo>
                <a:cubicBezTo>
                  <a:pt x="6825176" y="1538053"/>
                  <a:pt x="6972886" y="2100761"/>
                  <a:pt x="7118252" y="1948361"/>
                </a:cubicBezTo>
                <a:cubicBezTo>
                  <a:pt x="7263618" y="1795961"/>
                  <a:pt x="7427742" y="555659"/>
                  <a:pt x="7568419" y="429050"/>
                </a:cubicBezTo>
                <a:cubicBezTo>
                  <a:pt x="7709096" y="302441"/>
                  <a:pt x="7962314" y="1188705"/>
                  <a:pt x="7962314" y="1188705"/>
                </a:cubicBezTo>
                <a:lnTo>
                  <a:pt x="7962314" y="1188705"/>
                </a:lnTo>
                <a:lnTo>
                  <a:pt x="7962314" y="1188705"/>
                </a:lnTo>
                <a:lnTo>
                  <a:pt x="7962314" y="12309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243701" y="2555062"/>
            <a:ext cx="0" cy="2968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243701" y="5523755"/>
            <a:ext cx="8568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53219" y="4039408"/>
            <a:ext cx="840295" cy="307777"/>
          </a:xfrm>
          <a:prstGeom prst="rect">
            <a:avLst/>
          </a:prstGeom>
          <a:noFill/>
        </p:spPr>
        <p:txBody>
          <a:bodyPr wrap="none" rtlCol="0">
            <a:spAutoFit/>
          </a:bodyPr>
          <a:lstStyle/>
          <a:p>
            <a:r>
              <a:rPr kumimoji="1" lang="en-US" altLang="ja-JP" sz="1400" dirty="0" smtClean="0"/>
              <a:t>irregular</a:t>
            </a:r>
            <a:endParaRPr kumimoji="1" lang="ja-JP" altLang="en-US" sz="1400" dirty="0"/>
          </a:p>
        </p:txBody>
      </p:sp>
      <p:sp>
        <p:nvSpPr>
          <p:cNvPr id="11" name="テキスト ボックス 10"/>
          <p:cNvSpPr txBox="1"/>
          <p:nvPr/>
        </p:nvSpPr>
        <p:spPr>
          <a:xfrm>
            <a:off x="1377646" y="4501073"/>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2" name="テキスト ボックス 11"/>
          <p:cNvSpPr txBox="1"/>
          <p:nvPr/>
        </p:nvSpPr>
        <p:spPr>
          <a:xfrm>
            <a:off x="1982623" y="5050418"/>
            <a:ext cx="899605" cy="307777"/>
          </a:xfrm>
          <a:prstGeom prst="rect">
            <a:avLst/>
          </a:prstGeom>
          <a:noFill/>
        </p:spPr>
        <p:txBody>
          <a:bodyPr wrap="none" rtlCol="0">
            <a:spAutoFit/>
          </a:bodyPr>
          <a:lstStyle/>
          <a:p>
            <a:r>
              <a:rPr lang="en-US" altLang="ja-JP" sz="1400" dirty="0" smtClean="0"/>
              <a:t>Irregular </a:t>
            </a:r>
            <a:endParaRPr kumimoji="1" lang="ja-JP" altLang="en-US" sz="1400" dirty="0"/>
          </a:p>
        </p:txBody>
      </p:sp>
      <p:sp>
        <p:nvSpPr>
          <p:cNvPr id="13" name="テキスト ボックス 12"/>
          <p:cNvSpPr txBox="1"/>
          <p:nvPr/>
        </p:nvSpPr>
        <p:spPr>
          <a:xfrm>
            <a:off x="2745798" y="3752626"/>
            <a:ext cx="899605" cy="307777"/>
          </a:xfrm>
          <a:prstGeom prst="rect">
            <a:avLst/>
          </a:prstGeom>
          <a:noFill/>
        </p:spPr>
        <p:txBody>
          <a:bodyPr wrap="none" rtlCol="0">
            <a:spAutoFit/>
          </a:bodyPr>
          <a:lstStyle/>
          <a:p>
            <a:r>
              <a:rPr lang="en-US" altLang="ja-JP" sz="1400" dirty="0" smtClean="0"/>
              <a:t>Irregular </a:t>
            </a:r>
            <a:endParaRPr kumimoji="1" lang="ja-JP" altLang="en-US" sz="1400" dirty="0"/>
          </a:p>
        </p:txBody>
      </p:sp>
      <p:sp>
        <p:nvSpPr>
          <p:cNvPr id="14" name="テキスト ボックス 13"/>
          <p:cNvSpPr txBox="1"/>
          <p:nvPr/>
        </p:nvSpPr>
        <p:spPr>
          <a:xfrm>
            <a:off x="3681902" y="5215978"/>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5" name="テキスト ボックス 14"/>
          <p:cNvSpPr txBox="1"/>
          <p:nvPr/>
        </p:nvSpPr>
        <p:spPr>
          <a:xfrm>
            <a:off x="5986158" y="5223721"/>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6" name="テキスト ボックス 15"/>
          <p:cNvSpPr txBox="1"/>
          <p:nvPr/>
        </p:nvSpPr>
        <p:spPr>
          <a:xfrm>
            <a:off x="3064971" y="4689208"/>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7" name="テキスト ボックス 16"/>
          <p:cNvSpPr txBox="1"/>
          <p:nvPr/>
        </p:nvSpPr>
        <p:spPr>
          <a:xfrm>
            <a:off x="4436366" y="4535319"/>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8" name="テキスト ボックス 17"/>
          <p:cNvSpPr txBox="1"/>
          <p:nvPr/>
        </p:nvSpPr>
        <p:spPr>
          <a:xfrm>
            <a:off x="5266078" y="4381432"/>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
        <p:nvSpPr>
          <p:cNvPr id="19" name="テキスト ボックス 18"/>
          <p:cNvSpPr txBox="1"/>
          <p:nvPr/>
        </p:nvSpPr>
        <p:spPr>
          <a:xfrm>
            <a:off x="7097917" y="4675956"/>
            <a:ext cx="840295" cy="307777"/>
          </a:xfrm>
          <a:prstGeom prst="rect">
            <a:avLst/>
          </a:prstGeom>
          <a:noFill/>
        </p:spPr>
        <p:txBody>
          <a:bodyPr wrap="none" rtlCol="0">
            <a:spAutoFit/>
          </a:bodyPr>
          <a:lstStyle/>
          <a:p>
            <a:r>
              <a:rPr lang="en-US" altLang="ja-JP" sz="1400" dirty="0" smtClean="0"/>
              <a:t>irregular</a:t>
            </a:r>
            <a:endParaRPr kumimoji="1" lang="ja-JP" altLang="en-US" sz="1400" dirty="0"/>
          </a:p>
        </p:txBody>
      </p:sp>
    </p:spTree>
    <p:extLst>
      <p:ext uri="{BB962C8B-B14F-4D97-AF65-F5344CB8AC3E}">
        <p14:creationId xmlns:p14="http://schemas.microsoft.com/office/powerpoint/2010/main" val="1688185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p:cNvSpPr/>
          <p:nvPr/>
        </p:nvSpPr>
        <p:spPr>
          <a:xfrm>
            <a:off x="-29244" y="5618568"/>
            <a:ext cx="4464496" cy="112858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１２８</a:t>
            </a:r>
            <a:r>
              <a:rPr kumimoji="1" lang="en-US" altLang="ja-JP" dirty="0" smtClean="0"/>
              <a:t>-</a:t>
            </a:r>
            <a:r>
              <a:rPr lang="en-US" altLang="ja-JP" dirty="0" smtClean="0"/>
              <a:t>states molecule</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08093708"/>
              </p:ext>
            </p:extLst>
          </p:nvPr>
        </p:nvGraphicFramePr>
        <p:xfrm>
          <a:off x="3707904" y="2060848"/>
          <a:ext cx="3362303" cy="504056"/>
        </p:xfrm>
        <a:graphic>
          <a:graphicData uri="http://schemas.openxmlformats.org/presentationml/2006/ole">
            <mc:AlternateContent xmlns:mc="http://schemas.openxmlformats.org/markup-compatibility/2006">
              <mc:Choice xmlns:v="urn:schemas-microsoft-com:vml" Requires="v">
                <p:oleObj spid="_x0000_s31821" name="数式" r:id="rId3" imgW="952200" imgH="215640" progId="Equation.3">
                  <p:embed/>
                </p:oleObj>
              </mc:Choice>
              <mc:Fallback>
                <p:oleObj name="数式" r:id="rId3" imgW="952200" imgH="215640" progId="Equation.3">
                  <p:embed/>
                  <p:pic>
                    <p:nvPicPr>
                      <p:cNvPr id="0" name=""/>
                      <p:cNvPicPr/>
                      <p:nvPr/>
                    </p:nvPicPr>
                    <p:blipFill>
                      <a:blip r:embed="rId4"/>
                      <a:stretch>
                        <a:fillRect/>
                      </a:stretch>
                    </p:blipFill>
                    <p:spPr>
                      <a:xfrm>
                        <a:off x="3707904" y="2060848"/>
                        <a:ext cx="3362303" cy="504056"/>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989787650"/>
              </p:ext>
            </p:extLst>
          </p:nvPr>
        </p:nvGraphicFramePr>
        <p:xfrm>
          <a:off x="2627784" y="3003624"/>
          <a:ext cx="5713450" cy="399857"/>
        </p:xfrm>
        <a:graphic>
          <a:graphicData uri="http://schemas.openxmlformats.org/presentationml/2006/ole">
            <mc:AlternateContent xmlns:mc="http://schemas.openxmlformats.org/markup-compatibility/2006">
              <mc:Choice xmlns:v="urn:schemas-microsoft-com:vml" Requires="v">
                <p:oleObj spid="_x0000_s31822" name="数式" r:id="rId5" imgW="2158920" imgH="228600" progId="Equation.3">
                  <p:embed/>
                </p:oleObj>
              </mc:Choice>
              <mc:Fallback>
                <p:oleObj name="数式" r:id="rId5" imgW="2158920" imgH="228600" progId="Equation.3">
                  <p:embed/>
                  <p:pic>
                    <p:nvPicPr>
                      <p:cNvPr id="0" name="オブジェクト 3"/>
                      <p:cNvPicPr>
                        <a:picLocks noChangeAspect="1" noChangeArrowheads="1"/>
                      </p:cNvPicPr>
                      <p:nvPr/>
                    </p:nvPicPr>
                    <p:blipFill>
                      <a:blip r:embed="rId6"/>
                      <a:srcRect/>
                      <a:stretch>
                        <a:fillRect/>
                      </a:stretch>
                    </p:blipFill>
                    <p:spPr bwMode="auto">
                      <a:xfrm>
                        <a:off x="2627784" y="3003624"/>
                        <a:ext cx="5713450" cy="399857"/>
                      </a:xfrm>
                      <a:prstGeom prst="rect">
                        <a:avLst/>
                      </a:prstGeom>
                      <a:noFill/>
                      <a:ln>
                        <a:no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968063810"/>
              </p:ext>
            </p:extLst>
          </p:nvPr>
        </p:nvGraphicFramePr>
        <p:xfrm>
          <a:off x="5652120" y="3529578"/>
          <a:ext cx="2232248" cy="491826"/>
        </p:xfrm>
        <a:graphic>
          <a:graphicData uri="http://schemas.openxmlformats.org/presentationml/2006/ole">
            <mc:AlternateContent xmlns:mc="http://schemas.openxmlformats.org/markup-compatibility/2006">
              <mc:Choice xmlns:v="urn:schemas-microsoft-com:vml" Requires="v">
                <p:oleObj spid="_x0000_s31823" name="数式" r:id="rId7" imgW="685800" imgH="228600" progId="Equation.3">
                  <p:embed/>
                </p:oleObj>
              </mc:Choice>
              <mc:Fallback>
                <p:oleObj name="数式" r:id="rId7" imgW="685800" imgH="228600" progId="Equation.3">
                  <p:embed/>
                  <p:pic>
                    <p:nvPicPr>
                      <p:cNvPr id="0" name="オブジェクト 3"/>
                      <p:cNvPicPr>
                        <a:picLocks noChangeAspect="1" noChangeArrowheads="1"/>
                      </p:cNvPicPr>
                      <p:nvPr/>
                    </p:nvPicPr>
                    <p:blipFill>
                      <a:blip r:embed="rId8"/>
                      <a:srcRect/>
                      <a:stretch>
                        <a:fillRect/>
                      </a:stretch>
                    </p:blipFill>
                    <p:spPr bwMode="auto">
                      <a:xfrm>
                        <a:off x="5652120" y="3529578"/>
                        <a:ext cx="2232248" cy="491826"/>
                      </a:xfrm>
                      <a:prstGeom prst="rect">
                        <a:avLst/>
                      </a:prstGeom>
                      <a:noFill/>
                      <a:ln>
                        <a:noFill/>
                      </a:ln>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708762296"/>
              </p:ext>
            </p:extLst>
          </p:nvPr>
        </p:nvGraphicFramePr>
        <p:xfrm>
          <a:off x="2699792" y="3414105"/>
          <a:ext cx="2664296" cy="787122"/>
        </p:xfrm>
        <a:graphic>
          <a:graphicData uri="http://schemas.openxmlformats.org/presentationml/2006/ole">
            <mc:AlternateContent xmlns:mc="http://schemas.openxmlformats.org/markup-compatibility/2006">
              <mc:Choice xmlns:v="urn:schemas-microsoft-com:vml" Requires="v">
                <p:oleObj spid="_x0000_s31824" name="数式" r:id="rId9" imgW="965160" imgH="431640" progId="Equation.3">
                  <p:embed/>
                </p:oleObj>
              </mc:Choice>
              <mc:Fallback>
                <p:oleObj name="数式" r:id="rId9" imgW="965160" imgH="431640" progId="Equation.3">
                  <p:embed/>
                  <p:pic>
                    <p:nvPicPr>
                      <p:cNvPr id="0" name="オブジェクト 3"/>
                      <p:cNvPicPr>
                        <a:picLocks noChangeAspect="1" noChangeArrowheads="1"/>
                      </p:cNvPicPr>
                      <p:nvPr/>
                    </p:nvPicPr>
                    <p:blipFill>
                      <a:blip r:embed="rId10"/>
                      <a:srcRect/>
                      <a:stretch>
                        <a:fillRect/>
                      </a:stretch>
                    </p:blipFill>
                    <p:spPr bwMode="auto">
                      <a:xfrm>
                        <a:off x="2699792" y="3414105"/>
                        <a:ext cx="2664296" cy="787122"/>
                      </a:xfrm>
                      <a:prstGeom prst="rect">
                        <a:avLst/>
                      </a:prstGeom>
                      <a:noFill/>
                      <a:ln>
                        <a:noFill/>
                      </a:ln>
                    </p:spPr>
                  </p:pic>
                </p:oleObj>
              </mc:Fallback>
            </mc:AlternateContent>
          </a:graphicData>
        </a:graphic>
      </p:graphicFrame>
      <p:sp>
        <p:nvSpPr>
          <p:cNvPr id="10" name="テキスト ボックス 9"/>
          <p:cNvSpPr txBox="1"/>
          <p:nvPr/>
        </p:nvSpPr>
        <p:spPr>
          <a:xfrm>
            <a:off x="211565" y="2060848"/>
            <a:ext cx="2731838" cy="461665"/>
          </a:xfrm>
          <a:prstGeom prst="rect">
            <a:avLst/>
          </a:prstGeom>
          <a:noFill/>
        </p:spPr>
        <p:txBody>
          <a:bodyPr wrap="none" rtlCol="0">
            <a:spAutoFit/>
          </a:bodyPr>
          <a:lstStyle/>
          <a:p>
            <a:r>
              <a:rPr lang="en-US" altLang="ja-JP" sz="2400" b="1" u="sng" dirty="0" smtClean="0"/>
              <a:t>State of molecule</a:t>
            </a:r>
            <a:endParaRPr kumimoji="1" lang="ja-JP" altLang="en-US" sz="2400" b="1" u="sng" dirty="0"/>
          </a:p>
        </p:txBody>
      </p:sp>
      <p:sp>
        <p:nvSpPr>
          <p:cNvPr id="11" name="テキスト ボックス 10"/>
          <p:cNvSpPr txBox="1"/>
          <p:nvPr/>
        </p:nvSpPr>
        <p:spPr>
          <a:xfrm>
            <a:off x="1283241" y="3035461"/>
            <a:ext cx="1301959" cy="461665"/>
          </a:xfrm>
          <a:prstGeom prst="rect">
            <a:avLst/>
          </a:prstGeom>
          <a:noFill/>
        </p:spPr>
        <p:txBody>
          <a:bodyPr wrap="none" rtlCol="0">
            <a:spAutoFit/>
          </a:bodyPr>
          <a:lstStyle/>
          <a:p>
            <a:r>
              <a:rPr lang="ja-JP" altLang="en-US" sz="2400" b="1" u="sng" dirty="0" smtClean="0"/>
              <a:t>７</a:t>
            </a:r>
            <a:r>
              <a:rPr lang="en-US" altLang="ja-JP" sz="2400" b="1" u="sng" dirty="0" smtClean="0"/>
              <a:t>-spins</a:t>
            </a:r>
            <a:endParaRPr kumimoji="1" lang="ja-JP" altLang="en-US" sz="2400" b="1" u="sng" dirty="0"/>
          </a:p>
        </p:txBody>
      </p:sp>
      <p:sp>
        <p:nvSpPr>
          <p:cNvPr id="12" name="上下矢印 11"/>
          <p:cNvSpPr/>
          <p:nvPr/>
        </p:nvSpPr>
        <p:spPr>
          <a:xfrm rot="16200000">
            <a:off x="348439" y="2839644"/>
            <a:ext cx="484632" cy="8762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46219868"/>
              </p:ext>
            </p:extLst>
          </p:nvPr>
        </p:nvGraphicFramePr>
        <p:xfrm>
          <a:off x="683568" y="4537529"/>
          <a:ext cx="2101850" cy="417513"/>
        </p:xfrm>
        <a:graphic>
          <a:graphicData uri="http://schemas.openxmlformats.org/presentationml/2006/ole">
            <mc:AlternateContent xmlns:mc="http://schemas.openxmlformats.org/markup-compatibility/2006">
              <mc:Choice xmlns:v="urn:schemas-microsoft-com:vml" Requires="v">
                <p:oleObj spid="_x0000_s31825" name="数式" r:id="rId11" imgW="761760" imgH="228600" progId="Equation.3">
                  <p:embed/>
                </p:oleObj>
              </mc:Choice>
              <mc:Fallback>
                <p:oleObj name="数式" r:id="rId11" imgW="761760" imgH="228600" progId="Equation.3">
                  <p:embed/>
                  <p:pic>
                    <p:nvPicPr>
                      <p:cNvPr id="0" name="オブジェクト 8"/>
                      <p:cNvPicPr>
                        <a:picLocks noChangeAspect="1" noChangeArrowheads="1"/>
                      </p:cNvPicPr>
                      <p:nvPr/>
                    </p:nvPicPr>
                    <p:blipFill>
                      <a:blip r:embed="rId12"/>
                      <a:srcRect/>
                      <a:stretch>
                        <a:fillRect/>
                      </a:stretch>
                    </p:blipFill>
                    <p:spPr bwMode="auto">
                      <a:xfrm>
                        <a:off x="683568" y="4537529"/>
                        <a:ext cx="21018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テキスト ボックス 13"/>
          <p:cNvSpPr txBox="1"/>
          <p:nvPr/>
        </p:nvSpPr>
        <p:spPr>
          <a:xfrm>
            <a:off x="580562" y="5048634"/>
            <a:ext cx="2313454" cy="369332"/>
          </a:xfrm>
          <a:prstGeom prst="rect">
            <a:avLst/>
          </a:prstGeom>
          <a:noFill/>
        </p:spPr>
        <p:txBody>
          <a:bodyPr wrap="none" rtlCol="0">
            <a:spAutoFit/>
          </a:bodyPr>
          <a:lstStyle/>
          <a:p>
            <a:r>
              <a:rPr lang="en-US" altLang="ja-JP" dirty="0" smtClean="0"/>
              <a:t>An irregular function </a:t>
            </a:r>
            <a:endParaRPr kumimoji="1" lang="ja-JP" altLang="en-US"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696720735"/>
              </p:ext>
            </p:extLst>
          </p:nvPr>
        </p:nvGraphicFramePr>
        <p:xfrm>
          <a:off x="596764" y="5649458"/>
          <a:ext cx="3136900" cy="533400"/>
        </p:xfrm>
        <a:graphic>
          <a:graphicData uri="http://schemas.openxmlformats.org/presentationml/2006/ole">
            <mc:AlternateContent xmlns:mc="http://schemas.openxmlformats.org/markup-compatibility/2006">
              <mc:Choice xmlns:v="urn:schemas-microsoft-com:vml" Requires="v">
                <p:oleObj spid="_x0000_s31826" name="数式" r:id="rId13" imgW="888840" imgH="228600" progId="Equation.3">
                  <p:embed/>
                </p:oleObj>
              </mc:Choice>
              <mc:Fallback>
                <p:oleObj name="数式" r:id="rId13" imgW="888840" imgH="228600" progId="Equation.3">
                  <p:embed/>
                  <p:pic>
                    <p:nvPicPr>
                      <p:cNvPr id="0" name="オブジェクト 6"/>
                      <p:cNvPicPr>
                        <a:picLocks noChangeAspect="1" noChangeArrowheads="1"/>
                      </p:cNvPicPr>
                      <p:nvPr/>
                    </p:nvPicPr>
                    <p:blipFill>
                      <a:blip r:embed="rId14"/>
                      <a:srcRect/>
                      <a:stretch>
                        <a:fillRect/>
                      </a:stretch>
                    </p:blipFill>
                    <p:spPr bwMode="auto">
                      <a:xfrm>
                        <a:off x="596764" y="5649458"/>
                        <a:ext cx="3136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テキスト ボックス 16"/>
          <p:cNvSpPr txBox="1"/>
          <p:nvPr/>
        </p:nvSpPr>
        <p:spPr>
          <a:xfrm>
            <a:off x="207813" y="6182858"/>
            <a:ext cx="4227439" cy="400110"/>
          </a:xfrm>
          <a:prstGeom prst="rect">
            <a:avLst/>
          </a:prstGeom>
          <a:noFill/>
        </p:spPr>
        <p:txBody>
          <a:bodyPr wrap="none" rtlCol="0">
            <a:spAutoFit/>
          </a:bodyPr>
          <a:lstStyle/>
          <a:p>
            <a:r>
              <a:rPr lang="en-US" altLang="ja-JP" sz="2000" b="1" dirty="0"/>
              <a:t>m</a:t>
            </a:r>
            <a:r>
              <a:rPr lang="en-US" altLang="ja-JP" sz="2000" b="1" dirty="0" smtClean="0"/>
              <a:t>ark configuration in a unit cube</a:t>
            </a:r>
            <a:endParaRPr kumimoji="1" lang="ja-JP" altLang="en-US" sz="2000" b="1" dirty="0"/>
          </a:p>
        </p:txBody>
      </p:sp>
      <p:pic>
        <p:nvPicPr>
          <p:cNvPr id="1170" name="Picture 1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4048" y="4211068"/>
            <a:ext cx="2664296" cy="21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オブジェクト 5"/>
          <p:cNvGraphicFramePr>
            <a:graphicFrameLocks noChangeAspect="1"/>
          </p:cNvGraphicFramePr>
          <p:nvPr>
            <p:extLst>
              <p:ext uri="{D42A27DB-BD31-4B8C-83A1-F6EECF244321}">
                <p14:modId xmlns:p14="http://schemas.microsoft.com/office/powerpoint/2010/main" val="203817277"/>
              </p:ext>
            </p:extLst>
          </p:nvPr>
        </p:nvGraphicFramePr>
        <p:xfrm>
          <a:off x="5148064" y="6330835"/>
          <a:ext cx="3240360" cy="406103"/>
        </p:xfrm>
        <a:graphic>
          <a:graphicData uri="http://schemas.openxmlformats.org/presentationml/2006/ole">
            <mc:AlternateContent xmlns:mc="http://schemas.openxmlformats.org/markup-compatibility/2006">
              <mc:Choice xmlns:v="urn:schemas-microsoft-com:vml" Requires="v">
                <p:oleObj spid="_x0000_s31827" name="数式" r:id="rId16" imgW="1206360" imgH="228600" progId="Equation.3">
                  <p:embed/>
                </p:oleObj>
              </mc:Choice>
              <mc:Fallback>
                <p:oleObj name="数式" r:id="rId16" imgW="1206360" imgH="228600" progId="Equation.3">
                  <p:embed/>
                  <p:pic>
                    <p:nvPicPr>
                      <p:cNvPr id="0" name="オブジェクト 15"/>
                      <p:cNvPicPr>
                        <a:picLocks noChangeAspect="1" noChangeArrowheads="1"/>
                      </p:cNvPicPr>
                      <p:nvPr/>
                    </p:nvPicPr>
                    <p:blipFill>
                      <a:blip r:embed="rId17"/>
                      <a:srcRect/>
                      <a:stretch>
                        <a:fillRect/>
                      </a:stretch>
                    </p:blipFill>
                    <p:spPr bwMode="auto">
                      <a:xfrm>
                        <a:off x="5148064" y="6330835"/>
                        <a:ext cx="3240360" cy="406103"/>
                      </a:xfrm>
                      <a:prstGeom prst="rect">
                        <a:avLst/>
                      </a:prstGeom>
                      <a:noFill/>
                      <a:ln>
                        <a:noFill/>
                      </a:ln>
                    </p:spPr>
                  </p:pic>
                </p:oleObj>
              </mc:Fallback>
            </mc:AlternateContent>
          </a:graphicData>
        </a:graphic>
      </p:graphicFrame>
      <p:sp>
        <p:nvSpPr>
          <p:cNvPr id="18" name="テキスト ボックス 17"/>
          <p:cNvSpPr txBox="1"/>
          <p:nvPr/>
        </p:nvSpPr>
        <p:spPr>
          <a:xfrm>
            <a:off x="4435252" y="4483533"/>
            <a:ext cx="540060" cy="369332"/>
          </a:xfrm>
          <a:prstGeom prst="rect">
            <a:avLst/>
          </a:prstGeom>
          <a:noFill/>
        </p:spPr>
        <p:txBody>
          <a:bodyPr wrap="square" rtlCol="0">
            <a:spAutoFit/>
          </a:bodyPr>
          <a:lstStyle/>
          <a:p>
            <a:r>
              <a:rPr lang="ja-JP" altLang="en-US" dirty="0" smtClean="0"/>
              <a:t>例：</a:t>
            </a:r>
            <a:endParaRPr lang="en-US" altLang="ja-JP" dirty="0" smtClean="0"/>
          </a:p>
        </p:txBody>
      </p:sp>
      <p:sp>
        <p:nvSpPr>
          <p:cNvPr id="19" name="正方形/長方形 18"/>
          <p:cNvSpPr/>
          <p:nvPr/>
        </p:nvSpPr>
        <p:spPr>
          <a:xfrm>
            <a:off x="160538" y="4217685"/>
            <a:ext cx="3547366" cy="140088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62332" y="1484783"/>
            <a:ext cx="1500732" cy="461665"/>
          </a:xfrm>
          <a:prstGeom prst="rect">
            <a:avLst/>
          </a:prstGeom>
          <a:noFill/>
        </p:spPr>
        <p:txBody>
          <a:bodyPr wrap="none" rtlCol="0">
            <a:spAutoFit/>
          </a:bodyPr>
          <a:lstStyle/>
          <a:p>
            <a:r>
              <a:rPr lang="en-US" altLang="ja-JP" sz="2400" b="1" u="sng" dirty="0"/>
              <a:t>M</a:t>
            </a:r>
            <a:r>
              <a:rPr lang="en-US" altLang="ja-JP" sz="2400" b="1" u="sng" dirty="0" smtClean="0"/>
              <a:t>olecule</a:t>
            </a:r>
            <a:endParaRPr kumimoji="1" lang="ja-JP" altLang="en-US" sz="2400" b="1" u="sng" dirty="0"/>
          </a:p>
        </p:txBody>
      </p:sp>
      <p:sp>
        <p:nvSpPr>
          <p:cNvPr id="22" name="テキスト ボックス 21"/>
          <p:cNvSpPr txBox="1"/>
          <p:nvPr/>
        </p:nvSpPr>
        <p:spPr>
          <a:xfrm>
            <a:off x="2483768" y="1484784"/>
            <a:ext cx="4224233" cy="461665"/>
          </a:xfrm>
          <a:prstGeom prst="rect">
            <a:avLst/>
          </a:prstGeom>
          <a:noFill/>
        </p:spPr>
        <p:txBody>
          <a:bodyPr wrap="none" rtlCol="0">
            <a:spAutoFit/>
          </a:bodyPr>
          <a:lstStyle/>
          <a:p>
            <a:r>
              <a:rPr lang="en-US" altLang="ja-JP" sz="2400" dirty="0" smtClean="0"/>
              <a:t>a unit cube in the cubic lattice</a:t>
            </a:r>
            <a:endParaRPr kumimoji="1" lang="ja-JP" altLang="en-US" sz="2400" dirty="0"/>
          </a:p>
        </p:txBody>
      </p:sp>
    </p:spTree>
    <p:extLst>
      <p:ext uri="{BB962C8B-B14F-4D97-AF65-F5344CB8AC3E}">
        <p14:creationId xmlns:p14="http://schemas.microsoft.com/office/powerpoint/2010/main" val="1527362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雲形吹き出し 22"/>
          <p:cNvSpPr/>
          <p:nvPr/>
        </p:nvSpPr>
        <p:spPr>
          <a:xfrm rot="10800000">
            <a:off x="-149389" y="5877540"/>
            <a:ext cx="4733056" cy="980460"/>
          </a:xfrm>
          <a:prstGeom prst="cloud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dirty="0" smtClean="0"/>
              <a:t>Hamiltonian</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88309294"/>
              </p:ext>
            </p:extLst>
          </p:nvPr>
        </p:nvGraphicFramePr>
        <p:xfrm>
          <a:off x="3419872" y="2136836"/>
          <a:ext cx="2284546" cy="504056"/>
        </p:xfrm>
        <a:graphic>
          <a:graphicData uri="http://schemas.openxmlformats.org/presentationml/2006/ole">
            <mc:AlternateContent xmlns:mc="http://schemas.openxmlformats.org/markup-compatibility/2006">
              <mc:Choice xmlns:v="urn:schemas-microsoft-com:vml" Requires="v">
                <p:oleObj spid="_x0000_s22486" name="数式" r:id="rId3" imgW="685800" imgH="228600" progId="Equation.3">
                  <p:embed/>
                </p:oleObj>
              </mc:Choice>
              <mc:Fallback>
                <p:oleObj name="数式" r:id="rId3" imgW="685800" imgH="228600" progId="Equation.3">
                  <p:embed/>
                  <p:pic>
                    <p:nvPicPr>
                      <p:cNvPr id="0" name=""/>
                      <p:cNvPicPr>
                        <a:picLocks noChangeAspect="1" noChangeArrowheads="1"/>
                      </p:cNvPicPr>
                      <p:nvPr/>
                    </p:nvPicPr>
                    <p:blipFill>
                      <a:blip r:embed="rId4"/>
                      <a:srcRect/>
                      <a:stretch>
                        <a:fillRect/>
                      </a:stretch>
                    </p:blipFill>
                    <p:spPr bwMode="auto">
                      <a:xfrm>
                        <a:off x="3419872" y="2136836"/>
                        <a:ext cx="2284546" cy="504056"/>
                      </a:xfrm>
                      <a:prstGeom prst="rect">
                        <a:avLst/>
                      </a:prstGeom>
                      <a:noFill/>
                      <a:ln>
                        <a:no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853808180"/>
              </p:ext>
            </p:extLst>
          </p:nvPr>
        </p:nvGraphicFramePr>
        <p:xfrm>
          <a:off x="2555776" y="1536612"/>
          <a:ext cx="4727575" cy="417513"/>
        </p:xfrm>
        <a:graphic>
          <a:graphicData uri="http://schemas.openxmlformats.org/presentationml/2006/ole">
            <mc:AlternateContent xmlns:mc="http://schemas.openxmlformats.org/markup-compatibility/2006">
              <mc:Choice xmlns:v="urn:schemas-microsoft-com:vml" Requires="v">
                <p:oleObj spid="_x0000_s22487" name="数式" r:id="rId5" imgW="1714320" imgH="228600" progId="Equation.3">
                  <p:embed/>
                </p:oleObj>
              </mc:Choice>
              <mc:Fallback>
                <p:oleObj name="数式" r:id="rId5" imgW="1714320" imgH="228600" progId="Equation.3">
                  <p:embed/>
                  <p:pic>
                    <p:nvPicPr>
                      <p:cNvPr id="0" name=""/>
                      <p:cNvPicPr>
                        <a:picLocks noChangeAspect="1" noChangeArrowheads="1"/>
                      </p:cNvPicPr>
                      <p:nvPr/>
                    </p:nvPicPr>
                    <p:blipFill>
                      <a:blip r:embed="rId6"/>
                      <a:srcRect/>
                      <a:stretch>
                        <a:fillRect/>
                      </a:stretch>
                    </p:blipFill>
                    <p:spPr bwMode="auto">
                      <a:xfrm>
                        <a:off x="2555776" y="1536612"/>
                        <a:ext cx="47275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5"/>
          <p:cNvSpPr txBox="1"/>
          <p:nvPr/>
        </p:nvSpPr>
        <p:spPr>
          <a:xfrm>
            <a:off x="5255" y="1492460"/>
            <a:ext cx="2013693" cy="461665"/>
          </a:xfrm>
          <a:prstGeom prst="rect">
            <a:avLst/>
          </a:prstGeom>
          <a:noFill/>
        </p:spPr>
        <p:txBody>
          <a:bodyPr wrap="none" rtlCol="0">
            <a:spAutoFit/>
          </a:bodyPr>
          <a:lstStyle/>
          <a:p>
            <a:r>
              <a:rPr lang="en-US" altLang="ja-JP" sz="2400" b="1" u="sng" dirty="0" smtClean="0"/>
              <a:t>Cubic lattice</a:t>
            </a:r>
            <a:endParaRPr kumimoji="1" lang="ja-JP" altLang="en-US" sz="2400" b="1" u="sng"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633876262"/>
              </p:ext>
            </p:extLst>
          </p:nvPr>
        </p:nvGraphicFramePr>
        <p:xfrm>
          <a:off x="2596456" y="2911526"/>
          <a:ext cx="4060324" cy="755857"/>
        </p:xfrm>
        <a:graphic>
          <a:graphicData uri="http://schemas.openxmlformats.org/presentationml/2006/ole">
            <mc:AlternateContent xmlns:mc="http://schemas.openxmlformats.org/markup-compatibility/2006">
              <mc:Choice xmlns:v="urn:schemas-microsoft-com:vml" Requires="v">
                <p:oleObj spid="_x0000_s22488" name="数式" r:id="rId7" imgW="1307880" imgH="368280" progId="Equation.3">
                  <p:embed/>
                </p:oleObj>
              </mc:Choice>
              <mc:Fallback>
                <p:oleObj name="数式" r:id="rId7" imgW="1307880" imgH="368280" progId="Equation.3">
                  <p:embed/>
                  <p:pic>
                    <p:nvPicPr>
                      <p:cNvPr id="0" name=""/>
                      <p:cNvPicPr>
                        <a:picLocks noChangeAspect="1" noChangeArrowheads="1"/>
                      </p:cNvPicPr>
                      <p:nvPr/>
                    </p:nvPicPr>
                    <p:blipFill>
                      <a:blip r:embed="rId8"/>
                      <a:srcRect/>
                      <a:stretch>
                        <a:fillRect/>
                      </a:stretch>
                    </p:blipFill>
                    <p:spPr bwMode="auto">
                      <a:xfrm>
                        <a:off x="2596456" y="2911526"/>
                        <a:ext cx="4060324" cy="755857"/>
                      </a:xfrm>
                      <a:prstGeom prst="rect">
                        <a:avLst/>
                      </a:prstGeom>
                      <a:noFill/>
                      <a:ln>
                        <a:noFill/>
                      </a:ln>
                    </p:spPr>
                  </p:pic>
                </p:oleObj>
              </mc:Fallback>
            </mc:AlternateContent>
          </a:graphicData>
        </a:graphic>
      </p:graphicFrame>
      <p:sp>
        <p:nvSpPr>
          <p:cNvPr id="9" name="テキスト ボックス 8"/>
          <p:cNvSpPr txBox="1"/>
          <p:nvPr/>
        </p:nvSpPr>
        <p:spPr>
          <a:xfrm>
            <a:off x="5255" y="2135383"/>
            <a:ext cx="2989921" cy="400110"/>
          </a:xfrm>
          <a:prstGeom prst="rect">
            <a:avLst/>
          </a:prstGeom>
          <a:noFill/>
        </p:spPr>
        <p:txBody>
          <a:bodyPr wrap="none" rtlCol="0">
            <a:spAutoFit/>
          </a:bodyPr>
          <a:lstStyle/>
          <a:p>
            <a:r>
              <a:rPr lang="en-US" altLang="ja-JP" sz="2000" b="1" u="sng" dirty="0" smtClean="0"/>
              <a:t>Molecule configuration</a:t>
            </a:r>
            <a:endParaRPr kumimoji="1" lang="ja-JP" altLang="en-US" sz="2000" b="1" u="sng" dirty="0"/>
          </a:p>
        </p:txBody>
      </p:sp>
      <p:sp>
        <p:nvSpPr>
          <p:cNvPr id="10" name="テキスト ボックス 9"/>
          <p:cNvSpPr txBox="1"/>
          <p:nvPr/>
        </p:nvSpPr>
        <p:spPr>
          <a:xfrm>
            <a:off x="-26000" y="2911526"/>
            <a:ext cx="1944763" cy="461665"/>
          </a:xfrm>
          <a:prstGeom prst="rect">
            <a:avLst/>
          </a:prstGeom>
          <a:noFill/>
        </p:spPr>
        <p:txBody>
          <a:bodyPr wrap="none" rtlCol="0">
            <a:spAutoFit/>
          </a:bodyPr>
          <a:lstStyle/>
          <a:p>
            <a:r>
              <a:rPr lang="en-US" altLang="ja-JP" sz="2400" b="1" u="sng" dirty="0" smtClean="0"/>
              <a:t>Hamiltonian</a:t>
            </a:r>
            <a:endParaRPr kumimoji="1" lang="ja-JP" altLang="en-US" sz="2400" b="1" u="sng"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681174111"/>
              </p:ext>
            </p:extLst>
          </p:nvPr>
        </p:nvGraphicFramePr>
        <p:xfrm>
          <a:off x="2982531" y="3552528"/>
          <a:ext cx="803275" cy="558800"/>
        </p:xfrm>
        <a:graphic>
          <a:graphicData uri="http://schemas.openxmlformats.org/presentationml/2006/ole">
            <mc:AlternateContent xmlns:mc="http://schemas.openxmlformats.org/markup-compatibility/2006">
              <mc:Choice xmlns:v="urn:schemas-microsoft-com:vml" Requires="v">
                <p:oleObj spid="_x0000_s22489" name="数式" r:id="rId9" imgW="241200" imgH="253800" progId="Equation.3">
                  <p:embed/>
                </p:oleObj>
              </mc:Choice>
              <mc:Fallback>
                <p:oleObj name="数式" r:id="rId9" imgW="241200" imgH="253800" progId="Equation.3">
                  <p:embed/>
                  <p:pic>
                    <p:nvPicPr>
                      <p:cNvPr id="0" name=""/>
                      <p:cNvPicPr>
                        <a:picLocks noChangeAspect="1" noChangeArrowheads="1"/>
                      </p:cNvPicPr>
                      <p:nvPr/>
                    </p:nvPicPr>
                    <p:blipFill>
                      <a:blip r:embed="rId10"/>
                      <a:srcRect/>
                      <a:stretch>
                        <a:fillRect/>
                      </a:stretch>
                    </p:blipFill>
                    <p:spPr bwMode="auto">
                      <a:xfrm>
                        <a:off x="2982531" y="3552528"/>
                        <a:ext cx="8032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テキスト ボックス 11"/>
          <p:cNvSpPr txBox="1"/>
          <p:nvPr/>
        </p:nvSpPr>
        <p:spPr>
          <a:xfrm>
            <a:off x="3710811" y="3647262"/>
            <a:ext cx="979755" cy="369332"/>
          </a:xfrm>
          <a:prstGeom prst="rect">
            <a:avLst/>
          </a:prstGeom>
          <a:noFill/>
        </p:spPr>
        <p:txBody>
          <a:bodyPr wrap="none" rtlCol="0">
            <a:spAutoFit/>
          </a:bodyPr>
          <a:lstStyle/>
          <a:p>
            <a:r>
              <a:rPr lang="en-US" altLang="ja-JP" dirty="0" smtClean="0"/>
              <a:t>NN-pair</a:t>
            </a:r>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115437502"/>
              </p:ext>
            </p:extLst>
          </p:nvPr>
        </p:nvGraphicFramePr>
        <p:xfrm>
          <a:off x="4785863" y="3513357"/>
          <a:ext cx="1905000" cy="503237"/>
        </p:xfrm>
        <a:graphic>
          <a:graphicData uri="http://schemas.openxmlformats.org/presentationml/2006/ole">
            <mc:AlternateContent xmlns:mc="http://schemas.openxmlformats.org/markup-compatibility/2006">
              <mc:Choice xmlns:v="urn:schemas-microsoft-com:vml" Requires="v">
                <p:oleObj spid="_x0000_s22490" name="数式" r:id="rId11" imgW="571320" imgH="228600" progId="Equation.3">
                  <p:embed/>
                </p:oleObj>
              </mc:Choice>
              <mc:Fallback>
                <p:oleObj name="数式" r:id="rId11" imgW="571320" imgH="228600" progId="Equation.3">
                  <p:embed/>
                  <p:pic>
                    <p:nvPicPr>
                      <p:cNvPr id="0" name=""/>
                      <p:cNvPicPr>
                        <a:picLocks noChangeAspect="1" noChangeArrowheads="1"/>
                      </p:cNvPicPr>
                      <p:nvPr/>
                    </p:nvPicPr>
                    <p:blipFill>
                      <a:blip r:embed="rId12"/>
                      <a:srcRect/>
                      <a:stretch>
                        <a:fillRect/>
                      </a:stretch>
                    </p:blipFill>
                    <p:spPr bwMode="auto">
                      <a:xfrm>
                        <a:off x="4785863" y="3513357"/>
                        <a:ext cx="1905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028505756"/>
              </p:ext>
            </p:extLst>
          </p:nvPr>
        </p:nvGraphicFramePr>
        <p:xfrm>
          <a:off x="337675" y="4544659"/>
          <a:ext cx="2065536" cy="387288"/>
        </p:xfrm>
        <a:graphic>
          <a:graphicData uri="http://schemas.openxmlformats.org/presentationml/2006/ole">
            <mc:AlternateContent xmlns:mc="http://schemas.openxmlformats.org/markup-compatibility/2006">
              <mc:Choice xmlns:v="urn:schemas-microsoft-com:vml" Requires="v">
                <p:oleObj spid="_x0000_s22491" name="数式" r:id="rId13" imgW="850680" imgH="241200" progId="Equation.3">
                  <p:embed/>
                </p:oleObj>
              </mc:Choice>
              <mc:Fallback>
                <p:oleObj name="数式" r:id="rId13" imgW="850680" imgH="241200" progId="Equation.3">
                  <p:embed/>
                  <p:pic>
                    <p:nvPicPr>
                      <p:cNvPr id="0" name="オブジェクト 7"/>
                      <p:cNvPicPr>
                        <a:picLocks noChangeAspect="1" noChangeArrowheads="1"/>
                      </p:cNvPicPr>
                      <p:nvPr/>
                    </p:nvPicPr>
                    <p:blipFill>
                      <a:blip r:embed="rId14"/>
                      <a:srcRect/>
                      <a:stretch>
                        <a:fillRect/>
                      </a:stretch>
                    </p:blipFill>
                    <p:spPr bwMode="auto">
                      <a:xfrm>
                        <a:off x="337675" y="4544659"/>
                        <a:ext cx="2065536" cy="387288"/>
                      </a:xfrm>
                      <a:prstGeom prst="rect">
                        <a:avLst/>
                      </a:prstGeom>
                      <a:noFill/>
                      <a:ln>
                        <a:noFill/>
                      </a:ln>
                    </p:spPr>
                  </p:pic>
                </p:oleObj>
              </mc:Fallback>
            </mc:AlternateContent>
          </a:graphicData>
        </a:graphic>
      </p:graphicFrame>
      <p:sp>
        <p:nvSpPr>
          <p:cNvPr id="14" name="テキスト ボックス 13"/>
          <p:cNvSpPr txBox="1"/>
          <p:nvPr/>
        </p:nvSpPr>
        <p:spPr>
          <a:xfrm>
            <a:off x="3496235" y="4378640"/>
            <a:ext cx="5660589" cy="646331"/>
          </a:xfrm>
          <a:prstGeom prst="rect">
            <a:avLst/>
          </a:prstGeom>
          <a:noFill/>
        </p:spPr>
        <p:txBody>
          <a:bodyPr wrap="none" rtlCol="0">
            <a:spAutoFit/>
          </a:bodyPr>
          <a:lstStyle/>
          <a:p>
            <a:r>
              <a:rPr lang="en-US" altLang="ja-JP" dirty="0" smtClean="0"/>
              <a:t>A mark configuration in  the positive k surface of         </a:t>
            </a:r>
          </a:p>
          <a:p>
            <a:r>
              <a:rPr lang="en-US" altLang="ja-JP" dirty="0" smtClean="0"/>
              <a:t>is different from  that in the negative k surface of  </a:t>
            </a:r>
            <a:r>
              <a:rPr lang="ja-JP" altLang="en-US" dirty="0" smtClean="0"/>
              <a:t>　　　</a:t>
            </a:r>
            <a:endParaRPr lang="en-US" altLang="ja-JP" dirty="0" smtClean="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618517770"/>
              </p:ext>
            </p:extLst>
          </p:nvPr>
        </p:nvGraphicFramePr>
        <p:xfrm>
          <a:off x="8532440" y="4345257"/>
          <a:ext cx="504240" cy="428537"/>
        </p:xfrm>
        <a:graphic>
          <a:graphicData uri="http://schemas.openxmlformats.org/presentationml/2006/ole">
            <mc:AlternateContent xmlns:mc="http://schemas.openxmlformats.org/markup-compatibility/2006">
              <mc:Choice xmlns:v="urn:schemas-microsoft-com:vml" Requires="v">
                <p:oleObj spid="_x0000_s22492" name="数式" r:id="rId15" imgW="177480" imgH="228600" progId="Equation.3">
                  <p:embed/>
                </p:oleObj>
              </mc:Choice>
              <mc:Fallback>
                <p:oleObj name="数式" r:id="rId15" imgW="177480" imgH="228600" progId="Equation.3">
                  <p:embed/>
                  <p:pic>
                    <p:nvPicPr>
                      <p:cNvPr id="0" name="オブジェクト 3"/>
                      <p:cNvPicPr>
                        <a:picLocks noChangeAspect="1" noChangeArrowheads="1"/>
                      </p:cNvPicPr>
                      <p:nvPr/>
                    </p:nvPicPr>
                    <p:blipFill>
                      <a:blip r:embed="rId16"/>
                      <a:srcRect/>
                      <a:stretch>
                        <a:fillRect/>
                      </a:stretch>
                    </p:blipFill>
                    <p:spPr bwMode="auto">
                      <a:xfrm>
                        <a:off x="8532440" y="4345257"/>
                        <a:ext cx="504240" cy="428537"/>
                      </a:xfrm>
                      <a:prstGeom prst="rect">
                        <a:avLst/>
                      </a:prstGeom>
                      <a:noFill/>
                      <a:ln>
                        <a:noFill/>
                      </a:ln>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317899769"/>
              </p:ext>
            </p:extLst>
          </p:nvPr>
        </p:nvGraphicFramePr>
        <p:xfrm>
          <a:off x="8532440" y="4701805"/>
          <a:ext cx="432048" cy="362747"/>
        </p:xfrm>
        <a:graphic>
          <a:graphicData uri="http://schemas.openxmlformats.org/presentationml/2006/ole">
            <mc:AlternateContent xmlns:mc="http://schemas.openxmlformats.org/markup-compatibility/2006">
              <mc:Choice xmlns:v="urn:schemas-microsoft-com:vml" Requires="v">
                <p:oleObj spid="_x0000_s22493" name="数式" r:id="rId17" imgW="190440" imgH="241200" progId="Equation.3">
                  <p:embed/>
                </p:oleObj>
              </mc:Choice>
              <mc:Fallback>
                <p:oleObj name="数式" r:id="rId17" imgW="190440" imgH="241200" progId="Equation.3">
                  <p:embed/>
                  <p:pic>
                    <p:nvPicPr>
                      <p:cNvPr id="0" name="オブジェクト 14"/>
                      <p:cNvPicPr>
                        <a:picLocks noChangeAspect="1" noChangeArrowheads="1"/>
                      </p:cNvPicPr>
                      <p:nvPr/>
                    </p:nvPicPr>
                    <p:blipFill>
                      <a:blip r:embed="rId18"/>
                      <a:srcRect/>
                      <a:stretch>
                        <a:fillRect/>
                      </a:stretch>
                    </p:blipFill>
                    <p:spPr bwMode="auto">
                      <a:xfrm>
                        <a:off x="8532440" y="4701805"/>
                        <a:ext cx="432048" cy="362747"/>
                      </a:xfrm>
                      <a:prstGeom prst="rect">
                        <a:avLst/>
                      </a:prstGeom>
                      <a:noFill/>
                      <a:ln>
                        <a:noFill/>
                      </a:ln>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506212021"/>
              </p:ext>
            </p:extLst>
          </p:nvPr>
        </p:nvGraphicFramePr>
        <p:xfrm>
          <a:off x="319154" y="5433328"/>
          <a:ext cx="2983632" cy="390475"/>
        </p:xfrm>
        <a:graphic>
          <a:graphicData uri="http://schemas.openxmlformats.org/presentationml/2006/ole">
            <mc:AlternateContent xmlns:mc="http://schemas.openxmlformats.org/markup-compatibility/2006">
              <mc:Choice xmlns:v="urn:schemas-microsoft-com:vml" Requires="v">
                <p:oleObj spid="_x0000_s22494" name="数式" r:id="rId19" imgW="1218960" imgH="241200" progId="Equation.3">
                  <p:embed/>
                </p:oleObj>
              </mc:Choice>
              <mc:Fallback>
                <p:oleObj name="数式" r:id="rId19" imgW="1218960" imgH="241200" progId="Equation.3">
                  <p:embed/>
                  <p:pic>
                    <p:nvPicPr>
                      <p:cNvPr id="0" name=""/>
                      <p:cNvPicPr>
                        <a:picLocks noChangeAspect="1" noChangeArrowheads="1"/>
                      </p:cNvPicPr>
                      <p:nvPr/>
                    </p:nvPicPr>
                    <p:blipFill>
                      <a:blip r:embed="rId20"/>
                      <a:srcRect/>
                      <a:stretch>
                        <a:fillRect/>
                      </a:stretch>
                    </p:blipFill>
                    <p:spPr bwMode="auto">
                      <a:xfrm>
                        <a:off x="319154" y="5433328"/>
                        <a:ext cx="2983632" cy="390475"/>
                      </a:xfrm>
                      <a:prstGeom prst="rect">
                        <a:avLst/>
                      </a:prstGeom>
                      <a:noFill/>
                      <a:ln>
                        <a:noFill/>
                      </a:ln>
                    </p:spPr>
                  </p:pic>
                </p:oleObj>
              </mc:Fallback>
            </mc:AlternateContent>
          </a:graphicData>
        </a:graphic>
      </p:graphicFrame>
      <p:sp>
        <p:nvSpPr>
          <p:cNvPr id="25" name="テキスト ボックス 24"/>
          <p:cNvSpPr txBox="1"/>
          <p:nvPr/>
        </p:nvSpPr>
        <p:spPr>
          <a:xfrm>
            <a:off x="312414" y="6069033"/>
            <a:ext cx="4907658" cy="646331"/>
          </a:xfrm>
          <a:prstGeom prst="rect">
            <a:avLst/>
          </a:prstGeom>
          <a:noFill/>
        </p:spPr>
        <p:txBody>
          <a:bodyPr wrap="square" rtlCol="0">
            <a:spAutoFit/>
          </a:bodyPr>
          <a:lstStyle/>
          <a:p>
            <a:r>
              <a:rPr lang="en-US" altLang="ja-JP" b="1" dirty="0" smtClean="0"/>
              <a:t>Irregular function</a:t>
            </a:r>
          </a:p>
          <a:p>
            <a:r>
              <a:rPr lang="en-US" altLang="ja-JP" b="1" dirty="0" smtClean="0"/>
              <a:t> (</a:t>
            </a:r>
            <a:r>
              <a:rPr lang="en-US" altLang="ja-JP" sz="1400" b="1" dirty="0" smtClean="0"/>
              <a:t>choose it with probability ½ and fix it </a:t>
            </a:r>
            <a:r>
              <a:rPr lang="ja-JP" altLang="en-US" sz="1400" dirty="0" smtClean="0"/>
              <a:t>）</a:t>
            </a:r>
            <a:endParaRPr kumimoji="1" lang="ja-JP" altLang="en-US" sz="14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77355227"/>
              </p:ext>
            </p:extLst>
          </p:nvPr>
        </p:nvGraphicFramePr>
        <p:xfrm>
          <a:off x="6300192" y="2150993"/>
          <a:ext cx="1484959" cy="447508"/>
        </p:xfrm>
        <a:graphic>
          <a:graphicData uri="http://schemas.openxmlformats.org/presentationml/2006/ole">
            <mc:AlternateContent xmlns:mc="http://schemas.openxmlformats.org/markup-compatibility/2006">
              <mc:Choice xmlns:v="urn:schemas-microsoft-com:vml" Requires="v">
                <p:oleObj spid="_x0000_s22495" name="数式" r:id="rId21" imgW="444240" imgH="203040" progId="Equation.3">
                  <p:embed/>
                </p:oleObj>
              </mc:Choice>
              <mc:Fallback>
                <p:oleObj name="数式" r:id="rId21" imgW="444240" imgH="203040" progId="Equation.3">
                  <p:embed/>
                  <p:pic>
                    <p:nvPicPr>
                      <p:cNvPr id="0" name="オブジェクト 5"/>
                      <p:cNvPicPr>
                        <a:picLocks noChangeAspect="1" noChangeArrowheads="1"/>
                      </p:cNvPicPr>
                      <p:nvPr/>
                    </p:nvPicPr>
                    <p:blipFill>
                      <a:blip r:embed="rId22"/>
                      <a:srcRect/>
                      <a:stretch>
                        <a:fillRect/>
                      </a:stretch>
                    </p:blipFill>
                    <p:spPr bwMode="auto">
                      <a:xfrm>
                        <a:off x="6300192" y="2150993"/>
                        <a:ext cx="1484959" cy="447508"/>
                      </a:xfrm>
                      <a:prstGeom prst="rect">
                        <a:avLst/>
                      </a:prstGeom>
                      <a:noFill/>
                      <a:ln>
                        <a:noFill/>
                      </a:ln>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125829062"/>
              </p:ext>
            </p:extLst>
          </p:nvPr>
        </p:nvGraphicFramePr>
        <p:xfrm>
          <a:off x="7092280" y="3647262"/>
          <a:ext cx="1707901" cy="353359"/>
        </p:xfrm>
        <a:graphic>
          <a:graphicData uri="http://schemas.openxmlformats.org/presentationml/2006/ole">
            <mc:AlternateContent xmlns:mc="http://schemas.openxmlformats.org/markup-compatibility/2006">
              <mc:Choice xmlns:v="urn:schemas-microsoft-com:vml" Requires="v">
                <p:oleObj spid="_x0000_s22496" name="数式" r:id="rId23" imgW="647640" imgH="203040" progId="Equation.3">
                  <p:embed/>
                </p:oleObj>
              </mc:Choice>
              <mc:Fallback>
                <p:oleObj name="数式" r:id="rId23" imgW="647640" imgH="203040" progId="Equation.3">
                  <p:embed/>
                  <p:pic>
                    <p:nvPicPr>
                      <p:cNvPr id="0" name="オブジェクト 2"/>
                      <p:cNvPicPr>
                        <a:picLocks noChangeAspect="1" noChangeArrowheads="1"/>
                      </p:cNvPicPr>
                      <p:nvPr/>
                    </p:nvPicPr>
                    <p:blipFill>
                      <a:blip r:embed="rId24"/>
                      <a:srcRect/>
                      <a:stretch>
                        <a:fillRect/>
                      </a:stretch>
                    </p:blipFill>
                    <p:spPr bwMode="auto">
                      <a:xfrm>
                        <a:off x="7092280" y="3647262"/>
                        <a:ext cx="1707901" cy="353359"/>
                      </a:xfrm>
                      <a:prstGeom prst="rect">
                        <a:avLst/>
                      </a:prstGeom>
                      <a:noFill/>
                      <a:ln>
                        <a:noFill/>
                      </a:ln>
                    </p:spPr>
                  </p:pic>
                </p:oleObj>
              </mc:Fallback>
            </mc:AlternateContent>
          </a:graphicData>
        </a:graphic>
      </p:graphicFrame>
      <p:cxnSp>
        <p:nvCxnSpPr>
          <p:cNvPr id="26" name="直線コネクタ 25"/>
          <p:cNvCxnSpPr/>
          <p:nvPr/>
        </p:nvCxnSpPr>
        <p:spPr>
          <a:xfrm flipV="1">
            <a:off x="-26000" y="4201260"/>
            <a:ext cx="918282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421295" y="4204969"/>
            <a:ext cx="0" cy="1487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255" y="5251684"/>
            <a:ext cx="915682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01490" y="5369708"/>
            <a:ext cx="5724709" cy="646331"/>
          </a:xfrm>
          <a:prstGeom prst="rect">
            <a:avLst/>
          </a:prstGeom>
          <a:noFill/>
        </p:spPr>
        <p:txBody>
          <a:bodyPr wrap="none" rtlCol="0">
            <a:spAutoFit/>
          </a:bodyPr>
          <a:lstStyle/>
          <a:p>
            <a:r>
              <a:rPr lang="en-US" altLang="ja-JP" dirty="0" smtClean="0"/>
              <a:t>A mark configuration in  the positive k surface of          </a:t>
            </a:r>
          </a:p>
          <a:p>
            <a:r>
              <a:rPr lang="en-US" altLang="ja-JP" dirty="0" smtClean="0"/>
              <a:t>is different from  that in the negative k surface of  </a:t>
            </a:r>
            <a:r>
              <a:rPr lang="ja-JP" altLang="en-US" dirty="0" smtClean="0"/>
              <a:t>　　　</a:t>
            </a:r>
            <a:endParaRPr lang="en-US" altLang="ja-JP" dirty="0" smtClean="0"/>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535144398"/>
              </p:ext>
            </p:extLst>
          </p:nvPr>
        </p:nvGraphicFramePr>
        <p:xfrm>
          <a:off x="8532440" y="5278993"/>
          <a:ext cx="503237" cy="428625"/>
        </p:xfrm>
        <a:graphic>
          <a:graphicData uri="http://schemas.openxmlformats.org/presentationml/2006/ole">
            <mc:AlternateContent xmlns:mc="http://schemas.openxmlformats.org/markup-compatibility/2006">
              <mc:Choice xmlns:v="urn:schemas-microsoft-com:vml" Requires="v">
                <p:oleObj spid="_x0000_s22497" name="数式" r:id="rId25" imgW="177480" imgH="228600" progId="Equation.3">
                  <p:embed/>
                </p:oleObj>
              </mc:Choice>
              <mc:Fallback>
                <p:oleObj name="数式" r:id="rId25" imgW="177480" imgH="228600" progId="Equation.3">
                  <p:embed/>
                  <p:pic>
                    <p:nvPicPr>
                      <p:cNvPr id="0" name="オブジェクト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532440" y="5278993"/>
                        <a:ext cx="5032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258649190"/>
              </p:ext>
            </p:extLst>
          </p:nvPr>
        </p:nvGraphicFramePr>
        <p:xfrm>
          <a:off x="8532440" y="5692873"/>
          <a:ext cx="431800" cy="361950"/>
        </p:xfrm>
        <a:graphic>
          <a:graphicData uri="http://schemas.openxmlformats.org/presentationml/2006/ole">
            <mc:AlternateContent xmlns:mc="http://schemas.openxmlformats.org/markup-compatibility/2006">
              <mc:Choice xmlns:v="urn:schemas-microsoft-com:vml" Requires="v">
                <p:oleObj spid="_x0000_s22498" name="数式" r:id="rId27" imgW="190440" imgH="241200" progId="Equation.3">
                  <p:embed/>
                </p:oleObj>
              </mc:Choice>
              <mc:Fallback>
                <p:oleObj name="数式" r:id="rId27" imgW="190440" imgH="241200" progId="Equation.3">
                  <p:embed/>
                  <p:pic>
                    <p:nvPicPr>
                      <p:cNvPr id="0" name="オブジェクト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532440" y="5692873"/>
                        <a:ext cx="4318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3419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雲形吹き出し 13"/>
          <p:cNvSpPr/>
          <p:nvPr/>
        </p:nvSpPr>
        <p:spPr>
          <a:xfrm rot="10800000">
            <a:off x="34464" y="5324324"/>
            <a:ext cx="4753559" cy="696190"/>
          </a:xfrm>
          <a:prstGeom prst="cloud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dirty="0" smtClean="0"/>
              <a:t>Example of </a:t>
            </a:r>
            <a:r>
              <a:rPr lang="en-US" altLang="ja-JP" dirty="0" smtClean="0"/>
              <a:t>interaction potential</a:t>
            </a:r>
            <a:endParaRPr kumimoji="1" lang="ja-JP"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84243"/>
            <a:ext cx="5086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3128018387"/>
              </p:ext>
            </p:extLst>
          </p:nvPr>
        </p:nvGraphicFramePr>
        <p:xfrm>
          <a:off x="1568450" y="4219575"/>
          <a:ext cx="1879600" cy="346075"/>
        </p:xfrm>
        <a:graphic>
          <a:graphicData uri="http://schemas.openxmlformats.org/presentationml/2006/ole">
            <mc:AlternateContent xmlns:mc="http://schemas.openxmlformats.org/markup-compatibility/2006">
              <mc:Choice xmlns:v="urn:schemas-microsoft-com:vml" Requires="v">
                <p:oleObj spid="_x0000_s32840" name="数式" r:id="rId4" imgW="774360" imgH="215640" progId="Equation.3">
                  <p:embed/>
                </p:oleObj>
              </mc:Choice>
              <mc:Fallback>
                <p:oleObj name="数式" r:id="rId4" imgW="774360" imgH="215640" progId="Equation.3">
                  <p:embed/>
                  <p:pic>
                    <p:nvPicPr>
                      <p:cNvPr id="0" name="オブジェクト 6"/>
                      <p:cNvPicPr>
                        <a:picLocks noChangeAspect="1" noChangeArrowheads="1"/>
                      </p:cNvPicPr>
                      <p:nvPr/>
                    </p:nvPicPr>
                    <p:blipFill>
                      <a:blip r:embed="rId5"/>
                      <a:srcRect/>
                      <a:stretch>
                        <a:fillRect/>
                      </a:stretch>
                    </p:blipFill>
                    <p:spPr bwMode="auto">
                      <a:xfrm>
                        <a:off x="1568450" y="4219575"/>
                        <a:ext cx="18796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195414364"/>
              </p:ext>
            </p:extLst>
          </p:nvPr>
        </p:nvGraphicFramePr>
        <p:xfrm>
          <a:off x="2414542" y="1684243"/>
          <a:ext cx="1718582" cy="440094"/>
        </p:xfrm>
        <a:graphic>
          <a:graphicData uri="http://schemas.openxmlformats.org/presentationml/2006/ole">
            <mc:AlternateContent xmlns:mc="http://schemas.openxmlformats.org/markup-compatibility/2006">
              <mc:Choice xmlns:v="urn:schemas-microsoft-com:vml" Requires="v">
                <p:oleObj spid="_x0000_s32841" name="数式" r:id="rId6" imgW="457200" imgH="177480" progId="Equation.3">
                  <p:embed/>
                </p:oleObj>
              </mc:Choice>
              <mc:Fallback>
                <p:oleObj name="数式" r:id="rId6" imgW="457200" imgH="177480" progId="Equation.3">
                  <p:embed/>
                  <p:pic>
                    <p:nvPicPr>
                      <p:cNvPr id="0" name="オブジェクト 6"/>
                      <p:cNvPicPr>
                        <a:picLocks noChangeAspect="1" noChangeArrowheads="1"/>
                      </p:cNvPicPr>
                      <p:nvPr/>
                    </p:nvPicPr>
                    <p:blipFill>
                      <a:blip r:embed="rId7"/>
                      <a:srcRect/>
                      <a:stretch>
                        <a:fillRect/>
                      </a:stretch>
                    </p:blipFill>
                    <p:spPr bwMode="auto">
                      <a:xfrm>
                        <a:off x="2414542" y="1684243"/>
                        <a:ext cx="1718582" cy="440094"/>
                      </a:xfrm>
                      <a:prstGeom prst="rect">
                        <a:avLst/>
                      </a:prstGeom>
                      <a:noFill/>
                      <a:ln>
                        <a:noFill/>
                      </a:ln>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840067695"/>
              </p:ext>
            </p:extLst>
          </p:nvPr>
        </p:nvGraphicFramePr>
        <p:xfrm>
          <a:off x="4644008" y="1684243"/>
          <a:ext cx="1846287" cy="415182"/>
        </p:xfrm>
        <a:graphic>
          <a:graphicData uri="http://schemas.openxmlformats.org/presentationml/2006/ole">
            <mc:AlternateContent xmlns:mc="http://schemas.openxmlformats.org/markup-compatibility/2006">
              <mc:Choice xmlns:v="urn:schemas-microsoft-com:vml" Requires="v">
                <p:oleObj spid="_x0000_s32842" name="数式" r:id="rId8" imgW="520560" imgH="177480" progId="Equation.3">
                  <p:embed/>
                </p:oleObj>
              </mc:Choice>
              <mc:Fallback>
                <p:oleObj name="数式" r:id="rId8" imgW="520560" imgH="177480" progId="Equation.3">
                  <p:embed/>
                  <p:pic>
                    <p:nvPicPr>
                      <p:cNvPr id="0" name="オブジェクト 3"/>
                      <p:cNvPicPr>
                        <a:picLocks noChangeAspect="1" noChangeArrowheads="1"/>
                      </p:cNvPicPr>
                      <p:nvPr/>
                    </p:nvPicPr>
                    <p:blipFill>
                      <a:blip r:embed="rId9"/>
                      <a:srcRect/>
                      <a:stretch>
                        <a:fillRect/>
                      </a:stretch>
                    </p:blipFill>
                    <p:spPr bwMode="auto">
                      <a:xfrm>
                        <a:off x="4644008" y="1684243"/>
                        <a:ext cx="1846287" cy="415182"/>
                      </a:xfrm>
                      <a:prstGeom prst="rect">
                        <a:avLst/>
                      </a:prstGeom>
                      <a:noFill/>
                      <a:ln>
                        <a:noFill/>
                      </a:ln>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99869022"/>
              </p:ext>
            </p:extLst>
          </p:nvPr>
        </p:nvGraphicFramePr>
        <p:xfrm>
          <a:off x="3625850" y="4217988"/>
          <a:ext cx="1939925" cy="346075"/>
        </p:xfrm>
        <a:graphic>
          <a:graphicData uri="http://schemas.openxmlformats.org/presentationml/2006/ole">
            <mc:AlternateContent xmlns:mc="http://schemas.openxmlformats.org/markup-compatibility/2006">
              <mc:Choice xmlns:v="urn:schemas-microsoft-com:vml" Requires="v">
                <p:oleObj spid="_x0000_s32843" name="数式" r:id="rId10" imgW="799920" imgH="215640" progId="Equation.3">
                  <p:embed/>
                </p:oleObj>
              </mc:Choice>
              <mc:Fallback>
                <p:oleObj name="数式" r:id="rId10" imgW="799920" imgH="215640" progId="Equation.3">
                  <p:embed/>
                  <p:pic>
                    <p:nvPicPr>
                      <p:cNvPr id="0" name="オブジェクト 2"/>
                      <p:cNvPicPr>
                        <a:picLocks noChangeAspect="1" noChangeArrowheads="1"/>
                      </p:cNvPicPr>
                      <p:nvPr/>
                    </p:nvPicPr>
                    <p:blipFill>
                      <a:blip r:embed="rId11"/>
                      <a:srcRect/>
                      <a:stretch>
                        <a:fillRect/>
                      </a:stretch>
                    </p:blipFill>
                    <p:spPr bwMode="auto">
                      <a:xfrm>
                        <a:off x="3625850" y="4217988"/>
                        <a:ext cx="1939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173387821"/>
              </p:ext>
            </p:extLst>
          </p:nvPr>
        </p:nvGraphicFramePr>
        <p:xfrm>
          <a:off x="5796136" y="4189318"/>
          <a:ext cx="1911350" cy="366713"/>
        </p:xfrm>
        <a:graphic>
          <a:graphicData uri="http://schemas.openxmlformats.org/presentationml/2006/ole">
            <mc:AlternateContent xmlns:mc="http://schemas.openxmlformats.org/markup-compatibility/2006">
              <mc:Choice xmlns:v="urn:schemas-microsoft-com:vml" Requires="v">
                <p:oleObj spid="_x0000_s32844" name="数式" r:id="rId12" imgW="787320" imgH="228600" progId="Equation.3">
                  <p:embed/>
                </p:oleObj>
              </mc:Choice>
              <mc:Fallback>
                <p:oleObj name="数式" r:id="rId12" imgW="787320" imgH="228600" progId="Equation.3">
                  <p:embed/>
                  <p:pic>
                    <p:nvPicPr>
                      <p:cNvPr id="0" name="オブジェクト 2"/>
                      <p:cNvPicPr>
                        <a:picLocks noChangeAspect="1" noChangeArrowheads="1"/>
                      </p:cNvPicPr>
                      <p:nvPr/>
                    </p:nvPicPr>
                    <p:blipFill>
                      <a:blip r:embed="rId13"/>
                      <a:srcRect/>
                      <a:stretch>
                        <a:fillRect/>
                      </a:stretch>
                    </p:blipFill>
                    <p:spPr bwMode="auto">
                      <a:xfrm>
                        <a:off x="5796136" y="4189318"/>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94780726"/>
              </p:ext>
            </p:extLst>
          </p:nvPr>
        </p:nvGraphicFramePr>
        <p:xfrm>
          <a:off x="971600" y="4653136"/>
          <a:ext cx="2403475" cy="346075"/>
        </p:xfrm>
        <a:graphic>
          <a:graphicData uri="http://schemas.openxmlformats.org/presentationml/2006/ole">
            <mc:AlternateContent xmlns:mc="http://schemas.openxmlformats.org/markup-compatibility/2006">
              <mc:Choice xmlns:v="urn:schemas-microsoft-com:vml" Requires="v">
                <p:oleObj spid="_x0000_s32845" name="数式" r:id="rId14" imgW="990360" imgH="215640" progId="Equation.3">
                  <p:embed/>
                </p:oleObj>
              </mc:Choice>
              <mc:Fallback>
                <p:oleObj name="数式" r:id="rId14" imgW="990360" imgH="215640" progId="Equation.3">
                  <p:embed/>
                  <p:pic>
                    <p:nvPicPr>
                      <p:cNvPr id="0" name="オブジェクト 2"/>
                      <p:cNvPicPr>
                        <a:picLocks noChangeAspect="1" noChangeArrowheads="1"/>
                      </p:cNvPicPr>
                      <p:nvPr/>
                    </p:nvPicPr>
                    <p:blipFill>
                      <a:blip r:embed="rId15"/>
                      <a:srcRect/>
                      <a:stretch>
                        <a:fillRect/>
                      </a:stretch>
                    </p:blipFill>
                    <p:spPr bwMode="auto">
                      <a:xfrm>
                        <a:off x="971600" y="4653136"/>
                        <a:ext cx="2403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836606084"/>
              </p:ext>
            </p:extLst>
          </p:nvPr>
        </p:nvGraphicFramePr>
        <p:xfrm>
          <a:off x="3635896" y="4653136"/>
          <a:ext cx="1939925" cy="346075"/>
        </p:xfrm>
        <a:graphic>
          <a:graphicData uri="http://schemas.openxmlformats.org/presentationml/2006/ole">
            <mc:AlternateContent xmlns:mc="http://schemas.openxmlformats.org/markup-compatibility/2006">
              <mc:Choice xmlns:v="urn:schemas-microsoft-com:vml" Requires="v">
                <p:oleObj spid="_x0000_s32846" name="数式" r:id="rId16" imgW="799920" imgH="215640" progId="Equation.3">
                  <p:embed/>
                </p:oleObj>
              </mc:Choice>
              <mc:Fallback>
                <p:oleObj name="数式" r:id="rId16" imgW="799920" imgH="215640" progId="Equation.3">
                  <p:embed/>
                  <p:pic>
                    <p:nvPicPr>
                      <p:cNvPr id="0" name="オブジェクト 2"/>
                      <p:cNvPicPr>
                        <a:picLocks noChangeAspect="1" noChangeArrowheads="1"/>
                      </p:cNvPicPr>
                      <p:nvPr/>
                    </p:nvPicPr>
                    <p:blipFill>
                      <a:blip r:embed="rId17"/>
                      <a:srcRect/>
                      <a:stretch>
                        <a:fillRect/>
                      </a:stretch>
                    </p:blipFill>
                    <p:spPr bwMode="auto">
                      <a:xfrm>
                        <a:off x="3635896" y="4653136"/>
                        <a:ext cx="1939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659003404"/>
              </p:ext>
            </p:extLst>
          </p:nvPr>
        </p:nvGraphicFramePr>
        <p:xfrm>
          <a:off x="5796136" y="4581128"/>
          <a:ext cx="1909763" cy="365125"/>
        </p:xfrm>
        <a:graphic>
          <a:graphicData uri="http://schemas.openxmlformats.org/presentationml/2006/ole">
            <mc:AlternateContent xmlns:mc="http://schemas.openxmlformats.org/markup-compatibility/2006">
              <mc:Choice xmlns:v="urn:schemas-microsoft-com:vml" Requires="v">
                <p:oleObj spid="_x0000_s32847" name="数式" r:id="rId18" imgW="787320" imgH="228600" progId="Equation.3">
                  <p:embed/>
                </p:oleObj>
              </mc:Choice>
              <mc:Fallback>
                <p:oleObj name="数式" r:id="rId18" imgW="787320" imgH="228600" progId="Equation.3">
                  <p:embed/>
                  <p:pic>
                    <p:nvPicPr>
                      <p:cNvPr id="0" name="オブジェクト 8"/>
                      <p:cNvPicPr>
                        <a:picLocks noChangeAspect="1" noChangeArrowheads="1"/>
                      </p:cNvPicPr>
                      <p:nvPr/>
                    </p:nvPicPr>
                    <p:blipFill>
                      <a:blip r:embed="rId19"/>
                      <a:srcRect/>
                      <a:stretch>
                        <a:fillRect/>
                      </a:stretch>
                    </p:blipFill>
                    <p:spPr bwMode="auto">
                      <a:xfrm>
                        <a:off x="5796136" y="4581128"/>
                        <a:ext cx="1909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テキスト ボックス 12"/>
          <p:cNvSpPr txBox="1"/>
          <p:nvPr/>
        </p:nvSpPr>
        <p:spPr>
          <a:xfrm>
            <a:off x="513657" y="5518531"/>
            <a:ext cx="3401893" cy="307777"/>
          </a:xfrm>
          <a:prstGeom prst="rect">
            <a:avLst/>
          </a:prstGeom>
          <a:noFill/>
        </p:spPr>
        <p:txBody>
          <a:bodyPr wrap="none" rtlCol="0">
            <a:spAutoFit/>
          </a:bodyPr>
          <a:lstStyle/>
          <a:p>
            <a:r>
              <a:rPr lang="en-US" altLang="ja-JP" sz="1400" b="1" dirty="0" smtClean="0"/>
              <a:t>Choose it with probability  ½ and fix it</a:t>
            </a:r>
            <a:endParaRPr kumimoji="1" lang="ja-JP" altLang="en-US" sz="1400" b="1" dirty="0"/>
          </a:p>
        </p:txBody>
      </p:sp>
    </p:spTree>
    <p:extLst>
      <p:ext uri="{BB962C8B-B14F-4D97-AF65-F5344CB8AC3E}">
        <p14:creationId xmlns:p14="http://schemas.microsoft.com/office/powerpoint/2010/main" val="611389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323528" y="1710100"/>
            <a:ext cx="87129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4800" b="1" i="0" u="none" strike="noStrike" cap="none" normalizeH="0" baseline="0" dirty="0" smtClean="0">
                <a:ln>
                  <a:noFill/>
                </a:ln>
                <a:solidFill>
                  <a:schemeClr val="tx1"/>
                </a:solidFill>
                <a:effectLst/>
                <a:latin typeface="Arial" charset="0"/>
                <a:ea typeface="ＭＳ Ｐゴシック" charset="-128"/>
                <a:cs typeface="ＭＳ Ｐゴシック" charset="-128"/>
              </a:rPr>
              <a:t>Do turbulent crystals exist?</a:t>
            </a:r>
            <a:endParaRPr kumimoji="1" lang="en-US" altLang="ja-JP" sz="4800" b="1"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4800" b="1" dirty="0">
                <a:latin typeface="Arial" charset="0"/>
                <a:ea typeface="ＭＳ Ｐゴシック" charset="-128"/>
                <a:cs typeface="ＭＳ Ｐゴシック" charset="-128"/>
              </a:rPr>
              <a:t> </a:t>
            </a:r>
            <a:r>
              <a:rPr lang="en-US" altLang="ja-JP" sz="4800" b="1" dirty="0" smtClean="0">
                <a:latin typeface="Arial" charset="0"/>
                <a:ea typeface="ＭＳ Ｐゴシック" charset="-128"/>
                <a:cs typeface="ＭＳ Ｐゴシック" charset="-128"/>
              </a:rPr>
              <a:t>      </a:t>
            </a:r>
            <a:r>
              <a:rPr kumimoji="1" lang="en-US" altLang="ja-JP" sz="4800" b="1" i="0" u="none" strike="noStrike" cap="none" normalizeH="0" baseline="0" dirty="0" smtClean="0">
                <a:ln>
                  <a:noFill/>
                </a:ln>
                <a:solidFill>
                  <a:schemeClr val="tx1"/>
                </a:solidFill>
                <a:effectLst/>
                <a:latin typeface="Arial" charset="0"/>
                <a:ea typeface="ＭＳ Ｐゴシック" charset="-128"/>
                <a:cs typeface="ＭＳ Ｐゴシック" charset="-128"/>
              </a:rPr>
              <a:t>David</a:t>
            </a:r>
            <a:r>
              <a:rPr kumimoji="1" lang="en-US" altLang="ja-JP" sz="4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4800" b="1" i="0" u="none" strike="noStrike" cap="none" normalizeH="0" dirty="0" err="1" smtClean="0">
                <a:ln>
                  <a:noFill/>
                </a:ln>
                <a:solidFill>
                  <a:schemeClr val="tx1"/>
                </a:solidFill>
                <a:effectLst/>
                <a:latin typeface="Arial" charset="0"/>
                <a:ea typeface="ＭＳ Ｐゴシック" charset="-128"/>
                <a:cs typeface="ＭＳ Ｐゴシック" charset="-128"/>
              </a:rPr>
              <a:t>Ruelle</a:t>
            </a:r>
            <a:r>
              <a:rPr lang="en-US" altLang="ja-JP" sz="4800" b="1" dirty="0">
                <a:latin typeface="Arial" charset="0"/>
                <a:ea typeface="ＭＳ Ｐゴシック" charset="-128"/>
                <a:cs typeface="ＭＳ Ｐゴシック" charset="-128"/>
              </a:rPr>
              <a:t>,</a:t>
            </a:r>
            <a:r>
              <a:rPr kumimoji="1" lang="en-US" altLang="ja-JP" sz="4800" b="1" i="0" u="none" strike="noStrike" cap="none" normalizeH="0" dirty="0" smtClean="0">
                <a:ln>
                  <a:noFill/>
                </a:ln>
                <a:solidFill>
                  <a:schemeClr val="tx1"/>
                </a:solidFill>
                <a:effectLst/>
                <a:latin typeface="Arial" charset="0"/>
                <a:ea typeface="ＭＳ Ｐゴシック" charset="-128"/>
                <a:cs typeface="ＭＳ Ｐゴシック" charset="-12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4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3200" b="1" i="0" u="none" strike="noStrike" cap="none" normalizeH="0" dirty="0" err="1" smtClean="0">
                <a:ln>
                  <a:noFill/>
                </a:ln>
                <a:solidFill>
                  <a:schemeClr val="tx1"/>
                </a:solidFill>
                <a:effectLst/>
                <a:latin typeface="Arial" charset="0"/>
                <a:ea typeface="ＭＳ Ｐゴシック" charset="-128"/>
                <a:cs typeface="ＭＳ Ｐゴシック" charset="-128"/>
              </a:rPr>
              <a:t>Physica</a:t>
            </a:r>
            <a:r>
              <a:rPr kumimoji="1" lang="en-US" altLang="ja-JP" sz="3200" b="1" i="0" u="none" strike="noStrike" cap="none" normalizeH="0" dirty="0" smtClean="0">
                <a:ln>
                  <a:noFill/>
                </a:ln>
                <a:solidFill>
                  <a:schemeClr val="tx1"/>
                </a:solidFill>
                <a:effectLst/>
                <a:latin typeface="Arial" charset="0"/>
                <a:ea typeface="ＭＳ Ｐゴシック" charset="-128"/>
                <a:cs typeface="ＭＳ Ｐゴシック" charset="-128"/>
              </a:rPr>
              <a:t>  A 113, (1982)</a:t>
            </a:r>
            <a:endParaRPr kumimoji="1" lang="ja-JP" altLang="ja-JP" sz="32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4716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Statistical mechanics</a:t>
            </a:r>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31101145"/>
              </p:ext>
            </p:extLst>
          </p:nvPr>
        </p:nvGraphicFramePr>
        <p:xfrm>
          <a:off x="2411760" y="1628800"/>
          <a:ext cx="4060324" cy="755857"/>
        </p:xfrm>
        <a:graphic>
          <a:graphicData uri="http://schemas.openxmlformats.org/presentationml/2006/ole">
            <mc:AlternateContent xmlns:mc="http://schemas.openxmlformats.org/markup-compatibility/2006">
              <mc:Choice xmlns:v="urn:schemas-microsoft-com:vml" Requires="v">
                <p:oleObj spid="_x0000_s11506" name="数式" r:id="rId3" imgW="1307880" imgH="368280" progId="Equation.3">
                  <p:embed/>
                </p:oleObj>
              </mc:Choice>
              <mc:Fallback>
                <p:oleObj name="数式" r:id="rId3" imgW="1307880" imgH="368280" progId="Equation.3">
                  <p:embed/>
                  <p:pic>
                    <p:nvPicPr>
                      <p:cNvPr id="0" name=""/>
                      <p:cNvPicPr>
                        <a:picLocks noChangeAspect="1" noChangeArrowheads="1"/>
                      </p:cNvPicPr>
                      <p:nvPr/>
                    </p:nvPicPr>
                    <p:blipFill>
                      <a:blip r:embed="rId4"/>
                      <a:srcRect/>
                      <a:stretch>
                        <a:fillRect/>
                      </a:stretch>
                    </p:blipFill>
                    <p:spPr bwMode="auto">
                      <a:xfrm>
                        <a:off x="2411760" y="1628800"/>
                        <a:ext cx="4060324" cy="755857"/>
                      </a:xfrm>
                      <a:prstGeom prst="rect">
                        <a:avLst/>
                      </a:prstGeom>
                      <a:noFill/>
                      <a:ln>
                        <a:noFill/>
                      </a:ln>
                    </p:spPr>
                  </p:pic>
                </p:oleObj>
              </mc:Fallback>
            </mc:AlternateContent>
          </a:graphicData>
        </a:graphic>
      </p:graphicFrame>
      <p:graphicFrame>
        <p:nvGraphicFramePr>
          <p:cNvPr id="22" name="オブジェクト 21"/>
          <p:cNvGraphicFramePr>
            <a:graphicFrameLocks noChangeAspect="1"/>
          </p:cNvGraphicFramePr>
          <p:nvPr>
            <p:extLst>
              <p:ext uri="{D42A27DB-BD31-4B8C-83A1-F6EECF244321}">
                <p14:modId xmlns:p14="http://schemas.microsoft.com/office/powerpoint/2010/main" val="3277312266"/>
              </p:ext>
            </p:extLst>
          </p:nvPr>
        </p:nvGraphicFramePr>
        <p:xfrm>
          <a:off x="995885" y="4500900"/>
          <a:ext cx="6379848" cy="1421283"/>
        </p:xfrm>
        <a:graphic>
          <a:graphicData uri="http://schemas.openxmlformats.org/presentationml/2006/ole">
            <mc:AlternateContent xmlns:mc="http://schemas.openxmlformats.org/markup-compatibility/2006">
              <mc:Choice xmlns:v="urn:schemas-microsoft-com:vml" Requires="v">
                <p:oleObj spid="_x0000_s11507" name="数式" r:id="rId5" imgW="1244520" imgH="419040" progId="Equation.3">
                  <p:embed/>
                </p:oleObj>
              </mc:Choice>
              <mc:Fallback>
                <p:oleObj name="数式" r:id="rId5" imgW="1244520" imgH="419040" progId="Equation.3">
                  <p:embed/>
                  <p:pic>
                    <p:nvPicPr>
                      <p:cNvPr id="0" name="オブジェクト 7"/>
                      <p:cNvPicPr>
                        <a:picLocks noChangeAspect="1" noChangeArrowheads="1"/>
                      </p:cNvPicPr>
                      <p:nvPr/>
                    </p:nvPicPr>
                    <p:blipFill>
                      <a:blip r:embed="rId6"/>
                      <a:srcRect/>
                      <a:stretch>
                        <a:fillRect/>
                      </a:stretch>
                    </p:blipFill>
                    <p:spPr bwMode="auto">
                      <a:xfrm>
                        <a:off x="995885" y="4500900"/>
                        <a:ext cx="6379848" cy="1421283"/>
                      </a:xfrm>
                      <a:prstGeom prst="rect">
                        <a:avLst/>
                      </a:prstGeom>
                      <a:noFill/>
                      <a:ln>
                        <a:noFill/>
                      </a:ln>
                    </p:spPr>
                  </p:pic>
                </p:oleObj>
              </mc:Fallback>
            </mc:AlternateContent>
          </a:graphicData>
        </a:graphic>
      </p:graphicFrame>
      <p:sp>
        <p:nvSpPr>
          <p:cNvPr id="29" name="テキスト ボックス 28"/>
          <p:cNvSpPr txBox="1"/>
          <p:nvPr/>
        </p:nvSpPr>
        <p:spPr>
          <a:xfrm>
            <a:off x="179512" y="1628800"/>
            <a:ext cx="1944763" cy="461665"/>
          </a:xfrm>
          <a:prstGeom prst="rect">
            <a:avLst/>
          </a:prstGeom>
          <a:noFill/>
        </p:spPr>
        <p:txBody>
          <a:bodyPr wrap="none" rtlCol="0">
            <a:spAutoFit/>
          </a:bodyPr>
          <a:lstStyle/>
          <a:p>
            <a:r>
              <a:rPr lang="en-US" altLang="ja-JP" sz="2400" b="1" u="sng" dirty="0" smtClean="0"/>
              <a:t>Hamiltonian</a:t>
            </a:r>
            <a:endParaRPr kumimoji="1" lang="ja-JP" altLang="en-US" sz="2400" b="1" u="sng" dirty="0"/>
          </a:p>
        </p:txBody>
      </p:sp>
      <p:sp>
        <p:nvSpPr>
          <p:cNvPr id="30" name="テキスト ボックス 29"/>
          <p:cNvSpPr txBox="1"/>
          <p:nvPr/>
        </p:nvSpPr>
        <p:spPr>
          <a:xfrm>
            <a:off x="2771800" y="2564904"/>
            <a:ext cx="4900701" cy="461665"/>
          </a:xfrm>
          <a:prstGeom prst="rect">
            <a:avLst/>
          </a:prstGeom>
          <a:noFill/>
        </p:spPr>
        <p:txBody>
          <a:bodyPr wrap="none" rtlCol="0">
            <a:spAutoFit/>
          </a:bodyPr>
          <a:lstStyle/>
          <a:p>
            <a:r>
              <a:rPr lang="en-US" altLang="ja-JP" sz="2400" b="1" dirty="0" smtClean="0"/>
              <a:t>---  nearest neighbor interaction </a:t>
            </a:r>
            <a:endParaRPr kumimoji="1" lang="ja-JP" altLang="en-US" sz="2400" b="1" dirty="0"/>
          </a:p>
        </p:txBody>
      </p:sp>
      <p:sp>
        <p:nvSpPr>
          <p:cNvPr id="31" name="テキスト ボックス 30"/>
          <p:cNvSpPr txBox="1"/>
          <p:nvPr/>
        </p:nvSpPr>
        <p:spPr>
          <a:xfrm>
            <a:off x="2784198" y="3284984"/>
            <a:ext cx="5057795" cy="461665"/>
          </a:xfrm>
          <a:prstGeom prst="rect">
            <a:avLst/>
          </a:prstGeom>
          <a:noFill/>
        </p:spPr>
        <p:txBody>
          <a:bodyPr wrap="none" rtlCol="0">
            <a:spAutoFit/>
          </a:bodyPr>
          <a:lstStyle/>
          <a:p>
            <a:r>
              <a:rPr lang="en-US" altLang="ja-JP" sz="2400" b="1" dirty="0" smtClean="0"/>
              <a:t>--- </a:t>
            </a:r>
            <a:r>
              <a:rPr lang="ja-JP" altLang="en-US" sz="2400" b="1" dirty="0" smtClean="0"/>
              <a:t>　</a:t>
            </a:r>
            <a:r>
              <a:rPr lang="en-US" altLang="ja-JP" sz="2400" b="1" dirty="0" smtClean="0"/>
              <a:t>translational invariant </a:t>
            </a:r>
            <a:r>
              <a:rPr lang="ja-JP" altLang="en-US" sz="2400" b="1" dirty="0"/>
              <a:t> </a:t>
            </a:r>
            <a:r>
              <a:rPr lang="en-US" altLang="ja-JP" sz="2400" b="1" dirty="0" smtClean="0"/>
              <a:t>(PBC</a:t>
            </a:r>
            <a:r>
              <a:rPr lang="en-US" altLang="ja-JP" sz="2400" b="1" dirty="0"/>
              <a:t>)</a:t>
            </a:r>
            <a:endParaRPr kumimoji="1" lang="ja-JP" altLang="en-US" sz="2400" b="1" dirty="0"/>
          </a:p>
        </p:txBody>
      </p:sp>
      <p:sp>
        <p:nvSpPr>
          <p:cNvPr id="33" name="テキスト ボックス 32"/>
          <p:cNvSpPr txBox="1"/>
          <p:nvPr/>
        </p:nvSpPr>
        <p:spPr>
          <a:xfrm>
            <a:off x="135651" y="4006446"/>
            <a:ext cx="3429144" cy="461665"/>
          </a:xfrm>
          <a:prstGeom prst="rect">
            <a:avLst/>
          </a:prstGeom>
          <a:noFill/>
        </p:spPr>
        <p:txBody>
          <a:bodyPr wrap="none" rtlCol="0">
            <a:spAutoFit/>
          </a:bodyPr>
          <a:lstStyle/>
          <a:p>
            <a:r>
              <a:rPr lang="en-US" altLang="ja-JP" sz="2400" b="1" u="sng" dirty="0" smtClean="0"/>
              <a:t>Canonical distribution</a:t>
            </a:r>
            <a:endParaRPr kumimoji="1" lang="ja-JP" altLang="en-US" sz="2400" b="1" u="sng" dirty="0"/>
          </a:p>
        </p:txBody>
      </p:sp>
    </p:spTree>
    <p:extLst>
      <p:ext uri="{BB962C8B-B14F-4D97-AF65-F5344CB8AC3E}">
        <p14:creationId xmlns:p14="http://schemas.microsoft.com/office/powerpoint/2010/main" val="226432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Perfect matching configuration (PMC)</a:t>
            </a:r>
            <a:br>
              <a:rPr lang="en-US" altLang="ja-JP" dirty="0" smtClean="0"/>
            </a:br>
            <a:r>
              <a:rPr lang="en-US" altLang="ja-JP" dirty="0"/>
              <a:t> </a:t>
            </a:r>
            <a:r>
              <a:rPr lang="en-US" altLang="ja-JP" dirty="0" smtClean="0"/>
              <a:t>         </a:t>
            </a:r>
            <a:r>
              <a:rPr lang="ja-JP" altLang="en-US" sz="2700" dirty="0" smtClean="0">
                <a:solidFill>
                  <a:srgbClr val="00B050"/>
                </a:solidFill>
              </a:rPr>
              <a:t>（</a:t>
            </a:r>
            <a:r>
              <a:rPr lang="en-US" altLang="ja-JP" sz="2700" dirty="0" smtClean="0">
                <a:solidFill>
                  <a:srgbClr val="00B050"/>
                </a:solidFill>
              </a:rPr>
              <a:t>construction of mark configurations</a:t>
            </a:r>
            <a:r>
              <a:rPr lang="ja-JP" altLang="en-US" sz="2700" dirty="0" smtClean="0">
                <a:solidFill>
                  <a:srgbClr val="00B050"/>
                </a:solidFill>
              </a:rPr>
              <a:t>）</a:t>
            </a:r>
            <a:r>
              <a:rPr lang="ja-JP" altLang="en-US" sz="2700" dirty="0" smtClean="0"/>
              <a:t>　</a:t>
            </a:r>
            <a:endParaRPr kumimoji="1" lang="ja-JP" altLang="en-US" sz="2700" dirty="0"/>
          </a:p>
        </p:txBody>
      </p:sp>
      <p:sp>
        <p:nvSpPr>
          <p:cNvPr id="5" name="テキスト ボックス 4"/>
          <p:cNvSpPr txBox="1"/>
          <p:nvPr/>
        </p:nvSpPr>
        <p:spPr>
          <a:xfrm>
            <a:off x="4124497" y="1660419"/>
            <a:ext cx="5354606" cy="523220"/>
          </a:xfrm>
          <a:prstGeom prst="rect">
            <a:avLst/>
          </a:prstGeom>
          <a:noFill/>
        </p:spPr>
        <p:txBody>
          <a:bodyPr wrap="square" rtlCol="0">
            <a:spAutoFit/>
          </a:bodyPr>
          <a:lstStyle/>
          <a:p>
            <a:r>
              <a:rPr lang="en-US" altLang="ja-JP" sz="2800" dirty="0" smtClean="0"/>
              <a:t>(1) iteration </a:t>
            </a:r>
            <a:r>
              <a:rPr lang="en-US" altLang="ja-JP" sz="2400" dirty="0" smtClean="0"/>
              <a:t>(cellular automaton)  </a:t>
            </a:r>
            <a:r>
              <a:rPr lang="en-US" altLang="ja-JP" sz="2800" dirty="0" smtClean="0"/>
              <a:t>                 </a:t>
            </a:r>
            <a:r>
              <a:rPr kumimoji="1" lang="en-US" altLang="ja-JP" sz="2800" dirty="0" smtClean="0"/>
              <a:t>                </a:t>
            </a:r>
            <a:endParaRPr kumimoji="1" lang="en-US" altLang="ja-JP" sz="2800" dirty="0"/>
          </a:p>
        </p:txBody>
      </p:sp>
      <p:sp>
        <p:nvSpPr>
          <p:cNvPr id="7" name="直方体 6"/>
          <p:cNvSpPr/>
          <p:nvPr/>
        </p:nvSpPr>
        <p:spPr>
          <a:xfrm>
            <a:off x="6218070" y="4309229"/>
            <a:ext cx="1216152" cy="1216152"/>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6232601" y="5187849"/>
            <a:ext cx="417517" cy="33753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6580029" y="4276495"/>
            <a:ext cx="13012" cy="94124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593041" y="5217740"/>
            <a:ext cx="841181"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6073166" y="5356615"/>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475691" y="3704415"/>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7290206" y="5068583"/>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506102" y="5043833"/>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1657088" y="1778013"/>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3" name="オブジェクト 52"/>
          <p:cNvGraphicFramePr>
            <a:graphicFrameLocks noChangeAspect="1"/>
          </p:cNvGraphicFramePr>
          <p:nvPr>
            <p:extLst>
              <p:ext uri="{D42A27DB-BD31-4B8C-83A1-F6EECF244321}">
                <p14:modId xmlns:p14="http://schemas.microsoft.com/office/powerpoint/2010/main" val="574910248"/>
              </p:ext>
            </p:extLst>
          </p:nvPr>
        </p:nvGraphicFramePr>
        <p:xfrm>
          <a:off x="3565493" y="3223988"/>
          <a:ext cx="796925" cy="484188"/>
        </p:xfrm>
        <a:graphic>
          <a:graphicData uri="http://schemas.openxmlformats.org/presentationml/2006/ole">
            <mc:AlternateContent xmlns:mc="http://schemas.openxmlformats.org/markup-compatibility/2006">
              <mc:Choice xmlns:v="urn:schemas-microsoft-com:vml" Requires="v">
                <p:oleObj spid="_x0000_s34841" name="数式" r:id="rId4" imgW="355320" imgH="215640" progId="Equation.3">
                  <p:embed/>
                </p:oleObj>
              </mc:Choice>
              <mc:Fallback>
                <p:oleObj name="数式" r:id="rId4" imgW="355320" imgH="215640" progId="Equation.3">
                  <p:embed/>
                  <p:pic>
                    <p:nvPicPr>
                      <p:cNvPr id="0" name=""/>
                      <p:cNvPicPr>
                        <a:picLocks noChangeAspect="1" noChangeArrowheads="1"/>
                      </p:cNvPicPr>
                      <p:nvPr/>
                    </p:nvPicPr>
                    <p:blipFill>
                      <a:blip r:embed="rId5"/>
                      <a:srcRect/>
                      <a:stretch>
                        <a:fillRect/>
                      </a:stretch>
                    </p:blipFill>
                    <p:spPr bwMode="auto">
                      <a:xfrm>
                        <a:off x="3565493" y="3223988"/>
                        <a:ext cx="796925" cy="484188"/>
                      </a:xfrm>
                      <a:prstGeom prst="rect">
                        <a:avLst/>
                      </a:prstGeom>
                      <a:noFill/>
                      <a:ln>
                        <a:noFill/>
                      </a:ln>
                      <a:effectLst/>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4210256246"/>
              </p:ext>
            </p:extLst>
          </p:nvPr>
        </p:nvGraphicFramePr>
        <p:xfrm>
          <a:off x="1071531" y="3252563"/>
          <a:ext cx="727075" cy="427038"/>
        </p:xfrm>
        <a:graphic>
          <a:graphicData uri="http://schemas.openxmlformats.org/presentationml/2006/ole">
            <mc:AlternateContent xmlns:mc="http://schemas.openxmlformats.org/markup-compatibility/2006">
              <mc:Choice xmlns:v="urn:schemas-microsoft-com:vml" Requires="v">
                <p:oleObj spid="_x0000_s34842" name="数式" r:id="rId6" imgW="368280" imgH="215640" progId="Equation.3">
                  <p:embed/>
                </p:oleObj>
              </mc:Choice>
              <mc:Fallback>
                <p:oleObj name="数式" r:id="rId6" imgW="368280" imgH="215640" progId="Equation.3">
                  <p:embed/>
                  <p:pic>
                    <p:nvPicPr>
                      <p:cNvPr id="0" name=""/>
                      <p:cNvPicPr>
                        <a:picLocks noChangeAspect="1" noChangeArrowheads="1"/>
                      </p:cNvPicPr>
                      <p:nvPr/>
                    </p:nvPicPr>
                    <p:blipFill>
                      <a:blip r:embed="rId7"/>
                      <a:srcRect/>
                      <a:stretch>
                        <a:fillRect/>
                      </a:stretch>
                    </p:blipFill>
                    <p:spPr bwMode="auto">
                      <a:xfrm>
                        <a:off x="1071531" y="3252563"/>
                        <a:ext cx="727075" cy="427038"/>
                      </a:xfrm>
                      <a:prstGeom prst="rect">
                        <a:avLst/>
                      </a:prstGeom>
                      <a:noFill/>
                      <a:ln>
                        <a:noFill/>
                      </a:ln>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2451392880"/>
              </p:ext>
            </p:extLst>
          </p:nvPr>
        </p:nvGraphicFramePr>
        <p:xfrm>
          <a:off x="2633631" y="5006751"/>
          <a:ext cx="846137" cy="525462"/>
        </p:xfrm>
        <a:graphic>
          <a:graphicData uri="http://schemas.openxmlformats.org/presentationml/2006/ole">
            <mc:AlternateContent xmlns:mc="http://schemas.openxmlformats.org/markup-compatibility/2006">
              <mc:Choice xmlns:v="urn:schemas-microsoft-com:vml" Requires="v">
                <p:oleObj spid="_x0000_s34843" name="数式" r:id="rId8" imgW="368280" imgH="228600" progId="Equation.3">
                  <p:embed/>
                </p:oleObj>
              </mc:Choice>
              <mc:Fallback>
                <p:oleObj name="数式" r:id="rId8" imgW="368280" imgH="228600" progId="Equation.3">
                  <p:embed/>
                  <p:pic>
                    <p:nvPicPr>
                      <p:cNvPr id="0" name=""/>
                      <p:cNvPicPr>
                        <a:picLocks noChangeAspect="1" noChangeArrowheads="1"/>
                      </p:cNvPicPr>
                      <p:nvPr/>
                    </p:nvPicPr>
                    <p:blipFill>
                      <a:blip r:embed="rId9"/>
                      <a:srcRect/>
                      <a:stretch>
                        <a:fillRect/>
                      </a:stretch>
                    </p:blipFill>
                    <p:spPr bwMode="auto">
                      <a:xfrm>
                        <a:off x="2633631" y="5006751"/>
                        <a:ext cx="846137" cy="525462"/>
                      </a:xfrm>
                      <a:prstGeom prst="rect">
                        <a:avLst/>
                      </a:prstGeom>
                      <a:noFill/>
                      <a:ln>
                        <a:noFill/>
                      </a:ln>
                    </p:spPr>
                  </p:pic>
                </p:oleObj>
              </mc:Fallback>
            </mc:AlternateContent>
          </a:graphicData>
        </a:graphic>
      </p:graphicFrame>
      <p:cxnSp>
        <p:nvCxnSpPr>
          <p:cNvPr id="30" name="直線コネクタ 29"/>
          <p:cNvCxnSpPr/>
          <p:nvPr/>
        </p:nvCxnSpPr>
        <p:spPr>
          <a:xfrm flipH="1">
            <a:off x="1592349" y="4136218"/>
            <a:ext cx="1008112" cy="864095"/>
          </a:xfrm>
          <a:prstGeom prst="line">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633158" y="2811476"/>
            <a:ext cx="0" cy="1313358"/>
          </a:xfrm>
          <a:prstGeom prst="line">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633158" y="4124833"/>
            <a:ext cx="1569245" cy="38887"/>
          </a:xfrm>
          <a:prstGeom prst="line">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1999485" y="3056318"/>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682123" y="3790922"/>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3020186" y="3220984"/>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3773672" y="2941927"/>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502784" y="4568266"/>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945120" y="5237682"/>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770355" y="3818758"/>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477386" y="4693444"/>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3218685" y="4275518"/>
            <a:ext cx="258701" cy="22878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082485974"/>
              </p:ext>
            </p:extLst>
          </p:nvPr>
        </p:nvGraphicFramePr>
        <p:xfrm>
          <a:off x="1100106" y="4638451"/>
          <a:ext cx="338137" cy="636587"/>
        </p:xfrm>
        <a:graphic>
          <a:graphicData uri="http://schemas.openxmlformats.org/presentationml/2006/ole">
            <mc:AlternateContent xmlns:mc="http://schemas.openxmlformats.org/markup-compatibility/2006">
              <mc:Choice xmlns:v="urn:schemas-microsoft-com:vml" Requires="v">
                <p:oleObj spid="_x0000_s34844" name="数式" r:id="rId10" imgW="114120" imgH="215640" progId="Equation.3">
                  <p:embed/>
                </p:oleObj>
              </mc:Choice>
              <mc:Fallback>
                <p:oleObj name="数式" r:id="rId10" imgW="114120" imgH="215640" progId="Equation.3">
                  <p:embed/>
                  <p:pic>
                    <p:nvPicPr>
                      <p:cNvPr id="0" name=""/>
                      <p:cNvPicPr>
                        <a:picLocks noChangeAspect="1" noChangeArrowheads="1"/>
                      </p:cNvPicPr>
                      <p:nvPr/>
                    </p:nvPicPr>
                    <p:blipFill>
                      <a:blip r:embed="rId11"/>
                      <a:srcRect/>
                      <a:stretch>
                        <a:fillRect/>
                      </a:stretch>
                    </p:blipFill>
                    <p:spPr bwMode="auto">
                      <a:xfrm>
                        <a:off x="1100106" y="4638451"/>
                        <a:ext cx="33813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オブジェクト 36"/>
          <p:cNvGraphicFramePr>
            <a:graphicFrameLocks noChangeAspect="1"/>
          </p:cNvGraphicFramePr>
          <p:nvPr>
            <p:extLst>
              <p:ext uri="{D42A27DB-BD31-4B8C-83A1-F6EECF244321}">
                <p14:modId xmlns:p14="http://schemas.microsoft.com/office/powerpoint/2010/main" val="3612410717"/>
              </p:ext>
            </p:extLst>
          </p:nvPr>
        </p:nvGraphicFramePr>
        <p:xfrm>
          <a:off x="4221131" y="3874863"/>
          <a:ext cx="371475" cy="636588"/>
        </p:xfrm>
        <a:graphic>
          <a:graphicData uri="http://schemas.openxmlformats.org/presentationml/2006/ole">
            <mc:AlternateContent xmlns:mc="http://schemas.openxmlformats.org/markup-compatibility/2006">
              <mc:Choice xmlns:v="urn:schemas-microsoft-com:vml" Requires="v">
                <p:oleObj spid="_x0000_s34845" name="数式" r:id="rId12" imgW="126720" imgH="215640" progId="Equation.3">
                  <p:embed/>
                </p:oleObj>
              </mc:Choice>
              <mc:Fallback>
                <p:oleObj name="数式" r:id="rId12" imgW="126720" imgH="215640" progId="Equation.3">
                  <p:embed/>
                  <p:pic>
                    <p:nvPicPr>
                      <p:cNvPr id="0" name=""/>
                      <p:cNvPicPr>
                        <a:picLocks noChangeAspect="1" noChangeArrowheads="1"/>
                      </p:cNvPicPr>
                      <p:nvPr/>
                    </p:nvPicPr>
                    <p:blipFill>
                      <a:blip r:embed="rId13"/>
                      <a:srcRect/>
                      <a:stretch>
                        <a:fillRect/>
                      </a:stretch>
                    </p:blipFill>
                    <p:spPr bwMode="auto">
                      <a:xfrm>
                        <a:off x="4221131" y="3874863"/>
                        <a:ext cx="3714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オブジェクト 47"/>
          <p:cNvGraphicFramePr>
            <a:graphicFrameLocks noChangeAspect="1"/>
          </p:cNvGraphicFramePr>
          <p:nvPr>
            <p:extLst>
              <p:ext uri="{D42A27DB-BD31-4B8C-83A1-F6EECF244321}">
                <p14:modId xmlns:p14="http://schemas.microsoft.com/office/powerpoint/2010/main" val="1301268348"/>
              </p:ext>
            </p:extLst>
          </p:nvPr>
        </p:nvGraphicFramePr>
        <p:xfrm>
          <a:off x="2786031" y="2403251"/>
          <a:ext cx="373062" cy="671512"/>
        </p:xfrm>
        <a:graphic>
          <a:graphicData uri="http://schemas.openxmlformats.org/presentationml/2006/ole">
            <mc:AlternateContent xmlns:mc="http://schemas.openxmlformats.org/markup-compatibility/2006">
              <mc:Choice xmlns:v="urn:schemas-microsoft-com:vml" Requires="v">
                <p:oleObj spid="_x0000_s34846" name="数式" r:id="rId14" imgW="126720" imgH="228600" progId="Equation.3">
                  <p:embed/>
                </p:oleObj>
              </mc:Choice>
              <mc:Fallback>
                <p:oleObj name="数式" r:id="rId14" imgW="126720" imgH="228600" progId="Equation.3">
                  <p:embed/>
                  <p:pic>
                    <p:nvPicPr>
                      <p:cNvPr id="0" name=""/>
                      <p:cNvPicPr>
                        <a:picLocks noChangeAspect="1" noChangeArrowheads="1"/>
                      </p:cNvPicPr>
                      <p:nvPr/>
                    </p:nvPicPr>
                    <p:blipFill>
                      <a:blip r:embed="rId15"/>
                      <a:srcRect/>
                      <a:stretch>
                        <a:fillRect/>
                      </a:stretch>
                    </p:blipFill>
                    <p:spPr bwMode="auto">
                      <a:xfrm>
                        <a:off x="2786031" y="2403251"/>
                        <a:ext cx="3730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テキスト ボックス 55"/>
          <p:cNvSpPr txBox="1"/>
          <p:nvPr/>
        </p:nvSpPr>
        <p:spPr>
          <a:xfrm>
            <a:off x="217241" y="1588992"/>
            <a:ext cx="4096108" cy="954107"/>
          </a:xfrm>
          <a:prstGeom prst="rect">
            <a:avLst/>
          </a:prstGeom>
          <a:noFill/>
        </p:spPr>
        <p:txBody>
          <a:bodyPr wrap="square" rtlCol="0">
            <a:spAutoFit/>
          </a:bodyPr>
          <a:lstStyle/>
          <a:p>
            <a:r>
              <a:rPr lang="en-US" altLang="ja-JP" sz="2800" dirty="0" smtClean="0"/>
              <a:t>(0) put</a:t>
            </a:r>
            <a:r>
              <a:rPr lang="ja-JP" altLang="en-US" sz="2800" dirty="0" smtClean="0"/>
              <a:t>　　　　</a:t>
            </a:r>
            <a:r>
              <a:rPr lang="en-US" altLang="ja-JP" sz="2800" dirty="0" smtClean="0"/>
              <a:t>randomly</a:t>
            </a:r>
          </a:p>
          <a:p>
            <a:r>
              <a:rPr lang="en-US" altLang="ja-JP" sz="2800" dirty="0"/>
              <a:t> </a:t>
            </a:r>
            <a:r>
              <a:rPr lang="en-US" altLang="ja-JP" sz="2800" dirty="0" smtClean="0"/>
              <a:t>    in the surface  </a:t>
            </a:r>
            <a:r>
              <a:rPr lang="ja-JP" altLang="en-US" sz="2800" dirty="0" smtClean="0"/>
              <a:t>　　　</a:t>
            </a:r>
            <a:r>
              <a:rPr lang="en-US" altLang="ja-JP" sz="2800" dirty="0" smtClean="0"/>
              <a:t>                        </a:t>
            </a:r>
            <a:r>
              <a:rPr kumimoji="1" lang="en-US" altLang="ja-JP" sz="2800" dirty="0" smtClean="0"/>
              <a:t>              </a:t>
            </a:r>
            <a:endParaRPr kumimoji="1" lang="en-US" altLang="ja-JP" sz="2800" dirty="0"/>
          </a:p>
        </p:txBody>
      </p:sp>
      <p:graphicFrame>
        <p:nvGraphicFramePr>
          <p:cNvPr id="49" name="オブジェクト 48"/>
          <p:cNvGraphicFramePr>
            <a:graphicFrameLocks noChangeAspect="1"/>
          </p:cNvGraphicFramePr>
          <p:nvPr>
            <p:extLst>
              <p:ext uri="{D42A27DB-BD31-4B8C-83A1-F6EECF244321}">
                <p14:modId xmlns:p14="http://schemas.microsoft.com/office/powerpoint/2010/main" val="2354394523"/>
              </p:ext>
            </p:extLst>
          </p:nvPr>
        </p:nvGraphicFramePr>
        <p:xfrm>
          <a:off x="4810899" y="2202334"/>
          <a:ext cx="2386012" cy="523875"/>
        </p:xfrm>
        <a:graphic>
          <a:graphicData uri="http://schemas.openxmlformats.org/presentationml/2006/ole">
            <mc:AlternateContent xmlns:mc="http://schemas.openxmlformats.org/markup-compatibility/2006">
              <mc:Choice xmlns:v="urn:schemas-microsoft-com:vml" Requires="v">
                <p:oleObj spid="_x0000_s34847" name="数式" r:id="rId16" imgW="1041120" imgH="228600" progId="Equation.3">
                  <p:embed/>
                </p:oleObj>
              </mc:Choice>
              <mc:Fallback>
                <p:oleObj name="数式" r:id="rId16" imgW="1041120" imgH="228600" progId="Equation.3">
                  <p:embed/>
                  <p:pic>
                    <p:nvPicPr>
                      <p:cNvPr id="0" name=""/>
                      <p:cNvPicPr>
                        <a:picLocks noChangeAspect="1" noChangeArrowheads="1"/>
                      </p:cNvPicPr>
                      <p:nvPr/>
                    </p:nvPicPr>
                    <p:blipFill>
                      <a:blip r:embed="rId17"/>
                      <a:srcRect/>
                      <a:stretch>
                        <a:fillRect/>
                      </a:stretch>
                    </p:blipFill>
                    <p:spPr bwMode="auto">
                      <a:xfrm>
                        <a:off x="4810899" y="2202334"/>
                        <a:ext cx="2386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オブジェクト 50"/>
          <p:cNvGraphicFramePr>
            <a:graphicFrameLocks noChangeAspect="1"/>
          </p:cNvGraphicFramePr>
          <p:nvPr>
            <p:extLst>
              <p:ext uri="{D42A27DB-BD31-4B8C-83A1-F6EECF244321}">
                <p14:modId xmlns:p14="http://schemas.microsoft.com/office/powerpoint/2010/main" val="2166990690"/>
              </p:ext>
            </p:extLst>
          </p:nvPr>
        </p:nvGraphicFramePr>
        <p:xfrm>
          <a:off x="5223649" y="2676996"/>
          <a:ext cx="2386012" cy="493713"/>
        </p:xfrm>
        <a:graphic>
          <a:graphicData uri="http://schemas.openxmlformats.org/presentationml/2006/ole">
            <mc:AlternateContent xmlns:mc="http://schemas.openxmlformats.org/markup-compatibility/2006">
              <mc:Choice xmlns:v="urn:schemas-microsoft-com:vml" Requires="v">
                <p:oleObj spid="_x0000_s34848" name="数式" r:id="rId18" imgW="1041120" imgH="215640" progId="Equation.3">
                  <p:embed/>
                </p:oleObj>
              </mc:Choice>
              <mc:Fallback>
                <p:oleObj name="数式" r:id="rId18" imgW="1041120" imgH="215640" progId="Equation.3">
                  <p:embed/>
                  <p:pic>
                    <p:nvPicPr>
                      <p:cNvPr id="0" name=""/>
                      <p:cNvPicPr>
                        <a:picLocks noChangeAspect="1" noChangeArrowheads="1"/>
                      </p:cNvPicPr>
                      <p:nvPr/>
                    </p:nvPicPr>
                    <p:blipFill>
                      <a:blip r:embed="rId19"/>
                      <a:srcRect/>
                      <a:stretch>
                        <a:fillRect/>
                      </a:stretch>
                    </p:blipFill>
                    <p:spPr bwMode="auto">
                      <a:xfrm>
                        <a:off x="5223649" y="2676996"/>
                        <a:ext cx="2386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オブジェクト 56"/>
          <p:cNvGraphicFramePr>
            <a:graphicFrameLocks noChangeAspect="1"/>
          </p:cNvGraphicFramePr>
          <p:nvPr>
            <p:extLst>
              <p:ext uri="{D42A27DB-BD31-4B8C-83A1-F6EECF244321}">
                <p14:modId xmlns:p14="http://schemas.microsoft.com/office/powerpoint/2010/main" val="3124269172"/>
              </p:ext>
            </p:extLst>
          </p:nvPr>
        </p:nvGraphicFramePr>
        <p:xfrm>
          <a:off x="5510986" y="3067521"/>
          <a:ext cx="2357438" cy="495300"/>
        </p:xfrm>
        <a:graphic>
          <a:graphicData uri="http://schemas.openxmlformats.org/presentationml/2006/ole">
            <mc:AlternateContent xmlns:mc="http://schemas.openxmlformats.org/markup-compatibility/2006">
              <mc:Choice xmlns:v="urn:schemas-microsoft-com:vml" Requires="v">
                <p:oleObj spid="_x0000_s34849" name="数式" r:id="rId20" imgW="1028520" imgH="215640" progId="Equation.3">
                  <p:embed/>
                </p:oleObj>
              </mc:Choice>
              <mc:Fallback>
                <p:oleObj name="数式" r:id="rId20" imgW="1028520" imgH="215640" progId="Equation.3">
                  <p:embed/>
                  <p:pic>
                    <p:nvPicPr>
                      <p:cNvPr id="0" name=""/>
                      <p:cNvPicPr>
                        <a:picLocks noChangeAspect="1" noChangeArrowheads="1"/>
                      </p:cNvPicPr>
                      <p:nvPr/>
                    </p:nvPicPr>
                    <p:blipFill>
                      <a:blip r:embed="rId21"/>
                      <a:srcRect/>
                      <a:stretch>
                        <a:fillRect/>
                      </a:stretch>
                    </p:blipFill>
                    <p:spPr bwMode="auto">
                      <a:xfrm>
                        <a:off x="5510986" y="3067521"/>
                        <a:ext cx="23574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テキスト ボックス 57"/>
          <p:cNvSpPr txBox="1"/>
          <p:nvPr/>
        </p:nvSpPr>
        <p:spPr>
          <a:xfrm>
            <a:off x="5569862" y="3567359"/>
            <a:ext cx="3398699" cy="523220"/>
          </a:xfrm>
          <a:prstGeom prst="rect">
            <a:avLst/>
          </a:prstGeom>
          <a:noFill/>
        </p:spPr>
        <p:txBody>
          <a:bodyPr wrap="square" rtlCol="0">
            <a:spAutoFit/>
          </a:bodyPr>
          <a:lstStyle/>
          <a:p>
            <a:r>
              <a:rPr lang="en-US" altLang="ja-JP" sz="2800" dirty="0"/>
              <a:t>p</a:t>
            </a:r>
            <a:r>
              <a:rPr lang="en-US" altLang="ja-JP" sz="2800" dirty="0" smtClean="0"/>
              <a:t>ut       </a:t>
            </a:r>
            <a:r>
              <a:rPr lang="en-US" altLang="ja-JP" sz="2800" dirty="0"/>
              <a:t> </a:t>
            </a:r>
            <a:r>
              <a:rPr lang="en-US" altLang="ja-JP" sz="2800" dirty="0" smtClean="0"/>
              <a:t> if    </a:t>
            </a:r>
            <a:r>
              <a:rPr kumimoji="1" lang="en-US" altLang="ja-JP" sz="2800" dirty="0" smtClean="0"/>
              <a:t>         </a:t>
            </a:r>
            <a:endParaRPr kumimoji="1" lang="en-US" altLang="ja-JP" sz="2800" dirty="0"/>
          </a:p>
        </p:txBody>
      </p:sp>
      <p:graphicFrame>
        <p:nvGraphicFramePr>
          <p:cNvPr id="59" name="オブジェクト 58"/>
          <p:cNvGraphicFramePr>
            <a:graphicFrameLocks noChangeAspect="1"/>
          </p:cNvGraphicFramePr>
          <p:nvPr>
            <p:extLst>
              <p:ext uri="{D42A27DB-BD31-4B8C-83A1-F6EECF244321}">
                <p14:modId xmlns:p14="http://schemas.microsoft.com/office/powerpoint/2010/main" val="332249807"/>
              </p:ext>
            </p:extLst>
          </p:nvPr>
        </p:nvGraphicFramePr>
        <p:xfrm>
          <a:off x="7013631" y="5553546"/>
          <a:ext cx="1657350" cy="523875"/>
        </p:xfrm>
        <a:graphic>
          <a:graphicData uri="http://schemas.openxmlformats.org/presentationml/2006/ole">
            <mc:AlternateContent xmlns:mc="http://schemas.openxmlformats.org/markup-compatibility/2006">
              <mc:Choice xmlns:v="urn:schemas-microsoft-com:vml" Requires="v">
                <p:oleObj spid="_x0000_s34850" name="数式" r:id="rId22" imgW="723600" imgH="228600" progId="Equation.3">
                  <p:embed/>
                </p:oleObj>
              </mc:Choice>
              <mc:Fallback>
                <p:oleObj name="数式" r:id="rId22" imgW="723600" imgH="228600" progId="Equation.3">
                  <p:embed/>
                  <p:pic>
                    <p:nvPicPr>
                      <p:cNvPr id="0" name=""/>
                      <p:cNvPicPr>
                        <a:picLocks noChangeAspect="1" noChangeArrowheads="1"/>
                      </p:cNvPicPr>
                      <p:nvPr/>
                    </p:nvPicPr>
                    <p:blipFill>
                      <a:blip r:embed="rId23"/>
                      <a:srcRect/>
                      <a:stretch>
                        <a:fillRect/>
                      </a:stretch>
                    </p:blipFill>
                    <p:spPr bwMode="auto">
                      <a:xfrm>
                        <a:off x="7013631" y="5553546"/>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オブジェクト 59"/>
          <p:cNvGraphicFramePr>
            <a:graphicFrameLocks noChangeAspect="1"/>
          </p:cNvGraphicFramePr>
          <p:nvPr>
            <p:extLst>
              <p:ext uri="{D42A27DB-BD31-4B8C-83A1-F6EECF244321}">
                <p14:modId xmlns:p14="http://schemas.microsoft.com/office/powerpoint/2010/main" val="4178679441"/>
              </p:ext>
            </p:extLst>
          </p:nvPr>
        </p:nvGraphicFramePr>
        <p:xfrm>
          <a:off x="5458103" y="6220168"/>
          <a:ext cx="1017588" cy="438150"/>
        </p:xfrm>
        <a:graphic>
          <a:graphicData uri="http://schemas.openxmlformats.org/presentationml/2006/ole">
            <mc:AlternateContent xmlns:mc="http://schemas.openxmlformats.org/markup-compatibility/2006">
              <mc:Choice xmlns:v="urn:schemas-microsoft-com:vml" Requires="v">
                <p:oleObj spid="_x0000_s34851" name="数式" r:id="rId24" imgW="444240" imgH="190440" progId="Equation.3">
                  <p:embed/>
                </p:oleObj>
              </mc:Choice>
              <mc:Fallback>
                <p:oleObj name="数式" r:id="rId24" imgW="444240" imgH="190440" progId="Equation.3">
                  <p:embed/>
                  <p:pic>
                    <p:nvPicPr>
                      <p:cNvPr id="0" name=""/>
                      <p:cNvPicPr>
                        <a:picLocks noChangeAspect="1" noChangeArrowheads="1"/>
                      </p:cNvPicPr>
                      <p:nvPr/>
                    </p:nvPicPr>
                    <p:blipFill>
                      <a:blip r:embed="rId25"/>
                      <a:srcRect/>
                      <a:stretch>
                        <a:fillRect/>
                      </a:stretch>
                    </p:blipFill>
                    <p:spPr bwMode="auto">
                      <a:xfrm>
                        <a:off x="5458103" y="6220168"/>
                        <a:ext cx="10175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テキスト ボックス 60"/>
          <p:cNvSpPr txBox="1"/>
          <p:nvPr/>
        </p:nvSpPr>
        <p:spPr>
          <a:xfrm>
            <a:off x="40121" y="5841153"/>
            <a:ext cx="2462663" cy="523220"/>
          </a:xfrm>
          <a:prstGeom prst="rect">
            <a:avLst/>
          </a:prstGeom>
          <a:noFill/>
        </p:spPr>
        <p:txBody>
          <a:bodyPr wrap="square" rtlCol="0">
            <a:spAutoFit/>
          </a:bodyPr>
          <a:lstStyle/>
          <a:p>
            <a:r>
              <a:rPr lang="en-US" altLang="ja-JP" sz="2800" dirty="0"/>
              <a:t> </a:t>
            </a:r>
            <a:r>
              <a:rPr lang="en-US" altLang="ja-JP" sz="2800" dirty="0" smtClean="0"/>
              <a:t>              PMC               </a:t>
            </a:r>
            <a:r>
              <a:rPr kumimoji="1" lang="en-US" altLang="ja-JP" sz="2800" dirty="0" smtClean="0"/>
              <a:t>              </a:t>
            </a:r>
            <a:endParaRPr kumimoji="1" lang="en-US" altLang="ja-JP" sz="2800" dirty="0"/>
          </a:p>
        </p:txBody>
      </p:sp>
      <p:graphicFrame>
        <p:nvGraphicFramePr>
          <p:cNvPr id="62" name="オブジェクト 61"/>
          <p:cNvGraphicFramePr>
            <a:graphicFrameLocks noChangeAspect="1"/>
          </p:cNvGraphicFramePr>
          <p:nvPr>
            <p:extLst>
              <p:ext uri="{D42A27DB-BD31-4B8C-83A1-F6EECF244321}">
                <p14:modId xmlns:p14="http://schemas.microsoft.com/office/powerpoint/2010/main" val="2561027909"/>
              </p:ext>
            </p:extLst>
          </p:nvPr>
        </p:nvGraphicFramePr>
        <p:xfrm>
          <a:off x="139845" y="5751598"/>
          <a:ext cx="1439863" cy="612775"/>
        </p:xfrm>
        <a:graphic>
          <a:graphicData uri="http://schemas.openxmlformats.org/presentationml/2006/ole">
            <mc:AlternateContent xmlns:mc="http://schemas.openxmlformats.org/markup-compatibility/2006">
              <mc:Choice xmlns:v="urn:schemas-microsoft-com:vml" Requires="v">
                <p:oleObj spid="_x0000_s34852" name="数式" r:id="rId26" imgW="507780" imgH="215806" progId="Equation.3">
                  <p:embed/>
                </p:oleObj>
              </mc:Choice>
              <mc:Fallback>
                <p:oleObj name="数式" r:id="rId26" imgW="507780" imgH="215806"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9845" y="5751598"/>
                        <a:ext cx="14398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410129127"/>
              </p:ext>
            </p:extLst>
          </p:nvPr>
        </p:nvGraphicFramePr>
        <p:xfrm>
          <a:off x="3149536" y="2048632"/>
          <a:ext cx="713059" cy="494468"/>
        </p:xfrm>
        <a:graphic>
          <a:graphicData uri="http://schemas.openxmlformats.org/presentationml/2006/ole">
            <mc:AlternateContent xmlns:mc="http://schemas.openxmlformats.org/markup-compatibility/2006">
              <mc:Choice xmlns:v="urn:schemas-microsoft-com:vml" Requires="v">
                <p:oleObj spid="_x0000_s34853" name="数式" r:id="rId28" imgW="380880" imgH="228600" progId="Equation.3">
                  <p:embed/>
                </p:oleObj>
              </mc:Choice>
              <mc:Fallback>
                <p:oleObj name="数式" r:id="rId28" imgW="380880" imgH="228600" progId="Equation.3">
                  <p:embed/>
                  <p:pic>
                    <p:nvPicPr>
                      <p:cNvPr id="0" name=""/>
                      <p:cNvPicPr>
                        <a:picLocks noChangeAspect="1" noChangeArrowheads="1"/>
                      </p:cNvPicPr>
                      <p:nvPr/>
                    </p:nvPicPr>
                    <p:blipFill>
                      <a:blip r:embed="rId29"/>
                      <a:srcRect/>
                      <a:stretch>
                        <a:fillRect/>
                      </a:stretch>
                    </p:blipFill>
                    <p:spPr bwMode="auto">
                      <a:xfrm>
                        <a:off x="3149536" y="2048632"/>
                        <a:ext cx="713059" cy="494468"/>
                      </a:xfrm>
                      <a:prstGeom prst="rect">
                        <a:avLst/>
                      </a:prstGeom>
                      <a:noFill/>
                      <a:ln>
                        <a:noFill/>
                      </a:ln>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673629"/>
              </p:ext>
            </p:extLst>
          </p:nvPr>
        </p:nvGraphicFramePr>
        <p:xfrm>
          <a:off x="7434222" y="3642707"/>
          <a:ext cx="1400175" cy="461962"/>
        </p:xfrm>
        <a:graphic>
          <a:graphicData uri="http://schemas.openxmlformats.org/presentationml/2006/ole">
            <mc:AlternateContent xmlns:mc="http://schemas.openxmlformats.org/markup-compatibility/2006">
              <mc:Choice xmlns:v="urn:schemas-microsoft-com:vml" Requires="v">
                <p:oleObj spid="_x0000_s34854" name="数式" r:id="rId30" imgW="507960" imgH="253800" progId="Equation.3">
                  <p:embed/>
                </p:oleObj>
              </mc:Choice>
              <mc:Fallback>
                <p:oleObj name="数式" r:id="rId30" imgW="507960" imgH="253800" progId="Equation.3">
                  <p:embed/>
                  <p:pic>
                    <p:nvPicPr>
                      <p:cNvPr id="0" name="オブジェクト 12"/>
                      <p:cNvPicPr>
                        <a:picLocks noChangeAspect="1" noChangeArrowheads="1"/>
                      </p:cNvPicPr>
                      <p:nvPr/>
                    </p:nvPicPr>
                    <p:blipFill>
                      <a:blip r:embed="rId31"/>
                      <a:srcRect/>
                      <a:stretch>
                        <a:fillRect/>
                      </a:stretch>
                    </p:blipFill>
                    <p:spPr bwMode="auto">
                      <a:xfrm>
                        <a:off x="7434222" y="3642707"/>
                        <a:ext cx="1400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515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Properties of PMCs</a:t>
            </a:r>
            <a:r>
              <a:rPr lang="ja-JP" altLang="en-US" dirty="0" smtClean="0"/>
              <a:t>　</a:t>
            </a:r>
            <a:endParaRPr kumimoji="1" lang="ja-JP" altLang="en-US" dirty="0"/>
          </a:p>
        </p:txBody>
      </p:sp>
      <p:pic>
        <p:nvPicPr>
          <p:cNvPr id="3" name="図 2"/>
          <p:cNvPicPr>
            <a:picLocks noChangeAspect="1"/>
          </p:cNvPicPr>
          <p:nvPr/>
        </p:nvPicPr>
        <p:blipFill>
          <a:blip r:embed="rId3"/>
          <a:stretch>
            <a:fillRect/>
          </a:stretch>
        </p:blipFill>
        <p:spPr>
          <a:xfrm>
            <a:off x="4787106" y="1629580"/>
            <a:ext cx="4178300" cy="3175000"/>
          </a:xfrm>
          <a:prstGeom prst="rect">
            <a:avLst/>
          </a:prstGeom>
        </p:spPr>
      </p:pic>
      <p:pic>
        <p:nvPicPr>
          <p:cNvPr id="4" name="図 3"/>
          <p:cNvPicPr>
            <a:picLocks noChangeAspect="1"/>
          </p:cNvPicPr>
          <p:nvPr/>
        </p:nvPicPr>
        <p:blipFill>
          <a:blip r:embed="rId4"/>
          <a:stretch>
            <a:fillRect/>
          </a:stretch>
        </p:blipFill>
        <p:spPr>
          <a:xfrm>
            <a:off x="555765" y="2852936"/>
            <a:ext cx="3852936" cy="1832854"/>
          </a:xfrm>
          <a:prstGeom prst="rect">
            <a:avLst/>
          </a:prstGeom>
        </p:spPr>
      </p:pic>
      <p:sp>
        <p:nvSpPr>
          <p:cNvPr id="5" name="テキスト ボックス 4"/>
          <p:cNvSpPr txBox="1"/>
          <p:nvPr/>
        </p:nvSpPr>
        <p:spPr>
          <a:xfrm>
            <a:off x="552988" y="1628800"/>
            <a:ext cx="4307044" cy="954107"/>
          </a:xfrm>
          <a:prstGeom prst="rect">
            <a:avLst/>
          </a:prstGeom>
          <a:noFill/>
        </p:spPr>
        <p:txBody>
          <a:bodyPr wrap="square" rtlCol="0">
            <a:spAutoFit/>
          </a:bodyPr>
          <a:lstStyle/>
          <a:p>
            <a:r>
              <a:rPr lang="en-US" altLang="ja-JP" sz="2800" b="1" dirty="0" smtClean="0"/>
              <a:t>#1</a:t>
            </a:r>
            <a:r>
              <a:rPr lang="en-US" altLang="ja-JP" sz="2800" dirty="0" smtClean="0"/>
              <a:t>  typically irregular </a:t>
            </a:r>
            <a:r>
              <a:rPr lang="ja-JP" altLang="en-US" sz="2800" dirty="0" smtClean="0"/>
              <a:t>！</a:t>
            </a:r>
            <a:endParaRPr lang="en-US" altLang="ja-JP" sz="2800" dirty="0" smtClean="0"/>
          </a:p>
          <a:p>
            <a:r>
              <a:rPr kumimoji="1" lang="ja-JP" altLang="en-US" sz="2800" dirty="0"/>
              <a:t>　</a:t>
            </a:r>
            <a:r>
              <a:rPr kumimoji="1" lang="ja-JP" altLang="en-US" sz="2800" dirty="0" smtClean="0"/>
              <a:t>    </a:t>
            </a:r>
            <a:r>
              <a:rPr kumimoji="1" lang="ja-JP" altLang="en-US" dirty="0" smtClean="0"/>
              <a:t>（</a:t>
            </a:r>
            <a:r>
              <a:rPr lang="en-US" altLang="ja-JP" dirty="0" smtClean="0"/>
              <a:t>not yet proven</a:t>
            </a:r>
            <a:r>
              <a:rPr kumimoji="1" lang="ja-JP" altLang="en-US" dirty="0" smtClean="0"/>
              <a:t>）</a:t>
            </a:r>
            <a:r>
              <a:rPr kumimoji="1" lang="ja-JP" altLang="en-US" sz="2800" dirty="0" smtClean="0"/>
              <a:t>　</a:t>
            </a:r>
            <a:endParaRPr kumimoji="1" lang="ja-JP" altLang="en-US" sz="28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421534370"/>
              </p:ext>
            </p:extLst>
          </p:nvPr>
        </p:nvGraphicFramePr>
        <p:xfrm>
          <a:off x="7308304" y="5444681"/>
          <a:ext cx="955743" cy="265148"/>
        </p:xfrm>
        <a:graphic>
          <a:graphicData uri="http://schemas.openxmlformats.org/presentationml/2006/ole">
            <mc:AlternateContent xmlns:mc="http://schemas.openxmlformats.org/markup-compatibility/2006">
              <mc:Choice xmlns:v="urn:schemas-microsoft-com:vml" Requires="v">
                <p:oleObj spid="_x0000_s5392" name="数式" r:id="rId5" imgW="545760" imgH="228600" progId="Equation.3">
                  <p:embed/>
                </p:oleObj>
              </mc:Choice>
              <mc:Fallback>
                <p:oleObj name="数式" r:id="rId5" imgW="545760" imgH="228600" progId="Equation.3">
                  <p:embed/>
                  <p:pic>
                    <p:nvPicPr>
                      <p:cNvPr id="0" name="オブジェクト 12"/>
                      <p:cNvPicPr>
                        <a:picLocks noChangeAspect="1" noChangeArrowheads="1"/>
                      </p:cNvPicPr>
                      <p:nvPr/>
                    </p:nvPicPr>
                    <p:blipFill>
                      <a:blip r:embed="rId6"/>
                      <a:srcRect/>
                      <a:stretch>
                        <a:fillRect/>
                      </a:stretch>
                    </p:blipFill>
                    <p:spPr bwMode="auto">
                      <a:xfrm>
                        <a:off x="7308304" y="5444681"/>
                        <a:ext cx="955743" cy="265148"/>
                      </a:xfrm>
                      <a:prstGeom prst="rect">
                        <a:avLst/>
                      </a:prstGeom>
                      <a:noFill/>
                      <a:ln>
                        <a:noFill/>
                      </a:ln>
                      <a:extLst/>
                    </p:spPr>
                  </p:pic>
                </p:oleObj>
              </mc:Fallback>
            </mc:AlternateContent>
          </a:graphicData>
        </a:graphic>
      </p:graphicFrame>
      <p:sp>
        <p:nvSpPr>
          <p:cNvPr id="7" name="テキスト ボックス 6"/>
          <p:cNvSpPr txBox="1"/>
          <p:nvPr/>
        </p:nvSpPr>
        <p:spPr>
          <a:xfrm>
            <a:off x="5479751" y="5121516"/>
            <a:ext cx="2492990" cy="646331"/>
          </a:xfrm>
          <a:prstGeom prst="rect">
            <a:avLst/>
          </a:prstGeom>
          <a:noFill/>
        </p:spPr>
        <p:txBody>
          <a:bodyPr wrap="none" rtlCol="0">
            <a:spAutoFit/>
          </a:bodyPr>
          <a:lstStyle/>
          <a:p>
            <a:r>
              <a:rPr lang="en-US" altLang="ja-JP" dirty="0" smtClean="0"/>
              <a:t>Molecule configuration</a:t>
            </a:r>
          </a:p>
          <a:p>
            <a:r>
              <a:rPr kumimoji="1" lang="en-US" altLang="ja-JP" dirty="0"/>
              <a:t> </a:t>
            </a:r>
            <a:r>
              <a:rPr kumimoji="1" lang="en-US" altLang="ja-JP" dirty="0" smtClean="0"/>
              <a:t>  in the surface</a:t>
            </a:r>
            <a:endParaRPr kumimoji="1" lang="ja-JP" altLang="en-US" dirty="0"/>
          </a:p>
        </p:txBody>
      </p:sp>
      <p:sp>
        <p:nvSpPr>
          <p:cNvPr id="8" name="テキスト ボックス 7"/>
          <p:cNvSpPr txBox="1"/>
          <p:nvPr/>
        </p:nvSpPr>
        <p:spPr>
          <a:xfrm>
            <a:off x="464550" y="5675514"/>
            <a:ext cx="5141151" cy="954107"/>
          </a:xfrm>
          <a:prstGeom prst="rect">
            <a:avLst/>
          </a:prstGeom>
          <a:noFill/>
        </p:spPr>
        <p:txBody>
          <a:bodyPr wrap="none" rtlCol="0">
            <a:spAutoFit/>
          </a:bodyPr>
          <a:lstStyle/>
          <a:p>
            <a:r>
              <a:rPr lang="en-US" altLang="ja-JP" sz="2800" dirty="0" smtClean="0"/>
              <a:t>#2 PMCs are local minimum </a:t>
            </a:r>
            <a:r>
              <a:rPr lang="ja-JP" altLang="en-US" sz="2800" dirty="0" smtClean="0"/>
              <a:t>！</a:t>
            </a:r>
            <a:endParaRPr lang="en-US" altLang="ja-JP" sz="2800" dirty="0" smtClean="0"/>
          </a:p>
          <a:p>
            <a:r>
              <a:rPr kumimoji="1" lang="ja-JP" altLang="en-US" sz="2800" dirty="0" smtClean="0"/>
              <a:t>   </a:t>
            </a:r>
            <a:r>
              <a:rPr lang="ja-JP" altLang="en-US" dirty="0"/>
              <a:t> </a:t>
            </a:r>
            <a:r>
              <a:rPr lang="ja-JP" altLang="en-US" dirty="0" smtClean="0"/>
              <a:t> </a:t>
            </a:r>
            <a:r>
              <a:rPr lang="en-US" altLang="ja-JP" dirty="0" smtClean="0"/>
              <a:t>(trivial)</a:t>
            </a:r>
            <a:endParaRPr kumimoji="1"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011612704"/>
              </p:ext>
            </p:extLst>
          </p:nvPr>
        </p:nvGraphicFramePr>
        <p:xfrm>
          <a:off x="7388319" y="5990642"/>
          <a:ext cx="1225550" cy="323850"/>
        </p:xfrm>
        <a:graphic>
          <a:graphicData uri="http://schemas.openxmlformats.org/presentationml/2006/ole">
            <mc:AlternateContent xmlns:mc="http://schemas.openxmlformats.org/markup-compatibility/2006">
              <mc:Choice xmlns:v="urn:schemas-microsoft-com:vml" Requires="v">
                <p:oleObj spid="_x0000_s5393" name="数式" r:id="rId7" imgW="444240" imgH="177480" progId="Equation.3">
                  <p:embed/>
                </p:oleObj>
              </mc:Choice>
              <mc:Fallback>
                <p:oleObj name="数式" r:id="rId7" imgW="444240" imgH="177480" progId="Equation.3">
                  <p:embed/>
                  <p:pic>
                    <p:nvPicPr>
                      <p:cNvPr id="0" name="オブジェクト 5"/>
                      <p:cNvPicPr>
                        <a:picLocks noChangeAspect="1" noChangeArrowheads="1"/>
                      </p:cNvPicPr>
                      <p:nvPr/>
                    </p:nvPicPr>
                    <p:blipFill>
                      <a:blip r:embed="rId8"/>
                      <a:srcRect/>
                      <a:stretch>
                        <a:fillRect/>
                      </a:stretch>
                    </p:blipFill>
                    <p:spPr bwMode="auto">
                      <a:xfrm>
                        <a:off x="7388319" y="5990642"/>
                        <a:ext cx="1225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3125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Energy distribution of LMCs</a:t>
            </a:r>
            <a:r>
              <a:rPr lang="ja-JP" altLang="en-US" dirty="0" smtClean="0"/>
              <a:t>　</a:t>
            </a:r>
            <a:endParaRPr kumimoji="1" lang="ja-JP" altLang="en-US" dirty="0"/>
          </a:p>
        </p:txBody>
      </p:sp>
      <p:pic>
        <p:nvPicPr>
          <p:cNvPr id="3" name="図 2"/>
          <p:cNvPicPr>
            <a:picLocks noChangeAspect="1"/>
          </p:cNvPicPr>
          <p:nvPr/>
        </p:nvPicPr>
        <p:blipFill>
          <a:blip r:embed="rId3"/>
          <a:stretch>
            <a:fillRect/>
          </a:stretch>
        </p:blipFill>
        <p:spPr>
          <a:xfrm>
            <a:off x="5868144" y="2148397"/>
            <a:ext cx="3059358" cy="2099060"/>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1086839716"/>
              </p:ext>
            </p:extLst>
          </p:nvPr>
        </p:nvGraphicFramePr>
        <p:xfrm>
          <a:off x="592138" y="2022475"/>
          <a:ext cx="3033712" cy="496888"/>
        </p:xfrm>
        <a:graphic>
          <a:graphicData uri="http://schemas.openxmlformats.org/presentationml/2006/ole">
            <mc:AlternateContent xmlns:mc="http://schemas.openxmlformats.org/markup-compatibility/2006">
              <mc:Choice xmlns:v="urn:schemas-microsoft-com:vml" Requires="v">
                <p:oleObj spid="_x0000_s7695" name="数式" r:id="rId4" imgW="977760" imgH="241200" progId="Equation.3">
                  <p:embed/>
                </p:oleObj>
              </mc:Choice>
              <mc:Fallback>
                <p:oleObj name="数式" r:id="rId4" imgW="977760" imgH="241200" progId="Equation.3">
                  <p:embed/>
                  <p:pic>
                    <p:nvPicPr>
                      <p:cNvPr id="0" name="オブジェクト 7"/>
                      <p:cNvPicPr>
                        <a:picLocks noChangeAspect="1" noChangeArrowheads="1"/>
                      </p:cNvPicPr>
                      <p:nvPr/>
                    </p:nvPicPr>
                    <p:blipFill>
                      <a:blip r:embed="rId5"/>
                      <a:srcRect/>
                      <a:stretch>
                        <a:fillRect/>
                      </a:stretch>
                    </p:blipFill>
                    <p:spPr bwMode="auto">
                      <a:xfrm>
                        <a:off x="592138" y="2022475"/>
                        <a:ext cx="30337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2778584"/>
              </p:ext>
            </p:extLst>
          </p:nvPr>
        </p:nvGraphicFramePr>
        <p:xfrm>
          <a:off x="3779912" y="1844824"/>
          <a:ext cx="1933575" cy="660400"/>
        </p:xfrm>
        <a:graphic>
          <a:graphicData uri="http://schemas.openxmlformats.org/presentationml/2006/ole">
            <mc:AlternateContent xmlns:mc="http://schemas.openxmlformats.org/markup-compatibility/2006">
              <mc:Choice xmlns:v="urn:schemas-microsoft-com:vml" Requires="v">
                <p:oleObj spid="_x0000_s7696" name="数式" r:id="rId6" imgW="368280" imgH="190440" progId="Equation.3">
                  <p:embed/>
                </p:oleObj>
              </mc:Choice>
              <mc:Fallback>
                <p:oleObj name="数式" r:id="rId6" imgW="368280" imgH="190440" progId="Equation.3">
                  <p:embed/>
                  <p:pic>
                    <p:nvPicPr>
                      <p:cNvPr id="0" name="オブジェクト 5"/>
                      <p:cNvPicPr>
                        <a:picLocks noChangeAspect="1" noChangeArrowheads="1"/>
                      </p:cNvPicPr>
                      <p:nvPr/>
                    </p:nvPicPr>
                    <p:blipFill>
                      <a:blip r:embed="rId7"/>
                      <a:srcRect/>
                      <a:stretch>
                        <a:fillRect/>
                      </a:stretch>
                    </p:blipFill>
                    <p:spPr bwMode="auto">
                      <a:xfrm>
                        <a:off x="3779912" y="1844824"/>
                        <a:ext cx="1933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5"/>
          <p:cNvSpPr txBox="1"/>
          <p:nvPr/>
        </p:nvSpPr>
        <p:spPr>
          <a:xfrm>
            <a:off x="539552" y="2924944"/>
            <a:ext cx="4320480" cy="523220"/>
          </a:xfrm>
          <a:prstGeom prst="rect">
            <a:avLst/>
          </a:prstGeom>
          <a:noFill/>
        </p:spPr>
        <p:txBody>
          <a:bodyPr wrap="square" rtlCol="0">
            <a:spAutoFit/>
          </a:bodyPr>
          <a:lstStyle/>
          <a:p>
            <a:r>
              <a:rPr lang="en-US" altLang="ja-JP" sz="2800" dirty="0" smtClean="0"/>
              <a:t>LMCs are irregular </a:t>
            </a:r>
            <a:r>
              <a:rPr lang="en-US" altLang="ja-JP" dirty="0" smtClean="0"/>
              <a:t> </a:t>
            </a:r>
            <a:r>
              <a:rPr lang="ja-JP" altLang="en-US" dirty="0" smtClean="0"/>
              <a:t>　</a:t>
            </a:r>
            <a:endParaRPr kumimoji="1" lang="ja-JP" altLang="en-US" dirty="0"/>
          </a:p>
        </p:txBody>
      </p:sp>
      <p:sp>
        <p:nvSpPr>
          <p:cNvPr id="17" name="テキスト ボックス 16"/>
          <p:cNvSpPr txBox="1"/>
          <p:nvPr/>
        </p:nvSpPr>
        <p:spPr>
          <a:xfrm>
            <a:off x="539552" y="4797152"/>
            <a:ext cx="6264696" cy="1200329"/>
          </a:xfrm>
          <a:prstGeom prst="rect">
            <a:avLst/>
          </a:prstGeom>
          <a:noFill/>
        </p:spPr>
        <p:txBody>
          <a:bodyPr wrap="square" rtlCol="0">
            <a:spAutoFit/>
          </a:bodyPr>
          <a:lstStyle/>
          <a:p>
            <a:r>
              <a:rPr lang="en-US" altLang="ja-JP" sz="2400" dirty="0" smtClean="0"/>
              <a:t>The energy density obeys a Gaussian distribution with dispersion O(1/N)</a:t>
            </a:r>
            <a:endParaRPr lang="en-US" altLang="ja-JP" sz="2400" dirty="0"/>
          </a:p>
          <a:p>
            <a:r>
              <a:rPr lang="ja-JP" altLang="en-US" sz="2400" dirty="0" smtClean="0"/>
              <a:t>（</a:t>
            </a:r>
            <a:r>
              <a:rPr lang="en-US" altLang="ja-JP" sz="2400" dirty="0" smtClean="0"/>
              <a:t>central limiting theorem</a:t>
            </a:r>
            <a:r>
              <a:rPr lang="ja-JP" altLang="en-US" sz="2400" dirty="0" smtClean="0"/>
              <a:t>） </a:t>
            </a:r>
            <a:r>
              <a:rPr lang="en-US" altLang="ja-JP" sz="2400" dirty="0" smtClean="0"/>
              <a:t>N &gt;&gt;1  </a:t>
            </a:r>
            <a:r>
              <a:rPr lang="ja-JP" altLang="en-US" sz="2400" dirty="0" smtClean="0"/>
              <a:t>　</a:t>
            </a:r>
            <a:endParaRPr kumimoji="1" lang="ja-JP" altLang="en-US" sz="2400" dirty="0"/>
          </a:p>
        </p:txBody>
      </p:sp>
      <p:sp>
        <p:nvSpPr>
          <p:cNvPr id="9" name="下矢印 8"/>
          <p:cNvSpPr/>
          <p:nvPr/>
        </p:nvSpPr>
        <p:spPr>
          <a:xfrm>
            <a:off x="1958401" y="35730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3274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雲形吹き出し 15"/>
          <p:cNvSpPr/>
          <p:nvPr/>
        </p:nvSpPr>
        <p:spPr>
          <a:xfrm rot="10800000">
            <a:off x="330232" y="5990999"/>
            <a:ext cx="4529799" cy="696190"/>
          </a:xfrm>
          <a:prstGeom prst="cloudCallou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en-US" altLang="ja-JP" dirty="0" smtClean="0"/>
              <a:t>Low temperature limit</a:t>
            </a:r>
            <a:r>
              <a:rPr lang="ja-JP" altLang="en-US" dirty="0" smtClean="0"/>
              <a:t>　</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598943055"/>
              </p:ext>
            </p:extLst>
          </p:nvPr>
        </p:nvGraphicFramePr>
        <p:xfrm>
          <a:off x="330232" y="1844824"/>
          <a:ext cx="906462" cy="469900"/>
        </p:xfrm>
        <a:graphic>
          <a:graphicData uri="http://schemas.openxmlformats.org/presentationml/2006/ole">
            <mc:AlternateContent xmlns:mc="http://schemas.openxmlformats.org/markup-compatibility/2006">
              <mc:Choice xmlns:v="urn:schemas-microsoft-com:vml" Requires="v">
                <p:oleObj spid="_x0000_s20130" name="数式" r:id="rId3" imgW="291960" imgH="228600" progId="Equation.3">
                  <p:embed/>
                </p:oleObj>
              </mc:Choice>
              <mc:Fallback>
                <p:oleObj name="数式" r:id="rId3" imgW="291960" imgH="228600" progId="Equation.3">
                  <p:embed/>
                  <p:pic>
                    <p:nvPicPr>
                      <p:cNvPr id="0" name=""/>
                      <p:cNvPicPr>
                        <a:picLocks noChangeAspect="1" noChangeArrowheads="1"/>
                      </p:cNvPicPr>
                      <p:nvPr/>
                    </p:nvPicPr>
                    <p:blipFill>
                      <a:blip r:embed="rId4"/>
                      <a:srcRect/>
                      <a:stretch>
                        <a:fillRect/>
                      </a:stretch>
                    </p:blipFill>
                    <p:spPr bwMode="auto">
                      <a:xfrm>
                        <a:off x="330232" y="1844824"/>
                        <a:ext cx="9064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614942248"/>
              </p:ext>
            </p:extLst>
          </p:nvPr>
        </p:nvGraphicFramePr>
        <p:xfrm>
          <a:off x="6516216" y="2420888"/>
          <a:ext cx="1584176" cy="541065"/>
        </p:xfrm>
        <a:graphic>
          <a:graphicData uri="http://schemas.openxmlformats.org/presentationml/2006/ole">
            <mc:AlternateContent xmlns:mc="http://schemas.openxmlformats.org/markup-compatibility/2006">
              <mc:Choice xmlns:v="urn:schemas-microsoft-com:vml" Requires="v">
                <p:oleObj spid="_x0000_s20131" name="数式" r:id="rId5" imgW="368280" imgH="190440" progId="Equation.3">
                  <p:embed/>
                </p:oleObj>
              </mc:Choice>
              <mc:Fallback>
                <p:oleObj name="数式" r:id="rId5" imgW="368280" imgH="190440" progId="Equation.3">
                  <p:embed/>
                  <p:pic>
                    <p:nvPicPr>
                      <p:cNvPr id="0" name=""/>
                      <p:cNvPicPr>
                        <a:picLocks noChangeAspect="1" noChangeArrowheads="1"/>
                      </p:cNvPicPr>
                      <p:nvPr/>
                    </p:nvPicPr>
                    <p:blipFill>
                      <a:blip r:embed="rId6"/>
                      <a:srcRect/>
                      <a:stretch>
                        <a:fillRect/>
                      </a:stretch>
                    </p:blipFill>
                    <p:spPr bwMode="auto">
                      <a:xfrm>
                        <a:off x="6516216" y="2420888"/>
                        <a:ext cx="1584176" cy="541065"/>
                      </a:xfrm>
                      <a:prstGeom prst="rect">
                        <a:avLst/>
                      </a:prstGeom>
                      <a:noFill/>
                      <a:ln>
                        <a:noFill/>
                      </a:ln>
                      <a:extLst/>
                    </p:spPr>
                  </p:pic>
                </p:oleObj>
              </mc:Fallback>
            </mc:AlternateContent>
          </a:graphicData>
        </a:graphic>
      </p:graphicFrame>
      <p:sp>
        <p:nvSpPr>
          <p:cNvPr id="6" name="テキスト ボックス 5"/>
          <p:cNvSpPr txBox="1"/>
          <p:nvPr/>
        </p:nvSpPr>
        <p:spPr>
          <a:xfrm>
            <a:off x="1199599" y="1916832"/>
            <a:ext cx="7848872" cy="369332"/>
          </a:xfrm>
          <a:prstGeom prst="rect">
            <a:avLst/>
          </a:prstGeom>
          <a:noFill/>
        </p:spPr>
        <p:txBody>
          <a:bodyPr wrap="square" rtlCol="0">
            <a:spAutoFit/>
          </a:bodyPr>
          <a:lstStyle/>
          <a:p>
            <a:r>
              <a:rPr lang="en-US" altLang="ja-JP" sz="1600" dirty="0" smtClean="0"/>
              <a:t>A set of configurations that  reach the LMC           by zero-temperature dynamics </a:t>
            </a:r>
            <a:r>
              <a:rPr lang="ja-JP" altLang="en-US" dirty="0" smtClean="0"/>
              <a:t>　</a:t>
            </a:r>
            <a:endParaRPr kumimoji="1" lang="ja-JP" altLang="en-US" dirty="0"/>
          </a:p>
        </p:txBody>
      </p:sp>
      <p:sp>
        <p:nvSpPr>
          <p:cNvPr id="7" name="下矢印 6"/>
          <p:cNvSpPr/>
          <p:nvPr/>
        </p:nvSpPr>
        <p:spPr>
          <a:xfrm>
            <a:off x="2758078" y="3900407"/>
            <a:ext cx="484632" cy="1098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563888" y="4175665"/>
            <a:ext cx="3994585" cy="523220"/>
          </a:xfrm>
          <a:prstGeom prst="rect">
            <a:avLst/>
          </a:prstGeom>
          <a:noFill/>
        </p:spPr>
        <p:txBody>
          <a:bodyPr wrap="square" rtlCol="0">
            <a:spAutoFit/>
          </a:bodyPr>
          <a:lstStyle/>
          <a:p>
            <a:r>
              <a:rPr lang="en-US" altLang="ja-JP" sz="2800" dirty="0" smtClean="0"/>
              <a:t>Random Energy Model</a:t>
            </a:r>
            <a:endParaRPr kumimoji="1" lang="ja-JP" altLang="en-US" sz="2800" dirty="0"/>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194959292"/>
              </p:ext>
            </p:extLst>
          </p:nvPr>
        </p:nvGraphicFramePr>
        <p:xfrm>
          <a:off x="2699792" y="5463674"/>
          <a:ext cx="1458912" cy="469900"/>
        </p:xfrm>
        <a:graphic>
          <a:graphicData uri="http://schemas.openxmlformats.org/presentationml/2006/ole">
            <mc:AlternateContent xmlns:mc="http://schemas.openxmlformats.org/markup-compatibility/2006">
              <mc:Choice xmlns:v="urn:schemas-microsoft-com:vml" Requires="v">
                <p:oleObj spid="_x0000_s20132" name="数式" r:id="rId7" imgW="469800" imgH="228600" progId="Equation.3">
                  <p:embed/>
                </p:oleObj>
              </mc:Choice>
              <mc:Fallback>
                <p:oleObj name="数式" r:id="rId7" imgW="469800" imgH="228600" progId="Equation.3">
                  <p:embed/>
                  <p:pic>
                    <p:nvPicPr>
                      <p:cNvPr id="0" name=""/>
                      <p:cNvPicPr>
                        <a:picLocks noChangeAspect="1" noChangeArrowheads="1"/>
                      </p:cNvPicPr>
                      <p:nvPr/>
                    </p:nvPicPr>
                    <p:blipFill>
                      <a:blip r:embed="rId8"/>
                      <a:srcRect/>
                      <a:stretch>
                        <a:fillRect/>
                      </a:stretch>
                    </p:blipFill>
                    <p:spPr bwMode="auto">
                      <a:xfrm>
                        <a:off x="2699792" y="5463674"/>
                        <a:ext cx="14589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802002515"/>
              </p:ext>
            </p:extLst>
          </p:nvPr>
        </p:nvGraphicFramePr>
        <p:xfrm>
          <a:off x="662226" y="5390842"/>
          <a:ext cx="1656184" cy="565659"/>
        </p:xfrm>
        <a:graphic>
          <a:graphicData uri="http://schemas.openxmlformats.org/presentationml/2006/ole">
            <mc:AlternateContent xmlns:mc="http://schemas.openxmlformats.org/markup-compatibility/2006">
              <mc:Choice xmlns:v="urn:schemas-microsoft-com:vml" Requires="v">
                <p:oleObj spid="_x0000_s20133" name="数式" r:id="rId9" imgW="368280" imgH="190440" progId="Equation.3">
                  <p:embed/>
                </p:oleObj>
              </mc:Choice>
              <mc:Fallback>
                <p:oleObj name="数式" r:id="rId9" imgW="368280" imgH="190440" progId="Equation.3">
                  <p:embed/>
                  <p:pic>
                    <p:nvPicPr>
                      <p:cNvPr id="0" name=""/>
                      <p:cNvPicPr>
                        <a:picLocks noChangeAspect="1" noChangeArrowheads="1"/>
                      </p:cNvPicPr>
                      <p:nvPr/>
                    </p:nvPicPr>
                    <p:blipFill>
                      <a:blip r:embed="rId10"/>
                      <a:srcRect/>
                      <a:stretch>
                        <a:fillRect/>
                      </a:stretch>
                    </p:blipFill>
                    <p:spPr bwMode="auto">
                      <a:xfrm>
                        <a:off x="662226" y="5390842"/>
                        <a:ext cx="1656184" cy="565659"/>
                      </a:xfrm>
                      <a:prstGeom prst="rect">
                        <a:avLst/>
                      </a:prstGeom>
                      <a:noFill/>
                      <a:ln>
                        <a:noFill/>
                      </a:ln>
                    </p:spPr>
                  </p:pic>
                </p:oleObj>
              </mc:Fallback>
            </mc:AlternateContent>
          </a:graphicData>
        </a:graphic>
      </p:graphicFrame>
      <p:sp>
        <p:nvSpPr>
          <p:cNvPr id="12" name="テキスト ボックス 11"/>
          <p:cNvSpPr txBox="1"/>
          <p:nvPr/>
        </p:nvSpPr>
        <p:spPr>
          <a:xfrm>
            <a:off x="597838" y="6095193"/>
            <a:ext cx="4320480" cy="584775"/>
          </a:xfrm>
          <a:prstGeom prst="rect">
            <a:avLst/>
          </a:prstGeom>
          <a:noFill/>
        </p:spPr>
        <p:txBody>
          <a:bodyPr wrap="square" rtlCol="0">
            <a:spAutoFit/>
          </a:bodyPr>
          <a:lstStyle/>
          <a:p>
            <a:r>
              <a:rPr lang="en-US" altLang="ja-JP" sz="1600" b="1" dirty="0" smtClean="0"/>
              <a:t>The minimum of energy density </a:t>
            </a:r>
          </a:p>
          <a:p>
            <a:r>
              <a:rPr kumimoji="1" lang="en-US" altLang="ja-JP" sz="1600" b="1" dirty="0" smtClean="0"/>
              <a:t>In the thermodynamic limit</a:t>
            </a:r>
            <a:endParaRPr kumimoji="1" lang="ja-JP" altLang="en-US" sz="16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024098138"/>
              </p:ext>
            </p:extLst>
          </p:nvPr>
        </p:nvGraphicFramePr>
        <p:xfrm>
          <a:off x="5774044" y="6229421"/>
          <a:ext cx="631825" cy="419100"/>
        </p:xfrm>
        <a:graphic>
          <a:graphicData uri="http://schemas.openxmlformats.org/presentationml/2006/ole">
            <mc:AlternateContent xmlns:mc="http://schemas.openxmlformats.org/markup-compatibility/2006">
              <mc:Choice xmlns:v="urn:schemas-microsoft-com:vml" Requires="v">
                <p:oleObj spid="_x0000_s20134" name="数式" r:id="rId11" imgW="203040" imgH="203040" progId="Equation.3">
                  <p:embed/>
                </p:oleObj>
              </mc:Choice>
              <mc:Fallback>
                <p:oleObj name="数式" r:id="rId11" imgW="203040" imgH="203040" progId="Equation.3">
                  <p:embed/>
                  <p:pic>
                    <p:nvPicPr>
                      <p:cNvPr id="0" name=""/>
                      <p:cNvPicPr>
                        <a:picLocks noChangeAspect="1" noChangeArrowheads="1"/>
                      </p:cNvPicPr>
                      <p:nvPr/>
                    </p:nvPicPr>
                    <p:blipFill>
                      <a:blip r:embed="rId12"/>
                      <a:srcRect/>
                      <a:stretch>
                        <a:fillRect/>
                      </a:stretch>
                    </p:blipFill>
                    <p:spPr bwMode="auto">
                      <a:xfrm>
                        <a:off x="5774044" y="6229421"/>
                        <a:ext cx="6318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1131981240"/>
              </p:ext>
            </p:extLst>
          </p:nvPr>
        </p:nvGraphicFramePr>
        <p:xfrm>
          <a:off x="6954336" y="6190195"/>
          <a:ext cx="1656184" cy="516280"/>
        </p:xfrm>
        <a:graphic>
          <a:graphicData uri="http://schemas.openxmlformats.org/presentationml/2006/ole">
            <mc:AlternateContent xmlns:mc="http://schemas.openxmlformats.org/markup-compatibility/2006">
              <mc:Choice xmlns:v="urn:schemas-microsoft-com:vml" Requires="v">
                <p:oleObj spid="_x0000_s20135" name="数式" r:id="rId13" imgW="457200" imgH="215640" progId="Equation.3">
                  <p:embed/>
                </p:oleObj>
              </mc:Choice>
              <mc:Fallback>
                <p:oleObj name="数式" r:id="rId13" imgW="457200" imgH="215640" progId="Equation.3">
                  <p:embed/>
                  <p:pic>
                    <p:nvPicPr>
                      <p:cNvPr id="0" name=""/>
                      <p:cNvPicPr>
                        <a:picLocks noChangeAspect="1" noChangeArrowheads="1"/>
                      </p:cNvPicPr>
                      <p:nvPr/>
                    </p:nvPicPr>
                    <p:blipFill>
                      <a:blip r:embed="rId14"/>
                      <a:srcRect/>
                      <a:stretch>
                        <a:fillRect/>
                      </a:stretch>
                    </p:blipFill>
                    <p:spPr bwMode="auto">
                      <a:xfrm>
                        <a:off x="6954336" y="6190195"/>
                        <a:ext cx="1656184" cy="516280"/>
                      </a:xfrm>
                      <a:prstGeom prst="rect">
                        <a:avLst/>
                      </a:prstGeom>
                      <a:noFill/>
                      <a:ln>
                        <a:noFill/>
                      </a:ln>
                    </p:spPr>
                  </p:pic>
                </p:oleObj>
              </mc:Fallback>
            </mc:AlternateContent>
          </a:graphicData>
        </a:graphic>
      </p:graphicFrame>
      <p:sp>
        <p:nvSpPr>
          <p:cNvPr id="15" name="テキスト ボックス 14"/>
          <p:cNvSpPr txBox="1"/>
          <p:nvPr/>
        </p:nvSpPr>
        <p:spPr>
          <a:xfrm>
            <a:off x="4919478" y="5762684"/>
            <a:ext cx="4130153" cy="954107"/>
          </a:xfrm>
          <a:prstGeom prst="rect">
            <a:avLst/>
          </a:prstGeom>
          <a:noFill/>
          <a:ln w="38100">
            <a:solidFill>
              <a:srgbClr val="00B050"/>
            </a:solidFill>
          </a:ln>
        </p:spPr>
        <p:txBody>
          <a:bodyPr wrap="square" rtlCol="0">
            <a:spAutoFit/>
          </a:bodyPr>
          <a:lstStyle/>
          <a:p>
            <a:r>
              <a:rPr lang="en-US" altLang="ja-JP" sz="2800" dirty="0" smtClean="0"/>
              <a:t>Condensation transition to a </a:t>
            </a:r>
            <a:endParaRPr kumimoji="1" lang="ja-JP" altLang="en-US" sz="28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088758000"/>
              </p:ext>
            </p:extLst>
          </p:nvPr>
        </p:nvGraphicFramePr>
        <p:xfrm>
          <a:off x="5168931" y="1868651"/>
          <a:ext cx="630237" cy="417513"/>
        </p:xfrm>
        <a:graphic>
          <a:graphicData uri="http://schemas.openxmlformats.org/presentationml/2006/ole">
            <mc:AlternateContent xmlns:mc="http://schemas.openxmlformats.org/markup-compatibility/2006">
              <mc:Choice xmlns:v="urn:schemas-microsoft-com:vml" Requires="v">
                <p:oleObj spid="_x0000_s20136" name="数式" r:id="rId15" imgW="203040" imgH="203040" progId="Equation.3">
                  <p:embed/>
                </p:oleObj>
              </mc:Choice>
              <mc:Fallback>
                <p:oleObj name="数式" r:id="rId15" imgW="203040" imgH="203040" progId="Equation.3">
                  <p:embed/>
                  <p:pic>
                    <p:nvPicPr>
                      <p:cNvPr id="0" name="オブジェクト 3"/>
                      <p:cNvPicPr>
                        <a:picLocks noChangeAspect="1" noChangeArrowheads="1"/>
                      </p:cNvPicPr>
                      <p:nvPr/>
                    </p:nvPicPr>
                    <p:blipFill>
                      <a:blip r:embed="rId16"/>
                      <a:srcRect/>
                      <a:stretch>
                        <a:fillRect/>
                      </a:stretch>
                    </p:blipFill>
                    <p:spPr bwMode="auto">
                      <a:xfrm>
                        <a:off x="5168931" y="1868651"/>
                        <a:ext cx="6302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59903186"/>
              </p:ext>
            </p:extLst>
          </p:nvPr>
        </p:nvGraphicFramePr>
        <p:xfrm>
          <a:off x="365459" y="2780928"/>
          <a:ext cx="4964113" cy="811212"/>
        </p:xfrm>
        <a:graphic>
          <a:graphicData uri="http://schemas.openxmlformats.org/presentationml/2006/ole">
            <mc:AlternateContent xmlns:mc="http://schemas.openxmlformats.org/markup-compatibility/2006">
              <mc:Choice xmlns:v="urn:schemas-microsoft-com:vml" Requires="v">
                <p:oleObj spid="_x0000_s20137" name="数式" r:id="rId17" imgW="1600200" imgH="393480" progId="Equation.3">
                  <p:embed/>
                </p:oleObj>
              </mc:Choice>
              <mc:Fallback>
                <p:oleObj name="数式" r:id="rId17" imgW="1600200" imgH="393480" progId="Equation.3">
                  <p:embed/>
                  <p:pic>
                    <p:nvPicPr>
                      <p:cNvPr id="0" name="オブジェクト 3"/>
                      <p:cNvPicPr>
                        <a:picLocks noChangeAspect="1" noChangeArrowheads="1"/>
                      </p:cNvPicPr>
                      <p:nvPr/>
                    </p:nvPicPr>
                    <p:blipFill>
                      <a:blip r:embed="rId18"/>
                      <a:srcRect/>
                      <a:stretch>
                        <a:fillRect/>
                      </a:stretch>
                    </p:blipFill>
                    <p:spPr bwMode="auto">
                      <a:xfrm>
                        <a:off x="365459" y="2780928"/>
                        <a:ext cx="496411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3233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テキスト ボックス 3"/>
          <p:cNvSpPr txBox="1"/>
          <p:nvPr/>
        </p:nvSpPr>
        <p:spPr>
          <a:xfrm>
            <a:off x="150832" y="2348880"/>
            <a:ext cx="8993168" cy="2492990"/>
          </a:xfrm>
          <a:prstGeom prst="rect">
            <a:avLst/>
          </a:prstGeom>
          <a:noFill/>
        </p:spPr>
        <p:txBody>
          <a:bodyPr wrap="none" rtlCol="0">
            <a:spAutoFit/>
          </a:bodyPr>
          <a:lstStyle/>
          <a:p>
            <a:r>
              <a:rPr kumimoji="1" lang="en-US" altLang="ja-JP" sz="9600" dirty="0" smtClean="0"/>
              <a:t> Part III</a:t>
            </a:r>
          </a:p>
          <a:p>
            <a:r>
              <a:rPr lang="en-US" altLang="ja-JP" sz="6000" dirty="0" smtClean="0"/>
              <a:t>  </a:t>
            </a:r>
            <a:r>
              <a:rPr lang="ja-JP" altLang="en-US" sz="6000" dirty="0" smtClean="0"/>
              <a:t>　</a:t>
            </a:r>
            <a:r>
              <a:rPr lang="en-US" altLang="ja-JP" sz="6000" dirty="0" smtClean="0"/>
              <a:t>Numerical experiments</a:t>
            </a:r>
            <a:endParaRPr kumimoji="1" lang="ja-JP" altLang="en-US" sz="6000" dirty="0"/>
          </a:p>
        </p:txBody>
      </p:sp>
    </p:spTree>
    <p:extLst>
      <p:ext uri="{BB962C8B-B14F-4D97-AF65-F5344CB8AC3E}">
        <p14:creationId xmlns:p14="http://schemas.microsoft.com/office/powerpoint/2010/main" val="4156340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Energy density</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10454250"/>
              </p:ext>
            </p:extLst>
          </p:nvPr>
        </p:nvGraphicFramePr>
        <p:xfrm>
          <a:off x="683568" y="1916832"/>
          <a:ext cx="2560638" cy="417513"/>
        </p:xfrm>
        <a:graphic>
          <a:graphicData uri="http://schemas.openxmlformats.org/presentationml/2006/ole">
            <mc:AlternateContent xmlns:mc="http://schemas.openxmlformats.org/markup-compatibility/2006">
              <mc:Choice xmlns:v="urn:schemas-microsoft-com:vml" Requires="v">
                <p:oleObj spid="_x0000_s9778" name="数式" r:id="rId3" imgW="825480" imgH="203040" progId="Equation.3">
                  <p:embed/>
                </p:oleObj>
              </mc:Choice>
              <mc:Fallback>
                <p:oleObj name="数式" r:id="rId3" imgW="825480" imgH="203040" progId="Equation.3">
                  <p:embed/>
                  <p:pic>
                    <p:nvPicPr>
                      <p:cNvPr id="0" name="オブジェクト 3"/>
                      <p:cNvPicPr>
                        <a:picLocks noChangeAspect="1" noChangeArrowheads="1"/>
                      </p:cNvPicPr>
                      <p:nvPr/>
                    </p:nvPicPr>
                    <p:blipFill>
                      <a:blip r:embed="rId4"/>
                      <a:srcRect/>
                      <a:stretch>
                        <a:fillRect/>
                      </a:stretch>
                    </p:blipFill>
                    <p:spPr bwMode="auto">
                      <a:xfrm>
                        <a:off x="683568" y="1916832"/>
                        <a:ext cx="25606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正方形/長方形 11"/>
          <p:cNvSpPr/>
          <p:nvPr/>
        </p:nvSpPr>
        <p:spPr>
          <a:xfrm>
            <a:off x="302745" y="1628800"/>
            <a:ext cx="3621184" cy="2664296"/>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807584386"/>
              </p:ext>
            </p:extLst>
          </p:nvPr>
        </p:nvGraphicFramePr>
        <p:xfrm>
          <a:off x="579018" y="2960948"/>
          <a:ext cx="3068637" cy="482600"/>
        </p:xfrm>
        <a:graphic>
          <a:graphicData uri="http://schemas.openxmlformats.org/presentationml/2006/ole">
            <mc:AlternateContent xmlns:mc="http://schemas.openxmlformats.org/markup-compatibility/2006">
              <mc:Choice xmlns:v="urn:schemas-microsoft-com:vml" Requires="v">
                <p:oleObj spid="_x0000_s9779" name="数式" r:id="rId5" imgW="850680" imgH="203040" progId="Equation.3">
                  <p:embed/>
                </p:oleObj>
              </mc:Choice>
              <mc:Fallback>
                <p:oleObj name="数式" r:id="rId5" imgW="850680" imgH="203040" progId="Equation.3">
                  <p:embed/>
                  <p:pic>
                    <p:nvPicPr>
                      <p:cNvPr id="0" name="オブジェクト 2"/>
                      <p:cNvPicPr>
                        <a:picLocks noChangeAspect="1" noChangeArrowheads="1"/>
                      </p:cNvPicPr>
                      <p:nvPr/>
                    </p:nvPicPr>
                    <p:blipFill>
                      <a:blip r:embed="rId6"/>
                      <a:srcRect/>
                      <a:stretch>
                        <a:fillRect/>
                      </a:stretch>
                    </p:blipFill>
                    <p:spPr bwMode="auto">
                      <a:xfrm>
                        <a:off x="579018" y="2960948"/>
                        <a:ext cx="30686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4106569158"/>
              </p:ext>
            </p:extLst>
          </p:nvPr>
        </p:nvGraphicFramePr>
        <p:xfrm>
          <a:off x="1255713" y="2314575"/>
          <a:ext cx="1417637" cy="522288"/>
        </p:xfrm>
        <a:graphic>
          <a:graphicData uri="http://schemas.openxmlformats.org/presentationml/2006/ole">
            <mc:AlternateContent xmlns:mc="http://schemas.openxmlformats.org/markup-compatibility/2006">
              <mc:Choice xmlns:v="urn:schemas-microsoft-com:vml" Requires="v">
                <p:oleObj spid="_x0000_s9780" name="数式" r:id="rId7" imgW="457200" imgH="253800" progId="Equation.3">
                  <p:embed/>
                </p:oleObj>
              </mc:Choice>
              <mc:Fallback>
                <p:oleObj name="数式" r:id="rId7" imgW="457200" imgH="253800" progId="Equation.3">
                  <p:embed/>
                  <p:pic>
                    <p:nvPicPr>
                      <p:cNvPr id="0" name="オブジェクト 5"/>
                      <p:cNvPicPr>
                        <a:picLocks noChangeAspect="1" noChangeArrowheads="1"/>
                      </p:cNvPicPr>
                      <p:nvPr/>
                    </p:nvPicPr>
                    <p:blipFill>
                      <a:blip r:embed="rId8"/>
                      <a:srcRect/>
                      <a:stretch>
                        <a:fillRect/>
                      </a:stretch>
                    </p:blipFill>
                    <p:spPr bwMode="auto">
                      <a:xfrm>
                        <a:off x="1255713" y="2314575"/>
                        <a:ext cx="1417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テキスト ボックス 3"/>
          <p:cNvSpPr txBox="1"/>
          <p:nvPr/>
        </p:nvSpPr>
        <p:spPr>
          <a:xfrm>
            <a:off x="1187624" y="3592999"/>
            <a:ext cx="1903085" cy="646331"/>
          </a:xfrm>
          <a:prstGeom prst="rect">
            <a:avLst/>
          </a:prstGeom>
          <a:noFill/>
        </p:spPr>
        <p:txBody>
          <a:bodyPr wrap="none" rtlCol="0">
            <a:spAutoFit/>
          </a:bodyPr>
          <a:lstStyle/>
          <a:p>
            <a:r>
              <a:rPr kumimoji="1" lang="en-US" altLang="ja-JP" sz="3600" dirty="0" smtClean="0"/>
              <a:t>Free BC</a:t>
            </a:r>
            <a:endParaRPr kumimoji="1" lang="ja-JP" altLang="en-US" sz="3600" dirty="0"/>
          </a:p>
        </p:txBody>
      </p:sp>
      <p:pic>
        <p:nvPicPr>
          <p:cNvPr id="9501"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1484573"/>
            <a:ext cx="46291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085236" y="4293096"/>
            <a:ext cx="560626" cy="55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2176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Energy fluctuation</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078713359"/>
              </p:ext>
            </p:extLst>
          </p:nvPr>
        </p:nvGraphicFramePr>
        <p:xfrm>
          <a:off x="277964" y="1556792"/>
          <a:ext cx="3186113" cy="846138"/>
        </p:xfrm>
        <a:graphic>
          <a:graphicData uri="http://schemas.openxmlformats.org/presentationml/2006/ole">
            <mc:AlternateContent xmlns:mc="http://schemas.openxmlformats.org/markup-compatibility/2006">
              <mc:Choice xmlns:v="urn:schemas-microsoft-com:vml" Requires="v">
                <p:oleObj spid="_x0000_s14733" name="数式" r:id="rId3" imgW="977760" imgH="393480" progId="Equation.3">
                  <p:embed/>
                </p:oleObj>
              </mc:Choice>
              <mc:Fallback>
                <p:oleObj name="数式" r:id="rId3" imgW="977760" imgH="393480" progId="Equation.3">
                  <p:embed/>
                  <p:pic>
                    <p:nvPicPr>
                      <p:cNvPr id="0" name=""/>
                      <p:cNvPicPr>
                        <a:picLocks noChangeAspect="1" noChangeArrowheads="1"/>
                      </p:cNvPicPr>
                      <p:nvPr/>
                    </p:nvPicPr>
                    <p:blipFill>
                      <a:blip r:embed="rId4"/>
                      <a:srcRect/>
                      <a:stretch>
                        <a:fillRect/>
                      </a:stretch>
                    </p:blipFill>
                    <p:spPr bwMode="auto">
                      <a:xfrm>
                        <a:off x="277964" y="1556792"/>
                        <a:ext cx="3186113" cy="846138"/>
                      </a:xfrm>
                      <a:prstGeom prst="rect">
                        <a:avLst/>
                      </a:prstGeom>
                      <a:noFill/>
                      <a:ln>
                        <a:noFill/>
                      </a:ln>
                    </p:spPr>
                  </p:pic>
                </p:oleObj>
              </mc:Fallback>
            </mc:AlternateContent>
          </a:graphicData>
        </a:graphic>
      </p:graphicFrame>
      <p:sp>
        <p:nvSpPr>
          <p:cNvPr id="13" name="正方形/長方形 12"/>
          <p:cNvSpPr/>
          <p:nvPr/>
        </p:nvSpPr>
        <p:spPr>
          <a:xfrm>
            <a:off x="184817" y="1548352"/>
            <a:ext cx="4164469" cy="4832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387250101"/>
              </p:ext>
            </p:extLst>
          </p:nvPr>
        </p:nvGraphicFramePr>
        <p:xfrm>
          <a:off x="820738" y="3213100"/>
          <a:ext cx="2655887" cy="482600"/>
        </p:xfrm>
        <a:graphic>
          <a:graphicData uri="http://schemas.openxmlformats.org/presentationml/2006/ole">
            <mc:AlternateContent xmlns:mc="http://schemas.openxmlformats.org/markup-compatibility/2006">
              <mc:Choice xmlns:v="urn:schemas-microsoft-com:vml" Requires="v">
                <p:oleObj spid="_x0000_s14734" name="数式" r:id="rId5" imgW="736560" imgH="203040" progId="Equation.3">
                  <p:embed/>
                </p:oleObj>
              </mc:Choice>
              <mc:Fallback>
                <p:oleObj name="数式" r:id="rId5" imgW="736560" imgH="203040" progId="Equation.3">
                  <p:embed/>
                  <p:pic>
                    <p:nvPicPr>
                      <p:cNvPr id="0" name=""/>
                      <p:cNvPicPr>
                        <a:picLocks noChangeAspect="1" noChangeArrowheads="1"/>
                      </p:cNvPicPr>
                      <p:nvPr/>
                    </p:nvPicPr>
                    <p:blipFill>
                      <a:blip r:embed="rId6"/>
                      <a:srcRect/>
                      <a:stretch>
                        <a:fillRect/>
                      </a:stretch>
                    </p:blipFill>
                    <p:spPr bwMode="auto">
                      <a:xfrm>
                        <a:off x="820738" y="3213100"/>
                        <a:ext cx="26558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815959828"/>
              </p:ext>
            </p:extLst>
          </p:nvPr>
        </p:nvGraphicFramePr>
        <p:xfrm>
          <a:off x="755576" y="4869160"/>
          <a:ext cx="2706687" cy="404812"/>
        </p:xfrm>
        <a:graphic>
          <a:graphicData uri="http://schemas.openxmlformats.org/presentationml/2006/ole">
            <mc:AlternateContent xmlns:mc="http://schemas.openxmlformats.org/markup-compatibility/2006">
              <mc:Choice xmlns:v="urn:schemas-microsoft-com:vml" Requires="v">
                <p:oleObj spid="_x0000_s14735" name="数式" r:id="rId7" imgW="1117440" imgH="253800" progId="Equation.3">
                  <p:embed/>
                </p:oleObj>
              </mc:Choice>
              <mc:Fallback>
                <p:oleObj name="数式" r:id="rId7" imgW="1117440" imgH="253800" progId="Equation.3">
                  <p:embed/>
                  <p:pic>
                    <p:nvPicPr>
                      <p:cNvPr id="0" name=""/>
                      <p:cNvPicPr>
                        <a:picLocks noChangeAspect="1" noChangeArrowheads="1"/>
                      </p:cNvPicPr>
                      <p:nvPr/>
                    </p:nvPicPr>
                    <p:blipFill>
                      <a:blip r:embed="rId8"/>
                      <a:srcRect/>
                      <a:stretch>
                        <a:fillRect/>
                      </a:stretch>
                    </p:blipFill>
                    <p:spPr bwMode="auto">
                      <a:xfrm>
                        <a:off x="755576" y="4869160"/>
                        <a:ext cx="2706687" cy="404812"/>
                      </a:xfrm>
                      <a:prstGeom prst="rect">
                        <a:avLst/>
                      </a:prstGeom>
                      <a:noFill/>
                      <a:ln>
                        <a:noFill/>
                      </a:ln>
                    </p:spPr>
                  </p:pic>
                </p:oleObj>
              </mc:Fallback>
            </mc:AlternateContent>
          </a:graphicData>
        </a:graphic>
      </p:graphicFrame>
      <p:sp>
        <p:nvSpPr>
          <p:cNvPr id="9" name="下矢印 8"/>
          <p:cNvSpPr/>
          <p:nvPr/>
        </p:nvSpPr>
        <p:spPr>
          <a:xfrm>
            <a:off x="1782419" y="4043291"/>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533611735"/>
              </p:ext>
            </p:extLst>
          </p:nvPr>
        </p:nvGraphicFramePr>
        <p:xfrm>
          <a:off x="692150" y="2419350"/>
          <a:ext cx="2908300" cy="544513"/>
        </p:xfrm>
        <a:graphic>
          <a:graphicData uri="http://schemas.openxmlformats.org/presentationml/2006/ole">
            <mc:AlternateContent xmlns:mc="http://schemas.openxmlformats.org/markup-compatibility/2006">
              <mc:Choice xmlns:v="urn:schemas-microsoft-com:vml" Requires="v">
                <p:oleObj spid="_x0000_s14736" name="数式" r:id="rId9" imgW="1168200" imgH="330120" progId="Equation.3">
                  <p:embed/>
                </p:oleObj>
              </mc:Choice>
              <mc:Fallback>
                <p:oleObj name="数式" r:id="rId9" imgW="1168200" imgH="330120" progId="Equation.3">
                  <p:embed/>
                  <p:pic>
                    <p:nvPicPr>
                      <p:cNvPr id="0" name="オブジェクト 2"/>
                      <p:cNvPicPr>
                        <a:picLocks noChangeAspect="1" noChangeArrowheads="1"/>
                      </p:cNvPicPr>
                      <p:nvPr/>
                    </p:nvPicPr>
                    <p:blipFill>
                      <a:blip r:embed="rId10"/>
                      <a:srcRect/>
                      <a:stretch>
                        <a:fillRect/>
                      </a:stretch>
                    </p:blipFill>
                    <p:spPr bwMode="auto">
                      <a:xfrm>
                        <a:off x="692150" y="2419350"/>
                        <a:ext cx="2908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87"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9992" y="1548352"/>
            <a:ext cx="45434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8"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1504" y="4443952"/>
            <a:ext cx="3600400" cy="202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267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Energy fluctuation</a:t>
            </a:r>
            <a:endParaRPr kumimoji="1" lang="ja-JP" altLang="en-US" dirty="0"/>
          </a:p>
        </p:txBody>
      </p:sp>
      <p:sp>
        <p:nvSpPr>
          <p:cNvPr id="13" name="正方形/長方形 12"/>
          <p:cNvSpPr/>
          <p:nvPr/>
        </p:nvSpPr>
        <p:spPr>
          <a:xfrm>
            <a:off x="214968" y="1761718"/>
            <a:ext cx="5221128" cy="17392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455061647"/>
              </p:ext>
            </p:extLst>
          </p:nvPr>
        </p:nvGraphicFramePr>
        <p:xfrm>
          <a:off x="325438" y="2632075"/>
          <a:ext cx="4616450" cy="420688"/>
        </p:xfrm>
        <a:graphic>
          <a:graphicData uri="http://schemas.openxmlformats.org/presentationml/2006/ole">
            <mc:AlternateContent xmlns:mc="http://schemas.openxmlformats.org/markup-compatibility/2006">
              <mc:Choice xmlns:v="urn:schemas-microsoft-com:vml" Requires="v">
                <p:oleObj spid="_x0000_s16648" name="数式" r:id="rId3" imgW="1739880" imgH="241200" progId="Equation.3">
                  <p:embed/>
                </p:oleObj>
              </mc:Choice>
              <mc:Fallback>
                <p:oleObj name="数式" r:id="rId3" imgW="1739880" imgH="241200" progId="Equation.3">
                  <p:embed/>
                  <p:pic>
                    <p:nvPicPr>
                      <p:cNvPr id="0" name=""/>
                      <p:cNvPicPr>
                        <a:picLocks noChangeAspect="1" noChangeArrowheads="1"/>
                      </p:cNvPicPr>
                      <p:nvPr/>
                    </p:nvPicPr>
                    <p:blipFill>
                      <a:blip r:embed="rId4"/>
                      <a:srcRect/>
                      <a:stretch>
                        <a:fillRect/>
                      </a:stretch>
                    </p:blipFill>
                    <p:spPr bwMode="auto">
                      <a:xfrm>
                        <a:off x="325438" y="2632075"/>
                        <a:ext cx="4616450" cy="420688"/>
                      </a:xfrm>
                      <a:prstGeom prst="rect">
                        <a:avLst/>
                      </a:prstGeom>
                      <a:noFill/>
                      <a:ln>
                        <a:noFill/>
                      </a:ln>
                    </p:spPr>
                  </p:pic>
                </p:oleObj>
              </mc:Fallback>
            </mc:AlternateContent>
          </a:graphicData>
        </a:graphic>
      </p:graphicFrame>
      <p:sp>
        <p:nvSpPr>
          <p:cNvPr id="3" name="テキスト ボックス 2"/>
          <p:cNvSpPr txBox="1"/>
          <p:nvPr/>
        </p:nvSpPr>
        <p:spPr>
          <a:xfrm>
            <a:off x="438367" y="2017906"/>
            <a:ext cx="2195088" cy="400110"/>
          </a:xfrm>
          <a:prstGeom prst="rect">
            <a:avLst/>
          </a:prstGeom>
          <a:noFill/>
        </p:spPr>
        <p:txBody>
          <a:bodyPr wrap="none" rtlCol="0">
            <a:spAutoFit/>
          </a:bodyPr>
          <a:lstStyle/>
          <a:p>
            <a:r>
              <a:rPr lang="en-US" altLang="ja-JP" sz="2000" dirty="0" smtClean="0"/>
              <a:t>A scaling relation:</a:t>
            </a:r>
            <a:endParaRPr kumimoji="1" lang="ja-JP" altLang="en-US" sz="2000" dirty="0"/>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8343" y="3645024"/>
            <a:ext cx="43148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2089001098"/>
              </p:ext>
            </p:extLst>
          </p:nvPr>
        </p:nvGraphicFramePr>
        <p:xfrm>
          <a:off x="683568" y="4365104"/>
          <a:ext cx="1457325" cy="365125"/>
        </p:xfrm>
        <a:graphic>
          <a:graphicData uri="http://schemas.openxmlformats.org/presentationml/2006/ole">
            <mc:AlternateContent xmlns:mc="http://schemas.openxmlformats.org/markup-compatibility/2006">
              <mc:Choice xmlns:v="urn:schemas-microsoft-com:vml" Requires="v">
                <p:oleObj spid="_x0000_s16649" name="数式" r:id="rId6" imgW="469800" imgH="177480" progId="Equation.3">
                  <p:embed/>
                </p:oleObj>
              </mc:Choice>
              <mc:Fallback>
                <p:oleObj name="数式" r:id="rId6" imgW="469800" imgH="177480" progId="Equation.3">
                  <p:embed/>
                  <p:pic>
                    <p:nvPicPr>
                      <p:cNvPr id="0" name="オブジェクト 5"/>
                      <p:cNvPicPr>
                        <a:picLocks noChangeAspect="1" noChangeArrowheads="1"/>
                      </p:cNvPicPr>
                      <p:nvPr/>
                    </p:nvPicPr>
                    <p:blipFill>
                      <a:blip r:embed="rId7"/>
                      <a:srcRect/>
                      <a:stretch>
                        <a:fillRect/>
                      </a:stretch>
                    </p:blipFill>
                    <p:spPr bwMode="auto">
                      <a:xfrm>
                        <a:off x="683568" y="4365104"/>
                        <a:ext cx="1457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898592161"/>
              </p:ext>
            </p:extLst>
          </p:nvPr>
        </p:nvGraphicFramePr>
        <p:xfrm>
          <a:off x="690563" y="4914900"/>
          <a:ext cx="3151187" cy="365125"/>
        </p:xfrm>
        <a:graphic>
          <a:graphicData uri="http://schemas.openxmlformats.org/presentationml/2006/ole">
            <mc:AlternateContent xmlns:mc="http://schemas.openxmlformats.org/markup-compatibility/2006">
              <mc:Choice xmlns:v="urn:schemas-microsoft-com:vml" Requires="v">
                <p:oleObj spid="_x0000_s16650" name="数式" r:id="rId8" imgW="1015920" imgH="177480" progId="Equation.3">
                  <p:embed/>
                </p:oleObj>
              </mc:Choice>
              <mc:Fallback>
                <p:oleObj name="数式" r:id="rId8" imgW="1015920" imgH="177480" progId="Equation.3">
                  <p:embed/>
                  <p:pic>
                    <p:nvPicPr>
                      <p:cNvPr id="0" name="オブジェクト 4"/>
                      <p:cNvPicPr>
                        <a:picLocks noChangeAspect="1" noChangeArrowheads="1"/>
                      </p:cNvPicPr>
                      <p:nvPr/>
                    </p:nvPicPr>
                    <p:blipFill>
                      <a:blip r:embed="rId9"/>
                      <a:srcRect/>
                      <a:stretch>
                        <a:fillRect/>
                      </a:stretch>
                    </p:blipFill>
                    <p:spPr bwMode="auto">
                      <a:xfrm>
                        <a:off x="690563" y="4914900"/>
                        <a:ext cx="3151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2420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Thermodynamic transition</a:t>
            </a:r>
            <a:endParaRPr kumimoji="1" lang="ja-JP" altLang="en-US" dirty="0"/>
          </a:p>
        </p:txBody>
      </p:sp>
      <p:pic>
        <p:nvPicPr>
          <p:cNvPr id="4" name="Picture 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8"/>
            <a:ext cx="46291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699792" y="5410090"/>
            <a:ext cx="4288353" cy="646331"/>
          </a:xfrm>
          <a:prstGeom prst="rect">
            <a:avLst/>
          </a:prstGeom>
          <a:noFill/>
        </p:spPr>
        <p:txBody>
          <a:bodyPr wrap="none" rtlCol="0">
            <a:spAutoFit/>
          </a:bodyPr>
          <a:lstStyle/>
          <a:p>
            <a:r>
              <a:rPr kumimoji="1" lang="en-US" altLang="ja-JP" sz="3600" dirty="0" smtClean="0"/>
              <a:t>First order transition</a:t>
            </a:r>
            <a:endParaRPr kumimoji="1" lang="ja-JP" altLang="en-US" sz="3600" dirty="0"/>
          </a:p>
        </p:txBody>
      </p:sp>
      <p:sp>
        <p:nvSpPr>
          <p:cNvPr id="6" name="テキスト ボックス 5"/>
          <p:cNvSpPr txBox="1"/>
          <p:nvPr/>
        </p:nvSpPr>
        <p:spPr>
          <a:xfrm>
            <a:off x="95253" y="2929849"/>
            <a:ext cx="1656184" cy="400110"/>
          </a:xfrm>
          <a:prstGeom prst="rect">
            <a:avLst/>
          </a:prstGeom>
          <a:noFill/>
        </p:spPr>
        <p:txBody>
          <a:bodyPr wrap="square" rtlCol="0">
            <a:spAutoFit/>
          </a:bodyPr>
          <a:lstStyle/>
          <a:p>
            <a:r>
              <a:rPr lang="en-US" altLang="ja-JP" sz="2000" dirty="0" smtClean="0"/>
              <a:t>Latent  </a:t>
            </a:r>
            <a:r>
              <a:rPr kumimoji="1" lang="en-US" altLang="ja-JP" sz="2000" dirty="0" smtClean="0"/>
              <a:t>heat</a:t>
            </a:r>
            <a:endParaRPr kumimoji="1" lang="ja-JP" altLang="en-US" sz="2000" dirty="0"/>
          </a:p>
        </p:txBody>
      </p:sp>
      <p:cxnSp>
        <p:nvCxnSpPr>
          <p:cNvPr id="8" name="直線矢印コネクタ 7"/>
          <p:cNvCxnSpPr>
            <a:stCxn id="6" idx="3"/>
          </p:cNvCxnSpPr>
          <p:nvPr/>
        </p:nvCxnSpPr>
        <p:spPr>
          <a:xfrm>
            <a:off x="1751437" y="3129904"/>
            <a:ext cx="17404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0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Who is David </a:t>
            </a:r>
            <a:r>
              <a:rPr kumimoji="1" lang="en-US" altLang="ja-JP" dirty="0" err="1" smtClean="0"/>
              <a:t>Ruelle</a:t>
            </a:r>
            <a:r>
              <a:rPr kumimoji="1" lang="en-US" altLang="ja-JP" dirty="0" smtClean="0"/>
              <a:t> ?</a:t>
            </a:r>
            <a:endParaRPr kumimoji="1" lang="ja-JP" altLang="en-US" dirty="0"/>
          </a:p>
        </p:txBody>
      </p:sp>
      <p:pic>
        <p:nvPicPr>
          <p:cNvPr id="29698" name="Picture 2" descr="http://www.ihes.fr/%7Eruelle/IMAGE/ruell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60" y="1988840"/>
            <a:ext cx="2160240" cy="313511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737457" y="1902613"/>
            <a:ext cx="4572000" cy="923330"/>
          </a:xfrm>
          <a:prstGeom prst="rect">
            <a:avLst/>
          </a:prstGeom>
        </p:spPr>
        <p:txBody>
          <a:bodyPr>
            <a:spAutoFit/>
          </a:bodyPr>
          <a:lstStyle/>
          <a:p>
            <a:r>
              <a:rPr lang="en-US" altLang="ja-JP" dirty="0" smtClean="0"/>
              <a:t>Statistical Mechanics </a:t>
            </a:r>
          </a:p>
          <a:p>
            <a:r>
              <a:rPr lang="en-US" altLang="ja-JP" dirty="0" smtClean="0"/>
              <a:t>David </a:t>
            </a:r>
            <a:r>
              <a:rPr lang="en-US" altLang="ja-JP" dirty="0" err="1" smtClean="0"/>
              <a:t>Ruelle</a:t>
            </a:r>
            <a:r>
              <a:rPr lang="en-US" altLang="ja-JP" dirty="0" smtClean="0"/>
              <a:t>,</a:t>
            </a:r>
            <a:r>
              <a:rPr lang="en-US" altLang="ja-JP" dirty="0"/>
              <a:t/>
            </a:r>
            <a:br>
              <a:rPr lang="en-US" altLang="ja-JP" dirty="0"/>
            </a:br>
            <a:r>
              <a:rPr lang="en-US" altLang="ja-JP" dirty="0" smtClean="0"/>
              <a:t>Benjamin</a:t>
            </a:r>
            <a:r>
              <a:rPr lang="en-US" altLang="ja-JP" dirty="0"/>
              <a:t>, New York, 1969. 11+219 pp. </a:t>
            </a:r>
            <a:endParaRPr lang="ja-JP" altLang="en-US" dirty="0"/>
          </a:p>
        </p:txBody>
      </p:sp>
      <p:sp>
        <p:nvSpPr>
          <p:cNvPr id="5" name="正方形/長方形 4"/>
          <p:cNvSpPr/>
          <p:nvPr/>
        </p:nvSpPr>
        <p:spPr>
          <a:xfrm>
            <a:off x="7020272" y="2825943"/>
            <a:ext cx="1672253" cy="369332"/>
          </a:xfrm>
          <a:prstGeom prst="rect">
            <a:avLst/>
          </a:prstGeom>
        </p:spPr>
        <p:txBody>
          <a:bodyPr wrap="none">
            <a:spAutoFit/>
          </a:bodyPr>
          <a:lstStyle/>
          <a:p>
            <a:r>
              <a:rPr lang="en-US" altLang="ja-JP" dirty="0" smtClean="0">
                <a:hlinkClick r:id="rId3"/>
              </a:rPr>
              <a:t>Cited by  2689</a:t>
            </a:r>
            <a:endParaRPr lang="ja-JP" altLang="en-US" dirty="0"/>
          </a:p>
        </p:txBody>
      </p:sp>
      <p:sp>
        <p:nvSpPr>
          <p:cNvPr id="6" name="正方形/長方形 5"/>
          <p:cNvSpPr/>
          <p:nvPr/>
        </p:nvSpPr>
        <p:spPr>
          <a:xfrm>
            <a:off x="3713018" y="4912322"/>
            <a:ext cx="4572000" cy="1200329"/>
          </a:xfrm>
          <a:prstGeom prst="rect">
            <a:avLst/>
          </a:prstGeom>
        </p:spPr>
        <p:txBody>
          <a:bodyPr>
            <a:spAutoFit/>
          </a:bodyPr>
          <a:lstStyle/>
          <a:p>
            <a:r>
              <a:rPr lang="en-US" altLang="ja-JP" b="1" dirty="0"/>
              <a:t>Abstract</a:t>
            </a:r>
          </a:p>
          <a:p>
            <a:r>
              <a:rPr lang="en-US" altLang="ja-JP" dirty="0"/>
              <a:t>A mechanism for the generation of turbulence and related phenomena in dissipative systems is proposed.</a:t>
            </a:r>
          </a:p>
        </p:txBody>
      </p:sp>
      <p:sp>
        <p:nvSpPr>
          <p:cNvPr id="7" name="正方形/長方形 6"/>
          <p:cNvSpPr/>
          <p:nvPr/>
        </p:nvSpPr>
        <p:spPr>
          <a:xfrm>
            <a:off x="3737457" y="3416397"/>
            <a:ext cx="4572000" cy="923330"/>
          </a:xfrm>
          <a:prstGeom prst="rect">
            <a:avLst/>
          </a:prstGeom>
        </p:spPr>
        <p:txBody>
          <a:bodyPr>
            <a:spAutoFit/>
          </a:bodyPr>
          <a:lstStyle/>
          <a:p>
            <a:r>
              <a:rPr lang="en-US" altLang="ja-JP" b="1" dirty="0">
                <a:hlinkClick r:id="rId4"/>
              </a:rPr>
              <a:t>On the nature of turbulence</a:t>
            </a:r>
            <a:endParaRPr lang="en-US" altLang="ja-JP" b="1" dirty="0"/>
          </a:p>
          <a:p>
            <a:r>
              <a:rPr lang="en-US" altLang="ja-JP" dirty="0"/>
              <a:t>D </a:t>
            </a:r>
            <a:r>
              <a:rPr lang="en-US" altLang="ja-JP" b="1" dirty="0" err="1"/>
              <a:t>Ruelle</a:t>
            </a:r>
            <a:r>
              <a:rPr lang="en-US" altLang="ja-JP" dirty="0"/>
              <a:t>, F </a:t>
            </a:r>
            <a:r>
              <a:rPr lang="en-US" altLang="ja-JP" dirty="0" err="1"/>
              <a:t>Takens</a:t>
            </a:r>
            <a:r>
              <a:rPr lang="en-US" altLang="ja-JP" dirty="0"/>
              <a:t> - Communications in mathematical physics, 1971 - Springer</a:t>
            </a:r>
          </a:p>
        </p:txBody>
      </p:sp>
      <p:sp>
        <p:nvSpPr>
          <p:cNvPr id="8" name="正方形/長方形 7"/>
          <p:cNvSpPr/>
          <p:nvPr/>
        </p:nvSpPr>
        <p:spPr>
          <a:xfrm>
            <a:off x="7050538" y="4509120"/>
            <a:ext cx="1608133" cy="369332"/>
          </a:xfrm>
          <a:prstGeom prst="rect">
            <a:avLst/>
          </a:prstGeom>
        </p:spPr>
        <p:txBody>
          <a:bodyPr wrap="none">
            <a:spAutoFit/>
          </a:bodyPr>
          <a:lstStyle/>
          <a:p>
            <a:r>
              <a:rPr lang="en-US" altLang="ja-JP" dirty="0">
                <a:hlinkClick r:id="rId5"/>
              </a:rPr>
              <a:t>Cited by 2634</a:t>
            </a:r>
            <a:endParaRPr lang="ja-JP" altLang="en-US" dirty="0"/>
          </a:p>
        </p:txBody>
      </p:sp>
    </p:spTree>
    <p:extLst>
      <p:ext uri="{BB962C8B-B14F-4D97-AF65-F5344CB8AC3E}">
        <p14:creationId xmlns:p14="http://schemas.microsoft.com/office/powerpoint/2010/main" val="22558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Nature </a:t>
            </a:r>
            <a:r>
              <a:rPr lang="en-US" altLang="ja-JP" dirty="0" smtClean="0"/>
              <a:t>of  the </a:t>
            </a:r>
            <a:r>
              <a:rPr lang="en-US" altLang="ja-JP" dirty="0"/>
              <a:t>l</a:t>
            </a:r>
            <a:r>
              <a:rPr kumimoji="1" lang="en-US" altLang="ja-JP" dirty="0" smtClean="0"/>
              <a:t>ow temperature phase </a:t>
            </a:r>
            <a:endParaRPr kumimoji="1" lang="ja-JP" altLang="en-US" dirty="0"/>
          </a:p>
        </p:txBody>
      </p:sp>
      <p:sp>
        <p:nvSpPr>
          <p:cNvPr id="4" name="テキスト ボックス 3"/>
          <p:cNvSpPr txBox="1"/>
          <p:nvPr/>
        </p:nvSpPr>
        <p:spPr>
          <a:xfrm>
            <a:off x="1115616" y="1772816"/>
            <a:ext cx="2584362" cy="523220"/>
          </a:xfrm>
          <a:prstGeom prst="rect">
            <a:avLst/>
          </a:prstGeom>
          <a:noFill/>
        </p:spPr>
        <p:txBody>
          <a:bodyPr wrap="none" rtlCol="0">
            <a:spAutoFit/>
          </a:bodyPr>
          <a:lstStyle/>
          <a:p>
            <a:r>
              <a:rPr kumimoji="1" lang="en-US" altLang="ja-JP" sz="2800" dirty="0" smtClean="0"/>
              <a:t>No Bragg peak</a:t>
            </a:r>
            <a:endParaRPr kumimoji="1" lang="ja-JP" altLang="en-US" sz="2800" dirty="0"/>
          </a:p>
        </p:txBody>
      </p:sp>
      <p:sp>
        <p:nvSpPr>
          <p:cNvPr id="5" name="テキスト ボックス 4"/>
          <p:cNvSpPr txBox="1"/>
          <p:nvPr/>
        </p:nvSpPr>
        <p:spPr>
          <a:xfrm>
            <a:off x="1149508" y="2569090"/>
            <a:ext cx="7160935" cy="523220"/>
          </a:xfrm>
          <a:prstGeom prst="rect">
            <a:avLst/>
          </a:prstGeom>
          <a:noFill/>
        </p:spPr>
        <p:txBody>
          <a:bodyPr wrap="none" rtlCol="0">
            <a:spAutoFit/>
          </a:bodyPr>
          <a:lstStyle/>
          <a:p>
            <a:r>
              <a:rPr kumimoji="1" lang="en-US" altLang="ja-JP" sz="2800" dirty="0" smtClean="0"/>
              <a:t>No internal symmetry breaking (e.g. </a:t>
            </a:r>
            <a:r>
              <a:rPr kumimoji="1" lang="en-US" altLang="ja-JP" sz="2800" dirty="0" err="1" smtClean="0"/>
              <a:t>Ising</a:t>
            </a:r>
            <a:r>
              <a:rPr lang="en-US" altLang="ja-JP" sz="2800" dirty="0" smtClean="0"/>
              <a:t>)</a:t>
            </a:r>
            <a:r>
              <a:rPr kumimoji="1" lang="en-US" altLang="ja-JP" sz="2800" dirty="0" smtClean="0"/>
              <a:t> </a:t>
            </a:r>
            <a:endParaRPr kumimoji="1" lang="ja-JP" altLang="en-US" sz="2800" dirty="0"/>
          </a:p>
        </p:txBody>
      </p:sp>
      <p:sp>
        <p:nvSpPr>
          <p:cNvPr id="6" name="下矢印 5"/>
          <p:cNvSpPr/>
          <p:nvPr/>
        </p:nvSpPr>
        <p:spPr>
          <a:xfrm>
            <a:off x="2771800" y="35730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4677" y="4679558"/>
            <a:ext cx="4164923" cy="523220"/>
          </a:xfrm>
          <a:prstGeom prst="rect">
            <a:avLst/>
          </a:prstGeom>
          <a:noFill/>
        </p:spPr>
        <p:txBody>
          <a:bodyPr wrap="none" rtlCol="0">
            <a:spAutoFit/>
          </a:bodyPr>
          <a:lstStyle/>
          <a:p>
            <a:r>
              <a:rPr lang="en-US" altLang="ja-JP" sz="2800" dirty="0" smtClean="0"/>
              <a:t>Condensation transition :</a:t>
            </a:r>
            <a:endParaRPr kumimoji="1" lang="ja-JP" altLang="en-US" sz="2800" dirty="0"/>
          </a:p>
        </p:txBody>
      </p:sp>
      <p:sp>
        <p:nvSpPr>
          <p:cNvPr id="9" name="フリーフォーム 8"/>
          <p:cNvSpPr/>
          <p:nvPr/>
        </p:nvSpPr>
        <p:spPr>
          <a:xfrm>
            <a:off x="1149508" y="5202778"/>
            <a:ext cx="5162371" cy="1079431"/>
          </a:xfrm>
          <a:custGeom>
            <a:avLst/>
            <a:gdLst>
              <a:gd name="connsiteX0" fmla="*/ 0 w 7962314"/>
              <a:gd name="connsiteY0" fmla="*/ 161764 h 2649245"/>
              <a:gd name="connsiteX1" fmla="*/ 154745 w 7962314"/>
              <a:gd name="connsiteY1" fmla="*/ 780742 h 2649245"/>
              <a:gd name="connsiteX2" fmla="*/ 548640 w 7962314"/>
              <a:gd name="connsiteY2" fmla="*/ 1371585 h 2649245"/>
              <a:gd name="connsiteX3" fmla="*/ 900332 w 7962314"/>
              <a:gd name="connsiteY3" fmla="*/ 1216841 h 2649245"/>
              <a:gd name="connsiteX4" fmla="*/ 1111348 w 7962314"/>
              <a:gd name="connsiteY4" fmla="*/ 597862 h 2649245"/>
              <a:gd name="connsiteX5" fmla="*/ 1350499 w 7962314"/>
              <a:gd name="connsiteY5" fmla="*/ 822945 h 2649245"/>
              <a:gd name="connsiteX6" fmla="*/ 1378634 w 7962314"/>
              <a:gd name="connsiteY6" fmla="*/ 1737345 h 2649245"/>
              <a:gd name="connsiteX7" fmla="*/ 1589649 w 7962314"/>
              <a:gd name="connsiteY7" fmla="*/ 1427856 h 2649245"/>
              <a:gd name="connsiteX8" fmla="*/ 1716259 w 7962314"/>
              <a:gd name="connsiteY8" fmla="*/ 274305 h 2649245"/>
              <a:gd name="connsiteX9" fmla="*/ 1913206 w 7962314"/>
              <a:gd name="connsiteY9" fmla="*/ 1174638 h 2649245"/>
              <a:gd name="connsiteX10" fmla="*/ 2124222 w 7962314"/>
              <a:gd name="connsiteY10" fmla="*/ 2370391 h 2649245"/>
              <a:gd name="connsiteX11" fmla="*/ 2405576 w 7962314"/>
              <a:gd name="connsiteY11" fmla="*/ 77358 h 2649245"/>
              <a:gd name="connsiteX12" fmla="*/ 2658794 w 7962314"/>
              <a:gd name="connsiteY12" fmla="*/ 597862 h 2649245"/>
              <a:gd name="connsiteX13" fmla="*/ 2757268 w 7962314"/>
              <a:gd name="connsiteY13" fmla="*/ 1174638 h 2649245"/>
              <a:gd name="connsiteX14" fmla="*/ 3010486 w 7962314"/>
              <a:gd name="connsiteY14" fmla="*/ 640065 h 2649245"/>
              <a:gd name="connsiteX15" fmla="*/ 3066757 w 7962314"/>
              <a:gd name="connsiteY15" fmla="*/ 105493 h 2649245"/>
              <a:gd name="connsiteX16" fmla="*/ 3235569 w 7962314"/>
              <a:gd name="connsiteY16" fmla="*/ 2004631 h 2649245"/>
              <a:gd name="connsiteX17" fmla="*/ 3474720 w 7962314"/>
              <a:gd name="connsiteY17" fmla="*/ 1596668 h 2649245"/>
              <a:gd name="connsiteX18" fmla="*/ 3657600 w 7962314"/>
              <a:gd name="connsiteY18" fmla="*/ 2609542 h 2649245"/>
              <a:gd name="connsiteX19" fmla="*/ 3924886 w 7962314"/>
              <a:gd name="connsiteY19" fmla="*/ 1779548 h 2649245"/>
              <a:gd name="connsiteX20" fmla="*/ 4093699 w 7962314"/>
              <a:gd name="connsiteY20" fmla="*/ 485321 h 2649245"/>
              <a:gd name="connsiteX21" fmla="*/ 4431323 w 7962314"/>
              <a:gd name="connsiteY21" fmla="*/ 569727 h 2649245"/>
              <a:gd name="connsiteX22" fmla="*/ 4557932 w 7962314"/>
              <a:gd name="connsiteY22" fmla="*/ 1484127 h 2649245"/>
              <a:gd name="connsiteX23" fmla="*/ 4642339 w 7962314"/>
              <a:gd name="connsiteY23" fmla="*/ 1849887 h 2649245"/>
              <a:gd name="connsiteX24" fmla="*/ 4909625 w 7962314"/>
              <a:gd name="connsiteY24" fmla="*/ 1526330 h 2649245"/>
              <a:gd name="connsiteX25" fmla="*/ 5106572 w 7962314"/>
              <a:gd name="connsiteY25" fmla="*/ 851081 h 2649245"/>
              <a:gd name="connsiteX26" fmla="*/ 5317588 w 7962314"/>
              <a:gd name="connsiteY26" fmla="*/ 1765481 h 2649245"/>
              <a:gd name="connsiteX27" fmla="*/ 5598942 w 7962314"/>
              <a:gd name="connsiteY27" fmla="*/ 1343450 h 2649245"/>
              <a:gd name="connsiteX28" fmla="*/ 5838092 w 7962314"/>
              <a:gd name="connsiteY28" fmla="*/ 2623610 h 2649245"/>
              <a:gd name="connsiteX29" fmla="*/ 6161649 w 7962314"/>
              <a:gd name="connsiteY29" fmla="*/ 2089038 h 2649245"/>
              <a:gd name="connsiteX30" fmla="*/ 6344529 w 7962314"/>
              <a:gd name="connsiteY30" fmla="*/ 780742 h 2649245"/>
              <a:gd name="connsiteX31" fmla="*/ 6696222 w 7962314"/>
              <a:gd name="connsiteY31" fmla="*/ 1343450 h 2649245"/>
              <a:gd name="connsiteX32" fmla="*/ 7118252 w 7962314"/>
              <a:gd name="connsiteY32" fmla="*/ 1948361 h 2649245"/>
              <a:gd name="connsiteX33" fmla="*/ 7568419 w 7962314"/>
              <a:gd name="connsiteY33" fmla="*/ 429050 h 2649245"/>
              <a:gd name="connsiteX34" fmla="*/ 7962314 w 7962314"/>
              <a:gd name="connsiteY34" fmla="*/ 1188705 h 2649245"/>
              <a:gd name="connsiteX35" fmla="*/ 7962314 w 7962314"/>
              <a:gd name="connsiteY35" fmla="*/ 1188705 h 2649245"/>
              <a:gd name="connsiteX36" fmla="*/ 7962314 w 7962314"/>
              <a:gd name="connsiteY36" fmla="*/ 1188705 h 2649245"/>
              <a:gd name="connsiteX37" fmla="*/ 7962314 w 7962314"/>
              <a:gd name="connsiteY37" fmla="*/ 1230908 h 26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62314" h="2649245">
                <a:moveTo>
                  <a:pt x="0" y="161764"/>
                </a:moveTo>
                <a:cubicBezTo>
                  <a:pt x="31652" y="370434"/>
                  <a:pt x="63305" y="579105"/>
                  <a:pt x="154745" y="780742"/>
                </a:cubicBezTo>
                <a:cubicBezTo>
                  <a:pt x="246185" y="982379"/>
                  <a:pt x="424376" y="1298902"/>
                  <a:pt x="548640" y="1371585"/>
                </a:cubicBezTo>
                <a:cubicBezTo>
                  <a:pt x="672904" y="1444268"/>
                  <a:pt x="806547" y="1345795"/>
                  <a:pt x="900332" y="1216841"/>
                </a:cubicBezTo>
                <a:cubicBezTo>
                  <a:pt x="994117" y="1087887"/>
                  <a:pt x="1036320" y="663511"/>
                  <a:pt x="1111348" y="597862"/>
                </a:cubicBezTo>
                <a:cubicBezTo>
                  <a:pt x="1186376" y="532213"/>
                  <a:pt x="1305951" y="633031"/>
                  <a:pt x="1350499" y="822945"/>
                </a:cubicBezTo>
                <a:cubicBezTo>
                  <a:pt x="1395047" y="1012859"/>
                  <a:pt x="1338776" y="1636527"/>
                  <a:pt x="1378634" y="1737345"/>
                </a:cubicBezTo>
                <a:cubicBezTo>
                  <a:pt x="1418492" y="1838163"/>
                  <a:pt x="1533378" y="1671696"/>
                  <a:pt x="1589649" y="1427856"/>
                </a:cubicBezTo>
                <a:cubicBezTo>
                  <a:pt x="1645920" y="1184016"/>
                  <a:pt x="1662333" y="316508"/>
                  <a:pt x="1716259" y="274305"/>
                </a:cubicBezTo>
                <a:cubicBezTo>
                  <a:pt x="1770185" y="232102"/>
                  <a:pt x="1845212" y="825290"/>
                  <a:pt x="1913206" y="1174638"/>
                </a:cubicBezTo>
                <a:cubicBezTo>
                  <a:pt x="1981200" y="1523986"/>
                  <a:pt x="2042160" y="2553271"/>
                  <a:pt x="2124222" y="2370391"/>
                </a:cubicBezTo>
                <a:cubicBezTo>
                  <a:pt x="2206284" y="2187511"/>
                  <a:pt x="2316481" y="372779"/>
                  <a:pt x="2405576" y="77358"/>
                </a:cubicBezTo>
                <a:cubicBezTo>
                  <a:pt x="2494671" y="-218063"/>
                  <a:pt x="2600179" y="414982"/>
                  <a:pt x="2658794" y="597862"/>
                </a:cubicBezTo>
                <a:cubicBezTo>
                  <a:pt x="2717409" y="780742"/>
                  <a:pt x="2698653" y="1167604"/>
                  <a:pt x="2757268" y="1174638"/>
                </a:cubicBezTo>
                <a:cubicBezTo>
                  <a:pt x="2815883" y="1181672"/>
                  <a:pt x="2958905" y="818256"/>
                  <a:pt x="3010486" y="640065"/>
                </a:cubicBezTo>
                <a:cubicBezTo>
                  <a:pt x="3062067" y="461874"/>
                  <a:pt x="3029243" y="-121935"/>
                  <a:pt x="3066757" y="105493"/>
                </a:cubicBezTo>
                <a:cubicBezTo>
                  <a:pt x="3104271" y="332921"/>
                  <a:pt x="3167575" y="1756102"/>
                  <a:pt x="3235569" y="2004631"/>
                </a:cubicBezTo>
                <a:cubicBezTo>
                  <a:pt x="3303563" y="2253160"/>
                  <a:pt x="3404381" y="1495849"/>
                  <a:pt x="3474720" y="1596668"/>
                </a:cubicBezTo>
                <a:cubicBezTo>
                  <a:pt x="3545059" y="1697487"/>
                  <a:pt x="3582572" y="2579062"/>
                  <a:pt x="3657600" y="2609542"/>
                </a:cubicBezTo>
                <a:cubicBezTo>
                  <a:pt x="3732628" y="2640022"/>
                  <a:pt x="3852203" y="2133585"/>
                  <a:pt x="3924886" y="1779548"/>
                </a:cubicBezTo>
                <a:cubicBezTo>
                  <a:pt x="3997569" y="1425511"/>
                  <a:pt x="4009293" y="686958"/>
                  <a:pt x="4093699" y="485321"/>
                </a:cubicBezTo>
                <a:cubicBezTo>
                  <a:pt x="4178105" y="283684"/>
                  <a:pt x="4353951" y="403259"/>
                  <a:pt x="4431323" y="569727"/>
                </a:cubicBezTo>
                <a:cubicBezTo>
                  <a:pt x="4508695" y="736195"/>
                  <a:pt x="4522763" y="1270767"/>
                  <a:pt x="4557932" y="1484127"/>
                </a:cubicBezTo>
                <a:cubicBezTo>
                  <a:pt x="4593101" y="1697487"/>
                  <a:pt x="4583724" y="1842853"/>
                  <a:pt x="4642339" y="1849887"/>
                </a:cubicBezTo>
                <a:cubicBezTo>
                  <a:pt x="4700955" y="1856921"/>
                  <a:pt x="4832253" y="1692798"/>
                  <a:pt x="4909625" y="1526330"/>
                </a:cubicBezTo>
                <a:cubicBezTo>
                  <a:pt x="4986997" y="1359862"/>
                  <a:pt x="5038578" y="811223"/>
                  <a:pt x="5106572" y="851081"/>
                </a:cubicBezTo>
                <a:cubicBezTo>
                  <a:pt x="5174566" y="890940"/>
                  <a:pt x="5235526" y="1683420"/>
                  <a:pt x="5317588" y="1765481"/>
                </a:cubicBezTo>
                <a:cubicBezTo>
                  <a:pt x="5399650" y="1847542"/>
                  <a:pt x="5512191" y="1200429"/>
                  <a:pt x="5598942" y="1343450"/>
                </a:cubicBezTo>
                <a:cubicBezTo>
                  <a:pt x="5685693" y="1486471"/>
                  <a:pt x="5744308" y="2499345"/>
                  <a:pt x="5838092" y="2623610"/>
                </a:cubicBezTo>
                <a:cubicBezTo>
                  <a:pt x="5931876" y="2747875"/>
                  <a:pt x="6077243" y="2396183"/>
                  <a:pt x="6161649" y="2089038"/>
                </a:cubicBezTo>
                <a:cubicBezTo>
                  <a:pt x="6246055" y="1781893"/>
                  <a:pt x="6255434" y="905007"/>
                  <a:pt x="6344529" y="780742"/>
                </a:cubicBezTo>
                <a:cubicBezTo>
                  <a:pt x="6433624" y="656477"/>
                  <a:pt x="6567268" y="1148847"/>
                  <a:pt x="6696222" y="1343450"/>
                </a:cubicBezTo>
                <a:cubicBezTo>
                  <a:pt x="6825176" y="1538053"/>
                  <a:pt x="6972886" y="2100761"/>
                  <a:pt x="7118252" y="1948361"/>
                </a:cubicBezTo>
                <a:cubicBezTo>
                  <a:pt x="7263618" y="1795961"/>
                  <a:pt x="7427742" y="555659"/>
                  <a:pt x="7568419" y="429050"/>
                </a:cubicBezTo>
                <a:cubicBezTo>
                  <a:pt x="7709096" y="302441"/>
                  <a:pt x="7962314" y="1188705"/>
                  <a:pt x="7962314" y="1188705"/>
                </a:cubicBezTo>
                <a:lnTo>
                  <a:pt x="7962314" y="1188705"/>
                </a:lnTo>
                <a:lnTo>
                  <a:pt x="7962314" y="1188705"/>
                </a:lnTo>
                <a:lnTo>
                  <a:pt x="7962314" y="12309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964912" y="5774572"/>
            <a:ext cx="930853" cy="739978"/>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3021197" y="5792857"/>
            <a:ext cx="991725" cy="751244"/>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4572359" y="5763016"/>
            <a:ext cx="860318" cy="740707"/>
          </a:xfrm>
          <a:custGeom>
            <a:avLst/>
            <a:gdLst>
              <a:gd name="connsiteX0" fmla="*/ 0 w 1456552"/>
              <a:gd name="connsiteY0" fmla="*/ 1291266 h 1291266"/>
              <a:gd name="connsiteX1" fmla="*/ 374073 w 1456552"/>
              <a:gd name="connsiteY1" fmla="*/ 972612 h 1291266"/>
              <a:gd name="connsiteX2" fmla="*/ 568037 w 1456552"/>
              <a:gd name="connsiteY2" fmla="*/ 473848 h 1291266"/>
              <a:gd name="connsiteX3" fmla="*/ 678873 w 1456552"/>
              <a:gd name="connsiteY3" fmla="*/ 210612 h 1291266"/>
              <a:gd name="connsiteX4" fmla="*/ 734291 w 1456552"/>
              <a:gd name="connsiteY4" fmla="*/ 72066 h 1291266"/>
              <a:gd name="connsiteX5" fmla="*/ 789710 w 1456552"/>
              <a:gd name="connsiteY5" fmla="*/ 16648 h 1291266"/>
              <a:gd name="connsiteX6" fmla="*/ 914400 w 1456552"/>
              <a:gd name="connsiteY6" fmla="*/ 16648 h 1291266"/>
              <a:gd name="connsiteX7" fmla="*/ 955964 w 1456552"/>
              <a:gd name="connsiteY7" fmla="*/ 210612 h 1291266"/>
              <a:gd name="connsiteX8" fmla="*/ 1039091 w 1456552"/>
              <a:gd name="connsiteY8" fmla="*/ 459994 h 1291266"/>
              <a:gd name="connsiteX9" fmla="*/ 1108364 w 1456552"/>
              <a:gd name="connsiteY9" fmla="*/ 792503 h 1291266"/>
              <a:gd name="connsiteX10" fmla="*/ 1163782 w 1456552"/>
              <a:gd name="connsiteY10" fmla="*/ 1014175 h 1291266"/>
              <a:gd name="connsiteX11" fmla="*/ 1316182 w 1456552"/>
              <a:gd name="connsiteY11" fmla="*/ 1263557 h 1291266"/>
              <a:gd name="connsiteX12" fmla="*/ 1440873 w 1456552"/>
              <a:gd name="connsiteY12" fmla="*/ 1277412 h 1291266"/>
              <a:gd name="connsiteX13" fmla="*/ 1454728 w 1456552"/>
              <a:gd name="connsiteY13" fmla="*/ 1277412 h 1291266"/>
              <a:gd name="connsiteX14" fmla="*/ 1454728 w 1456552"/>
              <a:gd name="connsiteY14" fmla="*/ 1277412 h 12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552" h="1291266">
                <a:moveTo>
                  <a:pt x="0" y="1291266"/>
                </a:moveTo>
                <a:cubicBezTo>
                  <a:pt x="139700" y="1200057"/>
                  <a:pt x="279400" y="1108848"/>
                  <a:pt x="374073" y="972612"/>
                </a:cubicBezTo>
                <a:cubicBezTo>
                  <a:pt x="468746" y="836376"/>
                  <a:pt x="517237" y="600848"/>
                  <a:pt x="568037" y="473848"/>
                </a:cubicBezTo>
                <a:cubicBezTo>
                  <a:pt x="618837" y="346848"/>
                  <a:pt x="651164" y="277576"/>
                  <a:pt x="678873" y="210612"/>
                </a:cubicBezTo>
                <a:cubicBezTo>
                  <a:pt x="706582" y="143648"/>
                  <a:pt x="715818" y="104393"/>
                  <a:pt x="734291" y="72066"/>
                </a:cubicBezTo>
                <a:cubicBezTo>
                  <a:pt x="752764" y="39739"/>
                  <a:pt x="759692" y="25884"/>
                  <a:pt x="789710" y="16648"/>
                </a:cubicBezTo>
                <a:cubicBezTo>
                  <a:pt x="819728" y="7412"/>
                  <a:pt x="886691" y="-15679"/>
                  <a:pt x="914400" y="16648"/>
                </a:cubicBezTo>
                <a:cubicBezTo>
                  <a:pt x="942109" y="48975"/>
                  <a:pt x="935182" y="136721"/>
                  <a:pt x="955964" y="210612"/>
                </a:cubicBezTo>
                <a:cubicBezTo>
                  <a:pt x="976746" y="284503"/>
                  <a:pt x="1013691" y="363012"/>
                  <a:pt x="1039091" y="459994"/>
                </a:cubicBezTo>
                <a:cubicBezTo>
                  <a:pt x="1064491" y="556976"/>
                  <a:pt x="1087582" y="700140"/>
                  <a:pt x="1108364" y="792503"/>
                </a:cubicBezTo>
                <a:cubicBezTo>
                  <a:pt x="1129146" y="884866"/>
                  <a:pt x="1129146" y="935666"/>
                  <a:pt x="1163782" y="1014175"/>
                </a:cubicBezTo>
                <a:cubicBezTo>
                  <a:pt x="1198418" y="1092684"/>
                  <a:pt x="1270000" y="1219684"/>
                  <a:pt x="1316182" y="1263557"/>
                </a:cubicBezTo>
                <a:cubicBezTo>
                  <a:pt x="1362364" y="1307430"/>
                  <a:pt x="1417782" y="1275103"/>
                  <a:pt x="1440873" y="1277412"/>
                </a:cubicBezTo>
                <a:cubicBezTo>
                  <a:pt x="1463964" y="1279721"/>
                  <a:pt x="1454728" y="1277412"/>
                  <a:pt x="1454728" y="1277412"/>
                </a:cubicBezTo>
                <a:lnTo>
                  <a:pt x="1454728" y="127741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342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Distribution of overlap</a:t>
            </a:r>
            <a:r>
              <a:rPr lang="ja-JP" altLang="en-US" dirty="0" smtClean="0"/>
              <a:t>　</a:t>
            </a:r>
            <a:endParaRPr kumimoji="1" lang="ja-JP" altLang="en-US" dirty="0"/>
          </a:p>
        </p:txBody>
      </p:sp>
      <p:pic>
        <p:nvPicPr>
          <p:cNvPr id="3" name="図 2"/>
          <p:cNvPicPr>
            <a:picLocks noChangeAspect="1"/>
          </p:cNvPicPr>
          <p:nvPr/>
        </p:nvPicPr>
        <p:blipFill>
          <a:blip r:embed="rId3"/>
          <a:stretch>
            <a:fillRect/>
          </a:stretch>
        </p:blipFill>
        <p:spPr>
          <a:xfrm>
            <a:off x="360456" y="3790499"/>
            <a:ext cx="3608493" cy="2449731"/>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278812146"/>
              </p:ext>
            </p:extLst>
          </p:nvPr>
        </p:nvGraphicFramePr>
        <p:xfrm>
          <a:off x="448924" y="2374686"/>
          <a:ext cx="4350878" cy="995577"/>
        </p:xfrm>
        <a:graphic>
          <a:graphicData uri="http://schemas.openxmlformats.org/presentationml/2006/ole">
            <mc:AlternateContent xmlns:mc="http://schemas.openxmlformats.org/markup-compatibility/2006">
              <mc:Choice xmlns:v="urn:schemas-microsoft-com:vml" Requires="v">
                <p:oleObj spid="_x0000_s26910" name="数式" r:id="rId4" imgW="1206360" imgH="419040" progId="Equation.3">
                  <p:embed/>
                </p:oleObj>
              </mc:Choice>
              <mc:Fallback>
                <p:oleObj name="数式" r:id="rId4" imgW="1206360" imgH="419040" progId="Equation.3">
                  <p:embed/>
                  <p:pic>
                    <p:nvPicPr>
                      <p:cNvPr id="0" name=""/>
                      <p:cNvPicPr>
                        <a:picLocks noChangeAspect="1" noChangeArrowheads="1"/>
                      </p:cNvPicPr>
                      <p:nvPr/>
                    </p:nvPicPr>
                    <p:blipFill>
                      <a:blip r:embed="rId5"/>
                      <a:srcRect/>
                      <a:stretch>
                        <a:fillRect/>
                      </a:stretch>
                    </p:blipFill>
                    <p:spPr bwMode="auto">
                      <a:xfrm>
                        <a:off x="448924" y="2374686"/>
                        <a:ext cx="4350878" cy="995577"/>
                      </a:xfrm>
                      <a:prstGeom prst="rect">
                        <a:avLst/>
                      </a:prstGeom>
                      <a:noFill/>
                      <a:ln>
                        <a:noFill/>
                      </a:ln>
                    </p:spPr>
                  </p:pic>
                </p:oleObj>
              </mc:Fallback>
            </mc:AlternateContent>
          </a:graphicData>
        </a:graphic>
      </p:graphicFrame>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8" y="3370263"/>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488" y="3522663"/>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オブジェクト 6"/>
          <p:cNvGraphicFramePr>
            <a:graphicFrameLocks noChangeAspect="1"/>
          </p:cNvGraphicFramePr>
          <p:nvPr>
            <p:extLst>
              <p:ext uri="{D42A27DB-BD31-4B8C-83A1-F6EECF244321}">
                <p14:modId xmlns:p14="http://schemas.microsoft.com/office/powerpoint/2010/main" val="509631685"/>
              </p:ext>
            </p:extLst>
          </p:nvPr>
        </p:nvGraphicFramePr>
        <p:xfrm>
          <a:off x="2768402" y="1317819"/>
          <a:ext cx="2400300" cy="703262"/>
        </p:xfrm>
        <a:graphic>
          <a:graphicData uri="http://schemas.openxmlformats.org/presentationml/2006/ole">
            <mc:AlternateContent xmlns:mc="http://schemas.openxmlformats.org/markup-compatibility/2006">
              <mc:Choice xmlns:v="urn:schemas-microsoft-com:vml" Requires="v">
                <p:oleObj spid="_x0000_s26911" name="数式" r:id="rId7" imgW="457200" imgH="203040" progId="Equation.3">
                  <p:embed/>
                </p:oleObj>
              </mc:Choice>
              <mc:Fallback>
                <p:oleObj name="数式" r:id="rId7" imgW="457200" imgH="203040" progId="Equation.3">
                  <p:embed/>
                  <p:pic>
                    <p:nvPicPr>
                      <p:cNvPr id="0" name=""/>
                      <p:cNvPicPr>
                        <a:picLocks noChangeAspect="1" noChangeArrowheads="1"/>
                      </p:cNvPicPr>
                      <p:nvPr/>
                    </p:nvPicPr>
                    <p:blipFill>
                      <a:blip r:embed="rId8"/>
                      <a:srcRect/>
                      <a:stretch>
                        <a:fillRect/>
                      </a:stretch>
                    </p:blipFill>
                    <p:spPr bwMode="auto">
                      <a:xfrm>
                        <a:off x="2768402" y="1317819"/>
                        <a:ext cx="24003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9"/>
          <p:cNvSpPr txBox="1"/>
          <p:nvPr/>
        </p:nvSpPr>
        <p:spPr>
          <a:xfrm>
            <a:off x="283034" y="1453829"/>
            <a:ext cx="2776798" cy="338554"/>
          </a:xfrm>
          <a:prstGeom prst="rect">
            <a:avLst/>
          </a:prstGeom>
          <a:noFill/>
        </p:spPr>
        <p:txBody>
          <a:bodyPr wrap="square" rtlCol="0">
            <a:spAutoFit/>
          </a:bodyPr>
          <a:lstStyle/>
          <a:p>
            <a:r>
              <a:rPr lang="en-US" altLang="ja-JP" sz="1600" b="1" dirty="0" smtClean="0"/>
              <a:t>Two independent systems</a:t>
            </a:r>
          </a:p>
        </p:txBody>
      </p:sp>
      <p:sp>
        <p:nvSpPr>
          <p:cNvPr id="11" name="テキスト ボックス 10"/>
          <p:cNvSpPr txBox="1"/>
          <p:nvPr/>
        </p:nvSpPr>
        <p:spPr>
          <a:xfrm>
            <a:off x="5508104" y="2122450"/>
            <a:ext cx="2593999" cy="369332"/>
          </a:xfrm>
          <a:prstGeom prst="rect">
            <a:avLst/>
          </a:prstGeom>
          <a:noFill/>
        </p:spPr>
        <p:txBody>
          <a:bodyPr wrap="square" rtlCol="0">
            <a:spAutoFit/>
          </a:bodyPr>
          <a:lstStyle/>
          <a:p>
            <a:r>
              <a:rPr lang="en-US" altLang="ja-JP" b="1" dirty="0" smtClean="0"/>
              <a:t>Distribution function</a:t>
            </a:r>
          </a:p>
        </p:txBody>
      </p:sp>
      <p:sp>
        <p:nvSpPr>
          <p:cNvPr id="20" name="正方形/長方形 19"/>
          <p:cNvSpPr/>
          <p:nvPr/>
        </p:nvSpPr>
        <p:spPr>
          <a:xfrm>
            <a:off x="302744" y="1340768"/>
            <a:ext cx="8085680" cy="2181895"/>
          </a:xfrm>
          <a:prstGeom prst="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469397186"/>
              </p:ext>
            </p:extLst>
          </p:nvPr>
        </p:nvGraphicFramePr>
        <p:xfrm>
          <a:off x="5796136" y="2886527"/>
          <a:ext cx="1785937" cy="482600"/>
        </p:xfrm>
        <a:graphic>
          <a:graphicData uri="http://schemas.openxmlformats.org/presentationml/2006/ole">
            <mc:AlternateContent xmlns:mc="http://schemas.openxmlformats.org/markup-compatibility/2006">
              <mc:Choice xmlns:v="urn:schemas-microsoft-com:vml" Requires="v">
                <p:oleObj spid="_x0000_s26912" name="数式" r:id="rId9" imgW="495000" imgH="203040" progId="Equation.3">
                  <p:embed/>
                </p:oleObj>
              </mc:Choice>
              <mc:Fallback>
                <p:oleObj name="数式" r:id="rId9" imgW="4950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6136" y="2886527"/>
                        <a:ext cx="1785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テキスト ボックス 21"/>
          <p:cNvSpPr txBox="1"/>
          <p:nvPr/>
        </p:nvSpPr>
        <p:spPr>
          <a:xfrm>
            <a:off x="512856" y="2122450"/>
            <a:ext cx="3563472" cy="369332"/>
          </a:xfrm>
          <a:prstGeom prst="rect">
            <a:avLst/>
          </a:prstGeom>
          <a:noFill/>
        </p:spPr>
        <p:txBody>
          <a:bodyPr wrap="square" rtlCol="0">
            <a:spAutoFit/>
          </a:bodyPr>
          <a:lstStyle/>
          <a:p>
            <a:r>
              <a:rPr lang="en-US" altLang="ja-JP" b="1" dirty="0" smtClean="0"/>
              <a:t>The overlap between the two</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114353627"/>
              </p:ext>
            </p:extLst>
          </p:nvPr>
        </p:nvGraphicFramePr>
        <p:xfrm>
          <a:off x="824501" y="6213952"/>
          <a:ext cx="1693863" cy="422275"/>
        </p:xfrm>
        <a:graphic>
          <a:graphicData uri="http://schemas.openxmlformats.org/presentationml/2006/ole">
            <mc:AlternateContent xmlns:mc="http://schemas.openxmlformats.org/markup-compatibility/2006">
              <mc:Choice xmlns:v="urn:schemas-microsoft-com:vml" Requires="v">
                <p:oleObj spid="_x0000_s26913" name="数式" r:id="rId11" imgW="469800" imgH="177480" progId="Equation.3">
                  <p:embed/>
                </p:oleObj>
              </mc:Choice>
              <mc:Fallback>
                <p:oleObj name="数式" r:id="rId11" imgW="4698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501" y="6213952"/>
                        <a:ext cx="16938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テキスト ボックス 7"/>
          <p:cNvSpPr txBox="1"/>
          <p:nvPr/>
        </p:nvSpPr>
        <p:spPr>
          <a:xfrm>
            <a:off x="2294592" y="6266895"/>
            <a:ext cx="371756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smtClean="0"/>
              <a:t>Free boundary condition (FBC)</a:t>
            </a:r>
            <a:endParaRPr kumimoji="1" lang="ja-JP" altLang="en-US" dirty="0"/>
          </a:p>
        </p:txBody>
      </p:sp>
      <p:pic>
        <p:nvPicPr>
          <p:cNvPr id="16" name="図 15"/>
          <p:cNvPicPr>
            <a:picLocks noChangeAspect="1"/>
          </p:cNvPicPr>
          <p:nvPr/>
        </p:nvPicPr>
        <p:blipFill>
          <a:blip r:embed="rId13"/>
          <a:stretch>
            <a:fillRect/>
          </a:stretch>
        </p:blipFill>
        <p:spPr>
          <a:xfrm>
            <a:off x="4510088" y="3626157"/>
            <a:ext cx="3978735" cy="2559050"/>
          </a:xfrm>
          <a:prstGeom prst="rect">
            <a:avLst/>
          </a:prstGeom>
        </p:spPr>
      </p:pic>
      <p:graphicFrame>
        <p:nvGraphicFramePr>
          <p:cNvPr id="6" name="オブジェクト 5"/>
          <p:cNvGraphicFramePr>
            <a:graphicFrameLocks noChangeAspect="1"/>
          </p:cNvGraphicFramePr>
          <p:nvPr>
            <p:extLst>
              <p:ext uri="{D42A27DB-BD31-4B8C-83A1-F6EECF244321}">
                <p14:modId xmlns:p14="http://schemas.microsoft.com/office/powerpoint/2010/main" val="2507531660"/>
              </p:ext>
            </p:extLst>
          </p:nvPr>
        </p:nvGraphicFramePr>
        <p:xfrm>
          <a:off x="5508104" y="4077072"/>
          <a:ext cx="876201" cy="242404"/>
        </p:xfrm>
        <a:graphic>
          <a:graphicData uri="http://schemas.openxmlformats.org/presentationml/2006/ole">
            <mc:AlternateContent xmlns:mc="http://schemas.openxmlformats.org/markup-compatibility/2006">
              <mc:Choice xmlns:v="urn:schemas-microsoft-com:vml" Requires="v">
                <p:oleObj spid="_x0000_s26914" name="数式" r:id="rId14" imgW="482400" imgH="203040" progId="Equation.3">
                  <p:embed/>
                </p:oleObj>
              </mc:Choice>
              <mc:Fallback>
                <p:oleObj name="数式" r:id="rId14" imgW="482400" imgH="203040" progId="Equation.3">
                  <p:embed/>
                  <p:pic>
                    <p:nvPicPr>
                      <p:cNvPr id="0" name="オブジェクト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08104" y="4077072"/>
                        <a:ext cx="876201" cy="242404"/>
                      </a:xfrm>
                      <a:prstGeom prst="rect">
                        <a:avLst/>
                      </a:prstGeom>
                      <a:noFill/>
                      <a:ln>
                        <a:noFill/>
                      </a:ln>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828005786"/>
              </p:ext>
            </p:extLst>
          </p:nvPr>
        </p:nvGraphicFramePr>
        <p:xfrm>
          <a:off x="6660232" y="4077072"/>
          <a:ext cx="1085501" cy="302180"/>
        </p:xfrm>
        <a:graphic>
          <a:graphicData uri="http://schemas.openxmlformats.org/presentationml/2006/ole">
            <mc:AlternateContent xmlns:mc="http://schemas.openxmlformats.org/markup-compatibility/2006">
              <mc:Choice xmlns:v="urn:schemas-microsoft-com:vml" Requires="v">
                <p:oleObj spid="_x0000_s26915" name="数式" r:id="rId16" imgW="482400" imgH="203040" progId="Equation.3">
                  <p:embed/>
                </p:oleObj>
              </mc:Choice>
              <mc:Fallback>
                <p:oleObj name="数式" r:id="rId16" imgW="482400" imgH="203040" progId="Equation.3">
                  <p:embed/>
                  <p:pic>
                    <p:nvPicPr>
                      <p:cNvPr id="0" name="オブジェクト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60232" y="4077072"/>
                        <a:ext cx="1085501" cy="3021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742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テキスト ボックス 3"/>
          <p:cNvSpPr txBox="1"/>
          <p:nvPr/>
        </p:nvSpPr>
        <p:spPr>
          <a:xfrm>
            <a:off x="1979712" y="2564904"/>
            <a:ext cx="4414991" cy="2492990"/>
          </a:xfrm>
          <a:prstGeom prst="rect">
            <a:avLst/>
          </a:prstGeom>
          <a:noFill/>
        </p:spPr>
        <p:txBody>
          <a:bodyPr wrap="none" rtlCol="0">
            <a:spAutoFit/>
          </a:bodyPr>
          <a:lstStyle/>
          <a:p>
            <a:r>
              <a:rPr kumimoji="1" lang="en-US" altLang="ja-JP" sz="9600" dirty="0" smtClean="0"/>
              <a:t> Part V</a:t>
            </a:r>
          </a:p>
          <a:p>
            <a:r>
              <a:rPr lang="en-US" altLang="ja-JP" sz="6000" dirty="0" smtClean="0"/>
              <a:t>  </a:t>
            </a:r>
            <a:r>
              <a:rPr lang="ja-JP" altLang="en-US" sz="6000" dirty="0"/>
              <a:t>　</a:t>
            </a:r>
            <a:r>
              <a:rPr lang="en-US" altLang="ja-JP" sz="6000" dirty="0" smtClean="0"/>
              <a:t>Summary</a:t>
            </a:r>
            <a:endParaRPr kumimoji="1" lang="ja-JP" altLang="en-US" sz="6000" dirty="0"/>
          </a:p>
        </p:txBody>
      </p:sp>
    </p:spTree>
    <p:extLst>
      <p:ext uri="{BB962C8B-B14F-4D97-AF65-F5344CB8AC3E}">
        <p14:creationId xmlns:p14="http://schemas.microsoft.com/office/powerpoint/2010/main" val="2867722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a:t>
            </a:r>
            <a:r>
              <a:rPr kumimoji="1" lang="en-US" altLang="ja-JP" dirty="0" smtClean="0"/>
              <a:t>ummary</a:t>
            </a:r>
            <a:endParaRPr kumimoji="1" lang="ja-JP" altLang="en-US" dirty="0"/>
          </a:p>
        </p:txBody>
      </p:sp>
      <p:sp>
        <p:nvSpPr>
          <p:cNvPr id="5" name="テキスト ボックス 4"/>
          <p:cNvSpPr txBox="1"/>
          <p:nvPr/>
        </p:nvSpPr>
        <p:spPr>
          <a:xfrm>
            <a:off x="2396124" y="2303294"/>
            <a:ext cx="4850495" cy="523220"/>
          </a:xfrm>
          <a:prstGeom prst="rect">
            <a:avLst/>
          </a:prstGeom>
          <a:noFill/>
        </p:spPr>
        <p:txBody>
          <a:bodyPr wrap="none" rtlCol="0">
            <a:spAutoFit/>
          </a:bodyPr>
          <a:lstStyle/>
          <a:p>
            <a:r>
              <a:rPr lang="en-US" altLang="ja-JP" sz="2800" dirty="0" smtClean="0"/>
              <a:t>Turbulent crystals (by </a:t>
            </a:r>
            <a:r>
              <a:rPr lang="en-US" altLang="ja-JP" sz="2800" dirty="0" err="1" smtClean="0"/>
              <a:t>Ruelle</a:t>
            </a:r>
            <a:r>
              <a:rPr lang="en-US" altLang="ja-JP" sz="2800" dirty="0" smtClean="0"/>
              <a:t>)</a:t>
            </a:r>
            <a:endParaRPr kumimoji="1" lang="ja-JP" altLang="en-US" sz="2800" dirty="0"/>
          </a:p>
        </p:txBody>
      </p:sp>
      <p:sp>
        <p:nvSpPr>
          <p:cNvPr id="6" name="テキスト ボックス 5"/>
          <p:cNvSpPr txBox="1"/>
          <p:nvPr/>
        </p:nvSpPr>
        <p:spPr>
          <a:xfrm>
            <a:off x="2522596" y="4630210"/>
            <a:ext cx="5142755" cy="523220"/>
          </a:xfrm>
          <a:prstGeom prst="rect">
            <a:avLst/>
          </a:prstGeom>
          <a:noFill/>
        </p:spPr>
        <p:txBody>
          <a:bodyPr wrap="none" rtlCol="0">
            <a:spAutoFit/>
          </a:bodyPr>
          <a:lstStyle/>
          <a:p>
            <a:r>
              <a:rPr lang="en-US" altLang="ja-JP" sz="2800" dirty="0" smtClean="0"/>
              <a:t>Pure  glass in finite dimensions</a:t>
            </a:r>
            <a:endParaRPr kumimoji="1" lang="ja-JP" altLang="en-US" sz="2800" dirty="0"/>
          </a:p>
        </p:txBody>
      </p:sp>
      <p:sp>
        <p:nvSpPr>
          <p:cNvPr id="8" name="テキスト ボックス 7"/>
          <p:cNvSpPr txBox="1"/>
          <p:nvPr/>
        </p:nvSpPr>
        <p:spPr>
          <a:xfrm>
            <a:off x="2445894" y="3074456"/>
            <a:ext cx="4280339" cy="523220"/>
          </a:xfrm>
          <a:prstGeom prst="rect">
            <a:avLst/>
          </a:prstGeom>
          <a:noFill/>
        </p:spPr>
        <p:txBody>
          <a:bodyPr wrap="none" rtlCol="0">
            <a:spAutoFit/>
          </a:bodyPr>
          <a:lstStyle/>
          <a:p>
            <a:r>
              <a:rPr lang="en-US" altLang="ja-JP" sz="2800" dirty="0" smtClean="0"/>
              <a:t>1-RSB  (for  spin glasses)</a:t>
            </a:r>
            <a:endParaRPr kumimoji="1" lang="ja-JP" altLang="en-US" sz="2800" dirty="0"/>
          </a:p>
        </p:txBody>
      </p:sp>
      <p:sp>
        <p:nvSpPr>
          <p:cNvPr id="7" name="テキスト ボックス 13"/>
          <p:cNvSpPr txBox="1">
            <a:spLocks noChangeArrowheads="1"/>
          </p:cNvSpPr>
          <p:nvPr/>
        </p:nvSpPr>
        <p:spPr bwMode="auto">
          <a:xfrm>
            <a:off x="323528" y="1625025"/>
            <a:ext cx="2105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r>
              <a:rPr lang="en-US" altLang="ja-JP" sz="4400" dirty="0" smtClean="0"/>
              <a:t>Review</a:t>
            </a:r>
            <a:r>
              <a:rPr lang="en-US" altLang="ja-JP" sz="2000" dirty="0" smtClean="0"/>
              <a:t>:</a:t>
            </a:r>
            <a:endParaRPr lang="ja-JP" altLang="en-US" sz="2000" dirty="0"/>
          </a:p>
        </p:txBody>
      </p:sp>
      <p:sp>
        <p:nvSpPr>
          <p:cNvPr id="9" name="テキスト ボックス 13"/>
          <p:cNvSpPr txBox="1">
            <a:spLocks noChangeArrowheads="1"/>
          </p:cNvSpPr>
          <p:nvPr/>
        </p:nvSpPr>
        <p:spPr bwMode="auto">
          <a:xfrm>
            <a:off x="323528" y="3810138"/>
            <a:ext cx="25154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r>
              <a:rPr lang="en-US" altLang="ja-JP" sz="4400" dirty="0" smtClean="0"/>
              <a:t>Question</a:t>
            </a:r>
            <a:r>
              <a:rPr lang="en-US" altLang="ja-JP" sz="2000" dirty="0" smtClean="0"/>
              <a:t>:</a:t>
            </a:r>
            <a:endParaRPr lang="ja-JP" altLang="en-US" sz="2000" dirty="0"/>
          </a:p>
        </p:txBody>
      </p:sp>
      <p:sp>
        <p:nvSpPr>
          <p:cNvPr id="10" name="テキスト ボックス 13"/>
          <p:cNvSpPr txBox="1">
            <a:spLocks noChangeArrowheads="1"/>
          </p:cNvSpPr>
          <p:nvPr/>
        </p:nvSpPr>
        <p:spPr bwMode="auto">
          <a:xfrm>
            <a:off x="338630" y="5301208"/>
            <a:ext cx="18549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r>
              <a:rPr lang="en-US" altLang="ja-JP" sz="4400" dirty="0" smtClean="0"/>
              <a:t>Result</a:t>
            </a:r>
            <a:r>
              <a:rPr lang="en-US" altLang="ja-JP" sz="2000" dirty="0" smtClean="0"/>
              <a:t>:</a:t>
            </a:r>
            <a:endParaRPr lang="ja-JP" altLang="en-US" sz="2000" dirty="0"/>
          </a:p>
        </p:txBody>
      </p:sp>
      <p:sp>
        <p:nvSpPr>
          <p:cNvPr id="11" name="テキスト ボックス 10"/>
          <p:cNvSpPr txBox="1"/>
          <p:nvPr/>
        </p:nvSpPr>
        <p:spPr>
          <a:xfrm>
            <a:off x="2522595" y="5949280"/>
            <a:ext cx="5182829" cy="523220"/>
          </a:xfrm>
          <a:prstGeom prst="rect">
            <a:avLst/>
          </a:prstGeom>
          <a:noFill/>
        </p:spPr>
        <p:txBody>
          <a:bodyPr wrap="none" rtlCol="0">
            <a:spAutoFit/>
          </a:bodyPr>
          <a:lstStyle/>
          <a:p>
            <a:r>
              <a:rPr lang="en-US" altLang="ja-JP" sz="2800" dirty="0" smtClean="0"/>
              <a:t>Proposal of  a 128-state model </a:t>
            </a:r>
            <a:endParaRPr kumimoji="1" lang="ja-JP" altLang="en-US" sz="2800" dirty="0"/>
          </a:p>
        </p:txBody>
      </p:sp>
    </p:spTree>
    <p:extLst>
      <p:ext uri="{BB962C8B-B14F-4D97-AF65-F5344CB8AC3E}">
        <p14:creationId xmlns:p14="http://schemas.microsoft.com/office/powerpoint/2010/main" val="2637892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Future problems</a:t>
            </a:r>
            <a:endParaRPr kumimoji="1" lang="ja-JP" altLang="en-US" dirty="0"/>
          </a:p>
        </p:txBody>
      </p:sp>
      <p:sp>
        <p:nvSpPr>
          <p:cNvPr id="6" name="テキスト ボックス 5"/>
          <p:cNvSpPr txBox="1"/>
          <p:nvPr/>
        </p:nvSpPr>
        <p:spPr>
          <a:xfrm>
            <a:off x="168613" y="1772816"/>
            <a:ext cx="4835435" cy="707886"/>
          </a:xfrm>
          <a:prstGeom prst="rect">
            <a:avLst/>
          </a:prstGeom>
          <a:noFill/>
        </p:spPr>
        <p:txBody>
          <a:bodyPr wrap="square" rtlCol="0">
            <a:spAutoFit/>
          </a:bodyPr>
          <a:lstStyle/>
          <a:p>
            <a:r>
              <a:rPr lang="en-US" altLang="ja-JP" sz="4000" dirty="0" smtClean="0"/>
              <a:t>Complete theory </a:t>
            </a:r>
          </a:p>
        </p:txBody>
      </p:sp>
      <p:sp>
        <p:nvSpPr>
          <p:cNvPr id="8" name="テキスト ボックス 7"/>
          <p:cNvSpPr txBox="1"/>
          <p:nvPr/>
        </p:nvSpPr>
        <p:spPr>
          <a:xfrm>
            <a:off x="280532" y="4797152"/>
            <a:ext cx="9043996" cy="707886"/>
          </a:xfrm>
          <a:prstGeom prst="rect">
            <a:avLst/>
          </a:prstGeom>
          <a:noFill/>
        </p:spPr>
        <p:txBody>
          <a:bodyPr wrap="square" rtlCol="0">
            <a:spAutoFit/>
          </a:bodyPr>
          <a:lstStyle/>
          <a:p>
            <a:r>
              <a:rPr lang="en-US" altLang="ja-JP" sz="4000" dirty="0" smtClean="0"/>
              <a:t>Molecular Dynamics simulation model</a:t>
            </a:r>
          </a:p>
        </p:txBody>
      </p:sp>
      <p:sp>
        <p:nvSpPr>
          <p:cNvPr id="9" name="テキスト ボックス 8"/>
          <p:cNvSpPr txBox="1"/>
          <p:nvPr/>
        </p:nvSpPr>
        <p:spPr>
          <a:xfrm>
            <a:off x="362518" y="5661248"/>
            <a:ext cx="6441730" cy="707886"/>
          </a:xfrm>
          <a:prstGeom prst="rect">
            <a:avLst/>
          </a:prstGeom>
          <a:noFill/>
        </p:spPr>
        <p:txBody>
          <a:bodyPr wrap="square" rtlCol="0">
            <a:spAutoFit/>
          </a:bodyPr>
          <a:lstStyle/>
          <a:p>
            <a:r>
              <a:rPr lang="en-US" altLang="ja-JP" sz="4000" dirty="0" smtClean="0"/>
              <a:t>Laboratory experiments</a:t>
            </a:r>
          </a:p>
        </p:txBody>
      </p:sp>
      <p:sp>
        <p:nvSpPr>
          <p:cNvPr id="12" name="テキスト ボックス 11"/>
          <p:cNvSpPr txBox="1"/>
          <p:nvPr/>
        </p:nvSpPr>
        <p:spPr>
          <a:xfrm>
            <a:off x="203219" y="2636912"/>
            <a:ext cx="6096974" cy="646331"/>
          </a:xfrm>
          <a:prstGeom prst="rect">
            <a:avLst/>
          </a:prstGeom>
          <a:noFill/>
        </p:spPr>
        <p:txBody>
          <a:bodyPr wrap="square" rtlCol="0">
            <a:spAutoFit/>
          </a:bodyPr>
          <a:lstStyle/>
          <a:p>
            <a:r>
              <a:rPr lang="en-US" altLang="ja-JP" sz="3600" dirty="0" smtClean="0"/>
              <a:t>Further numerical evidences</a:t>
            </a:r>
            <a:r>
              <a:rPr lang="ja-JP" altLang="en-US" sz="3600" dirty="0" smtClean="0"/>
              <a:t>　</a:t>
            </a:r>
            <a:endParaRPr lang="en-US" altLang="ja-JP" sz="3600" dirty="0" smtClean="0"/>
          </a:p>
        </p:txBody>
      </p:sp>
      <p:sp>
        <p:nvSpPr>
          <p:cNvPr id="7" name="テキスト ボックス 6"/>
          <p:cNvSpPr txBox="1"/>
          <p:nvPr/>
        </p:nvSpPr>
        <p:spPr>
          <a:xfrm>
            <a:off x="6047441" y="2127719"/>
            <a:ext cx="3089307" cy="584775"/>
          </a:xfrm>
          <a:prstGeom prst="rect">
            <a:avLst/>
          </a:prstGeom>
          <a:noFill/>
        </p:spPr>
        <p:txBody>
          <a:bodyPr wrap="none" rtlCol="0">
            <a:spAutoFit/>
          </a:bodyPr>
          <a:lstStyle/>
          <a:p>
            <a:r>
              <a:rPr lang="en-US" altLang="ja-JP" sz="3200" dirty="0" smtClean="0"/>
              <a:t>Simpler model </a:t>
            </a:r>
            <a:r>
              <a:rPr lang="en-US" altLang="ja-JP" sz="2400" dirty="0" smtClean="0"/>
              <a:t>?</a:t>
            </a:r>
            <a:endParaRPr kumimoji="1" lang="ja-JP" altLang="en-US" sz="2400" dirty="0"/>
          </a:p>
        </p:txBody>
      </p:sp>
      <p:sp>
        <p:nvSpPr>
          <p:cNvPr id="3" name="下矢印 2"/>
          <p:cNvSpPr/>
          <p:nvPr/>
        </p:nvSpPr>
        <p:spPr>
          <a:xfrm>
            <a:off x="2366537" y="35010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4013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464262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Selection by a boundary configuration</a:t>
            </a:r>
            <a:r>
              <a:rPr lang="ja-JP" altLang="en-US" dirty="0" smtClean="0"/>
              <a:t>　</a:t>
            </a:r>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087142817"/>
              </p:ext>
            </p:extLst>
          </p:nvPr>
        </p:nvGraphicFramePr>
        <p:xfrm>
          <a:off x="611560" y="1690037"/>
          <a:ext cx="1784350" cy="573088"/>
        </p:xfrm>
        <a:graphic>
          <a:graphicData uri="http://schemas.openxmlformats.org/presentationml/2006/ole">
            <mc:AlternateContent xmlns:mc="http://schemas.openxmlformats.org/markup-compatibility/2006">
              <mc:Choice xmlns:v="urn:schemas-microsoft-com:vml" Requires="v">
                <p:oleObj spid="_x0000_s29726" name="数式" r:id="rId3" imgW="495000" imgH="241200" progId="Equation.3">
                  <p:embed/>
                </p:oleObj>
              </mc:Choice>
              <mc:Fallback>
                <p:oleObj name="数式" r:id="rId3" imgW="495000" imgH="241200" progId="Equation.3">
                  <p:embed/>
                  <p:pic>
                    <p:nvPicPr>
                      <p:cNvPr id="0" name=""/>
                      <p:cNvPicPr>
                        <a:picLocks noChangeAspect="1" noChangeArrowheads="1"/>
                      </p:cNvPicPr>
                      <p:nvPr/>
                    </p:nvPicPr>
                    <p:blipFill>
                      <a:blip r:embed="rId4"/>
                      <a:srcRect/>
                      <a:stretch>
                        <a:fillRect/>
                      </a:stretch>
                    </p:blipFill>
                    <p:spPr bwMode="auto">
                      <a:xfrm>
                        <a:off x="611560" y="1690037"/>
                        <a:ext cx="17843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テキスト ボックス 14"/>
          <p:cNvSpPr txBox="1"/>
          <p:nvPr/>
        </p:nvSpPr>
        <p:spPr>
          <a:xfrm>
            <a:off x="2627784" y="1656596"/>
            <a:ext cx="3159103" cy="646331"/>
          </a:xfrm>
          <a:prstGeom prst="rect">
            <a:avLst/>
          </a:prstGeom>
          <a:noFill/>
        </p:spPr>
        <p:txBody>
          <a:bodyPr wrap="square" rtlCol="0">
            <a:spAutoFit/>
          </a:bodyPr>
          <a:lstStyle/>
          <a:p>
            <a:r>
              <a:rPr lang="en-US" altLang="ja-JP" b="1" dirty="0" smtClean="0"/>
              <a:t>Equilibrium configuration </a:t>
            </a:r>
          </a:p>
          <a:p>
            <a:r>
              <a:rPr lang="en-US" altLang="ja-JP" b="1" dirty="0" smtClean="0"/>
              <a:t>in a low temperature  </a:t>
            </a:r>
          </a:p>
        </p:txBody>
      </p:sp>
      <p:sp>
        <p:nvSpPr>
          <p:cNvPr id="17" name="テキスト ボックス 16"/>
          <p:cNvSpPr txBox="1"/>
          <p:nvPr/>
        </p:nvSpPr>
        <p:spPr>
          <a:xfrm>
            <a:off x="812271" y="2488251"/>
            <a:ext cx="3903745" cy="369332"/>
          </a:xfrm>
          <a:prstGeom prst="rect">
            <a:avLst/>
          </a:prstGeom>
          <a:noFill/>
        </p:spPr>
        <p:txBody>
          <a:bodyPr wrap="square" rtlCol="0">
            <a:spAutoFit/>
          </a:bodyPr>
          <a:lstStyle/>
          <a:p>
            <a:r>
              <a:rPr lang="en-US" altLang="ja-JP" b="1" dirty="0" smtClean="0"/>
              <a:t>Fix a boundary configuration</a:t>
            </a:r>
          </a:p>
        </p:txBody>
      </p:sp>
      <p:sp>
        <p:nvSpPr>
          <p:cNvPr id="16" name="正方形/長方形 15"/>
          <p:cNvSpPr/>
          <p:nvPr/>
        </p:nvSpPr>
        <p:spPr>
          <a:xfrm>
            <a:off x="345618" y="1484785"/>
            <a:ext cx="5666542" cy="237626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221088"/>
            <a:ext cx="2880320" cy="211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オブジェクト 2"/>
          <p:cNvGraphicFramePr>
            <a:graphicFrameLocks noChangeAspect="1"/>
          </p:cNvGraphicFramePr>
          <p:nvPr>
            <p:extLst>
              <p:ext uri="{D42A27DB-BD31-4B8C-83A1-F6EECF244321}">
                <p14:modId xmlns:p14="http://schemas.microsoft.com/office/powerpoint/2010/main" val="2754950233"/>
              </p:ext>
            </p:extLst>
          </p:nvPr>
        </p:nvGraphicFramePr>
        <p:xfrm>
          <a:off x="827584" y="2857583"/>
          <a:ext cx="4028286" cy="803351"/>
        </p:xfrm>
        <a:graphic>
          <a:graphicData uri="http://schemas.openxmlformats.org/presentationml/2006/ole">
            <mc:AlternateContent xmlns:mc="http://schemas.openxmlformats.org/markup-compatibility/2006">
              <mc:Choice xmlns:v="urn:schemas-microsoft-com:vml" Requires="v">
                <p:oleObj spid="_x0000_s29727" name="数式" r:id="rId6" imgW="1384200" imgH="419040" progId="Equation.3">
                  <p:embed/>
                </p:oleObj>
              </mc:Choice>
              <mc:Fallback>
                <p:oleObj name="数式" r:id="rId6" imgW="1384200" imgH="419040" progId="Equation.3">
                  <p:embed/>
                  <p:pic>
                    <p:nvPicPr>
                      <p:cNvPr id="0" name=""/>
                      <p:cNvPicPr>
                        <a:picLocks noChangeAspect="1" noChangeArrowheads="1"/>
                      </p:cNvPicPr>
                      <p:nvPr/>
                    </p:nvPicPr>
                    <p:blipFill>
                      <a:blip r:embed="rId7"/>
                      <a:srcRect/>
                      <a:stretch>
                        <a:fillRect/>
                      </a:stretch>
                    </p:blipFill>
                    <p:spPr bwMode="auto">
                      <a:xfrm>
                        <a:off x="827584" y="2857583"/>
                        <a:ext cx="4028286" cy="80335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6603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Dynamics </a:t>
            </a:r>
            <a:endParaRPr kumimoji="1" lang="ja-JP" altLang="en-US"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875012387"/>
              </p:ext>
            </p:extLst>
          </p:nvPr>
        </p:nvGraphicFramePr>
        <p:xfrm>
          <a:off x="345618" y="3212976"/>
          <a:ext cx="4487863" cy="322263"/>
        </p:xfrm>
        <a:graphic>
          <a:graphicData uri="http://schemas.openxmlformats.org/presentationml/2006/ole">
            <mc:AlternateContent xmlns:mc="http://schemas.openxmlformats.org/markup-compatibility/2006">
              <mc:Choice xmlns:v="urn:schemas-microsoft-com:vml" Requires="v">
                <p:oleObj spid="_x0000_s30750" name="数式" r:id="rId3" imgW="1854000" imgH="203040" progId="Equation.3">
                  <p:embed/>
                </p:oleObj>
              </mc:Choice>
              <mc:Fallback>
                <p:oleObj name="数式" r:id="rId3" imgW="1854000" imgH="203040" progId="Equation.3">
                  <p:embed/>
                  <p:pic>
                    <p:nvPicPr>
                      <p:cNvPr id="0" name=""/>
                      <p:cNvPicPr>
                        <a:picLocks noChangeAspect="1" noChangeArrowheads="1"/>
                      </p:cNvPicPr>
                      <p:nvPr/>
                    </p:nvPicPr>
                    <p:blipFill>
                      <a:blip r:embed="rId4"/>
                      <a:srcRect/>
                      <a:stretch>
                        <a:fillRect/>
                      </a:stretch>
                    </p:blipFill>
                    <p:spPr bwMode="auto">
                      <a:xfrm>
                        <a:off x="345618" y="3212976"/>
                        <a:ext cx="4487863" cy="322263"/>
                      </a:xfrm>
                      <a:prstGeom prst="rect">
                        <a:avLst/>
                      </a:prstGeom>
                      <a:noFill/>
                      <a:ln>
                        <a:noFill/>
                      </a:ln>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81922308"/>
              </p:ext>
            </p:extLst>
          </p:nvPr>
        </p:nvGraphicFramePr>
        <p:xfrm>
          <a:off x="503468" y="1839230"/>
          <a:ext cx="6430962" cy="803275"/>
        </p:xfrm>
        <a:graphic>
          <a:graphicData uri="http://schemas.openxmlformats.org/presentationml/2006/ole">
            <mc:AlternateContent xmlns:mc="http://schemas.openxmlformats.org/markup-compatibility/2006">
              <mc:Choice xmlns:v="urn:schemas-microsoft-com:vml" Requires="v">
                <p:oleObj spid="_x0000_s30751" name="数式" r:id="rId5" imgW="2209680" imgH="419040" progId="Equation.3">
                  <p:embed/>
                </p:oleObj>
              </mc:Choice>
              <mc:Fallback>
                <p:oleObj name="数式" r:id="rId5" imgW="2209680" imgH="419040" progId="Equation.3">
                  <p:embed/>
                  <p:pic>
                    <p:nvPicPr>
                      <p:cNvPr id="0" name=""/>
                      <p:cNvPicPr>
                        <a:picLocks noChangeAspect="1" noChangeArrowheads="1"/>
                      </p:cNvPicPr>
                      <p:nvPr/>
                    </p:nvPicPr>
                    <p:blipFill>
                      <a:blip r:embed="rId6"/>
                      <a:srcRect/>
                      <a:stretch>
                        <a:fillRect/>
                      </a:stretch>
                    </p:blipFill>
                    <p:spPr bwMode="auto">
                      <a:xfrm>
                        <a:off x="503468" y="1839230"/>
                        <a:ext cx="64309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418" name="Picture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3645024"/>
            <a:ext cx="45624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345618" y="1484785"/>
            <a:ext cx="6746662" cy="151216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9291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475656" y="677307"/>
            <a:ext cx="6696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rPr>
              <a:t>Do turbulent crystals exist?</a:t>
            </a:r>
            <a:endParaRPr kumimoji="1" lang="en-US"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800" b="1" dirty="0">
                <a:latin typeface="Arial" charset="0"/>
                <a:ea typeface="ＭＳ Ｐゴシック" charset="-128"/>
                <a:cs typeface="ＭＳ Ｐゴシック" charset="-128"/>
              </a:rPr>
              <a:t> </a:t>
            </a:r>
            <a:r>
              <a:rPr lang="en-US" altLang="ja-JP" sz="2800" b="1" dirty="0" smtClean="0">
                <a:latin typeface="Arial" charset="0"/>
                <a:ea typeface="ＭＳ Ｐゴシック" charset="-128"/>
                <a:cs typeface="ＭＳ Ｐゴシック" charset="-128"/>
              </a:rPr>
              <a:t> </a:t>
            </a:r>
            <a:r>
              <a:rPr kumimoji="1" lang="en-US" altLang="ja-JP" sz="2800" b="1" i="0" u="none" strike="noStrike" cap="none" normalizeH="0" baseline="0" dirty="0" smtClean="0">
                <a:ln>
                  <a:noFill/>
                </a:ln>
                <a:solidFill>
                  <a:schemeClr val="tx1"/>
                </a:solidFill>
                <a:effectLst/>
                <a:latin typeface="Arial" charset="0"/>
                <a:ea typeface="ＭＳ Ｐゴシック" charset="-128"/>
                <a:cs typeface="ＭＳ Ｐゴシック" charset="-128"/>
              </a:rPr>
              <a:t>David</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2800" b="1" i="0" u="none" strike="noStrike" cap="none" normalizeH="0" dirty="0" err="1" smtClean="0">
                <a:ln>
                  <a:noFill/>
                </a:ln>
                <a:solidFill>
                  <a:schemeClr val="tx1"/>
                </a:solidFill>
                <a:effectLst/>
                <a:latin typeface="Arial" charset="0"/>
                <a:ea typeface="ＭＳ Ｐゴシック" charset="-128"/>
                <a:cs typeface="ＭＳ Ｐゴシック" charset="-128"/>
              </a:rPr>
              <a:t>Ruelle</a:t>
            </a:r>
            <a:r>
              <a:rPr lang="en-US" altLang="ja-JP" sz="2800" b="1" dirty="0">
                <a:latin typeface="Arial" charset="0"/>
                <a:ea typeface="ＭＳ Ｐゴシック" charset="-128"/>
                <a:cs typeface="ＭＳ Ｐゴシック" charset="-128"/>
              </a:rPr>
              <a:t>,</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t>
            </a:r>
            <a:r>
              <a:rPr kumimoji="1" lang="en-US" altLang="ja-JP" sz="2800" b="1" i="0" u="none" strike="noStrike" cap="none" normalizeH="0" dirty="0" err="1" smtClean="0">
                <a:ln>
                  <a:noFill/>
                </a:ln>
                <a:solidFill>
                  <a:schemeClr val="tx1"/>
                </a:solidFill>
                <a:effectLst/>
                <a:latin typeface="Arial" charset="0"/>
                <a:ea typeface="ＭＳ Ｐゴシック" charset="-128"/>
                <a:cs typeface="ＭＳ Ｐゴシック" charset="-128"/>
              </a:rPr>
              <a:t>Physica</a:t>
            </a:r>
            <a:r>
              <a:rPr kumimoji="1" lang="en-US" altLang="ja-JP" sz="2800" b="1" i="0" u="none" strike="noStrike" cap="none" normalizeH="0" dirty="0" smtClean="0">
                <a:ln>
                  <a:noFill/>
                </a:ln>
                <a:solidFill>
                  <a:schemeClr val="tx1"/>
                </a:solidFill>
                <a:effectLst/>
                <a:latin typeface="Arial" charset="0"/>
                <a:ea typeface="ＭＳ Ｐゴシック" charset="-128"/>
                <a:cs typeface="ＭＳ Ｐゴシック" charset="-128"/>
              </a:rPr>
              <a:t>  A 113, (1982)</a:t>
            </a:r>
            <a:endParaRPr kumimoji="1" lang="ja-JP" altLang="ja-JP" sz="2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7" name="正方形/長方形 6"/>
          <p:cNvSpPr/>
          <p:nvPr/>
        </p:nvSpPr>
        <p:spPr>
          <a:xfrm>
            <a:off x="323528" y="2145364"/>
            <a:ext cx="8496944" cy="3416320"/>
          </a:xfrm>
          <a:prstGeom prst="rect">
            <a:avLst/>
          </a:prstGeom>
        </p:spPr>
        <p:txBody>
          <a:bodyPr wrap="square">
            <a:spAutoFit/>
          </a:bodyPr>
          <a:lstStyle/>
          <a:p>
            <a:r>
              <a:rPr lang="en-US" altLang="ja-JP" sz="2400" b="1" dirty="0"/>
              <a:t>Abstract</a:t>
            </a:r>
          </a:p>
          <a:p>
            <a:r>
              <a:rPr lang="en-US" altLang="ja-JP" sz="2400" dirty="0"/>
              <a:t>We discuss the possibility that, </a:t>
            </a:r>
            <a:r>
              <a:rPr lang="en-US" altLang="ja-JP" sz="2400" dirty="0">
                <a:solidFill>
                  <a:srgbClr val="00B0F0"/>
                </a:solidFill>
              </a:rPr>
              <a:t>besides periodic and </a:t>
            </a:r>
            <a:r>
              <a:rPr lang="en-US" altLang="ja-JP" sz="2400" dirty="0" err="1">
                <a:solidFill>
                  <a:srgbClr val="00B0F0"/>
                </a:solidFill>
              </a:rPr>
              <a:t>quasiperiodic</a:t>
            </a:r>
            <a:r>
              <a:rPr lang="en-US" altLang="ja-JP" sz="2400" dirty="0">
                <a:solidFill>
                  <a:srgbClr val="00B0F0"/>
                </a:solidFill>
              </a:rPr>
              <a:t> crystals, there exist turbulent crystals</a:t>
            </a:r>
            <a:r>
              <a:rPr lang="en-US" altLang="ja-JP" sz="2400" dirty="0"/>
              <a:t> as </a:t>
            </a:r>
            <a:r>
              <a:rPr lang="en-US" altLang="ja-JP" sz="2400" dirty="0">
                <a:solidFill>
                  <a:srgbClr val="FF0000"/>
                </a:solidFill>
              </a:rPr>
              <a:t>thermodynamic equilibrium states at non-zero temperature</a:t>
            </a:r>
            <a:r>
              <a:rPr lang="en-US" altLang="ja-JP" sz="2400" dirty="0"/>
              <a:t>. Turbulent crystals would not be invariant under translation, but would differ from other crystals by the fuzziness of some diffraction peaks. Turbulent crystals could appear by breakdown of long range order in </a:t>
            </a:r>
            <a:r>
              <a:rPr lang="en-US" altLang="ja-JP" sz="2400" dirty="0" err="1"/>
              <a:t>quasiperiodic</a:t>
            </a:r>
            <a:r>
              <a:rPr lang="en-US" altLang="ja-JP" sz="2400" dirty="0"/>
              <a:t> crystals with two independent modulations.</a:t>
            </a:r>
          </a:p>
        </p:txBody>
      </p:sp>
    </p:spTree>
    <p:extLst>
      <p:ext uri="{BB962C8B-B14F-4D97-AF65-F5344CB8AC3E}">
        <p14:creationId xmlns:p14="http://schemas.microsoft.com/office/powerpoint/2010/main" val="2468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テキスト ボックス 3"/>
          <p:cNvSpPr txBox="1"/>
          <p:nvPr/>
        </p:nvSpPr>
        <p:spPr>
          <a:xfrm>
            <a:off x="179512" y="2582924"/>
            <a:ext cx="9027664" cy="2492990"/>
          </a:xfrm>
          <a:prstGeom prst="rect">
            <a:avLst/>
          </a:prstGeom>
          <a:noFill/>
        </p:spPr>
        <p:txBody>
          <a:bodyPr wrap="none" rtlCol="0">
            <a:spAutoFit/>
          </a:bodyPr>
          <a:lstStyle/>
          <a:p>
            <a:r>
              <a:rPr kumimoji="1" lang="en-US" altLang="ja-JP" sz="9600" dirty="0" smtClean="0"/>
              <a:t> </a:t>
            </a:r>
            <a:r>
              <a:rPr kumimoji="1" lang="ja-JP" altLang="en-US" sz="9600" dirty="0" smtClean="0"/>
              <a:t>　　</a:t>
            </a:r>
            <a:r>
              <a:rPr kumimoji="1" lang="en-US" altLang="ja-JP" sz="9600" dirty="0" smtClean="0"/>
              <a:t>Part I</a:t>
            </a:r>
          </a:p>
          <a:p>
            <a:r>
              <a:rPr lang="en-US" altLang="ja-JP" sz="6000" dirty="0" smtClean="0"/>
              <a:t>             Turbulent crystal</a:t>
            </a:r>
            <a:r>
              <a:rPr lang="ja-JP" altLang="en-US" sz="6000" dirty="0" smtClean="0"/>
              <a:t> </a:t>
            </a:r>
            <a:r>
              <a:rPr lang="en-US" altLang="ja-JP" sz="6000" dirty="0" smtClean="0"/>
              <a:t> </a:t>
            </a:r>
            <a:endParaRPr kumimoji="1" lang="ja-JP" altLang="en-US" sz="6000" dirty="0"/>
          </a:p>
        </p:txBody>
      </p:sp>
    </p:spTree>
    <p:extLst>
      <p:ext uri="{BB962C8B-B14F-4D97-AF65-F5344CB8AC3E}">
        <p14:creationId xmlns:p14="http://schemas.microsoft.com/office/powerpoint/2010/main" val="262111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Regular time series </a:t>
            </a:r>
            <a:r>
              <a:rPr kumimoji="1" lang="en-US" altLang="ja-JP" dirty="0" smtClean="0"/>
              <a:t> </a:t>
            </a:r>
            <a:endParaRPr kumimoji="1" lang="ja-JP" altLang="en-US" dirty="0"/>
          </a:p>
        </p:txBody>
      </p:sp>
      <p:pic>
        <p:nvPicPr>
          <p:cNvPr id="23554" name="Picture 2" descr="http://web.mst.edu/~vojtat/class_355/chapter6/quasiperiod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897" y="1811828"/>
            <a:ext cx="5904656" cy="430806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710001" y="1808095"/>
            <a:ext cx="1008112" cy="28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662329" y="1817034"/>
            <a:ext cx="1008112" cy="28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51457" y="1777072"/>
            <a:ext cx="1018227" cy="369332"/>
          </a:xfrm>
          <a:prstGeom prst="rect">
            <a:avLst/>
          </a:prstGeom>
          <a:noFill/>
        </p:spPr>
        <p:txBody>
          <a:bodyPr wrap="none" rtlCol="0">
            <a:spAutoFit/>
          </a:bodyPr>
          <a:lstStyle/>
          <a:p>
            <a:r>
              <a:rPr lang="en-US" altLang="ja-JP" dirty="0"/>
              <a:t>P</a:t>
            </a:r>
            <a:r>
              <a:rPr kumimoji="1" lang="en-US" altLang="ja-JP" dirty="0" smtClean="0"/>
              <a:t>eriodic</a:t>
            </a:r>
            <a:endParaRPr kumimoji="1" lang="ja-JP" altLang="en-US" dirty="0"/>
          </a:p>
        </p:txBody>
      </p:sp>
      <p:sp>
        <p:nvSpPr>
          <p:cNvPr id="8" name="テキスト ボックス 7"/>
          <p:cNvSpPr txBox="1"/>
          <p:nvPr/>
        </p:nvSpPr>
        <p:spPr>
          <a:xfrm>
            <a:off x="5518313" y="1786481"/>
            <a:ext cx="1672253" cy="369332"/>
          </a:xfrm>
          <a:prstGeom prst="rect">
            <a:avLst/>
          </a:prstGeom>
          <a:noFill/>
        </p:spPr>
        <p:txBody>
          <a:bodyPr wrap="none" rtlCol="0">
            <a:spAutoFit/>
          </a:bodyPr>
          <a:lstStyle/>
          <a:p>
            <a:r>
              <a:rPr kumimoji="1" lang="en-US" altLang="ja-JP" dirty="0" smtClean="0"/>
              <a:t>Quasi-periodic</a:t>
            </a:r>
            <a:endParaRPr kumimoji="1" lang="ja-JP" altLang="en-US" dirty="0"/>
          </a:p>
        </p:txBody>
      </p:sp>
      <p:sp>
        <p:nvSpPr>
          <p:cNvPr id="9" name="正方形/長方形 8"/>
          <p:cNvSpPr/>
          <p:nvPr/>
        </p:nvSpPr>
        <p:spPr>
          <a:xfrm>
            <a:off x="2864226" y="5830480"/>
            <a:ext cx="1008112" cy="28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638151" y="5888385"/>
            <a:ext cx="1008112" cy="28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339" y="2155813"/>
            <a:ext cx="1368708" cy="369332"/>
          </a:xfrm>
          <a:prstGeom prst="rect">
            <a:avLst/>
          </a:prstGeom>
          <a:noFill/>
        </p:spPr>
        <p:txBody>
          <a:bodyPr wrap="none" rtlCol="0">
            <a:spAutoFit/>
          </a:bodyPr>
          <a:lstStyle/>
          <a:p>
            <a:r>
              <a:rPr lang="en-US" altLang="ja-JP" dirty="0" smtClean="0"/>
              <a:t>Time series</a:t>
            </a:r>
            <a:endParaRPr kumimoji="1" lang="ja-JP" altLang="en-US" dirty="0"/>
          </a:p>
        </p:txBody>
      </p:sp>
      <p:sp>
        <p:nvSpPr>
          <p:cNvPr id="12" name="テキスト ボックス 11"/>
          <p:cNvSpPr txBox="1"/>
          <p:nvPr/>
        </p:nvSpPr>
        <p:spPr>
          <a:xfrm>
            <a:off x="56339" y="4324454"/>
            <a:ext cx="1903085" cy="369332"/>
          </a:xfrm>
          <a:prstGeom prst="rect">
            <a:avLst/>
          </a:prstGeom>
          <a:noFill/>
        </p:spPr>
        <p:txBody>
          <a:bodyPr wrap="none" rtlCol="0">
            <a:spAutoFit/>
          </a:bodyPr>
          <a:lstStyle/>
          <a:p>
            <a:r>
              <a:rPr lang="en-US" altLang="ja-JP" dirty="0" smtClean="0"/>
              <a:t>Power-Spectrum</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10706727"/>
              </p:ext>
            </p:extLst>
          </p:nvPr>
        </p:nvGraphicFramePr>
        <p:xfrm>
          <a:off x="3214057" y="5928422"/>
          <a:ext cx="403400" cy="382931"/>
        </p:xfrm>
        <a:graphic>
          <a:graphicData uri="http://schemas.openxmlformats.org/presentationml/2006/ole">
            <mc:AlternateContent xmlns:mc="http://schemas.openxmlformats.org/markup-compatibility/2006">
              <mc:Choice xmlns:v="urn:schemas-microsoft-com:vml" Requires="v">
                <p:oleObj spid="_x0000_s23783" name="数式" r:id="rId4" imgW="152280" imgH="139680" progId="Equation.3">
                  <p:embed/>
                </p:oleObj>
              </mc:Choice>
              <mc:Fallback>
                <p:oleObj name="数式" r:id="rId4" imgW="152280" imgH="139680" progId="Equation.3">
                  <p:embed/>
                  <p:pic>
                    <p:nvPicPr>
                      <p:cNvPr id="0" name=""/>
                      <p:cNvPicPr/>
                      <p:nvPr/>
                    </p:nvPicPr>
                    <p:blipFill>
                      <a:blip r:embed="rId5"/>
                      <a:stretch>
                        <a:fillRect/>
                      </a:stretch>
                    </p:blipFill>
                    <p:spPr>
                      <a:xfrm>
                        <a:off x="3214057" y="5928422"/>
                        <a:ext cx="403400" cy="382931"/>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147706615"/>
              </p:ext>
            </p:extLst>
          </p:nvPr>
        </p:nvGraphicFramePr>
        <p:xfrm>
          <a:off x="6196932" y="5908931"/>
          <a:ext cx="403225" cy="384175"/>
        </p:xfrm>
        <a:graphic>
          <a:graphicData uri="http://schemas.openxmlformats.org/presentationml/2006/ole">
            <mc:AlternateContent xmlns:mc="http://schemas.openxmlformats.org/markup-compatibility/2006">
              <mc:Choice xmlns:v="urn:schemas-microsoft-com:vml" Requires="v">
                <p:oleObj spid="_x0000_s23784" name="数式" r:id="rId6" imgW="152280" imgH="139680" progId="Equation.3">
                  <p:embed/>
                </p:oleObj>
              </mc:Choice>
              <mc:Fallback>
                <p:oleObj name="数式" r:id="rId6" imgW="152280" imgH="139680" progId="Equation.3">
                  <p:embed/>
                  <p:pic>
                    <p:nvPicPr>
                      <p:cNvPr id="0" name="オブジェクト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932" y="5908931"/>
                        <a:ext cx="403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554332765"/>
              </p:ext>
            </p:extLst>
          </p:nvPr>
        </p:nvGraphicFramePr>
        <p:xfrm>
          <a:off x="7653523" y="3756308"/>
          <a:ext cx="234950" cy="419100"/>
        </p:xfrm>
        <a:graphic>
          <a:graphicData uri="http://schemas.openxmlformats.org/presentationml/2006/ole">
            <mc:AlternateContent xmlns:mc="http://schemas.openxmlformats.org/markup-compatibility/2006">
              <mc:Choice xmlns:v="urn:schemas-microsoft-com:vml" Requires="v">
                <p:oleObj spid="_x0000_s23785" name="数式" r:id="rId8" imgW="88560" imgH="152280" progId="Equation.3">
                  <p:embed/>
                </p:oleObj>
              </mc:Choice>
              <mc:Fallback>
                <p:oleObj name="数式" r:id="rId8" imgW="88560" imgH="152280" progId="Equation.3">
                  <p:embed/>
                  <p:pic>
                    <p:nvPicPr>
                      <p:cNvPr id="0" name="オブジェクト 5"/>
                      <p:cNvPicPr>
                        <a:picLocks noChangeAspect="1" noChangeArrowheads="1"/>
                      </p:cNvPicPr>
                      <p:nvPr/>
                    </p:nvPicPr>
                    <p:blipFill>
                      <a:blip r:embed="rId9"/>
                      <a:srcRect/>
                      <a:stretch>
                        <a:fillRect/>
                      </a:stretch>
                    </p:blipFill>
                    <p:spPr bwMode="auto">
                      <a:xfrm>
                        <a:off x="7653523" y="3756308"/>
                        <a:ext cx="234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正方形/長方形 15"/>
          <p:cNvSpPr/>
          <p:nvPr/>
        </p:nvSpPr>
        <p:spPr>
          <a:xfrm>
            <a:off x="4165429" y="3941615"/>
            <a:ext cx="198160" cy="15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091486" y="3945828"/>
            <a:ext cx="198160" cy="15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3813035346"/>
              </p:ext>
            </p:extLst>
          </p:nvPr>
        </p:nvGraphicFramePr>
        <p:xfrm>
          <a:off x="4147034" y="3756308"/>
          <a:ext cx="234950" cy="419100"/>
        </p:xfrm>
        <a:graphic>
          <a:graphicData uri="http://schemas.openxmlformats.org/presentationml/2006/ole">
            <mc:AlternateContent xmlns:mc="http://schemas.openxmlformats.org/markup-compatibility/2006">
              <mc:Choice xmlns:v="urn:schemas-microsoft-com:vml" Requires="v">
                <p:oleObj spid="_x0000_s23786" name="数式" r:id="rId10" imgW="88560" imgH="152280" progId="Equation.3">
                  <p:embed/>
                </p:oleObj>
              </mc:Choice>
              <mc:Fallback>
                <p:oleObj name="数式" r:id="rId10" imgW="88560" imgH="152280" progId="Equation.3">
                  <p:embed/>
                  <p:pic>
                    <p:nvPicPr>
                      <p:cNvPr id="0" name="オブジェクト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7034" y="3756308"/>
                        <a:ext cx="234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003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Irregular but deterministic time series </a:t>
            </a:r>
            <a:endParaRPr kumimoji="1" lang="ja-JP" altLang="en-US" dirty="0"/>
          </a:p>
        </p:txBody>
      </p:sp>
      <p:pic>
        <p:nvPicPr>
          <p:cNvPr id="24578" name="Picture 2" descr="http://www.kgs.ku.edu/Publications/Bulletins/233/Nicolis/gifs/fig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832698"/>
            <a:ext cx="3168352" cy="466078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79512" y="1997714"/>
            <a:ext cx="1368708" cy="369332"/>
          </a:xfrm>
          <a:prstGeom prst="rect">
            <a:avLst/>
          </a:prstGeom>
          <a:noFill/>
        </p:spPr>
        <p:txBody>
          <a:bodyPr wrap="none" rtlCol="0">
            <a:spAutoFit/>
          </a:bodyPr>
          <a:lstStyle/>
          <a:p>
            <a:r>
              <a:rPr lang="en-US" altLang="ja-JP" dirty="0" smtClean="0"/>
              <a:t>Time series</a:t>
            </a:r>
            <a:endParaRPr kumimoji="1" lang="ja-JP" altLang="en-US" dirty="0"/>
          </a:p>
        </p:txBody>
      </p:sp>
      <p:sp>
        <p:nvSpPr>
          <p:cNvPr id="6" name="テキスト ボックス 5"/>
          <p:cNvSpPr txBox="1"/>
          <p:nvPr/>
        </p:nvSpPr>
        <p:spPr>
          <a:xfrm>
            <a:off x="56339" y="4324454"/>
            <a:ext cx="1903085" cy="369332"/>
          </a:xfrm>
          <a:prstGeom prst="rect">
            <a:avLst/>
          </a:prstGeom>
          <a:noFill/>
        </p:spPr>
        <p:txBody>
          <a:bodyPr wrap="none" rtlCol="0">
            <a:spAutoFit/>
          </a:bodyPr>
          <a:lstStyle/>
          <a:p>
            <a:r>
              <a:rPr lang="en-US" altLang="ja-JP" dirty="0" smtClean="0"/>
              <a:t>Power-Spectrum</a:t>
            </a:r>
            <a:endParaRPr kumimoji="1" lang="ja-JP" altLang="en-US" dirty="0"/>
          </a:p>
        </p:txBody>
      </p:sp>
      <p:sp>
        <p:nvSpPr>
          <p:cNvPr id="7" name="正方形/長方形 6"/>
          <p:cNvSpPr/>
          <p:nvPr/>
        </p:nvSpPr>
        <p:spPr>
          <a:xfrm>
            <a:off x="3555166" y="3935170"/>
            <a:ext cx="198160" cy="15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75856" y="6364475"/>
            <a:ext cx="605771" cy="12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127168162"/>
              </p:ext>
            </p:extLst>
          </p:nvPr>
        </p:nvGraphicFramePr>
        <p:xfrm>
          <a:off x="3680014" y="6331291"/>
          <a:ext cx="403225" cy="384175"/>
        </p:xfrm>
        <a:graphic>
          <a:graphicData uri="http://schemas.openxmlformats.org/presentationml/2006/ole">
            <mc:AlternateContent xmlns:mc="http://schemas.openxmlformats.org/markup-compatibility/2006">
              <mc:Choice xmlns:v="urn:schemas-microsoft-com:vml" Requires="v">
                <p:oleObj spid="_x0000_s24691" name="数式" r:id="rId5" imgW="152334" imgH="139639" progId="Equation.3">
                  <p:embed/>
                </p:oleObj>
              </mc:Choice>
              <mc:Fallback>
                <p:oleObj name="数式" r:id="rId5" imgW="152334" imgH="139639" progId="Equation.3">
                  <p:embed/>
                  <p:pic>
                    <p:nvPicPr>
                      <p:cNvPr id="0" name="オブジェクト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014" y="6331291"/>
                        <a:ext cx="403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299926532"/>
              </p:ext>
            </p:extLst>
          </p:nvPr>
        </p:nvGraphicFramePr>
        <p:xfrm>
          <a:off x="3753326" y="3875921"/>
          <a:ext cx="234950" cy="419100"/>
        </p:xfrm>
        <a:graphic>
          <a:graphicData uri="http://schemas.openxmlformats.org/presentationml/2006/ole">
            <mc:AlternateContent xmlns:mc="http://schemas.openxmlformats.org/markup-compatibility/2006">
              <mc:Choice xmlns:v="urn:schemas-microsoft-com:vml" Requires="v">
                <p:oleObj spid="_x0000_s24692" name="数式" r:id="rId7" imgW="88560" imgH="152280" progId="Equation.3">
                  <p:embed/>
                </p:oleObj>
              </mc:Choice>
              <mc:Fallback>
                <p:oleObj name="数式" r:id="rId7" imgW="88560" imgH="152280" progId="Equation.3">
                  <p:embed/>
                  <p:pic>
                    <p:nvPicPr>
                      <p:cNvPr id="0" name="オブジェクト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3326" y="3875921"/>
                        <a:ext cx="234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テキスト ボックス 10"/>
          <p:cNvSpPr txBox="1"/>
          <p:nvPr/>
        </p:nvSpPr>
        <p:spPr>
          <a:xfrm>
            <a:off x="3157956" y="1463366"/>
            <a:ext cx="915635" cy="369332"/>
          </a:xfrm>
          <a:prstGeom prst="rect">
            <a:avLst/>
          </a:prstGeom>
          <a:noFill/>
        </p:spPr>
        <p:txBody>
          <a:bodyPr wrap="none" rtlCol="0">
            <a:spAutoFit/>
          </a:bodyPr>
          <a:lstStyle/>
          <a:p>
            <a:r>
              <a:rPr lang="en-US" altLang="ja-JP" dirty="0" smtClean="0"/>
              <a:t>Chaos </a:t>
            </a:r>
            <a:endParaRPr kumimoji="1" lang="ja-JP" altLang="en-US" dirty="0"/>
          </a:p>
        </p:txBody>
      </p:sp>
      <p:sp>
        <p:nvSpPr>
          <p:cNvPr id="12" name="テキスト ボックス 11"/>
          <p:cNvSpPr txBox="1"/>
          <p:nvPr/>
        </p:nvSpPr>
        <p:spPr>
          <a:xfrm>
            <a:off x="5580112" y="2868341"/>
            <a:ext cx="3005951" cy="646331"/>
          </a:xfrm>
          <a:prstGeom prst="rect">
            <a:avLst/>
          </a:prstGeom>
          <a:noFill/>
        </p:spPr>
        <p:txBody>
          <a:bodyPr wrap="none" rtlCol="0">
            <a:spAutoFit/>
          </a:bodyPr>
          <a:lstStyle/>
          <a:p>
            <a:r>
              <a:rPr lang="en-US" altLang="ja-JP" dirty="0" smtClean="0"/>
              <a:t>It can be distinguished from</a:t>
            </a:r>
          </a:p>
          <a:p>
            <a:r>
              <a:rPr kumimoji="1" lang="en-US" altLang="ja-JP" dirty="0" smtClean="0"/>
              <a:t> </a:t>
            </a:r>
            <a:r>
              <a:rPr lang="en-US" altLang="ja-JP" dirty="0" smtClean="0"/>
              <a:t>“</a:t>
            </a:r>
            <a:r>
              <a:rPr kumimoji="1" lang="en-US" altLang="ja-JP" dirty="0" smtClean="0"/>
              <a:t>noise”  in experiments !    </a:t>
            </a:r>
            <a:endParaRPr kumimoji="1" lang="ja-JP" altLang="en-US" dirty="0"/>
          </a:p>
        </p:txBody>
      </p:sp>
    </p:spTree>
    <p:extLst>
      <p:ext uri="{BB962C8B-B14F-4D97-AF65-F5344CB8AC3E}">
        <p14:creationId xmlns:p14="http://schemas.microsoft.com/office/powerpoint/2010/main" val="415690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タイトル 1"/>
          <p:cNvSpPr>
            <a:spLocks noGrp="1"/>
          </p:cNvSpPr>
          <p:nvPr>
            <p:ph type="title" idx="4294967295"/>
          </p:nvPr>
        </p:nvSpPr>
        <p:spPr>
          <a:xfrm>
            <a:off x="427802" y="404664"/>
            <a:ext cx="8229600" cy="1143000"/>
          </a:xfrm>
        </p:spPr>
        <p:txBody>
          <a:bodyPr/>
          <a:lstStyle/>
          <a:p>
            <a:r>
              <a:rPr lang="en-US" altLang="ja-JP" dirty="0" smtClean="0"/>
              <a:t>From time series to  patterns</a:t>
            </a:r>
            <a:endParaRPr lang="ja-JP" altLang="en-US" dirty="0"/>
          </a:p>
        </p:txBody>
      </p:sp>
      <p:sp>
        <p:nvSpPr>
          <p:cNvPr id="4" name="テキスト ボックス 3"/>
          <p:cNvSpPr txBox="1"/>
          <p:nvPr/>
        </p:nvSpPr>
        <p:spPr>
          <a:xfrm>
            <a:off x="133812" y="2222871"/>
            <a:ext cx="3182281" cy="461665"/>
          </a:xfrm>
          <a:prstGeom prst="rect">
            <a:avLst/>
          </a:prstGeom>
          <a:noFill/>
          <a:ln>
            <a:noFill/>
          </a:ln>
        </p:spPr>
        <p:txBody>
          <a:bodyPr wrap="none" rtlCol="0">
            <a:spAutoFit/>
          </a:bodyPr>
          <a:lstStyle/>
          <a:p>
            <a:r>
              <a:rPr kumimoji="1" lang="en-US" altLang="ja-JP" sz="2400" dirty="0" smtClean="0"/>
              <a:t>Quasi-periodic motion</a:t>
            </a:r>
          </a:p>
        </p:txBody>
      </p:sp>
      <p:sp>
        <p:nvSpPr>
          <p:cNvPr id="16" name="テキスト ボックス 15"/>
          <p:cNvSpPr txBox="1"/>
          <p:nvPr/>
        </p:nvSpPr>
        <p:spPr>
          <a:xfrm>
            <a:off x="117871" y="1556792"/>
            <a:ext cx="2308645" cy="461665"/>
          </a:xfrm>
          <a:prstGeom prst="rect">
            <a:avLst/>
          </a:prstGeom>
          <a:noFill/>
          <a:ln>
            <a:noFill/>
          </a:ln>
        </p:spPr>
        <p:txBody>
          <a:bodyPr wrap="none" rtlCol="0">
            <a:spAutoFit/>
          </a:bodyPr>
          <a:lstStyle/>
          <a:p>
            <a:r>
              <a:rPr lang="en-US" altLang="ja-JP" sz="2400" dirty="0"/>
              <a:t>P</a:t>
            </a:r>
            <a:r>
              <a:rPr kumimoji="1" lang="en-US" altLang="ja-JP" sz="2400" dirty="0" smtClean="0"/>
              <a:t>eriodic motion</a:t>
            </a:r>
          </a:p>
        </p:txBody>
      </p:sp>
      <p:sp>
        <p:nvSpPr>
          <p:cNvPr id="17" name="テキスト ボックス 16"/>
          <p:cNvSpPr txBox="1"/>
          <p:nvPr/>
        </p:nvSpPr>
        <p:spPr>
          <a:xfrm>
            <a:off x="4769462" y="2215281"/>
            <a:ext cx="3215945" cy="461665"/>
          </a:xfrm>
          <a:prstGeom prst="rect">
            <a:avLst/>
          </a:prstGeom>
          <a:noFill/>
          <a:ln>
            <a:noFill/>
          </a:ln>
        </p:spPr>
        <p:txBody>
          <a:bodyPr wrap="none" rtlCol="0">
            <a:spAutoFit/>
          </a:bodyPr>
          <a:lstStyle/>
          <a:p>
            <a:r>
              <a:rPr kumimoji="1" lang="en-US" altLang="ja-JP" sz="2400" dirty="0" smtClean="0"/>
              <a:t>Quasi-periodic pattern</a:t>
            </a:r>
          </a:p>
        </p:txBody>
      </p:sp>
      <p:sp>
        <p:nvSpPr>
          <p:cNvPr id="18" name="テキスト ボックス 17"/>
          <p:cNvSpPr txBox="1"/>
          <p:nvPr/>
        </p:nvSpPr>
        <p:spPr>
          <a:xfrm>
            <a:off x="4727254" y="1556792"/>
            <a:ext cx="2342308" cy="461665"/>
          </a:xfrm>
          <a:prstGeom prst="rect">
            <a:avLst/>
          </a:prstGeom>
          <a:noFill/>
          <a:ln>
            <a:noFill/>
          </a:ln>
        </p:spPr>
        <p:txBody>
          <a:bodyPr wrap="none" rtlCol="0">
            <a:spAutoFit/>
          </a:bodyPr>
          <a:lstStyle/>
          <a:p>
            <a:r>
              <a:rPr lang="en-US" altLang="ja-JP" sz="2400" dirty="0"/>
              <a:t>P</a:t>
            </a:r>
            <a:r>
              <a:rPr kumimoji="1" lang="en-US" altLang="ja-JP" sz="2400" dirty="0" smtClean="0"/>
              <a:t>eriodic pattern</a:t>
            </a:r>
          </a:p>
        </p:txBody>
      </p:sp>
      <p:sp>
        <p:nvSpPr>
          <p:cNvPr id="19" name="テキスト ボックス 18"/>
          <p:cNvSpPr txBox="1"/>
          <p:nvPr/>
        </p:nvSpPr>
        <p:spPr>
          <a:xfrm>
            <a:off x="160913" y="2909894"/>
            <a:ext cx="2324675" cy="461665"/>
          </a:xfrm>
          <a:prstGeom prst="rect">
            <a:avLst/>
          </a:prstGeom>
          <a:noFill/>
          <a:ln>
            <a:noFill/>
          </a:ln>
        </p:spPr>
        <p:txBody>
          <a:bodyPr wrap="none" rtlCol="0">
            <a:spAutoFit/>
          </a:bodyPr>
          <a:lstStyle/>
          <a:p>
            <a:r>
              <a:rPr lang="en-US" altLang="ja-JP" sz="2400" dirty="0" smtClean="0"/>
              <a:t>Chaotic </a:t>
            </a:r>
            <a:r>
              <a:rPr kumimoji="1" lang="en-US" altLang="ja-JP" sz="2400" dirty="0" smtClean="0"/>
              <a:t> motion</a:t>
            </a:r>
          </a:p>
        </p:txBody>
      </p:sp>
      <p:sp>
        <p:nvSpPr>
          <p:cNvPr id="20" name="テキスト ボックス 19"/>
          <p:cNvSpPr txBox="1"/>
          <p:nvPr/>
        </p:nvSpPr>
        <p:spPr>
          <a:xfrm>
            <a:off x="4825782" y="2901320"/>
            <a:ext cx="2273379" cy="461665"/>
          </a:xfrm>
          <a:prstGeom prst="rect">
            <a:avLst/>
          </a:prstGeom>
          <a:noFill/>
          <a:ln>
            <a:noFill/>
          </a:ln>
        </p:spPr>
        <p:txBody>
          <a:bodyPr wrap="none" rtlCol="0">
            <a:spAutoFit/>
          </a:bodyPr>
          <a:lstStyle/>
          <a:p>
            <a:r>
              <a:rPr lang="en-US" altLang="ja-JP" sz="2400" dirty="0" smtClean="0"/>
              <a:t>Chaotic pattern</a:t>
            </a:r>
            <a:endParaRPr kumimoji="1" lang="en-US" altLang="ja-JP" sz="2400" dirty="0" smtClean="0"/>
          </a:p>
        </p:txBody>
      </p:sp>
      <p:sp>
        <p:nvSpPr>
          <p:cNvPr id="21" name="テキスト ボックス 20"/>
          <p:cNvSpPr txBox="1"/>
          <p:nvPr/>
        </p:nvSpPr>
        <p:spPr>
          <a:xfrm>
            <a:off x="1657504" y="3717032"/>
            <a:ext cx="7104830" cy="461665"/>
          </a:xfrm>
          <a:prstGeom prst="rect">
            <a:avLst/>
          </a:prstGeom>
          <a:noFill/>
        </p:spPr>
        <p:txBody>
          <a:bodyPr wrap="none" rtlCol="0">
            <a:spAutoFit/>
          </a:bodyPr>
          <a:lstStyle/>
          <a:p>
            <a:r>
              <a:rPr lang="en-US" altLang="ja-JP" sz="2400" dirty="0" smtClean="0"/>
              <a:t>Replace   “time”     by    “space coordinate”             </a:t>
            </a:r>
            <a:endParaRPr kumimoji="1" lang="ja-JP" altLang="en-US" sz="2400" dirty="0"/>
          </a:p>
        </p:txBody>
      </p:sp>
      <p:sp>
        <p:nvSpPr>
          <p:cNvPr id="22" name="テキスト ボックス 21"/>
          <p:cNvSpPr txBox="1"/>
          <p:nvPr/>
        </p:nvSpPr>
        <p:spPr>
          <a:xfrm>
            <a:off x="198764" y="4420356"/>
            <a:ext cx="1146468" cy="369332"/>
          </a:xfrm>
          <a:prstGeom prst="rect">
            <a:avLst/>
          </a:prstGeom>
          <a:noFill/>
        </p:spPr>
        <p:txBody>
          <a:bodyPr wrap="none" rtlCol="0">
            <a:spAutoFit/>
          </a:bodyPr>
          <a:lstStyle/>
          <a:p>
            <a:r>
              <a:rPr lang="en-US" altLang="ja-JP" dirty="0" smtClean="0"/>
              <a:t>Example:</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625872702"/>
              </p:ext>
            </p:extLst>
          </p:nvPr>
        </p:nvGraphicFramePr>
        <p:xfrm>
          <a:off x="2217889" y="4280592"/>
          <a:ext cx="4824536" cy="648860"/>
        </p:xfrm>
        <a:graphic>
          <a:graphicData uri="http://schemas.openxmlformats.org/presentationml/2006/ole">
            <mc:AlternateContent xmlns:mc="http://schemas.openxmlformats.org/markup-compatibility/2006">
              <mc:Choice xmlns:v="urn:schemas-microsoft-com:vml" Requires="v">
                <p:oleObj spid="_x0000_s25762" name="数式" r:id="rId3" imgW="1866600" imgH="241200" progId="Equation.3">
                  <p:embed/>
                </p:oleObj>
              </mc:Choice>
              <mc:Fallback>
                <p:oleObj name="数式" r:id="rId3" imgW="1866600" imgH="241200" progId="Equation.3">
                  <p:embed/>
                  <p:pic>
                    <p:nvPicPr>
                      <p:cNvPr id="0" name="オブジェクト 13"/>
                      <p:cNvPicPr>
                        <a:picLocks noChangeAspect="1" noChangeArrowheads="1"/>
                      </p:cNvPicPr>
                      <p:nvPr/>
                    </p:nvPicPr>
                    <p:blipFill>
                      <a:blip r:embed="rId4"/>
                      <a:srcRect/>
                      <a:stretch>
                        <a:fillRect/>
                      </a:stretch>
                    </p:blipFill>
                    <p:spPr bwMode="auto">
                      <a:xfrm>
                        <a:off x="2217889" y="4280592"/>
                        <a:ext cx="4824536" cy="648860"/>
                      </a:xfrm>
                      <a:prstGeom prst="rect">
                        <a:avLst/>
                      </a:prstGeom>
                      <a:noFill/>
                      <a:ln>
                        <a:noFill/>
                      </a:ln>
                    </p:spPr>
                  </p:pic>
                </p:oleObj>
              </mc:Fallback>
            </mc:AlternateContent>
          </a:graphicData>
        </a:graphic>
      </p:graphicFrame>
      <p:sp>
        <p:nvSpPr>
          <p:cNvPr id="24" name="テキスト ボックス 23"/>
          <p:cNvSpPr txBox="1"/>
          <p:nvPr/>
        </p:nvSpPr>
        <p:spPr>
          <a:xfrm>
            <a:off x="198822" y="5231187"/>
            <a:ext cx="2146742" cy="369332"/>
          </a:xfrm>
          <a:prstGeom prst="rect">
            <a:avLst/>
          </a:prstGeom>
          <a:noFill/>
        </p:spPr>
        <p:txBody>
          <a:bodyPr wrap="none" rtlCol="0">
            <a:spAutoFit/>
          </a:bodyPr>
          <a:lstStyle/>
          <a:p>
            <a:r>
              <a:rPr lang="en-US" altLang="ja-JP" dirty="0" smtClean="0"/>
              <a:t>Stationary solution:</a:t>
            </a:r>
            <a:endParaRPr kumimoji="1" lang="ja-JP" altLang="en-US" dirty="0"/>
          </a:p>
        </p:txBody>
      </p:sp>
      <p:graphicFrame>
        <p:nvGraphicFramePr>
          <p:cNvPr id="23" name="オブジェクト 22"/>
          <p:cNvGraphicFramePr>
            <a:graphicFrameLocks noChangeAspect="1"/>
          </p:cNvGraphicFramePr>
          <p:nvPr>
            <p:extLst>
              <p:ext uri="{D42A27DB-BD31-4B8C-83A1-F6EECF244321}">
                <p14:modId xmlns:p14="http://schemas.microsoft.com/office/powerpoint/2010/main" val="835266780"/>
              </p:ext>
            </p:extLst>
          </p:nvPr>
        </p:nvGraphicFramePr>
        <p:xfrm>
          <a:off x="2699792" y="5109465"/>
          <a:ext cx="4694237" cy="612775"/>
        </p:xfrm>
        <a:graphic>
          <a:graphicData uri="http://schemas.openxmlformats.org/presentationml/2006/ole">
            <mc:AlternateContent xmlns:mc="http://schemas.openxmlformats.org/markup-compatibility/2006">
              <mc:Choice xmlns:v="urn:schemas-microsoft-com:vml" Requires="v">
                <p:oleObj spid="_x0000_s25763" name="数式" r:id="rId5" imgW="1815840" imgH="228600" progId="Equation.3">
                  <p:embed/>
                </p:oleObj>
              </mc:Choice>
              <mc:Fallback>
                <p:oleObj name="数式" r:id="rId5" imgW="1815840" imgH="228600" progId="Equation.3">
                  <p:embed/>
                  <p:pic>
                    <p:nvPicPr>
                      <p:cNvPr id="0" name="オブジェクト 1"/>
                      <p:cNvPicPr>
                        <a:picLocks noChangeAspect="1" noChangeArrowheads="1"/>
                      </p:cNvPicPr>
                      <p:nvPr/>
                    </p:nvPicPr>
                    <p:blipFill>
                      <a:blip r:embed="rId6"/>
                      <a:srcRect/>
                      <a:stretch>
                        <a:fillRect/>
                      </a:stretch>
                    </p:blipFill>
                    <p:spPr bwMode="auto">
                      <a:xfrm>
                        <a:off x="2699792" y="5109465"/>
                        <a:ext cx="46942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テキスト ボックス 25"/>
          <p:cNvSpPr txBox="1"/>
          <p:nvPr/>
        </p:nvSpPr>
        <p:spPr>
          <a:xfrm>
            <a:off x="5868960" y="5877272"/>
            <a:ext cx="2289409" cy="461665"/>
          </a:xfrm>
          <a:prstGeom prst="rect">
            <a:avLst/>
          </a:prstGeom>
          <a:noFill/>
          <a:ln>
            <a:solidFill>
              <a:srgbClr val="C00000"/>
            </a:solidFill>
          </a:ln>
        </p:spPr>
        <p:txBody>
          <a:bodyPr wrap="none" rtlCol="0">
            <a:spAutoFit/>
          </a:bodyPr>
          <a:lstStyle/>
          <a:p>
            <a:r>
              <a:rPr lang="en-US" altLang="ja-JP" sz="2400" dirty="0" smtClean="0"/>
              <a:t>Standard map </a:t>
            </a:r>
            <a:endParaRPr kumimoji="1" lang="en-US" altLang="ja-JP" sz="2400" dirty="0" smtClean="0"/>
          </a:p>
        </p:txBody>
      </p:sp>
      <p:sp>
        <p:nvSpPr>
          <p:cNvPr id="25" name="右矢印 24"/>
          <p:cNvSpPr/>
          <p:nvPr/>
        </p:nvSpPr>
        <p:spPr>
          <a:xfrm>
            <a:off x="3411487" y="1628800"/>
            <a:ext cx="978408" cy="1734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オブジェクト 26"/>
          <p:cNvGraphicFramePr>
            <a:graphicFrameLocks noChangeAspect="1"/>
          </p:cNvGraphicFramePr>
          <p:nvPr>
            <p:extLst>
              <p:ext uri="{D42A27DB-BD31-4B8C-83A1-F6EECF244321}">
                <p14:modId xmlns:p14="http://schemas.microsoft.com/office/powerpoint/2010/main" val="2327810909"/>
              </p:ext>
            </p:extLst>
          </p:nvPr>
        </p:nvGraphicFramePr>
        <p:xfrm>
          <a:off x="7818273" y="5122681"/>
          <a:ext cx="952500" cy="477838"/>
        </p:xfrm>
        <a:graphic>
          <a:graphicData uri="http://schemas.openxmlformats.org/presentationml/2006/ole">
            <mc:AlternateContent xmlns:mc="http://schemas.openxmlformats.org/markup-compatibility/2006">
              <mc:Choice xmlns:v="urn:schemas-microsoft-com:vml" Requires="v">
                <p:oleObj spid="_x0000_s25764" name="数式" r:id="rId7" imgW="368280" imgH="177480" progId="Equation.3">
                  <p:embed/>
                </p:oleObj>
              </mc:Choice>
              <mc:Fallback>
                <p:oleObj name="数式" r:id="rId7" imgW="368280" imgH="177480" progId="Equation.3">
                  <p:embed/>
                  <p:pic>
                    <p:nvPicPr>
                      <p:cNvPr id="0" name="オブジェクト 1"/>
                      <p:cNvPicPr>
                        <a:picLocks noChangeAspect="1" noChangeArrowheads="1"/>
                      </p:cNvPicPr>
                      <p:nvPr/>
                    </p:nvPicPr>
                    <p:blipFill>
                      <a:blip r:embed="rId8"/>
                      <a:srcRect/>
                      <a:stretch>
                        <a:fillRect/>
                      </a:stretch>
                    </p:blipFill>
                    <p:spPr bwMode="auto">
                      <a:xfrm>
                        <a:off x="7818273" y="5122681"/>
                        <a:ext cx="952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293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13874</TotalTime>
  <Words>1309</Words>
  <Application>Microsoft Office PowerPoint</Application>
  <PresentationFormat>画面に合わせる (4:3)</PresentationFormat>
  <Paragraphs>271</Paragraphs>
  <Slides>47</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49" baseType="lpstr">
      <vt:lpstr>クラリティ</vt:lpstr>
      <vt:lpstr>数式</vt:lpstr>
      <vt:lpstr>Turbulent Crystal               and          idealized glass </vt:lpstr>
      <vt:lpstr>PowerPoint プレゼンテーション</vt:lpstr>
      <vt:lpstr>PowerPoint プレゼンテーション</vt:lpstr>
      <vt:lpstr>Who is David Ruelle ?</vt:lpstr>
      <vt:lpstr>PowerPoint プレゼンテーション</vt:lpstr>
      <vt:lpstr>PowerPoint プレゼンテーション</vt:lpstr>
      <vt:lpstr>Regular time series  </vt:lpstr>
      <vt:lpstr>Irregular but deterministic time series </vt:lpstr>
      <vt:lpstr>From time series to  patterns</vt:lpstr>
      <vt:lpstr>PowerPoint プレゼンテーション</vt:lpstr>
      <vt:lpstr>From periodic patterns to crystal phase</vt:lpstr>
      <vt:lpstr>From quasi-periodic  patterns                                to quasi-crystals phase</vt:lpstr>
      <vt:lpstr>Thermodynamic phase    associated with chaotic  patterns?</vt:lpstr>
      <vt:lpstr>PowerPoint プレゼンテーション</vt:lpstr>
      <vt:lpstr>Current status of Ruelle’s question</vt:lpstr>
      <vt:lpstr>A possible landscape picture </vt:lpstr>
      <vt:lpstr>The concept of overlap　</vt:lpstr>
      <vt:lpstr>Overlaps in “turbulent crystals”　</vt:lpstr>
      <vt:lpstr>Spin glass terminology</vt:lpstr>
      <vt:lpstr>Example of the 1RSB phase</vt:lpstr>
      <vt:lpstr>This model was proposed as</vt:lpstr>
      <vt:lpstr>This means …</vt:lpstr>
      <vt:lpstr>Problem we would like to solve</vt:lpstr>
      <vt:lpstr>Our first step result:</vt:lpstr>
      <vt:lpstr>PowerPoint プレゼンテーション</vt:lpstr>
      <vt:lpstr>Guiding principle of model construction　</vt:lpstr>
      <vt:lpstr>１２８-states molecule</vt:lpstr>
      <vt:lpstr>Hamiltonian</vt:lpstr>
      <vt:lpstr>Example of interaction potential</vt:lpstr>
      <vt:lpstr>Statistical mechanics</vt:lpstr>
      <vt:lpstr>Perfect matching configuration (PMC)           （construction of mark configurations）　</vt:lpstr>
      <vt:lpstr>Properties of PMCs　</vt:lpstr>
      <vt:lpstr>Energy distribution of LMCs　</vt:lpstr>
      <vt:lpstr>Low temperature limit　</vt:lpstr>
      <vt:lpstr>PowerPoint プレゼンテーション</vt:lpstr>
      <vt:lpstr>Energy density</vt:lpstr>
      <vt:lpstr>Energy fluctuation</vt:lpstr>
      <vt:lpstr>Energy fluctuation</vt:lpstr>
      <vt:lpstr>Thermodynamic transition</vt:lpstr>
      <vt:lpstr>Nature of  the low temperature phase </vt:lpstr>
      <vt:lpstr>Distribution of overlap　</vt:lpstr>
      <vt:lpstr>PowerPoint プレゼンテーション</vt:lpstr>
      <vt:lpstr>Summary</vt:lpstr>
      <vt:lpstr>Future problems</vt:lpstr>
      <vt:lpstr>PowerPoint プレゼンテーション</vt:lpstr>
      <vt:lpstr>Selection by a boundary configuration　</vt:lpstr>
      <vt:lpstr>Dynamics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Measurement of Rare Fluctuations</dc:title>
  <dc:creator>sasa</dc:creator>
  <cp:lastModifiedBy>sasa</cp:lastModifiedBy>
  <cp:revision>330</cp:revision>
  <dcterms:created xsi:type="dcterms:W3CDTF">2012-03-08T02:59:08Z</dcterms:created>
  <dcterms:modified xsi:type="dcterms:W3CDTF">2013-07-18T23:37:39Z</dcterms:modified>
</cp:coreProperties>
</file>