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00" r:id="rId3"/>
    <p:sldId id="297" r:id="rId4"/>
    <p:sldId id="299" r:id="rId5"/>
    <p:sldId id="284" r:id="rId6"/>
    <p:sldId id="262" r:id="rId7"/>
    <p:sldId id="333" r:id="rId8"/>
    <p:sldId id="302" r:id="rId9"/>
    <p:sldId id="303" r:id="rId10"/>
    <p:sldId id="338" r:id="rId11"/>
    <p:sldId id="330" r:id="rId12"/>
    <p:sldId id="318" r:id="rId13"/>
    <p:sldId id="319" r:id="rId14"/>
    <p:sldId id="334" r:id="rId15"/>
    <p:sldId id="312" r:id="rId16"/>
    <p:sldId id="317" r:id="rId17"/>
    <p:sldId id="313" r:id="rId18"/>
    <p:sldId id="314" r:id="rId19"/>
    <p:sldId id="342" r:id="rId20"/>
  </p:sldIdLst>
  <p:sldSz cx="9144000" cy="6858000" type="screen4x3"/>
  <p:notesSz cx="6742113" cy="9872663"/>
  <p:custDataLst>
    <p:tags r:id="rId22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6" autoAdjust="0"/>
    <p:restoredTop sz="94660"/>
  </p:normalViewPr>
  <p:slideViewPr>
    <p:cSldViewPr>
      <p:cViewPr varScale="1">
        <p:scale>
          <a:sx n="64" d="100"/>
          <a:sy n="64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ABC22-AB61-4283-8BEB-AB8F1D1451D9}" type="datetimeFigureOut">
              <a:rPr lang="en-GB" smtClean="0"/>
              <a:pPr/>
              <a:t>18/07/2013</a:t>
            </a:fld>
            <a:endParaRPr lang="en-GB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A66E5-8411-4C1C-A503-9749F555A11C}" type="slidenum">
              <a:rPr lang="en-GB" smtClean="0"/>
              <a:pPr/>
              <a:t>&lt;#&gt;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A66E5-8411-4C1C-A503-9749F555A11C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A66E5-8411-4C1C-A503-9749F555A11C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GB" noProof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97C61-3598-4119-AD90-734C7D21012C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977AEF86-BFED-4D54-AC35-CAD2C6B5FF4D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86025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28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29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0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1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2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3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5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6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7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8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39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0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3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4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5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6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7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8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49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50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51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52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54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6055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</p:grpSp>
      <p:sp>
        <p:nvSpPr>
          <p:cNvPr id="86056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37311C-C1A8-49D8-AE02-09A3CFD48F50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B4F5E9-13D5-4366-82D9-48E6B25D0A75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メディア プレースホルダ 2"/>
          <p:cNvSpPr>
            <a:spLocks noGrp="1"/>
          </p:cNvSpPr>
          <p:nvPr>
            <p:ph type="media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r>
              <a:rPr lang="ja-JP" altLang="en-US" dirty="0" smtClean="0"/>
              <a:t>アイコンをクリックしてメディアを追加</a:t>
            </a:r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292B9EF-9D47-4F94-BA07-FC9617B0EA44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タイトル、テキスト、メディア クリッ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メディア プレースホルダ 3"/>
          <p:cNvSpPr>
            <a:spLocks noGrp="1"/>
          </p:cNvSpPr>
          <p:nvPr>
            <p:ph type="media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r>
              <a:rPr lang="ja-JP" altLang="en-US" dirty="0" smtClean="0"/>
              <a:t>アイコンをクリックしてメディアを追加</a:t>
            </a:r>
            <a:endParaRPr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86835C6-3BAD-49B3-BA73-1CE7CE0A822D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3A3C37-86B4-49B1-847A-9E09D5D63DF8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988F13-033A-4A6B-9956-901411F0813A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8D5520-0F0E-4AC7-924C-C036D70A7849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43D04E-47AB-4D59-85E2-8C749073BC6C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24BA3D-32DA-4D28-A3F3-F99706D2290E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6412E3-EAD9-4DF0-9E02-E1EFAA4EA67A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E0E2C2-C42A-4602-8F68-69D1B147A084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 smtClean="0"/>
              <a:t>アイコンをクリックして図を追加</a:t>
            </a:r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DEA537-A9AF-4B1E-AD92-1E5A1FC6AA8E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/>
            </a:lvl1pPr>
          </a:lstStyle>
          <a:p>
            <a:fld id="{D51BA73D-82F9-4CA9-9CCB-C82AB49D6F6C}" type="datetime1">
              <a:rPr kumimoji="1" lang="ja-JP" altLang="en-US" smtClean="0"/>
              <a:pPr/>
              <a:t>2013/7/18</a:t>
            </a:fld>
            <a:endParaRPr kumimoji="1" lang="ja-JP" altLang="en-US" dirty="0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/>
            </a:lvl1pPr>
          </a:lstStyle>
          <a:p>
            <a:endParaRPr kumimoji="1" lang="ja-JP" altLang="en-US" dirty="0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85001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02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03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04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05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06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07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08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09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1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2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3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4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5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6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19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1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2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3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4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5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6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7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8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29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85031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5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wmf"/><Relationship Id="rId5" Type="http://schemas.openxmlformats.org/officeDocument/2006/relationships/tags" Target="../tags/tag27.xml"/><Relationship Id="rId10" Type="http://schemas.openxmlformats.org/officeDocument/2006/relationships/image" Target="../media/image31.png"/><Relationship Id="rId4" Type="http://schemas.openxmlformats.org/officeDocument/2006/relationships/tags" Target="../tags/tag26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0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5" Type="http://schemas.openxmlformats.org/officeDocument/2006/relationships/tags" Target="../tags/tag32.xml"/><Relationship Id="rId10" Type="http://schemas.openxmlformats.org/officeDocument/2006/relationships/image" Target="../media/image39.png"/><Relationship Id="rId4" Type="http://schemas.openxmlformats.org/officeDocument/2006/relationships/tags" Target="../tags/tag31.xml"/><Relationship Id="rId9" Type="http://schemas.openxmlformats.org/officeDocument/2006/relationships/image" Target="../media/image3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tags" Target="../tags/tag37.xml"/><Relationship Id="rId7" Type="http://schemas.openxmlformats.org/officeDocument/2006/relationships/image" Target="../media/image47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40.xml"/><Relationship Id="rId7" Type="http://schemas.openxmlformats.org/officeDocument/2006/relationships/image" Target="../media/image3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tags" Target="../tags/tag41.xml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44.xml"/><Relationship Id="rId7" Type="http://schemas.openxmlformats.org/officeDocument/2006/relationships/image" Target="../media/image53.wmf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0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tags" Target="../tags/tag4.xml"/><Relationship Id="rId21" Type="http://schemas.openxmlformats.org/officeDocument/2006/relationships/image" Target="../media/image9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tags" Target="../tags/tag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2.png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tags" Target="../tags/tag11.xml"/><Relationship Id="rId19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3.png"/><Relationship Id="rId5" Type="http://schemas.openxmlformats.org/officeDocument/2006/relationships/tags" Target="../tags/tag21.xml"/><Relationship Id="rId10" Type="http://schemas.openxmlformats.org/officeDocument/2006/relationships/image" Target="../media/image15.png"/><Relationship Id="rId4" Type="http://schemas.openxmlformats.org/officeDocument/2006/relationships/tags" Target="../tags/tag20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8352928" cy="1944216"/>
          </a:xfrm>
          <a:solidFill>
            <a:schemeClr val="bg1"/>
          </a:solidFill>
        </p:spPr>
        <p:txBody>
          <a:bodyPr/>
          <a:lstStyle/>
          <a:p>
            <a:r>
              <a:rPr lang="en-US" altLang="ja-JP" dirty="0" smtClean="0"/>
              <a:t>Formation of orientational glass and double glass in mixtures of anisotropic particles</a:t>
            </a:r>
            <a:endParaRPr lang="en-GB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90103" y="4149080"/>
            <a:ext cx="6846193" cy="1262708"/>
          </a:xfrm>
        </p:spPr>
        <p:txBody>
          <a:bodyPr/>
          <a:lstStyle/>
          <a:p>
            <a:r>
              <a:rPr lang="en-GB" altLang="ja-JP" dirty="0" smtClean="0"/>
              <a:t>Kyohei Takae and Akira Onuki</a:t>
            </a:r>
          </a:p>
          <a:p>
            <a:r>
              <a:rPr lang="en-GB" altLang="ja-JP" dirty="0" smtClean="0"/>
              <a:t>Department of Physics, Kyoto University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1</a:t>
            </a:fld>
            <a:endParaRPr kumimoji="1" lang="en-GB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sz="4400" dirty="0" smtClean="0">
                <a:latin typeface="Calibri" pitchFamily="34" charset="0"/>
              </a:rPr>
              <a:t>Large mechanical response</a:t>
            </a:r>
            <a:endParaRPr kumimoji="1" lang="en-GB" sz="4400" dirty="0">
              <a:latin typeface="Calibri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10</a:t>
            </a:fld>
            <a:endParaRPr kumimoji="1" lang="en-GB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07905" y="2564904"/>
            <a:ext cx="51845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GB" sz="2000" dirty="0" smtClean="0"/>
              <a:t> large mechanical response for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altLang="ja-JP" sz="2000" dirty="0" smtClean="0"/>
              <a:t>stress induced ordering in glass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(the favored variant is selected)</a:t>
            </a:r>
            <a:endParaRPr lang="en-GB" altLang="ja-JP" sz="2000" dirty="0" smtClean="0"/>
          </a:p>
          <a:p>
            <a:endParaRPr kumimoji="1"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altLang="ja-JP" sz="2000" dirty="0" smtClean="0"/>
              <a:t> remnant strain               vanishing upon heating </a:t>
            </a:r>
          </a:p>
          <a:p>
            <a:pPr>
              <a:buFont typeface="Arial" pitchFamily="34" charset="0"/>
              <a:buChar char="•"/>
            </a:pPr>
            <a:endParaRPr lang="en-GB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</a:t>
            </a:r>
            <a:r>
              <a:rPr lang="en-GB" altLang="ja-JP" sz="2000" dirty="0" smtClean="0"/>
              <a:t>reversible cycle: </a:t>
            </a:r>
          </a:p>
          <a:p>
            <a:r>
              <a:rPr lang="en-GB" altLang="ja-JP" sz="2000" dirty="0" smtClean="0"/>
              <a:t> </a:t>
            </a:r>
            <a:r>
              <a:rPr lang="ja-JP" altLang="en-US" sz="2000" dirty="0" smtClean="0"/>
              <a:t> </a:t>
            </a:r>
            <a:r>
              <a:rPr lang="en-GB" altLang="ja-JP" sz="2000" dirty="0" smtClean="0"/>
              <a:t>apply stress -&gt; release -&gt; heating -&gt; cooling  (no dislocation formation)</a:t>
            </a:r>
          </a:p>
        </p:txBody>
      </p:sp>
      <p:pic>
        <p:nvPicPr>
          <p:cNvPr id="18" name="図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2538" y="2696343"/>
            <a:ext cx="1645927" cy="205740"/>
          </a:xfrm>
          <a:prstGeom prst="rect">
            <a:avLst/>
          </a:prstGeom>
          <a:noFill/>
          <a:ln/>
          <a:effectLst/>
        </p:spPr>
      </p:pic>
      <p:pic>
        <p:nvPicPr>
          <p:cNvPr id="11" name="図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3396" y="2132856"/>
            <a:ext cx="254508" cy="178308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3635896" y="1988840"/>
            <a:ext cx="5515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: external uniaxial stress (stretching for positive      )</a:t>
            </a:r>
            <a:endParaRPr kumimoji="1" lang="en-GB" sz="2000" dirty="0"/>
          </a:p>
        </p:txBody>
      </p:sp>
      <p:pic>
        <p:nvPicPr>
          <p:cNvPr id="13" name="図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7972" y="2132856"/>
            <a:ext cx="254508" cy="178308"/>
          </a:xfrm>
          <a:prstGeom prst="rect">
            <a:avLst/>
          </a:prstGeom>
          <a:noFill/>
        </p:spPr>
      </p:pic>
      <p:pic>
        <p:nvPicPr>
          <p:cNvPr id="24" name="図 2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7186" y="4221088"/>
            <a:ext cx="640998" cy="182554"/>
          </a:xfrm>
          <a:prstGeom prst="rect">
            <a:avLst/>
          </a:prstGeom>
          <a:noFill/>
          <a:ln/>
          <a:effectLst/>
        </p:spPr>
      </p:pic>
      <p:sp>
        <p:nvSpPr>
          <p:cNvPr id="14" name="上下矢印 13"/>
          <p:cNvSpPr/>
          <p:nvPr/>
        </p:nvSpPr>
        <p:spPr>
          <a:xfrm>
            <a:off x="3491880" y="5517232"/>
            <a:ext cx="144016" cy="936104"/>
          </a:xfrm>
          <a:prstGeom prst="up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63888" y="6021288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stretching</a:t>
            </a:r>
            <a:endParaRPr lang="en-GB" dirty="0"/>
          </a:p>
        </p:txBody>
      </p:sp>
      <p:pic>
        <p:nvPicPr>
          <p:cNvPr id="16" name="Picture 2" descr="C:\Documents and Settings\takae\tex\arts\2_MD_EGG2d\Egg2d_Fullpaper_rev2\Fig11_1.ep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2132856"/>
            <a:ext cx="3352800" cy="3810000"/>
          </a:xfrm>
          <a:prstGeom prst="rect">
            <a:avLst/>
          </a:prstGeom>
          <a:noFill/>
        </p:spPr>
      </p:pic>
      <p:pic>
        <p:nvPicPr>
          <p:cNvPr id="23" name="図 22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544" y="6084004"/>
            <a:ext cx="1719789" cy="277776"/>
          </a:xfrm>
          <a:prstGeom prst="rect">
            <a:avLst/>
          </a:prstGeom>
          <a:noFill/>
          <a:ln/>
          <a:effectLst/>
        </p:spPr>
      </p:pic>
      <p:sp>
        <p:nvSpPr>
          <p:cNvPr id="22" name="テキスト ボックス 21"/>
          <p:cNvSpPr txBox="1"/>
          <p:nvPr/>
        </p:nvSpPr>
        <p:spPr>
          <a:xfrm>
            <a:off x="2162855" y="6011996"/>
            <a:ext cx="82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strain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More increasing impurities</a:t>
            </a:r>
            <a:endParaRPr lang="en-GB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hysteresis loop disappears at high concentration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pic>
        <p:nvPicPr>
          <p:cNvPr id="7170" name="Picture 2" descr="C:\Documents and Settings\takae\tex\arts\2_MD_EGG2d\Egg2d_Fullpaper_rev2\Fig14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370" y="3921596"/>
            <a:ext cx="3714750" cy="2171700"/>
          </a:xfrm>
          <a:prstGeom prst="rect">
            <a:avLst/>
          </a:prstGeom>
          <a:noFill/>
        </p:spPr>
      </p:pic>
      <p:pic>
        <p:nvPicPr>
          <p:cNvPr id="7171" name="Picture 3" descr="C:\Documents and Settings\takae\conference\130522yoshino\Fig1_1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0465" y="2276872"/>
            <a:ext cx="3210560" cy="158496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300192" y="2636912"/>
            <a:ext cx="191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unstretched</a:t>
            </a:r>
            <a:r>
              <a:rPr lang="en-US" altLang="ja-JP" dirty="0" smtClean="0"/>
              <a:t> states</a:t>
            </a:r>
            <a:endParaRPr lang="en-GB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5796136" y="2852936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sz="4000" dirty="0" smtClean="0">
                <a:latin typeface="Calibri" pitchFamily="34" charset="0"/>
              </a:rPr>
              <a:t>Rotational dynamics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  <p:pic>
        <p:nvPicPr>
          <p:cNvPr id="6" name="図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56126" y="2107647"/>
            <a:ext cx="3620330" cy="457257"/>
          </a:xfrm>
          <a:prstGeom prst="rect">
            <a:avLst/>
          </a:prstGeom>
          <a:noFill/>
          <a:ln/>
          <a:effectLst/>
        </p:spPr>
      </p:pic>
      <p:sp>
        <p:nvSpPr>
          <p:cNvPr id="7" name="テキスト ボックス 6"/>
          <p:cNvSpPr txBox="1"/>
          <p:nvPr/>
        </p:nvSpPr>
        <p:spPr>
          <a:xfrm>
            <a:off x="4932040" y="1700808"/>
            <a:ext cx="3371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angle relaxation function in 2D</a:t>
            </a:r>
            <a:endParaRPr kumimoji="1" lang="en-GB" sz="2000" dirty="0"/>
          </a:p>
        </p:txBody>
      </p:sp>
      <p:pic>
        <p:nvPicPr>
          <p:cNvPr id="8" name="図 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56126" y="3284984"/>
            <a:ext cx="3735045" cy="457306"/>
          </a:xfrm>
          <a:prstGeom prst="rect">
            <a:avLst/>
          </a:prstGeom>
          <a:noFill/>
          <a:ln/>
          <a:effectLst/>
        </p:spPr>
      </p:pic>
      <p:sp>
        <p:nvSpPr>
          <p:cNvPr id="9" name="テキスト ボックス 8"/>
          <p:cNvSpPr txBox="1"/>
          <p:nvPr/>
        </p:nvSpPr>
        <p:spPr>
          <a:xfrm>
            <a:off x="5220072" y="2564904"/>
            <a:ext cx="3303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relax due to turnover motions</a:t>
            </a:r>
            <a:endParaRPr kumimoji="1" lang="en-GB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20073" y="3744031"/>
            <a:ext cx="2592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 smtClean="0"/>
              <a:t>relax due to orientational configuration change</a:t>
            </a:r>
            <a:endParaRPr kumimoji="1" lang="en-GB" sz="2000" dirty="0"/>
          </a:p>
        </p:txBody>
      </p:sp>
      <p:pic>
        <p:nvPicPr>
          <p:cNvPr id="6146" name="Picture 2" descr="C:\Documents and Settings\takae\conference\130718glass_kyoto\Fig7.ep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2132856"/>
            <a:ext cx="4933950" cy="2667000"/>
          </a:xfrm>
          <a:prstGeom prst="rect">
            <a:avLst/>
          </a:prstGeom>
          <a:noFill/>
        </p:spPr>
      </p:pic>
      <p:pic>
        <p:nvPicPr>
          <p:cNvPr id="12" name="図 1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131840" y="5306986"/>
            <a:ext cx="202692" cy="178308"/>
          </a:xfrm>
          <a:prstGeom prst="rect">
            <a:avLst/>
          </a:prstGeom>
          <a:noFill/>
          <a:ln/>
          <a:effectLst/>
        </p:spPr>
      </p:pic>
      <p:sp>
        <p:nvSpPr>
          <p:cNvPr id="13" name="テキスト ボックス 12"/>
          <p:cNvSpPr txBox="1"/>
          <p:nvPr/>
        </p:nvSpPr>
        <p:spPr>
          <a:xfrm>
            <a:off x="3347864" y="5157192"/>
            <a:ext cx="2497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(relaxation time of G</a:t>
            </a:r>
            <a:r>
              <a:rPr lang="en-GB" sz="1400" dirty="0" smtClean="0"/>
              <a:t>1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pic>
        <p:nvPicPr>
          <p:cNvPr id="14" name="図 1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4141" y="6165304"/>
            <a:ext cx="1524003" cy="278892"/>
          </a:xfrm>
          <a:prstGeom prst="rect">
            <a:avLst/>
          </a:prstGeom>
          <a:noFill/>
        </p:spPr>
      </p:pic>
      <p:pic>
        <p:nvPicPr>
          <p:cNvPr id="15" name="図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44276" y="5733255"/>
            <a:ext cx="1447804" cy="278892"/>
          </a:xfrm>
          <a:prstGeom prst="rect">
            <a:avLst/>
          </a:prstGeom>
          <a:noFill/>
          <a:ln/>
          <a:effectLst/>
        </p:spPr>
      </p:pic>
      <p:sp>
        <p:nvSpPr>
          <p:cNvPr id="16" name="正方形/長方形 15"/>
          <p:cNvSpPr/>
          <p:nvPr/>
        </p:nvSpPr>
        <p:spPr>
          <a:xfrm>
            <a:off x="3131840" y="6093296"/>
            <a:ext cx="1205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Arrhenius</a:t>
            </a:r>
            <a:endParaRPr lang="en-GB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3184621" y="5661248"/>
            <a:ext cx="639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def.: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Rotational dynamics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5301208"/>
            <a:ext cx="5552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ellipses sometimes flip 180           relaxation of G</a:t>
            </a:r>
            <a:r>
              <a:rPr lang="en-GB" sz="1400" dirty="0" smtClean="0"/>
              <a:t>1</a:t>
            </a:r>
            <a:r>
              <a:rPr lang="en-GB" sz="2000" dirty="0" smtClean="0"/>
              <a:t>(t)</a:t>
            </a:r>
          </a:p>
          <a:p>
            <a:r>
              <a:rPr lang="en-GB" sz="2000" dirty="0" smtClean="0"/>
              <a:t>G</a:t>
            </a:r>
            <a:r>
              <a:rPr lang="en-GB" sz="1400" dirty="0" smtClean="0"/>
              <a:t>2</a:t>
            </a:r>
            <a:r>
              <a:rPr lang="en-GB" sz="2000" dirty="0" smtClean="0"/>
              <a:t>(t) does not relax in this process</a:t>
            </a:r>
            <a:endParaRPr lang="en-GB" sz="2000" dirty="0"/>
          </a:p>
        </p:txBody>
      </p:sp>
      <p:sp>
        <p:nvSpPr>
          <p:cNvPr id="8" name="右矢印 7"/>
          <p:cNvSpPr>
            <a:spLocks noChangeAspect="1"/>
          </p:cNvSpPr>
          <p:nvPr/>
        </p:nvSpPr>
        <p:spPr>
          <a:xfrm>
            <a:off x="4211960" y="5373216"/>
            <a:ext cx="288032" cy="253527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648" tIns="143324" rIns="286648" bIns="143324" rtlCol="0" anchor="ctr"/>
          <a:lstStyle/>
          <a:p>
            <a:pPr algn="ctr"/>
            <a:endParaRPr kumimoji="1" lang="en-GB" sz="1400" dirty="0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4003144" y="5373216"/>
            <a:ext cx="45720" cy="45720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C:\Documents and Settings\takae\tex\arts\2_MD_EGG2d\Egg2d_Fullpaper_rev2\Fig10_2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4368"/>
            <a:ext cx="5486400" cy="2336800"/>
          </a:xfrm>
          <a:prstGeom prst="rect">
            <a:avLst/>
          </a:prstGeom>
          <a:noFill/>
        </p:spPr>
      </p:pic>
      <p:pic>
        <p:nvPicPr>
          <p:cNvPr id="21" name="図 2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1916832"/>
            <a:ext cx="4800610" cy="583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takae\conference\130522yoshino\Takae_Phase0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916832"/>
            <a:ext cx="3520440" cy="3733800"/>
          </a:xfrm>
          <a:prstGeom prst="rect">
            <a:avLst/>
          </a:prstGeom>
          <a:noFill/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glass</a:t>
            </a:r>
            <a:endParaRPr lang="en-GB" dirty="0"/>
          </a:p>
        </p:txBody>
      </p:sp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>
          <a:xfrm>
            <a:off x="457200" y="1719262"/>
            <a:ext cx="5050904" cy="4878090"/>
          </a:xfrm>
        </p:spPr>
        <p:txBody>
          <a:bodyPr/>
          <a:lstStyle/>
          <a:p>
            <a:r>
              <a:rPr lang="en-US" altLang="ja-JP" dirty="0" smtClean="0"/>
              <a:t>Up to now, the size of the impurities is nearly the  same as that of anisotropic particles</a:t>
            </a:r>
          </a:p>
          <a:p>
            <a:r>
              <a:rPr lang="en-US" altLang="ja-JP" dirty="0" smtClean="0"/>
              <a:t>Translational disorder is developed when adding large (or small) impurities</a:t>
            </a:r>
          </a:p>
          <a:p>
            <a:r>
              <a:rPr lang="en-US" altLang="ja-JP" dirty="0" smtClean="0"/>
              <a:t>This time: 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7812360" y="4437112"/>
            <a:ext cx="1008112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図 9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83766" y="5288632"/>
            <a:ext cx="1143004" cy="228600"/>
          </a:xfrm>
          <a:prstGeom prst="rect">
            <a:avLst/>
          </a:prstGeom>
          <a:noFill/>
          <a:ln/>
          <a:effectLst/>
        </p:spPr>
      </p:pic>
      <p:sp>
        <p:nvSpPr>
          <p:cNvPr id="9" name="テキスト ボックス 8"/>
          <p:cNvSpPr txBox="1"/>
          <p:nvPr/>
        </p:nvSpPr>
        <p:spPr>
          <a:xfrm>
            <a:off x="251520" y="5805264"/>
            <a:ext cx="66870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mesoscopic picture ?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FF0000"/>
                </a:solidFill>
              </a:rPr>
              <a:t>translation-orientation coupled relaxation ?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sz="4400" dirty="0" smtClean="0">
                <a:latin typeface="Calibri" pitchFamily="34" charset="0"/>
              </a:rPr>
              <a:t>Positional disorder and orientational disorder</a:t>
            </a:r>
            <a:endParaRPr kumimoji="1" lang="en-GB" sz="4400" dirty="0">
              <a:latin typeface="Calibri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15</a:t>
            </a:fld>
            <a:endParaRPr kumimoji="1" lang="en-GB" altLang="ja-JP" dirty="0"/>
          </a:p>
        </p:txBody>
      </p:sp>
      <p:pic>
        <p:nvPicPr>
          <p:cNvPr id="13" name="図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4487" y="5157192"/>
            <a:ext cx="3173737" cy="496140"/>
          </a:xfrm>
          <a:prstGeom prst="rect">
            <a:avLst/>
          </a:prstGeom>
          <a:noFill/>
        </p:spPr>
      </p:pic>
      <p:pic>
        <p:nvPicPr>
          <p:cNvPr id="14" name="図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79085" y="5733256"/>
            <a:ext cx="5029219" cy="583695"/>
          </a:xfrm>
          <a:prstGeom prst="rect">
            <a:avLst/>
          </a:prstGeom>
          <a:noFill/>
          <a:ln/>
          <a:effectLst/>
        </p:spPr>
      </p:pic>
      <p:sp>
        <p:nvSpPr>
          <p:cNvPr id="15" name="テキスト ボックス 14"/>
          <p:cNvSpPr txBox="1"/>
          <p:nvPr/>
        </p:nvSpPr>
        <p:spPr>
          <a:xfrm>
            <a:off x="2195736" y="5157192"/>
            <a:ext cx="83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def. of </a:t>
            </a:r>
            <a:endParaRPr lang="en-GB" dirty="0"/>
          </a:p>
        </p:txBody>
      </p:sp>
      <p:pic>
        <p:nvPicPr>
          <p:cNvPr id="16" name="図 1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9440" y="5278612"/>
            <a:ext cx="152400" cy="126492"/>
          </a:xfrm>
          <a:prstGeom prst="rect">
            <a:avLst/>
          </a:prstGeom>
          <a:noFill/>
        </p:spPr>
      </p:pic>
      <p:sp>
        <p:nvSpPr>
          <p:cNvPr id="17" name="テキスト ボックス 16"/>
          <p:cNvSpPr txBox="1"/>
          <p:nvPr/>
        </p:nvSpPr>
        <p:spPr>
          <a:xfrm>
            <a:off x="4359148" y="4715852"/>
            <a:ext cx="233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bond orientation </a:t>
            </a:r>
            <a:r>
              <a:rPr lang="en-US" dirty="0" smtClean="0"/>
              <a:t>angle</a:t>
            </a:r>
            <a:endParaRPr lang="en-GB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36292" y="4715852"/>
            <a:ext cx="199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orientation</a:t>
            </a:r>
            <a:endParaRPr lang="en-GB" dirty="0"/>
          </a:p>
        </p:txBody>
      </p:sp>
      <p:pic>
        <p:nvPicPr>
          <p:cNvPr id="4098" name="Picture 2" descr="C:\Documents and Settings\takae\conference\130522yoshino\TakaeNEWF4_1.ep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6256" y="1844824"/>
            <a:ext cx="5080000" cy="294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Expanded snapshots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7200" y="4293096"/>
            <a:ext cx="6277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left: particle orientations</a:t>
            </a:r>
          </a:p>
          <a:p>
            <a:r>
              <a:rPr lang="en-US" altLang="ja-JP" sz="2000" dirty="0" smtClean="0"/>
              <a:t>right: crystalline order (Delaunay triangulation with cutoff)</a:t>
            </a:r>
            <a:endParaRPr lang="en-GB" sz="2000" dirty="0"/>
          </a:p>
        </p:txBody>
      </p:sp>
      <p:pic>
        <p:nvPicPr>
          <p:cNvPr id="5122" name="Picture 2" descr="C:\Documents and Settings\takae\conference\130522yoshino\TakaeNEWF4_2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4876800" cy="274320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539552" y="5129897"/>
            <a:ext cx="8108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Delaunay triangulation: measure coordination number (</a:t>
            </a:r>
            <a:r>
              <a:rPr lang="en-US" altLang="ja-JP" sz="2000" dirty="0" err="1" smtClean="0"/>
              <a:t>n</a:t>
            </a:r>
            <a:r>
              <a:rPr lang="en-US" altLang="ja-JP" sz="1600" dirty="0" err="1" smtClean="0"/>
              <a:t>z</a:t>
            </a:r>
            <a:r>
              <a:rPr lang="en-US" altLang="ja-JP" sz="2000" dirty="0" smtClean="0"/>
              <a:t>) of each particle.</a:t>
            </a:r>
          </a:p>
          <a:p>
            <a:r>
              <a:rPr lang="en-US" altLang="ja-JP" sz="2000" dirty="0" smtClean="0"/>
              <a:t>Particles with </a:t>
            </a:r>
            <a:r>
              <a:rPr lang="en-US" altLang="ja-JP" sz="2000" dirty="0" err="1" smtClean="0"/>
              <a:t>n</a:t>
            </a:r>
            <a:r>
              <a:rPr lang="en-US" altLang="ja-JP" sz="1600" dirty="0" err="1" smtClean="0"/>
              <a:t>z</a:t>
            </a:r>
            <a:r>
              <a:rPr lang="en-US" altLang="ja-JP" sz="2000" dirty="0" smtClean="0"/>
              <a:t>=6 are crystal-like, whereas those with </a:t>
            </a:r>
            <a:r>
              <a:rPr lang="en-US" altLang="ja-JP" sz="2000" dirty="0" err="1" smtClean="0"/>
              <a:t>n</a:t>
            </a:r>
            <a:r>
              <a:rPr lang="en-US" altLang="ja-JP" sz="1600" dirty="0" err="1" smtClean="0"/>
              <a:t>z</a:t>
            </a:r>
            <a:r>
              <a:rPr lang="en-US" altLang="ja-JP" sz="2000" dirty="0" smtClean="0"/>
              <a:t>=5 or 7 are defects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Orientationally ordered domains are finer than meso-crystalline grains.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Relaxation dynamics</a:t>
            </a:r>
            <a:endParaRPr lang="en-GB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Three different relaxation functions (self-part)</a:t>
            </a:r>
          </a:p>
          <a:p>
            <a:pPr lvl="1"/>
            <a:r>
              <a:rPr lang="en-US" dirty="0" smtClean="0"/>
              <a:t>first order orientation time correlation function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second order orientation time correlation function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translational time correlation of the first species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pic>
        <p:nvPicPr>
          <p:cNvPr id="5" name="図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56928" y="2708920"/>
            <a:ext cx="4826518" cy="609602"/>
          </a:xfrm>
          <a:prstGeom prst="rect">
            <a:avLst/>
          </a:prstGeom>
          <a:noFill/>
          <a:ln/>
          <a:effectLst/>
        </p:spPr>
      </p:pic>
      <p:pic>
        <p:nvPicPr>
          <p:cNvPr id="6" name="図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56928" y="3755502"/>
            <a:ext cx="4978918" cy="609602"/>
          </a:xfrm>
          <a:prstGeom prst="rect">
            <a:avLst/>
          </a:prstGeom>
          <a:noFill/>
          <a:ln/>
          <a:effectLst/>
        </p:spPr>
      </p:pic>
      <p:pic>
        <p:nvPicPr>
          <p:cNvPr id="17" name="図 1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56928" y="4763613"/>
            <a:ext cx="5638817" cy="609603"/>
          </a:xfrm>
          <a:prstGeom prst="rect">
            <a:avLst/>
          </a:prstGeom>
          <a:noFill/>
          <a:ln/>
          <a:effectLst/>
        </p:spPr>
      </p:pic>
      <p:pic>
        <p:nvPicPr>
          <p:cNvPr id="11" name="Picture 3" descr="C:\Documents and Settings\takae\conference\120920butsuri_yokohama\figur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200000">
            <a:off x="1115616" y="5700861"/>
            <a:ext cx="971550" cy="752475"/>
          </a:xfrm>
          <a:prstGeom prst="rect">
            <a:avLst/>
          </a:prstGeom>
          <a:noFill/>
        </p:spPr>
      </p:pic>
      <p:pic>
        <p:nvPicPr>
          <p:cNvPr id="12" name="Picture 3" descr="C:\Documents and Settings\takae\conference\120920butsuri_yokohama\figur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600000">
            <a:off x="2880369" y="5700861"/>
            <a:ext cx="971550" cy="752475"/>
          </a:xfrm>
          <a:prstGeom prst="rect">
            <a:avLst/>
          </a:prstGeom>
          <a:noFill/>
        </p:spPr>
      </p:pic>
      <p:cxnSp>
        <p:nvCxnSpPr>
          <p:cNvPr id="14" name="直線矢印コネクタ 13"/>
          <p:cNvCxnSpPr/>
          <p:nvPr/>
        </p:nvCxnSpPr>
        <p:spPr>
          <a:xfrm flipV="1">
            <a:off x="2123728" y="6077098"/>
            <a:ext cx="648072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741077" y="4446248"/>
            <a:ext cx="1295419" cy="278896"/>
          </a:xfrm>
          <a:prstGeom prst="rect">
            <a:avLst/>
          </a:prstGeom>
          <a:noFill/>
          <a:ln/>
          <a:effectLst/>
        </p:spPr>
      </p:pic>
      <p:sp>
        <p:nvSpPr>
          <p:cNvPr id="13" name="テキスト ボックス 12"/>
          <p:cNvSpPr txBox="1"/>
          <p:nvPr/>
        </p:nvSpPr>
        <p:spPr>
          <a:xfrm>
            <a:off x="3923928" y="5589240"/>
            <a:ext cx="42191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ellipses sometimes flip 180</a:t>
            </a:r>
          </a:p>
          <a:p>
            <a:r>
              <a:rPr lang="en-GB" sz="2000" dirty="0" smtClean="0"/>
              <a:t>        relaxation of G</a:t>
            </a:r>
            <a:r>
              <a:rPr lang="en-GB" sz="1400" dirty="0" smtClean="0"/>
              <a:t>1</a:t>
            </a:r>
            <a:r>
              <a:rPr lang="en-GB" sz="2000" dirty="0" smtClean="0"/>
              <a:t>(t)</a:t>
            </a:r>
          </a:p>
          <a:p>
            <a:r>
              <a:rPr lang="en-GB" sz="2000" dirty="0" smtClean="0"/>
              <a:t>        G</a:t>
            </a:r>
            <a:r>
              <a:rPr lang="en-GB" sz="1400" dirty="0" smtClean="0"/>
              <a:t>2</a:t>
            </a:r>
            <a:r>
              <a:rPr lang="en-GB" sz="2000" dirty="0" smtClean="0"/>
              <a:t>(t) does not relax in this process</a:t>
            </a:r>
            <a:endParaRPr lang="en-GB" sz="2000" dirty="0"/>
          </a:p>
        </p:txBody>
      </p:sp>
      <p:sp>
        <p:nvSpPr>
          <p:cNvPr id="15" name="右矢印 14"/>
          <p:cNvSpPr>
            <a:spLocks noChangeAspect="1"/>
          </p:cNvSpPr>
          <p:nvPr/>
        </p:nvSpPr>
        <p:spPr>
          <a:xfrm>
            <a:off x="4068769" y="5983785"/>
            <a:ext cx="288032" cy="253527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648" tIns="143324" rIns="286648" bIns="143324" rtlCol="0" anchor="ctr"/>
          <a:lstStyle/>
          <a:p>
            <a:pPr algn="ctr"/>
            <a:endParaRPr kumimoji="1" lang="en-GB" sz="1400" dirty="0"/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6804248" y="5661248"/>
            <a:ext cx="45720" cy="45720"/>
          </a:xfrm>
          <a:prstGeom prst="ellips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/>
          <p:cNvSpPr txBox="1"/>
          <p:nvPr/>
        </p:nvSpPr>
        <p:spPr>
          <a:xfrm>
            <a:off x="4185170" y="5301208"/>
            <a:ext cx="499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At low temperature, turnover motion</a:t>
            </a:r>
          </a:p>
          <a:p>
            <a:r>
              <a:rPr lang="en-US" altLang="ja-JP" sz="2000" dirty="0" smtClean="0"/>
              <a:t>is conspicuous (leading to relaxation of G</a:t>
            </a:r>
            <a:r>
              <a:rPr lang="en-US" altLang="ja-JP" sz="1600" dirty="0" smtClean="0"/>
              <a:t>1</a:t>
            </a:r>
            <a:r>
              <a:rPr lang="en-US" altLang="ja-JP" sz="2000" dirty="0" smtClean="0"/>
              <a:t>),</a:t>
            </a:r>
          </a:p>
          <a:p>
            <a:r>
              <a:rPr lang="en-US" sz="2000" dirty="0" smtClean="0"/>
              <a:t>G</a:t>
            </a:r>
            <a:r>
              <a:rPr lang="en-US" sz="1600" dirty="0" smtClean="0"/>
              <a:t>2</a:t>
            </a:r>
            <a:r>
              <a:rPr lang="en-US" altLang="ja-JP" sz="2000" dirty="0" smtClean="0"/>
              <a:t> and Fs relaxes mainly due to</a:t>
            </a:r>
          </a:p>
          <a:p>
            <a:r>
              <a:rPr lang="en-US" altLang="ja-JP" sz="2000" dirty="0" smtClean="0"/>
              <a:t>configuration rearrangement at the late stage.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Translational and rotational relaxation</a:t>
            </a:r>
            <a:endParaRPr lang="en-GB" sz="4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39952" y="1916832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As lowering temperature…</a:t>
            </a:r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・</a:t>
            </a:r>
            <a:r>
              <a:rPr lang="en-US" altLang="ja-JP" sz="2000" dirty="0" smtClean="0"/>
              <a:t>late stage: fitting by the stretched</a:t>
            </a:r>
          </a:p>
          <a:p>
            <a:r>
              <a:rPr lang="en-US" altLang="ja-JP" sz="2000" dirty="0" smtClean="0"/>
              <a:t>     exponential function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ja-JP" altLang="en-US" sz="2000" dirty="0" smtClean="0"/>
              <a:t>・</a:t>
            </a:r>
            <a:r>
              <a:rPr lang="en-US" altLang="ja-JP" sz="2000" dirty="0" smtClean="0"/>
              <a:t>relaxation time of G</a:t>
            </a:r>
            <a:r>
              <a:rPr lang="en-US" altLang="ja-JP" sz="1600" dirty="0" smtClean="0"/>
              <a:t>1</a:t>
            </a:r>
            <a:r>
              <a:rPr lang="en-US" altLang="ja-JP" sz="2000" dirty="0" smtClean="0"/>
              <a:t> :Arrhenius </a:t>
            </a:r>
            <a:endParaRPr lang="en-GB" sz="2000" dirty="0"/>
          </a:p>
        </p:txBody>
      </p:sp>
      <p:pic>
        <p:nvPicPr>
          <p:cNvPr id="16" name="図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16016" y="3284984"/>
            <a:ext cx="1447804" cy="278892"/>
          </a:xfrm>
          <a:prstGeom prst="rect">
            <a:avLst/>
          </a:prstGeom>
          <a:noFill/>
          <a:ln/>
          <a:effectLst/>
        </p:spPr>
      </p:pic>
      <p:sp>
        <p:nvSpPr>
          <p:cNvPr id="17" name="テキスト ボックス 16"/>
          <p:cNvSpPr txBox="1"/>
          <p:nvPr/>
        </p:nvSpPr>
        <p:spPr>
          <a:xfrm>
            <a:off x="4238890" y="3585210"/>
            <a:ext cx="4144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   (relaxation of G</a:t>
            </a:r>
            <a:r>
              <a:rPr lang="en-US" altLang="ja-JP" sz="1600" dirty="0" smtClean="0"/>
              <a:t>1</a:t>
            </a:r>
            <a:r>
              <a:rPr lang="en-US" altLang="ja-JP" sz="2000" dirty="0" smtClean="0"/>
              <a:t> is much faster than</a:t>
            </a:r>
          </a:p>
          <a:p>
            <a:r>
              <a:rPr lang="en-US" altLang="ja-JP" sz="2000" dirty="0" smtClean="0"/>
              <a:t>     that of G</a:t>
            </a:r>
            <a:r>
              <a:rPr lang="en-US" altLang="ja-JP" sz="1600" dirty="0" smtClean="0"/>
              <a:t>2</a:t>
            </a:r>
            <a:r>
              <a:rPr lang="en-US" altLang="ja-JP" sz="2000" dirty="0" smtClean="0"/>
              <a:t> and Fs)</a:t>
            </a:r>
            <a:endParaRPr lang="en-GB" sz="2000" dirty="0"/>
          </a:p>
        </p:txBody>
      </p:sp>
      <p:pic>
        <p:nvPicPr>
          <p:cNvPr id="19" name="図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8157" y="4806292"/>
            <a:ext cx="1524003" cy="278892"/>
          </a:xfrm>
          <a:prstGeom prst="rect">
            <a:avLst/>
          </a:prstGeom>
          <a:noFill/>
        </p:spPr>
      </p:pic>
      <p:sp>
        <p:nvSpPr>
          <p:cNvPr id="21" name="テキスト ボックス 20"/>
          <p:cNvSpPr txBox="1"/>
          <p:nvPr/>
        </p:nvSpPr>
        <p:spPr>
          <a:xfrm>
            <a:off x="6156176" y="3275692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at low temperature</a:t>
            </a:r>
            <a:endParaRPr lang="en-GB" dirty="0"/>
          </a:p>
        </p:txBody>
      </p:sp>
      <p:pic>
        <p:nvPicPr>
          <p:cNvPr id="3074" name="Picture 2" descr="C:\Documents and Settings\takae\tex\arts\2_MD_EGG2d\Egg2dDoubleGlassPRL_rev\TakaeNEWF5.e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71816"/>
            <a:ext cx="3931920" cy="4221480"/>
          </a:xfrm>
          <a:prstGeom prst="rect">
            <a:avLst/>
          </a:prstGeom>
          <a:noFill/>
        </p:spPr>
      </p:pic>
      <p:pic>
        <p:nvPicPr>
          <p:cNvPr id="15" name="図 1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092280" y="2924944"/>
            <a:ext cx="1300661" cy="264520"/>
          </a:xfrm>
          <a:prstGeom prst="rect">
            <a:avLst/>
          </a:prstGeom>
          <a:noFill/>
          <a:ln/>
          <a:effectLst/>
        </p:spPr>
      </p:pic>
      <p:sp>
        <p:nvSpPr>
          <p:cNvPr id="14" name="正方形/長方形 13"/>
          <p:cNvSpPr/>
          <p:nvPr/>
        </p:nvSpPr>
        <p:spPr>
          <a:xfrm>
            <a:off x="3131840" y="1844824"/>
            <a:ext cx="360040" cy="2880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Summary</a:t>
            </a:r>
            <a:endParaRPr lang="en-GB" sz="44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Molecular dynamics model</a:t>
            </a:r>
            <a:r>
              <a:rPr lang="ja-JP" altLang="en-US" dirty="0" smtClean="0"/>
              <a:t> </a:t>
            </a:r>
            <a:r>
              <a:rPr lang="en-US" altLang="ja-JP" dirty="0" smtClean="0"/>
              <a:t>of orientational glass and double glass</a:t>
            </a:r>
            <a:r>
              <a:rPr lang="en-US" dirty="0" smtClean="0"/>
              <a:t> with one anisotropy parameter</a:t>
            </a:r>
          </a:p>
          <a:p>
            <a:r>
              <a:rPr lang="en-US" dirty="0" smtClean="0"/>
              <a:t>Anchoring of particle orientation by impurities leads to heterogeneous distribution of ordered and disordered domains</a:t>
            </a:r>
          </a:p>
          <a:p>
            <a:r>
              <a:rPr lang="en-US" dirty="0" smtClean="0"/>
              <a:t>Phase ordering induced large mechanical response in the nonlinear regime</a:t>
            </a:r>
          </a:p>
          <a:p>
            <a:r>
              <a:rPr lang="en-US" dirty="0" smtClean="0"/>
              <a:t>translation-rotation coupled relaxation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6093296"/>
            <a:ext cx="7627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Kyohei Takae and Akira Onuki, </a:t>
            </a:r>
            <a:r>
              <a:rPr kumimoji="1" lang="en-GB" sz="2000" dirty="0" smtClean="0"/>
              <a:t>arXiv: 1203.2425; EPL </a:t>
            </a:r>
            <a:r>
              <a:rPr kumimoji="1" lang="en-GB" sz="2000" b="1" dirty="0" smtClean="0"/>
              <a:t>100</a:t>
            </a:r>
            <a:r>
              <a:rPr kumimoji="1" lang="en-GB" sz="2000" dirty="0" smtClean="0"/>
              <a:t>, 16006 (2012);</a:t>
            </a:r>
          </a:p>
          <a:p>
            <a:r>
              <a:rPr lang="en-GB" sz="2000" dirty="0" smtClean="0"/>
              <a:t>                                                       </a:t>
            </a:r>
            <a:r>
              <a:rPr kumimoji="1" lang="en-GB" sz="2000" dirty="0" smtClean="0"/>
              <a:t>arXiv: 1305.4244.</a:t>
            </a:r>
            <a:endParaRPr kumimoji="1"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Orientational glass (glassy crystal) in anisotropic molecular systems</a:t>
            </a:r>
            <a:endParaRPr lang="en-GB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719263"/>
            <a:ext cx="5050904" cy="4411662"/>
          </a:xfrm>
        </p:spPr>
        <p:txBody>
          <a:bodyPr/>
          <a:lstStyle/>
          <a:p>
            <a:r>
              <a:rPr lang="en-GB" dirty="0" smtClean="0"/>
              <a:t>positionally ordered crystal with random molecular orientation (plastic crystals)</a:t>
            </a:r>
          </a:p>
          <a:p>
            <a:endParaRPr lang="en-GB" dirty="0" smtClean="0"/>
          </a:p>
          <a:p>
            <a:r>
              <a:rPr lang="en-GB" dirty="0" smtClean="0"/>
              <a:t>frozen orientational disorder: orientation glasses (glassy crystals)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2</a:t>
            </a:fld>
            <a:endParaRPr kumimoji="1" lang="en-GB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84521" y="6165304"/>
            <a:ext cx="707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K. Adachi, H. Suga, and S. Seki,  Bull. Chem. Soc. Jpn. </a:t>
            </a:r>
            <a:r>
              <a:rPr lang="en-GB" b="1" dirty="0" smtClean="0"/>
              <a:t>41</a:t>
            </a:r>
            <a:r>
              <a:rPr lang="en-GB" dirty="0" smtClean="0"/>
              <a:t>, 1073 (1968).</a:t>
            </a:r>
          </a:p>
          <a:p>
            <a:r>
              <a:rPr lang="en-GB" dirty="0" smtClean="0"/>
              <a:t>R. Brand, P. Lunkenheimer, and A. Loidl, J. Chem. Phys. </a:t>
            </a:r>
            <a:r>
              <a:rPr lang="en-GB" b="1" dirty="0" smtClean="0"/>
              <a:t>116</a:t>
            </a:r>
            <a:r>
              <a:rPr lang="en-GB" dirty="0" smtClean="0"/>
              <a:t>, 10386 (2002).</a:t>
            </a:r>
            <a:endParaRPr lang="en-GB" dirty="0"/>
          </a:p>
        </p:txBody>
      </p:sp>
      <p:pic>
        <p:nvPicPr>
          <p:cNvPr id="7" name="Picture 3" descr="C:\Documents and Settings\takae\conference\130522yoshino\Takae_Phase0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3520440" cy="3733800"/>
          </a:xfrm>
          <a:prstGeom prst="rect">
            <a:avLst/>
          </a:prstGeom>
          <a:noFill/>
        </p:spPr>
      </p:pic>
      <p:sp>
        <p:nvSpPr>
          <p:cNvPr id="8" name="角丸四角形 7"/>
          <p:cNvSpPr/>
          <p:nvPr/>
        </p:nvSpPr>
        <p:spPr>
          <a:xfrm>
            <a:off x="5940152" y="4509120"/>
            <a:ext cx="1080120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418338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正方形/長方形 19"/>
          <p:cNvSpPr/>
          <p:nvPr/>
        </p:nvSpPr>
        <p:spPr>
          <a:xfrm>
            <a:off x="0" y="4221088"/>
            <a:ext cx="4644008" cy="504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kumimoji="1" lang="en-GB" altLang="ja-JP" sz="4400" dirty="0" smtClean="0">
                <a:latin typeface="Calibri" pitchFamily="34" charset="0"/>
              </a:rPr>
              <a:t>Orientational glass in mixed molecular crystals</a:t>
            </a:r>
            <a:endParaRPr kumimoji="1" lang="en-GB" sz="4400" dirty="0">
              <a:latin typeface="Calibri" pitchFamily="34" charset="0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sz="4400" b="1" i="0" u="none" strike="noStrike" kern="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060562" y="5507940"/>
            <a:ext cx="5759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dirty="0" smtClean="0">
                <a:latin typeface="Calibri" pitchFamily="34" charset="0"/>
              </a:rPr>
              <a:t>U. T. Höchli, K. Knorr and A. Loidl, Adv. Phys. </a:t>
            </a:r>
            <a:r>
              <a:rPr lang="en-GB" altLang="ja-JP" b="1" dirty="0" smtClean="0">
                <a:latin typeface="Calibri" pitchFamily="34" charset="0"/>
              </a:rPr>
              <a:t>39</a:t>
            </a:r>
            <a:r>
              <a:rPr lang="en-GB" altLang="ja-JP" dirty="0" smtClean="0">
                <a:latin typeface="Calibri" pitchFamily="34" charset="0"/>
              </a:rPr>
              <a:t>, 405 (1990).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5616" y="4725144"/>
            <a:ext cx="3545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400" dirty="0" smtClean="0"/>
              <a:t>(anisotropic)</a:t>
            </a:r>
            <a:r>
              <a:rPr kumimoji="1" lang="en-GB" dirty="0" smtClean="0"/>
              <a:t>x</a:t>
            </a:r>
            <a:r>
              <a:rPr kumimoji="1" lang="en-GB" sz="2400" dirty="0" smtClean="0"/>
              <a:t>(isotropic)</a:t>
            </a:r>
            <a:r>
              <a:rPr kumimoji="1" lang="en-GB" dirty="0" smtClean="0"/>
              <a:t>1-x</a:t>
            </a:r>
            <a:endParaRPr kumimoji="1" lang="en-GB" sz="2400" dirty="0" smtClean="0"/>
          </a:p>
          <a:p>
            <a:r>
              <a:rPr kumimoji="1" lang="en-GB" sz="2400" dirty="0" smtClean="0"/>
              <a:t>e.g. (KCN)</a:t>
            </a:r>
            <a:r>
              <a:rPr kumimoji="1" lang="en-GB" sz="2400" baseline="-25000" dirty="0" smtClean="0"/>
              <a:t>x</a:t>
            </a:r>
            <a:r>
              <a:rPr kumimoji="1" lang="en-GB" sz="2400" dirty="0" smtClean="0"/>
              <a:t>(KBr)</a:t>
            </a:r>
            <a:r>
              <a:rPr kumimoji="1" lang="en-GB" sz="2400" baseline="-25000" dirty="0" smtClean="0"/>
              <a:t>1-x</a:t>
            </a:r>
            <a:endParaRPr kumimoji="1" lang="en-GB" sz="2400" baseline="-25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76640" y="4010422"/>
            <a:ext cx="4231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400" dirty="0" smtClean="0"/>
              <a:t>softening of shear modulus</a:t>
            </a:r>
          </a:p>
          <a:p>
            <a:r>
              <a:rPr kumimoji="1" lang="en-GB" sz="2400" dirty="0" smtClean="0"/>
              <a:t>near the transition temperature</a:t>
            </a:r>
            <a:endParaRPr kumimoji="1" lang="en-GB" sz="2400" dirty="0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3</a:t>
            </a:fld>
            <a:endParaRPr kumimoji="1" lang="en-GB" altLang="ja-JP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3528" y="1772816"/>
            <a:ext cx="473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orientationally disordered crystal (plastic crystal)</a:t>
            </a:r>
            <a:endParaRPr lang="en-GB" dirty="0"/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2411760" y="2132856"/>
            <a:ext cx="43204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 flipV="1">
            <a:off x="3131840" y="3140968"/>
            <a:ext cx="50405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3554038" y="2943804"/>
            <a:ext cx="1594026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dirty="0" smtClean="0"/>
              <a:t>orientationally</a:t>
            </a:r>
          </a:p>
          <a:p>
            <a:pPr>
              <a:lnSpc>
                <a:spcPts val="1800"/>
              </a:lnSpc>
            </a:pPr>
            <a:r>
              <a:rPr lang="en-GB" dirty="0" smtClean="0"/>
              <a:t>ordered crystal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728" y="2276872"/>
            <a:ext cx="25908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5308688" y="4802510"/>
            <a:ext cx="349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dirty="0" smtClean="0">
                <a:latin typeface="Calibri" pitchFamily="34" charset="0"/>
              </a:rPr>
              <a:t>K. Knorr </a:t>
            </a:r>
            <a:r>
              <a:rPr lang="en-GB" altLang="ja-JP" i="1" dirty="0" smtClean="0">
                <a:latin typeface="Calibri" pitchFamily="34" charset="0"/>
              </a:rPr>
              <a:t>et al</a:t>
            </a:r>
            <a:r>
              <a:rPr lang="en-GB" altLang="ja-JP" dirty="0" smtClean="0">
                <a:latin typeface="Calibri" pitchFamily="34" charset="0"/>
              </a:rPr>
              <a:t>., PRL </a:t>
            </a:r>
            <a:r>
              <a:rPr lang="en-GB" altLang="ja-JP" b="1" dirty="0" smtClean="0">
                <a:latin typeface="Calibri" pitchFamily="34" charset="0"/>
              </a:rPr>
              <a:t>57</a:t>
            </a:r>
            <a:r>
              <a:rPr lang="en-GB" altLang="ja-JP" dirty="0" smtClean="0">
                <a:latin typeface="Calibri" pitchFamily="34" charset="0"/>
              </a:rPr>
              <a:t>, 2544 (1986).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1520" y="5805264"/>
            <a:ext cx="83870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mesoscopic picture ?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FF0000"/>
                </a:solidFill>
              </a:rPr>
              <a:t>stress induced phase ordering in orientational glasses ?</a:t>
            </a:r>
            <a:endParaRPr lang="en-GB" sz="2800" b="1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>
            <a:stCxn id="23" idx="0"/>
          </p:cNvCxnSpPr>
          <p:nvPr/>
        </p:nvCxnSpPr>
        <p:spPr>
          <a:xfrm flipV="1">
            <a:off x="1030093" y="3478942"/>
            <a:ext cx="684353" cy="5261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80474" y="4005064"/>
            <a:ext cx="1899238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dirty="0" smtClean="0"/>
              <a:t>orientational glass</a:t>
            </a:r>
          </a:p>
          <a:p>
            <a:pPr>
              <a:lnSpc>
                <a:spcPts val="1800"/>
              </a:lnSpc>
            </a:pPr>
            <a:r>
              <a:rPr lang="en-GB" dirty="0" smtClean="0"/>
              <a:t>(glassy crystal)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sz="4400" dirty="0" smtClean="0">
                <a:latin typeface="Calibri" pitchFamily="34" charset="0"/>
              </a:rPr>
              <a:t>Purpose of this work</a:t>
            </a:r>
            <a:endParaRPr kumimoji="1" lang="en-GB" sz="4400" dirty="0">
              <a:latin typeface="Calibri" pitchFamily="34" charset="0"/>
            </a:endParaRPr>
          </a:p>
        </p:txBody>
      </p:sp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63550"/>
          </a:xfrm>
        </p:spPr>
        <p:txBody>
          <a:bodyPr/>
          <a:lstStyle/>
          <a:p>
            <a:r>
              <a:rPr kumimoji="1" lang="en-GB" dirty="0" smtClean="0">
                <a:latin typeface="Calibri" pitchFamily="34" charset="0"/>
              </a:rPr>
              <a:t>propose a simple microscopic model exhibiting orientational glass</a:t>
            </a:r>
            <a:r>
              <a:rPr kumimoji="1" lang="ja-JP" altLang="en-US" dirty="0" smtClean="0">
                <a:latin typeface="Calibri" pitchFamily="34" charset="0"/>
              </a:rPr>
              <a:t> </a:t>
            </a:r>
            <a:r>
              <a:rPr kumimoji="1" lang="en-GB" dirty="0" smtClean="0">
                <a:latin typeface="Calibri" pitchFamily="34" charset="0"/>
              </a:rPr>
              <a:t>behaviour in mixtures of anisotropic and isotropic particles</a:t>
            </a:r>
          </a:p>
          <a:p>
            <a:pPr lvl="1"/>
            <a:r>
              <a:rPr kumimoji="1" lang="en-GB" dirty="0" smtClean="0">
                <a:latin typeface="Calibri" pitchFamily="34" charset="0"/>
              </a:rPr>
              <a:t>direct (proper) orientation-strain coupling</a:t>
            </a:r>
          </a:p>
          <a:p>
            <a:pPr lvl="1"/>
            <a:r>
              <a:rPr kumimoji="1" lang="en-GB" dirty="0" smtClean="0">
                <a:latin typeface="Calibri" pitchFamily="34" charset="0"/>
              </a:rPr>
              <a:t>impurity anchoring        mesoscale heterogeneity</a:t>
            </a:r>
          </a:p>
          <a:p>
            <a:pPr lvl="1"/>
            <a:r>
              <a:rPr kumimoji="1" lang="en-GB" dirty="0" smtClean="0">
                <a:latin typeface="Calibri" pitchFamily="34" charset="0"/>
              </a:rPr>
              <a:t>stress induced phase ordering in orientational glasses, leading to large mechanical response</a:t>
            </a:r>
          </a:p>
          <a:p>
            <a:pPr lvl="1"/>
            <a:r>
              <a:rPr kumimoji="1" lang="en-GB" dirty="0" smtClean="0">
                <a:latin typeface="Calibri" pitchFamily="34" charset="0"/>
              </a:rPr>
              <a:t>slow dynamics of molecular rotation</a:t>
            </a:r>
          </a:p>
          <a:p>
            <a:pPr>
              <a:buNone/>
            </a:pPr>
            <a:r>
              <a:rPr kumimoji="1" lang="en-GB" dirty="0" smtClean="0">
                <a:latin typeface="Calibri" pitchFamily="34" charset="0"/>
              </a:rPr>
              <a:t>construct a minimal model based on Lennard-Jones model (two dimensions in this talk, similar in 3D)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4</a:t>
            </a:fld>
            <a:endParaRPr kumimoji="1" lang="en-GB" altLang="ja-JP" dirty="0"/>
          </a:p>
        </p:txBody>
      </p:sp>
      <p:sp>
        <p:nvSpPr>
          <p:cNvPr id="8" name="右矢印 7"/>
          <p:cNvSpPr/>
          <p:nvPr/>
        </p:nvSpPr>
        <p:spPr>
          <a:xfrm>
            <a:off x="3923928" y="3717032"/>
            <a:ext cx="360040" cy="3600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sz="4400" dirty="0" smtClean="0">
                <a:latin typeface="Calibri" pitchFamily="34" charset="0"/>
              </a:rPr>
              <a:t>Molecular dynamics</a:t>
            </a:r>
            <a:endParaRPr kumimoji="1" lang="en-GB" sz="4400" dirty="0">
              <a:latin typeface="Calibri" pitchFamily="34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GB" dirty="0" smtClean="0">
                <a:latin typeface="Calibri" pitchFamily="34" charset="0"/>
              </a:rPr>
              <a:t>Angle-dependent Lennard-Jones mixture</a:t>
            </a:r>
          </a:p>
          <a:p>
            <a:pPr lvl="1"/>
            <a:endParaRPr kumimoji="1" lang="en-GB" dirty="0" smtClean="0">
              <a:latin typeface="Calibri" pitchFamily="34" charset="0"/>
            </a:endParaRPr>
          </a:p>
          <a:p>
            <a:pPr lvl="1"/>
            <a:endParaRPr kumimoji="1" lang="en-GB" dirty="0" smtClean="0">
              <a:latin typeface="Calibri" pitchFamily="34" charset="0"/>
            </a:endParaRPr>
          </a:p>
          <a:p>
            <a:pPr lvl="1">
              <a:buNone/>
            </a:pPr>
            <a:endParaRPr kumimoji="1" lang="en-GB" dirty="0" smtClean="0">
              <a:latin typeface="Calibri" pitchFamily="34" charset="0"/>
            </a:endParaRPr>
          </a:p>
          <a:p>
            <a:pPr lvl="1">
              <a:buNone/>
            </a:pPr>
            <a:endParaRPr kumimoji="1" lang="en-GB" dirty="0" smtClean="0">
              <a:latin typeface="Calibri" pitchFamily="34" charset="0"/>
            </a:endParaRPr>
          </a:p>
          <a:p>
            <a:r>
              <a:rPr kumimoji="1" lang="en-GB" dirty="0" smtClean="0">
                <a:latin typeface="Calibri" pitchFamily="34" charset="0"/>
              </a:rPr>
              <a:t>Orientational order parameter</a:t>
            </a:r>
          </a:p>
          <a:p>
            <a:pPr>
              <a:buNone/>
            </a:pPr>
            <a:endParaRPr kumimoji="1" lang="en-GB" dirty="0" smtClean="0">
              <a:latin typeface="Calibri" pitchFamily="34" charset="0"/>
            </a:endParaRPr>
          </a:p>
          <a:p>
            <a:pPr>
              <a:buNone/>
            </a:pPr>
            <a:endParaRPr kumimoji="1" lang="en-GB" dirty="0">
              <a:latin typeface="Calibri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5</a:t>
            </a:fld>
            <a:endParaRPr kumimoji="1" lang="en-GB" altLang="ja-JP" dirty="0"/>
          </a:p>
        </p:txBody>
      </p:sp>
      <p:pic>
        <p:nvPicPr>
          <p:cNvPr id="23" name="図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31149" y="2204864"/>
            <a:ext cx="4088512" cy="711642"/>
          </a:xfrm>
          <a:prstGeom prst="rect">
            <a:avLst/>
          </a:prstGeom>
          <a:noFill/>
          <a:ln/>
          <a:effectLst/>
        </p:spPr>
      </p:pic>
      <p:pic>
        <p:nvPicPr>
          <p:cNvPr id="15" name="図 1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149" y="3068960"/>
            <a:ext cx="4216915" cy="330708"/>
          </a:xfrm>
          <a:prstGeom prst="rect">
            <a:avLst/>
          </a:prstGeom>
          <a:noFill/>
        </p:spPr>
      </p:pic>
      <p:sp>
        <p:nvSpPr>
          <p:cNvPr id="35" name="テキスト ボックス 34"/>
          <p:cNvSpPr txBox="1"/>
          <p:nvPr/>
        </p:nvSpPr>
        <p:spPr>
          <a:xfrm>
            <a:off x="611560" y="3501008"/>
            <a:ext cx="5371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species 1: ellipse with angle-dependent diameter</a:t>
            </a:r>
          </a:p>
          <a:p>
            <a:r>
              <a:rPr lang="en-GB" sz="2000" dirty="0" smtClean="0"/>
              <a:t>species 2: isotropic particle (impurity), diameter =</a:t>
            </a:r>
            <a:endParaRPr kumimoji="1" lang="en-GB" sz="2000" dirty="0"/>
          </a:p>
        </p:txBody>
      </p:sp>
      <p:pic>
        <p:nvPicPr>
          <p:cNvPr id="48" name="図 4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3645024"/>
            <a:ext cx="178307" cy="126491"/>
          </a:xfrm>
          <a:prstGeom prst="rect">
            <a:avLst/>
          </a:prstGeom>
          <a:noFill/>
        </p:spPr>
      </p:pic>
      <p:pic>
        <p:nvPicPr>
          <p:cNvPr id="46" name="図 45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16554" y="4653136"/>
            <a:ext cx="5080066" cy="685878"/>
          </a:xfrm>
          <a:prstGeom prst="rect">
            <a:avLst/>
          </a:prstGeom>
          <a:noFill/>
          <a:ln/>
          <a:effectLst/>
        </p:spPr>
      </p:pic>
      <p:pic>
        <p:nvPicPr>
          <p:cNvPr id="63" name="図 62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4208" y="4653136"/>
            <a:ext cx="1143002" cy="406908"/>
          </a:xfrm>
          <a:prstGeom prst="rect">
            <a:avLst/>
          </a:prstGeom>
          <a:noFill/>
        </p:spPr>
      </p:pic>
      <p:pic>
        <p:nvPicPr>
          <p:cNvPr id="68" name="図 67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2348880"/>
            <a:ext cx="2083311" cy="278892"/>
          </a:xfrm>
          <a:prstGeom prst="rect">
            <a:avLst/>
          </a:prstGeom>
          <a:noFill/>
        </p:spPr>
      </p:pic>
      <p:pic>
        <p:nvPicPr>
          <p:cNvPr id="70" name="図 69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65293" y="3933056"/>
            <a:ext cx="228600" cy="178308"/>
          </a:xfrm>
          <a:prstGeom prst="rect">
            <a:avLst/>
          </a:prstGeom>
          <a:noFill/>
          <a:ln/>
          <a:effectLst/>
        </p:spPr>
      </p:pic>
      <p:sp>
        <p:nvSpPr>
          <p:cNvPr id="41" name="テキスト ボックス 40"/>
          <p:cNvSpPr txBox="1"/>
          <p:nvPr/>
        </p:nvSpPr>
        <p:spPr>
          <a:xfrm>
            <a:off x="3134733" y="6093296"/>
            <a:ext cx="3501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: amplitude of orientation order</a:t>
            </a:r>
          </a:p>
          <a:p>
            <a:r>
              <a:rPr lang="en-GB" sz="2000" dirty="0" smtClean="0"/>
              <a:t>  </a:t>
            </a:r>
            <a:r>
              <a:rPr kumimoji="1" lang="en-GB" sz="2000" dirty="0" smtClean="0"/>
              <a:t>of the first species</a:t>
            </a:r>
            <a:endParaRPr kumimoji="1" lang="en-GB" sz="2000" dirty="0"/>
          </a:p>
        </p:txBody>
      </p:sp>
      <p:pic>
        <p:nvPicPr>
          <p:cNvPr id="42" name="図 41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124" y="5725780"/>
            <a:ext cx="254508" cy="304800"/>
          </a:xfrm>
          <a:prstGeom prst="rect">
            <a:avLst/>
          </a:prstGeom>
          <a:noFill/>
        </p:spPr>
      </p:pic>
      <p:sp>
        <p:nvSpPr>
          <p:cNvPr id="43" name="テキスト ボックス 42"/>
          <p:cNvSpPr txBox="1"/>
          <p:nvPr/>
        </p:nvSpPr>
        <p:spPr>
          <a:xfrm>
            <a:off x="1259632" y="5661248"/>
            <a:ext cx="4659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: number of bonded particles (first species)</a:t>
            </a:r>
            <a:endParaRPr kumimoji="1" lang="en-GB" sz="2000" dirty="0"/>
          </a:p>
        </p:txBody>
      </p:sp>
      <p:pic>
        <p:nvPicPr>
          <p:cNvPr id="77" name="図 76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22220" y="6093295"/>
            <a:ext cx="2157471" cy="711037"/>
          </a:xfrm>
          <a:prstGeom prst="rect">
            <a:avLst/>
          </a:prstGeom>
          <a:noFill/>
          <a:ln/>
          <a:effectLst/>
        </p:spPr>
      </p:pic>
      <p:sp>
        <p:nvSpPr>
          <p:cNvPr id="45" name="テキスト ボックス 44"/>
          <p:cNvSpPr txBox="1"/>
          <p:nvPr/>
        </p:nvSpPr>
        <p:spPr>
          <a:xfrm>
            <a:off x="971600" y="5301208"/>
            <a:ext cx="6890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summation is take over the first species with nearest neighbours</a:t>
            </a:r>
            <a:endParaRPr lang="en-GB" sz="2000" dirty="0"/>
          </a:p>
        </p:txBody>
      </p:sp>
      <p:pic>
        <p:nvPicPr>
          <p:cNvPr id="47" name="図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3812" y="6165304"/>
            <a:ext cx="1752604" cy="583694"/>
          </a:xfrm>
          <a:prstGeom prst="rect">
            <a:avLst/>
          </a:prstGeom>
          <a:noFill/>
        </p:spPr>
      </p:pic>
      <p:grpSp>
        <p:nvGrpSpPr>
          <p:cNvPr id="55" name="グループ化 54"/>
          <p:cNvGrpSpPr/>
          <p:nvPr/>
        </p:nvGrpSpPr>
        <p:grpSpPr>
          <a:xfrm>
            <a:off x="6372200" y="2924944"/>
            <a:ext cx="2448272" cy="1336214"/>
            <a:chOff x="6300192" y="2996952"/>
            <a:chExt cx="2448272" cy="1336214"/>
          </a:xfrm>
        </p:grpSpPr>
        <p:pic>
          <p:nvPicPr>
            <p:cNvPr id="57" name="Picture 3" descr="C:\Documents and Settings\takae\conference\120920butsuri_yokohama\figure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6300192" y="3356992"/>
              <a:ext cx="971550" cy="752475"/>
            </a:xfrm>
            <a:prstGeom prst="rect">
              <a:avLst/>
            </a:prstGeom>
            <a:noFill/>
          </p:spPr>
        </p:pic>
        <p:pic>
          <p:nvPicPr>
            <p:cNvPr id="62" name="図 61" descr="TP_tmp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020272" y="4005064"/>
              <a:ext cx="228600" cy="1783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4" name="図 63" descr="TP_tmp.pn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236296" y="2996952"/>
              <a:ext cx="1473712" cy="33070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65" name="テキスト ボックス 64"/>
            <p:cNvSpPr txBox="1"/>
            <p:nvPr/>
          </p:nvSpPr>
          <p:spPr>
            <a:xfrm>
              <a:off x="7524328" y="3933056"/>
              <a:ext cx="1145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GB" sz="2000" dirty="0" smtClean="0"/>
                <a:t>for small </a:t>
              </a:r>
              <a:endParaRPr kumimoji="1" lang="en-GB" sz="2000" dirty="0"/>
            </a:p>
          </p:txBody>
        </p:sp>
        <p:pic>
          <p:nvPicPr>
            <p:cNvPr id="66" name="図 65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96064" y="4042780"/>
              <a:ext cx="152400" cy="178308"/>
            </a:xfrm>
            <a:prstGeom prst="rect">
              <a:avLst/>
            </a:prstGeom>
            <a:noFill/>
          </p:spPr>
        </p:pic>
        <p:cxnSp>
          <p:nvCxnSpPr>
            <p:cNvPr id="67" name="直線矢印コネクタ 66"/>
            <p:cNvCxnSpPr/>
            <p:nvPr/>
          </p:nvCxnSpPr>
          <p:spPr>
            <a:xfrm>
              <a:off x="6588224" y="3429000"/>
              <a:ext cx="36004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/>
            <p:cNvCxnSpPr/>
            <p:nvPr/>
          </p:nvCxnSpPr>
          <p:spPr>
            <a:xfrm flipV="1">
              <a:off x="6372200" y="3429000"/>
              <a:ext cx="864096" cy="55911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矢印コネクタ 70"/>
            <p:cNvCxnSpPr>
              <a:cxnSpLocks noChangeAspect="1"/>
            </p:cNvCxnSpPr>
            <p:nvPr/>
          </p:nvCxnSpPr>
          <p:spPr>
            <a:xfrm flipV="1">
              <a:off x="7236296" y="3645024"/>
              <a:ext cx="396044" cy="25202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図 71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596336" y="3789040"/>
              <a:ext cx="178307" cy="126491"/>
            </a:xfrm>
            <a:prstGeom prst="rect">
              <a:avLst/>
            </a:prstGeom>
            <a:noFill/>
            <a:ln/>
            <a:effectLst/>
          </p:spPr>
        </p:pic>
      </p:grpSp>
      <p:cxnSp>
        <p:nvCxnSpPr>
          <p:cNvPr id="74" name="直線矢印コネクタ 73"/>
          <p:cNvCxnSpPr/>
          <p:nvPr/>
        </p:nvCxnSpPr>
        <p:spPr>
          <a:xfrm flipH="1">
            <a:off x="6084168" y="4581128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6338757" y="4283804"/>
            <a:ext cx="183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spatial dimension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22238"/>
            <a:ext cx="7920880" cy="1295400"/>
          </a:xfrm>
        </p:spPr>
        <p:txBody>
          <a:bodyPr/>
          <a:lstStyle/>
          <a:p>
            <a:r>
              <a:rPr kumimoji="1" lang="en-GB" sz="4400" dirty="0" smtClean="0">
                <a:latin typeface="Calibri" pitchFamily="34" charset="0"/>
              </a:rPr>
              <a:t>One-component systems: orientation-structural transitions</a:t>
            </a:r>
            <a:endParaRPr kumimoji="1" lang="en-GB" sz="4400" dirty="0">
              <a:latin typeface="Calibri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6</a:t>
            </a:fld>
            <a:endParaRPr kumimoji="1" lang="en-GB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51921" y="2596842"/>
            <a:ext cx="5184575" cy="90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en-GB" sz="2000" dirty="0" smtClean="0"/>
              <a:t>orientation phase transition at low temperature (far below solid-liquid transition temperature) </a:t>
            </a:r>
            <a:r>
              <a:rPr lang="en-GB" sz="2000" dirty="0" smtClean="0"/>
              <a:t>on hexagonal crystal lattice</a:t>
            </a:r>
            <a:endParaRPr kumimoji="1" lang="en-GB" sz="2000" dirty="0"/>
          </a:p>
        </p:txBody>
      </p:sp>
      <p:sp>
        <p:nvSpPr>
          <p:cNvPr id="8" name="右矢印 7"/>
          <p:cNvSpPr>
            <a:spLocks noChangeAspect="1"/>
          </p:cNvSpPr>
          <p:nvPr/>
        </p:nvSpPr>
        <p:spPr>
          <a:xfrm>
            <a:off x="4211960" y="3492876"/>
            <a:ext cx="288032" cy="253527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648" tIns="143324" rIns="286648" bIns="143324" rtlCol="0" anchor="ctr"/>
          <a:lstStyle/>
          <a:p>
            <a:pPr algn="ctr"/>
            <a:endParaRPr kumimoji="1" lang="en-GB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99992" y="3420868"/>
            <a:ext cx="2871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three martensitic variants</a:t>
            </a:r>
            <a:endParaRPr kumimoji="1" lang="en-GB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74359" y="4037002"/>
            <a:ext cx="4768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direct (proper) orientation-lattice coupling</a:t>
            </a:r>
            <a:endParaRPr kumimoji="1" lang="en-GB" sz="2000" dirty="0"/>
          </a:p>
        </p:txBody>
      </p:sp>
      <p:sp>
        <p:nvSpPr>
          <p:cNvPr id="14" name="右矢印 13"/>
          <p:cNvSpPr>
            <a:spLocks noChangeAspect="1"/>
          </p:cNvSpPr>
          <p:nvPr/>
        </p:nvSpPr>
        <p:spPr>
          <a:xfrm>
            <a:off x="4211960" y="4397042"/>
            <a:ext cx="288032" cy="253527"/>
          </a:xfrm>
          <a:prstGeom prst="rightArrow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648" tIns="143324" rIns="286648" bIns="143324" rtlCol="0" anchor="ctr"/>
          <a:lstStyle/>
          <a:p>
            <a:pPr algn="ctr"/>
            <a:endParaRPr kumimoji="1" lang="en-GB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99992" y="4325034"/>
            <a:ext cx="3486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equilateral       isosceles triangle</a:t>
            </a:r>
            <a:endParaRPr kumimoji="1" lang="en-GB" sz="2000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5724128" y="454105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C:\Documents and Settings\takae\conference\onukiken_softmatter\Takae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499" y="4933652"/>
            <a:ext cx="1798637" cy="1663700"/>
          </a:xfrm>
          <a:prstGeom prst="rect">
            <a:avLst/>
          </a:prstGeom>
          <a:noFill/>
        </p:spPr>
      </p:pic>
      <p:sp>
        <p:nvSpPr>
          <p:cNvPr id="22" name="テキスト ボックス 21"/>
          <p:cNvSpPr txBox="1"/>
          <p:nvPr/>
        </p:nvSpPr>
        <p:spPr>
          <a:xfrm>
            <a:off x="395536" y="1700808"/>
            <a:ext cx="4958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 component: melting temperature</a:t>
            </a:r>
            <a:endParaRPr lang="en-GB" sz="2400" dirty="0"/>
          </a:p>
        </p:txBody>
      </p:sp>
      <p:pic>
        <p:nvPicPr>
          <p:cNvPr id="23" name="図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64088" y="1844824"/>
            <a:ext cx="812295" cy="228600"/>
          </a:xfrm>
          <a:prstGeom prst="rect">
            <a:avLst/>
          </a:prstGeom>
          <a:noFill/>
          <a:ln/>
          <a:effectLst/>
        </p:spPr>
      </p:pic>
      <p:sp>
        <p:nvSpPr>
          <p:cNvPr id="19" name="テキスト ボックス 18"/>
          <p:cNvSpPr txBox="1"/>
          <p:nvPr/>
        </p:nvSpPr>
        <p:spPr>
          <a:xfrm>
            <a:off x="611560" y="4797152"/>
            <a:ext cx="2776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fixed volume simulations</a:t>
            </a:r>
          </a:p>
          <a:p>
            <a:r>
              <a:rPr lang="en-US" sz="2000" dirty="0" smtClean="0"/>
              <a:t>(NVT-ensemble)</a:t>
            </a:r>
            <a:endParaRPr lang="en-GB" sz="2000" dirty="0"/>
          </a:p>
        </p:txBody>
      </p:sp>
      <p:pic>
        <p:nvPicPr>
          <p:cNvPr id="7170" name="Picture 2" descr="C:\Documents and Settings\takae\conference\130718glass_kyoto\TakaeF1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564904"/>
            <a:ext cx="37338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Binary mixtures</a:t>
            </a:r>
            <a:endParaRPr lang="en-GB" sz="44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binary mixtures of anisotropic particles and isotropic impurities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this case, crystallization occurs at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pic>
        <p:nvPicPr>
          <p:cNvPr id="7" name="図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93740" y="2911911"/>
            <a:ext cx="916230" cy="229057"/>
          </a:xfrm>
          <a:prstGeom prst="rect">
            <a:avLst/>
          </a:prstGeom>
          <a:noFill/>
          <a:ln/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2051720" y="2780928"/>
            <a:ext cx="191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aspect ratio </a:t>
            </a:r>
            <a:r>
              <a:rPr lang="ja-JP" altLang="en-US" dirty="0" smtClean="0"/>
              <a:t>∼</a:t>
            </a:r>
            <a:r>
              <a:rPr lang="en-US" dirty="0" smtClean="0"/>
              <a:t>1.2</a:t>
            </a:r>
            <a:endParaRPr lang="en-GB" dirty="0"/>
          </a:p>
        </p:txBody>
      </p:sp>
      <p:pic>
        <p:nvPicPr>
          <p:cNvPr id="10" name="Picture 3" descr="C:\Documents and Settings\takae\conference\120920butsuri_yokohama\figur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2636912"/>
            <a:ext cx="971550" cy="752475"/>
          </a:xfrm>
          <a:prstGeom prst="rect">
            <a:avLst/>
          </a:prstGeom>
          <a:noFill/>
        </p:spPr>
      </p:pic>
      <p:pic>
        <p:nvPicPr>
          <p:cNvPr id="11" name="図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04048" y="3284984"/>
            <a:ext cx="228600" cy="178308"/>
          </a:xfrm>
          <a:prstGeom prst="rect">
            <a:avLst/>
          </a:prstGeom>
          <a:noFill/>
          <a:ln/>
          <a:effectLst/>
        </p:spPr>
      </p:pic>
      <p:cxnSp>
        <p:nvCxnSpPr>
          <p:cNvPr id="12" name="直線矢印コネクタ 11"/>
          <p:cNvCxnSpPr/>
          <p:nvPr/>
        </p:nvCxnSpPr>
        <p:spPr>
          <a:xfrm>
            <a:off x="4572000" y="2708920"/>
            <a:ext cx="360040" cy="576064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4355976" y="2708920"/>
            <a:ext cx="864096" cy="55911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70742" y="2564903"/>
            <a:ext cx="559309" cy="228600"/>
          </a:xfrm>
          <a:prstGeom prst="rect">
            <a:avLst/>
          </a:prstGeom>
          <a:noFill/>
          <a:ln/>
          <a:effectLst/>
        </p:spPr>
      </p:pic>
      <p:sp>
        <p:nvSpPr>
          <p:cNvPr id="17" name="円/楕円 16"/>
          <p:cNvSpPr/>
          <p:nvPr/>
        </p:nvSpPr>
        <p:spPr>
          <a:xfrm>
            <a:off x="4283968" y="3573016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図 18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63688" y="3933056"/>
            <a:ext cx="1143002" cy="228600"/>
          </a:xfrm>
          <a:prstGeom prst="rect">
            <a:avLst/>
          </a:prstGeom>
          <a:noFill/>
          <a:ln/>
          <a:effectLst/>
        </p:spPr>
      </p:pic>
      <p:pic>
        <p:nvPicPr>
          <p:cNvPr id="21" name="図 20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16216" y="5144616"/>
            <a:ext cx="812295" cy="228600"/>
          </a:xfrm>
          <a:prstGeom prst="rect">
            <a:avLst/>
          </a:prstGeom>
          <a:noFill/>
          <a:ln/>
          <a:effectLst/>
        </p:spPr>
      </p:pic>
      <p:cxnSp>
        <p:nvCxnSpPr>
          <p:cNvPr id="22" name="直線矢印コネクタ 21"/>
          <p:cNvCxnSpPr/>
          <p:nvPr/>
        </p:nvCxnSpPr>
        <p:spPr>
          <a:xfrm>
            <a:off x="5364088" y="3573016"/>
            <a:ext cx="0" cy="86409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08104" y="3933056"/>
            <a:ext cx="559309" cy="22860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sz="4400" dirty="0" smtClean="0">
                <a:latin typeface="Calibri" pitchFamily="34" charset="0"/>
              </a:rPr>
              <a:t>Orientational disorder with isotropic impurity</a:t>
            </a:r>
            <a:endParaRPr kumimoji="1" lang="en-GB" sz="4400" dirty="0">
              <a:latin typeface="Calibri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8</a:t>
            </a:fld>
            <a:endParaRPr kumimoji="1" lang="en-GB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3968" y="3225170"/>
            <a:ext cx="4101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sz="2000" dirty="0" smtClean="0"/>
              <a:t>orientational disorder is enhanced by</a:t>
            </a:r>
          </a:p>
          <a:p>
            <a:r>
              <a:rPr lang="en-GB" sz="2000" dirty="0" smtClean="0"/>
              <a:t>increasing the impurity concentration</a:t>
            </a:r>
            <a:endParaRPr kumimoji="1" lang="en-GB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26112" y="2197313"/>
            <a:ext cx="4838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positionally ordered crystals in all the figures</a:t>
            </a:r>
          </a:p>
        </p:txBody>
      </p:sp>
      <p:pic>
        <p:nvPicPr>
          <p:cNvPr id="6146" name="Picture 2" descr="C:\Documents and Settings\takae\conference\121206glass_sendai\Phase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928" y="4141048"/>
            <a:ext cx="3840480" cy="2240280"/>
          </a:xfrm>
          <a:prstGeom prst="rect">
            <a:avLst/>
          </a:prstGeom>
          <a:noFill/>
        </p:spPr>
      </p:pic>
      <p:sp>
        <p:nvSpPr>
          <p:cNvPr id="15" name="テキスト ボックス 14"/>
          <p:cNvSpPr txBox="1"/>
          <p:nvPr/>
        </p:nvSpPr>
        <p:spPr>
          <a:xfrm>
            <a:off x="218557" y="5877272"/>
            <a:ext cx="3921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c: concentration of circular particles</a:t>
            </a:r>
          </a:p>
          <a:p>
            <a:r>
              <a:rPr lang="en-US" sz="2000" dirty="0" smtClean="0"/>
              <a:t>black circles: circular particles</a:t>
            </a:r>
            <a:endParaRPr lang="en-GB" sz="2000" dirty="0"/>
          </a:p>
        </p:txBody>
      </p:sp>
      <p:pic>
        <p:nvPicPr>
          <p:cNvPr id="8195" name="Picture 3" descr="C:\Documents and Settings\takae\conference\130718glass_kyoto\Fig1_1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3543300" cy="384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643192" cy="1295400"/>
          </a:xfrm>
        </p:spPr>
        <p:txBody>
          <a:bodyPr/>
          <a:lstStyle/>
          <a:p>
            <a:r>
              <a:rPr lang="en-GB" sz="4400" dirty="0" smtClean="0"/>
              <a:t>Mesoscopically heterogeneous distribution of ordered domains</a:t>
            </a:r>
            <a:endParaRPr lang="en-GB" sz="44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ja-JP" dirty="0" smtClean="0"/>
              <a:t>disorder is enhanced near impurities</a:t>
            </a:r>
          </a:p>
          <a:p>
            <a:pPr lvl="1"/>
            <a:r>
              <a:rPr lang="en-GB" altLang="ja-JP" dirty="0" smtClean="0"/>
              <a:t>planar anchoring (parallel to impurity surface)</a:t>
            </a:r>
          </a:p>
          <a:p>
            <a:r>
              <a:rPr lang="en-GB" dirty="0" smtClean="0"/>
              <a:t>ordered domains develop not near impurities</a:t>
            </a:r>
            <a:endParaRPr lang="en-GB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en-GB" altLang="ja-JP" smtClean="0"/>
              <a:pPr/>
              <a:t>9</a:t>
            </a:fld>
            <a:endParaRPr kumimoji="1" lang="en-GB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99043" y="6021288"/>
            <a:ext cx="2479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400" dirty="0" smtClean="0"/>
              <a:t>nearest neighbour</a:t>
            </a:r>
          </a:p>
          <a:p>
            <a:r>
              <a:rPr lang="en-GB" altLang="ja-JP" sz="2400" dirty="0" smtClean="0"/>
              <a:t>of the impurities</a:t>
            </a:r>
            <a:endParaRPr lang="en-GB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39952" y="3212976"/>
            <a:ext cx="4705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000" dirty="0" smtClean="0"/>
              <a:t>probability distribution of orientation order</a:t>
            </a:r>
            <a:endParaRPr lang="en-GB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78137" y="6165304"/>
            <a:ext cx="143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400" dirty="0" smtClean="0"/>
              <a:t>otherwise</a:t>
            </a:r>
            <a:endParaRPr lang="en-GB" sz="2400" dirty="0"/>
          </a:p>
        </p:txBody>
      </p:sp>
      <p:pic>
        <p:nvPicPr>
          <p:cNvPr id="9" name="Picture 3" descr="C:\Documents and Settings\takae\tex\arts\2_MD_EGG2d\Egg2d_Fullpaper_rev1\NEWTakae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472" y="3704808"/>
            <a:ext cx="3584448" cy="2316480"/>
          </a:xfrm>
          <a:prstGeom prst="rect">
            <a:avLst/>
          </a:prstGeom>
          <a:noFill/>
        </p:spPr>
      </p:pic>
      <p:pic>
        <p:nvPicPr>
          <p:cNvPr id="4098" name="Picture 2" descr="C:\Documents and Settings\takae\tex\thesis_D\TakaeFF9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330" y="3507194"/>
            <a:ext cx="4309110" cy="2658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$S_i=\frac{d}{d-1}\sum_{\mu, \nu}Q_{i\mu\nu}^2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5"/>
  <p:tag name="PICTUREFILESIZE" val="53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$\langle S \rangle = \sum_{i \in 1}S_i /N_1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9"/>
  <p:tag name="PICTUREFILESIZE" val="41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gma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"/>
  <p:tag name="PICTUREFILESIZE" val="43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(1+2\chi)^{1/6}\sigma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8"/>
  <p:tag name="PICTUREFILESIZE" val="26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c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55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${\bi n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T_m\simeq 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2"/>
  <p:tag name="PICTUREFILESIZE" val="11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chi_1=1.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6"/>
  <p:tag name="PICTUREFILESIZE" val="12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gma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"/>
  <p:tag name="PICTUREFILESIZE" val="4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1.2$\sigma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2"/>
  <p:tag name="PICTUREFILESIZE" val="9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  &#10;U_{ij}&#10;=4\ep\bigg[(1+ A_{ij}) &#10;\frac{\sigma^{12}_{\alpha\beta}}{r_{ij}^{12}}&#10;-\frac{\sigma_{\alpha\beta}^6}{r_{ij}^6} \bigg] -C_{ij}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61"/>
  <p:tag name="PICTUREFILESIZE" val="922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gma_2=1.2\sigma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5"/>
  <p:tag name="PICTUREFILESIZE" val="150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T_m\simeq 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2"/>
  <p:tag name="PICTUREFILESIZE" val="110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1.2$\sigma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2"/>
  <p:tag name="PICTUREFILESIZE" val="9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0.09\le\sigma_a\le 0.11$ 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24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gma_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5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gma_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57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meq 0.03$ 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1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\ve=L_y/L_{y0}-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8"/>
  <p:tag name="PICTUREFILESIZE" val="22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&#10;G_1(t) = &#10;\sum_{1\le j \le N_1} &#10;\av{\cos(\theta_j(t+t_0)-\theta_j(t_0))}/N_1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0"/>
  <p:tag name="PICTUREFILESIZE" val="107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&#10;G_2(t) = &#10;\sum_{1\le j \le N_1} &#10;\av{\cos 2(\theta_j(t+t_0)-\theta_j(t_0))}/N_1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6"/>
  <p:tag name="PICTUREFILESIZE" val="112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&#10;A_{ij} = \chi \delta_{\alpha 1} &#10;({\bi n}_i\cdot\hrij)^2+\chi &#10;\delta_{\beta 1} ({\bi n}_j\cdot\hrij)^2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66"/>
  <p:tag name="PICTUREFILESIZE" val="804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&#10;\tau_1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"/>
  <p:tag name="PICTUREFILESIZE" val="3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\log(\tau_1)\propto 1/T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0"/>
  <p:tag name="PICTUREFILESIZE" val="267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G_1(\tau_1)=1/e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7"/>
  <p:tag name="PICTUREFILESIZE" val="222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$G(t,\varphi)=\sum_{i\in 1}\av{\delta(\theta_i(t+t_0)-\theta_i(t_0)-\varphi)} /N_1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9"/>
  <p:tag name="PICTUREFILESIZE" val="99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gma_2=1.5\sigma_1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5"/>
  <p:tag name="PICTUREFILESIZE" val="146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&#10;\sum_{k\in\textrm{\scriptsize{bonded}}} \exp [6i\theta_{jk}]&#10;=Z_j \exp[{6i\alpha_j}], 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47"/>
  <p:tag name="PICTUREFILESIZE" val="86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theta_{jk}$ &#10;is the angle of the relative position vector &#10;&#10;${\bi r}_{jk}= &#10;{\bi r}_k-{\bi r}_j$ with respect to the $x$ axis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8"/>
  <p:tag name="PICTUREFILESIZE" val="1404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\alph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6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&#10;G_1(t) = &#10;\sum_{1\le j \le N_1} &#10;\av{\cos(\theta_j(t+t_0)-\theta_j(t_0))}/N_1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0"/>
  <p:tag name="PICTUREFILESIZE" val="1072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&#10;G_2(t) = &#10;\sum_{1\le j \le N_1} &#10;\av{\cos 2(\theta_j(t+t_0)-\theta_j(t_0))}/N_1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6"/>
  <p:tag name="PICTUREFILESIZE" val="11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meq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3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$&#10;F_s(q,t)=\sum_{1\le j \le N_1}&#10;\av{\exp[{\rm i}\bi q \cdot (\bi r_j(t + t_0)-\bi r_j(t_0))]} /N_1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22"/>
  <p:tag name="PICTUREFILESIZE" val="1190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($q=2\pi/\sigma_1$)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1"/>
  <p:tag name="PICTUREFILESIZE" val="230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\tau_1 \ll \tau_2 \sim \tau_\alpha'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7"/>
  <p:tag name="PICTUREFILESIZE" val="198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\log(\tau_1)\propto 1/T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0"/>
  <p:tag name="PICTUREFILESIZE" val="267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begin{document}&#10;$$&#10;A\exp[-(t/\tau)^\beta]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4"/>
  <p:tag name="PICTUREFILESIZE" val="30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$&#10;\aQ_i=&#10;({1+n_{\rm b}^i})^{-1} ({\bi n}_i{\bi n}_i&#10; + \sum_{j\in {\rm bonded}} {\bi n}_j {\bi  n}_j) &#10;-\aI/d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00"/>
  <p:tag name="PICTUREFILESIZE" val="103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{\aI}= \{\delta_{\mu\nu}\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5"/>
  <p:tag name="PICTUREFILESIZE" val="19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&#10;\sigma_{\alpha\beta}=&#10;(\sigma_\alpha + \sigma_\beta)/2  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353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\sigma_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"/>
  <p:tag name="PICTUREFILESIZE" val="5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p{\partial}&#10;\def\ep{\epsilon}&#10;\def\gs{\gtrsim}&#10;\def\ls{\lesssim}&#10;\def\ve{\varepsilon}&#10;\newcommand{\av}[1]{\langle{#1}\rangle}&#10;\newcommand{\AV}[1]{\bigg \langle{#1}\bigg \rangle}&#10;\newcommand{\bi}[1]{\mbox{\boldmath$#1$}}&#10;\newcommand{\pp}[2]{\frac{\partial {#1}}{\partial {#2}}}&#10;\newcommand{\ppm}[2]{\frac{\delta{#1}}{\delta{#2}}}&#10;\def\rij{{\bi r}_{ij}}&#10;\def\hrij{\hat{\bi r}_{ij}}&#10;\def\sigab{\sigma_{\alpha\beta}}&#10;&#10;\def\aQ{\stackrel{\leftrightarrow}{Q}}&#10;\def\aI{\stackrel{\leftrightarrow}{I}}&#10;&#10;\begin{document}&#10;$n_{\rm b}^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773"/>
</p:tagLst>
</file>

<file path=ppt/theme/theme1.xml><?xml version="1.0" encoding="utf-8"?>
<a:theme xmlns:a="http://schemas.openxmlformats.org/drawingml/2006/main" name="テーマ1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ユーザー定義 1">
      <a:majorFont>
        <a:latin typeface="Calibri"/>
        <a:ea typeface="小塚ゴシック Pro B"/>
        <a:cs typeface=""/>
      </a:majorFont>
      <a:minorFont>
        <a:latin typeface="Calibri"/>
        <a:ea typeface="HGS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16954</TotalTime>
  <Words>875</Words>
  <Application>Microsoft Office PowerPoint</Application>
  <PresentationFormat>画面に合わせる (4:3)</PresentationFormat>
  <Paragraphs>172</Paragraphs>
  <Slides>19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テーマ1</vt:lpstr>
      <vt:lpstr>Formation of orientational glass and double glass in mixtures of anisotropic particles</vt:lpstr>
      <vt:lpstr>Orientational glass (glassy crystal) in anisotropic molecular systems</vt:lpstr>
      <vt:lpstr>Orientational glass in mixed molecular crystals</vt:lpstr>
      <vt:lpstr>Purpose of this work</vt:lpstr>
      <vt:lpstr>Molecular dynamics</vt:lpstr>
      <vt:lpstr>One-component systems: orientation-structural transitions</vt:lpstr>
      <vt:lpstr>Binary mixtures</vt:lpstr>
      <vt:lpstr>Orientational disorder with isotropic impurity</vt:lpstr>
      <vt:lpstr>Mesoscopically heterogeneous distribution of ordered domains</vt:lpstr>
      <vt:lpstr>Large mechanical response</vt:lpstr>
      <vt:lpstr>More increasing impurities</vt:lpstr>
      <vt:lpstr>Rotational dynamics</vt:lpstr>
      <vt:lpstr>Rotational dynamics</vt:lpstr>
      <vt:lpstr>Double glass</vt:lpstr>
      <vt:lpstr>Positional disorder and orientational disorder</vt:lpstr>
      <vt:lpstr>Expanded snapshots</vt:lpstr>
      <vt:lpstr>Relaxation dynamics</vt:lpstr>
      <vt:lpstr>Translational and rotational relaxation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配向自由度を有する粒子系のガラス転移</dc:title>
  <dc:creator>ktakae</dc:creator>
  <cp:lastModifiedBy>takae</cp:lastModifiedBy>
  <cp:revision>346</cp:revision>
  <dcterms:modified xsi:type="dcterms:W3CDTF">2013-07-18T01:46:38Z</dcterms:modified>
</cp:coreProperties>
</file>