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g" ContentType="vide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9"/>
  </p:notesMasterIdLst>
  <p:sldIdLst>
    <p:sldId id="256" r:id="rId2"/>
    <p:sldId id="257" r:id="rId3"/>
    <p:sldId id="419" r:id="rId4"/>
    <p:sldId id="258" r:id="rId5"/>
    <p:sldId id="260" r:id="rId6"/>
    <p:sldId id="261" r:id="rId7"/>
    <p:sldId id="262" r:id="rId8"/>
    <p:sldId id="264" r:id="rId9"/>
    <p:sldId id="267" r:id="rId10"/>
    <p:sldId id="268" r:id="rId11"/>
    <p:sldId id="269" r:id="rId12"/>
    <p:sldId id="386" r:id="rId13"/>
    <p:sldId id="387" r:id="rId14"/>
    <p:sldId id="279" r:id="rId15"/>
    <p:sldId id="429" r:id="rId16"/>
    <p:sldId id="347" r:id="rId17"/>
    <p:sldId id="430" r:id="rId18"/>
    <p:sldId id="403" r:id="rId19"/>
    <p:sldId id="428" r:id="rId20"/>
    <p:sldId id="404" r:id="rId21"/>
    <p:sldId id="401" r:id="rId22"/>
    <p:sldId id="389" r:id="rId23"/>
    <p:sldId id="390" r:id="rId24"/>
    <p:sldId id="420" r:id="rId25"/>
    <p:sldId id="417" r:id="rId26"/>
    <p:sldId id="405" r:id="rId27"/>
    <p:sldId id="406" r:id="rId28"/>
    <p:sldId id="407" r:id="rId29"/>
    <p:sldId id="408" r:id="rId30"/>
    <p:sldId id="412" r:id="rId31"/>
    <p:sldId id="416" r:id="rId32"/>
    <p:sldId id="418" r:id="rId33"/>
    <p:sldId id="423" r:id="rId34"/>
    <p:sldId id="424" r:id="rId35"/>
    <p:sldId id="425" r:id="rId36"/>
    <p:sldId id="422" r:id="rId37"/>
    <p:sldId id="431" r:id="rId38"/>
    <p:sldId id="426" r:id="rId39"/>
    <p:sldId id="432" r:id="rId40"/>
    <p:sldId id="270" r:id="rId41"/>
    <p:sldId id="409" r:id="rId42"/>
    <p:sldId id="327" r:id="rId43"/>
    <p:sldId id="410" r:id="rId44"/>
    <p:sldId id="411" r:id="rId45"/>
    <p:sldId id="415" r:id="rId46"/>
    <p:sldId id="414" r:id="rId47"/>
    <p:sldId id="413" r:id="rId48"/>
    <p:sldId id="433" r:id="rId49"/>
    <p:sldId id="263" r:id="rId50"/>
    <p:sldId id="435" r:id="rId51"/>
    <p:sldId id="434" r:id="rId52"/>
    <p:sldId id="259" r:id="rId53"/>
    <p:sldId id="402" r:id="rId54"/>
    <p:sldId id="421" r:id="rId55"/>
    <p:sldId id="265" r:id="rId56"/>
    <p:sldId id="266" r:id="rId57"/>
    <p:sldId id="276" r:id="rId58"/>
  </p:sldIdLst>
  <p:sldSz cx="12192000" cy="6858000"/>
  <p:notesSz cx="6858000" cy="9144000"/>
  <p:defaultTex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274D"/>
    <a:srgbClr val="144058"/>
    <a:srgbClr val="102639"/>
    <a:srgbClr val="143B5C"/>
    <a:srgbClr val="153F60"/>
    <a:srgbClr val="0F1739"/>
    <a:srgbClr val="101E3B"/>
    <a:srgbClr val="15295A"/>
    <a:srgbClr val="173977"/>
    <a:srgbClr val="1510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0"/>
    <p:restoredTop sz="94729"/>
  </p:normalViewPr>
  <p:slideViewPr>
    <p:cSldViewPr snapToGrid="0">
      <p:cViewPr>
        <p:scale>
          <a:sx n="105" d="100"/>
          <a:sy n="105" d="100"/>
        </p:scale>
        <p:origin x="920" y="19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32838-69CA-CF47-9AD6-587C93DECF4B}" type="datetimeFigureOut">
              <a:rPr lang="en-JP" smtClean="0"/>
              <a:t>2025/08/06</a:t>
            </a:fld>
            <a:endParaRPr lang="en-JP"/>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36318E-FEB0-7F49-8F96-D9C3FFC6C23C}" type="slidenum">
              <a:rPr lang="en-JP" smtClean="0"/>
              <a:t>‹#›</a:t>
            </a:fld>
            <a:endParaRPr lang="en-JP"/>
          </a:p>
        </p:txBody>
      </p:sp>
    </p:spTree>
    <p:extLst>
      <p:ext uri="{BB962C8B-B14F-4D97-AF65-F5344CB8AC3E}">
        <p14:creationId xmlns:p14="http://schemas.microsoft.com/office/powerpoint/2010/main" val="2258357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CEAC3E0-E026-444B-92D2-AE9F609F7DE2}" type="slidenum">
              <a:rPr kumimoji="1" lang="ja-JP" altLang="en-US" smtClean="0"/>
              <a:t>12</a:t>
            </a:fld>
            <a:endParaRPr kumimoji="1" lang="ja-JP" altLang="en-US"/>
          </a:p>
        </p:txBody>
      </p:sp>
    </p:spTree>
    <p:extLst>
      <p:ext uri="{BB962C8B-B14F-4D97-AF65-F5344CB8AC3E}">
        <p14:creationId xmlns:p14="http://schemas.microsoft.com/office/powerpoint/2010/main" val="366896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Of course the primary purpose is to honor the leadership and vision of Neil.  But the name was also chosen to reflect the fact that Swift does so much more than just gamma-ray bursts these days (indeed this is perhaps one of Neil’s most significant legacies).</a:t>
            </a:r>
          </a:p>
          <a:p>
            <a:endParaRPr kumimoji="1" lang="ja-JP" altLang="en-US" dirty="0"/>
          </a:p>
        </p:txBody>
      </p:sp>
      <p:sp>
        <p:nvSpPr>
          <p:cNvPr id="4" name="スライド番号プレースホルダー 3"/>
          <p:cNvSpPr>
            <a:spLocks noGrp="1"/>
          </p:cNvSpPr>
          <p:nvPr>
            <p:ph type="sldNum" sz="quarter" idx="10"/>
          </p:nvPr>
        </p:nvSpPr>
        <p:spPr/>
        <p:txBody>
          <a:bodyPr/>
          <a:lstStyle/>
          <a:p>
            <a:fld id="{5D2630D4-B582-8E41-9C0D-D40BCD75C87D}" type="slidenum">
              <a:rPr kumimoji="1" lang="ja-JP" altLang="en-US" smtClean="0"/>
              <a:t>22</a:t>
            </a:fld>
            <a:endParaRPr kumimoji="1" lang="ja-JP" altLang="en-US"/>
          </a:p>
        </p:txBody>
      </p:sp>
    </p:spTree>
    <p:extLst>
      <p:ext uri="{BB962C8B-B14F-4D97-AF65-F5344CB8AC3E}">
        <p14:creationId xmlns:p14="http://schemas.microsoft.com/office/powerpoint/2010/main" val="557541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a:p>
          <a:p>
            <a:pPr marL="171450" indent="-171450">
              <a:buFontTx/>
              <a:buChar char="-"/>
            </a:pPr>
            <a:r>
              <a:rPr kumimoji="1" lang="en-US" altLang="ja-JP" baseline="0" dirty="0"/>
              <a:t>I start to have my own small research group at AGU and supervise students.  I will never forget Neil’s attitude as a mentor</a:t>
            </a:r>
            <a:r>
              <a:rPr kumimoji="1" lang="en-US" altLang="ja-JP" baseline="0"/>
              <a:t>, and I will try my best for the students to have a similar feeling what I received from Neil. </a:t>
            </a:r>
            <a:endParaRPr kumimoji="1" lang="ja-JP" altLang="en-US" dirty="0"/>
          </a:p>
        </p:txBody>
      </p:sp>
      <p:sp>
        <p:nvSpPr>
          <p:cNvPr id="4" name="スライド番号プレースホルダー 3"/>
          <p:cNvSpPr>
            <a:spLocks noGrp="1"/>
          </p:cNvSpPr>
          <p:nvPr>
            <p:ph type="sldNum" sz="quarter" idx="10"/>
          </p:nvPr>
        </p:nvSpPr>
        <p:spPr/>
        <p:txBody>
          <a:bodyPr/>
          <a:lstStyle/>
          <a:p>
            <a:fld id="{E37563E8-BE92-BF41-A12C-0F38761D4032}" type="slidenum">
              <a:rPr kumimoji="1" lang="ja-JP" altLang="en-US" smtClean="0"/>
              <a:t>57</a:t>
            </a:fld>
            <a:endParaRPr kumimoji="1" lang="ja-JP" altLang="en-US"/>
          </a:p>
        </p:txBody>
      </p:sp>
    </p:spTree>
    <p:extLst>
      <p:ext uri="{BB962C8B-B14F-4D97-AF65-F5344CB8AC3E}">
        <p14:creationId xmlns:p14="http://schemas.microsoft.com/office/powerpoint/2010/main" val="3968315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17691-99BE-5446-4385-8DD0F05CF5C2}"/>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JP" dirty="0"/>
          </a:p>
        </p:txBody>
      </p:sp>
      <p:sp>
        <p:nvSpPr>
          <p:cNvPr id="3" name="Subtitle 2">
            <a:extLst>
              <a:ext uri="{FF2B5EF4-FFF2-40B4-BE49-F238E27FC236}">
                <a16:creationId xmlns:a16="http://schemas.microsoft.com/office/drawing/2014/main" id="{9AC17AFC-66B2-6BEB-CC47-FBD3CC8B39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JP" dirty="0"/>
          </a:p>
        </p:txBody>
      </p:sp>
      <p:sp>
        <p:nvSpPr>
          <p:cNvPr id="4" name="Date Placeholder 3">
            <a:extLst>
              <a:ext uri="{FF2B5EF4-FFF2-40B4-BE49-F238E27FC236}">
                <a16:creationId xmlns:a16="http://schemas.microsoft.com/office/drawing/2014/main" id="{FFF404A0-FBFA-4CEA-A31B-A27B8DC247D1}"/>
              </a:ext>
            </a:extLst>
          </p:cNvPr>
          <p:cNvSpPr>
            <a:spLocks noGrp="1"/>
          </p:cNvSpPr>
          <p:nvPr>
            <p:ph type="dt" sz="half" idx="10"/>
          </p:nvPr>
        </p:nvSpPr>
        <p:spPr/>
        <p:txBody>
          <a:bodyPr/>
          <a:lstStyle/>
          <a:p>
            <a:r>
              <a:rPr lang="en-US"/>
              <a:t>2025/08/07</a:t>
            </a:r>
            <a:endParaRPr lang="en-JP" dirty="0"/>
          </a:p>
        </p:txBody>
      </p:sp>
      <p:sp>
        <p:nvSpPr>
          <p:cNvPr id="5" name="Footer Placeholder 4">
            <a:extLst>
              <a:ext uri="{FF2B5EF4-FFF2-40B4-BE49-F238E27FC236}">
                <a16:creationId xmlns:a16="http://schemas.microsoft.com/office/drawing/2014/main" id="{1E546FEC-E141-C3D5-D78A-964D1C462CC8}"/>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4AFC9854-33DA-03CA-0AD0-0C713B1E8304}"/>
              </a:ext>
            </a:extLst>
          </p:cNvPr>
          <p:cNvSpPr>
            <a:spLocks noGrp="1"/>
          </p:cNvSpPr>
          <p:nvPr>
            <p:ph type="sldNum" sz="quarter" idx="12"/>
          </p:nvPr>
        </p:nvSpPr>
        <p:spPr/>
        <p:txBody>
          <a:bodyPr/>
          <a:lstStyle/>
          <a:p>
            <a:fld id="{580D79CD-3E02-D043-9063-8D0F6ACF0498}" type="slidenum">
              <a:rPr lang="en-JP" smtClean="0"/>
              <a:t>‹#›</a:t>
            </a:fld>
            <a:endParaRPr lang="en-JP"/>
          </a:p>
        </p:txBody>
      </p:sp>
    </p:spTree>
    <p:extLst>
      <p:ext uri="{BB962C8B-B14F-4D97-AF65-F5344CB8AC3E}">
        <p14:creationId xmlns:p14="http://schemas.microsoft.com/office/powerpoint/2010/main" val="1135276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DC0BB-F809-A53C-6618-3A3B0A7E5F52}"/>
              </a:ext>
            </a:extLst>
          </p:cNvPr>
          <p:cNvSpPr>
            <a:spLocks noGrp="1"/>
          </p:cNvSpPr>
          <p:nvPr>
            <p:ph type="title"/>
          </p:nvPr>
        </p:nvSpPr>
        <p:spPr/>
        <p:txBody>
          <a:bodyPr/>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BD7A113A-5E5A-3042-452B-883BE16DA7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B644FF5F-1ADC-DD55-0270-ABA22B0B3A72}"/>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4324219E-1ED5-05F1-6855-A8A08A28EEAD}"/>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AE766D1F-2675-0FA1-B8BD-9365595FC914}"/>
              </a:ext>
            </a:extLst>
          </p:cNvPr>
          <p:cNvSpPr>
            <a:spLocks noGrp="1"/>
          </p:cNvSpPr>
          <p:nvPr>
            <p:ph type="sldNum" sz="quarter" idx="12"/>
          </p:nvPr>
        </p:nvSpPr>
        <p:spPr/>
        <p:txBody>
          <a:bodyPr/>
          <a:lstStyle/>
          <a:p>
            <a:fld id="{580D79CD-3E02-D043-9063-8D0F6ACF0498}" type="slidenum">
              <a:rPr lang="en-JP" smtClean="0"/>
              <a:t>‹#›</a:t>
            </a:fld>
            <a:endParaRPr lang="en-JP"/>
          </a:p>
        </p:txBody>
      </p:sp>
    </p:spTree>
    <p:extLst>
      <p:ext uri="{BB962C8B-B14F-4D97-AF65-F5344CB8AC3E}">
        <p14:creationId xmlns:p14="http://schemas.microsoft.com/office/powerpoint/2010/main" val="1109349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DB0C37-5F7D-0F0D-4691-B6F1BCC08F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415C46A9-C75E-EEBC-0DB7-E6B64291B9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7A3CBC34-9850-DF1D-50C7-CEB52D691405}"/>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6046BA1F-3DFC-5086-5808-5EC10F310DF5}"/>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0C563B5D-4D3C-B385-B4B2-C9A5DCA3AFF8}"/>
              </a:ext>
            </a:extLst>
          </p:cNvPr>
          <p:cNvSpPr>
            <a:spLocks noGrp="1"/>
          </p:cNvSpPr>
          <p:nvPr>
            <p:ph type="sldNum" sz="quarter" idx="12"/>
          </p:nvPr>
        </p:nvSpPr>
        <p:spPr/>
        <p:txBody>
          <a:bodyPr/>
          <a:lstStyle/>
          <a:p>
            <a:fld id="{580D79CD-3E02-D043-9063-8D0F6ACF0498}" type="slidenum">
              <a:rPr lang="en-JP" smtClean="0"/>
              <a:t>‹#›</a:t>
            </a:fld>
            <a:endParaRPr lang="en-JP"/>
          </a:p>
        </p:txBody>
      </p:sp>
    </p:spTree>
    <p:extLst>
      <p:ext uri="{BB962C8B-B14F-4D97-AF65-F5344CB8AC3E}">
        <p14:creationId xmlns:p14="http://schemas.microsoft.com/office/powerpoint/2010/main" val="2888936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FB2B8-A71C-B871-450B-E5DC050FDAF3}"/>
              </a:ext>
            </a:extLst>
          </p:cNvPr>
          <p:cNvSpPr>
            <a:spLocks noGrp="1"/>
          </p:cNvSpPr>
          <p:nvPr>
            <p:ph type="title"/>
          </p:nvPr>
        </p:nvSpPr>
        <p:spPr/>
        <p:txBody>
          <a:bodyPr/>
          <a:lstStyle/>
          <a:p>
            <a:r>
              <a:rPr lang="en-US" dirty="0"/>
              <a:t>Click to edit Master title style</a:t>
            </a:r>
            <a:endParaRPr lang="en-JP" dirty="0"/>
          </a:p>
        </p:txBody>
      </p:sp>
      <p:sp>
        <p:nvSpPr>
          <p:cNvPr id="3" name="Content Placeholder 2">
            <a:extLst>
              <a:ext uri="{FF2B5EF4-FFF2-40B4-BE49-F238E27FC236}">
                <a16:creationId xmlns:a16="http://schemas.microsoft.com/office/drawing/2014/main" id="{46EFA163-AA11-6AE6-72CE-1B71B525F36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P" dirty="0"/>
          </a:p>
        </p:txBody>
      </p:sp>
      <p:sp>
        <p:nvSpPr>
          <p:cNvPr id="4" name="Date Placeholder 3">
            <a:extLst>
              <a:ext uri="{FF2B5EF4-FFF2-40B4-BE49-F238E27FC236}">
                <a16:creationId xmlns:a16="http://schemas.microsoft.com/office/drawing/2014/main" id="{34B7D81B-6F35-3F5F-2941-0C30B1055AE9}"/>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BD301547-1411-44A1-D5E3-5A736DB42B2A}"/>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2B24A623-0110-B142-0B87-C4FCF8BF5DB0}"/>
              </a:ext>
            </a:extLst>
          </p:cNvPr>
          <p:cNvSpPr>
            <a:spLocks noGrp="1"/>
          </p:cNvSpPr>
          <p:nvPr>
            <p:ph type="sldNum" sz="quarter" idx="12"/>
          </p:nvPr>
        </p:nvSpPr>
        <p:spPr/>
        <p:txBody>
          <a:bodyPr/>
          <a:lstStyle/>
          <a:p>
            <a:fld id="{580D79CD-3E02-D043-9063-8D0F6ACF0498}" type="slidenum">
              <a:rPr lang="en-JP" smtClean="0"/>
              <a:t>‹#›</a:t>
            </a:fld>
            <a:endParaRPr lang="en-JP"/>
          </a:p>
        </p:txBody>
      </p:sp>
      <p:pic>
        <p:nvPicPr>
          <p:cNvPr id="8" name="Picture 7" descr="A logo with a light in the center&#10;&#10;AI-generated content may be incorrect.">
            <a:extLst>
              <a:ext uri="{FF2B5EF4-FFF2-40B4-BE49-F238E27FC236}">
                <a16:creationId xmlns:a16="http://schemas.microsoft.com/office/drawing/2014/main" id="{97582C45-D058-665C-5EEA-532A03533E6A}"/>
              </a:ext>
            </a:extLst>
          </p:cNvPr>
          <p:cNvPicPr>
            <a:picLocks noChangeAspect="1"/>
          </p:cNvPicPr>
          <p:nvPr userDrawn="1"/>
        </p:nvPicPr>
        <p:blipFill>
          <a:blip r:embed="rId2"/>
          <a:stretch>
            <a:fillRect/>
          </a:stretch>
        </p:blipFill>
        <p:spPr>
          <a:xfrm>
            <a:off x="10399944" y="39186"/>
            <a:ext cx="1792056" cy="1651502"/>
          </a:xfrm>
          <a:prstGeom prst="rect">
            <a:avLst/>
          </a:prstGeom>
        </p:spPr>
      </p:pic>
    </p:spTree>
    <p:extLst>
      <p:ext uri="{BB962C8B-B14F-4D97-AF65-F5344CB8AC3E}">
        <p14:creationId xmlns:p14="http://schemas.microsoft.com/office/powerpoint/2010/main" val="2289452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C1BDC-87F4-E8DB-3FB8-6E9B0E95C40B}"/>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en-JP" dirty="0"/>
          </a:p>
        </p:txBody>
      </p:sp>
      <p:sp>
        <p:nvSpPr>
          <p:cNvPr id="3" name="Text Placeholder 2">
            <a:extLst>
              <a:ext uri="{FF2B5EF4-FFF2-40B4-BE49-F238E27FC236}">
                <a16:creationId xmlns:a16="http://schemas.microsoft.com/office/drawing/2014/main" id="{28E71E6B-1BB4-9263-57BC-585567AAEED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6EB4C6-4498-1ABB-7B60-5DAC4C46F574}"/>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55622C2F-F1BB-6C8D-4922-9DC6EF55B577}"/>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4C54FF31-C987-C791-365F-D0B861AB2A9B}"/>
              </a:ext>
            </a:extLst>
          </p:cNvPr>
          <p:cNvSpPr>
            <a:spLocks noGrp="1"/>
          </p:cNvSpPr>
          <p:nvPr>
            <p:ph type="sldNum" sz="quarter" idx="12"/>
          </p:nvPr>
        </p:nvSpPr>
        <p:spPr/>
        <p:txBody>
          <a:bodyPr/>
          <a:lstStyle/>
          <a:p>
            <a:fld id="{580D79CD-3E02-D043-9063-8D0F6ACF0498}" type="slidenum">
              <a:rPr lang="en-JP" smtClean="0"/>
              <a:t>‹#›</a:t>
            </a:fld>
            <a:endParaRPr lang="en-JP"/>
          </a:p>
        </p:txBody>
      </p:sp>
    </p:spTree>
    <p:extLst>
      <p:ext uri="{BB962C8B-B14F-4D97-AF65-F5344CB8AC3E}">
        <p14:creationId xmlns:p14="http://schemas.microsoft.com/office/powerpoint/2010/main" val="22851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2B454-5FE9-1F05-4DE8-3D11178EF8F9}"/>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561F503B-6E7C-00AE-DF80-B56FBEBAAE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Content Placeholder 3">
            <a:extLst>
              <a:ext uri="{FF2B5EF4-FFF2-40B4-BE49-F238E27FC236}">
                <a16:creationId xmlns:a16="http://schemas.microsoft.com/office/drawing/2014/main" id="{929516E6-2745-3867-8058-856C4A86AC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Date Placeholder 4">
            <a:extLst>
              <a:ext uri="{FF2B5EF4-FFF2-40B4-BE49-F238E27FC236}">
                <a16:creationId xmlns:a16="http://schemas.microsoft.com/office/drawing/2014/main" id="{4749BFD2-797A-AFF0-7685-FC8CF8DB7848}"/>
              </a:ext>
            </a:extLst>
          </p:cNvPr>
          <p:cNvSpPr>
            <a:spLocks noGrp="1"/>
          </p:cNvSpPr>
          <p:nvPr>
            <p:ph type="dt" sz="half" idx="10"/>
          </p:nvPr>
        </p:nvSpPr>
        <p:spPr/>
        <p:txBody>
          <a:bodyPr/>
          <a:lstStyle/>
          <a:p>
            <a:r>
              <a:rPr lang="en-US"/>
              <a:t>2025/08/07</a:t>
            </a:r>
            <a:endParaRPr lang="en-JP"/>
          </a:p>
        </p:txBody>
      </p:sp>
      <p:sp>
        <p:nvSpPr>
          <p:cNvPr id="6" name="Footer Placeholder 5">
            <a:extLst>
              <a:ext uri="{FF2B5EF4-FFF2-40B4-BE49-F238E27FC236}">
                <a16:creationId xmlns:a16="http://schemas.microsoft.com/office/drawing/2014/main" id="{7CE36B94-29BE-DA46-50A3-C680ADC7E24F}"/>
              </a:ext>
            </a:extLst>
          </p:cNvPr>
          <p:cNvSpPr>
            <a:spLocks noGrp="1"/>
          </p:cNvSpPr>
          <p:nvPr>
            <p:ph type="ftr" sz="quarter" idx="11"/>
          </p:nvPr>
        </p:nvSpPr>
        <p:spPr/>
        <p:txBody>
          <a:bodyPr/>
          <a:lstStyle/>
          <a:p>
            <a:r>
              <a:rPr lang="en-US"/>
              <a:t>Exploring Extreme Transients</a:t>
            </a:r>
            <a:endParaRPr lang="en-JP"/>
          </a:p>
        </p:txBody>
      </p:sp>
      <p:sp>
        <p:nvSpPr>
          <p:cNvPr id="7" name="Slide Number Placeholder 6">
            <a:extLst>
              <a:ext uri="{FF2B5EF4-FFF2-40B4-BE49-F238E27FC236}">
                <a16:creationId xmlns:a16="http://schemas.microsoft.com/office/drawing/2014/main" id="{6F18E8AE-633D-758E-11ED-EB28D587E344}"/>
              </a:ext>
            </a:extLst>
          </p:cNvPr>
          <p:cNvSpPr>
            <a:spLocks noGrp="1"/>
          </p:cNvSpPr>
          <p:nvPr>
            <p:ph type="sldNum" sz="quarter" idx="12"/>
          </p:nvPr>
        </p:nvSpPr>
        <p:spPr/>
        <p:txBody>
          <a:bodyPr/>
          <a:lstStyle/>
          <a:p>
            <a:fld id="{580D79CD-3E02-D043-9063-8D0F6ACF0498}" type="slidenum">
              <a:rPr lang="en-JP" smtClean="0"/>
              <a:t>‹#›</a:t>
            </a:fld>
            <a:endParaRPr lang="en-JP"/>
          </a:p>
        </p:txBody>
      </p:sp>
    </p:spTree>
    <p:extLst>
      <p:ext uri="{BB962C8B-B14F-4D97-AF65-F5344CB8AC3E}">
        <p14:creationId xmlns:p14="http://schemas.microsoft.com/office/powerpoint/2010/main" val="2378051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957D9-CD07-2DC6-5DCA-8AFACEFB574F}"/>
              </a:ext>
            </a:extLst>
          </p:cNvPr>
          <p:cNvSpPr>
            <a:spLocks noGrp="1"/>
          </p:cNvSpPr>
          <p:nvPr>
            <p:ph type="title"/>
          </p:nvPr>
        </p:nvSpPr>
        <p:spPr>
          <a:xfrm>
            <a:off x="839788" y="365125"/>
            <a:ext cx="10515600" cy="1325563"/>
          </a:xfrm>
        </p:spPr>
        <p:txBody>
          <a:bodyPr/>
          <a:lstStyle/>
          <a:p>
            <a:r>
              <a:rPr lang="en-US"/>
              <a:t>Click to edit Master title style</a:t>
            </a:r>
            <a:endParaRPr lang="en-JP"/>
          </a:p>
        </p:txBody>
      </p:sp>
      <p:sp>
        <p:nvSpPr>
          <p:cNvPr id="3" name="Text Placeholder 2">
            <a:extLst>
              <a:ext uri="{FF2B5EF4-FFF2-40B4-BE49-F238E27FC236}">
                <a16:creationId xmlns:a16="http://schemas.microsoft.com/office/drawing/2014/main" id="{8B27F117-133A-A011-0BD7-904A10EBA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B3AB66-CCD3-E289-9F68-5E3CB8C9A0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Text Placeholder 4">
            <a:extLst>
              <a:ext uri="{FF2B5EF4-FFF2-40B4-BE49-F238E27FC236}">
                <a16:creationId xmlns:a16="http://schemas.microsoft.com/office/drawing/2014/main" id="{DA75BD27-113D-7C4B-B669-A6E3630C3A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259699-F58A-772E-AB2A-F78DF7FB5F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7" name="Date Placeholder 6">
            <a:extLst>
              <a:ext uri="{FF2B5EF4-FFF2-40B4-BE49-F238E27FC236}">
                <a16:creationId xmlns:a16="http://schemas.microsoft.com/office/drawing/2014/main" id="{36BA4B6D-08EF-FE0C-03EE-BF4456358D4E}"/>
              </a:ext>
            </a:extLst>
          </p:cNvPr>
          <p:cNvSpPr>
            <a:spLocks noGrp="1"/>
          </p:cNvSpPr>
          <p:nvPr>
            <p:ph type="dt" sz="half" idx="10"/>
          </p:nvPr>
        </p:nvSpPr>
        <p:spPr/>
        <p:txBody>
          <a:bodyPr/>
          <a:lstStyle/>
          <a:p>
            <a:r>
              <a:rPr lang="en-US"/>
              <a:t>2025/08/07</a:t>
            </a:r>
            <a:endParaRPr lang="en-JP"/>
          </a:p>
        </p:txBody>
      </p:sp>
      <p:sp>
        <p:nvSpPr>
          <p:cNvPr id="8" name="Footer Placeholder 7">
            <a:extLst>
              <a:ext uri="{FF2B5EF4-FFF2-40B4-BE49-F238E27FC236}">
                <a16:creationId xmlns:a16="http://schemas.microsoft.com/office/drawing/2014/main" id="{7F629452-2F71-C406-DCCE-DB9CAE78BF6D}"/>
              </a:ext>
            </a:extLst>
          </p:cNvPr>
          <p:cNvSpPr>
            <a:spLocks noGrp="1"/>
          </p:cNvSpPr>
          <p:nvPr>
            <p:ph type="ftr" sz="quarter" idx="11"/>
          </p:nvPr>
        </p:nvSpPr>
        <p:spPr/>
        <p:txBody>
          <a:bodyPr/>
          <a:lstStyle/>
          <a:p>
            <a:r>
              <a:rPr lang="en-US"/>
              <a:t>Exploring Extreme Transients</a:t>
            </a:r>
            <a:endParaRPr lang="en-JP"/>
          </a:p>
        </p:txBody>
      </p:sp>
      <p:sp>
        <p:nvSpPr>
          <p:cNvPr id="9" name="Slide Number Placeholder 8">
            <a:extLst>
              <a:ext uri="{FF2B5EF4-FFF2-40B4-BE49-F238E27FC236}">
                <a16:creationId xmlns:a16="http://schemas.microsoft.com/office/drawing/2014/main" id="{74C9CE38-8D7A-02E3-DA05-97E9007F2D9B}"/>
              </a:ext>
            </a:extLst>
          </p:cNvPr>
          <p:cNvSpPr>
            <a:spLocks noGrp="1"/>
          </p:cNvSpPr>
          <p:nvPr>
            <p:ph type="sldNum" sz="quarter" idx="12"/>
          </p:nvPr>
        </p:nvSpPr>
        <p:spPr/>
        <p:txBody>
          <a:bodyPr/>
          <a:lstStyle/>
          <a:p>
            <a:fld id="{580D79CD-3E02-D043-9063-8D0F6ACF0498}" type="slidenum">
              <a:rPr lang="en-JP" smtClean="0"/>
              <a:t>‹#›</a:t>
            </a:fld>
            <a:endParaRPr lang="en-JP"/>
          </a:p>
        </p:txBody>
      </p:sp>
    </p:spTree>
    <p:extLst>
      <p:ext uri="{BB962C8B-B14F-4D97-AF65-F5344CB8AC3E}">
        <p14:creationId xmlns:p14="http://schemas.microsoft.com/office/powerpoint/2010/main" val="1280603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34037-AD70-A24C-727B-4DB1E126D501}"/>
              </a:ext>
            </a:extLst>
          </p:cNvPr>
          <p:cNvSpPr>
            <a:spLocks noGrp="1"/>
          </p:cNvSpPr>
          <p:nvPr>
            <p:ph type="title"/>
          </p:nvPr>
        </p:nvSpPr>
        <p:spPr/>
        <p:txBody>
          <a:bodyPr/>
          <a:lstStyle/>
          <a:p>
            <a:r>
              <a:rPr lang="en-US"/>
              <a:t>Click to edit Master title style</a:t>
            </a:r>
            <a:endParaRPr lang="en-JP"/>
          </a:p>
        </p:txBody>
      </p:sp>
      <p:sp>
        <p:nvSpPr>
          <p:cNvPr id="3" name="Date Placeholder 2">
            <a:extLst>
              <a:ext uri="{FF2B5EF4-FFF2-40B4-BE49-F238E27FC236}">
                <a16:creationId xmlns:a16="http://schemas.microsoft.com/office/drawing/2014/main" id="{86FD1114-4FF0-17E8-F894-8DA72C2E7CBF}"/>
              </a:ext>
            </a:extLst>
          </p:cNvPr>
          <p:cNvSpPr>
            <a:spLocks noGrp="1"/>
          </p:cNvSpPr>
          <p:nvPr>
            <p:ph type="dt" sz="half" idx="10"/>
          </p:nvPr>
        </p:nvSpPr>
        <p:spPr/>
        <p:txBody>
          <a:bodyPr/>
          <a:lstStyle/>
          <a:p>
            <a:r>
              <a:rPr lang="en-US"/>
              <a:t>2025/08/07</a:t>
            </a:r>
            <a:endParaRPr lang="en-JP"/>
          </a:p>
        </p:txBody>
      </p:sp>
      <p:sp>
        <p:nvSpPr>
          <p:cNvPr id="4" name="Footer Placeholder 3">
            <a:extLst>
              <a:ext uri="{FF2B5EF4-FFF2-40B4-BE49-F238E27FC236}">
                <a16:creationId xmlns:a16="http://schemas.microsoft.com/office/drawing/2014/main" id="{2A139DCF-CFC1-78CE-860A-30C9EBEA0F01}"/>
              </a:ext>
            </a:extLst>
          </p:cNvPr>
          <p:cNvSpPr>
            <a:spLocks noGrp="1"/>
          </p:cNvSpPr>
          <p:nvPr>
            <p:ph type="ftr" sz="quarter" idx="11"/>
          </p:nvPr>
        </p:nvSpPr>
        <p:spPr/>
        <p:txBody>
          <a:bodyPr/>
          <a:lstStyle/>
          <a:p>
            <a:r>
              <a:rPr lang="en-US"/>
              <a:t>Exploring Extreme Transients</a:t>
            </a:r>
            <a:endParaRPr lang="en-JP"/>
          </a:p>
        </p:txBody>
      </p:sp>
      <p:sp>
        <p:nvSpPr>
          <p:cNvPr id="5" name="Slide Number Placeholder 4">
            <a:extLst>
              <a:ext uri="{FF2B5EF4-FFF2-40B4-BE49-F238E27FC236}">
                <a16:creationId xmlns:a16="http://schemas.microsoft.com/office/drawing/2014/main" id="{7C4AF255-3ECD-DAD9-A42A-E6060D1181AA}"/>
              </a:ext>
            </a:extLst>
          </p:cNvPr>
          <p:cNvSpPr>
            <a:spLocks noGrp="1"/>
          </p:cNvSpPr>
          <p:nvPr>
            <p:ph type="sldNum" sz="quarter" idx="12"/>
          </p:nvPr>
        </p:nvSpPr>
        <p:spPr/>
        <p:txBody>
          <a:bodyPr/>
          <a:lstStyle/>
          <a:p>
            <a:fld id="{580D79CD-3E02-D043-9063-8D0F6ACF0498}" type="slidenum">
              <a:rPr lang="en-JP" smtClean="0"/>
              <a:t>‹#›</a:t>
            </a:fld>
            <a:endParaRPr lang="en-JP"/>
          </a:p>
        </p:txBody>
      </p:sp>
    </p:spTree>
    <p:extLst>
      <p:ext uri="{BB962C8B-B14F-4D97-AF65-F5344CB8AC3E}">
        <p14:creationId xmlns:p14="http://schemas.microsoft.com/office/powerpoint/2010/main" val="939660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377B43-F50F-41E8-356E-570C4D4D6329}"/>
              </a:ext>
            </a:extLst>
          </p:cNvPr>
          <p:cNvSpPr>
            <a:spLocks noGrp="1"/>
          </p:cNvSpPr>
          <p:nvPr>
            <p:ph type="dt" sz="half" idx="10"/>
          </p:nvPr>
        </p:nvSpPr>
        <p:spPr/>
        <p:txBody>
          <a:bodyPr/>
          <a:lstStyle/>
          <a:p>
            <a:r>
              <a:rPr lang="en-US"/>
              <a:t>2025/08/07</a:t>
            </a:r>
            <a:endParaRPr lang="en-JP"/>
          </a:p>
        </p:txBody>
      </p:sp>
      <p:sp>
        <p:nvSpPr>
          <p:cNvPr id="3" name="Footer Placeholder 2">
            <a:extLst>
              <a:ext uri="{FF2B5EF4-FFF2-40B4-BE49-F238E27FC236}">
                <a16:creationId xmlns:a16="http://schemas.microsoft.com/office/drawing/2014/main" id="{1BAA4004-0DDD-5005-0D08-AE112D1EFE0E}"/>
              </a:ext>
            </a:extLst>
          </p:cNvPr>
          <p:cNvSpPr>
            <a:spLocks noGrp="1"/>
          </p:cNvSpPr>
          <p:nvPr>
            <p:ph type="ftr" sz="quarter" idx="11"/>
          </p:nvPr>
        </p:nvSpPr>
        <p:spPr/>
        <p:txBody>
          <a:bodyPr/>
          <a:lstStyle/>
          <a:p>
            <a:r>
              <a:rPr lang="en-US"/>
              <a:t>Exploring Extreme Transients</a:t>
            </a:r>
            <a:endParaRPr lang="en-JP"/>
          </a:p>
        </p:txBody>
      </p:sp>
      <p:sp>
        <p:nvSpPr>
          <p:cNvPr id="4" name="Slide Number Placeholder 3">
            <a:extLst>
              <a:ext uri="{FF2B5EF4-FFF2-40B4-BE49-F238E27FC236}">
                <a16:creationId xmlns:a16="http://schemas.microsoft.com/office/drawing/2014/main" id="{91AE117D-ACAB-EDB1-2913-ECA2BE48CA91}"/>
              </a:ext>
            </a:extLst>
          </p:cNvPr>
          <p:cNvSpPr>
            <a:spLocks noGrp="1"/>
          </p:cNvSpPr>
          <p:nvPr>
            <p:ph type="sldNum" sz="quarter" idx="12"/>
          </p:nvPr>
        </p:nvSpPr>
        <p:spPr/>
        <p:txBody>
          <a:bodyPr/>
          <a:lstStyle/>
          <a:p>
            <a:fld id="{580D79CD-3E02-D043-9063-8D0F6ACF0498}" type="slidenum">
              <a:rPr lang="en-JP" smtClean="0"/>
              <a:t>‹#›</a:t>
            </a:fld>
            <a:endParaRPr lang="en-JP"/>
          </a:p>
        </p:txBody>
      </p:sp>
    </p:spTree>
    <p:extLst>
      <p:ext uri="{BB962C8B-B14F-4D97-AF65-F5344CB8AC3E}">
        <p14:creationId xmlns:p14="http://schemas.microsoft.com/office/powerpoint/2010/main" val="1191698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F6FF7-DFB1-D3C8-D12C-7BD9A8533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Content Placeholder 2">
            <a:extLst>
              <a:ext uri="{FF2B5EF4-FFF2-40B4-BE49-F238E27FC236}">
                <a16:creationId xmlns:a16="http://schemas.microsoft.com/office/drawing/2014/main" id="{A2A44059-D8DF-F8B8-EA79-512D7753C9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Text Placeholder 3">
            <a:extLst>
              <a:ext uri="{FF2B5EF4-FFF2-40B4-BE49-F238E27FC236}">
                <a16:creationId xmlns:a16="http://schemas.microsoft.com/office/drawing/2014/main" id="{32556867-D72C-91A8-386C-9A35F09CC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B248BA-1AE0-D603-8BBC-79E89770BA53}"/>
              </a:ext>
            </a:extLst>
          </p:cNvPr>
          <p:cNvSpPr>
            <a:spLocks noGrp="1"/>
          </p:cNvSpPr>
          <p:nvPr>
            <p:ph type="dt" sz="half" idx="10"/>
          </p:nvPr>
        </p:nvSpPr>
        <p:spPr/>
        <p:txBody>
          <a:bodyPr/>
          <a:lstStyle/>
          <a:p>
            <a:r>
              <a:rPr lang="en-US"/>
              <a:t>2025/08/07</a:t>
            </a:r>
            <a:endParaRPr lang="en-JP"/>
          </a:p>
        </p:txBody>
      </p:sp>
      <p:sp>
        <p:nvSpPr>
          <p:cNvPr id="6" name="Footer Placeholder 5">
            <a:extLst>
              <a:ext uri="{FF2B5EF4-FFF2-40B4-BE49-F238E27FC236}">
                <a16:creationId xmlns:a16="http://schemas.microsoft.com/office/drawing/2014/main" id="{11A5B6E4-F34C-92AC-7B49-56AEDDD2448A}"/>
              </a:ext>
            </a:extLst>
          </p:cNvPr>
          <p:cNvSpPr>
            <a:spLocks noGrp="1"/>
          </p:cNvSpPr>
          <p:nvPr>
            <p:ph type="ftr" sz="quarter" idx="11"/>
          </p:nvPr>
        </p:nvSpPr>
        <p:spPr/>
        <p:txBody>
          <a:bodyPr/>
          <a:lstStyle/>
          <a:p>
            <a:r>
              <a:rPr lang="en-US"/>
              <a:t>Exploring Extreme Transients</a:t>
            </a:r>
            <a:endParaRPr lang="en-JP"/>
          </a:p>
        </p:txBody>
      </p:sp>
      <p:sp>
        <p:nvSpPr>
          <p:cNvPr id="7" name="Slide Number Placeholder 6">
            <a:extLst>
              <a:ext uri="{FF2B5EF4-FFF2-40B4-BE49-F238E27FC236}">
                <a16:creationId xmlns:a16="http://schemas.microsoft.com/office/drawing/2014/main" id="{F8CFD3F4-1B01-66E9-9719-6B1E5340F1E4}"/>
              </a:ext>
            </a:extLst>
          </p:cNvPr>
          <p:cNvSpPr>
            <a:spLocks noGrp="1"/>
          </p:cNvSpPr>
          <p:nvPr>
            <p:ph type="sldNum" sz="quarter" idx="12"/>
          </p:nvPr>
        </p:nvSpPr>
        <p:spPr/>
        <p:txBody>
          <a:bodyPr/>
          <a:lstStyle/>
          <a:p>
            <a:fld id="{580D79CD-3E02-D043-9063-8D0F6ACF0498}" type="slidenum">
              <a:rPr lang="en-JP" smtClean="0"/>
              <a:t>‹#›</a:t>
            </a:fld>
            <a:endParaRPr lang="en-JP"/>
          </a:p>
        </p:txBody>
      </p:sp>
    </p:spTree>
    <p:extLst>
      <p:ext uri="{BB962C8B-B14F-4D97-AF65-F5344CB8AC3E}">
        <p14:creationId xmlns:p14="http://schemas.microsoft.com/office/powerpoint/2010/main" val="835310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A1748-4B12-2710-012B-EA8D8F9EF0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Picture Placeholder 2">
            <a:extLst>
              <a:ext uri="{FF2B5EF4-FFF2-40B4-BE49-F238E27FC236}">
                <a16:creationId xmlns:a16="http://schemas.microsoft.com/office/drawing/2014/main" id="{A4B462B8-41FE-014E-7EBC-466076DDE2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P"/>
          </a:p>
        </p:txBody>
      </p:sp>
      <p:sp>
        <p:nvSpPr>
          <p:cNvPr id="4" name="Text Placeholder 3">
            <a:extLst>
              <a:ext uri="{FF2B5EF4-FFF2-40B4-BE49-F238E27FC236}">
                <a16:creationId xmlns:a16="http://schemas.microsoft.com/office/drawing/2014/main" id="{4638F5A3-9E3C-C7BF-7C6F-797C0B82DF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CE9E0B-0D07-0D2C-233F-1EF17D9562CF}"/>
              </a:ext>
            </a:extLst>
          </p:cNvPr>
          <p:cNvSpPr>
            <a:spLocks noGrp="1"/>
          </p:cNvSpPr>
          <p:nvPr>
            <p:ph type="dt" sz="half" idx="10"/>
          </p:nvPr>
        </p:nvSpPr>
        <p:spPr/>
        <p:txBody>
          <a:bodyPr/>
          <a:lstStyle/>
          <a:p>
            <a:r>
              <a:rPr lang="en-US"/>
              <a:t>2025/08/07</a:t>
            </a:r>
            <a:endParaRPr lang="en-JP"/>
          </a:p>
        </p:txBody>
      </p:sp>
      <p:sp>
        <p:nvSpPr>
          <p:cNvPr id="6" name="Footer Placeholder 5">
            <a:extLst>
              <a:ext uri="{FF2B5EF4-FFF2-40B4-BE49-F238E27FC236}">
                <a16:creationId xmlns:a16="http://schemas.microsoft.com/office/drawing/2014/main" id="{6020DD7C-DB14-46AB-1A8D-84DCBB3F3D5E}"/>
              </a:ext>
            </a:extLst>
          </p:cNvPr>
          <p:cNvSpPr>
            <a:spLocks noGrp="1"/>
          </p:cNvSpPr>
          <p:nvPr>
            <p:ph type="ftr" sz="quarter" idx="11"/>
          </p:nvPr>
        </p:nvSpPr>
        <p:spPr/>
        <p:txBody>
          <a:bodyPr/>
          <a:lstStyle/>
          <a:p>
            <a:r>
              <a:rPr lang="en-US"/>
              <a:t>Exploring Extreme Transients</a:t>
            </a:r>
            <a:endParaRPr lang="en-JP"/>
          </a:p>
        </p:txBody>
      </p:sp>
      <p:sp>
        <p:nvSpPr>
          <p:cNvPr id="7" name="Slide Number Placeholder 6">
            <a:extLst>
              <a:ext uri="{FF2B5EF4-FFF2-40B4-BE49-F238E27FC236}">
                <a16:creationId xmlns:a16="http://schemas.microsoft.com/office/drawing/2014/main" id="{1A4567E6-B6F5-5A76-1561-1CBD937B1509}"/>
              </a:ext>
            </a:extLst>
          </p:cNvPr>
          <p:cNvSpPr>
            <a:spLocks noGrp="1"/>
          </p:cNvSpPr>
          <p:nvPr>
            <p:ph type="sldNum" sz="quarter" idx="12"/>
          </p:nvPr>
        </p:nvSpPr>
        <p:spPr/>
        <p:txBody>
          <a:bodyPr/>
          <a:lstStyle/>
          <a:p>
            <a:fld id="{580D79CD-3E02-D043-9063-8D0F6ACF0498}" type="slidenum">
              <a:rPr lang="en-JP" smtClean="0"/>
              <a:t>‹#›</a:t>
            </a:fld>
            <a:endParaRPr lang="en-JP"/>
          </a:p>
        </p:txBody>
      </p:sp>
    </p:spTree>
    <p:extLst>
      <p:ext uri="{BB962C8B-B14F-4D97-AF65-F5344CB8AC3E}">
        <p14:creationId xmlns:p14="http://schemas.microsoft.com/office/powerpoint/2010/main" val="479336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3274D"/>
        </a:solidFill>
        <a:effectLst/>
      </p:bgPr>
    </p:bg>
    <p:spTree>
      <p:nvGrpSpPr>
        <p:cNvPr id="1" name=""/>
        <p:cNvGrpSpPr/>
        <p:nvPr/>
      </p:nvGrpSpPr>
      <p:grpSpPr>
        <a:xfrm>
          <a:off x="0" y="0"/>
          <a:ext cx="0" cy="0"/>
          <a:chOff x="0" y="0"/>
          <a:chExt cx="0" cy="0"/>
        </a:xfrm>
      </p:grpSpPr>
      <p:pic>
        <p:nvPicPr>
          <p:cNvPr id="7" name="Picture 1026" descr="sc_bkgd">
            <a:extLst>
              <a:ext uri="{FF2B5EF4-FFF2-40B4-BE49-F238E27FC236}">
                <a16:creationId xmlns:a16="http://schemas.microsoft.com/office/drawing/2014/main" id="{671C573D-FABA-862A-1E61-08D8BF02A0F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t="15501" b="13287"/>
          <a:stretch>
            <a:fillRect/>
          </a:stretch>
        </p:blipFill>
        <p:spPr bwMode="auto">
          <a:xfrm>
            <a:off x="1665514" y="0"/>
            <a:ext cx="9002486" cy="6839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ADECD9C1-A5EF-CE4B-ABAE-8B66D0AAE3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JP" dirty="0"/>
          </a:p>
        </p:txBody>
      </p:sp>
      <p:sp>
        <p:nvSpPr>
          <p:cNvPr id="3" name="Text Placeholder 2">
            <a:extLst>
              <a:ext uri="{FF2B5EF4-FFF2-40B4-BE49-F238E27FC236}">
                <a16:creationId xmlns:a16="http://schemas.microsoft.com/office/drawing/2014/main" id="{60D8AA97-C369-B634-1D4D-F8961B0283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P" dirty="0"/>
          </a:p>
        </p:txBody>
      </p:sp>
      <p:sp>
        <p:nvSpPr>
          <p:cNvPr id="4" name="Date Placeholder 3">
            <a:extLst>
              <a:ext uri="{FF2B5EF4-FFF2-40B4-BE49-F238E27FC236}">
                <a16:creationId xmlns:a16="http://schemas.microsoft.com/office/drawing/2014/main" id="{C1AA6C87-9D0B-48D0-EA66-F9D7A0B0F9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cs typeface="Calibri" panose="020F0502020204030204" pitchFamily="34" charset="0"/>
              </a:defRPr>
            </a:lvl1pPr>
          </a:lstStyle>
          <a:p>
            <a:r>
              <a:rPr lang="en-US"/>
              <a:t>2025/08/07</a:t>
            </a:r>
            <a:endParaRPr lang="en-JP"/>
          </a:p>
        </p:txBody>
      </p:sp>
      <p:sp>
        <p:nvSpPr>
          <p:cNvPr id="5" name="Footer Placeholder 4">
            <a:extLst>
              <a:ext uri="{FF2B5EF4-FFF2-40B4-BE49-F238E27FC236}">
                <a16:creationId xmlns:a16="http://schemas.microsoft.com/office/drawing/2014/main" id="{6E9E7DF8-203D-BD4F-34B7-CC68D3A1D5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cs typeface="Calibri" panose="020F0502020204030204" pitchFamily="34" charset="0"/>
              </a:defRPr>
            </a:lvl1pPr>
          </a:lstStyle>
          <a:p>
            <a:r>
              <a:rPr lang="en-US"/>
              <a:t>Exploring Extreme Transients</a:t>
            </a:r>
            <a:endParaRPr lang="en-JP"/>
          </a:p>
        </p:txBody>
      </p:sp>
      <p:sp>
        <p:nvSpPr>
          <p:cNvPr id="6" name="Slide Number Placeholder 5">
            <a:extLst>
              <a:ext uri="{FF2B5EF4-FFF2-40B4-BE49-F238E27FC236}">
                <a16:creationId xmlns:a16="http://schemas.microsoft.com/office/drawing/2014/main" id="{1C44A8C2-68AB-E3D4-44E4-07CEB365FD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cs typeface="Calibri" panose="020F0502020204030204" pitchFamily="34" charset="0"/>
              </a:defRPr>
            </a:lvl1pPr>
          </a:lstStyle>
          <a:p>
            <a:fld id="{580D79CD-3E02-D043-9063-8D0F6ACF0498}" type="slidenum">
              <a:rPr lang="en-JP" smtClean="0"/>
              <a:pPr/>
              <a:t>‹#›</a:t>
            </a:fld>
            <a:endParaRPr lang="en-JP"/>
          </a:p>
        </p:txBody>
      </p:sp>
    </p:spTree>
    <p:extLst>
      <p:ext uri="{BB962C8B-B14F-4D97-AF65-F5344CB8AC3E}">
        <p14:creationId xmlns:p14="http://schemas.microsoft.com/office/powerpoint/2010/main" val="352903000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ideo" Target="https://www.youtube.com/embed/lG08SL8fDDk?feature=oembed"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F3BAB-5232-3A2D-291F-96313A045589}"/>
              </a:ext>
            </a:extLst>
          </p:cNvPr>
          <p:cNvSpPr>
            <a:spLocks noGrp="1"/>
          </p:cNvSpPr>
          <p:nvPr>
            <p:ph type="ctrTitle"/>
          </p:nvPr>
        </p:nvSpPr>
        <p:spPr>
          <a:xfrm>
            <a:off x="1000836" y="1176954"/>
            <a:ext cx="10190328" cy="2387600"/>
          </a:xfrm>
        </p:spPr>
        <p:txBody>
          <a:bodyPr>
            <a:normAutofit fontScale="90000"/>
          </a:bodyPr>
          <a:lstStyle/>
          <a:p>
            <a:r>
              <a:rPr lang="en-JP" dirty="0"/>
              <a:t>Revolutionize our understanding of the transient universe:</a:t>
            </a:r>
            <a:br>
              <a:rPr lang="en-JP" dirty="0"/>
            </a:br>
            <a:r>
              <a:rPr lang="en-JP" dirty="0"/>
              <a:t>20 years of discovery in Swift</a:t>
            </a:r>
          </a:p>
        </p:txBody>
      </p:sp>
      <p:sp>
        <p:nvSpPr>
          <p:cNvPr id="3" name="Subtitle 2">
            <a:extLst>
              <a:ext uri="{FF2B5EF4-FFF2-40B4-BE49-F238E27FC236}">
                <a16:creationId xmlns:a16="http://schemas.microsoft.com/office/drawing/2014/main" id="{070D2746-ECC9-3255-B788-4EE080A5C055}"/>
              </a:ext>
            </a:extLst>
          </p:cNvPr>
          <p:cNvSpPr>
            <a:spLocks noGrp="1"/>
          </p:cNvSpPr>
          <p:nvPr>
            <p:ph type="subTitle" idx="1"/>
          </p:nvPr>
        </p:nvSpPr>
        <p:spPr>
          <a:xfrm>
            <a:off x="1524000" y="4734804"/>
            <a:ext cx="9144000" cy="697006"/>
          </a:xfrm>
        </p:spPr>
        <p:txBody>
          <a:bodyPr>
            <a:noAutofit/>
          </a:bodyPr>
          <a:lstStyle/>
          <a:p>
            <a:r>
              <a:rPr lang="en-JP" sz="4400" dirty="0"/>
              <a:t>T. Sakamoto (AGU)</a:t>
            </a:r>
          </a:p>
        </p:txBody>
      </p:sp>
    </p:spTree>
    <p:extLst>
      <p:ext uri="{BB962C8B-B14F-4D97-AF65-F5344CB8AC3E}">
        <p14:creationId xmlns:p14="http://schemas.microsoft.com/office/powerpoint/2010/main" val="3751853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D6AF7-B277-F2B9-5DA8-D15C80C4F34E}"/>
              </a:ext>
            </a:extLst>
          </p:cNvPr>
          <p:cNvSpPr>
            <a:spLocks noGrp="1"/>
          </p:cNvSpPr>
          <p:nvPr>
            <p:ph type="title"/>
          </p:nvPr>
        </p:nvSpPr>
        <p:spPr>
          <a:xfrm>
            <a:off x="838200" y="83229"/>
            <a:ext cx="10515600" cy="951209"/>
          </a:xfrm>
        </p:spPr>
        <p:txBody>
          <a:bodyPr/>
          <a:lstStyle/>
          <a:p>
            <a:pPr algn="ctr"/>
            <a:r>
              <a:rPr lang="en-JP" dirty="0"/>
              <a:t>BAT on-board trigger</a:t>
            </a:r>
          </a:p>
        </p:txBody>
      </p:sp>
      <p:sp>
        <p:nvSpPr>
          <p:cNvPr id="5" name="Footer Placeholder 4">
            <a:extLst>
              <a:ext uri="{FF2B5EF4-FFF2-40B4-BE49-F238E27FC236}">
                <a16:creationId xmlns:a16="http://schemas.microsoft.com/office/drawing/2014/main" id="{266C588D-CF6C-506B-FFA7-9D39BF6177DC}"/>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231A20DE-4C88-96B8-7235-185FE47A3DEA}"/>
              </a:ext>
            </a:extLst>
          </p:cNvPr>
          <p:cNvSpPr>
            <a:spLocks noGrp="1"/>
          </p:cNvSpPr>
          <p:nvPr>
            <p:ph type="sldNum" sz="quarter" idx="12"/>
          </p:nvPr>
        </p:nvSpPr>
        <p:spPr/>
        <p:txBody>
          <a:bodyPr/>
          <a:lstStyle/>
          <a:p>
            <a:fld id="{580D79CD-3E02-D043-9063-8D0F6ACF0498}" type="slidenum">
              <a:rPr lang="en-JP" smtClean="0"/>
              <a:t>10</a:t>
            </a:fld>
            <a:endParaRPr lang="en-JP"/>
          </a:p>
        </p:txBody>
      </p:sp>
      <p:sp>
        <p:nvSpPr>
          <p:cNvPr id="7" name="TextBox 6">
            <a:extLst>
              <a:ext uri="{FF2B5EF4-FFF2-40B4-BE49-F238E27FC236}">
                <a16:creationId xmlns:a16="http://schemas.microsoft.com/office/drawing/2014/main" id="{7E32E8D2-EF05-1A6B-0F99-C7CBDB6A7848}"/>
              </a:ext>
            </a:extLst>
          </p:cNvPr>
          <p:cNvSpPr txBox="1"/>
          <p:nvPr/>
        </p:nvSpPr>
        <p:spPr>
          <a:xfrm>
            <a:off x="696148" y="903107"/>
            <a:ext cx="1682448" cy="461665"/>
          </a:xfrm>
          <a:prstGeom prst="rect">
            <a:avLst/>
          </a:prstGeom>
          <a:noFill/>
        </p:spPr>
        <p:txBody>
          <a:bodyPr wrap="none" rtlCol="0">
            <a:spAutoFit/>
          </a:bodyPr>
          <a:lstStyle/>
          <a:p>
            <a:r>
              <a:rPr lang="en-US" sz="2400" b="1" dirty="0"/>
              <a:t>Rate trigger</a:t>
            </a:r>
          </a:p>
        </p:txBody>
      </p:sp>
      <p:sp>
        <p:nvSpPr>
          <p:cNvPr id="8" name="TextBox 7">
            <a:extLst>
              <a:ext uri="{FF2B5EF4-FFF2-40B4-BE49-F238E27FC236}">
                <a16:creationId xmlns:a16="http://schemas.microsoft.com/office/drawing/2014/main" id="{C227B5B9-1DBB-D785-45DD-55B0A108F7CD}"/>
              </a:ext>
            </a:extLst>
          </p:cNvPr>
          <p:cNvSpPr txBox="1"/>
          <p:nvPr/>
        </p:nvSpPr>
        <p:spPr>
          <a:xfrm>
            <a:off x="707118" y="4509690"/>
            <a:ext cx="1882951" cy="461665"/>
          </a:xfrm>
          <a:prstGeom prst="rect">
            <a:avLst/>
          </a:prstGeom>
          <a:noFill/>
        </p:spPr>
        <p:txBody>
          <a:bodyPr wrap="none" rtlCol="0">
            <a:spAutoFit/>
          </a:bodyPr>
          <a:lstStyle/>
          <a:p>
            <a:r>
              <a:rPr lang="en-US" sz="2400" b="1" dirty="0"/>
              <a:t>Image trigger</a:t>
            </a:r>
          </a:p>
        </p:txBody>
      </p:sp>
      <p:pic>
        <p:nvPicPr>
          <p:cNvPr id="9" name="Picture 8">
            <a:extLst>
              <a:ext uri="{FF2B5EF4-FFF2-40B4-BE49-F238E27FC236}">
                <a16:creationId xmlns:a16="http://schemas.microsoft.com/office/drawing/2014/main" id="{019F0431-95C1-3F76-3677-48955B2586E1}"/>
              </a:ext>
            </a:extLst>
          </p:cNvPr>
          <p:cNvPicPr>
            <a:picLocks noChangeAspect="1"/>
          </p:cNvPicPr>
          <p:nvPr/>
        </p:nvPicPr>
        <p:blipFill rotWithShape="1">
          <a:blip r:embed="rId2"/>
          <a:srcRect l="11130" t="11618" r="11429" b="12738"/>
          <a:stretch/>
        </p:blipFill>
        <p:spPr>
          <a:xfrm>
            <a:off x="4015145" y="1306507"/>
            <a:ext cx="2605279" cy="2035862"/>
          </a:xfrm>
          <a:prstGeom prst="rect">
            <a:avLst/>
          </a:prstGeom>
        </p:spPr>
      </p:pic>
      <p:sp>
        <p:nvSpPr>
          <p:cNvPr id="10" name="Rectangle 9">
            <a:extLst>
              <a:ext uri="{FF2B5EF4-FFF2-40B4-BE49-F238E27FC236}">
                <a16:creationId xmlns:a16="http://schemas.microsoft.com/office/drawing/2014/main" id="{EB217DED-8E32-5BC6-0FD4-4D0074F1E324}"/>
              </a:ext>
            </a:extLst>
          </p:cNvPr>
          <p:cNvSpPr/>
          <p:nvPr/>
        </p:nvSpPr>
        <p:spPr bwMode="auto">
          <a:xfrm>
            <a:off x="4181322" y="1331907"/>
            <a:ext cx="590248" cy="2039419"/>
          </a:xfrm>
          <a:prstGeom prst="rect">
            <a:avLst/>
          </a:prstGeom>
          <a:solidFill>
            <a:schemeClr val="accent1">
              <a:alpha val="51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0000"/>
              </a:solidFill>
              <a:effectLst/>
              <a:latin typeface="Times New Roman" charset="0"/>
              <a:ea typeface="ＭＳ Ｐゴシック" charset="0"/>
              <a:cs typeface="ＭＳ Ｐゴシック" charset="0"/>
            </a:endParaRPr>
          </a:p>
        </p:txBody>
      </p:sp>
      <p:sp>
        <p:nvSpPr>
          <p:cNvPr id="11" name="Rectangle 10">
            <a:extLst>
              <a:ext uri="{FF2B5EF4-FFF2-40B4-BE49-F238E27FC236}">
                <a16:creationId xmlns:a16="http://schemas.microsoft.com/office/drawing/2014/main" id="{EB70E752-862C-46C9-307C-42F8F5E6D243}"/>
              </a:ext>
            </a:extLst>
          </p:cNvPr>
          <p:cNvSpPr/>
          <p:nvPr/>
        </p:nvSpPr>
        <p:spPr bwMode="auto">
          <a:xfrm>
            <a:off x="4771570" y="1331907"/>
            <a:ext cx="238539" cy="2035862"/>
          </a:xfrm>
          <a:prstGeom prst="rect">
            <a:avLst/>
          </a:prstGeom>
          <a:solidFill>
            <a:srgbClr val="FFFF00">
              <a:alpha val="39000"/>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Times New Roman" charset="0"/>
              <a:ea typeface="ＭＳ Ｐゴシック" charset="0"/>
              <a:cs typeface="ＭＳ Ｐゴシック" charset="0"/>
            </a:endParaRPr>
          </a:p>
        </p:txBody>
      </p:sp>
      <p:sp>
        <p:nvSpPr>
          <p:cNvPr id="12" name="TextBox 11">
            <a:extLst>
              <a:ext uri="{FF2B5EF4-FFF2-40B4-BE49-F238E27FC236}">
                <a16:creationId xmlns:a16="http://schemas.microsoft.com/office/drawing/2014/main" id="{726504DB-F0C0-9AF8-8B16-B065255AB9AA}"/>
              </a:ext>
            </a:extLst>
          </p:cNvPr>
          <p:cNvSpPr txBox="1"/>
          <p:nvPr/>
        </p:nvSpPr>
        <p:spPr>
          <a:xfrm>
            <a:off x="4731918" y="1294999"/>
            <a:ext cx="318870" cy="307777"/>
          </a:xfrm>
          <a:prstGeom prst="rect">
            <a:avLst/>
          </a:prstGeom>
          <a:noFill/>
        </p:spPr>
        <p:txBody>
          <a:bodyPr wrap="none" rtlCol="0">
            <a:spAutoFit/>
          </a:bodyPr>
          <a:lstStyle/>
          <a:p>
            <a:r>
              <a:rPr lang="en-US" sz="1400" dirty="0" err="1"/>
              <a:t>fg</a:t>
            </a:r>
            <a:endParaRPr lang="en-US" sz="1400" dirty="0"/>
          </a:p>
        </p:txBody>
      </p:sp>
      <p:sp>
        <p:nvSpPr>
          <p:cNvPr id="13" name="TextBox 12">
            <a:extLst>
              <a:ext uri="{FF2B5EF4-FFF2-40B4-BE49-F238E27FC236}">
                <a16:creationId xmlns:a16="http://schemas.microsoft.com/office/drawing/2014/main" id="{F1C2B788-6925-AEE3-1305-0137C03A7BEF}"/>
              </a:ext>
            </a:extLst>
          </p:cNvPr>
          <p:cNvSpPr txBox="1"/>
          <p:nvPr/>
        </p:nvSpPr>
        <p:spPr>
          <a:xfrm>
            <a:off x="4294345" y="1290610"/>
            <a:ext cx="364202" cy="307777"/>
          </a:xfrm>
          <a:prstGeom prst="rect">
            <a:avLst/>
          </a:prstGeom>
          <a:noFill/>
        </p:spPr>
        <p:txBody>
          <a:bodyPr wrap="none" rtlCol="0">
            <a:spAutoFit/>
          </a:bodyPr>
          <a:lstStyle/>
          <a:p>
            <a:r>
              <a:rPr lang="en-US" sz="1400" dirty="0" err="1"/>
              <a:t>bg</a:t>
            </a:r>
            <a:endParaRPr lang="en-US" sz="1400" dirty="0"/>
          </a:p>
        </p:txBody>
      </p:sp>
      <p:sp>
        <p:nvSpPr>
          <p:cNvPr id="14" name="TextBox 13">
            <a:extLst>
              <a:ext uri="{FF2B5EF4-FFF2-40B4-BE49-F238E27FC236}">
                <a16:creationId xmlns:a16="http://schemas.microsoft.com/office/drawing/2014/main" id="{C021EFB2-4267-7544-6C68-0535697AB3D2}"/>
              </a:ext>
            </a:extLst>
          </p:cNvPr>
          <p:cNvSpPr txBox="1"/>
          <p:nvPr/>
        </p:nvSpPr>
        <p:spPr>
          <a:xfrm>
            <a:off x="771723" y="1452826"/>
            <a:ext cx="3049618" cy="1077218"/>
          </a:xfrm>
          <a:prstGeom prst="rect">
            <a:avLst/>
          </a:prstGeom>
          <a:noFill/>
        </p:spPr>
        <p:txBody>
          <a:bodyPr wrap="square" rtlCol="0">
            <a:spAutoFit/>
          </a:bodyPr>
          <a:lstStyle/>
          <a:p>
            <a:r>
              <a:rPr lang="en-US" sz="1600" dirty="0"/>
              <a:t>- 674 trigger criteria</a:t>
            </a:r>
          </a:p>
          <a:p>
            <a:r>
              <a:rPr lang="en-US" sz="1600" dirty="0"/>
              <a:t>- Each trigger criterion has a different trigger threshold</a:t>
            </a:r>
          </a:p>
          <a:p>
            <a:r>
              <a:rPr lang="en-US" sz="1600" dirty="0"/>
              <a:t>- ~80 triggers per day</a:t>
            </a:r>
          </a:p>
        </p:txBody>
      </p:sp>
      <p:sp>
        <p:nvSpPr>
          <p:cNvPr id="15" name="TextBox 14">
            <a:extLst>
              <a:ext uri="{FF2B5EF4-FFF2-40B4-BE49-F238E27FC236}">
                <a16:creationId xmlns:a16="http://schemas.microsoft.com/office/drawing/2014/main" id="{2869EFFB-3E0F-CEEC-8F13-AB43591536A3}"/>
              </a:ext>
            </a:extLst>
          </p:cNvPr>
          <p:cNvSpPr txBox="1"/>
          <p:nvPr/>
        </p:nvSpPr>
        <p:spPr>
          <a:xfrm>
            <a:off x="6825530" y="2010450"/>
            <a:ext cx="338554" cy="461665"/>
          </a:xfrm>
          <a:prstGeom prst="rect">
            <a:avLst/>
          </a:prstGeom>
          <a:noFill/>
        </p:spPr>
        <p:txBody>
          <a:bodyPr wrap="none" rtlCol="0">
            <a:spAutoFit/>
          </a:bodyPr>
          <a:lstStyle/>
          <a:p>
            <a:r>
              <a:rPr lang="en-US" sz="2400" b="1" dirty="0"/>
              <a:t>+</a:t>
            </a:r>
          </a:p>
        </p:txBody>
      </p:sp>
      <p:pic>
        <p:nvPicPr>
          <p:cNvPr id="16" name="Picture 15">
            <a:extLst>
              <a:ext uri="{FF2B5EF4-FFF2-40B4-BE49-F238E27FC236}">
                <a16:creationId xmlns:a16="http://schemas.microsoft.com/office/drawing/2014/main" id="{69E62FA8-9056-8025-C58F-CB93AA25438D}"/>
              </a:ext>
            </a:extLst>
          </p:cNvPr>
          <p:cNvPicPr>
            <a:picLocks noChangeAspect="1"/>
          </p:cNvPicPr>
          <p:nvPr/>
        </p:nvPicPr>
        <p:blipFill>
          <a:blip r:embed="rId3"/>
          <a:stretch>
            <a:fillRect/>
          </a:stretch>
        </p:blipFill>
        <p:spPr>
          <a:xfrm>
            <a:off x="7388426" y="1335708"/>
            <a:ext cx="1812071" cy="1808240"/>
          </a:xfrm>
          <a:prstGeom prst="rect">
            <a:avLst/>
          </a:prstGeom>
        </p:spPr>
      </p:pic>
      <p:sp>
        <p:nvSpPr>
          <p:cNvPr id="17" name="TextBox 16">
            <a:extLst>
              <a:ext uri="{FF2B5EF4-FFF2-40B4-BE49-F238E27FC236}">
                <a16:creationId xmlns:a16="http://schemas.microsoft.com/office/drawing/2014/main" id="{53EB3032-D293-A159-C543-04883DF2BE0A}"/>
              </a:ext>
            </a:extLst>
          </p:cNvPr>
          <p:cNvSpPr txBox="1"/>
          <p:nvPr/>
        </p:nvSpPr>
        <p:spPr>
          <a:xfrm>
            <a:off x="4632562" y="895419"/>
            <a:ext cx="1255472" cy="369332"/>
          </a:xfrm>
          <a:prstGeom prst="rect">
            <a:avLst/>
          </a:prstGeom>
          <a:noFill/>
        </p:spPr>
        <p:txBody>
          <a:bodyPr wrap="none" rtlCol="0">
            <a:spAutoFit/>
          </a:bodyPr>
          <a:lstStyle/>
          <a:p>
            <a:r>
              <a:rPr lang="en-US" dirty="0"/>
              <a:t>Light curve</a:t>
            </a:r>
          </a:p>
        </p:txBody>
      </p:sp>
      <p:sp>
        <p:nvSpPr>
          <p:cNvPr id="18" name="TextBox 17">
            <a:extLst>
              <a:ext uri="{FF2B5EF4-FFF2-40B4-BE49-F238E27FC236}">
                <a16:creationId xmlns:a16="http://schemas.microsoft.com/office/drawing/2014/main" id="{A9757A07-D92C-FEDF-BB47-1C5D7C020912}"/>
              </a:ext>
            </a:extLst>
          </p:cNvPr>
          <p:cNvSpPr txBox="1"/>
          <p:nvPr/>
        </p:nvSpPr>
        <p:spPr>
          <a:xfrm>
            <a:off x="7633614" y="907029"/>
            <a:ext cx="1165704" cy="369332"/>
          </a:xfrm>
          <a:prstGeom prst="rect">
            <a:avLst/>
          </a:prstGeom>
          <a:noFill/>
        </p:spPr>
        <p:txBody>
          <a:bodyPr wrap="none" rtlCol="0">
            <a:spAutoFit/>
          </a:bodyPr>
          <a:lstStyle/>
          <a:p>
            <a:r>
              <a:rPr lang="en-US" dirty="0"/>
              <a:t>Sky image</a:t>
            </a:r>
          </a:p>
        </p:txBody>
      </p:sp>
      <p:sp>
        <p:nvSpPr>
          <p:cNvPr id="19" name="TextBox 18">
            <a:extLst>
              <a:ext uri="{FF2B5EF4-FFF2-40B4-BE49-F238E27FC236}">
                <a16:creationId xmlns:a16="http://schemas.microsoft.com/office/drawing/2014/main" id="{77D78747-9DF7-C3FC-1CA7-B2259A2E5CB4}"/>
              </a:ext>
            </a:extLst>
          </p:cNvPr>
          <p:cNvSpPr txBox="1"/>
          <p:nvPr/>
        </p:nvSpPr>
        <p:spPr>
          <a:xfrm>
            <a:off x="7140050" y="3159746"/>
            <a:ext cx="2383299" cy="338554"/>
          </a:xfrm>
          <a:prstGeom prst="rect">
            <a:avLst/>
          </a:prstGeom>
          <a:noFill/>
        </p:spPr>
        <p:txBody>
          <a:bodyPr wrap="square" rtlCol="0">
            <a:spAutoFit/>
          </a:bodyPr>
          <a:lstStyle/>
          <a:p>
            <a:r>
              <a:rPr lang="en-US" sz="1600" dirty="0"/>
              <a:t>Image significance ≧ 6.5</a:t>
            </a:r>
          </a:p>
        </p:txBody>
      </p:sp>
      <p:cxnSp>
        <p:nvCxnSpPr>
          <p:cNvPr id="20" name="Straight Arrow Connector 19">
            <a:extLst>
              <a:ext uri="{FF2B5EF4-FFF2-40B4-BE49-F238E27FC236}">
                <a16:creationId xmlns:a16="http://schemas.microsoft.com/office/drawing/2014/main" id="{5194BA68-C6B4-4097-2FD6-9899697A9A2D}"/>
              </a:ext>
            </a:extLst>
          </p:cNvPr>
          <p:cNvCxnSpPr/>
          <p:nvPr/>
        </p:nvCxnSpPr>
        <p:spPr bwMode="auto">
          <a:xfrm>
            <a:off x="9371493" y="2239828"/>
            <a:ext cx="308748" cy="0"/>
          </a:xfrm>
          <a:prstGeom prst="straightConnector1">
            <a:avLst/>
          </a:prstGeom>
          <a:solidFill>
            <a:schemeClr val="accent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1" name="TextBox 20">
            <a:extLst>
              <a:ext uri="{FF2B5EF4-FFF2-40B4-BE49-F238E27FC236}">
                <a16:creationId xmlns:a16="http://schemas.microsoft.com/office/drawing/2014/main" id="{E3B0A44D-DBAE-D3D7-2FE5-99CDBE5BA225}"/>
              </a:ext>
            </a:extLst>
          </p:cNvPr>
          <p:cNvSpPr txBox="1"/>
          <p:nvPr/>
        </p:nvSpPr>
        <p:spPr>
          <a:xfrm>
            <a:off x="9736939" y="2064861"/>
            <a:ext cx="914417" cy="369332"/>
          </a:xfrm>
          <a:prstGeom prst="rect">
            <a:avLst/>
          </a:prstGeom>
          <a:noFill/>
        </p:spPr>
        <p:txBody>
          <a:bodyPr wrap="none" rtlCol="0">
            <a:spAutoFit/>
          </a:bodyPr>
          <a:lstStyle/>
          <a:p>
            <a:r>
              <a:rPr lang="en-US" b="1" dirty="0"/>
              <a:t>Trigger!</a:t>
            </a:r>
          </a:p>
        </p:txBody>
      </p:sp>
      <p:sp>
        <p:nvSpPr>
          <p:cNvPr id="22" name="Left Brace 21">
            <a:extLst>
              <a:ext uri="{FF2B5EF4-FFF2-40B4-BE49-F238E27FC236}">
                <a16:creationId xmlns:a16="http://schemas.microsoft.com/office/drawing/2014/main" id="{55BE4AF9-B0E6-E968-7C7F-BFF057F70811}"/>
              </a:ext>
            </a:extLst>
          </p:cNvPr>
          <p:cNvSpPr/>
          <p:nvPr/>
        </p:nvSpPr>
        <p:spPr bwMode="auto">
          <a:xfrm rot="16200000">
            <a:off x="5172158" y="2148667"/>
            <a:ext cx="295124" cy="3011625"/>
          </a:xfrm>
          <a:prstGeom prst="leftBrace">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effectLst/>
              <a:latin typeface="Times New Roman" charset="0"/>
              <a:ea typeface="ＭＳ Ｐゴシック" charset="0"/>
              <a:cs typeface="ＭＳ Ｐゴシック" charset="0"/>
            </a:endParaRPr>
          </a:p>
        </p:txBody>
      </p:sp>
      <p:sp>
        <p:nvSpPr>
          <p:cNvPr id="23" name="TextBox 22">
            <a:extLst>
              <a:ext uri="{FF2B5EF4-FFF2-40B4-BE49-F238E27FC236}">
                <a16:creationId xmlns:a16="http://schemas.microsoft.com/office/drawing/2014/main" id="{5EF54E90-9767-0762-C3C7-B72237B41574}"/>
              </a:ext>
            </a:extLst>
          </p:cNvPr>
          <p:cNvSpPr txBox="1"/>
          <p:nvPr/>
        </p:nvSpPr>
        <p:spPr>
          <a:xfrm>
            <a:off x="3233907" y="3743322"/>
            <a:ext cx="4399708" cy="830997"/>
          </a:xfrm>
          <a:prstGeom prst="rect">
            <a:avLst/>
          </a:prstGeom>
          <a:noFill/>
          <a:ln>
            <a:noFill/>
          </a:ln>
        </p:spPr>
        <p:txBody>
          <a:bodyPr wrap="square" rtlCol="0">
            <a:spAutoFit/>
          </a:bodyPr>
          <a:lstStyle/>
          <a:p>
            <a:r>
              <a:rPr lang="en-US" sz="1600" dirty="0"/>
              <a:t>- Event data (~10 s) capture (low priority)</a:t>
            </a:r>
          </a:p>
          <a:p>
            <a:r>
              <a:rPr lang="en-US" sz="1600" dirty="0"/>
              <a:t>- Subthreshold triggers (available through GCN; require regular data downlink)</a:t>
            </a:r>
          </a:p>
        </p:txBody>
      </p:sp>
      <p:pic>
        <p:nvPicPr>
          <p:cNvPr id="24" name="Picture 23">
            <a:extLst>
              <a:ext uri="{FF2B5EF4-FFF2-40B4-BE49-F238E27FC236}">
                <a16:creationId xmlns:a16="http://schemas.microsoft.com/office/drawing/2014/main" id="{43455FE9-3ED0-15FF-A1F9-744F8430BEA7}"/>
              </a:ext>
            </a:extLst>
          </p:cNvPr>
          <p:cNvPicPr>
            <a:picLocks noChangeAspect="1"/>
          </p:cNvPicPr>
          <p:nvPr/>
        </p:nvPicPr>
        <p:blipFill>
          <a:blip r:embed="rId4"/>
          <a:stretch>
            <a:fillRect/>
          </a:stretch>
        </p:blipFill>
        <p:spPr>
          <a:xfrm>
            <a:off x="4103190" y="5159883"/>
            <a:ext cx="1140152" cy="1135331"/>
          </a:xfrm>
          <a:prstGeom prst="rect">
            <a:avLst/>
          </a:prstGeom>
        </p:spPr>
      </p:pic>
      <p:pic>
        <p:nvPicPr>
          <p:cNvPr id="25" name="Picture 24">
            <a:extLst>
              <a:ext uri="{FF2B5EF4-FFF2-40B4-BE49-F238E27FC236}">
                <a16:creationId xmlns:a16="http://schemas.microsoft.com/office/drawing/2014/main" id="{A5B6C390-AF8F-D28C-DDA9-2CC2C48999AB}"/>
              </a:ext>
            </a:extLst>
          </p:cNvPr>
          <p:cNvPicPr>
            <a:picLocks noChangeAspect="1"/>
          </p:cNvPicPr>
          <p:nvPr/>
        </p:nvPicPr>
        <p:blipFill>
          <a:blip r:embed="rId4"/>
          <a:stretch>
            <a:fillRect/>
          </a:stretch>
        </p:blipFill>
        <p:spPr>
          <a:xfrm>
            <a:off x="5390842" y="5152856"/>
            <a:ext cx="1140152" cy="1135331"/>
          </a:xfrm>
          <a:prstGeom prst="rect">
            <a:avLst/>
          </a:prstGeom>
        </p:spPr>
      </p:pic>
      <p:pic>
        <p:nvPicPr>
          <p:cNvPr id="26" name="Picture 25">
            <a:extLst>
              <a:ext uri="{FF2B5EF4-FFF2-40B4-BE49-F238E27FC236}">
                <a16:creationId xmlns:a16="http://schemas.microsoft.com/office/drawing/2014/main" id="{A8ED7A09-E6CA-6BAD-B82E-EEE721DE67D8}"/>
              </a:ext>
            </a:extLst>
          </p:cNvPr>
          <p:cNvPicPr>
            <a:picLocks noChangeAspect="1"/>
          </p:cNvPicPr>
          <p:nvPr/>
        </p:nvPicPr>
        <p:blipFill>
          <a:blip r:embed="rId4"/>
          <a:stretch>
            <a:fillRect/>
          </a:stretch>
        </p:blipFill>
        <p:spPr>
          <a:xfrm>
            <a:off x="6678115" y="5167485"/>
            <a:ext cx="1140152" cy="1135331"/>
          </a:xfrm>
          <a:prstGeom prst="rect">
            <a:avLst/>
          </a:prstGeom>
        </p:spPr>
      </p:pic>
      <p:pic>
        <p:nvPicPr>
          <p:cNvPr id="27" name="Picture 26">
            <a:extLst>
              <a:ext uri="{FF2B5EF4-FFF2-40B4-BE49-F238E27FC236}">
                <a16:creationId xmlns:a16="http://schemas.microsoft.com/office/drawing/2014/main" id="{EB006E8E-D995-A308-BD41-7EBB38FDD7A1}"/>
              </a:ext>
            </a:extLst>
          </p:cNvPr>
          <p:cNvPicPr>
            <a:picLocks noChangeAspect="1"/>
          </p:cNvPicPr>
          <p:nvPr/>
        </p:nvPicPr>
        <p:blipFill>
          <a:blip r:embed="rId3"/>
          <a:stretch>
            <a:fillRect/>
          </a:stretch>
        </p:blipFill>
        <p:spPr>
          <a:xfrm>
            <a:off x="7965389" y="5140372"/>
            <a:ext cx="1157288" cy="1154841"/>
          </a:xfrm>
          <a:prstGeom prst="rect">
            <a:avLst/>
          </a:prstGeom>
        </p:spPr>
      </p:pic>
      <p:cxnSp>
        <p:nvCxnSpPr>
          <p:cNvPr id="28" name="Straight Arrow Connector 27">
            <a:extLst>
              <a:ext uri="{FF2B5EF4-FFF2-40B4-BE49-F238E27FC236}">
                <a16:creationId xmlns:a16="http://schemas.microsoft.com/office/drawing/2014/main" id="{DCF4FAB8-AECE-4434-0A8A-66DF8E669343}"/>
              </a:ext>
            </a:extLst>
          </p:cNvPr>
          <p:cNvCxnSpPr/>
          <p:nvPr/>
        </p:nvCxnSpPr>
        <p:spPr bwMode="auto">
          <a:xfrm>
            <a:off x="9345471" y="5721015"/>
            <a:ext cx="308748" cy="0"/>
          </a:xfrm>
          <a:prstGeom prst="straightConnector1">
            <a:avLst/>
          </a:prstGeom>
          <a:solidFill>
            <a:schemeClr val="accent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9" name="TextBox 28">
            <a:extLst>
              <a:ext uri="{FF2B5EF4-FFF2-40B4-BE49-F238E27FC236}">
                <a16:creationId xmlns:a16="http://schemas.microsoft.com/office/drawing/2014/main" id="{7362EAB6-0290-570A-5ED2-D2E803BBA39E}"/>
              </a:ext>
            </a:extLst>
          </p:cNvPr>
          <p:cNvSpPr txBox="1"/>
          <p:nvPr/>
        </p:nvSpPr>
        <p:spPr>
          <a:xfrm>
            <a:off x="9710917" y="5546048"/>
            <a:ext cx="914417" cy="369332"/>
          </a:xfrm>
          <a:prstGeom prst="rect">
            <a:avLst/>
          </a:prstGeom>
          <a:noFill/>
        </p:spPr>
        <p:txBody>
          <a:bodyPr wrap="none" rtlCol="0">
            <a:spAutoFit/>
          </a:bodyPr>
          <a:lstStyle/>
          <a:p>
            <a:r>
              <a:rPr lang="en-US" b="1" dirty="0"/>
              <a:t>Trigger!</a:t>
            </a:r>
          </a:p>
        </p:txBody>
      </p:sp>
      <p:sp>
        <p:nvSpPr>
          <p:cNvPr id="30" name="TextBox 29">
            <a:extLst>
              <a:ext uri="{FF2B5EF4-FFF2-40B4-BE49-F238E27FC236}">
                <a16:creationId xmlns:a16="http://schemas.microsoft.com/office/drawing/2014/main" id="{9212719E-EB5D-5331-1EAB-61F2DDFCCC4D}"/>
              </a:ext>
            </a:extLst>
          </p:cNvPr>
          <p:cNvSpPr txBox="1"/>
          <p:nvPr/>
        </p:nvSpPr>
        <p:spPr>
          <a:xfrm>
            <a:off x="7543491" y="6279019"/>
            <a:ext cx="2345764" cy="338554"/>
          </a:xfrm>
          <a:prstGeom prst="rect">
            <a:avLst/>
          </a:prstGeom>
          <a:noFill/>
        </p:spPr>
        <p:txBody>
          <a:bodyPr wrap="square" rtlCol="0">
            <a:spAutoFit/>
          </a:bodyPr>
          <a:lstStyle/>
          <a:p>
            <a:r>
              <a:rPr lang="en-US" sz="1600" dirty="0"/>
              <a:t>Image significance ≧ 7.0</a:t>
            </a:r>
          </a:p>
        </p:txBody>
      </p:sp>
      <p:sp>
        <p:nvSpPr>
          <p:cNvPr id="31" name="TextBox 30">
            <a:extLst>
              <a:ext uri="{FF2B5EF4-FFF2-40B4-BE49-F238E27FC236}">
                <a16:creationId xmlns:a16="http://schemas.microsoft.com/office/drawing/2014/main" id="{41F22F1A-7855-D153-6F86-DF7C6988DB99}"/>
              </a:ext>
            </a:extLst>
          </p:cNvPr>
          <p:cNvSpPr txBox="1"/>
          <p:nvPr/>
        </p:nvSpPr>
        <p:spPr>
          <a:xfrm>
            <a:off x="4115706" y="4779703"/>
            <a:ext cx="1165704" cy="369332"/>
          </a:xfrm>
          <a:prstGeom prst="rect">
            <a:avLst/>
          </a:prstGeom>
          <a:noFill/>
        </p:spPr>
        <p:txBody>
          <a:bodyPr wrap="none" rtlCol="0">
            <a:spAutoFit/>
          </a:bodyPr>
          <a:lstStyle/>
          <a:p>
            <a:r>
              <a:rPr lang="en-US" dirty="0"/>
              <a:t>Sky image</a:t>
            </a:r>
          </a:p>
        </p:txBody>
      </p:sp>
      <p:sp>
        <p:nvSpPr>
          <p:cNvPr id="32" name="TextBox 31">
            <a:extLst>
              <a:ext uri="{FF2B5EF4-FFF2-40B4-BE49-F238E27FC236}">
                <a16:creationId xmlns:a16="http://schemas.microsoft.com/office/drawing/2014/main" id="{1DC8AEF1-6AC4-1C4B-E207-CED113B7A02B}"/>
              </a:ext>
            </a:extLst>
          </p:cNvPr>
          <p:cNvSpPr txBox="1"/>
          <p:nvPr/>
        </p:nvSpPr>
        <p:spPr>
          <a:xfrm>
            <a:off x="938793" y="4890132"/>
            <a:ext cx="3049617" cy="1569660"/>
          </a:xfrm>
          <a:prstGeom prst="rect">
            <a:avLst/>
          </a:prstGeom>
          <a:noFill/>
        </p:spPr>
        <p:txBody>
          <a:bodyPr wrap="square" rtlCol="0">
            <a:spAutoFit/>
          </a:bodyPr>
          <a:lstStyle/>
          <a:p>
            <a:r>
              <a:rPr lang="en-US" sz="1600" dirty="0"/>
              <a:t>- Every 64 s</a:t>
            </a:r>
          </a:p>
          <a:p>
            <a:r>
              <a:rPr lang="en-US" sz="1600" dirty="0"/>
              <a:t>- 15-50 </a:t>
            </a:r>
            <a:r>
              <a:rPr lang="en-US" sz="1600" dirty="0" err="1"/>
              <a:t>keV</a:t>
            </a:r>
            <a:r>
              <a:rPr lang="en-US" sz="1600" dirty="0"/>
              <a:t> band only</a:t>
            </a:r>
          </a:p>
          <a:p>
            <a:r>
              <a:rPr lang="en-US" sz="1600" dirty="0"/>
              <a:t>- All the images are downloaded (high priority)</a:t>
            </a:r>
          </a:p>
          <a:p>
            <a:r>
              <a:rPr lang="en-US" sz="1600" dirty="0"/>
              <a:t>- Used in the BAT transient monitor (</a:t>
            </a:r>
            <a:r>
              <a:rPr lang="en-US" sz="1600" dirty="0" err="1"/>
              <a:t>Krimm</a:t>
            </a:r>
            <a:r>
              <a:rPr lang="en-US" sz="1600" dirty="0"/>
              <a:t> et al.)</a:t>
            </a:r>
          </a:p>
        </p:txBody>
      </p:sp>
      <p:sp>
        <p:nvSpPr>
          <p:cNvPr id="33" name="TextBox 32">
            <a:extLst>
              <a:ext uri="{FF2B5EF4-FFF2-40B4-BE49-F238E27FC236}">
                <a16:creationId xmlns:a16="http://schemas.microsoft.com/office/drawing/2014/main" id="{20B04E50-003A-04FB-4559-1DCA80A70FBA}"/>
              </a:ext>
            </a:extLst>
          </p:cNvPr>
          <p:cNvSpPr txBox="1"/>
          <p:nvPr/>
        </p:nvSpPr>
        <p:spPr>
          <a:xfrm>
            <a:off x="8113208" y="3612588"/>
            <a:ext cx="3965128" cy="1323439"/>
          </a:xfrm>
          <a:prstGeom prst="rect">
            <a:avLst/>
          </a:prstGeom>
          <a:noFill/>
          <a:ln w="12700">
            <a:solidFill>
              <a:schemeClr val="tx1"/>
            </a:solidFill>
          </a:ln>
        </p:spPr>
        <p:txBody>
          <a:bodyPr wrap="square" rtlCol="0">
            <a:spAutoFit/>
          </a:bodyPr>
          <a:lstStyle/>
          <a:p>
            <a:r>
              <a:rPr lang="en-US" sz="1600" dirty="0"/>
              <a:t>Successful triggers:</a:t>
            </a:r>
          </a:p>
          <a:p>
            <a:pPr marL="285750" indent="-285750">
              <a:buFontTx/>
              <a:buChar char="-"/>
            </a:pPr>
            <a:r>
              <a:rPr lang="en-US" sz="1600" dirty="0"/>
              <a:t>Real time alert</a:t>
            </a:r>
          </a:p>
          <a:p>
            <a:pPr marL="285750" indent="-285750">
              <a:buFontTx/>
              <a:buChar char="-"/>
            </a:pPr>
            <a:r>
              <a:rPr lang="en-US" sz="1600" dirty="0"/>
              <a:t>Autonomous spacecraft slew</a:t>
            </a:r>
          </a:p>
          <a:p>
            <a:pPr marL="285750" indent="-285750">
              <a:buFontTx/>
              <a:buChar char="-"/>
            </a:pPr>
            <a:r>
              <a:rPr lang="en-US" sz="1600" dirty="0"/>
              <a:t>Event data capture: T</a:t>
            </a:r>
            <a:r>
              <a:rPr lang="en-US" sz="1600" baseline="-25000" dirty="0"/>
              <a:t>0</a:t>
            </a:r>
            <a:r>
              <a:rPr lang="en-US" sz="1600" dirty="0"/>
              <a:t>-250s –T</a:t>
            </a:r>
            <a:r>
              <a:rPr lang="en-US" sz="1600" baseline="-25000" dirty="0"/>
              <a:t>0</a:t>
            </a:r>
            <a:r>
              <a:rPr lang="en-US" sz="1600" dirty="0"/>
              <a:t>+1000s (high priority)</a:t>
            </a:r>
          </a:p>
        </p:txBody>
      </p:sp>
      <p:sp>
        <p:nvSpPr>
          <p:cNvPr id="34" name="Rectangle 10">
            <a:extLst>
              <a:ext uri="{FF2B5EF4-FFF2-40B4-BE49-F238E27FC236}">
                <a16:creationId xmlns:a16="http://schemas.microsoft.com/office/drawing/2014/main" id="{D912791D-91F2-A511-DCD1-05F67C8210C0}"/>
              </a:ext>
            </a:extLst>
          </p:cNvPr>
          <p:cNvSpPr/>
          <p:nvPr/>
        </p:nvSpPr>
        <p:spPr bwMode="auto">
          <a:xfrm>
            <a:off x="5023885" y="1328350"/>
            <a:ext cx="154288" cy="2039419"/>
          </a:xfrm>
          <a:prstGeom prst="rect">
            <a:avLst/>
          </a:prstGeom>
          <a:solidFill>
            <a:schemeClr val="accent1">
              <a:alpha val="51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0000"/>
              </a:solidFill>
              <a:effectLst/>
              <a:latin typeface="Times New Roman" charset="0"/>
              <a:ea typeface="ＭＳ Ｐゴシック" charset="0"/>
              <a:cs typeface="ＭＳ Ｐゴシック" charset="0"/>
            </a:endParaRPr>
          </a:p>
        </p:txBody>
      </p:sp>
      <p:sp>
        <p:nvSpPr>
          <p:cNvPr id="3" name="Date Placeholder 2">
            <a:extLst>
              <a:ext uri="{FF2B5EF4-FFF2-40B4-BE49-F238E27FC236}">
                <a16:creationId xmlns:a16="http://schemas.microsoft.com/office/drawing/2014/main" id="{5CB737BE-9A00-D9AC-B0B4-E7CA12BB3354}"/>
              </a:ext>
            </a:extLst>
          </p:cNvPr>
          <p:cNvSpPr>
            <a:spLocks noGrp="1"/>
          </p:cNvSpPr>
          <p:nvPr>
            <p:ph type="dt" sz="half" idx="10"/>
          </p:nvPr>
        </p:nvSpPr>
        <p:spPr/>
        <p:txBody>
          <a:bodyPr/>
          <a:lstStyle/>
          <a:p>
            <a:r>
              <a:rPr lang="en-US"/>
              <a:t>2025/08/07</a:t>
            </a:r>
            <a:endParaRPr lang="en-JP"/>
          </a:p>
        </p:txBody>
      </p:sp>
    </p:spTree>
    <p:extLst>
      <p:ext uri="{BB962C8B-B14F-4D97-AF65-F5344CB8AC3E}">
        <p14:creationId xmlns:p14="http://schemas.microsoft.com/office/powerpoint/2010/main" val="1003800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C317-AA80-9183-CF78-012F204A1F88}"/>
              </a:ext>
            </a:extLst>
          </p:cNvPr>
          <p:cNvSpPr>
            <a:spLocks noGrp="1"/>
          </p:cNvSpPr>
          <p:nvPr>
            <p:ph type="title"/>
          </p:nvPr>
        </p:nvSpPr>
        <p:spPr>
          <a:xfrm>
            <a:off x="838200" y="134016"/>
            <a:ext cx="10515600" cy="780387"/>
          </a:xfrm>
        </p:spPr>
        <p:txBody>
          <a:bodyPr/>
          <a:lstStyle/>
          <a:p>
            <a:pPr algn="ctr"/>
            <a:r>
              <a:rPr lang="en-JP" dirty="0"/>
              <a:t>Example of GRB 050713a</a:t>
            </a:r>
          </a:p>
        </p:txBody>
      </p:sp>
      <p:sp>
        <p:nvSpPr>
          <p:cNvPr id="4" name="Date Placeholder 3">
            <a:extLst>
              <a:ext uri="{FF2B5EF4-FFF2-40B4-BE49-F238E27FC236}">
                <a16:creationId xmlns:a16="http://schemas.microsoft.com/office/drawing/2014/main" id="{1DF633AB-753A-7888-BEFE-29FECC3DAA73}"/>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9B31A293-6AF4-86EF-59CE-38F644031845}"/>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2E38C42F-41DE-2C19-C3F7-44C3B489B7ED}"/>
              </a:ext>
            </a:extLst>
          </p:cNvPr>
          <p:cNvSpPr>
            <a:spLocks noGrp="1"/>
          </p:cNvSpPr>
          <p:nvPr>
            <p:ph type="sldNum" sz="quarter" idx="12"/>
          </p:nvPr>
        </p:nvSpPr>
        <p:spPr/>
        <p:txBody>
          <a:bodyPr/>
          <a:lstStyle/>
          <a:p>
            <a:fld id="{580D79CD-3E02-D043-9063-8D0F6ACF0498}" type="slidenum">
              <a:rPr lang="en-JP" smtClean="0"/>
              <a:t>11</a:t>
            </a:fld>
            <a:endParaRPr lang="en-JP"/>
          </a:p>
        </p:txBody>
      </p:sp>
      <p:pic>
        <p:nvPicPr>
          <p:cNvPr id="7" name="Picture 3">
            <a:extLst>
              <a:ext uri="{FF2B5EF4-FFF2-40B4-BE49-F238E27FC236}">
                <a16:creationId xmlns:a16="http://schemas.microsoft.com/office/drawing/2014/main" id="{404261FD-6773-B463-96E6-5879F7ED8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52413"/>
            <a:ext cx="7816850" cy="56911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a:extLst>
              <a:ext uri="{FF2B5EF4-FFF2-40B4-BE49-F238E27FC236}">
                <a16:creationId xmlns:a16="http://schemas.microsoft.com/office/drawing/2014/main" id="{870E29F1-D95D-0B91-B476-4EB67F03CF26}"/>
              </a:ext>
            </a:extLst>
          </p:cNvPr>
          <p:cNvSpPr>
            <a:spLocks noChangeArrowheads="1"/>
          </p:cNvSpPr>
          <p:nvPr/>
        </p:nvSpPr>
        <p:spPr bwMode="auto">
          <a:xfrm>
            <a:off x="5366439" y="2960076"/>
            <a:ext cx="76200" cy="3124200"/>
          </a:xfrm>
          <a:prstGeom prst="rect">
            <a:avLst/>
          </a:prstGeom>
          <a:solidFill>
            <a:schemeClr val="accent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 name="Text Box 5">
            <a:extLst>
              <a:ext uri="{FF2B5EF4-FFF2-40B4-BE49-F238E27FC236}">
                <a16:creationId xmlns:a16="http://schemas.microsoft.com/office/drawing/2014/main" id="{2A94A73D-5C33-1C02-0E2A-2ED1A5C1C30D}"/>
              </a:ext>
            </a:extLst>
          </p:cNvPr>
          <p:cNvSpPr txBox="1">
            <a:spLocks noChangeArrowheads="1"/>
          </p:cNvSpPr>
          <p:nvPr/>
        </p:nvSpPr>
        <p:spPr bwMode="auto">
          <a:xfrm>
            <a:off x="3070056" y="3156926"/>
            <a:ext cx="21543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800" dirty="0">
                <a:solidFill>
                  <a:schemeClr val="bg1"/>
                </a:solidFill>
              </a:rPr>
              <a:t>0.5</a:t>
            </a:r>
            <a:r>
              <a:rPr lang="en-US" altLang="ja-JP" dirty="0">
                <a:solidFill>
                  <a:schemeClr val="bg1"/>
                </a:solidFill>
              </a:rPr>
              <a:t> s exposure image</a:t>
            </a:r>
            <a:endParaRPr lang="ja-JP" altLang="en-US" sz="1800">
              <a:solidFill>
                <a:schemeClr val="bg1"/>
              </a:solidFill>
            </a:endParaRPr>
          </a:p>
          <a:p>
            <a:pPr algn="ctr"/>
            <a:r>
              <a:rPr lang="en-US" altLang="ja-JP" sz="1800" dirty="0">
                <a:solidFill>
                  <a:schemeClr val="bg1"/>
                </a:solidFill>
              </a:rPr>
              <a:t>11</a:t>
            </a:r>
            <a:r>
              <a:rPr lang="en-US" altLang="ja-JP" dirty="0">
                <a:solidFill>
                  <a:schemeClr val="bg1"/>
                </a:solidFill>
              </a:rPr>
              <a:t> sigma detection</a:t>
            </a:r>
            <a:endParaRPr lang="ja-JP" altLang="en-US" sz="1800">
              <a:solidFill>
                <a:schemeClr val="bg1"/>
              </a:solidFill>
            </a:endParaRPr>
          </a:p>
        </p:txBody>
      </p:sp>
      <p:sp>
        <p:nvSpPr>
          <p:cNvPr id="10" name="Line 6">
            <a:extLst>
              <a:ext uri="{FF2B5EF4-FFF2-40B4-BE49-F238E27FC236}">
                <a16:creationId xmlns:a16="http://schemas.microsoft.com/office/drawing/2014/main" id="{E75EE575-8174-BF49-9E0D-F0C30EA38A00}"/>
              </a:ext>
            </a:extLst>
          </p:cNvPr>
          <p:cNvSpPr>
            <a:spLocks noChangeShapeType="1"/>
          </p:cNvSpPr>
          <p:nvPr/>
        </p:nvSpPr>
        <p:spPr bwMode="auto">
          <a:xfrm>
            <a:off x="4280589" y="3798276"/>
            <a:ext cx="1143000" cy="53340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chemeClr val="bg1"/>
              </a:solidFill>
            </a:endParaRPr>
          </a:p>
        </p:txBody>
      </p:sp>
    </p:spTree>
    <p:extLst>
      <p:ext uri="{BB962C8B-B14F-4D97-AF65-F5344CB8AC3E}">
        <p14:creationId xmlns:p14="http://schemas.microsoft.com/office/powerpoint/2010/main" val="426104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96552" y="180828"/>
            <a:ext cx="8229600" cy="608588"/>
          </a:xfrm>
        </p:spPr>
        <p:txBody>
          <a:bodyPr>
            <a:normAutofit/>
          </a:bodyPr>
          <a:lstStyle/>
          <a:p>
            <a:pPr algn="ctr"/>
            <a:r>
              <a:rPr lang="en-US" altLang="ja-JP" sz="3600" dirty="0">
                <a:solidFill>
                  <a:srgbClr val="FFFFFF"/>
                </a:solidFill>
                <a:ea typeface="Yu Gothic Medium" panose="020B0400000000000000" pitchFamily="34" charset="-128"/>
              </a:rPr>
              <a:t>GCN: Gamma-ray Coordinates Network </a:t>
            </a:r>
            <a:endParaRPr kumimoji="1" lang="ja-JP" altLang="en-US" sz="3600" dirty="0">
              <a:solidFill>
                <a:srgbClr val="FFFFFF"/>
              </a:solidFill>
              <a:ea typeface="Yu Gothic Medium" panose="020B0400000000000000" pitchFamily="34" charset="-128"/>
            </a:endParaRPr>
          </a:p>
        </p:txBody>
      </p:sp>
      <p:sp>
        <p:nvSpPr>
          <p:cNvPr id="3" name="コンテンツ プレースホルダー 2"/>
          <p:cNvSpPr>
            <a:spLocks noGrp="1"/>
          </p:cNvSpPr>
          <p:nvPr>
            <p:ph idx="1"/>
          </p:nvPr>
        </p:nvSpPr>
        <p:spPr>
          <a:xfrm>
            <a:off x="1941135" y="3527787"/>
            <a:ext cx="6375400" cy="2621320"/>
          </a:xfrm>
        </p:spPr>
        <p:txBody>
          <a:bodyPr>
            <a:normAutofit/>
          </a:bodyPr>
          <a:lstStyle/>
          <a:p>
            <a:r>
              <a:rPr kumimoji="1" lang="en-US" altLang="ja-JP" dirty="0">
                <a:solidFill>
                  <a:srgbClr val="FFFFFF"/>
                </a:solidFill>
              </a:rPr>
              <a:t>PI: S. </a:t>
            </a:r>
            <a:r>
              <a:rPr kumimoji="1" lang="en-US" altLang="ja-JP" dirty="0" err="1">
                <a:solidFill>
                  <a:srgbClr val="FFFFFF"/>
                </a:solidFill>
              </a:rPr>
              <a:t>Barthelmy</a:t>
            </a:r>
            <a:r>
              <a:rPr kumimoji="1" lang="en-US" altLang="ja-JP" dirty="0">
                <a:solidFill>
                  <a:srgbClr val="FFFFFF"/>
                </a:solidFill>
              </a:rPr>
              <a:t> (NASA/GSFC)</a:t>
            </a:r>
          </a:p>
          <a:p>
            <a:r>
              <a:rPr lang="en-US" altLang="ja-JP" dirty="0">
                <a:solidFill>
                  <a:srgbClr val="FFFFFF"/>
                </a:solidFill>
              </a:rPr>
              <a:t>Operation: since 1990s -</a:t>
            </a:r>
          </a:p>
          <a:p>
            <a:r>
              <a:rPr lang="en-US" altLang="ja-JP" dirty="0">
                <a:solidFill>
                  <a:srgbClr val="FFFFFF"/>
                </a:solidFill>
              </a:rPr>
              <a:t>99.7% </a:t>
            </a:r>
            <a:r>
              <a:rPr lang="en-US" altLang="ja-JP" dirty="0" err="1">
                <a:solidFill>
                  <a:srgbClr val="FFFFFF"/>
                </a:solidFill>
              </a:rPr>
              <a:t>livetime</a:t>
            </a:r>
            <a:r>
              <a:rPr lang="en-US" altLang="ja-JP" dirty="0">
                <a:solidFill>
                  <a:srgbClr val="FFFFFF"/>
                </a:solidFill>
              </a:rPr>
              <a:t> </a:t>
            </a:r>
          </a:p>
          <a:p>
            <a:r>
              <a:rPr lang="en-US" altLang="ja-JP" dirty="0">
                <a:solidFill>
                  <a:srgbClr val="FFFFFF"/>
                </a:solidFill>
              </a:rPr>
              <a:t>&gt;500 GCN Notice recipients</a:t>
            </a:r>
          </a:p>
          <a:p>
            <a:r>
              <a:rPr lang="en-US" altLang="ja-JP" dirty="0">
                <a:solidFill>
                  <a:srgbClr val="FFFFFF"/>
                </a:solidFill>
              </a:rPr>
              <a:t>2127 GCN Circular recipients (2022/7)</a:t>
            </a:r>
          </a:p>
        </p:txBody>
      </p:sp>
      <p:sp>
        <p:nvSpPr>
          <p:cNvPr id="4" name="テキスト ボックス 3"/>
          <p:cNvSpPr txBox="1"/>
          <p:nvPr/>
        </p:nvSpPr>
        <p:spPr>
          <a:xfrm>
            <a:off x="2100269" y="1389895"/>
            <a:ext cx="8884562" cy="1938992"/>
          </a:xfrm>
          <a:prstGeom prst="rect">
            <a:avLst/>
          </a:prstGeom>
          <a:noFill/>
        </p:spPr>
        <p:txBody>
          <a:bodyPr wrap="square" rtlCol="0">
            <a:spAutoFit/>
          </a:bodyPr>
          <a:lstStyle/>
          <a:p>
            <a:pPr marL="342900" indent="-342900">
              <a:buFontTx/>
              <a:buChar char="-"/>
            </a:pPr>
            <a:r>
              <a:rPr lang="en-US" altLang="ja-JP" sz="2400" dirty="0">
                <a:solidFill>
                  <a:srgbClr val="FFFFFF"/>
                </a:solidFill>
              </a:rPr>
              <a:t>Distribution of GRB detection information by various spacecrafts</a:t>
            </a:r>
          </a:p>
          <a:p>
            <a:endParaRPr lang="en-US" altLang="ja-JP" sz="2400" dirty="0">
              <a:solidFill>
                <a:srgbClr val="FFFFFF"/>
              </a:solidFill>
            </a:endParaRPr>
          </a:p>
          <a:p>
            <a:pPr marL="342900" indent="-342900">
              <a:buFontTx/>
              <a:buChar char="-"/>
            </a:pPr>
            <a:r>
              <a:rPr kumimoji="1" lang="en-US" altLang="ja-JP" sz="2400" dirty="0">
                <a:solidFill>
                  <a:srgbClr val="FFFFFF"/>
                </a:solidFill>
              </a:rPr>
              <a:t>Receiving and automatically distributing to the GRB community prose-style e-mail messages about follow-up observations on various GRBs</a:t>
            </a:r>
            <a:endParaRPr kumimoji="1" lang="ja-JP" altLang="en-US" sz="2400" dirty="0">
              <a:solidFill>
                <a:srgbClr val="FFFFFF"/>
              </a:solidFill>
            </a:endParaRPr>
          </a:p>
        </p:txBody>
      </p:sp>
      <p:sp>
        <p:nvSpPr>
          <p:cNvPr id="5" name="テキスト ボックス 4"/>
          <p:cNvSpPr txBox="1"/>
          <p:nvPr/>
        </p:nvSpPr>
        <p:spPr>
          <a:xfrm>
            <a:off x="1803401" y="978650"/>
            <a:ext cx="1770887" cy="461665"/>
          </a:xfrm>
          <a:prstGeom prst="rect">
            <a:avLst/>
          </a:prstGeom>
          <a:noFill/>
        </p:spPr>
        <p:txBody>
          <a:bodyPr wrap="none" rtlCol="0">
            <a:spAutoFit/>
          </a:bodyPr>
          <a:lstStyle/>
          <a:p>
            <a:r>
              <a:rPr kumimoji="1" lang="en-US" altLang="ja-JP" sz="2400" b="1" dirty="0">
                <a:solidFill>
                  <a:srgbClr val="FFFF00"/>
                </a:solidFill>
              </a:rPr>
              <a:t>GCN Notices</a:t>
            </a:r>
            <a:endParaRPr kumimoji="1" lang="ja-JP" altLang="en-US" sz="2400" b="1" dirty="0">
              <a:solidFill>
                <a:srgbClr val="FFFF00"/>
              </a:solidFill>
            </a:endParaRPr>
          </a:p>
        </p:txBody>
      </p:sp>
      <p:sp>
        <p:nvSpPr>
          <p:cNvPr id="6" name="テキスト ボックス 5"/>
          <p:cNvSpPr txBox="1"/>
          <p:nvPr/>
        </p:nvSpPr>
        <p:spPr>
          <a:xfrm>
            <a:off x="1803400" y="1778750"/>
            <a:ext cx="1917562" cy="461665"/>
          </a:xfrm>
          <a:prstGeom prst="rect">
            <a:avLst/>
          </a:prstGeom>
          <a:noFill/>
        </p:spPr>
        <p:txBody>
          <a:bodyPr wrap="none" rtlCol="0">
            <a:spAutoFit/>
          </a:bodyPr>
          <a:lstStyle/>
          <a:p>
            <a:r>
              <a:rPr kumimoji="1" lang="en-US" altLang="ja-JP" sz="2400" b="1" dirty="0">
                <a:solidFill>
                  <a:srgbClr val="FFFF00"/>
                </a:solidFill>
              </a:rPr>
              <a:t>GCN Circulars</a:t>
            </a:r>
            <a:endParaRPr kumimoji="1" lang="ja-JP" altLang="en-US" sz="2400" b="1" dirty="0">
              <a:solidFill>
                <a:srgbClr val="FFFF00"/>
              </a:solidFill>
            </a:endParaRPr>
          </a:p>
        </p:txBody>
      </p:sp>
      <p:pic>
        <p:nvPicPr>
          <p:cNvPr id="8" name="図 7" descr="Barthelmy,_Scot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00" y="3429000"/>
            <a:ext cx="1970669" cy="2339844"/>
          </a:xfrm>
          <a:prstGeom prst="rect">
            <a:avLst/>
          </a:prstGeom>
        </p:spPr>
      </p:pic>
      <p:sp>
        <p:nvSpPr>
          <p:cNvPr id="7" name="Date Placeholder 6">
            <a:extLst>
              <a:ext uri="{FF2B5EF4-FFF2-40B4-BE49-F238E27FC236}">
                <a16:creationId xmlns:a16="http://schemas.microsoft.com/office/drawing/2014/main" id="{A7ABF0CE-93A4-DEB2-5554-5BF770416E28}"/>
              </a:ext>
            </a:extLst>
          </p:cNvPr>
          <p:cNvSpPr>
            <a:spLocks noGrp="1"/>
          </p:cNvSpPr>
          <p:nvPr>
            <p:ph type="dt" sz="half" idx="10"/>
          </p:nvPr>
        </p:nvSpPr>
        <p:spPr/>
        <p:txBody>
          <a:bodyPr/>
          <a:lstStyle/>
          <a:p>
            <a:r>
              <a:rPr kumimoji="1" lang="en-US" altLang="ja-JP"/>
              <a:t>2025/08/07</a:t>
            </a:r>
            <a:endParaRPr kumimoji="1" lang="ja-JP" altLang="en-US"/>
          </a:p>
        </p:txBody>
      </p:sp>
      <p:sp>
        <p:nvSpPr>
          <p:cNvPr id="9" name="Footer Placeholder 8">
            <a:extLst>
              <a:ext uri="{FF2B5EF4-FFF2-40B4-BE49-F238E27FC236}">
                <a16:creationId xmlns:a16="http://schemas.microsoft.com/office/drawing/2014/main" id="{60C09628-9B7C-434E-D76B-36E635B8DF0F}"/>
              </a:ext>
            </a:extLst>
          </p:cNvPr>
          <p:cNvSpPr>
            <a:spLocks noGrp="1"/>
          </p:cNvSpPr>
          <p:nvPr>
            <p:ph type="ftr" sz="quarter" idx="11"/>
          </p:nvPr>
        </p:nvSpPr>
        <p:spPr/>
        <p:txBody>
          <a:bodyPr/>
          <a:lstStyle/>
          <a:p>
            <a:r>
              <a:rPr kumimoji="1" lang="en-US" altLang="ja-JP"/>
              <a:t>Exploring Extreme Transients</a:t>
            </a:r>
            <a:endParaRPr kumimoji="1" lang="ja-JP" altLang="en-US"/>
          </a:p>
        </p:txBody>
      </p:sp>
      <p:sp>
        <p:nvSpPr>
          <p:cNvPr id="10" name="Slide Number Placeholder 9">
            <a:extLst>
              <a:ext uri="{FF2B5EF4-FFF2-40B4-BE49-F238E27FC236}">
                <a16:creationId xmlns:a16="http://schemas.microsoft.com/office/drawing/2014/main" id="{91D57634-335B-BB0E-364A-CB096EA8BAD5}"/>
              </a:ext>
            </a:extLst>
          </p:cNvPr>
          <p:cNvSpPr>
            <a:spLocks noGrp="1"/>
          </p:cNvSpPr>
          <p:nvPr>
            <p:ph type="sldNum" sz="quarter" idx="12"/>
          </p:nvPr>
        </p:nvSpPr>
        <p:spPr/>
        <p:txBody>
          <a:bodyPr/>
          <a:lstStyle/>
          <a:p>
            <a:fld id="{FCFEA045-99C8-2045-966E-C098CC4FF216}" type="slidenum">
              <a:rPr kumimoji="1" lang="ja-JP" altLang="en-US" smtClean="0"/>
              <a:t>12</a:t>
            </a:fld>
            <a:endParaRPr kumimoji="1" lang="ja-JP" altLang="en-US"/>
          </a:p>
        </p:txBody>
      </p:sp>
    </p:spTree>
    <p:extLst>
      <p:ext uri="{BB962C8B-B14F-4D97-AF65-F5344CB8AC3E}">
        <p14:creationId xmlns:p14="http://schemas.microsoft.com/office/powerpoint/2010/main" val="2788000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F48403-3E35-D370-33BD-042DB7A096CF}"/>
              </a:ext>
            </a:extLst>
          </p:cNvPr>
          <p:cNvSpPr>
            <a:spLocks noGrp="1"/>
          </p:cNvSpPr>
          <p:nvPr>
            <p:ph type="title"/>
          </p:nvPr>
        </p:nvSpPr>
        <p:spPr>
          <a:xfrm>
            <a:off x="2152650" y="206101"/>
            <a:ext cx="7886700" cy="493666"/>
          </a:xfrm>
        </p:spPr>
        <p:txBody>
          <a:bodyPr>
            <a:normAutofit fontScale="90000"/>
          </a:bodyPr>
          <a:lstStyle/>
          <a:p>
            <a:pPr algn="ctr"/>
            <a:r>
              <a:rPr kumimoji="1" lang="en-US" altLang="ja-JP" dirty="0">
                <a:ea typeface="Yu Gothic Medium" panose="020B0400000000000000" pitchFamily="34" charset="-128"/>
              </a:rPr>
              <a:t>New GCN</a:t>
            </a:r>
            <a:endParaRPr kumimoji="1" lang="ja-JP" altLang="en-US">
              <a:ea typeface="Yu Gothic Medium" panose="020B0400000000000000" pitchFamily="34" charset="-128"/>
            </a:endParaRPr>
          </a:p>
        </p:txBody>
      </p:sp>
      <p:pic>
        <p:nvPicPr>
          <p:cNvPr id="5" name="図 4" descr="ダイアグラム&#10;&#10;自動的に生成された説明">
            <a:extLst>
              <a:ext uri="{FF2B5EF4-FFF2-40B4-BE49-F238E27FC236}">
                <a16:creationId xmlns:a16="http://schemas.microsoft.com/office/drawing/2014/main" id="{6BDEF003-4D2E-7D27-084A-7C0DF6F146FB}"/>
              </a:ext>
            </a:extLst>
          </p:cNvPr>
          <p:cNvPicPr>
            <a:picLocks noChangeAspect="1"/>
          </p:cNvPicPr>
          <p:nvPr/>
        </p:nvPicPr>
        <p:blipFill>
          <a:blip r:embed="rId2"/>
          <a:stretch>
            <a:fillRect/>
          </a:stretch>
        </p:blipFill>
        <p:spPr>
          <a:xfrm>
            <a:off x="2426045" y="1348332"/>
            <a:ext cx="7339910" cy="4801707"/>
          </a:xfrm>
          <a:prstGeom prst="rect">
            <a:avLst/>
          </a:prstGeom>
        </p:spPr>
      </p:pic>
      <p:sp>
        <p:nvSpPr>
          <p:cNvPr id="3" name="Date Placeholder 2">
            <a:extLst>
              <a:ext uri="{FF2B5EF4-FFF2-40B4-BE49-F238E27FC236}">
                <a16:creationId xmlns:a16="http://schemas.microsoft.com/office/drawing/2014/main" id="{2839A304-CD24-632F-6347-129D81345E2F}"/>
              </a:ext>
            </a:extLst>
          </p:cNvPr>
          <p:cNvSpPr>
            <a:spLocks noGrp="1"/>
          </p:cNvSpPr>
          <p:nvPr>
            <p:ph type="dt" sz="half" idx="10"/>
          </p:nvPr>
        </p:nvSpPr>
        <p:spPr/>
        <p:txBody>
          <a:bodyPr/>
          <a:lstStyle/>
          <a:p>
            <a:r>
              <a:rPr kumimoji="1" lang="en-US" altLang="ja-JP"/>
              <a:t>2025/08/07</a:t>
            </a:r>
            <a:endParaRPr kumimoji="1" lang="ja-JP" altLang="en-US"/>
          </a:p>
        </p:txBody>
      </p:sp>
      <p:sp>
        <p:nvSpPr>
          <p:cNvPr id="4" name="Footer Placeholder 3">
            <a:extLst>
              <a:ext uri="{FF2B5EF4-FFF2-40B4-BE49-F238E27FC236}">
                <a16:creationId xmlns:a16="http://schemas.microsoft.com/office/drawing/2014/main" id="{DD18CB1E-7F3F-D64B-068F-7D9AD2301D6B}"/>
              </a:ext>
            </a:extLst>
          </p:cNvPr>
          <p:cNvSpPr>
            <a:spLocks noGrp="1"/>
          </p:cNvSpPr>
          <p:nvPr>
            <p:ph type="ftr" sz="quarter" idx="11"/>
          </p:nvPr>
        </p:nvSpPr>
        <p:spPr/>
        <p:txBody>
          <a:bodyPr/>
          <a:lstStyle/>
          <a:p>
            <a:r>
              <a:rPr kumimoji="1" lang="en-US" altLang="ja-JP"/>
              <a:t>Exploring Extreme Transients</a:t>
            </a:r>
            <a:endParaRPr kumimoji="1" lang="ja-JP" altLang="en-US"/>
          </a:p>
        </p:txBody>
      </p:sp>
      <p:sp>
        <p:nvSpPr>
          <p:cNvPr id="8" name="Slide Number Placeholder 7">
            <a:extLst>
              <a:ext uri="{FF2B5EF4-FFF2-40B4-BE49-F238E27FC236}">
                <a16:creationId xmlns:a16="http://schemas.microsoft.com/office/drawing/2014/main" id="{4A44FC66-71AC-B7CB-9B35-A9755C83B6E2}"/>
              </a:ext>
            </a:extLst>
          </p:cNvPr>
          <p:cNvSpPr>
            <a:spLocks noGrp="1"/>
          </p:cNvSpPr>
          <p:nvPr>
            <p:ph type="sldNum" sz="quarter" idx="12"/>
          </p:nvPr>
        </p:nvSpPr>
        <p:spPr/>
        <p:txBody>
          <a:bodyPr/>
          <a:lstStyle/>
          <a:p>
            <a:fld id="{FCFEA045-99C8-2045-966E-C098CC4FF216}" type="slidenum">
              <a:rPr kumimoji="1" lang="ja-JP" altLang="en-US" smtClean="0"/>
              <a:t>13</a:t>
            </a:fld>
            <a:endParaRPr kumimoji="1" lang="ja-JP" altLang="en-US"/>
          </a:p>
        </p:txBody>
      </p:sp>
      <p:sp>
        <p:nvSpPr>
          <p:cNvPr id="9" name="TextBox 8">
            <a:extLst>
              <a:ext uri="{FF2B5EF4-FFF2-40B4-BE49-F238E27FC236}">
                <a16:creationId xmlns:a16="http://schemas.microsoft.com/office/drawing/2014/main" id="{9324B131-D05D-4AAE-0619-3DD51FFD0150}"/>
              </a:ext>
            </a:extLst>
          </p:cNvPr>
          <p:cNvSpPr txBox="1"/>
          <p:nvPr/>
        </p:nvSpPr>
        <p:spPr>
          <a:xfrm>
            <a:off x="2327489" y="792055"/>
            <a:ext cx="7490705" cy="461665"/>
          </a:xfrm>
          <a:prstGeom prst="rect">
            <a:avLst/>
          </a:prstGeom>
          <a:noFill/>
        </p:spPr>
        <p:txBody>
          <a:bodyPr wrap="none" rtlCol="0">
            <a:spAutoFit/>
          </a:bodyPr>
          <a:lstStyle/>
          <a:p>
            <a:r>
              <a:rPr lang="en-JP" sz="2400" dirty="0">
                <a:latin typeface="+mj-lt"/>
              </a:rPr>
              <a:t>GSFC: Judy Racusin, Leo Singer, … (after Scott’s retirement)</a:t>
            </a:r>
          </a:p>
        </p:txBody>
      </p:sp>
    </p:spTree>
    <p:extLst>
      <p:ext uri="{BB962C8B-B14F-4D97-AF65-F5344CB8AC3E}">
        <p14:creationId xmlns:p14="http://schemas.microsoft.com/office/powerpoint/2010/main" val="917794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140B7-C556-E2BC-2918-61BA16D3F3B0}"/>
              </a:ext>
            </a:extLst>
          </p:cNvPr>
          <p:cNvSpPr>
            <a:spLocks noGrp="1"/>
          </p:cNvSpPr>
          <p:nvPr>
            <p:ph type="title"/>
          </p:nvPr>
        </p:nvSpPr>
        <p:spPr>
          <a:xfrm>
            <a:off x="1722783" y="257926"/>
            <a:ext cx="8799443" cy="1073426"/>
          </a:xfrm>
        </p:spPr>
        <p:txBody>
          <a:bodyPr>
            <a:noAutofit/>
          </a:bodyPr>
          <a:lstStyle/>
          <a:p>
            <a:pPr algn="ctr"/>
            <a:r>
              <a:rPr lang="en-US" sz="3600" dirty="0">
                <a:ea typeface="Yu Gothic Medium" panose="020B0400000000000000" pitchFamily="34" charset="-128"/>
              </a:rPr>
              <a:t>Tracking and Data Relay Satellite System</a:t>
            </a:r>
            <a:br>
              <a:rPr lang="en-US" sz="3600" dirty="0">
                <a:ea typeface="Yu Gothic Medium" panose="020B0400000000000000" pitchFamily="34" charset="-128"/>
              </a:rPr>
            </a:br>
            <a:r>
              <a:rPr lang="en-US" sz="3600" dirty="0">
                <a:ea typeface="Yu Gothic Medium" panose="020B0400000000000000" pitchFamily="34" charset="-128"/>
              </a:rPr>
              <a:t>- TDRSS -</a:t>
            </a:r>
            <a:endParaRPr lang="en-JP" sz="3600" dirty="0">
              <a:ea typeface="Yu Gothic Medium" panose="020B0400000000000000" pitchFamily="34" charset="-128"/>
            </a:endParaRPr>
          </a:p>
        </p:txBody>
      </p:sp>
      <p:pic>
        <p:nvPicPr>
          <p:cNvPr id="8" name="図 8" descr="傘をさしている衛星のcg&#10;&#10;中程度の精度で自動的に生成された説明">
            <a:extLst>
              <a:ext uri="{FF2B5EF4-FFF2-40B4-BE49-F238E27FC236}">
                <a16:creationId xmlns:a16="http://schemas.microsoft.com/office/drawing/2014/main" id="{546E4F07-15D7-02BC-D8E4-D9BAE131A135}"/>
              </a:ext>
            </a:extLst>
          </p:cNvPr>
          <p:cNvPicPr>
            <a:picLocks noChangeAspect="1"/>
          </p:cNvPicPr>
          <p:nvPr/>
        </p:nvPicPr>
        <p:blipFill>
          <a:blip r:embed="rId2"/>
          <a:stretch>
            <a:fillRect/>
          </a:stretch>
        </p:blipFill>
        <p:spPr>
          <a:xfrm>
            <a:off x="623044" y="2047949"/>
            <a:ext cx="2808356" cy="1998422"/>
          </a:xfrm>
          <a:prstGeom prst="rect">
            <a:avLst/>
          </a:prstGeom>
        </p:spPr>
      </p:pic>
      <p:pic>
        <p:nvPicPr>
          <p:cNvPr id="9" name="図 10" descr="飛行機が空を飛んでいる衛星&#10;&#10;低い精度で自動的に生成された説明">
            <a:extLst>
              <a:ext uri="{FF2B5EF4-FFF2-40B4-BE49-F238E27FC236}">
                <a16:creationId xmlns:a16="http://schemas.microsoft.com/office/drawing/2014/main" id="{360D9198-7F3C-4DD7-3B90-E3A0DB7B7F07}"/>
              </a:ext>
            </a:extLst>
          </p:cNvPr>
          <p:cNvPicPr>
            <a:picLocks noChangeAspect="1"/>
          </p:cNvPicPr>
          <p:nvPr/>
        </p:nvPicPr>
        <p:blipFill>
          <a:blip r:embed="rId3"/>
          <a:stretch>
            <a:fillRect/>
          </a:stretch>
        </p:blipFill>
        <p:spPr>
          <a:xfrm>
            <a:off x="4120139" y="2037983"/>
            <a:ext cx="3091982" cy="1961476"/>
          </a:xfrm>
          <a:prstGeom prst="rect">
            <a:avLst/>
          </a:prstGeom>
        </p:spPr>
      </p:pic>
      <p:pic>
        <p:nvPicPr>
          <p:cNvPr id="10" name="図 12" descr="ブルー, 座る, テーブル, 水 が含まれている画像&#10;&#10;自動的に生成された説明">
            <a:extLst>
              <a:ext uri="{FF2B5EF4-FFF2-40B4-BE49-F238E27FC236}">
                <a16:creationId xmlns:a16="http://schemas.microsoft.com/office/drawing/2014/main" id="{5AE4A0B8-2D05-F721-3D4E-9B619719A576}"/>
              </a:ext>
            </a:extLst>
          </p:cNvPr>
          <p:cNvPicPr>
            <a:picLocks noChangeAspect="1"/>
          </p:cNvPicPr>
          <p:nvPr/>
        </p:nvPicPr>
        <p:blipFill>
          <a:blip r:embed="rId4"/>
          <a:stretch>
            <a:fillRect/>
          </a:stretch>
        </p:blipFill>
        <p:spPr>
          <a:xfrm>
            <a:off x="7978242" y="2055824"/>
            <a:ext cx="2604053" cy="2710843"/>
          </a:xfrm>
          <a:prstGeom prst="rect">
            <a:avLst/>
          </a:prstGeom>
        </p:spPr>
      </p:pic>
      <p:sp>
        <p:nvSpPr>
          <p:cNvPr id="11" name="テキスト ボックス 13">
            <a:extLst>
              <a:ext uri="{FF2B5EF4-FFF2-40B4-BE49-F238E27FC236}">
                <a16:creationId xmlns:a16="http://schemas.microsoft.com/office/drawing/2014/main" id="{2D6E8F8E-46B9-220B-D71C-32D977BB2963}"/>
              </a:ext>
            </a:extLst>
          </p:cNvPr>
          <p:cNvSpPr txBox="1"/>
          <p:nvPr/>
        </p:nvSpPr>
        <p:spPr>
          <a:xfrm>
            <a:off x="613105" y="1391652"/>
            <a:ext cx="2311851" cy="646331"/>
          </a:xfrm>
          <a:prstGeom prst="rect">
            <a:avLst/>
          </a:prstGeom>
          <a:noFill/>
        </p:spPr>
        <p:txBody>
          <a:bodyPr wrap="none" rtlCol="0">
            <a:spAutoFit/>
          </a:bodyPr>
          <a:lstStyle/>
          <a:p>
            <a:r>
              <a:rPr kumimoji="1" lang="en-US" altLang="ja-JP" dirty="0">
                <a:latin typeface="Calibri" panose="020F0502020204030204" pitchFamily="34" charset="0"/>
                <a:cs typeface="Calibri" panose="020F0502020204030204" pitchFamily="34" charset="0"/>
              </a:rPr>
              <a:t>First generation TDRS</a:t>
            </a:r>
          </a:p>
          <a:p>
            <a:r>
              <a:rPr kumimoji="1" lang="en-US" altLang="ja-JP" dirty="0">
                <a:latin typeface="Calibri" panose="020F0502020204030204" pitchFamily="34" charset="0"/>
                <a:cs typeface="Calibri" panose="020F0502020204030204" pitchFamily="34" charset="0"/>
              </a:rPr>
              <a:t>(launched: 1983-1995)</a:t>
            </a:r>
            <a:endParaRPr kumimoji="1" lang="ja-JP" altLang="en-US">
              <a:latin typeface="Calibri" panose="020F0502020204030204" pitchFamily="34" charset="0"/>
              <a:cs typeface="Calibri" panose="020F0502020204030204" pitchFamily="34" charset="0"/>
            </a:endParaRPr>
          </a:p>
        </p:txBody>
      </p:sp>
      <p:sp>
        <p:nvSpPr>
          <p:cNvPr id="12" name="テキスト ボックス 14">
            <a:extLst>
              <a:ext uri="{FF2B5EF4-FFF2-40B4-BE49-F238E27FC236}">
                <a16:creationId xmlns:a16="http://schemas.microsoft.com/office/drawing/2014/main" id="{EAD65809-46F0-DDA0-44C4-B4DD9A3352B9}"/>
              </a:ext>
            </a:extLst>
          </p:cNvPr>
          <p:cNvSpPr txBox="1"/>
          <p:nvPr/>
        </p:nvSpPr>
        <p:spPr>
          <a:xfrm>
            <a:off x="4038600" y="1382401"/>
            <a:ext cx="2472856" cy="646331"/>
          </a:xfrm>
          <a:prstGeom prst="rect">
            <a:avLst/>
          </a:prstGeom>
          <a:noFill/>
        </p:spPr>
        <p:txBody>
          <a:bodyPr wrap="none" rtlCol="0">
            <a:spAutoFit/>
          </a:bodyPr>
          <a:lstStyle/>
          <a:p>
            <a:r>
              <a:rPr kumimoji="1" lang="en-US" altLang="ja-JP" dirty="0">
                <a:latin typeface="Calibri" panose="020F0502020204030204" pitchFamily="34" charset="0"/>
                <a:cs typeface="Calibri" panose="020F0502020204030204" pitchFamily="34" charset="0"/>
              </a:rPr>
              <a:t>Second generation TDRS</a:t>
            </a:r>
          </a:p>
          <a:p>
            <a:r>
              <a:rPr kumimoji="1" lang="en-US" altLang="ja-JP" dirty="0">
                <a:latin typeface="Calibri" panose="020F0502020204030204" pitchFamily="34" charset="0"/>
                <a:cs typeface="Calibri" panose="020F0502020204030204" pitchFamily="34" charset="0"/>
              </a:rPr>
              <a:t>(launched: 2000-2002)</a:t>
            </a:r>
            <a:endParaRPr kumimoji="1" lang="ja-JP" altLang="en-US">
              <a:latin typeface="Calibri" panose="020F0502020204030204" pitchFamily="34" charset="0"/>
              <a:cs typeface="Calibri" panose="020F0502020204030204" pitchFamily="34" charset="0"/>
            </a:endParaRPr>
          </a:p>
        </p:txBody>
      </p:sp>
      <p:sp>
        <p:nvSpPr>
          <p:cNvPr id="13" name="テキスト ボックス 15">
            <a:extLst>
              <a:ext uri="{FF2B5EF4-FFF2-40B4-BE49-F238E27FC236}">
                <a16:creationId xmlns:a16="http://schemas.microsoft.com/office/drawing/2014/main" id="{40818A4A-ED70-6E50-50F0-B4205E2BC383}"/>
              </a:ext>
            </a:extLst>
          </p:cNvPr>
          <p:cNvSpPr txBox="1"/>
          <p:nvPr/>
        </p:nvSpPr>
        <p:spPr>
          <a:xfrm>
            <a:off x="7903756" y="1409493"/>
            <a:ext cx="2311851" cy="646331"/>
          </a:xfrm>
          <a:prstGeom prst="rect">
            <a:avLst/>
          </a:prstGeom>
          <a:noFill/>
        </p:spPr>
        <p:txBody>
          <a:bodyPr wrap="none" rtlCol="0">
            <a:spAutoFit/>
          </a:bodyPr>
          <a:lstStyle/>
          <a:p>
            <a:r>
              <a:rPr kumimoji="1" lang="en-US" altLang="ja-JP" dirty="0">
                <a:latin typeface="Calibri" panose="020F0502020204030204" pitchFamily="34" charset="0"/>
                <a:cs typeface="Calibri" panose="020F0502020204030204" pitchFamily="34" charset="0"/>
              </a:rPr>
              <a:t>Third generation TDRS</a:t>
            </a:r>
          </a:p>
          <a:p>
            <a:r>
              <a:rPr kumimoji="1" lang="en-US" altLang="ja-JP" dirty="0">
                <a:latin typeface="Calibri" panose="020F0502020204030204" pitchFamily="34" charset="0"/>
                <a:cs typeface="Calibri" panose="020F0502020204030204" pitchFamily="34" charset="0"/>
              </a:rPr>
              <a:t>(launched: 2013-2017)</a:t>
            </a:r>
            <a:endParaRPr kumimoji="1" lang="ja-JP" altLang="en-US">
              <a:latin typeface="Calibri" panose="020F0502020204030204" pitchFamily="34" charset="0"/>
              <a:cs typeface="Calibri" panose="020F0502020204030204" pitchFamily="34" charset="0"/>
            </a:endParaRPr>
          </a:p>
        </p:txBody>
      </p:sp>
      <p:sp>
        <p:nvSpPr>
          <p:cNvPr id="14" name="テキスト ボックス 17">
            <a:extLst>
              <a:ext uri="{FF2B5EF4-FFF2-40B4-BE49-F238E27FC236}">
                <a16:creationId xmlns:a16="http://schemas.microsoft.com/office/drawing/2014/main" id="{80E4C9E5-9E0E-6917-D079-81F0BE9A21E1}"/>
              </a:ext>
            </a:extLst>
          </p:cNvPr>
          <p:cNvSpPr txBox="1"/>
          <p:nvPr/>
        </p:nvSpPr>
        <p:spPr>
          <a:xfrm>
            <a:off x="587983" y="4046372"/>
            <a:ext cx="1420710" cy="307777"/>
          </a:xfrm>
          <a:prstGeom prst="rect">
            <a:avLst/>
          </a:prstGeom>
          <a:noFill/>
        </p:spPr>
        <p:txBody>
          <a:bodyPr wrap="none" rtlCol="0">
            <a:spAutoFit/>
          </a:bodyPr>
          <a:lstStyle/>
          <a:p>
            <a:r>
              <a:rPr kumimoji="1" lang="en-US" altLang="ja-JP" sz="1400" dirty="0">
                <a:latin typeface="Calibri" panose="020F0502020204030204" pitchFamily="34" charset="0"/>
                <a:cs typeface="Calibri" panose="020F0502020204030204" pitchFamily="34" charset="0"/>
              </a:rPr>
              <a:t>(TDRS-6, TDRS-7)</a:t>
            </a:r>
            <a:endParaRPr kumimoji="1" lang="ja-JP" altLang="en-US" sz="1400">
              <a:latin typeface="Calibri" panose="020F0502020204030204" pitchFamily="34" charset="0"/>
              <a:cs typeface="Calibri" panose="020F0502020204030204" pitchFamily="34" charset="0"/>
            </a:endParaRPr>
          </a:p>
        </p:txBody>
      </p:sp>
      <p:sp>
        <p:nvSpPr>
          <p:cNvPr id="15" name="テキスト ボックス 18">
            <a:extLst>
              <a:ext uri="{FF2B5EF4-FFF2-40B4-BE49-F238E27FC236}">
                <a16:creationId xmlns:a16="http://schemas.microsoft.com/office/drawing/2014/main" id="{28EF93B2-F203-4D22-F549-AA4DD9493F66}"/>
              </a:ext>
            </a:extLst>
          </p:cNvPr>
          <p:cNvSpPr txBox="1"/>
          <p:nvPr/>
        </p:nvSpPr>
        <p:spPr>
          <a:xfrm>
            <a:off x="4038600" y="4031210"/>
            <a:ext cx="2118080" cy="307777"/>
          </a:xfrm>
          <a:prstGeom prst="rect">
            <a:avLst/>
          </a:prstGeom>
          <a:noFill/>
        </p:spPr>
        <p:txBody>
          <a:bodyPr wrap="none" rtlCol="0">
            <a:spAutoFit/>
          </a:bodyPr>
          <a:lstStyle/>
          <a:p>
            <a:r>
              <a:rPr kumimoji="1" lang="en-US" altLang="ja-JP" sz="1400" dirty="0">
                <a:latin typeface="Calibri" panose="020F0502020204030204" pitchFamily="34" charset="0"/>
                <a:cs typeface="Calibri" panose="020F0502020204030204" pitchFamily="34" charset="0"/>
              </a:rPr>
              <a:t>(TDRS-8, TDRS-9, TDRS-10)</a:t>
            </a:r>
            <a:endParaRPr kumimoji="1" lang="ja-JP" altLang="en-US" sz="1400">
              <a:latin typeface="Calibri" panose="020F0502020204030204" pitchFamily="34" charset="0"/>
              <a:cs typeface="Calibri" panose="020F0502020204030204" pitchFamily="34" charset="0"/>
            </a:endParaRPr>
          </a:p>
        </p:txBody>
      </p:sp>
      <p:sp>
        <p:nvSpPr>
          <p:cNvPr id="16" name="テキスト ボックス 19">
            <a:extLst>
              <a:ext uri="{FF2B5EF4-FFF2-40B4-BE49-F238E27FC236}">
                <a16:creationId xmlns:a16="http://schemas.microsoft.com/office/drawing/2014/main" id="{A0F30E8D-B27B-A337-631C-29F18DF70477}"/>
              </a:ext>
            </a:extLst>
          </p:cNvPr>
          <p:cNvSpPr txBox="1"/>
          <p:nvPr/>
        </p:nvSpPr>
        <p:spPr>
          <a:xfrm>
            <a:off x="7978242" y="4777266"/>
            <a:ext cx="2300823" cy="307777"/>
          </a:xfrm>
          <a:prstGeom prst="rect">
            <a:avLst/>
          </a:prstGeom>
          <a:noFill/>
        </p:spPr>
        <p:txBody>
          <a:bodyPr wrap="none" rtlCol="0">
            <a:spAutoFit/>
          </a:bodyPr>
          <a:lstStyle/>
          <a:p>
            <a:r>
              <a:rPr kumimoji="1" lang="en-US" altLang="ja-JP" sz="1400">
                <a:latin typeface="Calibri" panose="020F0502020204030204" pitchFamily="34" charset="0"/>
                <a:cs typeface="Calibri" panose="020F0502020204030204" pitchFamily="34" charset="0"/>
              </a:rPr>
              <a:t>(TDRS-11, TDRS-12, TDRS-13)</a:t>
            </a:r>
            <a:endParaRPr kumimoji="1" lang="ja-JP" altLang="en-US" sz="1400">
              <a:latin typeface="Calibri" panose="020F0502020204030204" pitchFamily="34" charset="0"/>
              <a:cs typeface="Calibri" panose="020F0502020204030204" pitchFamily="34" charset="0"/>
            </a:endParaRPr>
          </a:p>
        </p:txBody>
      </p:sp>
      <p:sp>
        <p:nvSpPr>
          <p:cNvPr id="17" name="テキスト ボックス 20">
            <a:extLst>
              <a:ext uri="{FF2B5EF4-FFF2-40B4-BE49-F238E27FC236}">
                <a16:creationId xmlns:a16="http://schemas.microsoft.com/office/drawing/2014/main" id="{78E1EF15-6450-2CD6-95CF-DB8B33EA0EDB}"/>
              </a:ext>
            </a:extLst>
          </p:cNvPr>
          <p:cNvSpPr txBox="1"/>
          <p:nvPr/>
        </p:nvSpPr>
        <p:spPr>
          <a:xfrm>
            <a:off x="613105" y="4354048"/>
            <a:ext cx="7051968" cy="523220"/>
          </a:xfrm>
          <a:prstGeom prst="rect">
            <a:avLst/>
          </a:prstGeom>
          <a:noFill/>
        </p:spPr>
        <p:txBody>
          <a:bodyPr wrap="square" rtlCol="0">
            <a:spAutoFit/>
          </a:bodyPr>
          <a:lstStyle/>
          <a:p>
            <a:r>
              <a:rPr kumimoji="1" lang="en-US" altLang="ja-JP" sz="1400" dirty="0">
                <a:latin typeface="Calibri" panose="020F0502020204030204" pitchFamily="34" charset="0"/>
                <a:cs typeface="Calibri" panose="020F0502020204030204" pitchFamily="34" charset="0"/>
              </a:rPr>
              <a:t>(figures and information from NASA TDRS webpage: https://</a:t>
            </a:r>
            <a:r>
              <a:rPr kumimoji="1" lang="en-US" altLang="ja-JP" sz="1400" dirty="0" err="1">
                <a:latin typeface="Calibri" panose="020F0502020204030204" pitchFamily="34" charset="0"/>
                <a:cs typeface="Calibri" panose="020F0502020204030204" pitchFamily="34" charset="0"/>
              </a:rPr>
              <a:t>www.nasa.gov</a:t>
            </a:r>
            <a:r>
              <a:rPr kumimoji="1" lang="en-US" altLang="ja-JP" sz="1400" dirty="0">
                <a:latin typeface="Calibri" panose="020F0502020204030204" pitchFamily="34" charset="0"/>
                <a:cs typeface="Calibri" panose="020F0502020204030204" pitchFamily="34" charset="0"/>
              </a:rPr>
              <a:t>/directorates/</a:t>
            </a:r>
            <a:r>
              <a:rPr kumimoji="1" lang="en-US" altLang="ja-JP" sz="1400" dirty="0" err="1">
                <a:latin typeface="Calibri" panose="020F0502020204030204" pitchFamily="34" charset="0"/>
                <a:cs typeface="Calibri" panose="020F0502020204030204" pitchFamily="34" charset="0"/>
              </a:rPr>
              <a:t>heo</a:t>
            </a:r>
            <a:r>
              <a:rPr kumimoji="1" lang="en-US" altLang="ja-JP" sz="1400" dirty="0">
                <a:latin typeface="Calibri" panose="020F0502020204030204" pitchFamily="34" charset="0"/>
                <a:cs typeface="Calibri" panose="020F0502020204030204" pitchFamily="34" charset="0"/>
              </a:rPr>
              <a:t>/scan/services/networks/</a:t>
            </a:r>
            <a:r>
              <a:rPr kumimoji="1" lang="en-US" altLang="ja-JP" sz="1400" dirty="0" err="1">
                <a:latin typeface="Calibri" panose="020F0502020204030204" pitchFamily="34" charset="0"/>
                <a:cs typeface="Calibri" panose="020F0502020204030204" pitchFamily="34" charset="0"/>
              </a:rPr>
              <a:t>tdrs_main</a:t>
            </a:r>
            <a:r>
              <a:rPr kumimoji="1" lang="en-US" altLang="ja-JP" sz="1400" dirty="0">
                <a:latin typeface="Calibri" panose="020F0502020204030204" pitchFamily="34" charset="0"/>
                <a:cs typeface="Calibri" panose="020F0502020204030204" pitchFamily="34" charset="0"/>
              </a:rPr>
              <a:t>)</a:t>
            </a:r>
            <a:endParaRPr kumimoji="1" lang="ja-JP" altLang="en-US" sz="1400">
              <a:latin typeface="Calibri" panose="020F0502020204030204" pitchFamily="34" charset="0"/>
              <a:cs typeface="Calibri" panose="020F0502020204030204" pitchFamily="34" charset="0"/>
            </a:endParaRPr>
          </a:p>
        </p:txBody>
      </p:sp>
      <p:sp>
        <p:nvSpPr>
          <p:cNvPr id="18" name="テキスト ボックス 16">
            <a:extLst>
              <a:ext uri="{FF2B5EF4-FFF2-40B4-BE49-F238E27FC236}">
                <a16:creationId xmlns:a16="http://schemas.microsoft.com/office/drawing/2014/main" id="{5B296A83-A1E6-9EE5-ABEE-87856F630C8E}"/>
              </a:ext>
            </a:extLst>
          </p:cNvPr>
          <p:cNvSpPr txBox="1"/>
          <p:nvPr/>
        </p:nvSpPr>
        <p:spPr>
          <a:xfrm>
            <a:off x="293300" y="5212865"/>
            <a:ext cx="11191333" cy="1015663"/>
          </a:xfrm>
          <a:prstGeom prst="rect">
            <a:avLst/>
          </a:prstGeom>
          <a:noFill/>
        </p:spPr>
        <p:txBody>
          <a:bodyPr wrap="none" rtlCol="0">
            <a:spAutoFit/>
          </a:bodyPr>
          <a:lstStyle/>
          <a:p>
            <a:pPr marL="285750" indent="-285750">
              <a:buFont typeface="Arial" panose="020B0604020202020204" pitchFamily="34" charset="0"/>
              <a:buChar char="•"/>
            </a:pPr>
            <a:r>
              <a:rPr kumimoji="1" lang="en-US" altLang="ja-JP" sz="2000" dirty="0">
                <a:latin typeface="Calibri" panose="020F0502020204030204" pitchFamily="34" charset="0"/>
                <a:cs typeface="Calibri" panose="020F0502020204030204" pitchFamily="34" charset="0"/>
              </a:rPr>
              <a:t>Swift uses</a:t>
            </a:r>
            <a:r>
              <a:rPr kumimoji="1" lang="ja-JP" altLang="en-US" sz="2000">
                <a:latin typeface="Calibri" panose="020F0502020204030204" pitchFamily="34" charset="0"/>
                <a:cs typeface="Calibri" panose="020F0502020204030204" pitchFamily="34" charset="0"/>
              </a:rPr>
              <a:t> </a:t>
            </a:r>
            <a:r>
              <a:rPr kumimoji="1" lang="en-US" altLang="ja-JP" sz="2000" dirty="0">
                <a:latin typeface="Calibri" panose="020F0502020204030204" pitchFamily="34" charset="0"/>
                <a:cs typeface="Calibri" panose="020F0502020204030204" pitchFamily="34" charset="0"/>
              </a:rPr>
              <a:t>the </a:t>
            </a:r>
            <a:r>
              <a:rPr kumimoji="1" lang="en-US" altLang="ja-JP" sz="2000" dirty="0">
                <a:solidFill>
                  <a:srgbClr val="FFFF00"/>
                </a:solidFill>
                <a:latin typeface="Calibri" panose="020F0502020204030204" pitchFamily="34" charset="0"/>
                <a:cs typeface="Calibri" panose="020F0502020204030204" pitchFamily="34" charset="0"/>
              </a:rPr>
              <a:t>1 kbps DAS </a:t>
            </a:r>
            <a:r>
              <a:rPr kumimoji="1" lang="en-US" altLang="ja-JP" sz="2000" dirty="0">
                <a:latin typeface="Calibri" panose="020F0502020204030204" pitchFamily="34" charset="0"/>
                <a:cs typeface="Calibri" panose="020F0502020204030204" pitchFamily="34" charset="0"/>
              </a:rPr>
              <a:t>(Demand Access System) for the alert downlink and the </a:t>
            </a:r>
            <a:r>
              <a:rPr kumimoji="1" lang="en-US" altLang="ja-JP" sz="2000" dirty="0" err="1">
                <a:latin typeface="Calibri" panose="020F0502020204030204" pitchFamily="34" charset="0"/>
                <a:cs typeface="Calibri" panose="020F0502020204030204" pitchFamily="34" charset="0"/>
              </a:rPr>
              <a:t>ToO</a:t>
            </a:r>
            <a:r>
              <a:rPr kumimoji="1" lang="en-US" altLang="ja-JP" sz="2000" dirty="0">
                <a:latin typeface="Calibri" panose="020F0502020204030204" pitchFamily="34" charset="0"/>
                <a:cs typeface="Calibri" panose="020F0502020204030204" pitchFamily="34" charset="0"/>
              </a:rPr>
              <a:t> upload.</a:t>
            </a:r>
          </a:p>
          <a:p>
            <a:pPr marL="285750" indent="-285750">
              <a:buFont typeface="Arial" panose="020B0604020202020204" pitchFamily="34" charset="0"/>
              <a:buChar char="•"/>
            </a:pPr>
            <a:r>
              <a:rPr kumimoji="1" lang="en-US" altLang="ja-JP" sz="2000" dirty="0">
                <a:solidFill>
                  <a:srgbClr val="FFFF00"/>
                </a:solidFill>
                <a:latin typeface="Calibri" panose="020F0502020204030204" pitchFamily="34" charset="0"/>
                <a:cs typeface="Calibri" panose="020F0502020204030204" pitchFamily="34" charset="0"/>
              </a:rPr>
              <a:t>~70% of the time </a:t>
            </a:r>
            <a:r>
              <a:rPr kumimoji="1" lang="en-US" altLang="ja-JP" sz="2000" dirty="0">
                <a:latin typeface="Calibri" panose="020F0502020204030204" pitchFamily="34" charset="0"/>
                <a:cs typeface="Calibri" panose="020F0502020204030204" pitchFamily="34" charset="0"/>
              </a:rPr>
              <a:t>in orbit has a real-time communication between ground and space.</a:t>
            </a:r>
          </a:p>
          <a:p>
            <a:pPr marL="285750" indent="-285750">
              <a:buFont typeface="Arial" panose="020B0604020202020204" pitchFamily="34" charset="0"/>
              <a:buChar char="•"/>
            </a:pPr>
            <a:r>
              <a:rPr kumimoji="1" lang="en-US" altLang="ja-JP" sz="2000" dirty="0">
                <a:solidFill>
                  <a:srgbClr val="FFFF00"/>
                </a:solidFill>
                <a:latin typeface="Calibri" panose="020F0502020204030204" pitchFamily="34" charset="0"/>
                <a:cs typeface="Calibri" panose="020F0502020204030204" pitchFamily="34" charset="0"/>
              </a:rPr>
              <a:t>TDRSS will retire around 2025</a:t>
            </a:r>
            <a:r>
              <a:rPr kumimoji="1" lang="en-US" altLang="ja-JP" sz="2000" dirty="0">
                <a:latin typeface="Calibri" panose="020F0502020204030204" pitchFamily="34" charset="0"/>
                <a:cs typeface="Calibri" panose="020F0502020204030204" pitchFamily="34" charset="0"/>
              </a:rPr>
              <a:t>.  NASA is aiming for transferring to a commercial communication service.</a:t>
            </a:r>
          </a:p>
        </p:txBody>
      </p:sp>
      <p:sp>
        <p:nvSpPr>
          <p:cNvPr id="3" name="Date Placeholder 2">
            <a:extLst>
              <a:ext uri="{FF2B5EF4-FFF2-40B4-BE49-F238E27FC236}">
                <a16:creationId xmlns:a16="http://schemas.microsoft.com/office/drawing/2014/main" id="{F1420409-DE30-B9E3-79B3-8406EC5F4B90}"/>
              </a:ext>
            </a:extLst>
          </p:cNvPr>
          <p:cNvSpPr>
            <a:spLocks noGrp="1"/>
          </p:cNvSpPr>
          <p:nvPr>
            <p:ph type="dt" sz="half" idx="10"/>
          </p:nvPr>
        </p:nvSpPr>
        <p:spPr/>
        <p:txBody>
          <a:bodyPr/>
          <a:lstStyle/>
          <a:p>
            <a:r>
              <a:rPr kumimoji="1" lang="en-US" altLang="ja-JP"/>
              <a:t>2025/08/07</a:t>
            </a:r>
            <a:endParaRPr kumimoji="1" lang="ja-JP" altLang="en-US"/>
          </a:p>
        </p:txBody>
      </p:sp>
      <p:sp>
        <p:nvSpPr>
          <p:cNvPr id="4" name="Footer Placeholder 3">
            <a:extLst>
              <a:ext uri="{FF2B5EF4-FFF2-40B4-BE49-F238E27FC236}">
                <a16:creationId xmlns:a16="http://schemas.microsoft.com/office/drawing/2014/main" id="{D5BA6A4A-B995-37F2-D65A-BD52DAF3B760}"/>
              </a:ext>
            </a:extLst>
          </p:cNvPr>
          <p:cNvSpPr>
            <a:spLocks noGrp="1"/>
          </p:cNvSpPr>
          <p:nvPr>
            <p:ph type="ftr" sz="quarter" idx="11"/>
          </p:nvPr>
        </p:nvSpPr>
        <p:spPr/>
        <p:txBody>
          <a:bodyPr/>
          <a:lstStyle/>
          <a:p>
            <a:r>
              <a:rPr kumimoji="1" lang="en-US" altLang="ja-JP"/>
              <a:t>Exploring Extreme Transients</a:t>
            </a:r>
            <a:endParaRPr kumimoji="1" lang="ja-JP" altLang="en-US"/>
          </a:p>
        </p:txBody>
      </p:sp>
      <p:sp>
        <p:nvSpPr>
          <p:cNvPr id="5" name="Slide Number Placeholder 4">
            <a:extLst>
              <a:ext uri="{FF2B5EF4-FFF2-40B4-BE49-F238E27FC236}">
                <a16:creationId xmlns:a16="http://schemas.microsoft.com/office/drawing/2014/main" id="{FAE284A2-29F9-1397-833F-E6014C959506}"/>
              </a:ext>
            </a:extLst>
          </p:cNvPr>
          <p:cNvSpPr>
            <a:spLocks noGrp="1"/>
          </p:cNvSpPr>
          <p:nvPr>
            <p:ph type="sldNum" sz="quarter" idx="12"/>
          </p:nvPr>
        </p:nvSpPr>
        <p:spPr/>
        <p:txBody>
          <a:bodyPr/>
          <a:lstStyle/>
          <a:p>
            <a:fld id="{FCFEA045-99C8-2045-966E-C098CC4FF216}" type="slidenum">
              <a:rPr kumimoji="1" lang="ja-JP" altLang="en-US" smtClean="0"/>
              <a:t>14</a:t>
            </a:fld>
            <a:endParaRPr kumimoji="1" lang="ja-JP" altLang="en-US"/>
          </a:p>
        </p:txBody>
      </p:sp>
    </p:spTree>
    <p:extLst>
      <p:ext uri="{BB962C8B-B14F-4D97-AF65-F5344CB8AC3E}">
        <p14:creationId xmlns:p14="http://schemas.microsoft.com/office/powerpoint/2010/main" val="356491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C03D1-ADAE-D41B-9C37-249A7EBC46B4}"/>
            </a:ext>
          </a:extLst>
        </p:cNvPr>
        <p:cNvGrpSpPr/>
        <p:nvPr/>
      </p:nvGrpSpPr>
      <p:grpSpPr>
        <a:xfrm>
          <a:off x="0" y="0"/>
          <a:ext cx="0" cy="0"/>
          <a:chOff x="0" y="0"/>
          <a:chExt cx="0" cy="0"/>
        </a:xfrm>
      </p:grpSpPr>
      <p:sp>
        <p:nvSpPr>
          <p:cNvPr id="104450" name="Rectangle 2">
            <a:extLst>
              <a:ext uri="{FF2B5EF4-FFF2-40B4-BE49-F238E27FC236}">
                <a16:creationId xmlns:a16="http://schemas.microsoft.com/office/drawing/2014/main" id="{827C21A9-88D8-3EBE-001B-6482A810DE8E}"/>
              </a:ext>
            </a:extLst>
          </p:cNvPr>
          <p:cNvSpPr>
            <a:spLocks noGrp="1" noChangeArrowheads="1"/>
          </p:cNvSpPr>
          <p:nvPr>
            <p:ph type="title"/>
          </p:nvPr>
        </p:nvSpPr>
        <p:spPr>
          <a:xfrm>
            <a:off x="2209800" y="245784"/>
            <a:ext cx="7772400" cy="533400"/>
          </a:xfrm>
        </p:spPr>
        <p:txBody>
          <a:bodyPr>
            <a:normAutofit fontScale="90000"/>
          </a:bodyPr>
          <a:lstStyle/>
          <a:p>
            <a:pPr algn="ctr"/>
            <a:r>
              <a:rPr lang="en-US" altLang="ja-JP" dirty="0">
                <a:ea typeface="Yu Gothic Medium" panose="020B0400000000000000" pitchFamily="34" charset="-128"/>
              </a:rPr>
              <a:t>Swift’s TDRSS data products</a:t>
            </a:r>
          </a:p>
        </p:txBody>
      </p:sp>
      <p:sp>
        <p:nvSpPr>
          <p:cNvPr id="104452" name="Text Box 4">
            <a:extLst>
              <a:ext uri="{FF2B5EF4-FFF2-40B4-BE49-F238E27FC236}">
                <a16:creationId xmlns:a16="http://schemas.microsoft.com/office/drawing/2014/main" id="{2E8FE9CF-51D7-C780-B44E-509BCDE53142}"/>
              </a:ext>
            </a:extLst>
          </p:cNvPr>
          <p:cNvSpPr txBox="1">
            <a:spLocks noChangeArrowheads="1"/>
          </p:cNvSpPr>
          <p:nvPr/>
        </p:nvSpPr>
        <p:spPr bwMode="auto">
          <a:xfrm>
            <a:off x="1338441" y="1362698"/>
            <a:ext cx="8090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200" dirty="0">
                <a:latin typeface="Calibri" panose="020F0502020204030204" pitchFamily="34" charset="0"/>
                <a:ea typeface="Yu Gothic Medium" panose="020B0400000000000000" pitchFamily="34" charset="-128"/>
                <a:cs typeface="Calibri" panose="020F0502020204030204" pitchFamily="34" charset="0"/>
              </a:rPr>
              <a:t>BAT</a:t>
            </a:r>
          </a:p>
        </p:txBody>
      </p:sp>
      <p:sp>
        <p:nvSpPr>
          <p:cNvPr id="104453" name="Text Box 5">
            <a:extLst>
              <a:ext uri="{FF2B5EF4-FFF2-40B4-BE49-F238E27FC236}">
                <a16:creationId xmlns:a16="http://schemas.microsoft.com/office/drawing/2014/main" id="{2F2E0127-1288-9FE2-0D02-B7A100F77571}"/>
              </a:ext>
            </a:extLst>
          </p:cNvPr>
          <p:cNvSpPr txBox="1">
            <a:spLocks noChangeArrowheads="1"/>
          </p:cNvSpPr>
          <p:nvPr/>
        </p:nvSpPr>
        <p:spPr bwMode="auto">
          <a:xfrm>
            <a:off x="2619554" y="1404732"/>
            <a:ext cx="589090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GRB BAT position notice</a:t>
            </a:r>
          </a:p>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4 channel light curves (variable time scales)</a:t>
            </a:r>
          </a:p>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a:t>
            </a:r>
            <a:r>
              <a:rPr lang="en-US" altLang="ja-JP" sz="2400" dirty="0">
                <a:solidFill>
                  <a:srgbClr val="FFFF00"/>
                </a:solidFill>
                <a:latin typeface="Calibri" panose="020F0502020204030204" pitchFamily="34" charset="0"/>
                <a:ea typeface="Yu Gothic Medium" panose="020B0400000000000000" pitchFamily="34" charset="-128"/>
                <a:cs typeface="Calibri" panose="020F0502020204030204" pitchFamily="34" charset="0"/>
              </a:rPr>
              <a:t>‘Extended’ 4 channel light curves</a:t>
            </a:r>
          </a:p>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ACS data</a:t>
            </a:r>
          </a:p>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Scaled map (+ACS data) </a:t>
            </a:r>
          </a:p>
        </p:txBody>
      </p:sp>
      <p:sp>
        <p:nvSpPr>
          <p:cNvPr id="104455" name="Text Box 7">
            <a:extLst>
              <a:ext uri="{FF2B5EF4-FFF2-40B4-BE49-F238E27FC236}">
                <a16:creationId xmlns:a16="http://schemas.microsoft.com/office/drawing/2014/main" id="{146AC741-FE8B-C9C8-9AE5-90B37FE81784}"/>
              </a:ext>
            </a:extLst>
          </p:cNvPr>
          <p:cNvSpPr txBox="1">
            <a:spLocks noChangeArrowheads="1"/>
          </p:cNvSpPr>
          <p:nvPr/>
        </p:nvSpPr>
        <p:spPr bwMode="auto">
          <a:xfrm>
            <a:off x="1367017" y="3628820"/>
            <a:ext cx="8170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200" dirty="0">
                <a:latin typeface="Calibri" panose="020F0502020204030204" pitchFamily="34" charset="0"/>
                <a:ea typeface="Yu Gothic Medium" panose="020B0400000000000000" pitchFamily="34" charset="-128"/>
                <a:cs typeface="Calibri" panose="020F0502020204030204" pitchFamily="34" charset="0"/>
              </a:rPr>
              <a:t>XRT</a:t>
            </a:r>
          </a:p>
        </p:txBody>
      </p:sp>
      <p:sp>
        <p:nvSpPr>
          <p:cNvPr id="104457" name="Text Box 9">
            <a:extLst>
              <a:ext uri="{FF2B5EF4-FFF2-40B4-BE49-F238E27FC236}">
                <a16:creationId xmlns:a16="http://schemas.microsoft.com/office/drawing/2014/main" id="{DEA84BC4-9BC6-5E2A-4381-2B83B571E67B}"/>
              </a:ext>
            </a:extLst>
          </p:cNvPr>
          <p:cNvSpPr txBox="1">
            <a:spLocks noChangeArrowheads="1"/>
          </p:cNvSpPr>
          <p:nvPr/>
        </p:nvSpPr>
        <p:spPr bwMode="auto">
          <a:xfrm>
            <a:off x="2616380" y="3622471"/>
            <a:ext cx="8668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XRT position notice</a:t>
            </a:r>
          </a:p>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XRT light curve and image</a:t>
            </a:r>
          </a:p>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a:t>
            </a:r>
            <a:r>
              <a:rPr lang="en-US" altLang="ja-JP" sz="2400" dirty="0">
                <a:solidFill>
                  <a:srgbClr val="FFFF00"/>
                </a:solidFill>
                <a:latin typeface="Calibri" panose="020F0502020204030204" pitchFamily="34" charset="0"/>
                <a:ea typeface="Yu Gothic Medium" panose="020B0400000000000000" pitchFamily="34" charset="-128"/>
                <a:cs typeface="Calibri" panose="020F0502020204030204" pitchFamily="34" charset="0"/>
              </a:rPr>
              <a:t>Single pixel event (E &gt; 0.5 keV; central 200 x 200 pixel in PC mode)</a:t>
            </a:r>
          </a:p>
        </p:txBody>
      </p:sp>
      <p:sp>
        <p:nvSpPr>
          <p:cNvPr id="104458" name="Text Box 10">
            <a:extLst>
              <a:ext uri="{FF2B5EF4-FFF2-40B4-BE49-F238E27FC236}">
                <a16:creationId xmlns:a16="http://schemas.microsoft.com/office/drawing/2014/main" id="{8C8A39D1-C8D9-EB99-12FD-A4128DF81440}"/>
              </a:ext>
            </a:extLst>
          </p:cNvPr>
          <p:cNvSpPr txBox="1">
            <a:spLocks noChangeArrowheads="1"/>
          </p:cNvSpPr>
          <p:nvPr/>
        </p:nvSpPr>
        <p:spPr bwMode="auto">
          <a:xfrm>
            <a:off x="1367017" y="5214733"/>
            <a:ext cx="113646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200">
                <a:latin typeface="Calibri" panose="020F0502020204030204" pitchFamily="34" charset="0"/>
                <a:ea typeface="Yu Gothic Medium" panose="020B0400000000000000" pitchFamily="34" charset="-128"/>
                <a:cs typeface="Calibri" panose="020F0502020204030204" pitchFamily="34" charset="0"/>
              </a:rPr>
              <a:t>UVOT</a:t>
            </a:r>
          </a:p>
        </p:txBody>
      </p:sp>
      <p:sp>
        <p:nvSpPr>
          <p:cNvPr id="104459" name="Text Box 11">
            <a:extLst>
              <a:ext uri="{FF2B5EF4-FFF2-40B4-BE49-F238E27FC236}">
                <a16:creationId xmlns:a16="http://schemas.microsoft.com/office/drawing/2014/main" id="{50719625-D41A-96CD-6493-8E385E180E04}"/>
              </a:ext>
            </a:extLst>
          </p:cNvPr>
          <p:cNvSpPr txBox="1">
            <a:spLocks noChangeArrowheads="1"/>
          </p:cNvSpPr>
          <p:nvPr/>
        </p:nvSpPr>
        <p:spPr bwMode="auto">
          <a:xfrm>
            <a:off x="2610029" y="5214732"/>
            <a:ext cx="60092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UVOT 2x2 binned image </a:t>
            </a:r>
          </a:p>
          <a:p>
            <a:r>
              <a:rPr lang="en-US" altLang="ja-JP" sz="2400" dirty="0">
                <a:latin typeface="Calibri" panose="020F0502020204030204" pitchFamily="34" charset="0"/>
                <a:ea typeface="Yu Gothic Medium" panose="020B0400000000000000" pitchFamily="34" charset="-128"/>
                <a:cs typeface="Calibri" panose="020F0502020204030204" pitchFamily="34" charset="0"/>
              </a:rPr>
              <a:t>    (“</a:t>
            </a:r>
            <a:r>
              <a:rPr lang="en-US" sz="2400" dirty="0" err="1"/>
              <a:t>GeNi</a:t>
            </a:r>
            <a:r>
              <a:rPr lang="en-US" sz="2400" dirty="0"/>
              <a:t>” </a:t>
            </a:r>
            <a:r>
              <a:rPr lang="en-US" sz="2400" dirty="0">
                <a:solidFill>
                  <a:srgbClr val="FFFF00"/>
                </a:solidFill>
              </a:rPr>
              <a:t>image</a:t>
            </a:r>
            <a:r>
              <a:rPr lang="en-US" sz="2400" dirty="0"/>
              <a:t>; </a:t>
            </a:r>
            <a:r>
              <a:rPr lang="en-US" altLang="ja-JP" sz="2400" dirty="0">
                <a:latin typeface="Calibri" panose="020F0502020204030204" pitchFamily="34" charset="0"/>
                <a:ea typeface="Yu Gothic Medium" panose="020B0400000000000000" pitchFamily="34" charset="-128"/>
                <a:cs typeface="Calibri" panose="020F0502020204030204" pitchFamily="34" charset="0"/>
              </a:rPr>
              <a:t>2 cycles of V and white filter)</a:t>
            </a:r>
          </a:p>
        </p:txBody>
      </p:sp>
      <p:sp>
        <p:nvSpPr>
          <p:cNvPr id="2" name="Date Placeholder 1">
            <a:extLst>
              <a:ext uri="{FF2B5EF4-FFF2-40B4-BE49-F238E27FC236}">
                <a16:creationId xmlns:a16="http://schemas.microsoft.com/office/drawing/2014/main" id="{BE569C4B-5FCC-331C-1807-89D6ABB73676}"/>
              </a:ext>
            </a:extLst>
          </p:cNvPr>
          <p:cNvSpPr>
            <a:spLocks noGrp="1"/>
          </p:cNvSpPr>
          <p:nvPr>
            <p:ph type="dt" sz="half" idx="10"/>
          </p:nvPr>
        </p:nvSpPr>
        <p:spPr/>
        <p:txBody>
          <a:bodyPr/>
          <a:lstStyle/>
          <a:p>
            <a:r>
              <a:rPr kumimoji="1" lang="en-US" altLang="ja-JP"/>
              <a:t>2025/08/07</a:t>
            </a:r>
            <a:endParaRPr kumimoji="1" lang="ja-JP" altLang="en-US"/>
          </a:p>
        </p:txBody>
      </p:sp>
      <p:sp>
        <p:nvSpPr>
          <p:cNvPr id="3" name="Footer Placeholder 2">
            <a:extLst>
              <a:ext uri="{FF2B5EF4-FFF2-40B4-BE49-F238E27FC236}">
                <a16:creationId xmlns:a16="http://schemas.microsoft.com/office/drawing/2014/main" id="{E375EE6E-3D4B-BA2F-6221-9395BF829E05}"/>
              </a:ext>
            </a:extLst>
          </p:cNvPr>
          <p:cNvSpPr>
            <a:spLocks noGrp="1"/>
          </p:cNvSpPr>
          <p:nvPr>
            <p:ph type="ftr" sz="quarter" idx="11"/>
          </p:nvPr>
        </p:nvSpPr>
        <p:spPr/>
        <p:txBody>
          <a:bodyPr/>
          <a:lstStyle/>
          <a:p>
            <a:r>
              <a:rPr kumimoji="1" lang="en-US" altLang="ja-JP"/>
              <a:t>Exploring Extreme Transients</a:t>
            </a:r>
            <a:endParaRPr kumimoji="1" lang="ja-JP" altLang="en-US"/>
          </a:p>
        </p:txBody>
      </p:sp>
      <p:sp>
        <p:nvSpPr>
          <p:cNvPr id="4" name="Slide Number Placeholder 3">
            <a:extLst>
              <a:ext uri="{FF2B5EF4-FFF2-40B4-BE49-F238E27FC236}">
                <a16:creationId xmlns:a16="http://schemas.microsoft.com/office/drawing/2014/main" id="{F70B59FD-AE4C-395E-1581-A2CF708F3B0D}"/>
              </a:ext>
            </a:extLst>
          </p:cNvPr>
          <p:cNvSpPr>
            <a:spLocks noGrp="1"/>
          </p:cNvSpPr>
          <p:nvPr>
            <p:ph type="sldNum" sz="quarter" idx="12"/>
          </p:nvPr>
        </p:nvSpPr>
        <p:spPr/>
        <p:txBody>
          <a:bodyPr/>
          <a:lstStyle/>
          <a:p>
            <a:fld id="{FCFEA045-99C8-2045-966E-C098CC4FF216}" type="slidenum">
              <a:rPr kumimoji="1" lang="ja-JP" altLang="en-US" smtClean="0"/>
              <a:t>15</a:t>
            </a:fld>
            <a:endParaRPr kumimoji="1" lang="ja-JP" altLang="en-US"/>
          </a:p>
        </p:txBody>
      </p:sp>
      <p:sp>
        <p:nvSpPr>
          <p:cNvPr id="5" name="TextBox 4">
            <a:extLst>
              <a:ext uri="{FF2B5EF4-FFF2-40B4-BE49-F238E27FC236}">
                <a16:creationId xmlns:a16="http://schemas.microsoft.com/office/drawing/2014/main" id="{5E22A25A-60B2-A4E1-6807-CFE737B53322}"/>
              </a:ext>
            </a:extLst>
          </p:cNvPr>
          <p:cNvSpPr txBox="1"/>
          <p:nvPr/>
        </p:nvSpPr>
        <p:spPr>
          <a:xfrm>
            <a:off x="3629528" y="744318"/>
            <a:ext cx="4830040" cy="461665"/>
          </a:xfrm>
          <a:prstGeom prst="rect">
            <a:avLst/>
          </a:prstGeom>
          <a:noFill/>
        </p:spPr>
        <p:txBody>
          <a:bodyPr wrap="none" rtlCol="0">
            <a:spAutoFit/>
          </a:bodyPr>
          <a:lstStyle/>
          <a:p>
            <a:pPr algn="ctr"/>
            <a:r>
              <a:rPr lang="en-JP" sz="2400" dirty="0"/>
              <a:t>All available through the GCN Notice</a:t>
            </a:r>
          </a:p>
        </p:txBody>
      </p:sp>
    </p:spTree>
    <p:extLst>
      <p:ext uri="{BB962C8B-B14F-4D97-AF65-F5344CB8AC3E}">
        <p14:creationId xmlns:p14="http://schemas.microsoft.com/office/powerpoint/2010/main" val="2513283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456625E-6834-F3CA-F2C8-A9696944F736}"/>
              </a:ext>
            </a:extLst>
          </p:cNvPr>
          <p:cNvSpPr>
            <a:spLocks noGrp="1"/>
          </p:cNvSpPr>
          <p:nvPr>
            <p:ph type="dt" sz="half" idx="10"/>
          </p:nvPr>
        </p:nvSpPr>
        <p:spPr/>
        <p:txBody>
          <a:bodyPr/>
          <a:lstStyle/>
          <a:p>
            <a:r>
              <a:rPr lang="en-US" altLang="ja-JP"/>
              <a:t>2025/08/07</a:t>
            </a:r>
          </a:p>
        </p:txBody>
      </p:sp>
      <p:sp>
        <p:nvSpPr>
          <p:cNvPr id="3" name="フッター プレースホルダー 2">
            <a:extLst>
              <a:ext uri="{FF2B5EF4-FFF2-40B4-BE49-F238E27FC236}">
                <a16:creationId xmlns:a16="http://schemas.microsoft.com/office/drawing/2014/main" id="{D171BFA3-4D07-6895-C451-FD96BE98EFCF}"/>
              </a:ext>
            </a:extLst>
          </p:cNvPr>
          <p:cNvSpPr>
            <a:spLocks noGrp="1"/>
          </p:cNvSpPr>
          <p:nvPr>
            <p:ph type="ftr" sz="quarter" idx="11"/>
          </p:nvPr>
        </p:nvSpPr>
        <p:spPr/>
        <p:txBody>
          <a:bodyPr/>
          <a:lstStyle/>
          <a:p>
            <a:r>
              <a:rPr lang="en-US" altLang="ja-JP"/>
              <a:t>Exploring Extreme Transients</a:t>
            </a:r>
          </a:p>
        </p:txBody>
      </p:sp>
      <p:sp>
        <p:nvSpPr>
          <p:cNvPr id="105474" name="Rectangle 2">
            <a:extLst>
              <a:ext uri="{FF2B5EF4-FFF2-40B4-BE49-F238E27FC236}">
                <a16:creationId xmlns:a16="http://schemas.microsoft.com/office/drawing/2014/main" id="{76367C47-17EB-3082-9BD5-95C785983C12}"/>
              </a:ext>
            </a:extLst>
          </p:cNvPr>
          <p:cNvSpPr>
            <a:spLocks noGrp="1" noChangeArrowheads="1"/>
          </p:cNvSpPr>
          <p:nvPr>
            <p:ph type="title" idx="4294967295"/>
          </p:nvPr>
        </p:nvSpPr>
        <p:spPr>
          <a:xfrm>
            <a:off x="2209800" y="33020"/>
            <a:ext cx="7772400" cy="609600"/>
          </a:xfrm>
        </p:spPr>
        <p:txBody>
          <a:bodyPr>
            <a:normAutofit/>
          </a:bodyPr>
          <a:lstStyle/>
          <a:p>
            <a:pPr algn="ctr"/>
            <a:r>
              <a:rPr lang="en-US" altLang="ja-JP" sz="3600" dirty="0">
                <a:ea typeface="Yu Gothic Medium" panose="020B0400000000000000" pitchFamily="34" charset="-128"/>
              </a:rPr>
              <a:t>BAT TDRSS data (GRB 061121)</a:t>
            </a:r>
          </a:p>
        </p:txBody>
      </p:sp>
      <p:pic>
        <p:nvPicPr>
          <p:cNvPr id="105475" name="Picture 3">
            <a:extLst>
              <a:ext uri="{FF2B5EF4-FFF2-40B4-BE49-F238E27FC236}">
                <a16:creationId xmlns:a16="http://schemas.microsoft.com/office/drawing/2014/main" id="{B99C73EF-07D2-E0F4-8135-DA023EB94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974" y="609600"/>
            <a:ext cx="390525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5477" name="Picture 5">
            <a:extLst>
              <a:ext uri="{FF2B5EF4-FFF2-40B4-BE49-F238E27FC236}">
                <a16:creationId xmlns:a16="http://schemas.microsoft.com/office/drawing/2014/main" id="{B87FD026-7CCF-F3AE-3F88-DDB91CBBE1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738" y="3660776"/>
            <a:ext cx="3900487" cy="3121025"/>
          </a:xfrm>
          <a:prstGeom prst="rect">
            <a:avLst/>
          </a:prstGeom>
          <a:noFill/>
          <a:extLst>
            <a:ext uri="{909E8E84-426E-40DD-AFC4-6F175D3DCCD1}">
              <a14:hiddenFill xmlns:a14="http://schemas.microsoft.com/office/drawing/2010/main">
                <a:solidFill>
                  <a:srgbClr val="FFFFFF"/>
                </a:solidFill>
              </a14:hiddenFill>
            </a:ext>
          </a:extLst>
        </p:spPr>
      </p:pic>
      <p:pic>
        <p:nvPicPr>
          <p:cNvPr id="105478" name="Picture 6">
            <a:extLst>
              <a:ext uri="{FF2B5EF4-FFF2-40B4-BE49-F238E27FC236}">
                <a16:creationId xmlns:a16="http://schemas.microsoft.com/office/drawing/2014/main" id="{56848C56-E6BE-DDB3-AC61-33C3720AC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624" y="612776"/>
            <a:ext cx="3900488" cy="3121025"/>
          </a:xfrm>
          <a:prstGeom prst="rect">
            <a:avLst/>
          </a:prstGeom>
          <a:noFill/>
          <a:extLst>
            <a:ext uri="{909E8E84-426E-40DD-AFC4-6F175D3DCCD1}">
              <a14:hiddenFill xmlns:a14="http://schemas.microsoft.com/office/drawing/2010/main">
                <a:solidFill>
                  <a:srgbClr val="FFFFFF"/>
                </a:solidFill>
              </a14:hiddenFill>
            </a:ext>
          </a:extLst>
        </p:spPr>
      </p:pic>
      <p:pic>
        <p:nvPicPr>
          <p:cNvPr id="105479" name="Picture 7">
            <a:extLst>
              <a:ext uri="{FF2B5EF4-FFF2-40B4-BE49-F238E27FC236}">
                <a16:creationId xmlns:a16="http://schemas.microsoft.com/office/drawing/2014/main" id="{2F71C633-E999-3361-A0BD-E829810D6D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2624" y="3660776"/>
            <a:ext cx="3900488" cy="312102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2F050F0-BDEA-1C09-9E44-D1EE91C2C20B}"/>
              </a:ext>
            </a:extLst>
          </p:cNvPr>
          <p:cNvSpPr>
            <a:spLocks noGrp="1"/>
          </p:cNvSpPr>
          <p:nvPr>
            <p:ph type="sldNum" sz="quarter" idx="12"/>
          </p:nvPr>
        </p:nvSpPr>
        <p:spPr/>
        <p:txBody>
          <a:bodyPr/>
          <a:lstStyle/>
          <a:p>
            <a:fld id="{FCFEA045-99C8-2045-966E-C098CC4FF216}" type="slidenum">
              <a:rPr kumimoji="1" lang="ja-JP" altLang="en-US" smtClean="0"/>
              <a:t>16</a:t>
            </a:fld>
            <a:endParaRPr kumimoji="1" lang="ja-JP"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A0178-3F9D-FC3E-00F4-BC4859D21A74}"/>
            </a:ext>
          </a:extLst>
        </p:cNvPr>
        <p:cNvGrpSpPr/>
        <p:nvPr/>
      </p:nvGrpSpPr>
      <p:grpSpPr>
        <a:xfrm>
          <a:off x="0" y="0"/>
          <a:ext cx="0" cy="0"/>
          <a:chOff x="0" y="0"/>
          <a:chExt cx="0" cy="0"/>
        </a:xfrm>
      </p:grpSpPr>
      <p:sp>
        <p:nvSpPr>
          <p:cNvPr id="104450" name="Rectangle 2">
            <a:extLst>
              <a:ext uri="{FF2B5EF4-FFF2-40B4-BE49-F238E27FC236}">
                <a16:creationId xmlns:a16="http://schemas.microsoft.com/office/drawing/2014/main" id="{89ED67EB-AC9F-CF29-167C-169C9D3B5716}"/>
              </a:ext>
            </a:extLst>
          </p:cNvPr>
          <p:cNvSpPr>
            <a:spLocks noGrp="1" noChangeArrowheads="1"/>
          </p:cNvSpPr>
          <p:nvPr>
            <p:ph type="title"/>
          </p:nvPr>
        </p:nvSpPr>
        <p:spPr>
          <a:xfrm>
            <a:off x="2209800" y="245784"/>
            <a:ext cx="7772400" cy="533400"/>
          </a:xfrm>
        </p:spPr>
        <p:txBody>
          <a:bodyPr>
            <a:normAutofit fontScale="90000"/>
          </a:bodyPr>
          <a:lstStyle/>
          <a:p>
            <a:pPr algn="ctr"/>
            <a:r>
              <a:rPr lang="en-US" altLang="ja-JP" dirty="0">
                <a:ea typeface="Yu Gothic Medium" panose="020B0400000000000000" pitchFamily="34" charset="-128"/>
              </a:rPr>
              <a:t>Swift’s TDRSS data products</a:t>
            </a:r>
          </a:p>
        </p:txBody>
      </p:sp>
      <p:sp>
        <p:nvSpPr>
          <p:cNvPr id="104452" name="Text Box 4">
            <a:extLst>
              <a:ext uri="{FF2B5EF4-FFF2-40B4-BE49-F238E27FC236}">
                <a16:creationId xmlns:a16="http://schemas.microsoft.com/office/drawing/2014/main" id="{BF62D693-BED7-5E38-B0D4-3213542015B9}"/>
              </a:ext>
            </a:extLst>
          </p:cNvPr>
          <p:cNvSpPr txBox="1">
            <a:spLocks noChangeArrowheads="1"/>
          </p:cNvSpPr>
          <p:nvPr/>
        </p:nvSpPr>
        <p:spPr bwMode="auto">
          <a:xfrm>
            <a:off x="1338441" y="1362698"/>
            <a:ext cx="8090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200" dirty="0">
                <a:latin typeface="Calibri" panose="020F0502020204030204" pitchFamily="34" charset="0"/>
                <a:ea typeface="Yu Gothic Medium" panose="020B0400000000000000" pitchFamily="34" charset="-128"/>
                <a:cs typeface="Calibri" panose="020F0502020204030204" pitchFamily="34" charset="0"/>
              </a:rPr>
              <a:t>BAT</a:t>
            </a:r>
          </a:p>
        </p:txBody>
      </p:sp>
      <p:sp>
        <p:nvSpPr>
          <p:cNvPr id="104453" name="Text Box 5">
            <a:extLst>
              <a:ext uri="{FF2B5EF4-FFF2-40B4-BE49-F238E27FC236}">
                <a16:creationId xmlns:a16="http://schemas.microsoft.com/office/drawing/2014/main" id="{BA9A182D-B5DF-33AA-15FB-2E60C1BDB5B5}"/>
              </a:ext>
            </a:extLst>
          </p:cNvPr>
          <p:cNvSpPr txBox="1">
            <a:spLocks noChangeArrowheads="1"/>
          </p:cNvSpPr>
          <p:nvPr/>
        </p:nvSpPr>
        <p:spPr bwMode="auto">
          <a:xfrm>
            <a:off x="2619554" y="1404732"/>
            <a:ext cx="589090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a:t>
            </a:r>
            <a:r>
              <a:rPr lang="en-US" altLang="ja-JP" sz="2400" dirty="0">
                <a:solidFill>
                  <a:srgbClr val="FFFF00"/>
                </a:solidFill>
                <a:latin typeface="Calibri" panose="020F0502020204030204" pitchFamily="34" charset="0"/>
                <a:ea typeface="Yu Gothic Medium" panose="020B0400000000000000" pitchFamily="34" charset="-128"/>
                <a:cs typeface="Calibri" panose="020F0502020204030204" pitchFamily="34" charset="0"/>
              </a:rPr>
              <a:t>GRB BAT position notice</a:t>
            </a:r>
          </a:p>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a:t>
            </a:r>
            <a:r>
              <a:rPr lang="en-US" altLang="ja-JP" sz="2400" dirty="0">
                <a:solidFill>
                  <a:srgbClr val="FFFF00"/>
                </a:solidFill>
                <a:latin typeface="Calibri" panose="020F0502020204030204" pitchFamily="34" charset="0"/>
                <a:ea typeface="Yu Gothic Medium" panose="020B0400000000000000" pitchFamily="34" charset="-128"/>
                <a:cs typeface="Calibri" panose="020F0502020204030204" pitchFamily="34" charset="0"/>
              </a:rPr>
              <a:t>4 channel light curves (variable time scales)</a:t>
            </a:r>
          </a:p>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a:t>
            </a:r>
            <a:r>
              <a:rPr lang="en-US" altLang="ja-JP" sz="2400" dirty="0">
                <a:solidFill>
                  <a:srgbClr val="FFFF00"/>
                </a:solidFill>
                <a:latin typeface="Calibri" panose="020F0502020204030204" pitchFamily="34" charset="0"/>
                <a:ea typeface="Yu Gothic Medium" panose="020B0400000000000000" pitchFamily="34" charset="-128"/>
                <a:cs typeface="Calibri" panose="020F0502020204030204" pitchFamily="34" charset="0"/>
              </a:rPr>
              <a:t>‘Extended’ 4 channel light curves</a:t>
            </a:r>
          </a:p>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ACS data</a:t>
            </a:r>
          </a:p>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Scaled map (+ACS data) </a:t>
            </a:r>
          </a:p>
        </p:txBody>
      </p:sp>
      <p:sp>
        <p:nvSpPr>
          <p:cNvPr id="104455" name="Text Box 7">
            <a:extLst>
              <a:ext uri="{FF2B5EF4-FFF2-40B4-BE49-F238E27FC236}">
                <a16:creationId xmlns:a16="http://schemas.microsoft.com/office/drawing/2014/main" id="{0C9AB742-DAF5-555C-29FF-552A26AA6604}"/>
              </a:ext>
            </a:extLst>
          </p:cNvPr>
          <p:cNvSpPr txBox="1">
            <a:spLocks noChangeArrowheads="1"/>
          </p:cNvSpPr>
          <p:nvPr/>
        </p:nvSpPr>
        <p:spPr bwMode="auto">
          <a:xfrm>
            <a:off x="1367017" y="3628820"/>
            <a:ext cx="8170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200" dirty="0">
                <a:latin typeface="Calibri" panose="020F0502020204030204" pitchFamily="34" charset="0"/>
                <a:ea typeface="Yu Gothic Medium" panose="020B0400000000000000" pitchFamily="34" charset="-128"/>
                <a:cs typeface="Calibri" panose="020F0502020204030204" pitchFamily="34" charset="0"/>
              </a:rPr>
              <a:t>XRT</a:t>
            </a:r>
          </a:p>
        </p:txBody>
      </p:sp>
      <p:sp>
        <p:nvSpPr>
          <p:cNvPr id="104457" name="Text Box 9">
            <a:extLst>
              <a:ext uri="{FF2B5EF4-FFF2-40B4-BE49-F238E27FC236}">
                <a16:creationId xmlns:a16="http://schemas.microsoft.com/office/drawing/2014/main" id="{7B08CAE9-E92F-F05F-C5F1-77430A8C7797}"/>
              </a:ext>
            </a:extLst>
          </p:cNvPr>
          <p:cNvSpPr txBox="1">
            <a:spLocks noChangeArrowheads="1"/>
          </p:cNvSpPr>
          <p:nvPr/>
        </p:nvSpPr>
        <p:spPr bwMode="auto">
          <a:xfrm>
            <a:off x="2616380" y="3622471"/>
            <a:ext cx="8668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XRT position notice</a:t>
            </a:r>
          </a:p>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XRT light curve and image</a:t>
            </a:r>
          </a:p>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a:t>
            </a:r>
            <a:r>
              <a:rPr lang="en-US" altLang="ja-JP" sz="2400" dirty="0">
                <a:solidFill>
                  <a:srgbClr val="FFFF00"/>
                </a:solidFill>
                <a:latin typeface="Calibri" panose="020F0502020204030204" pitchFamily="34" charset="0"/>
                <a:ea typeface="Yu Gothic Medium" panose="020B0400000000000000" pitchFamily="34" charset="-128"/>
                <a:cs typeface="Calibri" panose="020F0502020204030204" pitchFamily="34" charset="0"/>
              </a:rPr>
              <a:t>Single pixel event (E &gt; 0.5 keV; central 200 x 200 pixel in PC mode)</a:t>
            </a:r>
          </a:p>
        </p:txBody>
      </p:sp>
      <p:sp>
        <p:nvSpPr>
          <p:cNvPr id="104458" name="Text Box 10">
            <a:extLst>
              <a:ext uri="{FF2B5EF4-FFF2-40B4-BE49-F238E27FC236}">
                <a16:creationId xmlns:a16="http://schemas.microsoft.com/office/drawing/2014/main" id="{46A63823-A426-DB58-5BC6-D3C8E3ACA488}"/>
              </a:ext>
            </a:extLst>
          </p:cNvPr>
          <p:cNvSpPr txBox="1">
            <a:spLocks noChangeArrowheads="1"/>
          </p:cNvSpPr>
          <p:nvPr/>
        </p:nvSpPr>
        <p:spPr bwMode="auto">
          <a:xfrm>
            <a:off x="1367017" y="5214733"/>
            <a:ext cx="113646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200">
                <a:latin typeface="Calibri" panose="020F0502020204030204" pitchFamily="34" charset="0"/>
                <a:ea typeface="Yu Gothic Medium" panose="020B0400000000000000" pitchFamily="34" charset="-128"/>
                <a:cs typeface="Calibri" panose="020F0502020204030204" pitchFamily="34" charset="0"/>
              </a:rPr>
              <a:t>UVOT</a:t>
            </a:r>
          </a:p>
        </p:txBody>
      </p:sp>
      <p:sp>
        <p:nvSpPr>
          <p:cNvPr id="104459" name="Text Box 11">
            <a:extLst>
              <a:ext uri="{FF2B5EF4-FFF2-40B4-BE49-F238E27FC236}">
                <a16:creationId xmlns:a16="http://schemas.microsoft.com/office/drawing/2014/main" id="{695187BC-0464-850E-0534-35D9EAEFE732}"/>
              </a:ext>
            </a:extLst>
          </p:cNvPr>
          <p:cNvSpPr txBox="1">
            <a:spLocks noChangeArrowheads="1"/>
          </p:cNvSpPr>
          <p:nvPr/>
        </p:nvSpPr>
        <p:spPr bwMode="auto">
          <a:xfrm>
            <a:off x="2610029" y="5214732"/>
            <a:ext cx="60092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UVOT 2x2 binned image </a:t>
            </a:r>
          </a:p>
          <a:p>
            <a:r>
              <a:rPr lang="en-US" altLang="ja-JP" sz="2400" dirty="0">
                <a:latin typeface="Calibri" panose="020F0502020204030204" pitchFamily="34" charset="0"/>
                <a:ea typeface="Yu Gothic Medium" panose="020B0400000000000000" pitchFamily="34" charset="-128"/>
                <a:cs typeface="Calibri" panose="020F0502020204030204" pitchFamily="34" charset="0"/>
              </a:rPr>
              <a:t>    (“</a:t>
            </a:r>
            <a:r>
              <a:rPr lang="en-US" sz="2400" dirty="0" err="1"/>
              <a:t>GeNi</a:t>
            </a:r>
            <a:r>
              <a:rPr lang="en-US" sz="2400" dirty="0"/>
              <a:t>” </a:t>
            </a:r>
            <a:r>
              <a:rPr lang="en-US" sz="2400" dirty="0">
                <a:solidFill>
                  <a:srgbClr val="FFFF00"/>
                </a:solidFill>
              </a:rPr>
              <a:t>image</a:t>
            </a:r>
            <a:r>
              <a:rPr lang="en-US" sz="2400" dirty="0"/>
              <a:t>; </a:t>
            </a:r>
            <a:r>
              <a:rPr lang="en-US" altLang="ja-JP" sz="2400" dirty="0">
                <a:latin typeface="Calibri" panose="020F0502020204030204" pitchFamily="34" charset="0"/>
                <a:ea typeface="Yu Gothic Medium" panose="020B0400000000000000" pitchFamily="34" charset="-128"/>
                <a:cs typeface="Calibri" panose="020F0502020204030204" pitchFamily="34" charset="0"/>
              </a:rPr>
              <a:t>2 cycles of V and white filter)</a:t>
            </a:r>
          </a:p>
        </p:txBody>
      </p:sp>
      <p:sp>
        <p:nvSpPr>
          <p:cNvPr id="2" name="Date Placeholder 1">
            <a:extLst>
              <a:ext uri="{FF2B5EF4-FFF2-40B4-BE49-F238E27FC236}">
                <a16:creationId xmlns:a16="http://schemas.microsoft.com/office/drawing/2014/main" id="{E770FB24-491A-0250-E822-3DCEB383CD03}"/>
              </a:ext>
            </a:extLst>
          </p:cNvPr>
          <p:cNvSpPr>
            <a:spLocks noGrp="1"/>
          </p:cNvSpPr>
          <p:nvPr>
            <p:ph type="dt" sz="half" idx="10"/>
          </p:nvPr>
        </p:nvSpPr>
        <p:spPr/>
        <p:txBody>
          <a:bodyPr/>
          <a:lstStyle/>
          <a:p>
            <a:r>
              <a:rPr kumimoji="1" lang="en-US" altLang="ja-JP"/>
              <a:t>2025/08/07</a:t>
            </a:r>
            <a:endParaRPr kumimoji="1" lang="ja-JP" altLang="en-US"/>
          </a:p>
        </p:txBody>
      </p:sp>
      <p:sp>
        <p:nvSpPr>
          <p:cNvPr id="3" name="Footer Placeholder 2">
            <a:extLst>
              <a:ext uri="{FF2B5EF4-FFF2-40B4-BE49-F238E27FC236}">
                <a16:creationId xmlns:a16="http://schemas.microsoft.com/office/drawing/2014/main" id="{D96B64EB-A93D-D6E2-8350-7849E51287F3}"/>
              </a:ext>
            </a:extLst>
          </p:cNvPr>
          <p:cNvSpPr>
            <a:spLocks noGrp="1"/>
          </p:cNvSpPr>
          <p:nvPr>
            <p:ph type="ftr" sz="quarter" idx="11"/>
          </p:nvPr>
        </p:nvSpPr>
        <p:spPr/>
        <p:txBody>
          <a:bodyPr/>
          <a:lstStyle/>
          <a:p>
            <a:r>
              <a:rPr kumimoji="1" lang="en-US" altLang="ja-JP"/>
              <a:t>Exploring Extreme Transients</a:t>
            </a:r>
            <a:endParaRPr kumimoji="1" lang="ja-JP" altLang="en-US"/>
          </a:p>
        </p:txBody>
      </p:sp>
      <p:sp>
        <p:nvSpPr>
          <p:cNvPr id="4" name="Slide Number Placeholder 3">
            <a:extLst>
              <a:ext uri="{FF2B5EF4-FFF2-40B4-BE49-F238E27FC236}">
                <a16:creationId xmlns:a16="http://schemas.microsoft.com/office/drawing/2014/main" id="{96819A43-50D3-BE66-06AF-6FEEBAAC6543}"/>
              </a:ext>
            </a:extLst>
          </p:cNvPr>
          <p:cNvSpPr>
            <a:spLocks noGrp="1"/>
          </p:cNvSpPr>
          <p:nvPr>
            <p:ph type="sldNum" sz="quarter" idx="12"/>
          </p:nvPr>
        </p:nvSpPr>
        <p:spPr/>
        <p:txBody>
          <a:bodyPr/>
          <a:lstStyle/>
          <a:p>
            <a:fld id="{FCFEA045-99C8-2045-966E-C098CC4FF216}" type="slidenum">
              <a:rPr kumimoji="1" lang="ja-JP" altLang="en-US" smtClean="0"/>
              <a:t>17</a:t>
            </a:fld>
            <a:endParaRPr kumimoji="1" lang="ja-JP" altLang="en-US"/>
          </a:p>
        </p:txBody>
      </p:sp>
      <p:sp>
        <p:nvSpPr>
          <p:cNvPr id="5" name="TextBox 4">
            <a:extLst>
              <a:ext uri="{FF2B5EF4-FFF2-40B4-BE49-F238E27FC236}">
                <a16:creationId xmlns:a16="http://schemas.microsoft.com/office/drawing/2014/main" id="{77E7EA2C-AE3B-E3AA-A275-0456DD450F0A}"/>
              </a:ext>
            </a:extLst>
          </p:cNvPr>
          <p:cNvSpPr txBox="1"/>
          <p:nvPr/>
        </p:nvSpPr>
        <p:spPr>
          <a:xfrm>
            <a:off x="3629528" y="744318"/>
            <a:ext cx="4830040" cy="461665"/>
          </a:xfrm>
          <a:prstGeom prst="rect">
            <a:avLst/>
          </a:prstGeom>
          <a:noFill/>
        </p:spPr>
        <p:txBody>
          <a:bodyPr wrap="none" rtlCol="0">
            <a:spAutoFit/>
          </a:bodyPr>
          <a:lstStyle/>
          <a:p>
            <a:pPr algn="ctr"/>
            <a:r>
              <a:rPr lang="en-JP" sz="2400" dirty="0"/>
              <a:t>All available through the GCN Notice</a:t>
            </a:r>
          </a:p>
        </p:txBody>
      </p:sp>
    </p:spTree>
    <p:extLst>
      <p:ext uri="{BB962C8B-B14F-4D97-AF65-F5344CB8AC3E}">
        <p14:creationId xmlns:p14="http://schemas.microsoft.com/office/powerpoint/2010/main" val="3044722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6922F1-3CE5-58AA-6007-25A3E0E48E9C}"/>
              </a:ext>
            </a:extLst>
          </p:cNvPr>
          <p:cNvSpPr>
            <a:spLocks noGrp="1"/>
          </p:cNvSpPr>
          <p:nvPr>
            <p:ph type="dt" sz="half" idx="10"/>
          </p:nvPr>
        </p:nvSpPr>
        <p:spPr/>
        <p:txBody>
          <a:bodyPr/>
          <a:lstStyle/>
          <a:p>
            <a:r>
              <a:rPr lang="en-US"/>
              <a:t>2025/08/07</a:t>
            </a:r>
            <a:endParaRPr lang="en-JP"/>
          </a:p>
        </p:txBody>
      </p:sp>
      <p:sp>
        <p:nvSpPr>
          <p:cNvPr id="3" name="Footer Placeholder 2">
            <a:extLst>
              <a:ext uri="{FF2B5EF4-FFF2-40B4-BE49-F238E27FC236}">
                <a16:creationId xmlns:a16="http://schemas.microsoft.com/office/drawing/2014/main" id="{9ABC928B-ED1A-493F-6F2C-78553A2ADA71}"/>
              </a:ext>
            </a:extLst>
          </p:cNvPr>
          <p:cNvSpPr>
            <a:spLocks noGrp="1"/>
          </p:cNvSpPr>
          <p:nvPr>
            <p:ph type="ftr" sz="quarter" idx="11"/>
          </p:nvPr>
        </p:nvSpPr>
        <p:spPr/>
        <p:txBody>
          <a:bodyPr/>
          <a:lstStyle/>
          <a:p>
            <a:r>
              <a:rPr lang="en-US"/>
              <a:t>Exploring Extreme Transients</a:t>
            </a:r>
            <a:endParaRPr lang="en-JP"/>
          </a:p>
        </p:txBody>
      </p:sp>
      <p:sp>
        <p:nvSpPr>
          <p:cNvPr id="4" name="Slide Number Placeholder 3">
            <a:extLst>
              <a:ext uri="{FF2B5EF4-FFF2-40B4-BE49-F238E27FC236}">
                <a16:creationId xmlns:a16="http://schemas.microsoft.com/office/drawing/2014/main" id="{47201141-BFB7-2989-F55C-F9FF5EFCF719}"/>
              </a:ext>
            </a:extLst>
          </p:cNvPr>
          <p:cNvSpPr>
            <a:spLocks noGrp="1"/>
          </p:cNvSpPr>
          <p:nvPr>
            <p:ph type="sldNum" sz="quarter" idx="12"/>
          </p:nvPr>
        </p:nvSpPr>
        <p:spPr/>
        <p:txBody>
          <a:bodyPr/>
          <a:lstStyle/>
          <a:p>
            <a:fld id="{580D79CD-3E02-D043-9063-8D0F6ACF0498}" type="slidenum">
              <a:rPr lang="en-JP" smtClean="0"/>
              <a:t>18</a:t>
            </a:fld>
            <a:endParaRPr lang="en-JP"/>
          </a:p>
        </p:txBody>
      </p:sp>
      <p:sp>
        <p:nvSpPr>
          <p:cNvPr id="5" name="TextBox 4">
            <a:extLst>
              <a:ext uri="{FF2B5EF4-FFF2-40B4-BE49-F238E27FC236}">
                <a16:creationId xmlns:a16="http://schemas.microsoft.com/office/drawing/2014/main" id="{49804CA7-2186-F846-EF40-10980A62364D}"/>
              </a:ext>
            </a:extLst>
          </p:cNvPr>
          <p:cNvSpPr txBox="1"/>
          <p:nvPr/>
        </p:nvSpPr>
        <p:spPr>
          <a:xfrm>
            <a:off x="2304778" y="9978"/>
            <a:ext cx="7843942" cy="646331"/>
          </a:xfrm>
          <a:prstGeom prst="rect">
            <a:avLst/>
          </a:prstGeom>
          <a:noFill/>
        </p:spPr>
        <p:txBody>
          <a:bodyPr wrap="none" rtlCol="0">
            <a:spAutoFit/>
          </a:bodyPr>
          <a:lstStyle/>
          <a:p>
            <a:r>
              <a:rPr lang="en-JP" sz="3600" dirty="0"/>
              <a:t>XRT Single Pixel Event Report (SPER) data</a:t>
            </a:r>
          </a:p>
        </p:txBody>
      </p:sp>
      <p:sp>
        <p:nvSpPr>
          <p:cNvPr id="6" name="TextBox 5">
            <a:extLst>
              <a:ext uri="{FF2B5EF4-FFF2-40B4-BE49-F238E27FC236}">
                <a16:creationId xmlns:a16="http://schemas.microsoft.com/office/drawing/2014/main" id="{C30CBDA3-4478-94B6-71A8-AD93EBAEB05B}"/>
              </a:ext>
            </a:extLst>
          </p:cNvPr>
          <p:cNvSpPr txBox="1"/>
          <p:nvPr/>
        </p:nvSpPr>
        <p:spPr>
          <a:xfrm>
            <a:off x="4403647" y="568298"/>
            <a:ext cx="3174843" cy="369332"/>
          </a:xfrm>
          <a:prstGeom prst="rect">
            <a:avLst/>
          </a:prstGeom>
          <a:noFill/>
        </p:spPr>
        <p:txBody>
          <a:bodyPr wrap="none" rtlCol="0">
            <a:spAutoFit/>
          </a:bodyPr>
          <a:lstStyle/>
          <a:p>
            <a:r>
              <a:rPr lang="en-JP" dirty="0"/>
              <a:t>(</a:t>
            </a:r>
            <a:r>
              <a:rPr lang="en-US" dirty="0"/>
              <a:t>https://</a:t>
            </a:r>
            <a:r>
              <a:rPr lang="en-US" dirty="0" err="1"/>
              <a:t>www.swift.ac.uk</a:t>
            </a:r>
            <a:r>
              <a:rPr lang="en-US" dirty="0"/>
              <a:t>/</a:t>
            </a:r>
            <a:r>
              <a:rPr lang="en-US" dirty="0" err="1"/>
              <a:t>sper</a:t>
            </a:r>
            <a:r>
              <a:rPr lang="en-US" dirty="0"/>
              <a:t>/)</a:t>
            </a:r>
            <a:endParaRPr lang="en-JP" dirty="0"/>
          </a:p>
        </p:txBody>
      </p:sp>
      <p:pic>
        <p:nvPicPr>
          <p:cNvPr id="12" name="Picture 11" descr="A screenshot of a computer&#10;&#10;AI-generated content may be incorrect.">
            <a:extLst>
              <a:ext uri="{FF2B5EF4-FFF2-40B4-BE49-F238E27FC236}">
                <a16:creationId xmlns:a16="http://schemas.microsoft.com/office/drawing/2014/main" id="{55683BB5-0548-1AB2-5D69-DFC217B0DB72}"/>
              </a:ext>
            </a:extLst>
          </p:cNvPr>
          <p:cNvPicPr>
            <a:picLocks noChangeAspect="1"/>
          </p:cNvPicPr>
          <p:nvPr/>
        </p:nvPicPr>
        <p:blipFill>
          <a:blip r:embed="rId2"/>
          <a:stretch>
            <a:fillRect/>
          </a:stretch>
        </p:blipFill>
        <p:spPr>
          <a:xfrm>
            <a:off x="2791469" y="964365"/>
            <a:ext cx="6870560" cy="3115042"/>
          </a:xfrm>
          <a:prstGeom prst="rect">
            <a:avLst/>
          </a:prstGeom>
        </p:spPr>
      </p:pic>
      <p:pic>
        <p:nvPicPr>
          <p:cNvPr id="14" name="Picture 13" descr="A graph of a light curve&#10;&#10;AI-generated content may be incorrect.">
            <a:extLst>
              <a:ext uri="{FF2B5EF4-FFF2-40B4-BE49-F238E27FC236}">
                <a16:creationId xmlns:a16="http://schemas.microsoft.com/office/drawing/2014/main" id="{876C0393-8093-589F-7AF4-963BCC01C4F4}"/>
              </a:ext>
            </a:extLst>
          </p:cNvPr>
          <p:cNvPicPr>
            <a:picLocks noChangeAspect="1"/>
          </p:cNvPicPr>
          <p:nvPr/>
        </p:nvPicPr>
        <p:blipFill>
          <a:blip r:embed="rId3"/>
          <a:stretch>
            <a:fillRect/>
          </a:stretch>
        </p:blipFill>
        <p:spPr>
          <a:xfrm>
            <a:off x="3025921" y="4220050"/>
            <a:ext cx="2755451" cy="2585114"/>
          </a:xfrm>
          <a:prstGeom prst="rect">
            <a:avLst/>
          </a:prstGeom>
        </p:spPr>
      </p:pic>
      <p:pic>
        <p:nvPicPr>
          <p:cNvPr id="16" name="Picture 15" descr="A graph of energy and energy&#10;&#10;AI-generated content may be incorrect.">
            <a:extLst>
              <a:ext uri="{FF2B5EF4-FFF2-40B4-BE49-F238E27FC236}">
                <a16:creationId xmlns:a16="http://schemas.microsoft.com/office/drawing/2014/main" id="{8EDF009A-BCB5-B065-295E-6F38B4705469}"/>
              </a:ext>
            </a:extLst>
          </p:cNvPr>
          <p:cNvPicPr>
            <a:picLocks noChangeAspect="1"/>
          </p:cNvPicPr>
          <p:nvPr/>
        </p:nvPicPr>
        <p:blipFill>
          <a:blip r:embed="rId4"/>
          <a:stretch>
            <a:fillRect/>
          </a:stretch>
        </p:blipFill>
        <p:spPr>
          <a:xfrm>
            <a:off x="6035709" y="4220049"/>
            <a:ext cx="3405063" cy="2585114"/>
          </a:xfrm>
          <a:prstGeom prst="rect">
            <a:avLst/>
          </a:prstGeom>
        </p:spPr>
      </p:pic>
    </p:spTree>
    <p:extLst>
      <p:ext uri="{BB962C8B-B14F-4D97-AF65-F5344CB8AC3E}">
        <p14:creationId xmlns:p14="http://schemas.microsoft.com/office/powerpoint/2010/main" val="1716241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95F70-06E0-215A-0F36-E0D92C692233}"/>
            </a:ext>
          </a:extLst>
        </p:cNvPr>
        <p:cNvGrpSpPr/>
        <p:nvPr/>
      </p:nvGrpSpPr>
      <p:grpSpPr>
        <a:xfrm>
          <a:off x="0" y="0"/>
          <a:ext cx="0" cy="0"/>
          <a:chOff x="0" y="0"/>
          <a:chExt cx="0" cy="0"/>
        </a:xfrm>
      </p:grpSpPr>
      <p:sp>
        <p:nvSpPr>
          <p:cNvPr id="104450" name="Rectangle 2">
            <a:extLst>
              <a:ext uri="{FF2B5EF4-FFF2-40B4-BE49-F238E27FC236}">
                <a16:creationId xmlns:a16="http://schemas.microsoft.com/office/drawing/2014/main" id="{37CC4209-918C-A4DF-8F56-78305257D2D2}"/>
              </a:ext>
            </a:extLst>
          </p:cNvPr>
          <p:cNvSpPr>
            <a:spLocks noGrp="1" noChangeArrowheads="1"/>
          </p:cNvSpPr>
          <p:nvPr>
            <p:ph type="title"/>
          </p:nvPr>
        </p:nvSpPr>
        <p:spPr>
          <a:xfrm>
            <a:off x="2209800" y="245784"/>
            <a:ext cx="7772400" cy="533400"/>
          </a:xfrm>
        </p:spPr>
        <p:txBody>
          <a:bodyPr>
            <a:normAutofit fontScale="90000"/>
          </a:bodyPr>
          <a:lstStyle/>
          <a:p>
            <a:pPr algn="ctr"/>
            <a:r>
              <a:rPr lang="en-US" altLang="ja-JP" dirty="0">
                <a:ea typeface="Yu Gothic Medium" panose="020B0400000000000000" pitchFamily="34" charset="-128"/>
              </a:rPr>
              <a:t>Swift’s TDRSS data products</a:t>
            </a:r>
          </a:p>
        </p:txBody>
      </p:sp>
      <p:sp>
        <p:nvSpPr>
          <p:cNvPr id="104452" name="Text Box 4">
            <a:extLst>
              <a:ext uri="{FF2B5EF4-FFF2-40B4-BE49-F238E27FC236}">
                <a16:creationId xmlns:a16="http://schemas.microsoft.com/office/drawing/2014/main" id="{F7E7FB40-C607-6A4F-EB36-4ED11BD1E7A5}"/>
              </a:ext>
            </a:extLst>
          </p:cNvPr>
          <p:cNvSpPr txBox="1">
            <a:spLocks noChangeArrowheads="1"/>
          </p:cNvSpPr>
          <p:nvPr/>
        </p:nvSpPr>
        <p:spPr bwMode="auto">
          <a:xfrm>
            <a:off x="1338441" y="1362698"/>
            <a:ext cx="8090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200" dirty="0">
                <a:latin typeface="Calibri" panose="020F0502020204030204" pitchFamily="34" charset="0"/>
                <a:ea typeface="Yu Gothic Medium" panose="020B0400000000000000" pitchFamily="34" charset="-128"/>
                <a:cs typeface="Calibri" panose="020F0502020204030204" pitchFamily="34" charset="0"/>
              </a:rPr>
              <a:t>BAT</a:t>
            </a:r>
          </a:p>
        </p:txBody>
      </p:sp>
      <p:sp>
        <p:nvSpPr>
          <p:cNvPr id="104453" name="Text Box 5">
            <a:extLst>
              <a:ext uri="{FF2B5EF4-FFF2-40B4-BE49-F238E27FC236}">
                <a16:creationId xmlns:a16="http://schemas.microsoft.com/office/drawing/2014/main" id="{25A1142F-32FA-0190-8C71-3A9865CB6858}"/>
              </a:ext>
            </a:extLst>
          </p:cNvPr>
          <p:cNvSpPr txBox="1">
            <a:spLocks noChangeArrowheads="1"/>
          </p:cNvSpPr>
          <p:nvPr/>
        </p:nvSpPr>
        <p:spPr bwMode="auto">
          <a:xfrm>
            <a:off x="2619554" y="1404732"/>
            <a:ext cx="589090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a:t>
            </a:r>
            <a:r>
              <a:rPr lang="en-US" altLang="ja-JP" sz="2400" dirty="0">
                <a:solidFill>
                  <a:srgbClr val="FFFF00"/>
                </a:solidFill>
                <a:latin typeface="Calibri" panose="020F0502020204030204" pitchFamily="34" charset="0"/>
                <a:ea typeface="Yu Gothic Medium" panose="020B0400000000000000" pitchFamily="34" charset="-128"/>
                <a:cs typeface="Calibri" panose="020F0502020204030204" pitchFamily="34" charset="0"/>
              </a:rPr>
              <a:t>GRB BAT position notice</a:t>
            </a:r>
          </a:p>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a:t>
            </a:r>
            <a:r>
              <a:rPr lang="en-US" altLang="ja-JP" sz="2400" dirty="0">
                <a:solidFill>
                  <a:srgbClr val="FFFF00"/>
                </a:solidFill>
                <a:latin typeface="Calibri" panose="020F0502020204030204" pitchFamily="34" charset="0"/>
                <a:ea typeface="Yu Gothic Medium" panose="020B0400000000000000" pitchFamily="34" charset="-128"/>
                <a:cs typeface="Calibri" panose="020F0502020204030204" pitchFamily="34" charset="0"/>
              </a:rPr>
              <a:t>4 channel light curves (variable time scales)</a:t>
            </a:r>
          </a:p>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a:t>
            </a:r>
            <a:r>
              <a:rPr lang="en-US" altLang="ja-JP" sz="2400" dirty="0">
                <a:solidFill>
                  <a:srgbClr val="FFFF00"/>
                </a:solidFill>
                <a:latin typeface="Calibri" panose="020F0502020204030204" pitchFamily="34" charset="0"/>
                <a:ea typeface="Yu Gothic Medium" panose="020B0400000000000000" pitchFamily="34" charset="-128"/>
                <a:cs typeface="Calibri" panose="020F0502020204030204" pitchFamily="34" charset="0"/>
              </a:rPr>
              <a:t>‘Extended’ 4 channel light curves</a:t>
            </a:r>
          </a:p>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ACS data</a:t>
            </a:r>
          </a:p>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Scaled map (+ACS data) </a:t>
            </a:r>
          </a:p>
        </p:txBody>
      </p:sp>
      <p:sp>
        <p:nvSpPr>
          <p:cNvPr id="104455" name="Text Box 7">
            <a:extLst>
              <a:ext uri="{FF2B5EF4-FFF2-40B4-BE49-F238E27FC236}">
                <a16:creationId xmlns:a16="http://schemas.microsoft.com/office/drawing/2014/main" id="{0AB81CE2-C9D3-34E5-F48C-E7F63FAD4329}"/>
              </a:ext>
            </a:extLst>
          </p:cNvPr>
          <p:cNvSpPr txBox="1">
            <a:spLocks noChangeArrowheads="1"/>
          </p:cNvSpPr>
          <p:nvPr/>
        </p:nvSpPr>
        <p:spPr bwMode="auto">
          <a:xfrm>
            <a:off x="1367017" y="3628820"/>
            <a:ext cx="8170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200" dirty="0">
                <a:latin typeface="Calibri" panose="020F0502020204030204" pitchFamily="34" charset="0"/>
                <a:ea typeface="Yu Gothic Medium" panose="020B0400000000000000" pitchFamily="34" charset="-128"/>
                <a:cs typeface="Calibri" panose="020F0502020204030204" pitchFamily="34" charset="0"/>
              </a:rPr>
              <a:t>XRT</a:t>
            </a:r>
          </a:p>
        </p:txBody>
      </p:sp>
      <p:sp>
        <p:nvSpPr>
          <p:cNvPr id="104457" name="Text Box 9">
            <a:extLst>
              <a:ext uri="{FF2B5EF4-FFF2-40B4-BE49-F238E27FC236}">
                <a16:creationId xmlns:a16="http://schemas.microsoft.com/office/drawing/2014/main" id="{327CC47E-0E26-4A46-2E6B-B33DC14384CB}"/>
              </a:ext>
            </a:extLst>
          </p:cNvPr>
          <p:cNvSpPr txBox="1">
            <a:spLocks noChangeArrowheads="1"/>
          </p:cNvSpPr>
          <p:nvPr/>
        </p:nvSpPr>
        <p:spPr bwMode="auto">
          <a:xfrm>
            <a:off x="2616380" y="3622471"/>
            <a:ext cx="8668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XRT position notice</a:t>
            </a:r>
          </a:p>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XRT light curve and image</a:t>
            </a:r>
          </a:p>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a:t>
            </a:r>
            <a:r>
              <a:rPr lang="en-US" altLang="ja-JP" sz="2400" dirty="0">
                <a:solidFill>
                  <a:srgbClr val="FFFF00"/>
                </a:solidFill>
                <a:latin typeface="Calibri" panose="020F0502020204030204" pitchFamily="34" charset="0"/>
                <a:ea typeface="Yu Gothic Medium" panose="020B0400000000000000" pitchFamily="34" charset="-128"/>
                <a:cs typeface="Calibri" panose="020F0502020204030204" pitchFamily="34" charset="0"/>
              </a:rPr>
              <a:t>Single pixel event (E &gt; 0.5 keV; central 200 x 200 pixel in PC mode)</a:t>
            </a:r>
          </a:p>
        </p:txBody>
      </p:sp>
      <p:sp>
        <p:nvSpPr>
          <p:cNvPr id="104458" name="Text Box 10">
            <a:extLst>
              <a:ext uri="{FF2B5EF4-FFF2-40B4-BE49-F238E27FC236}">
                <a16:creationId xmlns:a16="http://schemas.microsoft.com/office/drawing/2014/main" id="{914A6B31-F1E9-E45B-3179-75892EAD7052}"/>
              </a:ext>
            </a:extLst>
          </p:cNvPr>
          <p:cNvSpPr txBox="1">
            <a:spLocks noChangeArrowheads="1"/>
          </p:cNvSpPr>
          <p:nvPr/>
        </p:nvSpPr>
        <p:spPr bwMode="auto">
          <a:xfrm>
            <a:off x="1367017" y="5214733"/>
            <a:ext cx="113646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200">
                <a:latin typeface="Calibri" panose="020F0502020204030204" pitchFamily="34" charset="0"/>
                <a:ea typeface="Yu Gothic Medium" panose="020B0400000000000000" pitchFamily="34" charset="-128"/>
                <a:cs typeface="Calibri" panose="020F0502020204030204" pitchFamily="34" charset="0"/>
              </a:rPr>
              <a:t>UVOT</a:t>
            </a:r>
          </a:p>
        </p:txBody>
      </p:sp>
      <p:sp>
        <p:nvSpPr>
          <p:cNvPr id="104459" name="Text Box 11">
            <a:extLst>
              <a:ext uri="{FF2B5EF4-FFF2-40B4-BE49-F238E27FC236}">
                <a16:creationId xmlns:a16="http://schemas.microsoft.com/office/drawing/2014/main" id="{6A637C31-1A29-B16E-383A-FEE6EA5DC377}"/>
              </a:ext>
            </a:extLst>
          </p:cNvPr>
          <p:cNvSpPr txBox="1">
            <a:spLocks noChangeArrowheads="1"/>
          </p:cNvSpPr>
          <p:nvPr/>
        </p:nvSpPr>
        <p:spPr bwMode="auto">
          <a:xfrm>
            <a:off x="2610029" y="5214732"/>
            <a:ext cx="60092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itchFamily="2" charset="2"/>
              <a:buChar char="l"/>
            </a:pPr>
            <a:r>
              <a:rPr lang="en-US" altLang="ja-JP" sz="2400" dirty="0">
                <a:latin typeface="Calibri" panose="020F0502020204030204" pitchFamily="34" charset="0"/>
                <a:ea typeface="Yu Gothic Medium" panose="020B0400000000000000" pitchFamily="34" charset="-128"/>
                <a:cs typeface="Calibri" panose="020F0502020204030204" pitchFamily="34" charset="0"/>
              </a:rPr>
              <a:t> UVOT 2x2 binned image </a:t>
            </a:r>
          </a:p>
          <a:p>
            <a:r>
              <a:rPr lang="en-US" altLang="ja-JP" sz="2400" dirty="0">
                <a:latin typeface="Calibri" panose="020F0502020204030204" pitchFamily="34" charset="0"/>
                <a:ea typeface="Yu Gothic Medium" panose="020B0400000000000000" pitchFamily="34" charset="-128"/>
                <a:cs typeface="Calibri" panose="020F0502020204030204" pitchFamily="34" charset="0"/>
              </a:rPr>
              <a:t>    (“</a:t>
            </a:r>
            <a:r>
              <a:rPr lang="en-US" sz="2400" dirty="0" err="1"/>
              <a:t>GeNi</a:t>
            </a:r>
            <a:r>
              <a:rPr lang="en-US" sz="2400" dirty="0"/>
              <a:t>” </a:t>
            </a:r>
            <a:r>
              <a:rPr lang="en-US" sz="2400" dirty="0">
                <a:solidFill>
                  <a:srgbClr val="FFFF00"/>
                </a:solidFill>
              </a:rPr>
              <a:t>image</a:t>
            </a:r>
            <a:r>
              <a:rPr lang="en-US" sz="2400" dirty="0"/>
              <a:t>; </a:t>
            </a:r>
            <a:r>
              <a:rPr lang="en-US" altLang="ja-JP" sz="2400" dirty="0">
                <a:latin typeface="Calibri" panose="020F0502020204030204" pitchFamily="34" charset="0"/>
                <a:ea typeface="Yu Gothic Medium" panose="020B0400000000000000" pitchFamily="34" charset="-128"/>
                <a:cs typeface="Calibri" panose="020F0502020204030204" pitchFamily="34" charset="0"/>
              </a:rPr>
              <a:t>2 cycles of V and white filter)</a:t>
            </a:r>
          </a:p>
        </p:txBody>
      </p:sp>
      <p:sp>
        <p:nvSpPr>
          <p:cNvPr id="2" name="Date Placeholder 1">
            <a:extLst>
              <a:ext uri="{FF2B5EF4-FFF2-40B4-BE49-F238E27FC236}">
                <a16:creationId xmlns:a16="http://schemas.microsoft.com/office/drawing/2014/main" id="{C68D1D3B-A887-25B6-0CEC-7422167A6499}"/>
              </a:ext>
            </a:extLst>
          </p:cNvPr>
          <p:cNvSpPr>
            <a:spLocks noGrp="1"/>
          </p:cNvSpPr>
          <p:nvPr>
            <p:ph type="dt" sz="half" idx="10"/>
          </p:nvPr>
        </p:nvSpPr>
        <p:spPr/>
        <p:txBody>
          <a:bodyPr/>
          <a:lstStyle/>
          <a:p>
            <a:r>
              <a:rPr kumimoji="1" lang="en-US" altLang="ja-JP"/>
              <a:t>2025/08/07</a:t>
            </a:r>
            <a:endParaRPr kumimoji="1" lang="ja-JP" altLang="en-US"/>
          </a:p>
        </p:txBody>
      </p:sp>
      <p:sp>
        <p:nvSpPr>
          <p:cNvPr id="3" name="Footer Placeholder 2">
            <a:extLst>
              <a:ext uri="{FF2B5EF4-FFF2-40B4-BE49-F238E27FC236}">
                <a16:creationId xmlns:a16="http://schemas.microsoft.com/office/drawing/2014/main" id="{FA7B115B-577D-AF22-15A0-E5E571B39B92}"/>
              </a:ext>
            </a:extLst>
          </p:cNvPr>
          <p:cNvSpPr>
            <a:spLocks noGrp="1"/>
          </p:cNvSpPr>
          <p:nvPr>
            <p:ph type="ftr" sz="quarter" idx="11"/>
          </p:nvPr>
        </p:nvSpPr>
        <p:spPr/>
        <p:txBody>
          <a:bodyPr/>
          <a:lstStyle/>
          <a:p>
            <a:r>
              <a:rPr kumimoji="1" lang="en-US" altLang="ja-JP"/>
              <a:t>Exploring Extreme Transients</a:t>
            </a:r>
            <a:endParaRPr kumimoji="1" lang="ja-JP" altLang="en-US"/>
          </a:p>
        </p:txBody>
      </p:sp>
      <p:sp>
        <p:nvSpPr>
          <p:cNvPr id="4" name="Slide Number Placeholder 3">
            <a:extLst>
              <a:ext uri="{FF2B5EF4-FFF2-40B4-BE49-F238E27FC236}">
                <a16:creationId xmlns:a16="http://schemas.microsoft.com/office/drawing/2014/main" id="{1830CC96-E0CE-6ACF-A264-69528DC4E71C}"/>
              </a:ext>
            </a:extLst>
          </p:cNvPr>
          <p:cNvSpPr>
            <a:spLocks noGrp="1"/>
          </p:cNvSpPr>
          <p:nvPr>
            <p:ph type="sldNum" sz="quarter" idx="12"/>
          </p:nvPr>
        </p:nvSpPr>
        <p:spPr/>
        <p:txBody>
          <a:bodyPr/>
          <a:lstStyle/>
          <a:p>
            <a:fld id="{FCFEA045-99C8-2045-966E-C098CC4FF216}" type="slidenum">
              <a:rPr kumimoji="1" lang="ja-JP" altLang="en-US" smtClean="0"/>
              <a:t>19</a:t>
            </a:fld>
            <a:endParaRPr kumimoji="1" lang="ja-JP" altLang="en-US"/>
          </a:p>
        </p:txBody>
      </p:sp>
      <p:sp>
        <p:nvSpPr>
          <p:cNvPr id="5" name="TextBox 4">
            <a:extLst>
              <a:ext uri="{FF2B5EF4-FFF2-40B4-BE49-F238E27FC236}">
                <a16:creationId xmlns:a16="http://schemas.microsoft.com/office/drawing/2014/main" id="{EAC7EA92-D661-6C54-58E7-B322ABEE9367}"/>
              </a:ext>
            </a:extLst>
          </p:cNvPr>
          <p:cNvSpPr txBox="1"/>
          <p:nvPr/>
        </p:nvSpPr>
        <p:spPr>
          <a:xfrm>
            <a:off x="3629528" y="744318"/>
            <a:ext cx="4830040" cy="461665"/>
          </a:xfrm>
          <a:prstGeom prst="rect">
            <a:avLst/>
          </a:prstGeom>
          <a:noFill/>
        </p:spPr>
        <p:txBody>
          <a:bodyPr wrap="none" rtlCol="0">
            <a:spAutoFit/>
          </a:bodyPr>
          <a:lstStyle/>
          <a:p>
            <a:pPr algn="ctr"/>
            <a:r>
              <a:rPr lang="en-JP" sz="2400" dirty="0"/>
              <a:t>All available through the GCN Notice</a:t>
            </a:r>
          </a:p>
        </p:txBody>
      </p:sp>
    </p:spTree>
    <p:extLst>
      <p:ext uri="{BB962C8B-B14F-4D97-AF65-F5344CB8AC3E}">
        <p14:creationId xmlns:p14="http://schemas.microsoft.com/office/powerpoint/2010/main" val="3108092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D61DC-81BF-929B-B2B5-FC49ACEFDD92}"/>
              </a:ext>
            </a:extLst>
          </p:cNvPr>
          <p:cNvSpPr>
            <a:spLocks noGrp="1"/>
          </p:cNvSpPr>
          <p:nvPr>
            <p:ph type="title"/>
          </p:nvPr>
        </p:nvSpPr>
        <p:spPr/>
        <p:txBody>
          <a:bodyPr/>
          <a:lstStyle/>
          <a:p>
            <a:r>
              <a:rPr lang="en-JP" dirty="0"/>
              <a:t>Outlines</a:t>
            </a:r>
          </a:p>
        </p:txBody>
      </p:sp>
      <p:sp>
        <p:nvSpPr>
          <p:cNvPr id="3" name="Content Placeholder 2">
            <a:extLst>
              <a:ext uri="{FF2B5EF4-FFF2-40B4-BE49-F238E27FC236}">
                <a16:creationId xmlns:a16="http://schemas.microsoft.com/office/drawing/2014/main" id="{42B3963C-7F40-0075-0487-37FEEFC01D4A}"/>
              </a:ext>
            </a:extLst>
          </p:cNvPr>
          <p:cNvSpPr>
            <a:spLocks noGrp="1"/>
          </p:cNvSpPr>
          <p:nvPr>
            <p:ph idx="1"/>
          </p:nvPr>
        </p:nvSpPr>
        <p:spPr>
          <a:xfrm>
            <a:off x="1533144" y="1545209"/>
            <a:ext cx="7772400" cy="4209415"/>
          </a:xfrm>
        </p:spPr>
        <p:txBody>
          <a:bodyPr>
            <a:noAutofit/>
          </a:bodyPr>
          <a:lstStyle/>
          <a:p>
            <a:r>
              <a:rPr lang="en-JP" sz="3200" dirty="0"/>
              <a:t>Swift for dummies</a:t>
            </a:r>
          </a:p>
          <a:p>
            <a:r>
              <a:rPr lang="en-JP" sz="3200" dirty="0"/>
              <a:t>Neil Gehrels</a:t>
            </a:r>
          </a:p>
          <a:p>
            <a:r>
              <a:rPr lang="en-JP" sz="3200" dirty="0"/>
              <a:t>Swift’s discoveries</a:t>
            </a:r>
          </a:p>
          <a:p>
            <a:r>
              <a:rPr lang="en-JP" sz="3200" dirty="0"/>
              <a:t>Unique capabilities of Swift</a:t>
            </a:r>
          </a:p>
          <a:p>
            <a:r>
              <a:rPr lang="en-JP" sz="3200" dirty="0"/>
              <a:t>High redshift GRBs</a:t>
            </a:r>
          </a:p>
          <a:p>
            <a:r>
              <a:rPr lang="en-JP" sz="3200" dirty="0"/>
              <a:t>[Smallsat development at AGU]</a:t>
            </a:r>
          </a:p>
          <a:p>
            <a:r>
              <a:rPr lang="en-JP" sz="3200" dirty="0"/>
              <a:t>Future of Swift</a:t>
            </a:r>
          </a:p>
        </p:txBody>
      </p:sp>
      <p:sp>
        <p:nvSpPr>
          <p:cNvPr id="4" name="Date Placeholder 3">
            <a:extLst>
              <a:ext uri="{FF2B5EF4-FFF2-40B4-BE49-F238E27FC236}">
                <a16:creationId xmlns:a16="http://schemas.microsoft.com/office/drawing/2014/main" id="{DE3A0839-E25D-11AF-2649-84C5FE308CA9}"/>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099AD2FA-74CA-5558-B9DF-D14E56C6E15A}"/>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1C9890E6-4AB8-6AE6-8261-93831CD313F7}"/>
              </a:ext>
            </a:extLst>
          </p:cNvPr>
          <p:cNvSpPr>
            <a:spLocks noGrp="1"/>
          </p:cNvSpPr>
          <p:nvPr>
            <p:ph type="sldNum" sz="quarter" idx="12"/>
          </p:nvPr>
        </p:nvSpPr>
        <p:spPr/>
        <p:txBody>
          <a:bodyPr/>
          <a:lstStyle/>
          <a:p>
            <a:fld id="{580D79CD-3E02-D043-9063-8D0F6ACF0498}" type="slidenum">
              <a:rPr lang="en-JP" smtClean="0"/>
              <a:t>2</a:t>
            </a:fld>
            <a:endParaRPr lang="en-JP"/>
          </a:p>
        </p:txBody>
      </p:sp>
    </p:spTree>
    <p:extLst>
      <p:ext uri="{BB962C8B-B14F-4D97-AF65-F5344CB8AC3E}">
        <p14:creationId xmlns:p14="http://schemas.microsoft.com/office/powerpoint/2010/main" val="2300822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D2F7D8-6D06-DBB5-568F-78CCED69D30D}"/>
              </a:ext>
            </a:extLst>
          </p:cNvPr>
          <p:cNvSpPr>
            <a:spLocks noGrp="1"/>
          </p:cNvSpPr>
          <p:nvPr>
            <p:ph type="dt" sz="half" idx="10"/>
          </p:nvPr>
        </p:nvSpPr>
        <p:spPr/>
        <p:txBody>
          <a:bodyPr/>
          <a:lstStyle/>
          <a:p>
            <a:r>
              <a:rPr lang="en-US"/>
              <a:t>2025/08/07</a:t>
            </a:r>
            <a:endParaRPr lang="en-JP"/>
          </a:p>
        </p:txBody>
      </p:sp>
      <p:sp>
        <p:nvSpPr>
          <p:cNvPr id="3" name="Footer Placeholder 2">
            <a:extLst>
              <a:ext uri="{FF2B5EF4-FFF2-40B4-BE49-F238E27FC236}">
                <a16:creationId xmlns:a16="http://schemas.microsoft.com/office/drawing/2014/main" id="{E231D0AB-957A-359E-A804-34FB621E274C}"/>
              </a:ext>
            </a:extLst>
          </p:cNvPr>
          <p:cNvSpPr>
            <a:spLocks noGrp="1"/>
          </p:cNvSpPr>
          <p:nvPr>
            <p:ph type="ftr" sz="quarter" idx="11"/>
          </p:nvPr>
        </p:nvSpPr>
        <p:spPr/>
        <p:txBody>
          <a:bodyPr/>
          <a:lstStyle/>
          <a:p>
            <a:r>
              <a:rPr lang="en-US"/>
              <a:t>Exploring Extreme Transients</a:t>
            </a:r>
            <a:endParaRPr lang="en-JP"/>
          </a:p>
        </p:txBody>
      </p:sp>
      <p:sp>
        <p:nvSpPr>
          <p:cNvPr id="4" name="Slide Number Placeholder 3">
            <a:extLst>
              <a:ext uri="{FF2B5EF4-FFF2-40B4-BE49-F238E27FC236}">
                <a16:creationId xmlns:a16="http://schemas.microsoft.com/office/drawing/2014/main" id="{9DA9DF81-D8E4-0BBE-9C37-FC0792FCD16C}"/>
              </a:ext>
            </a:extLst>
          </p:cNvPr>
          <p:cNvSpPr>
            <a:spLocks noGrp="1"/>
          </p:cNvSpPr>
          <p:nvPr>
            <p:ph type="sldNum" sz="quarter" idx="12"/>
          </p:nvPr>
        </p:nvSpPr>
        <p:spPr/>
        <p:txBody>
          <a:bodyPr/>
          <a:lstStyle/>
          <a:p>
            <a:fld id="{580D79CD-3E02-D043-9063-8D0F6ACF0498}" type="slidenum">
              <a:rPr lang="en-JP" smtClean="0"/>
              <a:t>20</a:t>
            </a:fld>
            <a:endParaRPr lang="en-JP"/>
          </a:p>
        </p:txBody>
      </p:sp>
      <p:sp>
        <p:nvSpPr>
          <p:cNvPr id="5" name="TextBox 4">
            <a:extLst>
              <a:ext uri="{FF2B5EF4-FFF2-40B4-BE49-F238E27FC236}">
                <a16:creationId xmlns:a16="http://schemas.microsoft.com/office/drawing/2014/main" id="{0F6DE620-706C-17A6-CB0A-8CE5038F0EE0}"/>
              </a:ext>
            </a:extLst>
          </p:cNvPr>
          <p:cNvSpPr txBox="1"/>
          <p:nvPr/>
        </p:nvSpPr>
        <p:spPr>
          <a:xfrm>
            <a:off x="4038600" y="232778"/>
            <a:ext cx="4380302" cy="707886"/>
          </a:xfrm>
          <a:prstGeom prst="rect">
            <a:avLst/>
          </a:prstGeom>
          <a:noFill/>
        </p:spPr>
        <p:txBody>
          <a:bodyPr wrap="none" rtlCol="0">
            <a:spAutoFit/>
          </a:bodyPr>
          <a:lstStyle/>
          <a:p>
            <a:r>
              <a:rPr lang="en-JP" sz="4000" dirty="0"/>
              <a:t>UVOT TDRSS images</a:t>
            </a:r>
          </a:p>
        </p:txBody>
      </p:sp>
      <p:pic>
        <p:nvPicPr>
          <p:cNvPr id="7" name="Picture 6" descr="A graph of a square with a red square&#10;&#10;AI-generated content may be incorrect.">
            <a:extLst>
              <a:ext uri="{FF2B5EF4-FFF2-40B4-BE49-F238E27FC236}">
                <a16:creationId xmlns:a16="http://schemas.microsoft.com/office/drawing/2014/main" id="{B10E03AD-2BB8-9FB5-C762-EC719A36406F}"/>
              </a:ext>
            </a:extLst>
          </p:cNvPr>
          <p:cNvPicPr>
            <a:picLocks noChangeAspect="1"/>
          </p:cNvPicPr>
          <p:nvPr/>
        </p:nvPicPr>
        <p:blipFill>
          <a:blip r:embed="rId2"/>
          <a:stretch>
            <a:fillRect/>
          </a:stretch>
        </p:blipFill>
        <p:spPr>
          <a:xfrm>
            <a:off x="147052" y="1461002"/>
            <a:ext cx="5852695" cy="4603871"/>
          </a:xfrm>
          <a:prstGeom prst="rect">
            <a:avLst/>
          </a:prstGeom>
        </p:spPr>
      </p:pic>
      <p:pic>
        <p:nvPicPr>
          <p:cNvPr id="9" name="Picture 8" descr="A close-up of a black circle&#10;&#10;AI-generated content may be incorrect.">
            <a:extLst>
              <a:ext uri="{FF2B5EF4-FFF2-40B4-BE49-F238E27FC236}">
                <a16:creationId xmlns:a16="http://schemas.microsoft.com/office/drawing/2014/main" id="{F996356A-2553-3F87-8AFF-442E57B2CB1F}"/>
              </a:ext>
            </a:extLst>
          </p:cNvPr>
          <p:cNvPicPr>
            <a:picLocks noChangeAspect="1"/>
          </p:cNvPicPr>
          <p:nvPr/>
        </p:nvPicPr>
        <p:blipFill>
          <a:blip r:embed="rId3"/>
          <a:stretch>
            <a:fillRect/>
          </a:stretch>
        </p:blipFill>
        <p:spPr>
          <a:xfrm>
            <a:off x="6204287" y="1473034"/>
            <a:ext cx="5630035" cy="4603871"/>
          </a:xfrm>
          <a:prstGeom prst="rect">
            <a:avLst/>
          </a:prstGeom>
        </p:spPr>
      </p:pic>
      <p:sp>
        <p:nvSpPr>
          <p:cNvPr id="10" name="TextBox 9">
            <a:extLst>
              <a:ext uri="{FF2B5EF4-FFF2-40B4-BE49-F238E27FC236}">
                <a16:creationId xmlns:a16="http://schemas.microsoft.com/office/drawing/2014/main" id="{D0929315-AE86-B3BA-087E-D76FF385EC14}"/>
              </a:ext>
            </a:extLst>
          </p:cNvPr>
          <p:cNvSpPr txBox="1"/>
          <p:nvPr/>
        </p:nvSpPr>
        <p:spPr>
          <a:xfrm>
            <a:off x="2466474" y="1000778"/>
            <a:ext cx="1426801" cy="400110"/>
          </a:xfrm>
          <a:prstGeom prst="rect">
            <a:avLst/>
          </a:prstGeom>
          <a:noFill/>
        </p:spPr>
        <p:txBody>
          <a:bodyPr wrap="none" rtlCol="0">
            <a:spAutoFit/>
          </a:bodyPr>
          <a:lstStyle/>
          <a:p>
            <a:r>
              <a:rPr lang="en-JP" sz="2000" dirty="0"/>
              <a:t>UVOT white</a:t>
            </a:r>
          </a:p>
        </p:txBody>
      </p:sp>
      <p:sp>
        <p:nvSpPr>
          <p:cNvPr id="11" name="TextBox 10">
            <a:extLst>
              <a:ext uri="{FF2B5EF4-FFF2-40B4-BE49-F238E27FC236}">
                <a16:creationId xmlns:a16="http://schemas.microsoft.com/office/drawing/2014/main" id="{3F14AB44-8B65-3968-D898-884A7075C726}"/>
              </a:ext>
            </a:extLst>
          </p:cNvPr>
          <p:cNvSpPr txBox="1"/>
          <p:nvPr/>
        </p:nvSpPr>
        <p:spPr>
          <a:xfrm>
            <a:off x="8414892" y="1024842"/>
            <a:ext cx="1162178" cy="369332"/>
          </a:xfrm>
          <a:prstGeom prst="rect">
            <a:avLst/>
          </a:prstGeom>
          <a:noFill/>
        </p:spPr>
        <p:txBody>
          <a:bodyPr wrap="none" rtlCol="0">
            <a:spAutoFit/>
          </a:bodyPr>
          <a:lstStyle/>
          <a:p>
            <a:r>
              <a:rPr lang="en-JP" dirty="0"/>
              <a:t>DSS image</a:t>
            </a:r>
          </a:p>
        </p:txBody>
      </p:sp>
    </p:spTree>
    <p:extLst>
      <p:ext uri="{BB962C8B-B14F-4D97-AF65-F5344CB8AC3E}">
        <p14:creationId xmlns:p14="http://schemas.microsoft.com/office/powerpoint/2010/main" val="3842392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D5563D-E706-DF79-6378-F4AA58F790AF}"/>
              </a:ext>
            </a:extLst>
          </p:cNvPr>
          <p:cNvSpPr txBox="1"/>
          <p:nvPr/>
        </p:nvSpPr>
        <p:spPr>
          <a:xfrm>
            <a:off x="4254791" y="2802837"/>
            <a:ext cx="3604385" cy="923330"/>
          </a:xfrm>
          <a:prstGeom prst="rect">
            <a:avLst/>
          </a:prstGeom>
          <a:noFill/>
        </p:spPr>
        <p:txBody>
          <a:bodyPr wrap="none" rtlCol="0">
            <a:spAutoFit/>
          </a:bodyPr>
          <a:lstStyle/>
          <a:p>
            <a:r>
              <a:rPr kumimoji="1" lang="en-US" altLang="ja-JP" sz="5400" dirty="0">
                <a:latin typeface="Calibri" panose="020F0502020204030204" pitchFamily="34" charset="0"/>
                <a:ea typeface="Yu Gothic Medium" panose="020B0400000000000000" pitchFamily="34" charset="-128"/>
                <a:cs typeface="Calibri" panose="020F0502020204030204" pitchFamily="34" charset="0"/>
              </a:rPr>
              <a:t>Neil </a:t>
            </a:r>
            <a:r>
              <a:rPr kumimoji="1" lang="en-US" altLang="ja-JP" sz="5400" dirty="0" err="1">
                <a:latin typeface="Calibri" panose="020F0502020204030204" pitchFamily="34" charset="0"/>
                <a:ea typeface="Yu Gothic Medium" panose="020B0400000000000000" pitchFamily="34" charset="-128"/>
                <a:cs typeface="Calibri" panose="020F0502020204030204" pitchFamily="34" charset="0"/>
              </a:rPr>
              <a:t>Gehrels</a:t>
            </a:r>
            <a:endParaRPr kumimoji="1" lang="ja-JP" altLang="en-US" sz="5400">
              <a:latin typeface="Calibri" panose="020F0502020204030204" pitchFamily="34" charset="0"/>
              <a:ea typeface="Yu Gothic Medium" panose="020B0400000000000000" pitchFamily="34" charset="-128"/>
              <a:cs typeface="Calibri" panose="020F0502020204030204" pitchFamily="34" charset="0"/>
            </a:endParaRPr>
          </a:p>
        </p:txBody>
      </p:sp>
      <p:sp>
        <p:nvSpPr>
          <p:cNvPr id="3" name="Date Placeholder 2">
            <a:extLst>
              <a:ext uri="{FF2B5EF4-FFF2-40B4-BE49-F238E27FC236}">
                <a16:creationId xmlns:a16="http://schemas.microsoft.com/office/drawing/2014/main" id="{8DC74F4D-BED1-1891-D1B9-F54984A8ABAD}"/>
              </a:ext>
            </a:extLst>
          </p:cNvPr>
          <p:cNvSpPr>
            <a:spLocks noGrp="1"/>
          </p:cNvSpPr>
          <p:nvPr>
            <p:ph type="dt" sz="half" idx="10"/>
          </p:nvPr>
        </p:nvSpPr>
        <p:spPr/>
        <p:txBody>
          <a:bodyPr/>
          <a:lstStyle/>
          <a:p>
            <a:r>
              <a:rPr kumimoji="1" lang="en-US" altLang="ja-JP"/>
              <a:t>2025/08/07</a:t>
            </a:r>
            <a:endParaRPr kumimoji="1" lang="ja-JP" altLang="en-US"/>
          </a:p>
        </p:txBody>
      </p:sp>
      <p:sp>
        <p:nvSpPr>
          <p:cNvPr id="4" name="Footer Placeholder 3">
            <a:extLst>
              <a:ext uri="{FF2B5EF4-FFF2-40B4-BE49-F238E27FC236}">
                <a16:creationId xmlns:a16="http://schemas.microsoft.com/office/drawing/2014/main" id="{E1E67D89-9217-3E53-7CFD-1637B492D926}"/>
              </a:ext>
            </a:extLst>
          </p:cNvPr>
          <p:cNvSpPr>
            <a:spLocks noGrp="1"/>
          </p:cNvSpPr>
          <p:nvPr>
            <p:ph type="ftr" sz="quarter" idx="11"/>
          </p:nvPr>
        </p:nvSpPr>
        <p:spPr/>
        <p:txBody>
          <a:bodyPr/>
          <a:lstStyle/>
          <a:p>
            <a:r>
              <a:rPr kumimoji="1" lang="en-US" altLang="ja-JP"/>
              <a:t>Exploring Extreme Transients</a:t>
            </a:r>
            <a:endParaRPr kumimoji="1" lang="ja-JP" altLang="en-US"/>
          </a:p>
        </p:txBody>
      </p:sp>
      <p:sp>
        <p:nvSpPr>
          <p:cNvPr id="5" name="Slide Number Placeholder 4">
            <a:extLst>
              <a:ext uri="{FF2B5EF4-FFF2-40B4-BE49-F238E27FC236}">
                <a16:creationId xmlns:a16="http://schemas.microsoft.com/office/drawing/2014/main" id="{976FEBEA-0086-954E-C309-C1EEC6891BE6}"/>
              </a:ext>
            </a:extLst>
          </p:cNvPr>
          <p:cNvSpPr>
            <a:spLocks noGrp="1"/>
          </p:cNvSpPr>
          <p:nvPr>
            <p:ph type="sldNum" sz="quarter" idx="12"/>
          </p:nvPr>
        </p:nvSpPr>
        <p:spPr/>
        <p:txBody>
          <a:bodyPr/>
          <a:lstStyle/>
          <a:p>
            <a:fld id="{FCFEA045-99C8-2045-966E-C098CC4FF216}" type="slidenum">
              <a:rPr kumimoji="1" lang="ja-JP" altLang="en-US" smtClean="0"/>
              <a:t>21</a:t>
            </a:fld>
            <a:endParaRPr kumimoji="1" lang="ja-JP" altLang="en-US"/>
          </a:p>
        </p:txBody>
      </p:sp>
    </p:spTree>
    <p:extLst>
      <p:ext uri="{BB962C8B-B14F-4D97-AF65-F5344CB8AC3E}">
        <p14:creationId xmlns:p14="http://schemas.microsoft.com/office/powerpoint/2010/main" val="3248575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93364" y="112857"/>
            <a:ext cx="8837398" cy="715661"/>
          </a:xfrm>
        </p:spPr>
        <p:txBody>
          <a:bodyPr>
            <a:normAutofit/>
          </a:bodyPr>
          <a:lstStyle/>
          <a:p>
            <a:pPr algn="ctr"/>
            <a:r>
              <a:rPr kumimoji="1" lang="en-US" altLang="ja-JP" dirty="0">
                <a:ea typeface="Yu Gothic Medium" panose="020B0400000000000000" pitchFamily="34" charset="-128"/>
              </a:rPr>
              <a:t>The Neil </a:t>
            </a:r>
            <a:r>
              <a:rPr kumimoji="1" lang="en-US" altLang="ja-JP" dirty="0" err="1">
                <a:ea typeface="Yu Gothic Medium" panose="020B0400000000000000" pitchFamily="34" charset="-128"/>
              </a:rPr>
              <a:t>Gehrels</a:t>
            </a:r>
            <a:r>
              <a:rPr kumimoji="1" lang="en-US" altLang="ja-JP" dirty="0">
                <a:ea typeface="Yu Gothic Medium" panose="020B0400000000000000" pitchFamily="34" charset="-128"/>
              </a:rPr>
              <a:t> Swift Observatory</a:t>
            </a:r>
            <a:endParaRPr kumimoji="1" lang="ja-JP" altLang="en-US" dirty="0">
              <a:ea typeface="Yu Gothic Medium" panose="020B0400000000000000" pitchFamily="34" charset="-128"/>
            </a:endParaRPr>
          </a:p>
        </p:txBody>
      </p:sp>
      <p:pic>
        <p:nvPicPr>
          <p:cNvPr id="4" name="図 3" descr="Screen Shot 2017-09-22 at 午前10.36.43.png"/>
          <p:cNvPicPr>
            <a:picLocks noChangeAspect="1"/>
          </p:cNvPicPr>
          <p:nvPr/>
        </p:nvPicPr>
        <p:blipFill rotWithShape="1">
          <a:blip r:embed="rId3">
            <a:extLst>
              <a:ext uri="{28A0092B-C50C-407E-A947-70E740481C1C}">
                <a14:useLocalDpi xmlns:a14="http://schemas.microsoft.com/office/drawing/2010/main" val="0"/>
              </a:ext>
            </a:extLst>
          </a:blip>
          <a:srcRect l="-1" t="11806" r="45069"/>
          <a:stretch/>
        </p:blipFill>
        <p:spPr>
          <a:xfrm>
            <a:off x="1301619" y="2330450"/>
            <a:ext cx="3952912" cy="3930811"/>
          </a:xfrm>
          <a:prstGeom prst="rect">
            <a:avLst/>
          </a:prstGeom>
        </p:spPr>
      </p:pic>
      <p:sp>
        <p:nvSpPr>
          <p:cNvPr id="5" name="テキスト ボックス 4"/>
          <p:cNvSpPr txBox="1"/>
          <p:nvPr/>
        </p:nvSpPr>
        <p:spPr>
          <a:xfrm>
            <a:off x="2427314" y="849099"/>
            <a:ext cx="7337372" cy="830997"/>
          </a:xfrm>
          <a:prstGeom prst="rect">
            <a:avLst/>
          </a:prstGeom>
          <a:noFill/>
        </p:spPr>
        <p:txBody>
          <a:bodyPr wrap="square" rtlCol="0">
            <a:spAutoFit/>
          </a:bodyPr>
          <a:lstStyle/>
          <a:p>
            <a:r>
              <a:rPr kumimoji="1" lang="en-US" altLang="ja-JP" sz="2400" dirty="0"/>
              <a:t>The Swift Gamma-Ray Burst Explorer has officially been renamed </a:t>
            </a:r>
            <a:r>
              <a:rPr kumimoji="1" lang="en-US" altLang="ja-JP" sz="2400" dirty="0">
                <a:solidFill>
                  <a:srgbClr val="FFFF00"/>
                </a:solidFill>
              </a:rPr>
              <a:t>the Neil </a:t>
            </a:r>
            <a:r>
              <a:rPr kumimoji="1" lang="en-US" altLang="ja-JP" sz="2400" dirty="0" err="1">
                <a:solidFill>
                  <a:srgbClr val="FFFF00"/>
                </a:solidFill>
              </a:rPr>
              <a:t>Gehrels</a:t>
            </a:r>
            <a:r>
              <a:rPr kumimoji="1" lang="en-US" altLang="ja-JP" sz="2400" dirty="0">
                <a:solidFill>
                  <a:srgbClr val="FFFF00"/>
                </a:solidFill>
              </a:rPr>
              <a:t> Swift Observatory</a:t>
            </a:r>
            <a:endParaRPr kumimoji="1" lang="ja-JP" altLang="en-US" sz="2400" dirty="0">
              <a:solidFill>
                <a:srgbClr val="FFFF00"/>
              </a:solidFill>
            </a:endParaRPr>
          </a:p>
        </p:txBody>
      </p:sp>
      <p:sp>
        <p:nvSpPr>
          <p:cNvPr id="6" name="テキスト ボックス 5"/>
          <p:cNvSpPr txBox="1"/>
          <p:nvPr/>
        </p:nvSpPr>
        <p:spPr>
          <a:xfrm>
            <a:off x="1329619" y="1909759"/>
            <a:ext cx="3086308" cy="400110"/>
          </a:xfrm>
          <a:prstGeom prst="rect">
            <a:avLst/>
          </a:prstGeom>
          <a:noFill/>
        </p:spPr>
        <p:txBody>
          <a:bodyPr wrap="square" rtlCol="0">
            <a:spAutoFit/>
          </a:bodyPr>
          <a:lstStyle/>
          <a:p>
            <a:r>
              <a:rPr lang="en-US" altLang="ja-JP" sz="2000" dirty="0"/>
              <a:t>Neil </a:t>
            </a:r>
            <a:r>
              <a:rPr lang="en-US" altLang="ja-JP" sz="2000" dirty="0" err="1"/>
              <a:t>Gehrels</a:t>
            </a:r>
            <a:r>
              <a:rPr lang="en-US" altLang="ja-JP" sz="2000" dirty="0"/>
              <a:t> </a:t>
            </a:r>
            <a:r>
              <a:rPr kumimoji="1" lang="en-US" altLang="ja-JP" sz="2000" dirty="0"/>
              <a:t>(1952-2017)</a:t>
            </a:r>
            <a:endParaRPr kumimoji="1" lang="ja-JP" altLang="en-US" sz="2000" dirty="0"/>
          </a:p>
        </p:txBody>
      </p:sp>
      <p:pic>
        <p:nvPicPr>
          <p:cNvPr id="8" name="図 7" descr="Screen Shot 2018-02-27 at 18.19.3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7680" y="2289306"/>
            <a:ext cx="4032000" cy="3930811"/>
          </a:xfrm>
          <a:prstGeom prst="rect">
            <a:avLst/>
          </a:prstGeom>
        </p:spPr>
      </p:pic>
      <p:sp>
        <p:nvSpPr>
          <p:cNvPr id="9" name="テキスト ボックス 8"/>
          <p:cNvSpPr txBox="1"/>
          <p:nvPr/>
        </p:nvSpPr>
        <p:spPr>
          <a:xfrm>
            <a:off x="6495269" y="1885696"/>
            <a:ext cx="2271776" cy="400110"/>
          </a:xfrm>
          <a:prstGeom prst="rect">
            <a:avLst/>
          </a:prstGeom>
          <a:noFill/>
        </p:spPr>
        <p:txBody>
          <a:bodyPr wrap="none" rtlCol="0">
            <a:spAutoFit/>
          </a:bodyPr>
          <a:lstStyle/>
          <a:p>
            <a:r>
              <a:rPr lang="en-US" altLang="ja-JP" sz="2000" dirty="0">
                <a:solidFill>
                  <a:srgbClr val="FFFFFF"/>
                </a:solidFill>
              </a:rPr>
              <a:t>Brad </a:t>
            </a:r>
            <a:r>
              <a:rPr lang="en-US" altLang="ja-JP" sz="2000" dirty="0" err="1">
                <a:solidFill>
                  <a:srgbClr val="FFFFFF"/>
                </a:solidFill>
              </a:rPr>
              <a:t>Cenko</a:t>
            </a:r>
            <a:r>
              <a:rPr lang="en-US" altLang="ja-JP" sz="2000" dirty="0">
                <a:solidFill>
                  <a:srgbClr val="FFFFFF"/>
                </a:solidFill>
              </a:rPr>
              <a:t>: Swift PI</a:t>
            </a:r>
            <a:endParaRPr kumimoji="1" lang="ja-JP" altLang="en-US" sz="2000" dirty="0">
              <a:solidFill>
                <a:srgbClr val="FFFFFF"/>
              </a:solidFill>
            </a:endParaRPr>
          </a:p>
        </p:txBody>
      </p:sp>
      <p:sp>
        <p:nvSpPr>
          <p:cNvPr id="3" name="Date Placeholder 2">
            <a:extLst>
              <a:ext uri="{FF2B5EF4-FFF2-40B4-BE49-F238E27FC236}">
                <a16:creationId xmlns:a16="http://schemas.microsoft.com/office/drawing/2014/main" id="{9A7ACB95-E45A-E498-B10C-B5E9C6E688A0}"/>
              </a:ext>
            </a:extLst>
          </p:cNvPr>
          <p:cNvSpPr>
            <a:spLocks noGrp="1"/>
          </p:cNvSpPr>
          <p:nvPr>
            <p:ph type="dt" sz="half" idx="10"/>
          </p:nvPr>
        </p:nvSpPr>
        <p:spPr/>
        <p:txBody>
          <a:bodyPr/>
          <a:lstStyle/>
          <a:p>
            <a:r>
              <a:rPr kumimoji="1" lang="en-US" altLang="ja-JP"/>
              <a:t>2025/08/07</a:t>
            </a:r>
            <a:endParaRPr kumimoji="1" lang="ja-JP" altLang="en-US"/>
          </a:p>
        </p:txBody>
      </p:sp>
      <p:sp>
        <p:nvSpPr>
          <p:cNvPr id="7" name="Footer Placeholder 6">
            <a:extLst>
              <a:ext uri="{FF2B5EF4-FFF2-40B4-BE49-F238E27FC236}">
                <a16:creationId xmlns:a16="http://schemas.microsoft.com/office/drawing/2014/main" id="{AAB68E0C-2519-C3D0-B72A-0FD22C01F546}"/>
              </a:ext>
            </a:extLst>
          </p:cNvPr>
          <p:cNvSpPr>
            <a:spLocks noGrp="1"/>
          </p:cNvSpPr>
          <p:nvPr>
            <p:ph type="ftr" sz="quarter" idx="11"/>
          </p:nvPr>
        </p:nvSpPr>
        <p:spPr/>
        <p:txBody>
          <a:bodyPr/>
          <a:lstStyle/>
          <a:p>
            <a:r>
              <a:rPr kumimoji="1" lang="en-US" altLang="ja-JP"/>
              <a:t>Exploring Extreme Transients</a:t>
            </a:r>
            <a:endParaRPr kumimoji="1" lang="ja-JP" altLang="en-US"/>
          </a:p>
        </p:txBody>
      </p:sp>
      <p:sp>
        <p:nvSpPr>
          <p:cNvPr id="10" name="Slide Number Placeholder 9">
            <a:extLst>
              <a:ext uri="{FF2B5EF4-FFF2-40B4-BE49-F238E27FC236}">
                <a16:creationId xmlns:a16="http://schemas.microsoft.com/office/drawing/2014/main" id="{5164871F-0718-C69C-FAE8-3CC3C73CCDA4}"/>
              </a:ext>
            </a:extLst>
          </p:cNvPr>
          <p:cNvSpPr>
            <a:spLocks noGrp="1"/>
          </p:cNvSpPr>
          <p:nvPr>
            <p:ph type="sldNum" sz="quarter" idx="12"/>
          </p:nvPr>
        </p:nvSpPr>
        <p:spPr/>
        <p:txBody>
          <a:bodyPr/>
          <a:lstStyle/>
          <a:p>
            <a:fld id="{FCFEA045-99C8-2045-966E-C098CC4FF216}" type="slidenum">
              <a:rPr kumimoji="1" lang="ja-JP" altLang="en-US" smtClean="0"/>
              <a:t>22</a:t>
            </a:fld>
            <a:endParaRPr kumimoji="1" lang="ja-JP" altLang="en-US"/>
          </a:p>
        </p:txBody>
      </p:sp>
    </p:spTree>
    <p:extLst>
      <p:ext uri="{BB962C8B-B14F-4D97-AF65-F5344CB8AC3E}">
        <p14:creationId xmlns:p14="http://schemas.microsoft.com/office/powerpoint/2010/main" val="2039419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55172-C955-8995-7BC8-D8964056C9A0}"/>
              </a:ext>
            </a:extLst>
          </p:cNvPr>
          <p:cNvSpPr>
            <a:spLocks noGrp="1"/>
          </p:cNvSpPr>
          <p:nvPr>
            <p:ph type="title"/>
          </p:nvPr>
        </p:nvSpPr>
        <p:spPr>
          <a:xfrm>
            <a:off x="1184798" y="202634"/>
            <a:ext cx="8797402" cy="797752"/>
          </a:xfrm>
        </p:spPr>
        <p:txBody>
          <a:bodyPr>
            <a:normAutofit/>
          </a:bodyPr>
          <a:lstStyle/>
          <a:p>
            <a:pPr algn="ctr"/>
            <a:r>
              <a:rPr kumimoji="1" lang="en-US" altLang="ja-JP" dirty="0">
                <a:latin typeface="+mj-lt"/>
                <a:ea typeface="Yu Gothic Medium" panose="020B0400000000000000" pitchFamily="34" charset="-128"/>
              </a:rPr>
              <a:t>The very first story of Swift by Neil </a:t>
            </a:r>
            <a:endParaRPr kumimoji="1" lang="ja-JP" altLang="en-US">
              <a:latin typeface="+mj-lt"/>
              <a:ea typeface="Yu Gothic Medium" panose="020B0400000000000000" pitchFamily="34" charset="-128"/>
            </a:endParaRPr>
          </a:p>
        </p:txBody>
      </p:sp>
      <p:pic>
        <p:nvPicPr>
          <p:cNvPr id="4" name="オンライン メディア 3" descr="Neil Gehrels Maniac Lecture, September 29, 2015">
            <a:hlinkClick r:id="" action="ppaction://media"/>
            <a:extLst>
              <a:ext uri="{FF2B5EF4-FFF2-40B4-BE49-F238E27FC236}">
                <a16:creationId xmlns:a16="http://schemas.microsoft.com/office/drawing/2014/main" id="{3FBA840B-9EEE-F065-1965-2FA289B99704}"/>
              </a:ext>
            </a:extLst>
          </p:cNvPr>
          <p:cNvPicPr>
            <a:picLocks noRot="1" noChangeAspect="1"/>
          </p:cNvPicPr>
          <p:nvPr>
            <a:videoFile r:link="rId1"/>
          </p:nvPr>
        </p:nvPicPr>
        <p:blipFill>
          <a:blip r:embed="rId3"/>
          <a:stretch>
            <a:fillRect/>
          </a:stretch>
        </p:blipFill>
        <p:spPr>
          <a:xfrm>
            <a:off x="1685511" y="1121188"/>
            <a:ext cx="8797402" cy="4970532"/>
          </a:xfrm>
          <a:prstGeom prst="rect">
            <a:avLst/>
          </a:prstGeom>
        </p:spPr>
      </p:pic>
      <p:sp>
        <p:nvSpPr>
          <p:cNvPr id="5" name="テキスト ボックス 4">
            <a:extLst>
              <a:ext uri="{FF2B5EF4-FFF2-40B4-BE49-F238E27FC236}">
                <a16:creationId xmlns:a16="http://schemas.microsoft.com/office/drawing/2014/main" id="{7C341764-6353-0D2C-EAB1-5B03BBE8A49D}"/>
              </a:ext>
            </a:extLst>
          </p:cNvPr>
          <p:cNvSpPr txBox="1"/>
          <p:nvPr/>
        </p:nvSpPr>
        <p:spPr>
          <a:xfrm>
            <a:off x="5120741" y="6066618"/>
            <a:ext cx="1442511" cy="369332"/>
          </a:xfrm>
          <a:prstGeom prst="rect">
            <a:avLst/>
          </a:prstGeom>
          <a:noFill/>
        </p:spPr>
        <p:txBody>
          <a:bodyPr wrap="none" rtlCol="0">
            <a:spAutoFit/>
          </a:bodyPr>
          <a:lstStyle/>
          <a:p>
            <a:r>
              <a:rPr kumimoji="1" lang="en-US" altLang="ja-JP" dirty="0"/>
              <a:t>around 36:26</a:t>
            </a:r>
            <a:endParaRPr kumimoji="1" lang="ja-JP" altLang="en-US"/>
          </a:p>
        </p:txBody>
      </p:sp>
      <p:sp>
        <p:nvSpPr>
          <p:cNvPr id="3" name="Date Placeholder 2">
            <a:extLst>
              <a:ext uri="{FF2B5EF4-FFF2-40B4-BE49-F238E27FC236}">
                <a16:creationId xmlns:a16="http://schemas.microsoft.com/office/drawing/2014/main" id="{5A8942CF-72DA-2446-CC67-5A89B48583CC}"/>
              </a:ext>
            </a:extLst>
          </p:cNvPr>
          <p:cNvSpPr>
            <a:spLocks noGrp="1"/>
          </p:cNvSpPr>
          <p:nvPr>
            <p:ph type="dt" sz="half" idx="10"/>
          </p:nvPr>
        </p:nvSpPr>
        <p:spPr/>
        <p:txBody>
          <a:bodyPr/>
          <a:lstStyle/>
          <a:p>
            <a:r>
              <a:rPr kumimoji="1" lang="en-US" altLang="ja-JP"/>
              <a:t>2025/08/07</a:t>
            </a:r>
            <a:endParaRPr kumimoji="1" lang="ja-JP" altLang="en-US"/>
          </a:p>
        </p:txBody>
      </p:sp>
      <p:sp>
        <p:nvSpPr>
          <p:cNvPr id="6" name="Footer Placeholder 5">
            <a:extLst>
              <a:ext uri="{FF2B5EF4-FFF2-40B4-BE49-F238E27FC236}">
                <a16:creationId xmlns:a16="http://schemas.microsoft.com/office/drawing/2014/main" id="{5F98768B-F54C-17C9-AFC2-E6D1BE2EEE34}"/>
              </a:ext>
            </a:extLst>
          </p:cNvPr>
          <p:cNvSpPr>
            <a:spLocks noGrp="1"/>
          </p:cNvSpPr>
          <p:nvPr>
            <p:ph type="ftr" sz="quarter" idx="11"/>
          </p:nvPr>
        </p:nvSpPr>
        <p:spPr/>
        <p:txBody>
          <a:bodyPr/>
          <a:lstStyle/>
          <a:p>
            <a:r>
              <a:rPr kumimoji="1" lang="en-US" altLang="ja-JP"/>
              <a:t>Exploring Extreme Transients</a:t>
            </a:r>
            <a:endParaRPr kumimoji="1" lang="ja-JP" altLang="en-US"/>
          </a:p>
        </p:txBody>
      </p:sp>
      <p:sp>
        <p:nvSpPr>
          <p:cNvPr id="7" name="Slide Number Placeholder 6">
            <a:extLst>
              <a:ext uri="{FF2B5EF4-FFF2-40B4-BE49-F238E27FC236}">
                <a16:creationId xmlns:a16="http://schemas.microsoft.com/office/drawing/2014/main" id="{3DA507D0-12A1-99B7-8157-0A0D3831F381}"/>
              </a:ext>
            </a:extLst>
          </p:cNvPr>
          <p:cNvSpPr>
            <a:spLocks noGrp="1"/>
          </p:cNvSpPr>
          <p:nvPr>
            <p:ph type="sldNum" sz="quarter" idx="12"/>
          </p:nvPr>
        </p:nvSpPr>
        <p:spPr/>
        <p:txBody>
          <a:bodyPr/>
          <a:lstStyle/>
          <a:p>
            <a:fld id="{FCFEA045-99C8-2045-966E-C098CC4FF216}" type="slidenum">
              <a:rPr kumimoji="1" lang="ja-JP" altLang="en-US" smtClean="0"/>
              <a:t>23</a:t>
            </a:fld>
            <a:endParaRPr kumimoji="1" lang="ja-JP" altLang="en-US"/>
          </a:p>
        </p:txBody>
      </p:sp>
    </p:spTree>
    <p:extLst>
      <p:ext uri="{BB962C8B-B14F-4D97-AF65-F5344CB8AC3E}">
        <p14:creationId xmlns:p14="http://schemas.microsoft.com/office/powerpoint/2010/main" val="394019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003B9-9AFD-94F5-1F4D-562E133A5BD9}"/>
              </a:ext>
            </a:extLst>
          </p:cNvPr>
          <p:cNvSpPr>
            <a:spLocks noGrp="1"/>
          </p:cNvSpPr>
          <p:nvPr>
            <p:ph type="title"/>
          </p:nvPr>
        </p:nvSpPr>
        <p:spPr>
          <a:xfrm>
            <a:off x="3581400" y="2381207"/>
            <a:ext cx="5478379" cy="1325563"/>
          </a:xfrm>
        </p:spPr>
        <p:txBody>
          <a:bodyPr>
            <a:noAutofit/>
          </a:bodyPr>
          <a:lstStyle/>
          <a:p>
            <a:r>
              <a:rPr lang="en-JP" sz="5400" dirty="0"/>
              <a:t>Swift’s discoveries</a:t>
            </a:r>
          </a:p>
        </p:txBody>
      </p:sp>
      <p:sp>
        <p:nvSpPr>
          <p:cNvPr id="4" name="Date Placeholder 3">
            <a:extLst>
              <a:ext uri="{FF2B5EF4-FFF2-40B4-BE49-F238E27FC236}">
                <a16:creationId xmlns:a16="http://schemas.microsoft.com/office/drawing/2014/main" id="{E2C05C42-07D4-E6D2-F6A9-4FBF0493C27E}"/>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12145AA6-FF77-8AA4-2F93-036527A225D6}"/>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583F4818-B943-C830-1DC1-22B74EFC4030}"/>
              </a:ext>
            </a:extLst>
          </p:cNvPr>
          <p:cNvSpPr>
            <a:spLocks noGrp="1"/>
          </p:cNvSpPr>
          <p:nvPr>
            <p:ph type="sldNum" sz="quarter" idx="12"/>
          </p:nvPr>
        </p:nvSpPr>
        <p:spPr/>
        <p:txBody>
          <a:bodyPr/>
          <a:lstStyle/>
          <a:p>
            <a:fld id="{580D79CD-3E02-D043-9063-8D0F6ACF0498}" type="slidenum">
              <a:rPr lang="en-JP" smtClean="0"/>
              <a:t>24</a:t>
            </a:fld>
            <a:endParaRPr lang="en-JP"/>
          </a:p>
        </p:txBody>
      </p:sp>
    </p:spTree>
    <p:extLst>
      <p:ext uri="{BB962C8B-B14F-4D97-AF65-F5344CB8AC3E}">
        <p14:creationId xmlns:p14="http://schemas.microsoft.com/office/powerpoint/2010/main" val="3984599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5075D-C3D6-EA50-8310-252D51878784}"/>
              </a:ext>
            </a:extLst>
          </p:cNvPr>
          <p:cNvSpPr>
            <a:spLocks noGrp="1"/>
          </p:cNvSpPr>
          <p:nvPr>
            <p:ph type="title"/>
          </p:nvPr>
        </p:nvSpPr>
        <p:spPr>
          <a:xfrm>
            <a:off x="838200" y="268874"/>
            <a:ext cx="10515600" cy="922254"/>
          </a:xfrm>
        </p:spPr>
        <p:txBody>
          <a:bodyPr/>
          <a:lstStyle/>
          <a:p>
            <a:r>
              <a:rPr lang="en-JP" dirty="0"/>
              <a:t>2004: Giant flare from SGR 1806-20</a:t>
            </a:r>
          </a:p>
        </p:txBody>
      </p:sp>
      <p:sp>
        <p:nvSpPr>
          <p:cNvPr id="4" name="Date Placeholder 3">
            <a:extLst>
              <a:ext uri="{FF2B5EF4-FFF2-40B4-BE49-F238E27FC236}">
                <a16:creationId xmlns:a16="http://schemas.microsoft.com/office/drawing/2014/main" id="{5C281AC2-FB90-6DD7-D1CA-8348F18EE562}"/>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2DC5E68A-7CCC-67AC-6D35-6084803F8171}"/>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B25CA12D-F422-A572-4619-6B70E90FAF1E}"/>
              </a:ext>
            </a:extLst>
          </p:cNvPr>
          <p:cNvSpPr>
            <a:spLocks noGrp="1"/>
          </p:cNvSpPr>
          <p:nvPr>
            <p:ph type="sldNum" sz="quarter" idx="12"/>
          </p:nvPr>
        </p:nvSpPr>
        <p:spPr/>
        <p:txBody>
          <a:bodyPr/>
          <a:lstStyle/>
          <a:p>
            <a:fld id="{580D79CD-3E02-D043-9063-8D0F6ACF0498}" type="slidenum">
              <a:rPr lang="en-JP" smtClean="0"/>
              <a:t>25</a:t>
            </a:fld>
            <a:endParaRPr lang="en-JP"/>
          </a:p>
        </p:txBody>
      </p:sp>
      <p:pic>
        <p:nvPicPr>
          <p:cNvPr id="8" name="Picture 7" descr="A graph of a sound wave&#10;&#10;AI-generated content may be incorrect.">
            <a:extLst>
              <a:ext uri="{FF2B5EF4-FFF2-40B4-BE49-F238E27FC236}">
                <a16:creationId xmlns:a16="http://schemas.microsoft.com/office/drawing/2014/main" id="{FA03D6F9-EEA4-F1D3-0AE9-6CFCBB7A10C8}"/>
              </a:ext>
            </a:extLst>
          </p:cNvPr>
          <p:cNvPicPr>
            <a:picLocks noChangeAspect="1"/>
          </p:cNvPicPr>
          <p:nvPr/>
        </p:nvPicPr>
        <p:blipFill>
          <a:blip r:embed="rId2"/>
          <a:stretch>
            <a:fillRect/>
          </a:stretch>
        </p:blipFill>
        <p:spPr>
          <a:xfrm>
            <a:off x="161027" y="1949114"/>
            <a:ext cx="11869946" cy="3392904"/>
          </a:xfrm>
          <a:prstGeom prst="rect">
            <a:avLst/>
          </a:prstGeom>
        </p:spPr>
      </p:pic>
      <p:sp>
        <p:nvSpPr>
          <p:cNvPr id="9" name="TextBox 8">
            <a:extLst>
              <a:ext uri="{FF2B5EF4-FFF2-40B4-BE49-F238E27FC236}">
                <a16:creationId xmlns:a16="http://schemas.microsoft.com/office/drawing/2014/main" id="{D472E0EF-9C40-9E99-2F8B-C066AB29377B}"/>
              </a:ext>
            </a:extLst>
          </p:cNvPr>
          <p:cNvSpPr txBox="1"/>
          <p:nvPr/>
        </p:nvSpPr>
        <p:spPr>
          <a:xfrm>
            <a:off x="8241631" y="953326"/>
            <a:ext cx="2228046" cy="400110"/>
          </a:xfrm>
          <a:prstGeom prst="rect">
            <a:avLst/>
          </a:prstGeom>
          <a:noFill/>
        </p:spPr>
        <p:txBody>
          <a:bodyPr wrap="none" rtlCol="0">
            <a:spAutoFit/>
          </a:bodyPr>
          <a:lstStyle/>
          <a:p>
            <a:r>
              <a:rPr lang="en-JP" sz="2000" dirty="0"/>
              <a:t>(Palmer et al. 2005)</a:t>
            </a:r>
          </a:p>
        </p:txBody>
      </p:sp>
      <p:sp>
        <p:nvSpPr>
          <p:cNvPr id="10" name="TextBox 9">
            <a:extLst>
              <a:ext uri="{FF2B5EF4-FFF2-40B4-BE49-F238E27FC236}">
                <a16:creationId xmlns:a16="http://schemas.microsoft.com/office/drawing/2014/main" id="{AF90A6E7-CB7E-B924-001D-D72EA28FAC1D}"/>
              </a:ext>
            </a:extLst>
          </p:cNvPr>
          <p:cNvSpPr txBox="1"/>
          <p:nvPr/>
        </p:nvSpPr>
        <p:spPr>
          <a:xfrm>
            <a:off x="672292" y="1231703"/>
            <a:ext cx="2512226" cy="400110"/>
          </a:xfrm>
          <a:prstGeom prst="rect">
            <a:avLst/>
          </a:prstGeom>
          <a:noFill/>
        </p:spPr>
        <p:txBody>
          <a:bodyPr wrap="none" rtlCol="0">
            <a:spAutoFit/>
          </a:bodyPr>
          <a:lstStyle/>
          <a:p>
            <a:pPr marL="285750" indent="-285750">
              <a:buFont typeface="Arial" panose="020B0604020202020204" pitchFamily="34" charset="0"/>
              <a:buChar char="•"/>
            </a:pPr>
            <a:r>
              <a:rPr lang="en-JP" sz="2000" dirty="0"/>
              <a:t>December 27, 2004</a:t>
            </a:r>
          </a:p>
        </p:txBody>
      </p:sp>
      <p:sp>
        <p:nvSpPr>
          <p:cNvPr id="11" name="TextBox 10">
            <a:extLst>
              <a:ext uri="{FF2B5EF4-FFF2-40B4-BE49-F238E27FC236}">
                <a16:creationId xmlns:a16="http://schemas.microsoft.com/office/drawing/2014/main" id="{D6E6B22D-B34D-466D-3307-A966A631C50F}"/>
              </a:ext>
            </a:extLst>
          </p:cNvPr>
          <p:cNvSpPr txBox="1"/>
          <p:nvPr/>
        </p:nvSpPr>
        <p:spPr>
          <a:xfrm>
            <a:off x="3581400" y="5392118"/>
            <a:ext cx="4391010" cy="707886"/>
          </a:xfrm>
          <a:prstGeom prst="rect">
            <a:avLst/>
          </a:prstGeom>
          <a:noFill/>
        </p:spPr>
        <p:txBody>
          <a:bodyPr wrap="none" rtlCol="0">
            <a:spAutoFit/>
          </a:bodyPr>
          <a:lstStyle/>
          <a:p>
            <a:r>
              <a:rPr lang="en-JP" sz="2000" dirty="0"/>
              <a:t>- Swift was in the commitioning phase.</a:t>
            </a:r>
          </a:p>
          <a:p>
            <a:r>
              <a:rPr lang="en-JP" sz="2000" dirty="0"/>
              <a:t>- Only BAT was operating (no XRT/UVOT)</a:t>
            </a:r>
          </a:p>
        </p:txBody>
      </p:sp>
    </p:spTree>
    <p:extLst>
      <p:ext uri="{BB962C8B-B14F-4D97-AF65-F5344CB8AC3E}">
        <p14:creationId xmlns:p14="http://schemas.microsoft.com/office/powerpoint/2010/main" val="1635999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68AE1-1F92-6272-9979-D26B7B94448A}"/>
              </a:ext>
            </a:extLst>
          </p:cNvPr>
          <p:cNvSpPr>
            <a:spLocks noGrp="1"/>
          </p:cNvSpPr>
          <p:nvPr>
            <p:ph type="title"/>
          </p:nvPr>
        </p:nvSpPr>
        <p:spPr>
          <a:xfrm>
            <a:off x="637233" y="86285"/>
            <a:ext cx="10515600" cy="951209"/>
          </a:xfrm>
        </p:spPr>
        <p:txBody>
          <a:bodyPr>
            <a:normAutofit fontScale="90000"/>
          </a:bodyPr>
          <a:lstStyle/>
          <a:p>
            <a:r>
              <a:rPr lang="en-US" altLang="ja-JP" dirty="0">
                <a:latin typeface="Yu Gothic Medium" panose="020B0400000000000000" pitchFamily="34" charset="-128"/>
                <a:ea typeface="Yu Gothic Medium" panose="020B0400000000000000" pitchFamily="34" charset="-128"/>
              </a:rPr>
              <a:t>2005: Short GRB Afterglow &amp; High-z GRB </a:t>
            </a:r>
            <a:endParaRPr lang="en-JP" dirty="0"/>
          </a:p>
        </p:txBody>
      </p:sp>
      <p:sp>
        <p:nvSpPr>
          <p:cNvPr id="4" name="Date Placeholder 3">
            <a:extLst>
              <a:ext uri="{FF2B5EF4-FFF2-40B4-BE49-F238E27FC236}">
                <a16:creationId xmlns:a16="http://schemas.microsoft.com/office/drawing/2014/main" id="{1A1C4994-054B-DFF8-A476-CEA267B9DCCF}"/>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7D3E0F3B-9D42-8491-264B-1D825649E0D2}"/>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B37C190F-E5EF-E62E-63D2-07E0BC2DB39C}"/>
              </a:ext>
            </a:extLst>
          </p:cNvPr>
          <p:cNvSpPr>
            <a:spLocks noGrp="1"/>
          </p:cNvSpPr>
          <p:nvPr>
            <p:ph type="sldNum" sz="quarter" idx="12"/>
          </p:nvPr>
        </p:nvSpPr>
        <p:spPr/>
        <p:txBody>
          <a:bodyPr/>
          <a:lstStyle/>
          <a:p>
            <a:fld id="{580D79CD-3E02-D043-9063-8D0F6ACF0498}" type="slidenum">
              <a:rPr lang="en-JP" smtClean="0"/>
              <a:t>26</a:t>
            </a:fld>
            <a:endParaRPr lang="en-JP"/>
          </a:p>
        </p:txBody>
      </p:sp>
      <p:pic>
        <p:nvPicPr>
          <p:cNvPr id="7" name="Picture 4">
            <a:extLst>
              <a:ext uri="{FF2B5EF4-FFF2-40B4-BE49-F238E27FC236}">
                <a16:creationId xmlns:a16="http://schemas.microsoft.com/office/drawing/2014/main" id="{C884F07B-4F22-9CD3-8493-5B384E0E5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543" y="1689651"/>
            <a:ext cx="3586230" cy="4811597"/>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4">
            <a:extLst>
              <a:ext uri="{FF2B5EF4-FFF2-40B4-BE49-F238E27FC236}">
                <a16:creationId xmlns:a16="http://schemas.microsoft.com/office/drawing/2014/main" id="{D6FD8D9A-4E78-347C-808A-964D0670C5BD}"/>
              </a:ext>
            </a:extLst>
          </p:cNvPr>
          <p:cNvSpPr txBox="1"/>
          <p:nvPr/>
        </p:nvSpPr>
        <p:spPr>
          <a:xfrm>
            <a:off x="756472" y="886841"/>
            <a:ext cx="4207411" cy="646331"/>
          </a:xfrm>
          <a:prstGeom prst="rect">
            <a:avLst/>
          </a:prstGeom>
          <a:noFill/>
        </p:spPr>
        <p:txBody>
          <a:bodyPr wrap="square" rtlCol="0">
            <a:spAutoFit/>
          </a:bodyPr>
          <a:lstStyle/>
          <a:p>
            <a:r>
              <a:rPr kumimoji="1" lang="en-US" altLang="ja-JP" dirty="0">
                <a:latin typeface="Calibri" panose="020F0502020204030204" pitchFamily="34" charset="0"/>
                <a:ea typeface="Yu Gothic Medium" panose="020B0400000000000000" pitchFamily="34" charset="-128"/>
                <a:cs typeface="Calibri" panose="020F0502020204030204" pitchFamily="34" charset="0"/>
              </a:rPr>
              <a:t>GRB 050509B: X-ray afterglow detection from a short GRB (Gehrels et al. 2005)</a:t>
            </a:r>
            <a:endParaRPr kumimoji="1" lang="ja-JP" altLang="en-US">
              <a:latin typeface="Calibri" panose="020F0502020204030204" pitchFamily="34" charset="0"/>
              <a:ea typeface="Yu Gothic Medium" panose="020B0400000000000000" pitchFamily="34" charset="-128"/>
              <a:cs typeface="Calibri" panose="020F0502020204030204" pitchFamily="34" charset="0"/>
            </a:endParaRPr>
          </a:p>
        </p:txBody>
      </p:sp>
      <p:sp>
        <p:nvSpPr>
          <p:cNvPr id="9" name="テキスト ボックス 5">
            <a:extLst>
              <a:ext uri="{FF2B5EF4-FFF2-40B4-BE49-F238E27FC236}">
                <a16:creationId xmlns:a16="http://schemas.microsoft.com/office/drawing/2014/main" id="{A10B69A7-B44C-6D63-7E58-6C79B1AAA1AD}"/>
              </a:ext>
            </a:extLst>
          </p:cNvPr>
          <p:cNvSpPr txBox="1"/>
          <p:nvPr/>
        </p:nvSpPr>
        <p:spPr>
          <a:xfrm>
            <a:off x="5602472" y="886841"/>
            <a:ext cx="4154595" cy="646331"/>
          </a:xfrm>
          <a:prstGeom prst="rect">
            <a:avLst/>
          </a:prstGeom>
          <a:noFill/>
        </p:spPr>
        <p:txBody>
          <a:bodyPr wrap="square" rtlCol="0">
            <a:spAutoFit/>
          </a:bodyPr>
          <a:lstStyle/>
          <a:p>
            <a:r>
              <a:rPr kumimoji="1" lang="en-US" altLang="ja-JP" dirty="0">
                <a:latin typeface="Calibri" panose="020F0502020204030204" pitchFamily="34" charset="0"/>
                <a:cs typeface="Calibri" panose="020F0502020204030204" pitchFamily="34" charset="0"/>
              </a:rPr>
              <a:t>GRB 050904: Detection of a high redshift GRB (z=6.29) (Kawai et al. 2006)</a:t>
            </a:r>
            <a:endParaRPr kumimoji="1" lang="ja-JP" altLang="en-US">
              <a:latin typeface="Calibri" panose="020F0502020204030204" pitchFamily="34" charset="0"/>
              <a:cs typeface="Calibri" panose="020F0502020204030204" pitchFamily="34" charset="0"/>
            </a:endParaRPr>
          </a:p>
        </p:txBody>
      </p:sp>
      <p:pic>
        <p:nvPicPr>
          <p:cNvPr id="10" name="Picture 8" descr="nature04498-f1">
            <a:extLst>
              <a:ext uri="{FF2B5EF4-FFF2-40B4-BE49-F238E27FC236}">
                <a16:creationId xmlns:a16="http://schemas.microsoft.com/office/drawing/2014/main" id="{8A057041-EE23-2E99-7FAE-F7EAD3F83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932" y="1689651"/>
            <a:ext cx="4154594" cy="2853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443CFB4C-294E-EBA2-CF71-226D3D9C00B3}"/>
              </a:ext>
            </a:extLst>
          </p:cNvPr>
          <p:cNvSpPr txBox="1"/>
          <p:nvPr/>
        </p:nvSpPr>
        <p:spPr>
          <a:xfrm>
            <a:off x="5295481" y="4706684"/>
            <a:ext cx="5554149" cy="923330"/>
          </a:xfrm>
          <a:prstGeom prst="rect">
            <a:avLst/>
          </a:prstGeom>
          <a:noFill/>
        </p:spPr>
        <p:txBody>
          <a:bodyPr wrap="none" rtlCol="0">
            <a:spAutoFit/>
          </a:bodyPr>
          <a:lstStyle/>
          <a:p>
            <a:r>
              <a:rPr lang="en-JP" dirty="0"/>
              <a:t>The primary science objectives of Swift were detection of</a:t>
            </a:r>
          </a:p>
          <a:p>
            <a:pPr marL="285750" indent="-285750">
              <a:buFont typeface="Arial" panose="020B0604020202020204" pitchFamily="34" charset="0"/>
              <a:buChar char="•"/>
            </a:pPr>
            <a:r>
              <a:rPr lang="en-JP" dirty="0"/>
              <a:t>an afterglow of a short GRB and,</a:t>
            </a:r>
          </a:p>
          <a:p>
            <a:pPr marL="285750" indent="-285750">
              <a:buFont typeface="Arial" panose="020B0604020202020204" pitchFamily="34" charset="0"/>
              <a:buChar char="•"/>
            </a:pPr>
            <a:r>
              <a:rPr lang="en-US" dirty="0"/>
              <a:t>a high redshift GRB.</a:t>
            </a:r>
            <a:endParaRPr lang="en-JP" dirty="0"/>
          </a:p>
        </p:txBody>
      </p:sp>
      <p:sp>
        <p:nvSpPr>
          <p:cNvPr id="12" name="TextBox 11">
            <a:extLst>
              <a:ext uri="{FF2B5EF4-FFF2-40B4-BE49-F238E27FC236}">
                <a16:creationId xmlns:a16="http://schemas.microsoft.com/office/drawing/2014/main" id="{36D9963E-37DA-742C-CE0A-8FFD4C358462}"/>
              </a:ext>
            </a:extLst>
          </p:cNvPr>
          <p:cNvSpPr txBox="1"/>
          <p:nvPr/>
        </p:nvSpPr>
        <p:spPr>
          <a:xfrm>
            <a:off x="4758021" y="5710857"/>
            <a:ext cx="7105022" cy="400110"/>
          </a:xfrm>
          <a:prstGeom prst="rect">
            <a:avLst/>
          </a:prstGeom>
          <a:noFill/>
        </p:spPr>
        <p:txBody>
          <a:bodyPr wrap="none" rtlCol="0">
            <a:spAutoFit/>
          </a:bodyPr>
          <a:lstStyle/>
          <a:p>
            <a:r>
              <a:rPr lang="en-JP" sz="2000" dirty="0">
                <a:solidFill>
                  <a:srgbClr val="FFFF00"/>
                </a:solidFill>
              </a:rPr>
              <a:t>Swift achieved those two primary science objectives within a year!</a:t>
            </a:r>
          </a:p>
        </p:txBody>
      </p:sp>
    </p:spTree>
    <p:extLst>
      <p:ext uri="{BB962C8B-B14F-4D97-AF65-F5344CB8AC3E}">
        <p14:creationId xmlns:p14="http://schemas.microsoft.com/office/powerpoint/2010/main" val="2097093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29641-4B63-CA85-CBB2-CD8B8419E94E}"/>
              </a:ext>
            </a:extLst>
          </p:cNvPr>
          <p:cNvSpPr>
            <a:spLocks noGrp="1"/>
          </p:cNvSpPr>
          <p:nvPr>
            <p:ph type="title"/>
          </p:nvPr>
        </p:nvSpPr>
        <p:spPr>
          <a:xfrm>
            <a:off x="175010" y="-7055"/>
            <a:ext cx="10515600" cy="911016"/>
          </a:xfrm>
        </p:spPr>
        <p:txBody>
          <a:bodyPr>
            <a:normAutofit fontScale="90000"/>
          </a:bodyPr>
          <a:lstStyle/>
          <a:p>
            <a:pPr algn="ctr"/>
            <a:r>
              <a:rPr lang="en-JP" dirty="0"/>
              <a:t>2005-2025: Mysterious X-ray afterglow lightcurve</a:t>
            </a:r>
          </a:p>
        </p:txBody>
      </p:sp>
      <p:sp>
        <p:nvSpPr>
          <p:cNvPr id="4" name="Date Placeholder 3">
            <a:extLst>
              <a:ext uri="{FF2B5EF4-FFF2-40B4-BE49-F238E27FC236}">
                <a16:creationId xmlns:a16="http://schemas.microsoft.com/office/drawing/2014/main" id="{B399C360-189D-6DE4-A900-6B7FEAFB5968}"/>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FB44779D-B173-29D2-9E32-1FF6FC90D210}"/>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342E3827-CB1B-BD88-1F31-159CFFD92037}"/>
              </a:ext>
            </a:extLst>
          </p:cNvPr>
          <p:cNvSpPr>
            <a:spLocks noGrp="1"/>
          </p:cNvSpPr>
          <p:nvPr>
            <p:ph type="sldNum" sz="quarter" idx="12"/>
          </p:nvPr>
        </p:nvSpPr>
        <p:spPr/>
        <p:txBody>
          <a:bodyPr/>
          <a:lstStyle/>
          <a:p>
            <a:fld id="{580D79CD-3E02-D043-9063-8D0F6ACF0498}" type="slidenum">
              <a:rPr lang="en-JP" smtClean="0"/>
              <a:t>27</a:t>
            </a:fld>
            <a:endParaRPr lang="en-JP"/>
          </a:p>
        </p:txBody>
      </p:sp>
      <p:pic>
        <p:nvPicPr>
          <p:cNvPr id="7" name="Picture 1026">
            <a:extLst>
              <a:ext uri="{FF2B5EF4-FFF2-40B4-BE49-F238E27FC236}">
                <a16:creationId xmlns:a16="http://schemas.microsoft.com/office/drawing/2014/main" id="{E9517D3A-2921-0973-5AB2-298B9DA9F9C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81943" y="1136545"/>
            <a:ext cx="6946081" cy="5026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2C4EB3-A2D3-DA75-DF7D-2A91D2672F12}"/>
              </a:ext>
            </a:extLst>
          </p:cNvPr>
          <p:cNvSpPr txBox="1"/>
          <p:nvPr/>
        </p:nvSpPr>
        <p:spPr>
          <a:xfrm>
            <a:off x="8392259" y="681001"/>
            <a:ext cx="2071529" cy="369332"/>
          </a:xfrm>
          <a:prstGeom prst="rect">
            <a:avLst/>
          </a:prstGeom>
          <a:noFill/>
        </p:spPr>
        <p:txBody>
          <a:bodyPr wrap="none" rtlCol="0">
            <a:spAutoFit/>
          </a:bodyPr>
          <a:lstStyle/>
          <a:p>
            <a:r>
              <a:rPr lang="en-JP" dirty="0"/>
              <a:t>(O’Brien et al. 2006)</a:t>
            </a:r>
          </a:p>
        </p:txBody>
      </p:sp>
    </p:spTree>
    <p:extLst>
      <p:ext uri="{BB962C8B-B14F-4D97-AF65-F5344CB8AC3E}">
        <p14:creationId xmlns:p14="http://schemas.microsoft.com/office/powerpoint/2010/main" val="1152194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76AC5-F6B4-C60C-E163-CD6EB9A08DD4}"/>
              </a:ext>
            </a:extLst>
          </p:cNvPr>
          <p:cNvSpPr>
            <a:spLocks noGrp="1"/>
          </p:cNvSpPr>
          <p:nvPr>
            <p:ph type="title"/>
          </p:nvPr>
        </p:nvSpPr>
        <p:spPr>
          <a:xfrm>
            <a:off x="205153" y="136525"/>
            <a:ext cx="10515600" cy="968794"/>
          </a:xfrm>
        </p:spPr>
        <p:txBody>
          <a:bodyPr/>
          <a:lstStyle/>
          <a:p>
            <a:r>
              <a:rPr lang="en-JP" dirty="0"/>
              <a:t>2008: Supernova shock breakout in SN 2008D</a:t>
            </a:r>
          </a:p>
        </p:txBody>
      </p:sp>
      <p:sp>
        <p:nvSpPr>
          <p:cNvPr id="4" name="Date Placeholder 3">
            <a:extLst>
              <a:ext uri="{FF2B5EF4-FFF2-40B4-BE49-F238E27FC236}">
                <a16:creationId xmlns:a16="http://schemas.microsoft.com/office/drawing/2014/main" id="{A45E8AAE-C90B-2141-20D6-776051A39E88}"/>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1223076D-187D-63A6-092E-09EBE9BD5F75}"/>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AC73956E-2588-134B-31AB-14AF04608156}"/>
              </a:ext>
            </a:extLst>
          </p:cNvPr>
          <p:cNvSpPr>
            <a:spLocks noGrp="1"/>
          </p:cNvSpPr>
          <p:nvPr>
            <p:ph type="sldNum" sz="quarter" idx="12"/>
          </p:nvPr>
        </p:nvSpPr>
        <p:spPr/>
        <p:txBody>
          <a:bodyPr/>
          <a:lstStyle/>
          <a:p>
            <a:fld id="{580D79CD-3E02-D043-9063-8D0F6ACF0498}" type="slidenum">
              <a:rPr lang="en-JP" smtClean="0"/>
              <a:t>28</a:t>
            </a:fld>
            <a:endParaRPr lang="en-JP"/>
          </a:p>
        </p:txBody>
      </p:sp>
      <p:sp>
        <p:nvSpPr>
          <p:cNvPr id="7" name="TextBox 6">
            <a:extLst>
              <a:ext uri="{FF2B5EF4-FFF2-40B4-BE49-F238E27FC236}">
                <a16:creationId xmlns:a16="http://schemas.microsoft.com/office/drawing/2014/main" id="{D288EE40-EECC-052B-B37D-E8CA6FB225B2}"/>
              </a:ext>
            </a:extLst>
          </p:cNvPr>
          <p:cNvSpPr txBox="1"/>
          <p:nvPr/>
        </p:nvSpPr>
        <p:spPr>
          <a:xfrm>
            <a:off x="8289890" y="844062"/>
            <a:ext cx="2333139" cy="369332"/>
          </a:xfrm>
          <a:prstGeom prst="rect">
            <a:avLst/>
          </a:prstGeom>
          <a:noFill/>
        </p:spPr>
        <p:txBody>
          <a:bodyPr wrap="none" rtlCol="0">
            <a:spAutoFit/>
          </a:bodyPr>
          <a:lstStyle/>
          <a:p>
            <a:r>
              <a:rPr lang="en-JP" dirty="0"/>
              <a:t>(Soderberg et al. 2008)</a:t>
            </a:r>
          </a:p>
        </p:txBody>
      </p:sp>
      <p:pic>
        <p:nvPicPr>
          <p:cNvPr id="9" name="Picture 8" descr="A collage of images of stars and galaxies&#10;&#10;AI-generated content may be incorrect.">
            <a:extLst>
              <a:ext uri="{FF2B5EF4-FFF2-40B4-BE49-F238E27FC236}">
                <a16:creationId xmlns:a16="http://schemas.microsoft.com/office/drawing/2014/main" id="{D652790C-1A49-FB09-29B5-F84E876F80CE}"/>
              </a:ext>
            </a:extLst>
          </p:cNvPr>
          <p:cNvPicPr>
            <a:picLocks noChangeAspect="1"/>
          </p:cNvPicPr>
          <p:nvPr/>
        </p:nvPicPr>
        <p:blipFill>
          <a:blip r:embed="rId2"/>
          <a:stretch>
            <a:fillRect/>
          </a:stretch>
        </p:blipFill>
        <p:spPr>
          <a:xfrm>
            <a:off x="565152" y="1535642"/>
            <a:ext cx="4599702" cy="4479291"/>
          </a:xfrm>
          <a:prstGeom prst="rect">
            <a:avLst/>
          </a:prstGeom>
        </p:spPr>
      </p:pic>
      <p:pic>
        <p:nvPicPr>
          <p:cNvPr id="11" name="Picture 10" descr="A graph of a number of numbers&#10;&#10;AI-generated content may be incorrect.">
            <a:extLst>
              <a:ext uri="{FF2B5EF4-FFF2-40B4-BE49-F238E27FC236}">
                <a16:creationId xmlns:a16="http://schemas.microsoft.com/office/drawing/2014/main" id="{1AB61840-75EB-18F4-1E06-4FDAB6D1733D}"/>
              </a:ext>
            </a:extLst>
          </p:cNvPr>
          <p:cNvPicPr>
            <a:picLocks noChangeAspect="1"/>
          </p:cNvPicPr>
          <p:nvPr/>
        </p:nvPicPr>
        <p:blipFill>
          <a:blip r:embed="rId3"/>
          <a:stretch>
            <a:fillRect/>
          </a:stretch>
        </p:blipFill>
        <p:spPr>
          <a:xfrm>
            <a:off x="6104666" y="1563570"/>
            <a:ext cx="4616087" cy="3881347"/>
          </a:xfrm>
          <a:prstGeom prst="rect">
            <a:avLst/>
          </a:prstGeom>
        </p:spPr>
      </p:pic>
      <p:sp>
        <p:nvSpPr>
          <p:cNvPr id="12" name="TextBox 11">
            <a:extLst>
              <a:ext uri="{FF2B5EF4-FFF2-40B4-BE49-F238E27FC236}">
                <a16:creationId xmlns:a16="http://schemas.microsoft.com/office/drawing/2014/main" id="{AB73E236-6E4E-C07A-A4C1-C70ACFE44515}"/>
              </a:ext>
            </a:extLst>
          </p:cNvPr>
          <p:cNvSpPr txBox="1"/>
          <p:nvPr/>
        </p:nvSpPr>
        <p:spPr>
          <a:xfrm>
            <a:off x="5316525" y="5549225"/>
            <a:ext cx="6588150" cy="707886"/>
          </a:xfrm>
          <a:prstGeom prst="rect">
            <a:avLst/>
          </a:prstGeom>
          <a:noFill/>
        </p:spPr>
        <p:txBody>
          <a:bodyPr wrap="none" rtlCol="0">
            <a:spAutoFit/>
          </a:bodyPr>
          <a:lstStyle/>
          <a:p>
            <a:pPr marL="285750" indent="-285750">
              <a:buFontTx/>
              <a:buChar char="-"/>
            </a:pPr>
            <a:r>
              <a:rPr lang="en-JP" sz="2000" dirty="0"/>
              <a:t>FRED-like X-ray outburst (~400 s) at the onset of SN 2008D.</a:t>
            </a:r>
          </a:p>
          <a:p>
            <a:pPr marL="285750" indent="-285750">
              <a:buFontTx/>
              <a:buChar char="-"/>
            </a:pPr>
            <a:r>
              <a:rPr lang="en-JP" sz="2000" dirty="0"/>
              <a:t>Total X-ray energy of the outburst: 2 x 10</a:t>
            </a:r>
            <a:r>
              <a:rPr lang="en-JP" sz="2000" baseline="30000" dirty="0"/>
              <a:t>46</a:t>
            </a:r>
            <a:r>
              <a:rPr lang="en-JP" sz="2000" dirty="0"/>
              <a:t> erg.</a:t>
            </a:r>
          </a:p>
        </p:txBody>
      </p:sp>
    </p:spTree>
    <p:extLst>
      <p:ext uri="{BB962C8B-B14F-4D97-AF65-F5344CB8AC3E}">
        <p14:creationId xmlns:p14="http://schemas.microsoft.com/office/powerpoint/2010/main" val="723072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0982-2B05-699D-428D-080AD43F5886}"/>
              </a:ext>
            </a:extLst>
          </p:cNvPr>
          <p:cNvSpPr>
            <a:spLocks noGrp="1"/>
          </p:cNvSpPr>
          <p:nvPr>
            <p:ph type="title"/>
          </p:nvPr>
        </p:nvSpPr>
        <p:spPr>
          <a:xfrm>
            <a:off x="405062" y="236634"/>
            <a:ext cx="10515600" cy="840677"/>
          </a:xfrm>
        </p:spPr>
        <p:txBody>
          <a:bodyPr/>
          <a:lstStyle/>
          <a:p>
            <a:pPr algn="ctr"/>
            <a:r>
              <a:rPr lang="en-JP" dirty="0"/>
              <a:t>2008: Naked-eye burst GRB 080319B</a:t>
            </a:r>
          </a:p>
        </p:txBody>
      </p:sp>
      <p:sp>
        <p:nvSpPr>
          <p:cNvPr id="4" name="Date Placeholder 3">
            <a:extLst>
              <a:ext uri="{FF2B5EF4-FFF2-40B4-BE49-F238E27FC236}">
                <a16:creationId xmlns:a16="http://schemas.microsoft.com/office/drawing/2014/main" id="{10F204B4-9390-9F0C-AF72-FFB0872E53D9}"/>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7A23386C-9E80-CF9F-09EC-CDD1C532F39C}"/>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C1545803-CBD8-F93C-34A6-ACDFF4FC4F56}"/>
              </a:ext>
            </a:extLst>
          </p:cNvPr>
          <p:cNvSpPr>
            <a:spLocks noGrp="1"/>
          </p:cNvSpPr>
          <p:nvPr>
            <p:ph type="sldNum" sz="quarter" idx="12"/>
          </p:nvPr>
        </p:nvSpPr>
        <p:spPr/>
        <p:txBody>
          <a:bodyPr/>
          <a:lstStyle/>
          <a:p>
            <a:fld id="{580D79CD-3E02-D043-9063-8D0F6ACF0498}" type="slidenum">
              <a:rPr lang="en-JP" smtClean="0"/>
              <a:t>29</a:t>
            </a:fld>
            <a:endParaRPr lang="en-JP"/>
          </a:p>
        </p:txBody>
      </p:sp>
      <p:pic>
        <p:nvPicPr>
          <p:cNvPr id="7" name="Picture 6" descr="A graph of a graph&#10;&#10;AI-generated content may be incorrect.">
            <a:extLst>
              <a:ext uri="{FF2B5EF4-FFF2-40B4-BE49-F238E27FC236}">
                <a16:creationId xmlns:a16="http://schemas.microsoft.com/office/drawing/2014/main" id="{D971268D-AD01-7434-240D-C007A1FAC9F7}"/>
              </a:ext>
            </a:extLst>
          </p:cNvPr>
          <p:cNvPicPr>
            <a:picLocks noChangeAspect="1"/>
          </p:cNvPicPr>
          <p:nvPr/>
        </p:nvPicPr>
        <p:blipFill>
          <a:blip r:embed="rId2"/>
          <a:stretch>
            <a:fillRect/>
          </a:stretch>
        </p:blipFill>
        <p:spPr>
          <a:xfrm>
            <a:off x="224589" y="1705720"/>
            <a:ext cx="5809923" cy="3949122"/>
          </a:xfrm>
          <a:prstGeom prst="rect">
            <a:avLst/>
          </a:prstGeom>
        </p:spPr>
      </p:pic>
      <p:pic>
        <p:nvPicPr>
          <p:cNvPr id="9" name="Picture 8" descr="A graph of energy and energy&#10;&#10;AI-generated content may be incorrect.">
            <a:extLst>
              <a:ext uri="{FF2B5EF4-FFF2-40B4-BE49-F238E27FC236}">
                <a16:creationId xmlns:a16="http://schemas.microsoft.com/office/drawing/2014/main" id="{68D88D29-D30B-6DE1-98A8-B7CD3FCC0AC9}"/>
              </a:ext>
            </a:extLst>
          </p:cNvPr>
          <p:cNvPicPr>
            <a:picLocks noChangeAspect="1"/>
          </p:cNvPicPr>
          <p:nvPr/>
        </p:nvPicPr>
        <p:blipFill>
          <a:blip r:embed="rId3"/>
          <a:stretch>
            <a:fillRect/>
          </a:stretch>
        </p:blipFill>
        <p:spPr>
          <a:xfrm>
            <a:off x="6343697" y="1672390"/>
            <a:ext cx="5319062" cy="4535280"/>
          </a:xfrm>
          <a:prstGeom prst="rect">
            <a:avLst/>
          </a:prstGeom>
        </p:spPr>
      </p:pic>
      <p:sp>
        <p:nvSpPr>
          <p:cNvPr id="10" name="TextBox 9">
            <a:extLst>
              <a:ext uri="{FF2B5EF4-FFF2-40B4-BE49-F238E27FC236}">
                <a16:creationId xmlns:a16="http://schemas.microsoft.com/office/drawing/2014/main" id="{399C881A-F626-EA1C-D1B4-9B89302ECE41}"/>
              </a:ext>
            </a:extLst>
          </p:cNvPr>
          <p:cNvSpPr txBox="1"/>
          <p:nvPr/>
        </p:nvSpPr>
        <p:spPr>
          <a:xfrm>
            <a:off x="8153400" y="892645"/>
            <a:ext cx="2084610" cy="369332"/>
          </a:xfrm>
          <a:prstGeom prst="rect">
            <a:avLst/>
          </a:prstGeom>
          <a:noFill/>
        </p:spPr>
        <p:txBody>
          <a:bodyPr wrap="none" rtlCol="0">
            <a:spAutoFit/>
          </a:bodyPr>
          <a:lstStyle/>
          <a:p>
            <a:r>
              <a:rPr lang="en-JP" dirty="0"/>
              <a:t>(Racusin et al. 2008)</a:t>
            </a:r>
          </a:p>
        </p:txBody>
      </p:sp>
    </p:spTree>
    <p:extLst>
      <p:ext uri="{BB962C8B-B14F-4D97-AF65-F5344CB8AC3E}">
        <p14:creationId xmlns:p14="http://schemas.microsoft.com/office/powerpoint/2010/main" val="3307391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BAAF-29AD-AD5B-62A9-39EE65451ED7}"/>
              </a:ext>
            </a:extLst>
          </p:cNvPr>
          <p:cNvSpPr>
            <a:spLocks noGrp="1"/>
          </p:cNvSpPr>
          <p:nvPr>
            <p:ph type="title"/>
          </p:nvPr>
        </p:nvSpPr>
        <p:spPr>
          <a:xfrm>
            <a:off x="3320716" y="2446590"/>
            <a:ext cx="5574631" cy="1325563"/>
          </a:xfrm>
        </p:spPr>
        <p:txBody>
          <a:bodyPr>
            <a:noAutofit/>
          </a:bodyPr>
          <a:lstStyle/>
          <a:p>
            <a:r>
              <a:rPr lang="en-JP" sz="5400" dirty="0"/>
              <a:t>Swift for dummies</a:t>
            </a:r>
          </a:p>
        </p:txBody>
      </p:sp>
      <p:sp>
        <p:nvSpPr>
          <p:cNvPr id="4" name="Date Placeholder 3">
            <a:extLst>
              <a:ext uri="{FF2B5EF4-FFF2-40B4-BE49-F238E27FC236}">
                <a16:creationId xmlns:a16="http://schemas.microsoft.com/office/drawing/2014/main" id="{E57BE142-B423-2929-723C-CD7615166BE4}"/>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9502AEE0-9A41-C312-84A3-36B32EFEBFCE}"/>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E9962BFD-360D-4C75-68FF-2255F196426A}"/>
              </a:ext>
            </a:extLst>
          </p:cNvPr>
          <p:cNvSpPr>
            <a:spLocks noGrp="1"/>
          </p:cNvSpPr>
          <p:nvPr>
            <p:ph type="sldNum" sz="quarter" idx="12"/>
          </p:nvPr>
        </p:nvSpPr>
        <p:spPr/>
        <p:txBody>
          <a:bodyPr/>
          <a:lstStyle/>
          <a:p>
            <a:fld id="{580D79CD-3E02-D043-9063-8D0F6ACF0498}" type="slidenum">
              <a:rPr lang="en-JP" smtClean="0"/>
              <a:t>3</a:t>
            </a:fld>
            <a:endParaRPr lang="en-JP"/>
          </a:p>
        </p:txBody>
      </p:sp>
    </p:spTree>
    <p:extLst>
      <p:ext uri="{BB962C8B-B14F-4D97-AF65-F5344CB8AC3E}">
        <p14:creationId xmlns:p14="http://schemas.microsoft.com/office/powerpoint/2010/main" val="4249723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DC19A-5B65-D419-16EB-1E204FC6DE6C}"/>
              </a:ext>
            </a:extLst>
          </p:cNvPr>
          <p:cNvSpPr>
            <a:spLocks noGrp="1"/>
          </p:cNvSpPr>
          <p:nvPr>
            <p:ph type="title"/>
          </p:nvPr>
        </p:nvSpPr>
        <p:spPr>
          <a:xfrm>
            <a:off x="216461" y="-121029"/>
            <a:ext cx="11012905" cy="1325563"/>
          </a:xfrm>
        </p:spPr>
        <p:txBody>
          <a:bodyPr/>
          <a:lstStyle/>
          <a:p>
            <a:r>
              <a:rPr lang="en-JP" dirty="0"/>
              <a:t>2011: Tidal disruption SwiftJ164449.3+573451</a:t>
            </a:r>
          </a:p>
        </p:txBody>
      </p:sp>
      <p:sp>
        <p:nvSpPr>
          <p:cNvPr id="4" name="Date Placeholder 3">
            <a:extLst>
              <a:ext uri="{FF2B5EF4-FFF2-40B4-BE49-F238E27FC236}">
                <a16:creationId xmlns:a16="http://schemas.microsoft.com/office/drawing/2014/main" id="{8D3A144D-1DB2-D906-81D5-60E631BF430A}"/>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0BF7410E-E135-3747-B4CC-54CC9DCACC25}"/>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CAC635B9-A95C-BD5C-777D-8C87F6E44F0F}"/>
              </a:ext>
            </a:extLst>
          </p:cNvPr>
          <p:cNvSpPr>
            <a:spLocks noGrp="1"/>
          </p:cNvSpPr>
          <p:nvPr>
            <p:ph type="sldNum" sz="quarter" idx="12"/>
          </p:nvPr>
        </p:nvSpPr>
        <p:spPr/>
        <p:txBody>
          <a:bodyPr/>
          <a:lstStyle/>
          <a:p>
            <a:fld id="{580D79CD-3E02-D043-9063-8D0F6ACF0498}" type="slidenum">
              <a:rPr lang="en-JP" smtClean="0"/>
              <a:t>30</a:t>
            </a:fld>
            <a:endParaRPr lang="en-JP"/>
          </a:p>
        </p:txBody>
      </p:sp>
      <p:pic>
        <p:nvPicPr>
          <p:cNvPr id="8" name="Picture 7" descr="A graph of a graph of a graph of a graph of a graph of a graph of a graph of a graph of a graph of a graph of a graph of a graph of a graph of&#10;&#10;AI-generated content may be incorrect.">
            <a:extLst>
              <a:ext uri="{FF2B5EF4-FFF2-40B4-BE49-F238E27FC236}">
                <a16:creationId xmlns:a16="http://schemas.microsoft.com/office/drawing/2014/main" id="{A92915AF-010F-40D3-6932-75FADB381C7D}"/>
              </a:ext>
            </a:extLst>
          </p:cNvPr>
          <p:cNvPicPr>
            <a:picLocks noChangeAspect="1"/>
          </p:cNvPicPr>
          <p:nvPr/>
        </p:nvPicPr>
        <p:blipFill>
          <a:blip r:embed="rId2"/>
          <a:stretch>
            <a:fillRect/>
          </a:stretch>
        </p:blipFill>
        <p:spPr>
          <a:xfrm>
            <a:off x="240525" y="1465761"/>
            <a:ext cx="5865281" cy="4104862"/>
          </a:xfrm>
          <a:prstGeom prst="rect">
            <a:avLst/>
          </a:prstGeom>
        </p:spPr>
      </p:pic>
      <p:sp>
        <p:nvSpPr>
          <p:cNvPr id="9" name="TextBox 8">
            <a:extLst>
              <a:ext uri="{FF2B5EF4-FFF2-40B4-BE49-F238E27FC236}">
                <a16:creationId xmlns:a16="http://schemas.microsoft.com/office/drawing/2014/main" id="{00FF4408-2361-178E-B690-A365B152628E}"/>
              </a:ext>
            </a:extLst>
          </p:cNvPr>
          <p:cNvSpPr txBox="1"/>
          <p:nvPr/>
        </p:nvSpPr>
        <p:spPr>
          <a:xfrm>
            <a:off x="8422105" y="863370"/>
            <a:ext cx="2142061" cy="369332"/>
          </a:xfrm>
          <a:prstGeom prst="rect">
            <a:avLst/>
          </a:prstGeom>
          <a:noFill/>
        </p:spPr>
        <p:txBody>
          <a:bodyPr wrap="none" rtlCol="0">
            <a:spAutoFit/>
          </a:bodyPr>
          <a:lstStyle/>
          <a:p>
            <a:r>
              <a:rPr lang="en-JP" dirty="0"/>
              <a:t>(Burrows et al. 2011)</a:t>
            </a:r>
          </a:p>
        </p:txBody>
      </p:sp>
      <p:pic>
        <p:nvPicPr>
          <p:cNvPr id="11" name="Picture 10" descr="A graph with different colored lines&#10;&#10;AI-generated content may be incorrect.">
            <a:extLst>
              <a:ext uri="{FF2B5EF4-FFF2-40B4-BE49-F238E27FC236}">
                <a16:creationId xmlns:a16="http://schemas.microsoft.com/office/drawing/2014/main" id="{867407EB-D617-30BD-95C6-DC94C36040BC}"/>
              </a:ext>
            </a:extLst>
          </p:cNvPr>
          <p:cNvPicPr>
            <a:picLocks noChangeAspect="1"/>
          </p:cNvPicPr>
          <p:nvPr/>
        </p:nvPicPr>
        <p:blipFill>
          <a:blip r:embed="rId3"/>
          <a:stretch>
            <a:fillRect/>
          </a:stretch>
        </p:blipFill>
        <p:spPr>
          <a:xfrm>
            <a:off x="6190972" y="1465761"/>
            <a:ext cx="5913645" cy="4104862"/>
          </a:xfrm>
          <a:prstGeom prst="rect">
            <a:avLst/>
          </a:prstGeom>
        </p:spPr>
      </p:pic>
    </p:spTree>
    <p:extLst>
      <p:ext uri="{BB962C8B-B14F-4D97-AF65-F5344CB8AC3E}">
        <p14:creationId xmlns:p14="http://schemas.microsoft.com/office/powerpoint/2010/main" val="4188814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90A65-E64F-C643-34CC-83B44D1E4A92}"/>
              </a:ext>
            </a:extLst>
          </p:cNvPr>
          <p:cNvSpPr>
            <a:spLocks noGrp="1"/>
          </p:cNvSpPr>
          <p:nvPr>
            <p:ph type="title"/>
          </p:nvPr>
        </p:nvSpPr>
        <p:spPr>
          <a:xfrm>
            <a:off x="609600" y="172621"/>
            <a:ext cx="10515600" cy="934286"/>
          </a:xfrm>
        </p:spPr>
        <p:txBody>
          <a:bodyPr/>
          <a:lstStyle/>
          <a:p>
            <a:pPr algn="ctr"/>
            <a:r>
              <a:rPr lang="en-JP" dirty="0"/>
              <a:t>2011: Ultra-long GRB 111209A</a:t>
            </a:r>
          </a:p>
        </p:txBody>
      </p:sp>
      <p:sp>
        <p:nvSpPr>
          <p:cNvPr id="3" name="Content Placeholder 2">
            <a:extLst>
              <a:ext uri="{FF2B5EF4-FFF2-40B4-BE49-F238E27FC236}">
                <a16:creationId xmlns:a16="http://schemas.microsoft.com/office/drawing/2014/main" id="{2ED0934A-9A69-96B8-6EA0-07D163F2EF9E}"/>
              </a:ext>
            </a:extLst>
          </p:cNvPr>
          <p:cNvSpPr>
            <a:spLocks noGrp="1"/>
          </p:cNvSpPr>
          <p:nvPr>
            <p:ph idx="1"/>
          </p:nvPr>
        </p:nvSpPr>
        <p:spPr>
          <a:xfrm>
            <a:off x="838200" y="1106907"/>
            <a:ext cx="10515600" cy="565570"/>
          </a:xfrm>
        </p:spPr>
        <p:txBody>
          <a:bodyPr/>
          <a:lstStyle/>
          <a:p>
            <a:r>
              <a:rPr lang="en-JP" dirty="0"/>
              <a:t>BAT triggered twice (trigger ID: 509336 &amp; 509337).</a:t>
            </a:r>
          </a:p>
        </p:txBody>
      </p:sp>
      <p:sp>
        <p:nvSpPr>
          <p:cNvPr id="4" name="Date Placeholder 3">
            <a:extLst>
              <a:ext uri="{FF2B5EF4-FFF2-40B4-BE49-F238E27FC236}">
                <a16:creationId xmlns:a16="http://schemas.microsoft.com/office/drawing/2014/main" id="{653DA798-873B-74E5-5E9C-49BC745DE339}"/>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D467F459-6ECA-526A-85CC-83E78F1D8368}"/>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45D33935-9CB3-3944-EDC0-4562B42DD5A0}"/>
              </a:ext>
            </a:extLst>
          </p:cNvPr>
          <p:cNvSpPr>
            <a:spLocks noGrp="1"/>
          </p:cNvSpPr>
          <p:nvPr>
            <p:ph type="sldNum" sz="quarter" idx="12"/>
          </p:nvPr>
        </p:nvSpPr>
        <p:spPr/>
        <p:txBody>
          <a:bodyPr/>
          <a:lstStyle/>
          <a:p>
            <a:fld id="{580D79CD-3E02-D043-9063-8D0F6ACF0498}" type="slidenum">
              <a:rPr lang="en-JP" smtClean="0"/>
              <a:t>31</a:t>
            </a:fld>
            <a:endParaRPr lang="en-JP"/>
          </a:p>
        </p:txBody>
      </p:sp>
      <p:pic>
        <p:nvPicPr>
          <p:cNvPr id="9" name="Picture 8" descr="A black and white graph&#10;&#10;AI-generated content may be incorrect.">
            <a:extLst>
              <a:ext uri="{FF2B5EF4-FFF2-40B4-BE49-F238E27FC236}">
                <a16:creationId xmlns:a16="http://schemas.microsoft.com/office/drawing/2014/main" id="{E98F432D-59EE-FF9D-4358-37810B0D0C25}"/>
              </a:ext>
            </a:extLst>
          </p:cNvPr>
          <p:cNvPicPr>
            <a:picLocks noChangeAspect="1"/>
          </p:cNvPicPr>
          <p:nvPr/>
        </p:nvPicPr>
        <p:blipFill>
          <a:blip r:embed="rId2"/>
          <a:stretch>
            <a:fillRect/>
          </a:stretch>
        </p:blipFill>
        <p:spPr>
          <a:xfrm>
            <a:off x="551412" y="1800069"/>
            <a:ext cx="5172911" cy="4138329"/>
          </a:xfrm>
          <a:prstGeom prst="rect">
            <a:avLst/>
          </a:prstGeom>
        </p:spPr>
      </p:pic>
      <p:pic>
        <p:nvPicPr>
          <p:cNvPr id="11" name="Picture 10" descr="A graph of a number of objects&#10;&#10;AI-generated content may be incorrect.">
            <a:extLst>
              <a:ext uri="{FF2B5EF4-FFF2-40B4-BE49-F238E27FC236}">
                <a16:creationId xmlns:a16="http://schemas.microsoft.com/office/drawing/2014/main" id="{5F11F09A-9371-F2EC-4198-718059B18013}"/>
              </a:ext>
            </a:extLst>
          </p:cNvPr>
          <p:cNvPicPr>
            <a:picLocks noChangeAspect="1"/>
          </p:cNvPicPr>
          <p:nvPr/>
        </p:nvPicPr>
        <p:blipFill>
          <a:blip r:embed="rId3"/>
          <a:stretch>
            <a:fillRect/>
          </a:stretch>
        </p:blipFill>
        <p:spPr>
          <a:xfrm>
            <a:off x="6360293" y="1889740"/>
            <a:ext cx="4764907" cy="4466609"/>
          </a:xfrm>
          <a:prstGeom prst="rect">
            <a:avLst/>
          </a:prstGeom>
        </p:spPr>
      </p:pic>
      <p:sp>
        <p:nvSpPr>
          <p:cNvPr id="12" name="TextBox 11">
            <a:extLst>
              <a:ext uri="{FF2B5EF4-FFF2-40B4-BE49-F238E27FC236}">
                <a16:creationId xmlns:a16="http://schemas.microsoft.com/office/drawing/2014/main" id="{1513A1A4-7ED8-9A23-5BD5-DE415C088FFA}"/>
              </a:ext>
            </a:extLst>
          </p:cNvPr>
          <p:cNvSpPr txBox="1"/>
          <p:nvPr/>
        </p:nvSpPr>
        <p:spPr>
          <a:xfrm>
            <a:off x="8610600" y="1520407"/>
            <a:ext cx="1989904" cy="369332"/>
          </a:xfrm>
          <a:prstGeom prst="rect">
            <a:avLst/>
          </a:prstGeom>
          <a:noFill/>
        </p:spPr>
        <p:txBody>
          <a:bodyPr wrap="none" rtlCol="0">
            <a:spAutoFit/>
          </a:bodyPr>
          <a:lstStyle/>
          <a:p>
            <a:r>
              <a:rPr lang="en-JP" dirty="0"/>
              <a:t>(Stratta et al. 2013)</a:t>
            </a:r>
          </a:p>
        </p:txBody>
      </p:sp>
      <p:sp>
        <p:nvSpPr>
          <p:cNvPr id="13" name="TextBox 12">
            <a:extLst>
              <a:ext uri="{FF2B5EF4-FFF2-40B4-BE49-F238E27FC236}">
                <a16:creationId xmlns:a16="http://schemas.microsoft.com/office/drawing/2014/main" id="{AD9D747A-1211-1373-9556-9C860B82924E}"/>
              </a:ext>
            </a:extLst>
          </p:cNvPr>
          <p:cNvSpPr txBox="1"/>
          <p:nvPr/>
        </p:nvSpPr>
        <p:spPr>
          <a:xfrm>
            <a:off x="1402151" y="6056362"/>
            <a:ext cx="3686202" cy="369332"/>
          </a:xfrm>
          <a:prstGeom prst="rect">
            <a:avLst/>
          </a:prstGeom>
          <a:noFill/>
        </p:spPr>
        <p:txBody>
          <a:bodyPr wrap="none" rtlCol="0">
            <a:spAutoFit/>
          </a:bodyPr>
          <a:lstStyle/>
          <a:p>
            <a:r>
              <a:rPr lang="en-JP" dirty="0">
                <a:solidFill>
                  <a:srgbClr val="FFFF00"/>
                </a:solidFill>
              </a:rPr>
              <a:t>Prompt emission lasted for ~4 hours!</a:t>
            </a:r>
          </a:p>
        </p:txBody>
      </p:sp>
      <p:sp>
        <p:nvSpPr>
          <p:cNvPr id="14" name="TextBox 13">
            <a:extLst>
              <a:ext uri="{FF2B5EF4-FFF2-40B4-BE49-F238E27FC236}">
                <a16:creationId xmlns:a16="http://schemas.microsoft.com/office/drawing/2014/main" id="{C4E95C1E-F3E7-2F35-A5B0-384CF0351971}"/>
              </a:ext>
            </a:extLst>
          </p:cNvPr>
          <p:cNvSpPr txBox="1"/>
          <p:nvPr/>
        </p:nvSpPr>
        <p:spPr>
          <a:xfrm>
            <a:off x="2671232" y="5751093"/>
            <a:ext cx="933269" cy="369332"/>
          </a:xfrm>
          <a:prstGeom prst="rect">
            <a:avLst/>
          </a:prstGeom>
          <a:noFill/>
        </p:spPr>
        <p:txBody>
          <a:bodyPr wrap="none" rtlCol="0">
            <a:spAutoFit/>
          </a:bodyPr>
          <a:lstStyle/>
          <a:p>
            <a:r>
              <a:rPr lang="en-JP" dirty="0"/>
              <a:t>Time [s]</a:t>
            </a:r>
          </a:p>
        </p:txBody>
      </p:sp>
    </p:spTree>
    <p:extLst>
      <p:ext uri="{BB962C8B-B14F-4D97-AF65-F5344CB8AC3E}">
        <p14:creationId xmlns:p14="http://schemas.microsoft.com/office/powerpoint/2010/main" val="1847445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24D3C-D376-AA98-391B-0F080011D264}"/>
              </a:ext>
            </a:extLst>
          </p:cNvPr>
          <p:cNvSpPr>
            <a:spLocks noGrp="1"/>
          </p:cNvSpPr>
          <p:nvPr>
            <p:ph type="title"/>
          </p:nvPr>
        </p:nvSpPr>
        <p:spPr>
          <a:xfrm>
            <a:off x="911054" y="221143"/>
            <a:ext cx="9144000" cy="898191"/>
          </a:xfrm>
        </p:spPr>
        <p:txBody>
          <a:bodyPr/>
          <a:lstStyle/>
          <a:p>
            <a:pPr algn="ctr"/>
            <a:r>
              <a:rPr lang="en-JP" dirty="0"/>
              <a:t>2017: Blue kilonova from GW 170817 </a:t>
            </a:r>
          </a:p>
        </p:txBody>
      </p:sp>
      <p:sp>
        <p:nvSpPr>
          <p:cNvPr id="4" name="Date Placeholder 3">
            <a:extLst>
              <a:ext uri="{FF2B5EF4-FFF2-40B4-BE49-F238E27FC236}">
                <a16:creationId xmlns:a16="http://schemas.microsoft.com/office/drawing/2014/main" id="{14D9CD7C-6E0A-6F74-5CF4-06E86A40C2D7}"/>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8701549F-4962-B5FD-F936-D64F52D03417}"/>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803CE8D1-7189-8FD8-3BB9-53E342482B9D}"/>
              </a:ext>
            </a:extLst>
          </p:cNvPr>
          <p:cNvSpPr>
            <a:spLocks noGrp="1"/>
          </p:cNvSpPr>
          <p:nvPr>
            <p:ph type="sldNum" sz="quarter" idx="12"/>
          </p:nvPr>
        </p:nvSpPr>
        <p:spPr/>
        <p:txBody>
          <a:bodyPr/>
          <a:lstStyle/>
          <a:p>
            <a:fld id="{580D79CD-3E02-D043-9063-8D0F6ACF0498}" type="slidenum">
              <a:rPr lang="en-JP" smtClean="0"/>
              <a:t>32</a:t>
            </a:fld>
            <a:endParaRPr lang="en-JP"/>
          </a:p>
        </p:txBody>
      </p:sp>
      <p:pic>
        <p:nvPicPr>
          <p:cNvPr id="8" name="Picture 7" descr="A bright light in space&#10;&#10;AI-generated content may be incorrect.">
            <a:extLst>
              <a:ext uri="{FF2B5EF4-FFF2-40B4-BE49-F238E27FC236}">
                <a16:creationId xmlns:a16="http://schemas.microsoft.com/office/drawing/2014/main" id="{65939691-E0DD-8DB1-2304-4D966C73991F}"/>
              </a:ext>
            </a:extLst>
          </p:cNvPr>
          <p:cNvPicPr>
            <a:picLocks noChangeAspect="1"/>
          </p:cNvPicPr>
          <p:nvPr/>
        </p:nvPicPr>
        <p:blipFill>
          <a:blip r:embed="rId2"/>
          <a:stretch>
            <a:fillRect/>
          </a:stretch>
        </p:blipFill>
        <p:spPr>
          <a:xfrm>
            <a:off x="1142662" y="1792752"/>
            <a:ext cx="3886533" cy="3991931"/>
          </a:xfrm>
          <a:prstGeom prst="rect">
            <a:avLst/>
          </a:prstGeom>
        </p:spPr>
      </p:pic>
      <p:sp>
        <p:nvSpPr>
          <p:cNvPr id="9" name="TextBox 8">
            <a:extLst>
              <a:ext uri="{FF2B5EF4-FFF2-40B4-BE49-F238E27FC236}">
                <a16:creationId xmlns:a16="http://schemas.microsoft.com/office/drawing/2014/main" id="{28C04165-9BF0-1520-8979-FE02B65D3CE0}"/>
              </a:ext>
            </a:extLst>
          </p:cNvPr>
          <p:cNvSpPr txBox="1"/>
          <p:nvPr/>
        </p:nvSpPr>
        <p:spPr>
          <a:xfrm>
            <a:off x="8087514" y="1078650"/>
            <a:ext cx="1894686" cy="369332"/>
          </a:xfrm>
          <a:prstGeom prst="rect">
            <a:avLst/>
          </a:prstGeom>
          <a:noFill/>
        </p:spPr>
        <p:txBody>
          <a:bodyPr wrap="none" rtlCol="0">
            <a:spAutoFit/>
          </a:bodyPr>
          <a:lstStyle/>
          <a:p>
            <a:r>
              <a:rPr lang="en-JP" dirty="0"/>
              <a:t>(Evans et al. 2017)</a:t>
            </a:r>
          </a:p>
        </p:txBody>
      </p:sp>
      <p:pic>
        <p:nvPicPr>
          <p:cNvPr id="11" name="Picture 10" descr="A graph of different colored lines&#10;&#10;AI-generated content may be incorrect.">
            <a:extLst>
              <a:ext uri="{FF2B5EF4-FFF2-40B4-BE49-F238E27FC236}">
                <a16:creationId xmlns:a16="http://schemas.microsoft.com/office/drawing/2014/main" id="{F1F45A4D-B807-BA3B-01B9-1CEA024342C2}"/>
              </a:ext>
            </a:extLst>
          </p:cNvPr>
          <p:cNvPicPr>
            <a:picLocks noChangeAspect="1"/>
          </p:cNvPicPr>
          <p:nvPr/>
        </p:nvPicPr>
        <p:blipFill>
          <a:blip r:embed="rId3"/>
          <a:stretch>
            <a:fillRect/>
          </a:stretch>
        </p:blipFill>
        <p:spPr>
          <a:xfrm>
            <a:off x="5483054" y="1834983"/>
            <a:ext cx="5461000" cy="3949700"/>
          </a:xfrm>
          <a:prstGeom prst="rect">
            <a:avLst/>
          </a:prstGeom>
        </p:spPr>
      </p:pic>
    </p:spTree>
    <p:extLst>
      <p:ext uri="{BB962C8B-B14F-4D97-AF65-F5344CB8AC3E}">
        <p14:creationId xmlns:p14="http://schemas.microsoft.com/office/powerpoint/2010/main" val="3309997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595E4-A675-E4CC-A1C6-6F45AA283745}"/>
              </a:ext>
            </a:extLst>
          </p:cNvPr>
          <p:cNvSpPr>
            <a:spLocks noGrp="1"/>
          </p:cNvSpPr>
          <p:nvPr>
            <p:ph type="title"/>
          </p:nvPr>
        </p:nvSpPr>
        <p:spPr>
          <a:xfrm>
            <a:off x="1455821" y="2392195"/>
            <a:ext cx="8997616" cy="1325563"/>
          </a:xfrm>
        </p:spPr>
        <p:txBody>
          <a:bodyPr>
            <a:noAutofit/>
          </a:bodyPr>
          <a:lstStyle/>
          <a:p>
            <a:pPr algn="ctr"/>
            <a:r>
              <a:rPr lang="en-JP" sz="5400" dirty="0"/>
              <a:t>“Unique” capabilities of Swift</a:t>
            </a:r>
          </a:p>
        </p:txBody>
      </p:sp>
      <p:sp>
        <p:nvSpPr>
          <p:cNvPr id="4" name="Date Placeholder 3">
            <a:extLst>
              <a:ext uri="{FF2B5EF4-FFF2-40B4-BE49-F238E27FC236}">
                <a16:creationId xmlns:a16="http://schemas.microsoft.com/office/drawing/2014/main" id="{F0404F18-A062-1672-3E46-732955D5CFE9}"/>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1D61E9B2-3DE3-D4CC-6BC1-87B17D7713A1}"/>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7348F0C7-E991-CB01-87A8-F48412AD67AF}"/>
              </a:ext>
            </a:extLst>
          </p:cNvPr>
          <p:cNvSpPr>
            <a:spLocks noGrp="1"/>
          </p:cNvSpPr>
          <p:nvPr>
            <p:ph type="sldNum" sz="quarter" idx="12"/>
          </p:nvPr>
        </p:nvSpPr>
        <p:spPr/>
        <p:txBody>
          <a:bodyPr/>
          <a:lstStyle/>
          <a:p>
            <a:fld id="{580D79CD-3E02-D043-9063-8D0F6ACF0498}" type="slidenum">
              <a:rPr lang="en-JP" smtClean="0"/>
              <a:t>33</a:t>
            </a:fld>
            <a:endParaRPr lang="en-JP"/>
          </a:p>
        </p:txBody>
      </p:sp>
    </p:spTree>
    <p:extLst>
      <p:ext uri="{BB962C8B-B14F-4D97-AF65-F5344CB8AC3E}">
        <p14:creationId xmlns:p14="http://schemas.microsoft.com/office/powerpoint/2010/main" val="4171016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B4F12-4B56-8FA8-81CC-D72F54BB26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7B7C3A-52CB-54F7-A2AF-75A5C2FDEA31}"/>
              </a:ext>
            </a:extLst>
          </p:cNvPr>
          <p:cNvSpPr>
            <a:spLocks noGrp="1"/>
          </p:cNvSpPr>
          <p:nvPr>
            <p:ph type="title"/>
          </p:nvPr>
        </p:nvSpPr>
        <p:spPr>
          <a:xfrm>
            <a:off x="642067" y="69005"/>
            <a:ext cx="10515600" cy="833054"/>
          </a:xfrm>
        </p:spPr>
        <p:txBody>
          <a:bodyPr/>
          <a:lstStyle/>
          <a:p>
            <a:pPr algn="ctr"/>
            <a:r>
              <a:rPr lang="en-JP" dirty="0"/>
              <a:t>Target of opportunity (ToO)</a:t>
            </a:r>
          </a:p>
        </p:txBody>
      </p:sp>
      <p:sp>
        <p:nvSpPr>
          <p:cNvPr id="4" name="Date Placeholder 3">
            <a:extLst>
              <a:ext uri="{FF2B5EF4-FFF2-40B4-BE49-F238E27FC236}">
                <a16:creationId xmlns:a16="http://schemas.microsoft.com/office/drawing/2014/main" id="{9C4E6AD1-6B6A-99EF-6BDD-ADA0508CC23F}"/>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957D6570-17F2-C754-AF4D-40FD41E50370}"/>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96EF47D0-621C-69B3-F405-119B0F3DF33D}"/>
              </a:ext>
            </a:extLst>
          </p:cNvPr>
          <p:cNvSpPr>
            <a:spLocks noGrp="1"/>
          </p:cNvSpPr>
          <p:nvPr>
            <p:ph type="sldNum" sz="quarter" idx="12"/>
          </p:nvPr>
        </p:nvSpPr>
        <p:spPr/>
        <p:txBody>
          <a:bodyPr/>
          <a:lstStyle/>
          <a:p>
            <a:fld id="{580D79CD-3E02-D043-9063-8D0F6ACF0498}" type="slidenum">
              <a:rPr lang="en-JP" smtClean="0"/>
              <a:t>34</a:t>
            </a:fld>
            <a:endParaRPr lang="en-JP"/>
          </a:p>
        </p:txBody>
      </p:sp>
      <p:sp>
        <p:nvSpPr>
          <p:cNvPr id="8" name="TextBox 7">
            <a:extLst>
              <a:ext uri="{FF2B5EF4-FFF2-40B4-BE49-F238E27FC236}">
                <a16:creationId xmlns:a16="http://schemas.microsoft.com/office/drawing/2014/main" id="{7D26BD6F-F10D-BFBC-EBDE-DD76DA938568}"/>
              </a:ext>
            </a:extLst>
          </p:cNvPr>
          <p:cNvSpPr txBox="1"/>
          <p:nvPr/>
        </p:nvSpPr>
        <p:spPr>
          <a:xfrm>
            <a:off x="225449" y="769003"/>
            <a:ext cx="4936351" cy="461665"/>
          </a:xfrm>
          <a:prstGeom prst="rect">
            <a:avLst/>
          </a:prstGeom>
          <a:noFill/>
        </p:spPr>
        <p:txBody>
          <a:bodyPr wrap="none" rtlCol="0">
            <a:spAutoFit/>
          </a:bodyPr>
          <a:lstStyle/>
          <a:p>
            <a:pPr marL="285750" indent="-285750">
              <a:buFont typeface="Arial" panose="020B0604020202020204" pitchFamily="34" charset="0"/>
              <a:buChar char="•"/>
            </a:pPr>
            <a:r>
              <a:rPr lang="en-JP" sz="2400" dirty="0"/>
              <a:t>Failier of the thermal electric cooler</a:t>
            </a:r>
          </a:p>
        </p:txBody>
      </p:sp>
      <p:sp>
        <p:nvSpPr>
          <p:cNvPr id="9" name="Oval 3">
            <a:extLst>
              <a:ext uri="{FF2B5EF4-FFF2-40B4-BE49-F238E27FC236}">
                <a16:creationId xmlns:a16="http://schemas.microsoft.com/office/drawing/2014/main" id="{24737216-97D1-C3FB-6C73-B0296B91E208}"/>
              </a:ext>
            </a:extLst>
          </p:cNvPr>
          <p:cNvSpPr>
            <a:spLocks noChangeArrowheads="1"/>
          </p:cNvSpPr>
          <p:nvPr/>
        </p:nvSpPr>
        <p:spPr bwMode="auto">
          <a:xfrm>
            <a:off x="2394667" y="3344742"/>
            <a:ext cx="9144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P"/>
          </a:p>
        </p:txBody>
      </p:sp>
      <p:sp>
        <p:nvSpPr>
          <p:cNvPr id="10" name="Rectangle 4">
            <a:extLst>
              <a:ext uri="{FF2B5EF4-FFF2-40B4-BE49-F238E27FC236}">
                <a16:creationId xmlns:a16="http://schemas.microsoft.com/office/drawing/2014/main" id="{F672D410-4E14-315F-0D85-22EF101317F0}"/>
              </a:ext>
            </a:extLst>
          </p:cNvPr>
          <p:cNvSpPr>
            <a:spLocks noChangeArrowheads="1"/>
          </p:cNvSpPr>
          <p:nvPr/>
        </p:nvSpPr>
        <p:spPr bwMode="auto">
          <a:xfrm>
            <a:off x="3620217" y="2549404"/>
            <a:ext cx="381000" cy="533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P"/>
          </a:p>
        </p:txBody>
      </p:sp>
      <p:sp>
        <p:nvSpPr>
          <p:cNvPr id="11" name="Oval 5">
            <a:extLst>
              <a:ext uri="{FF2B5EF4-FFF2-40B4-BE49-F238E27FC236}">
                <a16:creationId xmlns:a16="http://schemas.microsoft.com/office/drawing/2014/main" id="{A3734E09-D3A9-C05C-E493-BACFB88900E0}"/>
              </a:ext>
            </a:extLst>
          </p:cNvPr>
          <p:cNvSpPr>
            <a:spLocks noChangeAspect="1" noChangeArrowheads="1"/>
          </p:cNvSpPr>
          <p:nvPr/>
        </p:nvSpPr>
        <p:spPr bwMode="auto">
          <a:xfrm>
            <a:off x="146768" y="3639151"/>
            <a:ext cx="457200" cy="4572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P"/>
          </a:p>
        </p:txBody>
      </p:sp>
      <p:sp>
        <p:nvSpPr>
          <p:cNvPr id="12" name="Oval 6">
            <a:extLst>
              <a:ext uri="{FF2B5EF4-FFF2-40B4-BE49-F238E27FC236}">
                <a16:creationId xmlns:a16="http://schemas.microsoft.com/office/drawing/2014/main" id="{E9000F30-1FBA-7F84-7842-BC0E8FB8F993}"/>
              </a:ext>
            </a:extLst>
          </p:cNvPr>
          <p:cNvSpPr>
            <a:spLocks noChangeArrowheads="1"/>
          </p:cNvSpPr>
          <p:nvPr/>
        </p:nvSpPr>
        <p:spPr bwMode="auto">
          <a:xfrm>
            <a:off x="1480267" y="2473204"/>
            <a:ext cx="2743200" cy="2743200"/>
          </a:xfrm>
          <a:prstGeom prst="ellipse">
            <a:avLst/>
          </a:prstGeom>
          <a:noFill/>
          <a:ln w="190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P" dirty="0"/>
          </a:p>
        </p:txBody>
      </p:sp>
      <p:sp>
        <p:nvSpPr>
          <p:cNvPr id="13" name="Line 8">
            <a:extLst>
              <a:ext uri="{FF2B5EF4-FFF2-40B4-BE49-F238E27FC236}">
                <a16:creationId xmlns:a16="http://schemas.microsoft.com/office/drawing/2014/main" id="{5CC0AC26-6700-A587-964E-67D1804162D6}"/>
              </a:ext>
            </a:extLst>
          </p:cNvPr>
          <p:cNvSpPr>
            <a:spLocks noChangeShapeType="1"/>
          </p:cNvSpPr>
          <p:nvPr/>
        </p:nvSpPr>
        <p:spPr bwMode="auto">
          <a:xfrm>
            <a:off x="727360" y="3844804"/>
            <a:ext cx="2092757"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JP"/>
          </a:p>
        </p:txBody>
      </p:sp>
      <p:sp>
        <p:nvSpPr>
          <p:cNvPr id="14" name="Line 9">
            <a:extLst>
              <a:ext uri="{FF2B5EF4-FFF2-40B4-BE49-F238E27FC236}">
                <a16:creationId xmlns:a16="http://schemas.microsoft.com/office/drawing/2014/main" id="{C5A0E2E2-8A7B-2622-15BA-F64CF70F6607}"/>
              </a:ext>
            </a:extLst>
          </p:cNvPr>
          <p:cNvSpPr>
            <a:spLocks noChangeShapeType="1"/>
          </p:cNvSpPr>
          <p:nvPr/>
        </p:nvSpPr>
        <p:spPr bwMode="auto">
          <a:xfrm>
            <a:off x="2858217" y="2092204"/>
            <a:ext cx="0" cy="175260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JP" dirty="0"/>
          </a:p>
        </p:txBody>
      </p:sp>
      <p:sp>
        <p:nvSpPr>
          <p:cNvPr id="15" name="Rectangle 10">
            <a:extLst>
              <a:ext uri="{FF2B5EF4-FFF2-40B4-BE49-F238E27FC236}">
                <a16:creationId xmlns:a16="http://schemas.microsoft.com/office/drawing/2014/main" id="{475201DB-1624-BE24-B388-839653FE2B68}"/>
              </a:ext>
            </a:extLst>
          </p:cNvPr>
          <p:cNvSpPr>
            <a:spLocks noChangeArrowheads="1"/>
          </p:cNvSpPr>
          <p:nvPr/>
        </p:nvSpPr>
        <p:spPr bwMode="auto">
          <a:xfrm>
            <a:off x="3842467" y="4378204"/>
            <a:ext cx="615950" cy="38100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P"/>
          </a:p>
        </p:txBody>
      </p:sp>
      <p:sp>
        <p:nvSpPr>
          <p:cNvPr id="16" name="AutoShape 11">
            <a:extLst>
              <a:ext uri="{FF2B5EF4-FFF2-40B4-BE49-F238E27FC236}">
                <a16:creationId xmlns:a16="http://schemas.microsoft.com/office/drawing/2014/main" id="{51EE6DCD-5A70-2EAE-8EA8-789994C68720}"/>
              </a:ext>
            </a:extLst>
          </p:cNvPr>
          <p:cNvSpPr>
            <a:spLocks noChangeArrowheads="1"/>
          </p:cNvSpPr>
          <p:nvPr/>
        </p:nvSpPr>
        <p:spPr bwMode="auto">
          <a:xfrm>
            <a:off x="5671267" y="5216404"/>
            <a:ext cx="914400" cy="914400"/>
          </a:xfrm>
          <a:prstGeom prst="irregularSeal2">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P"/>
          </a:p>
        </p:txBody>
      </p:sp>
      <p:sp>
        <p:nvSpPr>
          <p:cNvPr id="17" name="Arc 12">
            <a:extLst>
              <a:ext uri="{FF2B5EF4-FFF2-40B4-BE49-F238E27FC236}">
                <a16:creationId xmlns:a16="http://schemas.microsoft.com/office/drawing/2014/main" id="{9AAE5996-12F5-9240-391A-7B101FD1BD4D}"/>
              </a:ext>
            </a:extLst>
          </p:cNvPr>
          <p:cNvSpPr>
            <a:spLocks noChangeAspect="1"/>
          </p:cNvSpPr>
          <p:nvPr/>
        </p:nvSpPr>
        <p:spPr bwMode="auto">
          <a:xfrm rot="16200000">
            <a:off x="2174799" y="3158210"/>
            <a:ext cx="687388" cy="688975"/>
          </a:xfrm>
          <a:custGeom>
            <a:avLst/>
            <a:gdLst>
              <a:gd name="G0" fmla="+- 0 0 0"/>
              <a:gd name="G1" fmla="+- 21600 0 0"/>
              <a:gd name="G2" fmla="+- 21600 0 0"/>
              <a:gd name="T0" fmla="*/ 0 w 21555"/>
              <a:gd name="T1" fmla="*/ 0 h 21600"/>
              <a:gd name="T2" fmla="*/ 21555 w 21555"/>
              <a:gd name="T3" fmla="*/ 20201 h 21600"/>
              <a:gd name="T4" fmla="*/ 0 w 21555"/>
              <a:gd name="T5" fmla="*/ 21600 h 21600"/>
            </a:gdLst>
            <a:ahLst/>
            <a:cxnLst>
              <a:cxn ang="0">
                <a:pos x="T0" y="T1"/>
              </a:cxn>
              <a:cxn ang="0">
                <a:pos x="T2" y="T3"/>
              </a:cxn>
              <a:cxn ang="0">
                <a:pos x="T4" y="T5"/>
              </a:cxn>
            </a:cxnLst>
            <a:rect l="0" t="0" r="r" b="b"/>
            <a:pathLst>
              <a:path w="21555" h="21600" fill="none" extrusionOk="0">
                <a:moveTo>
                  <a:pt x="0" y="0"/>
                </a:moveTo>
                <a:cubicBezTo>
                  <a:pt x="11386" y="0"/>
                  <a:pt x="20817" y="8838"/>
                  <a:pt x="21554" y="20201"/>
                </a:cubicBezTo>
              </a:path>
              <a:path w="21555" h="21600" stroke="0" extrusionOk="0">
                <a:moveTo>
                  <a:pt x="0" y="0"/>
                </a:moveTo>
                <a:cubicBezTo>
                  <a:pt x="11386" y="0"/>
                  <a:pt x="20817" y="8838"/>
                  <a:pt x="21554" y="20201"/>
                </a:cubicBezTo>
                <a:lnTo>
                  <a:pt x="0" y="21600"/>
                </a:lnTo>
                <a:close/>
              </a:path>
            </a:pathLst>
          </a:cu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P"/>
          </a:p>
        </p:txBody>
      </p:sp>
      <p:sp>
        <p:nvSpPr>
          <p:cNvPr id="18" name="Text Box 13">
            <a:extLst>
              <a:ext uri="{FF2B5EF4-FFF2-40B4-BE49-F238E27FC236}">
                <a16:creationId xmlns:a16="http://schemas.microsoft.com/office/drawing/2014/main" id="{4039C906-8B4C-A768-5160-7EFE00D4F386}"/>
              </a:ext>
            </a:extLst>
          </p:cNvPr>
          <p:cNvSpPr txBox="1">
            <a:spLocks noChangeArrowheads="1"/>
          </p:cNvSpPr>
          <p:nvPr/>
        </p:nvSpPr>
        <p:spPr bwMode="auto">
          <a:xfrm>
            <a:off x="1989855" y="2838329"/>
            <a:ext cx="7159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sz="2000" b="1">
                <a:solidFill>
                  <a:srgbClr val="FFFF00"/>
                </a:solidFill>
                <a:latin typeface="Arial" panose="020B0604020202020204" pitchFamily="34" charset="0"/>
              </a:rPr>
              <a:t>~90</a:t>
            </a:r>
            <a:r>
              <a:rPr lang="en-US" altLang="ja-JP" sz="2000" b="1" baseline="30000">
                <a:solidFill>
                  <a:srgbClr val="FFFF00"/>
                </a:solidFill>
                <a:latin typeface="Arial" panose="020B0604020202020204" pitchFamily="34" charset="0"/>
              </a:rPr>
              <a:t>o</a:t>
            </a:r>
          </a:p>
        </p:txBody>
      </p:sp>
      <p:sp>
        <p:nvSpPr>
          <p:cNvPr id="20" name="Line 15">
            <a:extLst>
              <a:ext uri="{FF2B5EF4-FFF2-40B4-BE49-F238E27FC236}">
                <a16:creationId xmlns:a16="http://schemas.microsoft.com/office/drawing/2014/main" id="{D688BB6E-B767-CD73-350C-65CA8C58E179}"/>
              </a:ext>
            </a:extLst>
          </p:cNvPr>
          <p:cNvSpPr>
            <a:spLocks noChangeShapeType="1"/>
          </p:cNvSpPr>
          <p:nvPr/>
        </p:nvSpPr>
        <p:spPr bwMode="auto">
          <a:xfrm>
            <a:off x="2851867" y="3844804"/>
            <a:ext cx="3048000" cy="175260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JP"/>
          </a:p>
        </p:txBody>
      </p:sp>
      <p:sp>
        <p:nvSpPr>
          <p:cNvPr id="23" name="Line 18">
            <a:extLst>
              <a:ext uri="{FF2B5EF4-FFF2-40B4-BE49-F238E27FC236}">
                <a16:creationId xmlns:a16="http://schemas.microsoft.com/office/drawing/2014/main" id="{64AF214F-A4C9-933E-DC84-B4C4FC56B7A1}"/>
              </a:ext>
            </a:extLst>
          </p:cNvPr>
          <p:cNvSpPr>
            <a:spLocks noChangeShapeType="1"/>
          </p:cNvSpPr>
          <p:nvPr/>
        </p:nvSpPr>
        <p:spPr bwMode="auto">
          <a:xfrm>
            <a:off x="2851867" y="3339979"/>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JP"/>
          </a:p>
        </p:txBody>
      </p:sp>
      <p:sp>
        <p:nvSpPr>
          <p:cNvPr id="24" name="Text Box 19">
            <a:extLst>
              <a:ext uri="{FF2B5EF4-FFF2-40B4-BE49-F238E27FC236}">
                <a16:creationId xmlns:a16="http://schemas.microsoft.com/office/drawing/2014/main" id="{D44D458D-2C72-644F-B9F6-21C75AB96F0B}"/>
              </a:ext>
            </a:extLst>
          </p:cNvPr>
          <p:cNvSpPr txBox="1">
            <a:spLocks noChangeArrowheads="1"/>
          </p:cNvSpPr>
          <p:nvPr/>
        </p:nvSpPr>
        <p:spPr bwMode="auto">
          <a:xfrm>
            <a:off x="1486617" y="3463804"/>
            <a:ext cx="55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dirty="0">
                <a:latin typeface="Arial" panose="020B0604020202020204" pitchFamily="34" charset="0"/>
              </a:rPr>
              <a:t>day</a:t>
            </a:r>
          </a:p>
        </p:txBody>
      </p:sp>
      <p:sp>
        <p:nvSpPr>
          <p:cNvPr id="25" name="Text Box 20">
            <a:extLst>
              <a:ext uri="{FF2B5EF4-FFF2-40B4-BE49-F238E27FC236}">
                <a16:creationId xmlns:a16="http://schemas.microsoft.com/office/drawing/2014/main" id="{699AB43C-CD6C-0359-7A05-BD37D2DF6F35}"/>
              </a:ext>
            </a:extLst>
          </p:cNvPr>
          <p:cNvSpPr txBox="1">
            <a:spLocks noChangeArrowheads="1"/>
          </p:cNvSpPr>
          <p:nvPr/>
        </p:nvSpPr>
        <p:spPr bwMode="auto">
          <a:xfrm>
            <a:off x="3315417" y="3554292"/>
            <a:ext cx="67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dirty="0">
                <a:latin typeface="Arial" panose="020B0604020202020204" pitchFamily="34" charset="0"/>
              </a:rPr>
              <a:t>night</a:t>
            </a:r>
          </a:p>
        </p:txBody>
      </p:sp>
      <p:sp>
        <p:nvSpPr>
          <p:cNvPr id="26" name="Text Box 21">
            <a:extLst>
              <a:ext uri="{FF2B5EF4-FFF2-40B4-BE49-F238E27FC236}">
                <a16:creationId xmlns:a16="http://schemas.microsoft.com/office/drawing/2014/main" id="{E8CC5C56-06D1-AD59-5F2A-F2080921174A}"/>
              </a:ext>
            </a:extLst>
          </p:cNvPr>
          <p:cNvSpPr txBox="1">
            <a:spLocks noChangeArrowheads="1"/>
          </p:cNvSpPr>
          <p:nvPr/>
        </p:nvSpPr>
        <p:spPr bwMode="auto">
          <a:xfrm>
            <a:off x="3467817" y="3159004"/>
            <a:ext cx="788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sz="2000" b="1">
                <a:solidFill>
                  <a:srgbClr val="FFFF00"/>
                </a:solidFill>
                <a:latin typeface="Arial" panose="020B0604020202020204" pitchFamily="34" charset="0"/>
              </a:rPr>
              <a:t>Swift</a:t>
            </a:r>
          </a:p>
        </p:txBody>
      </p:sp>
      <p:sp>
        <p:nvSpPr>
          <p:cNvPr id="27" name="Text Box 22">
            <a:extLst>
              <a:ext uri="{FF2B5EF4-FFF2-40B4-BE49-F238E27FC236}">
                <a16:creationId xmlns:a16="http://schemas.microsoft.com/office/drawing/2014/main" id="{FD914BFE-6FB5-2955-20C7-6D8C49D2DD32}"/>
              </a:ext>
            </a:extLst>
          </p:cNvPr>
          <p:cNvSpPr txBox="1">
            <a:spLocks noChangeArrowheads="1"/>
          </p:cNvSpPr>
          <p:nvPr/>
        </p:nvSpPr>
        <p:spPr bwMode="auto">
          <a:xfrm>
            <a:off x="3278174" y="5092578"/>
            <a:ext cx="19239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sz="2000" b="1" dirty="0">
                <a:solidFill>
                  <a:srgbClr val="00FF00"/>
                </a:solidFill>
                <a:latin typeface="Arial" panose="020B0604020202020204" pitchFamily="34" charset="0"/>
              </a:rPr>
              <a:t>HETE-2/SVOM</a:t>
            </a:r>
          </a:p>
        </p:txBody>
      </p:sp>
      <p:sp>
        <p:nvSpPr>
          <p:cNvPr id="28" name="Text Box 23">
            <a:extLst>
              <a:ext uri="{FF2B5EF4-FFF2-40B4-BE49-F238E27FC236}">
                <a16:creationId xmlns:a16="http://schemas.microsoft.com/office/drawing/2014/main" id="{7B5EFAD3-FB49-9DA9-8C86-A3BBFBFE93BB}"/>
              </a:ext>
            </a:extLst>
          </p:cNvPr>
          <p:cNvSpPr txBox="1">
            <a:spLocks noChangeArrowheads="1"/>
          </p:cNvSpPr>
          <p:nvPr/>
        </p:nvSpPr>
        <p:spPr bwMode="auto">
          <a:xfrm>
            <a:off x="103906" y="4096351"/>
            <a:ext cx="590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a:solidFill>
                  <a:srgbClr val="FF0000"/>
                </a:solidFill>
                <a:latin typeface="Arial" panose="020B0604020202020204" pitchFamily="34" charset="0"/>
              </a:rPr>
              <a:t>Sun</a:t>
            </a:r>
          </a:p>
        </p:txBody>
      </p:sp>
      <p:sp>
        <p:nvSpPr>
          <p:cNvPr id="29" name="Text Box 24">
            <a:extLst>
              <a:ext uri="{FF2B5EF4-FFF2-40B4-BE49-F238E27FC236}">
                <a16:creationId xmlns:a16="http://schemas.microsoft.com/office/drawing/2014/main" id="{55F80E99-8B97-43E1-2CC0-A850944B7AFE}"/>
              </a:ext>
            </a:extLst>
          </p:cNvPr>
          <p:cNvSpPr txBox="1">
            <a:spLocks noChangeArrowheads="1"/>
          </p:cNvSpPr>
          <p:nvPr/>
        </p:nvSpPr>
        <p:spPr bwMode="auto">
          <a:xfrm>
            <a:off x="2553417" y="4225804"/>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a:solidFill>
                  <a:srgbClr val="00FFFF"/>
                </a:solidFill>
                <a:latin typeface="Arial" panose="020B0604020202020204" pitchFamily="34" charset="0"/>
              </a:rPr>
              <a:t>Earth</a:t>
            </a:r>
          </a:p>
        </p:txBody>
      </p:sp>
      <p:sp>
        <p:nvSpPr>
          <p:cNvPr id="30" name="Text Box 25">
            <a:extLst>
              <a:ext uri="{FF2B5EF4-FFF2-40B4-BE49-F238E27FC236}">
                <a16:creationId xmlns:a16="http://schemas.microsoft.com/office/drawing/2014/main" id="{F44451D9-4416-15E1-3A2F-819D8962DB3A}"/>
              </a:ext>
            </a:extLst>
          </p:cNvPr>
          <p:cNvSpPr txBox="1">
            <a:spLocks noChangeArrowheads="1"/>
          </p:cNvSpPr>
          <p:nvPr/>
        </p:nvSpPr>
        <p:spPr bwMode="auto">
          <a:xfrm>
            <a:off x="4299667" y="127543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b="1" dirty="0">
                <a:solidFill>
                  <a:srgbClr val="FFFF00"/>
                </a:solidFill>
                <a:latin typeface="Arial" panose="020B0604020202020204" pitchFamily="34" charset="0"/>
              </a:rPr>
              <a:t>GRB</a:t>
            </a:r>
          </a:p>
        </p:txBody>
      </p:sp>
      <p:sp>
        <p:nvSpPr>
          <p:cNvPr id="31" name="Text Box 26">
            <a:extLst>
              <a:ext uri="{FF2B5EF4-FFF2-40B4-BE49-F238E27FC236}">
                <a16:creationId xmlns:a16="http://schemas.microsoft.com/office/drawing/2014/main" id="{8544F046-3B36-4939-D6CD-B6E0186C28CA}"/>
              </a:ext>
            </a:extLst>
          </p:cNvPr>
          <p:cNvSpPr txBox="1">
            <a:spLocks noChangeArrowheads="1"/>
          </p:cNvSpPr>
          <p:nvPr/>
        </p:nvSpPr>
        <p:spPr bwMode="auto">
          <a:xfrm>
            <a:off x="6211017" y="5992692"/>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b="1">
                <a:solidFill>
                  <a:srgbClr val="66FF33"/>
                </a:solidFill>
                <a:latin typeface="Arial" panose="020B0604020202020204" pitchFamily="34" charset="0"/>
              </a:rPr>
              <a:t>GRB</a:t>
            </a:r>
          </a:p>
        </p:txBody>
      </p:sp>
      <p:sp>
        <p:nvSpPr>
          <p:cNvPr id="32" name="Rectangle 27">
            <a:extLst>
              <a:ext uri="{FF2B5EF4-FFF2-40B4-BE49-F238E27FC236}">
                <a16:creationId xmlns:a16="http://schemas.microsoft.com/office/drawing/2014/main" id="{0EFA396D-0085-29D5-DA23-1D5924B2146C}"/>
              </a:ext>
            </a:extLst>
          </p:cNvPr>
          <p:cNvSpPr>
            <a:spLocks noChangeArrowheads="1"/>
          </p:cNvSpPr>
          <p:nvPr/>
        </p:nvSpPr>
        <p:spPr bwMode="auto">
          <a:xfrm>
            <a:off x="4001217" y="3006604"/>
            <a:ext cx="152400"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P"/>
          </a:p>
        </p:txBody>
      </p:sp>
      <p:sp>
        <p:nvSpPr>
          <p:cNvPr id="33" name="Text Box 28">
            <a:extLst>
              <a:ext uri="{FF2B5EF4-FFF2-40B4-BE49-F238E27FC236}">
                <a16:creationId xmlns:a16="http://schemas.microsoft.com/office/drawing/2014/main" id="{C71E6944-4FD1-08E7-D8E5-A7ECA636656A}"/>
              </a:ext>
            </a:extLst>
          </p:cNvPr>
          <p:cNvSpPr txBox="1">
            <a:spLocks noChangeArrowheads="1"/>
          </p:cNvSpPr>
          <p:nvPr/>
        </p:nvSpPr>
        <p:spPr bwMode="auto">
          <a:xfrm>
            <a:off x="4594942" y="2168404"/>
            <a:ext cx="18370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ja-JP" dirty="0">
                <a:latin typeface="Arial" panose="020B0604020202020204" pitchFamily="34" charset="0"/>
              </a:rPr>
              <a:t>Can’t heat the radiator by the earth and the sun to cool XRT </a:t>
            </a:r>
          </a:p>
        </p:txBody>
      </p:sp>
      <p:sp>
        <p:nvSpPr>
          <p:cNvPr id="34" name="AutoShape 29">
            <a:extLst>
              <a:ext uri="{FF2B5EF4-FFF2-40B4-BE49-F238E27FC236}">
                <a16:creationId xmlns:a16="http://schemas.microsoft.com/office/drawing/2014/main" id="{F25CDF86-2400-0A97-F829-A970FAD924A5}"/>
              </a:ext>
            </a:extLst>
          </p:cNvPr>
          <p:cNvSpPr>
            <a:spLocks noChangeArrowheads="1"/>
          </p:cNvSpPr>
          <p:nvPr/>
        </p:nvSpPr>
        <p:spPr bwMode="auto">
          <a:xfrm>
            <a:off x="4534617" y="2092204"/>
            <a:ext cx="1970091" cy="1419226"/>
          </a:xfrm>
          <a:prstGeom prst="wedgeRoundRectCallout">
            <a:avLst>
              <a:gd name="adj1" fmla="val -68131"/>
              <a:gd name="adj2" fmla="val 18477"/>
              <a:gd name="adj3" fmla="val 16667"/>
            </a:avLst>
          </a:prstGeom>
          <a:noFill/>
          <a:ln w="1905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JP" altLang="en-JP">
              <a:latin typeface="Arial" panose="020B0604020202020204" pitchFamily="34" charset="0"/>
            </a:endParaRPr>
          </a:p>
        </p:txBody>
      </p:sp>
      <p:sp>
        <p:nvSpPr>
          <p:cNvPr id="35" name="Line 30">
            <a:extLst>
              <a:ext uri="{FF2B5EF4-FFF2-40B4-BE49-F238E27FC236}">
                <a16:creationId xmlns:a16="http://schemas.microsoft.com/office/drawing/2014/main" id="{3D4EE0DD-1D92-47DD-87E0-5B243F0B1B29}"/>
              </a:ext>
            </a:extLst>
          </p:cNvPr>
          <p:cNvSpPr>
            <a:spLocks noChangeShapeType="1"/>
          </p:cNvSpPr>
          <p:nvPr/>
        </p:nvSpPr>
        <p:spPr bwMode="auto">
          <a:xfrm flipV="1">
            <a:off x="3805955" y="2168404"/>
            <a:ext cx="0" cy="381000"/>
          </a:xfrm>
          <a:prstGeom prst="line">
            <a:avLst/>
          </a:prstGeom>
          <a:noFill/>
          <a:ln w="190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JP"/>
          </a:p>
        </p:txBody>
      </p:sp>
      <p:sp>
        <p:nvSpPr>
          <p:cNvPr id="36" name="Line 31">
            <a:extLst>
              <a:ext uri="{FF2B5EF4-FFF2-40B4-BE49-F238E27FC236}">
                <a16:creationId xmlns:a16="http://schemas.microsoft.com/office/drawing/2014/main" id="{0797F2BE-2A13-27E1-6282-03ECAD674901}"/>
              </a:ext>
            </a:extLst>
          </p:cNvPr>
          <p:cNvSpPr>
            <a:spLocks noChangeShapeType="1"/>
          </p:cNvSpPr>
          <p:nvPr/>
        </p:nvSpPr>
        <p:spPr bwMode="auto">
          <a:xfrm>
            <a:off x="4458417" y="4578229"/>
            <a:ext cx="381000" cy="0"/>
          </a:xfrm>
          <a:prstGeom prst="line">
            <a:avLst/>
          </a:prstGeom>
          <a:noFill/>
          <a:ln w="190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JP"/>
          </a:p>
        </p:txBody>
      </p:sp>
      <p:sp>
        <p:nvSpPr>
          <p:cNvPr id="37" name="Rectangle 32">
            <a:extLst>
              <a:ext uri="{FF2B5EF4-FFF2-40B4-BE49-F238E27FC236}">
                <a16:creationId xmlns:a16="http://schemas.microsoft.com/office/drawing/2014/main" id="{AAC392F9-DE74-4890-83CE-2A5B7F7A052C}"/>
              </a:ext>
            </a:extLst>
          </p:cNvPr>
          <p:cNvSpPr>
            <a:spLocks noChangeArrowheads="1"/>
          </p:cNvSpPr>
          <p:nvPr/>
        </p:nvSpPr>
        <p:spPr bwMode="auto">
          <a:xfrm>
            <a:off x="3834530" y="4101979"/>
            <a:ext cx="76200" cy="91440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P"/>
          </a:p>
        </p:txBody>
      </p:sp>
      <p:sp>
        <p:nvSpPr>
          <p:cNvPr id="38" name="Rectangle 33">
            <a:extLst>
              <a:ext uri="{FF2B5EF4-FFF2-40B4-BE49-F238E27FC236}">
                <a16:creationId xmlns:a16="http://schemas.microsoft.com/office/drawing/2014/main" id="{628B9ECC-7D6C-3EE0-6E54-064EFC941285}"/>
              </a:ext>
            </a:extLst>
          </p:cNvPr>
          <p:cNvSpPr>
            <a:spLocks noChangeArrowheads="1"/>
          </p:cNvSpPr>
          <p:nvPr/>
        </p:nvSpPr>
        <p:spPr bwMode="auto">
          <a:xfrm>
            <a:off x="3518617" y="2473204"/>
            <a:ext cx="576263" cy="73025"/>
          </a:xfrm>
          <a:prstGeom prst="rect">
            <a:avLst/>
          </a:prstGeom>
          <a:solidFill>
            <a:srgbClr val="FFFF00"/>
          </a:solidFill>
          <a:ln w="254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P"/>
          </a:p>
        </p:txBody>
      </p:sp>
      <p:sp>
        <p:nvSpPr>
          <p:cNvPr id="40" name="TextBox 39">
            <a:extLst>
              <a:ext uri="{FF2B5EF4-FFF2-40B4-BE49-F238E27FC236}">
                <a16:creationId xmlns:a16="http://schemas.microsoft.com/office/drawing/2014/main" id="{1142742E-6B6B-BD16-5AB1-3D6B352126B5}"/>
              </a:ext>
            </a:extLst>
          </p:cNvPr>
          <p:cNvSpPr txBox="1"/>
          <p:nvPr/>
        </p:nvSpPr>
        <p:spPr>
          <a:xfrm>
            <a:off x="501867" y="5766463"/>
            <a:ext cx="4712700" cy="400110"/>
          </a:xfrm>
          <a:prstGeom prst="rect">
            <a:avLst/>
          </a:prstGeom>
          <a:noFill/>
        </p:spPr>
        <p:txBody>
          <a:bodyPr wrap="none" rtlCol="0">
            <a:spAutoFit/>
          </a:bodyPr>
          <a:lstStyle/>
          <a:p>
            <a:r>
              <a:rPr lang="en-JP" sz="2000" dirty="0">
                <a:solidFill>
                  <a:srgbClr val="FFFF00"/>
                </a:solidFill>
              </a:rPr>
              <a:t>Swift GRBs are tend to be closer to the Sun.</a:t>
            </a:r>
          </a:p>
        </p:txBody>
      </p:sp>
      <p:sp>
        <p:nvSpPr>
          <p:cNvPr id="3" name="TextBox 2">
            <a:extLst>
              <a:ext uri="{FF2B5EF4-FFF2-40B4-BE49-F238E27FC236}">
                <a16:creationId xmlns:a16="http://schemas.microsoft.com/office/drawing/2014/main" id="{799A6D53-8EE9-D371-3D25-0EEB362DDE7D}"/>
              </a:ext>
            </a:extLst>
          </p:cNvPr>
          <p:cNvSpPr txBox="1"/>
          <p:nvPr/>
        </p:nvSpPr>
        <p:spPr>
          <a:xfrm>
            <a:off x="6822732" y="2006187"/>
            <a:ext cx="4596063" cy="2308324"/>
          </a:xfrm>
          <a:prstGeom prst="rect">
            <a:avLst/>
          </a:prstGeom>
          <a:noFill/>
        </p:spPr>
        <p:txBody>
          <a:bodyPr wrap="square" rtlCol="0">
            <a:spAutoFit/>
          </a:bodyPr>
          <a:lstStyle/>
          <a:p>
            <a:pPr marL="342900" indent="-342900">
              <a:buFont typeface="Wingdings" pitchFamily="2" charset="2"/>
              <a:buChar char="Ø"/>
            </a:pPr>
            <a:r>
              <a:rPr lang="en-JP" sz="2400" dirty="0"/>
              <a:t>Swift needs to </a:t>
            </a:r>
            <a:r>
              <a:rPr lang="en-JP" sz="2400" dirty="0">
                <a:solidFill>
                  <a:srgbClr val="FFFF00"/>
                </a:solidFill>
              </a:rPr>
              <a:t>passively cool </a:t>
            </a:r>
            <a:r>
              <a:rPr lang="en-JP" sz="2400" dirty="0"/>
              <a:t>the focal plane of XRT.</a:t>
            </a:r>
          </a:p>
          <a:p>
            <a:pPr marL="800100" lvl="1" indent="-342900">
              <a:buFont typeface="Wingdings" pitchFamily="2" charset="2"/>
              <a:buChar char="Ø"/>
            </a:pPr>
            <a:r>
              <a:rPr lang="en-JP" sz="2400" dirty="0"/>
              <a:t>Many slews with short durations by the pre-planned schedule.</a:t>
            </a:r>
          </a:p>
          <a:p>
            <a:pPr marL="800100" lvl="1" indent="-342900">
              <a:buFont typeface="Wingdings" pitchFamily="2" charset="2"/>
              <a:buChar char="Ø"/>
            </a:pPr>
            <a:endParaRPr lang="en-JP" sz="2400" dirty="0"/>
          </a:p>
        </p:txBody>
      </p:sp>
      <p:sp>
        <p:nvSpPr>
          <p:cNvPr id="21" name="TextBox 20">
            <a:extLst>
              <a:ext uri="{FF2B5EF4-FFF2-40B4-BE49-F238E27FC236}">
                <a16:creationId xmlns:a16="http://schemas.microsoft.com/office/drawing/2014/main" id="{7C5B55FC-C611-4B81-DC84-8F0DF451F72F}"/>
              </a:ext>
            </a:extLst>
          </p:cNvPr>
          <p:cNvSpPr txBox="1"/>
          <p:nvPr/>
        </p:nvSpPr>
        <p:spPr>
          <a:xfrm>
            <a:off x="6809046" y="4263824"/>
            <a:ext cx="5030028" cy="1200329"/>
          </a:xfrm>
          <a:prstGeom prst="rect">
            <a:avLst/>
          </a:prstGeom>
          <a:noFill/>
        </p:spPr>
        <p:txBody>
          <a:bodyPr wrap="square" rtlCol="0">
            <a:spAutoFit/>
          </a:bodyPr>
          <a:lstStyle/>
          <a:p>
            <a:pPr marL="342900" indent="-342900">
              <a:buFont typeface="Wingdings" pitchFamily="2" charset="2"/>
              <a:buChar char="Ø"/>
            </a:pPr>
            <a:r>
              <a:rPr lang="en-JP" sz="2400" dirty="0"/>
              <a:t>What if a GRB happens?</a:t>
            </a:r>
          </a:p>
          <a:p>
            <a:pPr marL="800100" lvl="1" indent="-342900">
              <a:buFont typeface="Wingdings" pitchFamily="2" charset="2"/>
              <a:buChar char="Ø"/>
            </a:pPr>
            <a:r>
              <a:rPr lang="en-JP" sz="2400" dirty="0"/>
              <a:t>Need a rapid schedule change.</a:t>
            </a:r>
          </a:p>
          <a:p>
            <a:pPr marL="800100" lvl="1" indent="-342900">
              <a:buFont typeface="Wingdings" pitchFamily="2" charset="2"/>
              <a:buChar char="Ø"/>
            </a:pPr>
            <a:endParaRPr lang="en-JP" sz="2400" dirty="0"/>
          </a:p>
        </p:txBody>
      </p:sp>
      <p:sp>
        <p:nvSpPr>
          <p:cNvPr id="46" name="TextBox 45">
            <a:extLst>
              <a:ext uri="{FF2B5EF4-FFF2-40B4-BE49-F238E27FC236}">
                <a16:creationId xmlns:a16="http://schemas.microsoft.com/office/drawing/2014/main" id="{55A2FA6F-C47E-118D-A9AE-02DE0CBE3E05}"/>
              </a:ext>
            </a:extLst>
          </p:cNvPr>
          <p:cNvSpPr txBox="1"/>
          <p:nvPr/>
        </p:nvSpPr>
        <p:spPr>
          <a:xfrm>
            <a:off x="9039488" y="5337434"/>
            <a:ext cx="935064" cy="646331"/>
          </a:xfrm>
          <a:prstGeom prst="rect">
            <a:avLst/>
          </a:prstGeom>
          <a:noFill/>
        </p:spPr>
        <p:txBody>
          <a:bodyPr wrap="none" rtlCol="0">
            <a:spAutoFit/>
          </a:bodyPr>
          <a:lstStyle/>
          <a:p>
            <a:r>
              <a:rPr lang="en-JP" sz="3600" b="1" dirty="0">
                <a:solidFill>
                  <a:srgbClr val="FFFF00"/>
                </a:solidFill>
              </a:rPr>
              <a:t>ToO</a:t>
            </a:r>
          </a:p>
        </p:txBody>
      </p:sp>
      <p:sp>
        <p:nvSpPr>
          <p:cNvPr id="47" name="Rectangle 46">
            <a:extLst>
              <a:ext uri="{FF2B5EF4-FFF2-40B4-BE49-F238E27FC236}">
                <a16:creationId xmlns:a16="http://schemas.microsoft.com/office/drawing/2014/main" id="{25FC346E-0548-5DA3-F346-CA0D4F4982CC}"/>
              </a:ext>
            </a:extLst>
          </p:cNvPr>
          <p:cNvSpPr/>
          <p:nvPr/>
        </p:nvSpPr>
        <p:spPr>
          <a:xfrm>
            <a:off x="8891337" y="5272157"/>
            <a:ext cx="1179095" cy="774095"/>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48" name="AutoShape 11">
            <a:extLst>
              <a:ext uri="{FF2B5EF4-FFF2-40B4-BE49-F238E27FC236}">
                <a16:creationId xmlns:a16="http://schemas.microsoft.com/office/drawing/2014/main" id="{9F174091-A0D5-69FE-A442-9CFFE4611D1C}"/>
              </a:ext>
            </a:extLst>
          </p:cNvPr>
          <p:cNvSpPr>
            <a:spLocks noChangeArrowheads="1"/>
          </p:cNvSpPr>
          <p:nvPr/>
        </p:nvSpPr>
        <p:spPr bwMode="auto">
          <a:xfrm>
            <a:off x="3377330" y="1159233"/>
            <a:ext cx="914400" cy="914400"/>
          </a:xfrm>
          <a:prstGeom prst="irregularSeal2">
            <a:avLst/>
          </a:prstGeom>
          <a:solidFill>
            <a:srgbClr val="FFFF00"/>
          </a:solidFill>
          <a:ln w="9525">
            <a:solidFill>
              <a:schemeClr val="tx1"/>
            </a:solidFill>
            <a:miter lim="800000"/>
            <a:headEnd/>
            <a:tailEnd/>
          </a:ln>
          <a:effectLst/>
        </p:spPr>
        <p:txBody>
          <a:bodyPr wrap="none" anchor="ctr"/>
          <a:lstStyle/>
          <a:p>
            <a:endParaRPr lang="en-JP" dirty="0"/>
          </a:p>
        </p:txBody>
      </p:sp>
    </p:spTree>
    <p:extLst>
      <p:ext uri="{BB962C8B-B14F-4D97-AF65-F5344CB8AC3E}">
        <p14:creationId xmlns:p14="http://schemas.microsoft.com/office/powerpoint/2010/main" val="1020947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9757-FBCA-E682-C615-16ACF34F457F}"/>
              </a:ext>
            </a:extLst>
          </p:cNvPr>
          <p:cNvSpPr>
            <a:spLocks noGrp="1"/>
          </p:cNvSpPr>
          <p:nvPr>
            <p:ph type="title"/>
          </p:nvPr>
        </p:nvSpPr>
        <p:spPr>
          <a:xfrm>
            <a:off x="3138237" y="179044"/>
            <a:ext cx="5915525" cy="922254"/>
          </a:xfrm>
        </p:spPr>
        <p:txBody>
          <a:bodyPr>
            <a:normAutofit/>
          </a:bodyPr>
          <a:lstStyle/>
          <a:p>
            <a:r>
              <a:rPr lang="en-JP" dirty="0"/>
              <a:t>Various ToO capabilities</a:t>
            </a:r>
          </a:p>
        </p:txBody>
      </p:sp>
      <p:sp>
        <p:nvSpPr>
          <p:cNvPr id="4" name="Date Placeholder 3">
            <a:extLst>
              <a:ext uri="{FF2B5EF4-FFF2-40B4-BE49-F238E27FC236}">
                <a16:creationId xmlns:a16="http://schemas.microsoft.com/office/drawing/2014/main" id="{B80C403F-FE7B-EEEA-3FFA-8A629CBD60A3}"/>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C804BAA1-FF1A-BEE5-334E-CC68FCD93FEE}"/>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C06DD5CE-186F-54CB-2296-682FFB7426F2}"/>
              </a:ext>
            </a:extLst>
          </p:cNvPr>
          <p:cNvSpPr>
            <a:spLocks noGrp="1"/>
          </p:cNvSpPr>
          <p:nvPr>
            <p:ph type="sldNum" sz="quarter" idx="12"/>
          </p:nvPr>
        </p:nvSpPr>
        <p:spPr/>
        <p:txBody>
          <a:bodyPr/>
          <a:lstStyle/>
          <a:p>
            <a:fld id="{580D79CD-3E02-D043-9063-8D0F6ACF0498}" type="slidenum">
              <a:rPr lang="en-JP" smtClean="0"/>
              <a:t>35</a:t>
            </a:fld>
            <a:endParaRPr lang="en-JP"/>
          </a:p>
        </p:txBody>
      </p:sp>
      <p:sp>
        <p:nvSpPr>
          <p:cNvPr id="9" name="TextBox 8">
            <a:extLst>
              <a:ext uri="{FF2B5EF4-FFF2-40B4-BE49-F238E27FC236}">
                <a16:creationId xmlns:a16="http://schemas.microsoft.com/office/drawing/2014/main" id="{1093DD33-F644-03FF-F7BA-FBDEB11392D1}"/>
              </a:ext>
            </a:extLst>
          </p:cNvPr>
          <p:cNvSpPr txBox="1"/>
          <p:nvPr/>
        </p:nvSpPr>
        <p:spPr>
          <a:xfrm>
            <a:off x="589544" y="1329848"/>
            <a:ext cx="3148106" cy="461665"/>
          </a:xfrm>
          <a:prstGeom prst="rect">
            <a:avLst/>
          </a:prstGeom>
          <a:noFill/>
        </p:spPr>
        <p:txBody>
          <a:bodyPr wrap="none" rtlCol="0">
            <a:spAutoFit/>
          </a:bodyPr>
          <a:lstStyle/>
          <a:p>
            <a:pPr marL="285750" indent="-285750">
              <a:buFont typeface="Arial" panose="020B0604020202020204" pitchFamily="34" charset="0"/>
              <a:buChar char="•"/>
            </a:pPr>
            <a:r>
              <a:rPr lang="en-JP" sz="2400" dirty="0"/>
              <a:t>Easy to request a ToO</a:t>
            </a:r>
          </a:p>
        </p:txBody>
      </p:sp>
      <p:pic>
        <p:nvPicPr>
          <p:cNvPr id="11" name="Picture 10" descr="A screenshot of a computer screen&#10;&#10;AI-generated content may be incorrect.">
            <a:extLst>
              <a:ext uri="{FF2B5EF4-FFF2-40B4-BE49-F238E27FC236}">
                <a16:creationId xmlns:a16="http://schemas.microsoft.com/office/drawing/2014/main" id="{9AE0758B-1438-4F90-650D-85CFE33E1B49}"/>
              </a:ext>
            </a:extLst>
          </p:cNvPr>
          <p:cNvPicPr>
            <a:picLocks noChangeAspect="1"/>
          </p:cNvPicPr>
          <p:nvPr/>
        </p:nvPicPr>
        <p:blipFill>
          <a:blip r:embed="rId2"/>
          <a:stretch>
            <a:fillRect/>
          </a:stretch>
        </p:blipFill>
        <p:spPr>
          <a:xfrm>
            <a:off x="243113" y="1857193"/>
            <a:ext cx="4114853" cy="2487469"/>
          </a:xfrm>
          <a:prstGeom prst="rect">
            <a:avLst/>
          </a:prstGeom>
        </p:spPr>
      </p:pic>
      <p:sp>
        <p:nvSpPr>
          <p:cNvPr id="12" name="TextBox 11">
            <a:extLst>
              <a:ext uri="{FF2B5EF4-FFF2-40B4-BE49-F238E27FC236}">
                <a16:creationId xmlns:a16="http://schemas.microsoft.com/office/drawing/2014/main" id="{D0F1DEC5-6E10-AF1C-F497-4CCBE12C1F25}"/>
              </a:ext>
            </a:extLst>
          </p:cNvPr>
          <p:cNvSpPr txBox="1"/>
          <p:nvPr/>
        </p:nvSpPr>
        <p:spPr>
          <a:xfrm>
            <a:off x="4743065" y="1341096"/>
            <a:ext cx="2632900" cy="461665"/>
          </a:xfrm>
          <a:prstGeom prst="rect">
            <a:avLst/>
          </a:prstGeom>
          <a:noFill/>
        </p:spPr>
        <p:txBody>
          <a:bodyPr wrap="none" rtlCol="0">
            <a:spAutoFit/>
          </a:bodyPr>
          <a:lstStyle/>
          <a:p>
            <a:pPr marL="285750" indent="-285750">
              <a:buFont typeface="Arial" panose="020B0604020202020204" pitchFamily="34" charset="0"/>
              <a:buChar char="•"/>
            </a:pPr>
            <a:r>
              <a:rPr lang="en-JP" sz="2400" dirty="0"/>
              <a:t>Tiled observation</a:t>
            </a:r>
          </a:p>
        </p:txBody>
      </p:sp>
      <p:pic>
        <p:nvPicPr>
          <p:cNvPr id="14" name="Picture 13" descr="A diagram of a circle with red dots&#10;&#10;AI-generated content may be incorrect.">
            <a:extLst>
              <a:ext uri="{FF2B5EF4-FFF2-40B4-BE49-F238E27FC236}">
                <a16:creationId xmlns:a16="http://schemas.microsoft.com/office/drawing/2014/main" id="{1501219C-9C33-E8CB-B3CA-5C4A11712F01}"/>
              </a:ext>
            </a:extLst>
          </p:cNvPr>
          <p:cNvPicPr>
            <a:picLocks noChangeAspect="1"/>
          </p:cNvPicPr>
          <p:nvPr/>
        </p:nvPicPr>
        <p:blipFill>
          <a:blip r:embed="rId3"/>
          <a:stretch>
            <a:fillRect/>
          </a:stretch>
        </p:blipFill>
        <p:spPr>
          <a:xfrm>
            <a:off x="4627824" y="1810329"/>
            <a:ext cx="2936350" cy="2969037"/>
          </a:xfrm>
          <a:prstGeom prst="rect">
            <a:avLst/>
          </a:prstGeom>
        </p:spPr>
      </p:pic>
      <p:sp>
        <p:nvSpPr>
          <p:cNvPr id="15" name="TextBox 14">
            <a:extLst>
              <a:ext uri="{FF2B5EF4-FFF2-40B4-BE49-F238E27FC236}">
                <a16:creationId xmlns:a16="http://schemas.microsoft.com/office/drawing/2014/main" id="{BCC5281E-553D-BF43-78B5-B8D736E68BF6}"/>
              </a:ext>
            </a:extLst>
          </p:cNvPr>
          <p:cNvSpPr txBox="1"/>
          <p:nvPr/>
        </p:nvSpPr>
        <p:spPr>
          <a:xfrm>
            <a:off x="8188711" y="1369301"/>
            <a:ext cx="2280817" cy="461665"/>
          </a:xfrm>
          <a:prstGeom prst="rect">
            <a:avLst/>
          </a:prstGeom>
          <a:noFill/>
        </p:spPr>
        <p:txBody>
          <a:bodyPr wrap="none" rtlCol="0">
            <a:spAutoFit/>
          </a:bodyPr>
          <a:lstStyle/>
          <a:p>
            <a:pPr marL="285750" indent="-285750">
              <a:buFont typeface="Arial" panose="020B0604020202020204" pitchFamily="34" charset="0"/>
              <a:buChar char="•"/>
            </a:pPr>
            <a:r>
              <a:rPr lang="en-JP" sz="2400" dirty="0"/>
              <a:t>Many pointing</a:t>
            </a:r>
          </a:p>
        </p:txBody>
      </p:sp>
      <p:pic>
        <p:nvPicPr>
          <p:cNvPr id="17" name="Picture 16" descr="A screen shot of a meteorite&#10;&#10;AI-generated content may be incorrect.">
            <a:extLst>
              <a:ext uri="{FF2B5EF4-FFF2-40B4-BE49-F238E27FC236}">
                <a16:creationId xmlns:a16="http://schemas.microsoft.com/office/drawing/2014/main" id="{E6593F82-89F7-6A2E-BBD3-DC3A1ABABC10}"/>
              </a:ext>
            </a:extLst>
          </p:cNvPr>
          <p:cNvPicPr>
            <a:picLocks noChangeAspect="1"/>
          </p:cNvPicPr>
          <p:nvPr/>
        </p:nvPicPr>
        <p:blipFill>
          <a:blip r:embed="rId4"/>
          <a:stretch>
            <a:fillRect/>
          </a:stretch>
        </p:blipFill>
        <p:spPr>
          <a:xfrm>
            <a:off x="7940445" y="1915784"/>
            <a:ext cx="3984379" cy="2006522"/>
          </a:xfrm>
          <a:prstGeom prst="rect">
            <a:avLst/>
          </a:prstGeom>
        </p:spPr>
      </p:pic>
      <p:sp>
        <p:nvSpPr>
          <p:cNvPr id="18" name="TextBox 17">
            <a:extLst>
              <a:ext uri="{FF2B5EF4-FFF2-40B4-BE49-F238E27FC236}">
                <a16:creationId xmlns:a16="http://schemas.microsoft.com/office/drawing/2014/main" id="{BD4CEE4E-BFED-13DB-1F08-2624D23FCCE4}"/>
              </a:ext>
            </a:extLst>
          </p:cNvPr>
          <p:cNvSpPr txBox="1"/>
          <p:nvPr/>
        </p:nvSpPr>
        <p:spPr>
          <a:xfrm>
            <a:off x="824477" y="4935096"/>
            <a:ext cx="9157723" cy="1200329"/>
          </a:xfrm>
          <a:prstGeom prst="rect">
            <a:avLst/>
          </a:prstGeom>
          <a:noFill/>
        </p:spPr>
        <p:txBody>
          <a:bodyPr wrap="square" rtlCol="0">
            <a:spAutoFit/>
          </a:bodyPr>
          <a:lstStyle/>
          <a:p>
            <a:r>
              <a:rPr lang="en-JP" sz="2400" dirty="0"/>
              <a:t>Those additions required a flight software change. But they are done promptly because the software was written by the BAT team scientist, David Palmer.</a:t>
            </a:r>
          </a:p>
        </p:txBody>
      </p:sp>
      <p:pic>
        <p:nvPicPr>
          <p:cNvPr id="20" name="Picture 19" descr="A person wearing glasses&#10;&#10;AI-generated content may be incorrect.">
            <a:extLst>
              <a:ext uri="{FF2B5EF4-FFF2-40B4-BE49-F238E27FC236}">
                <a16:creationId xmlns:a16="http://schemas.microsoft.com/office/drawing/2014/main" id="{AC48D9DB-91C1-D83F-D1D6-D03B0D943B60}"/>
              </a:ext>
            </a:extLst>
          </p:cNvPr>
          <p:cNvPicPr>
            <a:picLocks noChangeAspect="1"/>
          </p:cNvPicPr>
          <p:nvPr/>
        </p:nvPicPr>
        <p:blipFill>
          <a:blip r:embed="rId5"/>
          <a:stretch>
            <a:fillRect/>
          </a:stretch>
        </p:blipFill>
        <p:spPr>
          <a:xfrm>
            <a:off x="10232810" y="4413823"/>
            <a:ext cx="1643889" cy="1970058"/>
          </a:xfrm>
          <a:prstGeom prst="rect">
            <a:avLst/>
          </a:prstGeom>
        </p:spPr>
      </p:pic>
      <p:sp>
        <p:nvSpPr>
          <p:cNvPr id="21" name="TextBox 20">
            <a:extLst>
              <a:ext uri="{FF2B5EF4-FFF2-40B4-BE49-F238E27FC236}">
                <a16:creationId xmlns:a16="http://schemas.microsoft.com/office/drawing/2014/main" id="{06A263EE-080D-E512-1E70-E6CDC4E3F76E}"/>
              </a:ext>
            </a:extLst>
          </p:cNvPr>
          <p:cNvSpPr txBox="1"/>
          <p:nvPr/>
        </p:nvSpPr>
        <p:spPr>
          <a:xfrm>
            <a:off x="10297867" y="4044491"/>
            <a:ext cx="1423018" cy="369332"/>
          </a:xfrm>
          <a:prstGeom prst="rect">
            <a:avLst/>
          </a:prstGeom>
          <a:noFill/>
        </p:spPr>
        <p:txBody>
          <a:bodyPr wrap="none" rtlCol="0">
            <a:spAutoFit/>
          </a:bodyPr>
          <a:lstStyle/>
          <a:p>
            <a:r>
              <a:rPr lang="en-JP" dirty="0"/>
              <a:t>David Palmer</a:t>
            </a:r>
          </a:p>
        </p:txBody>
      </p:sp>
    </p:spTree>
    <p:extLst>
      <p:ext uri="{BB962C8B-B14F-4D97-AF65-F5344CB8AC3E}">
        <p14:creationId xmlns:p14="http://schemas.microsoft.com/office/powerpoint/2010/main" val="2030467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29FEA-739E-CB8D-E6DA-6501E8E4A263}"/>
              </a:ext>
            </a:extLst>
          </p:cNvPr>
          <p:cNvSpPr>
            <a:spLocks noGrp="1"/>
          </p:cNvSpPr>
          <p:nvPr>
            <p:ph type="title"/>
          </p:nvPr>
        </p:nvSpPr>
        <p:spPr>
          <a:xfrm>
            <a:off x="464058" y="110373"/>
            <a:ext cx="10515600" cy="1030538"/>
          </a:xfrm>
        </p:spPr>
        <p:txBody>
          <a:bodyPr/>
          <a:lstStyle/>
          <a:p>
            <a:r>
              <a:rPr lang="en-JP" dirty="0"/>
              <a:t>BAT flight software log file</a:t>
            </a:r>
          </a:p>
        </p:txBody>
      </p:sp>
      <p:sp>
        <p:nvSpPr>
          <p:cNvPr id="4" name="Date Placeholder 3">
            <a:extLst>
              <a:ext uri="{FF2B5EF4-FFF2-40B4-BE49-F238E27FC236}">
                <a16:creationId xmlns:a16="http://schemas.microsoft.com/office/drawing/2014/main" id="{2C04886C-1607-561C-2D37-E342456B8B81}"/>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F63F97D1-FAFA-1E6D-CAFC-6CF6D548148D}"/>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05250B89-23F7-02B9-421F-B85071A7B46D}"/>
              </a:ext>
            </a:extLst>
          </p:cNvPr>
          <p:cNvSpPr>
            <a:spLocks noGrp="1"/>
          </p:cNvSpPr>
          <p:nvPr>
            <p:ph type="sldNum" sz="quarter" idx="12"/>
          </p:nvPr>
        </p:nvSpPr>
        <p:spPr/>
        <p:txBody>
          <a:bodyPr/>
          <a:lstStyle/>
          <a:p>
            <a:fld id="{580D79CD-3E02-D043-9063-8D0F6ACF0498}" type="slidenum">
              <a:rPr lang="en-JP" smtClean="0"/>
              <a:t>36</a:t>
            </a:fld>
            <a:endParaRPr lang="en-JP"/>
          </a:p>
        </p:txBody>
      </p:sp>
      <p:pic>
        <p:nvPicPr>
          <p:cNvPr id="8" name="Picture 7" descr="A screenshot of a computer&#10;&#10;AI-generated content may be incorrect.">
            <a:extLst>
              <a:ext uri="{FF2B5EF4-FFF2-40B4-BE49-F238E27FC236}">
                <a16:creationId xmlns:a16="http://schemas.microsoft.com/office/drawing/2014/main" id="{D9455058-D3BB-EE6E-BACA-E8F54804441A}"/>
              </a:ext>
            </a:extLst>
          </p:cNvPr>
          <p:cNvPicPr>
            <a:picLocks noChangeAspect="1"/>
          </p:cNvPicPr>
          <p:nvPr/>
        </p:nvPicPr>
        <p:blipFill>
          <a:blip r:embed="rId2"/>
          <a:srcRect r="11750"/>
          <a:stretch>
            <a:fillRect/>
          </a:stretch>
        </p:blipFill>
        <p:spPr>
          <a:xfrm>
            <a:off x="344905" y="1056073"/>
            <a:ext cx="10753907" cy="5176285"/>
          </a:xfrm>
          <a:prstGeom prst="rect">
            <a:avLst/>
          </a:prstGeom>
        </p:spPr>
      </p:pic>
    </p:spTree>
    <p:extLst>
      <p:ext uri="{BB962C8B-B14F-4D97-AF65-F5344CB8AC3E}">
        <p14:creationId xmlns:p14="http://schemas.microsoft.com/office/powerpoint/2010/main" val="3738428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A99E3-B5FC-EF34-B815-7101C6FE10EB}"/>
              </a:ext>
            </a:extLst>
          </p:cNvPr>
          <p:cNvSpPr>
            <a:spLocks noGrp="1"/>
          </p:cNvSpPr>
          <p:nvPr>
            <p:ph type="title"/>
          </p:nvPr>
        </p:nvSpPr>
        <p:spPr>
          <a:xfrm>
            <a:off x="633663" y="317000"/>
            <a:ext cx="9869905" cy="934286"/>
          </a:xfrm>
        </p:spPr>
        <p:txBody>
          <a:bodyPr>
            <a:normAutofit/>
          </a:bodyPr>
          <a:lstStyle/>
          <a:p>
            <a:r>
              <a:rPr lang="en-JP" sz="4000" dirty="0"/>
              <a:t>All the data are publicly available immediately</a:t>
            </a:r>
          </a:p>
        </p:txBody>
      </p:sp>
      <p:sp>
        <p:nvSpPr>
          <p:cNvPr id="3" name="Content Placeholder 2">
            <a:extLst>
              <a:ext uri="{FF2B5EF4-FFF2-40B4-BE49-F238E27FC236}">
                <a16:creationId xmlns:a16="http://schemas.microsoft.com/office/drawing/2014/main" id="{F1FFDFEE-66EA-4E1D-7ED5-3C091FF81419}"/>
              </a:ext>
            </a:extLst>
          </p:cNvPr>
          <p:cNvSpPr>
            <a:spLocks noGrp="1"/>
          </p:cNvSpPr>
          <p:nvPr>
            <p:ph idx="1"/>
          </p:nvPr>
        </p:nvSpPr>
        <p:spPr>
          <a:xfrm>
            <a:off x="838200" y="1251286"/>
            <a:ext cx="9196137" cy="2594935"/>
          </a:xfrm>
        </p:spPr>
        <p:txBody>
          <a:bodyPr/>
          <a:lstStyle/>
          <a:p>
            <a:r>
              <a:rPr lang="en-JP" dirty="0"/>
              <a:t>A</a:t>
            </a:r>
            <a:r>
              <a:rPr lang="en-US" dirty="0"/>
              <a:t>l</a:t>
            </a:r>
            <a:r>
              <a:rPr lang="en-JP" dirty="0"/>
              <a:t>l the data became publicly availale around mid April 2005 (~5 months after the launch).</a:t>
            </a:r>
          </a:p>
          <a:p>
            <a:pPr lvl="1"/>
            <a:r>
              <a:rPr lang="en-JP" dirty="0"/>
              <a:t>Instrument calibration (Crab observations)</a:t>
            </a:r>
          </a:p>
          <a:p>
            <a:pPr lvl="1"/>
            <a:r>
              <a:rPr lang="en-JP" dirty="0"/>
              <a:t>Validation of the data (cross-calibration)</a:t>
            </a:r>
          </a:p>
          <a:p>
            <a:pPr lvl="1"/>
            <a:r>
              <a:rPr lang="en-JP" dirty="0"/>
              <a:t>Science software (debugging) </a:t>
            </a:r>
          </a:p>
          <a:p>
            <a:pPr lvl="1"/>
            <a:r>
              <a:rPr lang="en-US" dirty="0"/>
              <a:t>D</a:t>
            </a:r>
            <a:r>
              <a:rPr lang="en-JP" dirty="0"/>
              <a:t>ocumentation (try not the users doing a supid thing)</a:t>
            </a:r>
          </a:p>
        </p:txBody>
      </p:sp>
      <p:sp>
        <p:nvSpPr>
          <p:cNvPr id="4" name="Date Placeholder 3">
            <a:extLst>
              <a:ext uri="{FF2B5EF4-FFF2-40B4-BE49-F238E27FC236}">
                <a16:creationId xmlns:a16="http://schemas.microsoft.com/office/drawing/2014/main" id="{8853C172-5CF4-D05D-9E94-845EBB8BB12F}"/>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AFB278BB-7D6D-085E-3DF6-E10239B922B3}"/>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5173ED4E-5338-9CDF-5EE7-6DE2CAE15F07}"/>
              </a:ext>
            </a:extLst>
          </p:cNvPr>
          <p:cNvSpPr>
            <a:spLocks noGrp="1"/>
          </p:cNvSpPr>
          <p:nvPr>
            <p:ph type="sldNum" sz="quarter" idx="12"/>
          </p:nvPr>
        </p:nvSpPr>
        <p:spPr/>
        <p:txBody>
          <a:bodyPr/>
          <a:lstStyle/>
          <a:p>
            <a:fld id="{580D79CD-3E02-D043-9063-8D0F6ACF0498}" type="slidenum">
              <a:rPr lang="en-JP" smtClean="0"/>
              <a:t>37</a:t>
            </a:fld>
            <a:endParaRPr lang="en-JP"/>
          </a:p>
        </p:txBody>
      </p:sp>
      <p:sp>
        <p:nvSpPr>
          <p:cNvPr id="7" name="TextBox 6">
            <a:extLst>
              <a:ext uri="{FF2B5EF4-FFF2-40B4-BE49-F238E27FC236}">
                <a16:creationId xmlns:a16="http://schemas.microsoft.com/office/drawing/2014/main" id="{0AB178CD-1FE0-675C-9229-7D9D50716BE8}"/>
              </a:ext>
            </a:extLst>
          </p:cNvPr>
          <p:cNvSpPr txBox="1"/>
          <p:nvPr/>
        </p:nvSpPr>
        <p:spPr>
          <a:xfrm>
            <a:off x="979471" y="4059326"/>
            <a:ext cx="5347361" cy="830997"/>
          </a:xfrm>
          <a:prstGeom prst="rect">
            <a:avLst/>
          </a:prstGeom>
          <a:noFill/>
        </p:spPr>
        <p:txBody>
          <a:bodyPr wrap="none" rtlCol="0">
            <a:spAutoFit/>
          </a:bodyPr>
          <a:lstStyle/>
          <a:p>
            <a:r>
              <a:rPr lang="en-JP" sz="2400" dirty="0"/>
              <a:t>Swift team members were unhappy: </a:t>
            </a:r>
          </a:p>
          <a:p>
            <a:r>
              <a:rPr lang="en-JP" sz="2400" dirty="0"/>
              <a:t>- many scooped articles were published…</a:t>
            </a:r>
          </a:p>
        </p:txBody>
      </p:sp>
      <p:sp>
        <p:nvSpPr>
          <p:cNvPr id="9" name="TextBox 8">
            <a:extLst>
              <a:ext uri="{FF2B5EF4-FFF2-40B4-BE49-F238E27FC236}">
                <a16:creationId xmlns:a16="http://schemas.microsoft.com/office/drawing/2014/main" id="{FF9872F7-2575-FBAF-B0B3-34F8326A537C}"/>
              </a:ext>
            </a:extLst>
          </p:cNvPr>
          <p:cNvSpPr txBox="1"/>
          <p:nvPr/>
        </p:nvSpPr>
        <p:spPr>
          <a:xfrm>
            <a:off x="1794514" y="5209217"/>
            <a:ext cx="8372292" cy="523220"/>
          </a:xfrm>
          <a:prstGeom prst="rect">
            <a:avLst/>
          </a:prstGeom>
          <a:noFill/>
        </p:spPr>
        <p:txBody>
          <a:bodyPr wrap="none" rtlCol="0">
            <a:spAutoFit/>
          </a:bodyPr>
          <a:lstStyle/>
          <a:p>
            <a:r>
              <a:rPr lang="en-JP" sz="2800" b="1" dirty="0">
                <a:solidFill>
                  <a:srgbClr val="FFFF00"/>
                </a:solidFill>
              </a:rPr>
              <a:t>The immediate public data produce a lot more science!</a:t>
            </a:r>
          </a:p>
        </p:txBody>
      </p:sp>
    </p:spTree>
    <p:extLst>
      <p:ext uri="{BB962C8B-B14F-4D97-AF65-F5344CB8AC3E}">
        <p14:creationId xmlns:p14="http://schemas.microsoft.com/office/powerpoint/2010/main" val="3622841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3AFE9-6F48-07F0-F955-9B8B21A50E28}"/>
              </a:ext>
            </a:extLst>
          </p:cNvPr>
          <p:cNvSpPr>
            <a:spLocks noGrp="1"/>
          </p:cNvSpPr>
          <p:nvPr>
            <p:ph type="title"/>
          </p:nvPr>
        </p:nvSpPr>
        <p:spPr>
          <a:xfrm>
            <a:off x="3290637" y="2422524"/>
            <a:ext cx="5610726" cy="1325563"/>
          </a:xfrm>
        </p:spPr>
        <p:txBody>
          <a:bodyPr>
            <a:noAutofit/>
          </a:bodyPr>
          <a:lstStyle/>
          <a:p>
            <a:r>
              <a:rPr lang="en-JP" sz="5400" dirty="0"/>
              <a:t>High redshift GRBs</a:t>
            </a:r>
          </a:p>
        </p:txBody>
      </p:sp>
      <p:sp>
        <p:nvSpPr>
          <p:cNvPr id="4" name="Date Placeholder 3">
            <a:extLst>
              <a:ext uri="{FF2B5EF4-FFF2-40B4-BE49-F238E27FC236}">
                <a16:creationId xmlns:a16="http://schemas.microsoft.com/office/drawing/2014/main" id="{62379EA5-9AA3-6423-3FD6-94F0F259C508}"/>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2FEFFAEF-52AE-847B-B8A5-E8908C84A0D0}"/>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6DDBCE7F-7F09-99CF-B30C-5B189281404A}"/>
              </a:ext>
            </a:extLst>
          </p:cNvPr>
          <p:cNvSpPr>
            <a:spLocks noGrp="1"/>
          </p:cNvSpPr>
          <p:nvPr>
            <p:ph type="sldNum" sz="quarter" idx="12"/>
          </p:nvPr>
        </p:nvSpPr>
        <p:spPr/>
        <p:txBody>
          <a:bodyPr/>
          <a:lstStyle/>
          <a:p>
            <a:fld id="{580D79CD-3E02-D043-9063-8D0F6ACF0498}" type="slidenum">
              <a:rPr lang="en-JP" smtClean="0"/>
              <a:t>38</a:t>
            </a:fld>
            <a:endParaRPr lang="en-JP"/>
          </a:p>
        </p:txBody>
      </p:sp>
    </p:spTree>
    <p:extLst>
      <p:ext uri="{BB962C8B-B14F-4D97-AF65-F5344CB8AC3E}">
        <p14:creationId xmlns:p14="http://schemas.microsoft.com/office/powerpoint/2010/main" val="4009251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0F115-88B7-2539-F5F7-4D79B3BEE21A}"/>
              </a:ext>
            </a:extLst>
          </p:cNvPr>
          <p:cNvSpPr>
            <a:spLocks noGrp="1"/>
          </p:cNvSpPr>
          <p:nvPr>
            <p:ph type="title"/>
          </p:nvPr>
        </p:nvSpPr>
        <p:spPr/>
        <p:txBody>
          <a:bodyPr>
            <a:normAutofit/>
          </a:bodyPr>
          <a:lstStyle/>
          <a:p>
            <a:pPr algn="ctr"/>
            <a:r>
              <a:rPr lang="en-JP" sz="4800" dirty="0"/>
              <a:t>Swift known-z GRB samples</a:t>
            </a:r>
          </a:p>
        </p:txBody>
      </p:sp>
      <p:sp>
        <p:nvSpPr>
          <p:cNvPr id="3" name="Content Placeholder 2">
            <a:extLst>
              <a:ext uri="{FF2B5EF4-FFF2-40B4-BE49-F238E27FC236}">
                <a16:creationId xmlns:a16="http://schemas.microsoft.com/office/drawing/2014/main" id="{B774B575-9FAC-9184-8DC5-F4EF9A2BA064}"/>
              </a:ext>
            </a:extLst>
          </p:cNvPr>
          <p:cNvSpPr>
            <a:spLocks noGrp="1"/>
          </p:cNvSpPr>
          <p:nvPr>
            <p:ph idx="1"/>
          </p:nvPr>
        </p:nvSpPr>
        <p:spPr>
          <a:xfrm>
            <a:off x="838200" y="1625471"/>
            <a:ext cx="10515600" cy="3636712"/>
          </a:xfrm>
        </p:spPr>
        <p:txBody>
          <a:bodyPr>
            <a:noAutofit/>
          </a:bodyPr>
          <a:lstStyle/>
          <a:p>
            <a:r>
              <a:rPr lang="en-JP" sz="3200" dirty="0"/>
              <a:t>BAT GRB catalog</a:t>
            </a:r>
          </a:p>
          <a:p>
            <a:pPr lvl="1"/>
            <a:r>
              <a:rPr lang="en-US" sz="3200" dirty="0"/>
              <a:t>Total # of GRBs: 1668 (f</a:t>
            </a:r>
            <a:r>
              <a:rPr lang="en-JP" sz="3200" dirty="0"/>
              <a:t>rom GRB 041217 to GRB 250605A)</a:t>
            </a:r>
          </a:p>
          <a:p>
            <a:pPr lvl="1"/>
            <a:r>
              <a:rPr lang="en-JP" sz="3200" dirty="0"/>
              <a:t>Total # of known-z GRBs: 531</a:t>
            </a:r>
          </a:p>
          <a:p>
            <a:pPr lvl="1"/>
            <a:r>
              <a:rPr lang="en-US" sz="3200" dirty="0"/>
              <a:t>z &gt; 6 GRBs</a:t>
            </a:r>
          </a:p>
          <a:p>
            <a:pPr lvl="2"/>
            <a:r>
              <a:rPr lang="en-JP" sz="2800" dirty="0"/>
              <a:t>GRB 050904: z=6.295 </a:t>
            </a:r>
          </a:p>
          <a:p>
            <a:pPr lvl="2"/>
            <a:r>
              <a:rPr lang="en-JP" sz="2800" dirty="0"/>
              <a:t>GRB 060116: z=6.6</a:t>
            </a:r>
          </a:p>
          <a:p>
            <a:pPr lvl="2"/>
            <a:r>
              <a:rPr lang="en-JP" sz="2800" dirty="0"/>
              <a:t>GRB 080913: z=6.733</a:t>
            </a:r>
          </a:p>
          <a:p>
            <a:pPr lvl="2"/>
            <a:r>
              <a:rPr lang="en-JP" sz="2800" dirty="0"/>
              <a:t>GRB 090423: z=8.26</a:t>
            </a:r>
          </a:p>
          <a:p>
            <a:pPr lvl="2"/>
            <a:r>
              <a:rPr lang="en-JP" sz="2800" dirty="0"/>
              <a:t>GRB 090429B: z=9.38</a:t>
            </a:r>
          </a:p>
        </p:txBody>
      </p:sp>
      <p:sp>
        <p:nvSpPr>
          <p:cNvPr id="4" name="Date Placeholder 3">
            <a:extLst>
              <a:ext uri="{FF2B5EF4-FFF2-40B4-BE49-F238E27FC236}">
                <a16:creationId xmlns:a16="http://schemas.microsoft.com/office/drawing/2014/main" id="{6D961786-5509-4234-E0A2-5048C73B8D83}"/>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A093F4E1-F95E-FC2D-C18B-C6078DA9B1F6}"/>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33FA88AB-9B4B-9D4A-13B9-A1854DC8D653}"/>
              </a:ext>
            </a:extLst>
          </p:cNvPr>
          <p:cNvSpPr>
            <a:spLocks noGrp="1"/>
          </p:cNvSpPr>
          <p:nvPr>
            <p:ph type="sldNum" sz="quarter" idx="12"/>
          </p:nvPr>
        </p:nvSpPr>
        <p:spPr/>
        <p:txBody>
          <a:bodyPr/>
          <a:lstStyle/>
          <a:p>
            <a:fld id="{580D79CD-3E02-D043-9063-8D0F6ACF0498}" type="slidenum">
              <a:rPr lang="en-JP" smtClean="0"/>
              <a:t>39</a:t>
            </a:fld>
            <a:endParaRPr lang="en-JP"/>
          </a:p>
        </p:txBody>
      </p:sp>
      <p:sp>
        <p:nvSpPr>
          <p:cNvPr id="7" name="TextBox 6">
            <a:extLst>
              <a:ext uri="{FF2B5EF4-FFF2-40B4-BE49-F238E27FC236}">
                <a16:creationId xmlns:a16="http://schemas.microsoft.com/office/drawing/2014/main" id="{06B50926-4B66-4982-071E-FA0597E14529}"/>
              </a:ext>
            </a:extLst>
          </p:cNvPr>
          <p:cNvSpPr txBox="1"/>
          <p:nvPr/>
        </p:nvSpPr>
        <p:spPr>
          <a:xfrm>
            <a:off x="5991728" y="3630967"/>
            <a:ext cx="3797835" cy="2246769"/>
          </a:xfrm>
          <a:prstGeom prst="rect">
            <a:avLst/>
          </a:prstGeom>
          <a:noFill/>
        </p:spPr>
        <p:txBody>
          <a:bodyPr wrap="none" rtlCol="0">
            <a:spAutoFit/>
          </a:bodyPr>
          <a:lstStyle/>
          <a:p>
            <a:pPr marL="285750" indent="-285750">
              <a:buFont typeface="Arial" panose="020B0604020202020204" pitchFamily="34" charset="0"/>
              <a:buChar char="•"/>
            </a:pPr>
            <a:r>
              <a:rPr lang="en-JP" sz="2800" dirty="0"/>
              <a:t>GRB 100905A: z=7.88</a:t>
            </a:r>
          </a:p>
          <a:p>
            <a:pPr marL="285750" indent="-285750">
              <a:buFont typeface="Arial" panose="020B0604020202020204" pitchFamily="34" charset="0"/>
              <a:buChar char="•"/>
            </a:pPr>
            <a:r>
              <a:rPr lang="en-JP" sz="2800" dirty="0"/>
              <a:t>GRB 120923A: z=7.84</a:t>
            </a:r>
          </a:p>
          <a:p>
            <a:pPr marL="285750" indent="-285750">
              <a:buFont typeface="Arial" panose="020B0604020202020204" pitchFamily="34" charset="0"/>
              <a:buChar char="•"/>
            </a:pPr>
            <a:r>
              <a:rPr lang="en-JP" sz="2800" dirty="0"/>
              <a:t>GRB 140515A: z=6.33</a:t>
            </a:r>
          </a:p>
          <a:p>
            <a:pPr marL="285750" indent="-285750">
              <a:buFont typeface="Arial" panose="020B0604020202020204" pitchFamily="34" charset="0"/>
              <a:buChar char="•"/>
            </a:pPr>
            <a:r>
              <a:rPr lang="en-JP" sz="2800" dirty="0"/>
              <a:t>GRB 210905A: z=6.318</a:t>
            </a:r>
          </a:p>
          <a:p>
            <a:pPr marL="285750" indent="-285750">
              <a:buFont typeface="Arial" panose="020B0604020202020204" pitchFamily="34" charset="0"/>
              <a:buChar char="•"/>
            </a:pPr>
            <a:r>
              <a:rPr lang="en-JP" sz="2800" dirty="0"/>
              <a:t>GRB 240218A: z=6.782</a:t>
            </a:r>
          </a:p>
        </p:txBody>
      </p:sp>
    </p:spTree>
    <p:extLst>
      <p:ext uri="{BB962C8B-B14F-4D97-AF65-F5344CB8AC3E}">
        <p14:creationId xmlns:p14="http://schemas.microsoft.com/office/powerpoint/2010/main" val="3721850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4220-E916-700C-A18D-AEF5CD2C7020}"/>
              </a:ext>
            </a:extLst>
          </p:cNvPr>
          <p:cNvSpPr>
            <a:spLocks noGrp="1"/>
          </p:cNvSpPr>
          <p:nvPr>
            <p:ph type="title"/>
          </p:nvPr>
        </p:nvSpPr>
        <p:spPr>
          <a:xfrm>
            <a:off x="412982" y="98103"/>
            <a:ext cx="10515600" cy="933588"/>
          </a:xfrm>
        </p:spPr>
        <p:txBody>
          <a:bodyPr>
            <a:normAutofit/>
          </a:bodyPr>
          <a:lstStyle/>
          <a:p>
            <a:pPr algn="ctr"/>
            <a:r>
              <a:rPr lang="en-JP" sz="4800" dirty="0"/>
              <a:t>Breaf history of Swift</a:t>
            </a:r>
          </a:p>
        </p:txBody>
      </p:sp>
      <p:sp>
        <p:nvSpPr>
          <p:cNvPr id="3" name="Content Placeholder 2">
            <a:extLst>
              <a:ext uri="{FF2B5EF4-FFF2-40B4-BE49-F238E27FC236}">
                <a16:creationId xmlns:a16="http://schemas.microsoft.com/office/drawing/2014/main" id="{854F6F3A-07C3-28D6-FA5C-0946BA1F2871}"/>
              </a:ext>
            </a:extLst>
          </p:cNvPr>
          <p:cNvSpPr>
            <a:spLocks noGrp="1"/>
          </p:cNvSpPr>
          <p:nvPr>
            <p:ph idx="1"/>
          </p:nvPr>
        </p:nvSpPr>
        <p:spPr>
          <a:xfrm>
            <a:off x="320040" y="1014040"/>
            <a:ext cx="10515600" cy="4351338"/>
          </a:xfrm>
        </p:spPr>
        <p:txBody>
          <a:bodyPr>
            <a:normAutofit/>
          </a:bodyPr>
          <a:lstStyle/>
          <a:p>
            <a:r>
              <a:rPr lang="en-JP" sz="3600" dirty="0"/>
              <a:t>NASA’s Medium-class Explorer (MIDEX)</a:t>
            </a:r>
          </a:p>
          <a:p>
            <a:pPr lvl="1"/>
            <a:r>
              <a:rPr lang="en-JP" sz="3200" dirty="0"/>
              <a:t>January 1999: Selection for phase-A study</a:t>
            </a:r>
          </a:p>
          <a:p>
            <a:pPr lvl="1"/>
            <a:r>
              <a:rPr lang="en-JP" sz="3200" dirty="0"/>
              <a:t>October 1999: Mission selection</a:t>
            </a:r>
          </a:p>
          <a:p>
            <a:pPr lvl="1"/>
            <a:r>
              <a:rPr lang="en-JP" sz="3200" dirty="0"/>
              <a:t>November 2004: Launch</a:t>
            </a:r>
          </a:p>
        </p:txBody>
      </p:sp>
      <p:pic>
        <p:nvPicPr>
          <p:cNvPr id="4" name="Picture 3">
            <a:extLst>
              <a:ext uri="{FF2B5EF4-FFF2-40B4-BE49-F238E27FC236}">
                <a16:creationId xmlns:a16="http://schemas.microsoft.com/office/drawing/2014/main" id="{A5B04D81-AC9D-E69F-6811-22112DB7A0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0653" y="2596151"/>
            <a:ext cx="5474187" cy="4105640"/>
          </a:xfrm>
          <a:prstGeom prst="rect">
            <a:avLst/>
          </a:prstGeom>
        </p:spPr>
      </p:pic>
      <p:sp>
        <p:nvSpPr>
          <p:cNvPr id="5" name="TextBox 4">
            <a:extLst>
              <a:ext uri="{FF2B5EF4-FFF2-40B4-BE49-F238E27FC236}">
                <a16:creationId xmlns:a16="http://schemas.microsoft.com/office/drawing/2014/main" id="{DA36EAA3-23F7-7E21-DA78-F201C9B473B1}"/>
              </a:ext>
            </a:extLst>
          </p:cNvPr>
          <p:cNvSpPr txBox="1"/>
          <p:nvPr/>
        </p:nvSpPr>
        <p:spPr>
          <a:xfrm>
            <a:off x="1089719" y="3232775"/>
            <a:ext cx="4390946" cy="523220"/>
          </a:xfrm>
          <a:prstGeom prst="rect">
            <a:avLst/>
          </a:prstGeom>
          <a:noFill/>
        </p:spPr>
        <p:txBody>
          <a:bodyPr wrap="none" rtlCol="0">
            <a:spAutoFit/>
          </a:bodyPr>
          <a:lstStyle/>
          <a:p>
            <a:r>
              <a:rPr lang="en-JP" sz="2800" dirty="0">
                <a:solidFill>
                  <a:srgbClr val="FFFF00"/>
                </a:solidFill>
                <a:latin typeface="Calibri" panose="020F0502020204030204" pitchFamily="34" charset="0"/>
                <a:cs typeface="Calibri" panose="020F0502020204030204" pitchFamily="34" charset="0"/>
              </a:rPr>
              <a:t>20 years </a:t>
            </a:r>
            <a:r>
              <a:rPr lang="en-JP" sz="2800" dirty="0">
                <a:latin typeface="Calibri" panose="020F0502020204030204" pitchFamily="34" charset="0"/>
                <a:cs typeface="Calibri" panose="020F0502020204030204" pitchFamily="34" charset="0"/>
              </a:rPr>
              <a:t>and still counting ….</a:t>
            </a:r>
          </a:p>
        </p:txBody>
      </p:sp>
      <p:pic>
        <p:nvPicPr>
          <p:cNvPr id="7" name="Picture 6" descr="A cake with lit candles on it&#10;&#10;AI-generated content may be incorrect.">
            <a:extLst>
              <a:ext uri="{FF2B5EF4-FFF2-40B4-BE49-F238E27FC236}">
                <a16:creationId xmlns:a16="http://schemas.microsoft.com/office/drawing/2014/main" id="{4125BB56-2748-5D9E-30FA-B59C780AD7C1}"/>
              </a:ext>
            </a:extLst>
          </p:cNvPr>
          <p:cNvPicPr>
            <a:picLocks noChangeAspect="1"/>
          </p:cNvPicPr>
          <p:nvPr/>
        </p:nvPicPr>
        <p:blipFill>
          <a:blip r:embed="rId3"/>
          <a:srcRect t="12542" r="519" b="26222"/>
          <a:stretch>
            <a:fillRect/>
          </a:stretch>
        </p:blipFill>
        <p:spPr>
          <a:xfrm>
            <a:off x="1551432" y="3738302"/>
            <a:ext cx="3337560" cy="2739272"/>
          </a:xfrm>
          <a:prstGeom prst="rect">
            <a:avLst/>
          </a:prstGeom>
        </p:spPr>
      </p:pic>
      <p:sp>
        <p:nvSpPr>
          <p:cNvPr id="12" name="TextBox 11">
            <a:extLst>
              <a:ext uri="{FF2B5EF4-FFF2-40B4-BE49-F238E27FC236}">
                <a16:creationId xmlns:a16="http://schemas.microsoft.com/office/drawing/2014/main" id="{37C4AD6B-619A-55DD-6264-13A8611C29CD}"/>
              </a:ext>
            </a:extLst>
          </p:cNvPr>
          <p:cNvSpPr txBox="1"/>
          <p:nvPr/>
        </p:nvSpPr>
        <p:spPr>
          <a:xfrm>
            <a:off x="7331719" y="2164966"/>
            <a:ext cx="4110997" cy="461665"/>
          </a:xfrm>
          <a:prstGeom prst="rect">
            <a:avLst/>
          </a:prstGeom>
          <a:noFill/>
        </p:spPr>
        <p:txBody>
          <a:bodyPr wrap="none" rtlCol="0">
            <a:spAutoFit/>
          </a:bodyPr>
          <a:lstStyle/>
          <a:p>
            <a:r>
              <a:rPr lang="en-JP" sz="2400" dirty="0">
                <a:latin typeface="Calibri" panose="020F0502020204030204" pitchFamily="34" charset="0"/>
                <a:cs typeface="Calibri" panose="020F0502020204030204" pitchFamily="34" charset="0"/>
              </a:rPr>
              <a:t>Swift/BAT team (around 2005?)</a:t>
            </a:r>
          </a:p>
        </p:txBody>
      </p:sp>
      <p:sp>
        <p:nvSpPr>
          <p:cNvPr id="13" name="Date Placeholder 12">
            <a:extLst>
              <a:ext uri="{FF2B5EF4-FFF2-40B4-BE49-F238E27FC236}">
                <a16:creationId xmlns:a16="http://schemas.microsoft.com/office/drawing/2014/main" id="{CC5A7B64-0C80-C54B-F6AF-C95C9B73E731}"/>
              </a:ext>
            </a:extLst>
          </p:cNvPr>
          <p:cNvSpPr>
            <a:spLocks noGrp="1"/>
          </p:cNvSpPr>
          <p:nvPr>
            <p:ph type="dt" sz="half" idx="10"/>
          </p:nvPr>
        </p:nvSpPr>
        <p:spPr/>
        <p:txBody>
          <a:bodyPr/>
          <a:lstStyle/>
          <a:p>
            <a:r>
              <a:rPr lang="en-US"/>
              <a:t>2025/08/07</a:t>
            </a:r>
            <a:endParaRPr lang="en-JP"/>
          </a:p>
        </p:txBody>
      </p:sp>
      <p:sp>
        <p:nvSpPr>
          <p:cNvPr id="14" name="Footer Placeholder 13">
            <a:extLst>
              <a:ext uri="{FF2B5EF4-FFF2-40B4-BE49-F238E27FC236}">
                <a16:creationId xmlns:a16="http://schemas.microsoft.com/office/drawing/2014/main" id="{9E8979AD-043B-B99E-E7EF-FDBFAA681F33}"/>
              </a:ext>
            </a:extLst>
          </p:cNvPr>
          <p:cNvSpPr>
            <a:spLocks noGrp="1"/>
          </p:cNvSpPr>
          <p:nvPr>
            <p:ph type="ftr" sz="quarter" idx="11"/>
          </p:nvPr>
        </p:nvSpPr>
        <p:spPr/>
        <p:txBody>
          <a:bodyPr/>
          <a:lstStyle/>
          <a:p>
            <a:r>
              <a:rPr lang="en-US"/>
              <a:t>Exploring Extreme Transients</a:t>
            </a:r>
            <a:endParaRPr lang="en-JP"/>
          </a:p>
        </p:txBody>
      </p:sp>
      <p:sp>
        <p:nvSpPr>
          <p:cNvPr id="15" name="Slide Number Placeholder 14">
            <a:extLst>
              <a:ext uri="{FF2B5EF4-FFF2-40B4-BE49-F238E27FC236}">
                <a16:creationId xmlns:a16="http://schemas.microsoft.com/office/drawing/2014/main" id="{F4DBE8B0-0E55-1B1C-A5FA-FC851307D159}"/>
              </a:ext>
            </a:extLst>
          </p:cNvPr>
          <p:cNvSpPr>
            <a:spLocks noGrp="1"/>
          </p:cNvSpPr>
          <p:nvPr>
            <p:ph type="sldNum" sz="quarter" idx="12"/>
          </p:nvPr>
        </p:nvSpPr>
        <p:spPr/>
        <p:txBody>
          <a:bodyPr/>
          <a:lstStyle/>
          <a:p>
            <a:fld id="{580D79CD-3E02-D043-9063-8D0F6ACF0498}" type="slidenum">
              <a:rPr lang="en-JP" smtClean="0"/>
              <a:t>4</a:t>
            </a:fld>
            <a:endParaRPr lang="en-JP"/>
          </a:p>
        </p:txBody>
      </p:sp>
      <p:sp>
        <p:nvSpPr>
          <p:cNvPr id="6" name="TextBox 5">
            <a:extLst>
              <a:ext uri="{FF2B5EF4-FFF2-40B4-BE49-F238E27FC236}">
                <a16:creationId xmlns:a16="http://schemas.microsoft.com/office/drawing/2014/main" id="{416C8C78-BB65-83CF-FD4D-6E54057AE114}"/>
              </a:ext>
            </a:extLst>
          </p:cNvPr>
          <p:cNvSpPr txBox="1"/>
          <p:nvPr/>
        </p:nvSpPr>
        <p:spPr>
          <a:xfrm>
            <a:off x="7938652" y="3834244"/>
            <a:ext cx="658770" cy="369332"/>
          </a:xfrm>
          <a:prstGeom prst="rect">
            <a:avLst/>
          </a:prstGeom>
          <a:noFill/>
        </p:spPr>
        <p:txBody>
          <a:bodyPr wrap="none" rtlCol="0">
            <a:spAutoFit/>
          </a:bodyPr>
          <a:lstStyle/>
          <a:p>
            <a:r>
              <a:rPr lang="en-JP" dirty="0">
                <a:solidFill>
                  <a:srgbClr val="FFFF00"/>
                </a:solidFill>
              </a:rPr>
              <a:t>Scott</a:t>
            </a:r>
          </a:p>
        </p:txBody>
      </p:sp>
      <p:sp>
        <p:nvSpPr>
          <p:cNvPr id="8" name="TextBox 7">
            <a:extLst>
              <a:ext uri="{FF2B5EF4-FFF2-40B4-BE49-F238E27FC236}">
                <a16:creationId xmlns:a16="http://schemas.microsoft.com/office/drawing/2014/main" id="{FA56E354-DA74-2CDB-9DBF-A946C2ACD3E0}"/>
              </a:ext>
            </a:extLst>
          </p:cNvPr>
          <p:cNvSpPr txBox="1"/>
          <p:nvPr/>
        </p:nvSpPr>
        <p:spPr>
          <a:xfrm>
            <a:off x="9053033" y="3760900"/>
            <a:ext cx="570990" cy="369332"/>
          </a:xfrm>
          <a:prstGeom prst="rect">
            <a:avLst/>
          </a:prstGeom>
          <a:noFill/>
        </p:spPr>
        <p:txBody>
          <a:bodyPr wrap="none" rtlCol="0">
            <a:spAutoFit/>
          </a:bodyPr>
          <a:lstStyle/>
          <a:p>
            <a:r>
              <a:rPr lang="en-JP" dirty="0">
                <a:solidFill>
                  <a:srgbClr val="FFFF00"/>
                </a:solidFill>
              </a:rPr>
              <a:t>Jack</a:t>
            </a:r>
          </a:p>
        </p:txBody>
      </p:sp>
      <p:sp>
        <p:nvSpPr>
          <p:cNvPr id="9" name="TextBox 8">
            <a:extLst>
              <a:ext uri="{FF2B5EF4-FFF2-40B4-BE49-F238E27FC236}">
                <a16:creationId xmlns:a16="http://schemas.microsoft.com/office/drawing/2014/main" id="{B434C31D-250E-6AD0-40DA-3F0F38EF52CB}"/>
              </a:ext>
            </a:extLst>
          </p:cNvPr>
          <p:cNvSpPr txBox="1"/>
          <p:nvPr/>
        </p:nvSpPr>
        <p:spPr>
          <a:xfrm>
            <a:off x="10014554" y="3649578"/>
            <a:ext cx="651140" cy="369332"/>
          </a:xfrm>
          <a:prstGeom prst="rect">
            <a:avLst/>
          </a:prstGeom>
          <a:noFill/>
        </p:spPr>
        <p:txBody>
          <a:bodyPr wrap="none" rtlCol="0">
            <a:spAutoFit/>
          </a:bodyPr>
          <a:lstStyle/>
          <a:p>
            <a:r>
              <a:rPr lang="en-JP" dirty="0">
                <a:solidFill>
                  <a:srgbClr val="FFFF00"/>
                </a:solidFill>
              </a:rPr>
              <a:t>Hans</a:t>
            </a:r>
          </a:p>
        </p:txBody>
      </p:sp>
      <p:sp>
        <p:nvSpPr>
          <p:cNvPr id="10" name="TextBox 9">
            <a:extLst>
              <a:ext uri="{FF2B5EF4-FFF2-40B4-BE49-F238E27FC236}">
                <a16:creationId xmlns:a16="http://schemas.microsoft.com/office/drawing/2014/main" id="{D6D63B6A-6D59-8E21-55BB-CDE57F218144}"/>
              </a:ext>
            </a:extLst>
          </p:cNvPr>
          <p:cNvSpPr txBox="1"/>
          <p:nvPr/>
        </p:nvSpPr>
        <p:spPr>
          <a:xfrm>
            <a:off x="10914936" y="3189709"/>
            <a:ext cx="497252" cy="369332"/>
          </a:xfrm>
          <a:prstGeom prst="rect">
            <a:avLst/>
          </a:prstGeom>
          <a:noFill/>
        </p:spPr>
        <p:txBody>
          <a:bodyPr wrap="none" rtlCol="0">
            <a:spAutoFit/>
          </a:bodyPr>
          <a:lstStyle/>
          <a:p>
            <a:r>
              <a:rPr lang="en-JP" dirty="0">
                <a:solidFill>
                  <a:srgbClr val="FFFF00"/>
                </a:solidFill>
              </a:rPr>
              <a:t>Me</a:t>
            </a:r>
          </a:p>
        </p:txBody>
      </p:sp>
      <p:sp>
        <p:nvSpPr>
          <p:cNvPr id="11" name="TextBox 10">
            <a:extLst>
              <a:ext uri="{FF2B5EF4-FFF2-40B4-BE49-F238E27FC236}">
                <a16:creationId xmlns:a16="http://schemas.microsoft.com/office/drawing/2014/main" id="{592329C4-8075-2047-13E0-0D268A518CA5}"/>
              </a:ext>
            </a:extLst>
          </p:cNvPr>
          <p:cNvSpPr txBox="1"/>
          <p:nvPr/>
        </p:nvSpPr>
        <p:spPr>
          <a:xfrm>
            <a:off x="9817254" y="2953438"/>
            <a:ext cx="656013" cy="369332"/>
          </a:xfrm>
          <a:prstGeom prst="rect">
            <a:avLst/>
          </a:prstGeom>
          <a:noFill/>
        </p:spPr>
        <p:txBody>
          <a:bodyPr wrap="none" rtlCol="0">
            <a:spAutoFit/>
          </a:bodyPr>
          <a:lstStyle/>
          <a:p>
            <a:r>
              <a:rPr lang="en-JP" dirty="0">
                <a:solidFill>
                  <a:srgbClr val="FFFF00"/>
                </a:solidFill>
              </a:rPr>
              <a:t>Craig</a:t>
            </a:r>
          </a:p>
        </p:txBody>
      </p:sp>
      <p:sp>
        <p:nvSpPr>
          <p:cNvPr id="16" name="TextBox 15">
            <a:extLst>
              <a:ext uri="{FF2B5EF4-FFF2-40B4-BE49-F238E27FC236}">
                <a16:creationId xmlns:a16="http://schemas.microsoft.com/office/drawing/2014/main" id="{C3991758-A2CE-D0A8-04A4-6EB31B52ABE7}"/>
              </a:ext>
            </a:extLst>
          </p:cNvPr>
          <p:cNvSpPr txBox="1"/>
          <p:nvPr/>
        </p:nvSpPr>
        <p:spPr>
          <a:xfrm>
            <a:off x="8711191" y="2962467"/>
            <a:ext cx="468911" cy="369332"/>
          </a:xfrm>
          <a:prstGeom prst="rect">
            <a:avLst/>
          </a:prstGeom>
          <a:noFill/>
        </p:spPr>
        <p:txBody>
          <a:bodyPr wrap="none" rtlCol="0">
            <a:spAutoFit/>
          </a:bodyPr>
          <a:lstStyle/>
          <a:p>
            <a:r>
              <a:rPr lang="en-JP" dirty="0">
                <a:solidFill>
                  <a:srgbClr val="FFFF00"/>
                </a:solidFill>
              </a:rPr>
              <a:t>Jay</a:t>
            </a:r>
          </a:p>
        </p:txBody>
      </p:sp>
      <p:sp>
        <p:nvSpPr>
          <p:cNvPr id="17" name="TextBox 16">
            <a:extLst>
              <a:ext uri="{FF2B5EF4-FFF2-40B4-BE49-F238E27FC236}">
                <a16:creationId xmlns:a16="http://schemas.microsoft.com/office/drawing/2014/main" id="{2EF0C535-943B-C6F9-44E0-ACBD6E276445}"/>
              </a:ext>
            </a:extLst>
          </p:cNvPr>
          <p:cNvSpPr txBox="1"/>
          <p:nvPr/>
        </p:nvSpPr>
        <p:spPr>
          <a:xfrm>
            <a:off x="8329914" y="3156870"/>
            <a:ext cx="561372" cy="369332"/>
          </a:xfrm>
          <a:prstGeom prst="rect">
            <a:avLst/>
          </a:prstGeom>
          <a:noFill/>
        </p:spPr>
        <p:txBody>
          <a:bodyPr wrap="none" rtlCol="0">
            <a:spAutoFit/>
          </a:bodyPr>
          <a:lstStyle/>
          <a:p>
            <a:r>
              <a:rPr lang="en-JP" dirty="0">
                <a:solidFill>
                  <a:srgbClr val="FFFF00"/>
                </a:solidFill>
              </a:rPr>
              <a:t>Ann</a:t>
            </a:r>
          </a:p>
        </p:txBody>
      </p:sp>
      <p:sp>
        <p:nvSpPr>
          <p:cNvPr id="18" name="TextBox 17">
            <a:extLst>
              <a:ext uri="{FF2B5EF4-FFF2-40B4-BE49-F238E27FC236}">
                <a16:creationId xmlns:a16="http://schemas.microsoft.com/office/drawing/2014/main" id="{66152F1B-9C14-5B84-76B3-B3BBC3326CEA}"/>
              </a:ext>
            </a:extLst>
          </p:cNvPr>
          <p:cNvSpPr txBox="1"/>
          <p:nvPr/>
        </p:nvSpPr>
        <p:spPr>
          <a:xfrm>
            <a:off x="7938652" y="2732363"/>
            <a:ext cx="899862" cy="369332"/>
          </a:xfrm>
          <a:prstGeom prst="rect">
            <a:avLst/>
          </a:prstGeom>
          <a:noFill/>
        </p:spPr>
        <p:txBody>
          <a:bodyPr wrap="none" rtlCol="0">
            <a:spAutoFit/>
          </a:bodyPr>
          <a:lstStyle/>
          <a:p>
            <a:r>
              <a:rPr lang="en-JP" dirty="0">
                <a:solidFill>
                  <a:srgbClr val="FFFF00"/>
                </a:solidFill>
              </a:rPr>
              <a:t>Masaya</a:t>
            </a:r>
          </a:p>
        </p:txBody>
      </p:sp>
      <p:sp>
        <p:nvSpPr>
          <p:cNvPr id="19" name="TextBox 18">
            <a:extLst>
              <a:ext uri="{FF2B5EF4-FFF2-40B4-BE49-F238E27FC236}">
                <a16:creationId xmlns:a16="http://schemas.microsoft.com/office/drawing/2014/main" id="{CEF000ED-634E-08AD-B80C-A0D7B21186FD}"/>
              </a:ext>
            </a:extLst>
          </p:cNvPr>
          <p:cNvSpPr txBox="1"/>
          <p:nvPr/>
        </p:nvSpPr>
        <p:spPr>
          <a:xfrm>
            <a:off x="7695603" y="2982046"/>
            <a:ext cx="650627" cy="369332"/>
          </a:xfrm>
          <a:prstGeom prst="rect">
            <a:avLst/>
          </a:prstGeom>
          <a:noFill/>
        </p:spPr>
        <p:txBody>
          <a:bodyPr wrap="none" rtlCol="0">
            <a:spAutoFit/>
          </a:bodyPr>
          <a:lstStyle/>
          <a:p>
            <a:r>
              <a:rPr lang="en-JP" dirty="0">
                <a:solidFill>
                  <a:srgbClr val="FFFF00"/>
                </a:solidFill>
              </a:rPr>
              <a:t>Goro</a:t>
            </a:r>
          </a:p>
        </p:txBody>
      </p:sp>
      <p:sp>
        <p:nvSpPr>
          <p:cNvPr id="20" name="TextBox 19">
            <a:extLst>
              <a:ext uri="{FF2B5EF4-FFF2-40B4-BE49-F238E27FC236}">
                <a16:creationId xmlns:a16="http://schemas.microsoft.com/office/drawing/2014/main" id="{E1DCFF16-5FC8-F0BE-BFB3-515F4BF49E65}"/>
              </a:ext>
            </a:extLst>
          </p:cNvPr>
          <p:cNvSpPr txBox="1"/>
          <p:nvPr/>
        </p:nvSpPr>
        <p:spPr>
          <a:xfrm>
            <a:off x="7101046" y="2797380"/>
            <a:ext cx="739498" cy="369332"/>
          </a:xfrm>
          <a:prstGeom prst="rect">
            <a:avLst/>
          </a:prstGeom>
          <a:noFill/>
        </p:spPr>
        <p:txBody>
          <a:bodyPr wrap="none" rtlCol="0">
            <a:spAutoFit/>
          </a:bodyPr>
          <a:lstStyle/>
          <a:p>
            <a:r>
              <a:rPr lang="en-JP" dirty="0">
                <a:solidFill>
                  <a:srgbClr val="FFFF00"/>
                </a:solidFill>
              </a:rPr>
              <a:t>Derek</a:t>
            </a:r>
          </a:p>
        </p:txBody>
      </p:sp>
      <p:sp>
        <p:nvSpPr>
          <p:cNvPr id="21" name="TextBox 20">
            <a:extLst>
              <a:ext uri="{FF2B5EF4-FFF2-40B4-BE49-F238E27FC236}">
                <a16:creationId xmlns:a16="http://schemas.microsoft.com/office/drawing/2014/main" id="{EED7A7DA-5742-0CBE-40EC-96A3FED3644E}"/>
              </a:ext>
            </a:extLst>
          </p:cNvPr>
          <p:cNvSpPr txBox="1"/>
          <p:nvPr/>
        </p:nvSpPr>
        <p:spPr>
          <a:xfrm>
            <a:off x="8865225" y="2586907"/>
            <a:ext cx="1517595" cy="369332"/>
          </a:xfrm>
          <a:prstGeom prst="rect">
            <a:avLst/>
          </a:prstGeom>
          <a:noFill/>
        </p:spPr>
        <p:txBody>
          <a:bodyPr wrap="none" rtlCol="0">
            <a:spAutoFit/>
          </a:bodyPr>
          <a:lstStyle/>
          <a:p>
            <a:r>
              <a:rPr lang="en-JP" dirty="0">
                <a:solidFill>
                  <a:srgbClr val="FFFF00"/>
                </a:solidFill>
              </a:rPr>
              <a:t>Nakazawa-san</a:t>
            </a:r>
          </a:p>
        </p:txBody>
      </p:sp>
    </p:spTree>
    <p:extLst>
      <p:ext uri="{BB962C8B-B14F-4D97-AF65-F5344CB8AC3E}">
        <p14:creationId xmlns:p14="http://schemas.microsoft.com/office/powerpoint/2010/main" val="2065792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06E88-60AF-6FE6-86A1-967359C34201}"/>
              </a:ext>
            </a:extLst>
          </p:cNvPr>
          <p:cNvSpPr>
            <a:spLocks noGrp="1"/>
          </p:cNvSpPr>
          <p:nvPr>
            <p:ph type="title"/>
          </p:nvPr>
        </p:nvSpPr>
        <p:spPr>
          <a:xfrm>
            <a:off x="239514" y="341501"/>
            <a:ext cx="10515600" cy="994443"/>
          </a:xfrm>
        </p:spPr>
        <p:txBody>
          <a:bodyPr/>
          <a:lstStyle/>
          <a:p>
            <a:pPr algn="ctr"/>
            <a:r>
              <a:rPr lang="en-JP" dirty="0"/>
              <a:t>BAT light curve (15-350 keV) of z&gt;6 GRBs</a:t>
            </a:r>
          </a:p>
        </p:txBody>
      </p:sp>
      <p:sp>
        <p:nvSpPr>
          <p:cNvPr id="4" name="Date Placeholder 3">
            <a:extLst>
              <a:ext uri="{FF2B5EF4-FFF2-40B4-BE49-F238E27FC236}">
                <a16:creationId xmlns:a16="http://schemas.microsoft.com/office/drawing/2014/main" id="{420C40A0-7D66-3D93-D122-64E4182EDBC3}"/>
              </a:ext>
            </a:extLst>
          </p:cNvPr>
          <p:cNvSpPr>
            <a:spLocks noGrp="1"/>
          </p:cNvSpPr>
          <p:nvPr>
            <p:ph type="dt" sz="half" idx="10"/>
          </p:nvPr>
        </p:nvSpPr>
        <p:spPr/>
        <p:txBody>
          <a:bodyPr/>
          <a:lstStyle/>
          <a:p>
            <a:r>
              <a:rPr lang="en-US" dirty="0"/>
              <a:t>2025/08/07</a:t>
            </a:r>
            <a:endParaRPr lang="en-JP" dirty="0"/>
          </a:p>
        </p:txBody>
      </p:sp>
      <p:sp>
        <p:nvSpPr>
          <p:cNvPr id="5" name="Footer Placeholder 4">
            <a:extLst>
              <a:ext uri="{FF2B5EF4-FFF2-40B4-BE49-F238E27FC236}">
                <a16:creationId xmlns:a16="http://schemas.microsoft.com/office/drawing/2014/main" id="{BC3E50DD-BDA5-D130-ACC2-3EDA4AE59ACE}"/>
              </a:ext>
            </a:extLst>
          </p:cNvPr>
          <p:cNvSpPr>
            <a:spLocks noGrp="1"/>
          </p:cNvSpPr>
          <p:nvPr>
            <p:ph type="ftr" sz="quarter" idx="11"/>
          </p:nvPr>
        </p:nvSpPr>
        <p:spPr/>
        <p:txBody>
          <a:bodyPr/>
          <a:lstStyle/>
          <a:p>
            <a:r>
              <a:rPr lang="en-US" dirty="0"/>
              <a:t>Exploring Extreme Transients</a:t>
            </a:r>
            <a:endParaRPr lang="en-JP" dirty="0"/>
          </a:p>
        </p:txBody>
      </p:sp>
      <p:sp>
        <p:nvSpPr>
          <p:cNvPr id="6" name="Slide Number Placeholder 5">
            <a:extLst>
              <a:ext uri="{FF2B5EF4-FFF2-40B4-BE49-F238E27FC236}">
                <a16:creationId xmlns:a16="http://schemas.microsoft.com/office/drawing/2014/main" id="{6B2F2791-F3B4-B73B-A70E-19CB39DE33E7}"/>
              </a:ext>
            </a:extLst>
          </p:cNvPr>
          <p:cNvSpPr>
            <a:spLocks noGrp="1"/>
          </p:cNvSpPr>
          <p:nvPr>
            <p:ph type="sldNum" sz="quarter" idx="12"/>
          </p:nvPr>
        </p:nvSpPr>
        <p:spPr/>
        <p:txBody>
          <a:bodyPr/>
          <a:lstStyle/>
          <a:p>
            <a:fld id="{580D79CD-3E02-D043-9063-8D0F6ACF0498}" type="slidenum">
              <a:rPr lang="en-JP" smtClean="0"/>
              <a:t>40</a:t>
            </a:fld>
            <a:endParaRPr lang="en-JP"/>
          </a:p>
        </p:txBody>
      </p:sp>
      <p:pic>
        <p:nvPicPr>
          <p:cNvPr id="10" name="Picture 9" descr="A graph of a graph&#10;&#10;AI-generated content may be incorrect.">
            <a:extLst>
              <a:ext uri="{FF2B5EF4-FFF2-40B4-BE49-F238E27FC236}">
                <a16:creationId xmlns:a16="http://schemas.microsoft.com/office/drawing/2014/main" id="{1D139957-F0DA-6EDD-1410-DF3677976E26}"/>
              </a:ext>
            </a:extLst>
          </p:cNvPr>
          <p:cNvPicPr>
            <a:picLocks noChangeAspect="1"/>
          </p:cNvPicPr>
          <p:nvPr/>
        </p:nvPicPr>
        <p:blipFill>
          <a:blip r:embed="rId2"/>
          <a:stretch>
            <a:fillRect/>
          </a:stretch>
        </p:blipFill>
        <p:spPr>
          <a:xfrm>
            <a:off x="126373" y="1383668"/>
            <a:ext cx="5955170" cy="4764136"/>
          </a:xfrm>
          <a:prstGeom prst="rect">
            <a:avLst/>
          </a:prstGeom>
        </p:spPr>
      </p:pic>
      <p:pic>
        <p:nvPicPr>
          <p:cNvPr id="14" name="Picture 13" descr="A graph of a graph&#10;&#10;AI-generated content may be incorrect.">
            <a:extLst>
              <a:ext uri="{FF2B5EF4-FFF2-40B4-BE49-F238E27FC236}">
                <a16:creationId xmlns:a16="http://schemas.microsoft.com/office/drawing/2014/main" id="{CE1CAA74-BA9D-092A-E50D-63EF63177BAC}"/>
              </a:ext>
            </a:extLst>
          </p:cNvPr>
          <p:cNvPicPr>
            <a:picLocks noChangeAspect="1"/>
          </p:cNvPicPr>
          <p:nvPr/>
        </p:nvPicPr>
        <p:blipFill>
          <a:blip r:embed="rId3"/>
          <a:stretch>
            <a:fillRect/>
          </a:stretch>
        </p:blipFill>
        <p:spPr>
          <a:xfrm>
            <a:off x="6123107" y="1383667"/>
            <a:ext cx="5955169" cy="4764135"/>
          </a:xfrm>
          <a:prstGeom prst="rect">
            <a:avLst/>
          </a:prstGeom>
        </p:spPr>
      </p:pic>
      <p:sp>
        <p:nvSpPr>
          <p:cNvPr id="19" name="TextBox 18">
            <a:extLst>
              <a:ext uri="{FF2B5EF4-FFF2-40B4-BE49-F238E27FC236}">
                <a16:creationId xmlns:a16="http://schemas.microsoft.com/office/drawing/2014/main" id="{A86F4C84-7BE2-3684-2C12-672A90499DAE}"/>
              </a:ext>
            </a:extLst>
          </p:cNvPr>
          <p:cNvSpPr txBox="1"/>
          <p:nvPr/>
        </p:nvSpPr>
        <p:spPr>
          <a:xfrm>
            <a:off x="3779338" y="1826174"/>
            <a:ext cx="1781257" cy="307777"/>
          </a:xfrm>
          <a:prstGeom prst="rect">
            <a:avLst/>
          </a:prstGeom>
          <a:noFill/>
        </p:spPr>
        <p:txBody>
          <a:bodyPr wrap="none" rtlCol="0">
            <a:spAutoFit/>
          </a:bodyPr>
          <a:lstStyle/>
          <a:p>
            <a:r>
              <a:rPr lang="en-JP" sz="1400" dirty="0"/>
              <a:t>GRB 050904: z=6.295 </a:t>
            </a:r>
          </a:p>
        </p:txBody>
      </p:sp>
      <p:sp>
        <p:nvSpPr>
          <p:cNvPr id="21" name="TextBox 20">
            <a:extLst>
              <a:ext uri="{FF2B5EF4-FFF2-40B4-BE49-F238E27FC236}">
                <a16:creationId xmlns:a16="http://schemas.microsoft.com/office/drawing/2014/main" id="{4E1471C2-B714-C278-CE79-02B4BFA69C57}"/>
              </a:ext>
            </a:extLst>
          </p:cNvPr>
          <p:cNvSpPr txBox="1"/>
          <p:nvPr/>
        </p:nvSpPr>
        <p:spPr>
          <a:xfrm>
            <a:off x="3890746" y="2626441"/>
            <a:ext cx="1558440" cy="307777"/>
          </a:xfrm>
          <a:prstGeom prst="rect">
            <a:avLst/>
          </a:prstGeom>
          <a:noFill/>
        </p:spPr>
        <p:txBody>
          <a:bodyPr wrap="none" rtlCol="0">
            <a:spAutoFit/>
          </a:bodyPr>
          <a:lstStyle/>
          <a:p>
            <a:r>
              <a:rPr lang="en-JP" sz="1400" dirty="0"/>
              <a:t>GRB 060116: z=6.6</a:t>
            </a:r>
          </a:p>
        </p:txBody>
      </p:sp>
      <p:sp>
        <p:nvSpPr>
          <p:cNvPr id="22" name="TextBox 21">
            <a:extLst>
              <a:ext uri="{FF2B5EF4-FFF2-40B4-BE49-F238E27FC236}">
                <a16:creationId xmlns:a16="http://schemas.microsoft.com/office/drawing/2014/main" id="{979C04C4-15D6-836D-788D-B62CEE3D0D3C}"/>
              </a:ext>
            </a:extLst>
          </p:cNvPr>
          <p:cNvSpPr txBox="1"/>
          <p:nvPr/>
        </p:nvSpPr>
        <p:spPr>
          <a:xfrm>
            <a:off x="3756132" y="3420934"/>
            <a:ext cx="1741182" cy="307777"/>
          </a:xfrm>
          <a:prstGeom prst="rect">
            <a:avLst/>
          </a:prstGeom>
          <a:noFill/>
        </p:spPr>
        <p:txBody>
          <a:bodyPr wrap="none" rtlCol="0">
            <a:spAutoFit/>
          </a:bodyPr>
          <a:lstStyle/>
          <a:p>
            <a:r>
              <a:rPr lang="en-JP" sz="1400" dirty="0"/>
              <a:t>GRB 080913: z=6.733</a:t>
            </a:r>
          </a:p>
        </p:txBody>
      </p:sp>
      <p:sp>
        <p:nvSpPr>
          <p:cNvPr id="23" name="TextBox 22">
            <a:extLst>
              <a:ext uri="{FF2B5EF4-FFF2-40B4-BE49-F238E27FC236}">
                <a16:creationId xmlns:a16="http://schemas.microsoft.com/office/drawing/2014/main" id="{5FA22020-B37F-7231-2A4A-5B02B2D411F3}"/>
              </a:ext>
            </a:extLst>
          </p:cNvPr>
          <p:cNvSpPr txBox="1"/>
          <p:nvPr/>
        </p:nvSpPr>
        <p:spPr>
          <a:xfrm>
            <a:off x="3779338" y="4205320"/>
            <a:ext cx="1649811" cy="307777"/>
          </a:xfrm>
          <a:prstGeom prst="rect">
            <a:avLst/>
          </a:prstGeom>
          <a:noFill/>
        </p:spPr>
        <p:txBody>
          <a:bodyPr wrap="none" rtlCol="0">
            <a:spAutoFit/>
          </a:bodyPr>
          <a:lstStyle/>
          <a:p>
            <a:r>
              <a:rPr lang="en-JP" sz="1400" dirty="0"/>
              <a:t>GRB 090423: z=8.26</a:t>
            </a:r>
          </a:p>
        </p:txBody>
      </p:sp>
      <p:sp>
        <p:nvSpPr>
          <p:cNvPr id="24" name="TextBox 23">
            <a:extLst>
              <a:ext uri="{FF2B5EF4-FFF2-40B4-BE49-F238E27FC236}">
                <a16:creationId xmlns:a16="http://schemas.microsoft.com/office/drawing/2014/main" id="{41804867-ECE4-0C84-288D-D73E84A809D5}"/>
              </a:ext>
            </a:extLst>
          </p:cNvPr>
          <p:cNvSpPr txBox="1"/>
          <p:nvPr/>
        </p:nvSpPr>
        <p:spPr>
          <a:xfrm>
            <a:off x="3681555" y="4903351"/>
            <a:ext cx="1747594" cy="307777"/>
          </a:xfrm>
          <a:prstGeom prst="rect">
            <a:avLst/>
          </a:prstGeom>
          <a:noFill/>
        </p:spPr>
        <p:txBody>
          <a:bodyPr wrap="none" rtlCol="0">
            <a:spAutoFit/>
          </a:bodyPr>
          <a:lstStyle/>
          <a:p>
            <a:r>
              <a:rPr lang="en-JP" sz="1400" dirty="0"/>
              <a:t>GRB 090429B: z=9.38</a:t>
            </a:r>
          </a:p>
        </p:txBody>
      </p:sp>
      <p:sp>
        <p:nvSpPr>
          <p:cNvPr id="27" name="TextBox 26">
            <a:extLst>
              <a:ext uri="{FF2B5EF4-FFF2-40B4-BE49-F238E27FC236}">
                <a16:creationId xmlns:a16="http://schemas.microsoft.com/office/drawing/2014/main" id="{96954203-FDC3-BF94-94D0-559413003356}"/>
              </a:ext>
            </a:extLst>
          </p:cNvPr>
          <p:cNvSpPr txBox="1"/>
          <p:nvPr/>
        </p:nvSpPr>
        <p:spPr>
          <a:xfrm>
            <a:off x="9671985" y="1879343"/>
            <a:ext cx="1754006" cy="307777"/>
          </a:xfrm>
          <a:prstGeom prst="rect">
            <a:avLst/>
          </a:prstGeom>
          <a:noFill/>
        </p:spPr>
        <p:txBody>
          <a:bodyPr wrap="none" rtlCol="0">
            <a:spAutoFit/>
          </a:bodyPr>
          <a:lstStyle/>
          <a:p>
            <a:r>
              <a:rPr lang="en-JP" sz="1400" dirty="0"/>
              <a:t>GRB 100905A: z=7.88</a:t>
            </a:r>
          </a:p>
        </p:txBody>
      </p:sp>
      <p:sp>
        <p:nvSpPr>
          <p:cNvPr id="28" name="TextBox 27">
            <a:extLst>
              <a:ext uri="{FF2B5EF4-FFF2-40B4-BE49-F238E27FC236}">
                <a16:creationId xmlns:a16="http://schemas.microsoft.com/office/drawing/2014/main" id="{64D8088D-C5E2-2209-3F64-8A01439D2F91}"/>
              </a:ext>
            </a:extLst>
          </p:cNvPr>
          <p:cNvSpPr txBox="1"/>
          <p:nvPr/>
        </p:nvSpPr>
        <p:spPr>
          <a:xfrm>
            <a:off x="9684017" y="2614409"/>
            <a:ext cx="1754006" cy="307777"/>
          </a:xfrm>
          <a:prstGeom prst="rect">
            <a:avLst/>
          </a:prstGeom>
          <a:noFill/>
        </p:spPr>
        <p:txBody>
          <a:bodyPr wrap="none" rtlCol="0">
            <a:spAutoFit/>
          </a:bodyPr>
          <a:lstStyle/>
          <a:p>
            <a:r>
              <a:rPr lang="en-JP" sz="1400" dirty="0"/>
              <a:t>GRB 120923A: z=7.84</a:t>
            </a:r>
          </a:p>
        </p:txBody>
      </p:sp>
      <p:sp>
        <p:nvSpPr>
          <p:cNvPr id="29" name="TextBox 28">
            <a:extLst>
              <a:ext uri="{FF2B5EF4-FFF2-40B4-BE49-F238E27FC236}">
                <a16:creationId xmlns:a16="http://schemas.microsoft.com/office/drawing/2014/main" id="{9EEA4F65-2BAF-2CD0-B15D-2D285E5F676A}"/>
              </a:ext>
            </a:extLst>
          </p:cNvPr>
          <p:cNvSpPr txBox="1"/>
          <p:nvPr/>
        </p:nvSpPr>
        <p:spPr>
          <a:xfrm>
            <a:off x="9732145" y="3408902"/>
            <a:ext cx="1754006" cy="307777"/>
          </a:xfrm>
          <a:prstGeom prst="rect">
            <a:avLst/>
          </a:prstGeom>
          <a:noFill/>
        </p:spPr>
        <p:txBody>
          <a:bodyPr wrap="none" rtlCol="0">
            <a:spAutoFit/>
          </a:bodyPr>
          <a:lstStyle/>
          <a:p>
            <a:r>
              <a:rPr lang="en-JP" sz="1400" dirty="0"/>
              <a:t>GRB 140515A: z=6.33</a:t>
            </a:r>
          </a:p>
        </p:txBody>
      </p:sp>
      <p:sp>
        <p:nvSpPr>
          <p:cNvPr id="30" name="TextBox 29">
            <a:extLst>
              <a:ext uri="{FF2B5EF4-FFF2-40B4-BE49-F238E27FC236}">
                <a16:creationId xmlns:a16="http://schemas.microsoft.com/office/drawing/2014/main" id="{DC29F920-A029-BFA7-1CAE-14F500919AD2}"/>
              </a:ext>
            </a:extLst>
          </p:cNvPr>
          <p:cNvSpPr txBox="1"/>
          <p:nvPr/>
        </p:nvSpPr>
        <p:spPr>
          <a:xfrm>
            <a:off x="9637293" y="4166700"/>
            <a:ext cx="1845377" cy="307777"/>
          </a:xfrm>
          <a:prstGeom prst="rect">
            <a:avLst/>
          </a:prstGeom>
          <a:noFill/>
        </p:spPr>
        <p:txBody>
          <a:bodyPr wrap="none" rtlCol="0">
            <a:spAutoFit/>
          </a:bodyPr>
          <a:lstStyle/>
          <a:p>
            <a:r>
              <a:rPr lang="en-JP" sz="1400" dirty="0"/>
              <a:t>GRB 210905A: z=6.318</a:t>
            </a:r>
          </a:p>
        </p:txBody>
      </p:sp>
      <p:sp>
        <p:nvSpPr>
          <p:cNvPr id="31" name="TextBox 30">
            <a:extLst>
              <a:ext uri="{FF2B5EF4-FFF2-40B4-BE49-F238E27FC236}">
                <a16:creationId xmlns:a16="http://schemas.microsoft.com/office/drawing/2014/main" id="{3C37398C-113E-3109-88D7-D4E3B85D4289}"/>
              </a:ext>
            </a:extLst>
          </p:cNvPr>
          <p:cNvSpPr txBox="1"/>
          <p:nvPr/>
        </p:nvSpPr>
        <p:spPr>
          <a:xfrm>
            <a:off x="9637296" y="4915383"/>
            <a:ext cx="1845377" cy="307777"/>
          </a:xfrm>
          <a:prstGeom prst="rect">
            <a:avLst/>
          </a:prstGeom>
          <a:noFill/>
        </p:spPr>
        <p:txBody>
          <a:bodyPr wrap="none" rtlCol="0">
            <a:spAutoFit/>
          </a:bodyPr>
          <a:lstStyle/>
          <a:p>
            <a:r>
              <a:rPr lang="en-JP" sz="1400" dirty="0"/>
              <a:t>GRB 240218A: z=6.782</a:t>
            </a:r>
          </a:p>
        </p:txBody>
      </p:sp>
      <p:sp>
        <p:nvSpPr>
          <p:cNvPr id="32" name="TextBox 31">
            <a:extLst>
              <a:ext uri="{FF2B5EF4-FFF2-40B4-BE49-F238E27FC236}">
                <a16:creationId xmlns:a16="http://schemas.microsoft.com/office/drawing/2014/main" id="{086C5508-0D69-A40B-F059-616D1CBF3B7E}"/>
              </a:ext>
            </a:extLst>
          </p:cNvPr>
          <p:cNvSpPr txBox="1"/>
          <p:nvPr/>
        </p:nvSpPr>
        <p:spPr>
          <a:xfrm>
            <a:off x="113724" y="5949533"/>
            <a:ext cx="5955169" cy="369332"/>
          </a:xfrm>
          <a:prstGeom prst="rect">
            <a:avLst/>
          </a:prstGeom>
          <a:solidFill>
            <a:schemeClr val="bg1"/>
          </a:solidFill>
        </p:spPr>
        <p:txBody>
          <a:bodyPr wrap="square" rtlCol="0">
            <a:spAutoFit/>
          </a:bodyPr>
          <a:lstStyle/>
          <a:p>
            <a:pPr algn="ctr"/>
            <a:r>
              <a:rPr lang="en-JP" dirty="0"/>
              <a:t>    Time since the BAT trigger [s]                                  </a:t>
            </a:r>
          </a:p>
        </p:txBody>
      </p:sp>
      <p:sp>
        <p:nvSpPr>
          <p:cNvPr id="33" name="TextBox 32">
            <a:extLst>
              <a:ext uri="{FF2B5EF4-FFF2-40B4-BE49-F238E27FC236}">
                <a16:creationId xmlns:a16="http://schemas.microsoft.com/office/drawing/2014/main" id="{42371864-D78E-B956-DB57-34A30F977B95}"/>
              </a:ext>
            </a:extLst>
          </p:cNvPr>
          <p:cNvSpPr txBox="1"/>
          <p:nvPr/>
        </p:nvSpPr>
        <p:spPr>
          <a:xfrm>
            <a:off x="6123107" y="5963137"/>
            <a:ext cx="5955169" cy="369332"/>
          </a:xfrm>
          <a:prstGeom prst="rect">
            <a:avLst/>
          </a:prstGeom>
          <a:solidFill>
            <a:schemeClr val="bg1"/>
          </a:solidFill>
        </p:spPr>
        <p:txBody>
          <a:bodyPr wrap="square" rtlCol="0">
            <a:spAutoFit/>
          </a:bodyPr>
          <a:lstStyle/>
          <a:p>
            <a:pPr algn="ctr"/>
            <a:r>
              <a:rPr lang="en-JP" dirty="0"/>
              <a:t>    Time since the BAT trigger [s]                                  </a:t>
            </a:r>
          </a:p>
        </p:txBody>
      </p:sp>
    </p:spTree>
    <p:extLst>
      <p:ext uri="{BB962C8B-B14F-4D97-AF65-F5344CB8AC3E}">
        <p14:creationId xmlns:p14="http://schemas.microsoft.com/office/powerpoint/2010/main" val="779797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0BABD88-5A14-C372-B065-32929907125C}"/>
              </a:ext>
            </a:extLst>
          </p:cNvPr>
          <p:cNvSpPr/>
          <p:nvPr/>
        </p:nvSpPr>
        <p:spPr>
          <a:xfrm>
            <a:off x="6033393" y="1839828"/>
            <a:ext cx="423223" cy="45569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1" name="Rectangle 20">
            <a:extLst>
              <a:ext uri="{FF2B5EF4-FFF2-40B4-BE49-F238E27FC236}">
                <a16:creationId xmlns:a16="http://schemas.microsoft.com/office/drawing/2014/main" id="{D3E1FB3E-040E-8834-B4BF-F0F661380716}"/>
              </a:ext>
            </a:extLst>
          </p:cNvPr>
          <p:cNvSpPr/>
          <p:nvPr/>
        </p:nvSpPr>
        <p:spPr>
          <a:xfrm>
            <a:off x="6005945" y="6133459"/>
            <a:ext cx="5806225" cy="2793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0" name="Rectangle 19">
            <a:extLst>
              <a:ext uri="{FF2B5EF4-FFF2-40B4-BE49-F238E27FC236}">
                <a16:creationId xmlns:a16="http://schemas.microsoft.com/office/drawing/2014/main" id="{46A68A65-5EFE-2C52-8348-209878E0CC24}"/>
              </a:ext>
            </a:extLst>
          </p:cNvPr>
          <p:cNvSpPr/>
          <p:nvPr/>
        </p:nvSpPr>
        <p:spPr>
          <a:xfrm>
            <a:off x="126221" y="6117417"/>
            <a:ext cx="5806225" cy="3693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9" name="Rectangle 18">
            <a:extLst>
              <a:ext uri="{FF2B5EF4-FFF2-40B4-BE49-F238E27FC236}">
                <a16:creationId xmlns:a16="http://schemas.microsoft.com/office/drawing/2014/main" id="{AD099C2E-AFF5-565D-A4F6-328BCCB28B1F}"/>
              </a:ext>
            </a:extLst>
          </p:cNvPr>
          <p:cNvSpPr/>
          <p:nvPr/>
        </p:nvSpPr>
        <p:spPr>
          <a:xfrm>
            <a:off x="126221" y="1839829"/>
            <a:ext cx="423223" cy="431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 name="Title 1">
            <a:extLst>
              <a:ext uri="{FF2B5EF4-FFF2-40B4-BE49-F238E27FC236}">
                <a16:creationId xmlns:a16="http://schemas.microsoft.com/office/drawing/2014/main" id="{7CE18F9A-A246-8453-7345-913985A3A77E}"/>
              </a:ext>
            </a:extLst>
          </p:cNvPr>
          <p:cNvSpPr>
            <a:spLocks noGrp="1"/>
          </p:cNvSpPr>
          <p:nvPr>
            <p:ph type="title"/>
          </p:nvPr>
        </p:nvSpPr>
        <p:spPr>
          <a:xfrm>
            <a:off x="310887" y="355537"/>
            <a:ext cx="10515600" cy="1325563"/>
          </a:xfrm>
        </p:spPr>
        <p:txBody>
          <a:bodyPr>
            <a:normAutofit/>
          </a:bodyPr>
          <a:lstStyle/>
          <a:p>
            <a:pPr algn="ctr"/>
            <a:r>
              <a:rPr lang="en-JP" sz="4800" dirty="0"/>
              <a:t>Prompt duration/fluence vs. redshift</a:t>
            </a:r>
          </a:p>
        </p:txBody>
      </p:sp>
      <p:sp>
        <p:nvSpPr>
          <p:cNvPr id="4" name="Date Placeholder 3">
            <a:extLst>
              <a:ext uri="{FF2B5EF4-FFF2-40B4-BE49-F238E27FC236}">
                <a16:creationId xmlns:a16="http://schemas.microsoft.com/office/drawing/2014/main" id="{E94982BC-F9A7-3A4E-7D72-11F772BA9302}"/>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FC406895-2534-9D8A-E3B1-37DC9CF1611A}"/>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E2E13C4E-ADFB-0948-A25F-86A94B053D88}"/>
              </a:ext>
            </a:extLst>
          </p:cNvPr>
          <p:cNvSpPr>
            <a:spLocks noGrp="1"/>
          </p:cNvSpPr>
          <p:nvPr>
            <p:ph type="sldNum" sz="quarter" idx="12"/>
          </p:nvPr>
        </p:nvSpPr>
        <p:spPr/>
        <p:txBody>
          <a:bodyPr/>
          <a:lstStyle/>
          <a:p>
            <a:fld id="{580D79CD-3E02-D043-9063-8D0F6ACF0498}" type="slidenum">
              <a:rPr lang="en-JP" smtClean="0"/>
              <a:t>41</a:t>
            </a:fld>
            <a:endParaRPr lang="en-JP"/>
          </a:p>
        </p:txBody>
      </p:sp>
      <p:sp>
        <p:nvSpPr>
          <p:cNvPr id="11" name="TextBox 10">
            <a:extLst>
              <a:ext uri="{FF2B5EF4-FFF2-40B4-BE49-F238E27FC236}">
                <a16:creationId xmlns:a16="http://schemas.microsoft.com/office/drawing/2014/main" id="{AA87FD11-75B9-B45C-B719-3D87712E732A}"/>
              </a:ext>
            </a:extLst>
          </p:cNvPr>
          <p:cNvSpPr txBox="1"/>
          <p:nvPr/>
        </p:nvSpPr>
        <p:spPr>
          <a:xfrm rot="16200000">
            <a:off x="-57964" y="3871500"/>
            <a:ext cx="737702" cy="369332"/>
          </a:xfrm>
          <a:prstGeom prst="rect">
            <a:avLst/>
          </a:prstGeom>
          <a:noFill/>
        </p:spPr>
        <p:txBody>
          <a:bodyPr wrap="none" rtlCol="0">
            <a:spAutoFit/>
          </a:bodyPr>
          <a:lstStyle/>
          <a:p>
            <a:r>
              <a:rPr lang="en-JP" dirty="0"/>
              <a:t>T</a:t>
            </a:r>
            <a:r>
              <a:rPr lang="en-JP" baseline="-25000" dirty="0"/>
              <a:t>90</a:t>
            </a:r>
            <a:r>
              <a:rPr lang="en-JP" dirty="0"/>
              <a:t> [s]</a:t>
            </a:r>
          </a:p>
        </p:txBody>
      </p:sp>
      <p:sp>
        <p:nvSpPr>
          <p:cNvPr id="12" name="TextBox 11">
            <a:extLst>
              <a:ext uri="{FF2B5EF4-FFF2-40B4-BE49-F238E27FC236}">
                <a16:creationId xmlns:a16="http://schemas.microsoft.com/office/drawing/2014/main" id="{976B8409-7B42-66D3-D5A7-9441346AC6BA}"/>
              </a:ext>
            </a:extLst>
          </p:cNvPr>
          <p:cNvSpPr txBox="1"/>
          <p:nvPr/>
        </p:nvSpPr>
        <p:spPr>
          <a:xfrm>
            <a:off x="2756617" y="6117417"/>
            <a:ext cx="954877" cy="369332"/>
          </a:xfrm>
          <a:prstGeom prst="rect">
            <a:avLst/>
          </a:prstGeom>
          <a:noFill/>
        </p:spPr>
        <p:txBody>
          <a:bodyPr wrap="none" rtlCol="0">
            <a:spAutoFit/>
          </a:bodyPr>
          <a:lstStyle/>
          <a:p>
            <a:r>
              <a:rPr lang="en-JP" dirty="0"/>
              <a:t>Redshift</a:t>
            </a:r>
          </a:p>
        </p:txBody>
      </p:sp>
      <p:sp>
        <p:nvSpPr>
          <p:cNvPr id="13" name="TextBox 12">
            <a:extLst>
              <a:ext uri="{FF2B5EF4-FFF2-40B4-BE49-F238E27FC236}">
                <a16:creationId xmlns:a16="http://schemas.microsoft.com/office/drawing/2014/main" id="{3037C32F-DB42-3EFC-EAC6-A29B24B475BD}"/>
              </a:ext>
            </a:extLst>
          </p:cNvPr>
          <p:cNvSpPr txBox="1"/>
          <p:nvPr/>
        </p:nvSpPr>
        <p:spPr>
          <a:xfrm rot="16200000">
            <a:off x="4936521" y="3838852"/>
            <a:ext cx="2472023" cy="369332"/>
          </a:xfrm>
          <a:prstGeom prst="rect">
            <a:avLst/>
          </a:prstGeom>
          <a:noFill/>
        </p:spPr>
        <p:txBody>
          <a:bodyPr wrap="none" rtlCol="0">
            <a:spAutoFit/>
          </a:bodyPr>
          <a:lstStyle/>
          <a:p>
            <a:r>
              <a:rPr lang="en-JP" dirty="0"/>
              <a:t>S(15-150 keV) [erg/cm</a:t>
            </a:r>
            <a:r>
              <a:rPr lang="en-JP" baseline="30000" dirty="0"/>
              <a:t>2</a:t>
            </a:r>
            <a:r>
              <a:rPr lang="en-JP" dirty="0"/>
              <a:t>]</a:t>
            </a:r>
          </a:p>
        </p:txBody>
      </p:sp>
      <p:pic>
        <p:nvPicPr>
          <p:cNvPr id="16" name="Picture 15" descr="A screen shot of a graph&#10;&#10;AI-generated content may be incorrect.">
            <a:extLst>
              <a:ext uri="{FF2B5EF4-FFF2-40B4-BE49-F238E27FC236}">
                <a16:creationId xmlns:a16="http://schemas.microsoft.com/office/drawing/2014/main" id="{9BA48E8A-3DA0-6973-63B6-C6508A3AEFF5}"/>
              </a:ext>
            </a:extLst>
          </p:cNvPr>
          <p:cNvPicPr>
            <a:picLocks noChangeAspect="1"/>
          </p:cNvPicPr>
          <p:nvPr/>
        </p:nvPicPr>
        <p:blipFill>
          <a:blip r:embed="rId2"/>
          <a:stretch>
            <a:fillRect/>
          </a:stretch>
        </p:blipFill>
        <p:spPr>
          <a:xfrm>
            <a:off x="534946" y="1864518"/>
            <a:ext cx="5397500" cy="4318000"/>
          </a:xfrm>
          <a:prstGeom prst="rect">
            <a:avLst/>
          </a:prstGeom>
        </p:spPr>
      </p:pic>
      <p:pic>
        <p:nvPicPr>
          <p:cNvPr id="18" name="Picture 17" descr="A screen shot of a graph&#10;&#10;AI-generated content may be incorrect.">
            <a:extLst>
              <a:ext uri="{FF2B5EF4-FFF2-40B4-BE49-F238E27FC236}">
                <a16:creationId xmlns:a16="http://schemas.microsoft.com/office/drawing/2014/main" id="{1E0B56CD-653A-98B2-FE64-6EE882F1CC54}"/>
              </a:ext>
            </a:extLst>
          </p:cNvPr>
          <p:cNvPicPr>
            <a:picLocks noChangeAspect="1"/>
          </p:cNvPicPr>
          <p:nvPr/>
        </p:nvPicPr>
        <p:blipFill>
          <a:blip r:embed="rId3"/>
          <a:stretch>
            <a:fillRect/>
          </a:stretch>
        </p:blipFill>
        <p:spPr>
          <a:xfrm>
            <a:off x="6410244" y="1839829"/>
            <a:ext cx="5397500" cy="4318000"/>
          </a:xfrm>
          <a:prstGeom prst="rect">
            <a:avLst/>
          </a:prstGeom>
        </p:spPr>
      </p:pic>
      <p:sp>
        <p:nvSpPr>
          <p:cNvPr id="14" name="TextBox 13">
            <a:extLst>
              <a:ext uri="{FF2B5EF4-FFF2-40B4-BE49-F238E27FC236}">
                <a16:creationId xmlns:a16="http://schemas.microsoft.com/office/drawing/2014/main" id="{6D8929D5-152E-983E-CB8B-7B9DF0FCFFF5}"/>
              </a:ext>
            </a:extLst>
          </p:cNvPr>
          <p:cNvSpPr txBox="1"/>
          <p:nvPr/>
        </p:nvSpPr>
        <p:spPr>
          <a:xfrm>
            <a:off x="8748638" y="6013451"/>
            <a:ext cx="954877" cy="369332"/>
          </a:xfrm>
          <a:prstGeom prst="rect">
            <a:avLst/>
          </a:prstGeom>
          <a:noFill/>
        </p:spPr>
        <p:txBody>
          <a:bodyPr wrap="none" rtlCol="0">
            <a:spAutoFit/>
          </a:bodyPr>
          <a:lstStyle/>
          <a:p>
            <a:r>
              <a:rPr lang="en-JP" dirty="0"/>
              <a:t>Redshift</a:t>
            </a:r>
          </a:p>
        </p:txBody>
      </p:sp>
    </p:spTree>
    <p:extLst>
      <p:ext uri="{BB962C8B-B14F-4D97-AF65-F5344CB8AC3E}">
        <p14:creationId xmlns:p14="http://schemas.microsoft.com/office/powerpoint/2010/main" val="745112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9F630D96-CBAA-E094-ADE6-2BF1A021CC14}"/>
              </a:ext>
            </a:extLst>
          </p:cNvPr>
          <p:cNvSpPr>
            <a:spLocks noGrp="1" noChangeArrowheads="1"/>
          </p:cNvSpPr>
          <p:nvPr>
            <p:ph type="title"/>
          </p:nvPr>
        </p:nvSpPr>
        <p:spPr>
          <a:xfrm>
            <a:off x="762001" y="382790"/>
            <a:ext cx="8229600" cy="503237"/>
          </a:xfrm>
        </p:spPr>
        <p:txBody>
          <a:bodyPr>
            <a:noAutofit/>
          </a:bodyPr>
          <a:lstStyle/>
          <a:p>
            <a:pPr algn="ctr"/>
            <a:r>
              <a:rPr lang="en-US" altLang="ja-JP" sz="4000" dirty="0">
                <a:ea typeface="Yu Gothic Medium" panose="020B0400000000000000" pitchFamily="34" charset="-128"/>
              </a:rPr>
              <a:t>Empirical spectral models of GRBs</a:t>
            </a:r>
          </a:p>
        </p:txBody>
      </p:sp>
      <p:sp>
        <p:nvSpPr>
          <p:cNvPr id="41992" name="Line 8">
            <a:extLst>
              <a:ext uri="{FF2B5EF4-FFF2-40B4-BE49-F238E27FC236}">
                <a16:creationId xmlns:a16="http://schemas.microsoft.com/office/drawing/2014/main" id="{EEA780BC-B49D-C807-ECF9-031D46517EA8}"/>
              </a:ext>
            </a:extLst>
          </p:cNvPr>
          <p:cNvSpPr>
            <a:spLocks noChangeShapeType="1"/>
          </p:cNvSpPr>
          <p:nvPr/>
        </p:nvSpPr>
        <p:spPr bwMode="auto">
          <a:xfrm>
            <a:off x="3429000" y="2362200"/>
            <a:ext cx="320040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JP"/>
          </a:p>
        </p:txBody>
      </p:sp>
      <p:sp>
        <p:nvSpPr>
          <p:cNvPr id="41994" name="Line 10">
            <a:extLst>
              <a:ext uri="{FF2B5EF4-FFF2-40B4-BE49-F238E27FC236}">
                <a16:creationId xmlns:a16="http://schemas.microsoft.com/office/drawing/2014/main" id="{6E57FC0B-5636-4C43-B64C-9096224A75C9}"/>
              </a:ext>
            </a:extLst>
          </p:cNvPr>
          <p:cNvSpPr>
            <a:spLocks noChangeShapeType="1"/>
          </p:cNvSpPr>
          <p:nvPr/>
        </p:nvSpPr>
        <p:spPr bwMode="auto">
          <a:xfrm>
            <a:off x="7315200" y="3810000"/>
            <a:ext cx="533400" cy="1143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JP"/>
          </a:p>
        </p:txBody>
      </p:sp>
      <p:sp>
        <p:nvSpPr>
          <p:cNvPr id="41995" name="Arc 11">
            <a:extLst>
              <a:ext uri="{FF2B5EF4-FFF2-40B4-BE49-F238E27FC236}">
                <a16:creationId xmlns:a16="http://schemas.microsoft.com/office/drawing/2014/main" id="{C69C3CE1-A33D-04C7-7A3C-D8C4A2CFF802}"/>
              </a:ext>
            </a:extLst>
          </p:cNvPr>
          <p:cNvSpPr>
            <a:spLocks/>
          </p:cNvSpPr>
          <p:nvPr/>
        </p:nvSpPr>
        <p:spPr bwMode="auto">
          <a:xfrm rot="600000">
            <a:off x="6554788" y="3341688"/>
            <a:ext cx="785812" cy="914400"/>
          </a:xfrm>
          <a:custGeom>
            <a:avLst/>
            <a:gdLst>
              <a:gd name="G0" fmla="+- 0 0 0"/>
              <a:gd name="G1" fmla="+- 21600 0 0"/>
              <a:gd name="G2" fmla="+- 21600 0 0"/>
              <a:gd name="T0" fmla="*/ 0 w 18549"/>
              <a:gd name="T1" fmla="*/ 0 h 21600"/>
              <a:gd name="T2" fmla="*/ 18549 w 18549"/>
              <a:gd name="T3" fmla="*/ 10532 h 21600"/>
              <a:gd name="T4" fmla="*/ 0 w 18549"/>
              <a:gd name="T5" fmla="*/ 21600 h 21600"/>
            </a:gdLst>
            <a:ahLst/>
            <a:cxnLst>
              <a:cxn ang="0">
                <a:pos x="T0" y="T1"/>
              </a:cxn>
              <a:cxn ang="0">
                <a:pos x="T2" y="T3"/>
              </a:cxn>
              <a:cxn ang="0">
                <a:pos x="T4" y="T5"/>
              </a:cxn>
            </a:cxnLst>
            <a:rect l="0" t="0" r="r" b="b"/>
            <a:pathLst>
              <a:path w="18549" h="21600" fill="none" extrusionOk="0">
                <a:moveTo>
                  <a:pt x="0" y="0"/>
                </a:moveTo>
                <a:cubicBezTo>
                  <a:pt x="7606" y="0"/>
                  <a:pt x="14651" y="4000"/>
                  <a:pt x="18548" y="10532"/>
                </a:cubicBezTo>
              </a:path>
              <a:path w="18549" h="21600" stroke="0" extrusionOk="0">
                <a:moveTo>
                  <a:pt x="0" y="0"/>
                </a:moveTo>
                <a:cubicBezTo>
                  <a:pt x="7606" y="0"/>
                  <a:pt x="14651" y="4000"/>
                  <a:pt x="18548" y="10532"/>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P"/>
          </a:p>
        </p:txBody>
      </p:sp>
      <p:sp>
        <p:nvSpPr>
          <p:cNvPr id="41997" name="Text Box 13">
            <a:extLst>
              <a:ext uri="{FF2B5EF4-FFF2-40B4-BE49-F238E27FC236}">
                <a16:creationId xmlns:a16="http://schemas.microsoft.com/office/drawing/2014/main" id="{A5BE653C-C548-4FFE-057B-279AAABDD2CF}"/>
              </a:ext>
            </a:extLst>
          </p:cNvPr>
          <p:cNvSpPr txBox="1">
            <a:spLocks noChangeArrowheads="1"/>
          </p:cNvSpPr>
          <p:nvPr/>
        </p:nvSpPr>
        <p:spPr bwMode="auto">
          <a:xfrm>
            <a:off x="4419601" y="2133601"/>
            <a:ext cx="19511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t>E</a:t>
            </a:r>
            <a:r>
              <a:rPr lang="en-US" altLang="ja-JP" sz="2400" b="1" baseline="30000">
                <a:solidFill>
                  <a:srgbClr val="66FFCC"/>
                </a:solidFill>
                <a:latin typeface="Symbol" pitchFamily="2" charset="2"/>
              </a:rPr>
              <a:t>a</a:t>
            </a:r>
            <a:r>
              <a:rPr lang="en-US" altLang="ja-JP" sz="2400" b="1" baseline="30000">
                <a:latin typeface="Symbol" pitchFamily="2" charset="2"/>
              </a:rPr>
              <a:t> </a:t>
            </a:r>
            <a:r>
              <a:rPr lang="en-US" altLang="ja-JP" sz="2400" b="1"/>
              <a:t>exp (</a:t>
            </a:r>
            <a:r>
              <a:rPr lang="en-US" altLang="ja-JP" sz="2400" b="1">
                <a:latin typeface="Symbol" pitchFamily="2" charset="2"/>
              </a:rPr>
              <a:t>-</a:t>
            </a:r>
            <a:r>
              <a:rPr lang="en-US" altLang="ja-JP" sz="2400" b="1"/>
              <a:t>E/</a:t>
            </a:r>
            <a:r>
              <a:rPr lang="en-US" altLang="ja-JP" sz="2400" b="1">
                <a:solidFill>
                  <a:srgbClr val="66FFCC"/>
                </a:solidFill>
              </a:rPr>
              <a:t>E</a:t>
            </a:r>
            <a:r>
              <a:rPr lang="en-US" altLang="ja-JP" sz="2400" b="1" baseline="-25000">
                <a:solidFill>
                  <a:srgbClr val="66FFCC"/>
                </a:solidFill>
              </a:rPr>
              <a:t>0</a:t>
            </a:r>
            <a:r>
              <a:rPr lang="en-US" altLang="ja-JP" sz="2400" b="1"/>
              <a:t>)</a:t>
            </a:r>
            <a:endParaRPr lang="en-US" altLang="ja-JP" sz="2400" b="1" baseline="30000">
              <a:latin typeface="Symbol" pitchFamily="2" charset="2"/>
            </a:endParaRPr>
          </a:p>
        </p:txBody>
      </p:sp>
      <p:sp>
        <p:nvSpPr>
          <p:cNvPr id="41998" name="Text Box 14">
            <a:extLst>
              <a:ext uri="{FF2B5EF4-FFF2-40B4-BE49-F238E27FC236}">
                <a16:creationId xmlns:a16="http://schemas.microsoft.com/office/drawing/2014/main" id="{DDF1EB50-0F7D-6619-0A36-53FE22B60B3C}"/>
              </a:ext>
            </a:extLst>
          </p:cNvPr>
          <p:cNvSpPr txBox="1">
            <a:spLocks noChangeArrowheads="1"/>
          </p:cNvSpPr>
          <p:nvPr/>
        </p:nvSpPr>
        <p:spPr bwMode="auto">
          <a:xfrm>
            <a:off x="7772401" y="4038600"/>
            <a:ext cx="498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400" b="1"/>
              <a:t>E</a:t>
            </a:r>
            <a:r>
              <a:rPr lang="en-US" altLang="ja-JP" sz="2400" b="1" baseline="30000">
                <a:solidFill>
                  <a:srgbClr val="66FFCC"/>
                </a:solidFill>
                <a:latin typeface="Symbol" pitchFamily="2" charset="2"/>
              </a:rPr>
              <a:t>b</a:t>
            </a:r>
          </a:p>
        </p:txBody>
      </p:sp>
      <p:sp>
        <p:nvSpPr>
          <p:cNvPr id="41999" name="Text Box 15">
            <a:extLst>
              <a:ext uri="{FF2B5EF4-FFF2-40B4-BE49-F238E27FC236}">
                <a16:creationId xmlns:a16="http://schemas.microsoft.com/office/drawing/2014/main" id="{5B0E18BE-6D61-1352-A46B-939242F96B20}"/>
              </a:ext>
            </a:extLst>
          </p:cNvPr>
          <p:cNvSpPr txBox="1">
            <a:spLocks noChangeArrowheads="1"/>
          </p:cNvSpPr>
          <p:nvPr/>
        </p:nvSpPr>
        <p:spPr bwMode="auto">
          <a:xfrm>
            <a:off x="6934200" y="2895601"/>
            <a:ext cx="24048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t>E</a:t>
            </a:r>
            <a:r>
              <a:rPr lang="en-US" altLang="ja-JP" sz="2400" b="1" baseline="-25000"/>
              <a:t>0</a:t>
            </a:r>
            <a:r>
              <a:rPr lang="en-US" altLang="ja-JP" sz="2400" b="1"/>
              <a:t> = E</a:t>
            </a:r>
            <a:r>
              <a:rPr lang="en-US" altLang="ja-JP" sz="2400" b="1" baseline="-25000"/>
              <a:t>peak</a:t>
            </a:r>
            <a:r>
              <a:rPr lang="en-US" altLang="ja-JP" sz="2400" b="1"/>
              <a:t> / (2 + </a:t>
            </a:r>
            <a:r>
              <a:rPr lang="en-US" altLang="ja-JP" sz="2400" b="1">
                <a:latin typeface="Symbol" pitchFamily="2" charset="2"/>
              </a:rPr>
              <a:t>a</a:t>
            </a:r>
            <a:r>
              <a:rPr lang="en-US" altLang="ja-JP" sz="2400" b="1"/>
              <a:t>)</a:t>
            </a:r>
          </a:p>
        </p:txBody>
      </p:sp>
      <p:sp>
        <p:nvSpPr>
          <p:cNvPr id="42007" name="Line 23">
            <a:extLst>
              <a:ext uri="{FF2B5EF4-FFF2-40B4-BE49-F238E27FC236}">
                <a16:creationId xmlns:a16="http://schemas.microsoft.com/office/drawing/2014/main" id="{A24F2DD7-1DC4-A6B5-D71D-735F19C36199}"/>
              </a:ext>
            </a:extLst>
          </p:cNvPr>
          <p:cNvSpPr>
            <a:spLocks noChangeShapeType="1"/>
          </p:cNvSpPr>
          <p:nvPr/>
        </p:nvSpPr>
        <p:spPr bwMode="auto">
          <a:xfrm>
            <a:off x="7315200" y="3962400"/>
            <a:ext cx="0" cy="1219200"/>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JP"/>
          </a:p>
        </p:txBody>
      </p:sp>
      <p:sp>
        <p:nvSpPr>
          <p:cNvPr id="42008" name="Text Box 24">
            <a:extLst>
              <a:ext uri="{FF2B5EF4-FFF2-40B4-BE49-F238E27FC236}">
                <a16:creationId xmlns:a16="http://schemas.microsoft.com/office/drawing/2014/main" id="{BF4792FD-DE6C-00B3-A0A9-BB424C173293}"/>
              </a:ext>
            </a:extLst>
          </p:cNvPr>
          <p:cNvSpPr txBox="1">
            <a:spLocks noChangeArrowheads="1"/>
          </p:cNvSpPr>
          <p:nvPr/>
        </p:nvSpPr>
        <p:spPr bwMode="auto">
          <a:xfrm>
            <a:off x="5943600" y="5181601"/>
            <a:ext cx="2309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t>E</a:t>
            </a:r>
            <a:r>
              <a:rPr lang="en-US" altLang="ja-JP" sz="2400" baseline="-25000"/>
              <a:t>break</a:t>
            </a:r>
            <a:r>
              <a:rPr lang="en-US" altLang="ja-JP" sz="2400"/>
              <a:t> = (</a:t>
            </a:r>
            <a:r>
              <a:rPr lang="en-US" altLang="ja-JP" sz="2400">
                <a:latin typeface="Symbol" pitchFamily="2" charset="2"/>
              </a:rPr>
              <a:t>a - b) </a:t>
            </a:r>
            <a:r>
              <a:rPr lang="en-US" altLang="ja-JP" sz="2400"/>
              <a:t>E</a:t>
            </a:r>
            <a:r>
              <a:rPr lang="en-US" altLang="ja-JP" sz="2400" baseline="-25000"/>
              <a:t>0</a:t>
            </a:r>
          </a:p>
        </p:txBody>
      </p:sp>
      <p:sp>
        <p:nvSpPr>
          <p:cNvPr id="42000" name="Text Box 16">
            <a:extLst>
              <a:ext uri="{FF2B5EF4-FFF2-40B4-BE49-F238E27FC236}">
                <a16:creationId xmlns:a16="http://schemas.microsoft.com/office/drawing/2014/main" id="{9CAE73D2-5D66-DEC6-BA99-838353865FB6}"/>
              </a:ext>
            </a:extLst>
          </p:cNvPr>
          <p:cNvSpPr txBox="1">
            <a:spLocks noChangeArrowheads="1"/>
          </p:cNvSpPr>
          <p:nvPr/>
        </p:nvSpPr>
        <p:spPr bwMode="auto">
          <a:xfrm>
            <a:off x="2416769" y="1219201"/>
            <a:ext cx="1978427" cy="461665"/>
          </a:xfrm>
          <a:prstGeom prst="rect">
            <a:avLst/>
          </a:prstGeom>
          <a:noFill/>
          <a:ln w="9525">
            <a:solidFill>
              <a:srgbClr val="FFFF00"/>
            </a:solidFill>
            <a:miter lim="800000"/>
            <a:headEnd/>
            <a:tailEnd/>
          </a:ln>
          <a:effectLst/>
        </p:spPr>
        <p:txBody>
          <a:bodyPr wrap="none">
            <a:spAutoFit/>
          </a:bodyPr>
          <a:lstStyle/>
          <a:p>
            <a:pPr algn="ctr"/>
            <a:r>
              <a:rPr lang="en-US" altLang="ja-JP" sz="2400" b="1">
                <a:solidFill>
                  <a:srgbClr val="FFFF00"/>
                </a:solidFill>
              </a:rPr>
              <a:t>Band function</a:t>
            </a:r>
          </a:p>
        </p:txBody>
      </p:sp>
      <p:sp>
        <p:nvSpPr>
          <p:cNvPr id="42017" name="Text Box 33">
            <a:extLst>
              <a:ext uri="{FF2B5EF4-FFF2-40B4-BE49-F238E27FC236}">
                <a16:creationId xmlns:a16="http://schemas.microsoft.com/office/drawing/2014/main" id="{0A85662E-E5C1-9640-C8DE-EC02FAF5A28B}"/>
              </a:ext>
            </a:extLst>
          </p:cNvPr>
          <p:cNvSpPr txBox="1">
            <a:spLocks noChangeArrowheads="1"/>
          </p:cNvSpPr>
          <p:nvPr/>
        </p:nvSpPr>
        <p:spPr bwMode="auto">
          <a:xfrm>
            <a:off x="1939926" y="2212976"/>
            <a:ext cx="9765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t>dN/dE</a:t>
            </a:r>
          </a:p>
        </p:txBody>
      </p:sp>
      <p:sp>
        <p:nvSpPr>
          <p:cNvPr id="42018" name="Line 34">
            <a:extLst>
              <a:ext uri="{FF2B5EF4-FFF2-40B4-BE49-F238E27FC236}">
                <a16:creationId xmlns:a16="http://schemas.microsoft.com/office/drawing/2014/main" id="{680EC340-63C1-D6AA-E605-ED2E13C1DAE6}"/>
              </a:ext>
            </a:extLst>
          </p:cNvPr>
          <p:cNvSpPr>
            <a:spLocks noChangeShapeType="1"/>
          </p:cNvSpPr>
          <p:nvPr/>
        </p:nvSpPr>
        <p:spPr bwMode="auto">
          <a:xfrm>
            <a:off x="3048000" y="2209800"/>
            <a:ext cx="0" cy="3657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JP"/>
          </a:p>
        </p:txBody>
      </p:sp>
      <p:sp>
        <p:nvSpPr>
          <p:cNvPr id="42019" name="Line 35">
            <a:extLst>
              <a:ext uri="{FF2B5EF4-FFF2-40B4-BE49-F238E27FC236}">
                <a16:creationId xmlns:a16="http://schemas.microsoft.com/office/drawing/2014/main" id="{8BEADC76-AD25-9B1B-D2DE-B220EB45ACB7}"/>
              </a:ext>
            </a:extLst>
          </p:cNvPr>
          <p:cNvSpPr>
            <a:spLocks noChangeShapeType="1"/>
          </p:cNvSpPr>
          <p:nvPr/>
        </p:nvSpPr>
        <p:spPr bwMode="auto">
          <a:xfrm>
            <a:off x="3048000" y="5867400"/>
            <a:ext cx="6858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JP"/>
          </a:p>
        </p:txBody>
      </p:sp>
      <p:sp>
        <p:nvSpPr>
          <p:cNvPr id="42020" name="Text Box 36">
            <a:extLst>
              <a:ext uri="{FF2B5EF4-FFF2-40B4-BE49-F238E27FC236}">
                <a16:creationId xmlns:a16="http://schemas.microsoft.com/office/drawing/2014/main" id="{C916C920-69C4-5950-E3F6-DE3B860A97CC}"/>
              </a:ext>
            </a:extLst>
          </p:cNvPr>
          <p:cNvSpPr txBox="1">
            <a:spLocks noChangeArrowheads="1"/>
          </p:cNvSpPr>
          <p:nvPr/>
        </p:nvSpPr>
        <p:spPr bwMode="auto">
          <a:xfrm>
            <a:off x="8991601" y="5867401"/>
            <a:ext cx="10380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t>Energy</a:t>
            </a:r>
          </a:p>
        </p:txBody>
      </p:sp>
      <p:pic>
        <p:nvPicPr>
          <p:cNvPr id="3" name="Picture 2" descr="A person wearing glasses and a blue shirt&#10;&#10;Description automatically generated">
            <a:extLst>
              <a:ext uri="{FF2B5EF4-FFF2-40B4-BE49-F238E27FC236}">
                <a16:creationId xmlns:a16="http://schemas.microsoft.com/office/drawing/2014/main" id="{492D3F8C-E600-0D44-16D0-92D1FB39CED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9052170" y="42179"/>
            <a:ext cx="1561005" cy="1912908"/>
          </a:xfrm>
          <a:prstGeom prst="rect">
            <a:avLst/>
          </a:prstGeom>
        </p:spPr>
      </p:pic>
      <p:sp>
        <p:nvSpPr>
          <p:cNvPr id="4" name="TextBox 3">
            <a:extLst>
              <a:ext uri="{FF2B5EF4-FFF2-40B4-BE49-F238E27FC236}">
                <a16:creationId xmlns:a16="http://schemas.microsoft.com/office/drawing/2014/main" id="{EAC5DE87-90F3-9628-1EA6-2E83CA49C8FA}"/>
              </a:ext>
            </a:extLst>
          </p:cNvPr>
          <p:cNvSpPr txBox="1"/>
          <p:nvPr/>
        </p:nvSpPr>
        <p:spPr>
          <a:xfrm>
            <a:off x="8976077" y="1962835"/>
            <a:ext cx="1755228" cy="646331"/>
          </a:xfrm>
          <a:prstGeom prst="rect">
            <a:avLst/>
          </a:prstGeom>
          <a:noFill/>
        </p:spPr>
        <p:txBody>
          <a:bodyPr wrap="square" rtlCol="0">
            <a:spAutoFit/>
          </a:bodyPr>
          <a:lstStyle/>
          <a:p>
            <a:pPr algn="ctr"/>
            <a:r>
              <a:rPr lang="en-JP" dirty="0"/>
              <a:t>David Band (1957-2009)</a:t>
            </a:r>
          </a:p>
        </p:txBody>
      </p:sp>
      <p:sp>
        <p:nvSpPr>
          <p:cNvPr id="5" name="TextBox 4">
            <a:extLst>
              <a:ext uri="{FF2B5EF4-FFF2-40B4-BE49-F238E27FC236}">
                <a16:creationId xmlns:a16="http://schemas.microsoft.com/office/drawing/2014/main" id="{7FBB437C-2291-2489-ECB7-80D20C59EF94}"/>
              </a:ext>
            </a:extLst>
          </p:cNvPr>
          <p:cNvSpPr txBox="1"/>
          <p:nvPr/>
        </p:nvSpPr>
        <p:spPr>
          <a:xfrm>
            <a:off x="4573052" y="1270039"/>
            <a:ext cx="1844159" cy="369332"/>
          </a:xfrm>
          <a:prstGeom prst="rect">
            <a:avLst/>
          </a:prstGeom>
          <a:noFill/>
        </p:spPr>
        <p:txBody>
          <a:bodyPr wrap="none" rtlCol="0">
            <a:spAutoFit/>
          </a:bodyPr>
          <a:lstStyle/>
          <a:p>
            <a:r>
              <a:rPr lang="en-JP" dirty="0"/>
              <a:t>(Band et al. 1993)</a:t>
            </a:r>
          </a:p>
        </p:txBody>
      </p:sp>
      <p:sp>
        <p:nvSpPr>
          <p:cNvPr id="2" name="TextBox 1">
            <a:extLst>
              <a:ext uri="{FF2B5EF4-FFF2-40B4-BE49-F238E27FC236}">
                <a16:creationId xmlns:a16="http://schemas.microsoft.com/office/drawing/2014/main" id="{9B5FC9C8-A453-CFEC-8761-B50417B5E012}"/>
              </a:ext>
            </a:extLst>
          </p:cNvPr>
          <p:cNvSpPr txBox="1"/>
          <p:nvPr/>
        </p:nvSpPr>
        <p:spPr>
          <a:xfrm>
            <a:off x="4389734" y="1816386"/>
            <a:ext cx="939681" cy="400110"/>
          </a:xfrm>
          <a:prstGeom prst="rect">
            <a:avLst/>
          </a:prstGeom>
          <a:noFill/>
        </p:spPr>
        <p:txBody>
          <a:bodyPr wrap="none" rtlCol="0">
            <a:spAutoFit/>
          </a:bodyPr>
          <a:lstStyle/>
          <a:p>
            <a:r>
              <a:rPr lang="en-JP" sz="2000" dirty="0"/>
              <a:t>(α ~ -1)</a:t>
            </a:r>
          </a:p>
        </p:txBody>
      </p:sp>
      <p:sp>
        <p:nvSpPr>
          <p:cNvPr id="6" name="TextBox 5">
            <a:extLst>
              <a:ext uri="{FF2B5EF4-FFF2-40B4-BE49-F238E27FC236}">
                <a16:creationId xmlns:a16="http://schemas.microsoft.com/office/drawing/2014/main" id="{DAC60D96-03CF-95AD-F820-6B37880F15B0}"/>
              </a:ext>
            </a:extLst>
          </p:cNvPr>
          <p:cNvSpPr txBox="1"/>
          <p:nvPr/>
        </p:nvSpPr>
        <p:spPr>
          <a:xfrm>
            <a:off x="7886656" y="4438590"/>
            <a:ext cx="1124026" cy="400110"/>
          </a:xfrm>
          <a:prstGeom prst="rect">
            <a:avLst/>
          </a:prstGeom>
          <a:noFill/>
        </p:spPr>
        <p:txBody>
          <a:bodyPr wrap="none" rtlCol="0">
            <a:spAutoFit/>
          </a:bodyPr>
          <a:lstStyle/>
          <a:p>
            <a:r>
              <a:rPr lang="en-JP" sz="2000" dirty="0"/>
              <a:t>(β ~ -2.5)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70B27FE-37D4-F1CA-1ABE-60F67CA1A773}"/>
              </a:ext>
            </a:extLst>
          </p:cNvPr>
          <p:cNvSpPr/>
          <p:nvPr/>
        </p:nvSpPr>
        <p:spPr>
          <a:xfrm>
            <a:off x="5959520" y="1813271"/>
            <a:ext cx="441726" cy="464082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1" name="Rectangle 20">
            <a:extLst>
              <a:ext uri="{FF2B5EF4-FFF2-40B4-BE49-F238E27FC236}">
                <a16:creationId xmlns:a16="http://schemas.microsoft.com/office/drawing/2014/main" id="{50B41DE3-83D3-46B9-C3D8-DBA7C5ADA1AA}"/>
              </a:ext>
            </a:extLst>
          </p:cNvPr>
          <p:cNvSpPr/>
          <p:nvPr/>
        </p:nvSpPr>
        <p:spPr>
          <a:xfrm>
            <a:off x="6306980" y="6082398"/>
            <a:ext cx="5446319" cy="3651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0" name="Rectangle 19">
            <a:extLst>
              <a:ext uri="{FF2B5EF4-FFF2-40B4-BE49-F238E27FC236}">
                <a16:creationId xmlns:a16="http://schemas.microsoft.com/office/drawing/2014/main" id="{11F16BD7-193F-C5C2-B8DF-8335EE73D8C3}"/>
              </a:ext>
            </a:extLst>
          </p:cNvPr>
          <p:cNvSpPr/>
          <p:nvPr/>
        </p:nvSpPr>
        <p:spPr>
          <a:xfrm>
            <a:off x="126221" y="6117417"/>
            <a:ext cx="5758799" cy="3651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9" name="Rectangle 18">
            <a:extLst>
              <a:ext uri="{FF2B5EF4-FFF2-40B4-BE49-F238E27FC236}">
                <a16:creationId xmlns:a16="http://schemas.microsoft.com/office/drawing/2014/main" id="{037C934E-1BED-D516-985D-E76D4134F8B0}"/>
              </a:ext>
            </a:extLst>
          </p:cNvPr>
          <p:cNvSpPr/>
          <p:nvPr/>
        </p:nvSpPr>
        <p:spPr>
          <a:xfrm>
            <a:off x="126221" y="1839829"/>
            <a:ext cx="423223" cy="431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 name="Title 1">
            <a:extLst>
              <a:ext uri="{FF2B5EF4-FFF2-40B4-BE49-F238E27FC236}">
                <a16:creationId xmlns:a16="http://schemas.microsoft.com/office/drawing/2014/main" id="{4EE793FE-5FE6-D7E3-F9BD-694C5A5EA818}"/>
              </a:ext>
            </a:extLst>
          </p:cNvPr>
          <p:cNvSpPr>
            <a:spLocks noGrp="1"/>
          </p:cNvSpPr>
          <p:nvPr>
            <p:ph type="title"/>
          </p:nvPr>
        </p:nvSpPr>
        <p:spPr>
          <a:xfrm>
            <a:off x="386074" y="332279"/>
            <a:ext cx="10515600" cy="1325563"/>
          </a:xfrm>
        </p:spPr>
        <p:txBody>
          <a:bodyPr/>
          <a:lstStyle/>
          <a:p>
            <a:pPr algn="ctr"/>
            <a:r>
              <a:rPr lang="en-JP" dirty="0"/>
              <a:t>Photon index α / 1-s peak flux vs. redshift </a:t>
            </a:r>
          </a:p>
        </p:txBody>
      </p:sp>
      <p:sp>
        <p:nvSpPr>
          <p:cNvPr id="4" name="Date Placeholder 3">
            <a:extLst>
              <a:ext uri="{FF2B5EF4-FFF2-40B4-BE49-F238E27FC236}">
                <a16:creationId xmlns:a16="http://schemas.microsoft.com/office/drawing/2014/main" id="{545B2C5C-A34E-178F-A2C4-FE5485C357DA}"/>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8A452582-54FA-A485-8B7E-2058066FAA2F}"/>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078CBA48-B883-799A-67B2-02069ECF18DF}"/>
              </a:ext>
            </a:extLst>
          </p:cNvPr>
          <p:cNvSpPr>
            <a:spLocks noGrp="1"/>
          </p:cNvSpPr>
          <p:nvPr>
            <p:ph type="sldNum" sz="quarter" idx="12"/>
          </p:nvPr>
        </p:nvSpPr>
        <p:spPr/>
        <p:txBody>
          <a:bodyPr/>
          <a:lstStyle/>
          <a:p>
            <a:fld id="{580D79CD-3E02-D043-9063-8D0F6ACF0498}" type="slidenum">
              <a:rPr lang="en-JP" smtClean="0"/>
              <a:t>43</a:t>
            </a:fld>
            <a:endParaRPr lang="en-JP"/>
          </a:p>
        </p:txBody>
      </p:sp>
      <p:sp>
        <p:nvSpPr>
          <p:cNvPr id="9" name="TextBox 8">
            <a:extLst>
              <a:ext uri="{FF2B5EF4-FFF2-40B4-BE49-F238E27FC236}">
                <a16:creationId xmlns:a16="http://schemas.microsoft.com/office/drawing/2014/main" id="{9182581B-47EE-1E94-7D40-5F0030C04585}"/>
              </a:ext>
            </a:extLst>
          </p:cNvPr>
          <p:cNvSpPr txBox="1"/>
          <p:nvPr/>
        </p:nvSpPr>
        <p:spPr>
          <a:xfrm rot="16200000">
            <a:off x="124387" y="3957956"/>
            <a:ext cx="378630" cy="461665"/>
          </a:xfrm>
          <a:prstGeom prst="rect">
            <a:avLst/>
          </a:prstGeom>
          <a:noFill/>
        </p:spPr>
        <p:txBody>
          <a:bodyPr wrap="none" rtlCol="0">
            <a:spAutoFit/>
          </a:bodyPr>
          <a:lstStyle/>
          <a:p>
            <a:r>
              <a:rPr lang="en-JP" sz="2400" dirty="0">
                <a:latin typeface="Symbol" pitchFamily="2" charset="2"/>
              </a:rPr>
              <a:t>a</a:t>
            </a:r>
            <a:endParaRPr lang="en-JP" sz="2400" dirty="0"/>
          </a:p>
        </p:txBody>
      </p:sp>
      <p:sp>
        <p:nvSpPr>
          <p:cNvPr id="10" name="TextBox 9">
            <a:extLst>
              <a:ext uri="{FF2B5EF4-FFF2-40B4-BE49-F238E27FC236}">
                <a16:creationId xmlns:a16="http://schemas.microsoft.com/office/drawing/2014/main" id="{5DB15BC7-EE1A-633D-6350-EAE6CF934E0F}"/>
              </a:ext>
            </a:extLst>
          </p:cNvPr>
          <p:cNvSpPr txBox="1"/>
          <p:nvPr/>
        </p:nvSpPr>
        <p:spPr>
          <a:xfrm>
            <a:off x="2688804" y="6083146"/>
            <a:ext cx="954877" cy="369332"/>
          </a:xfrm>
          <a:prstGeom prst="rect">
            <a:avLst/>
          </a:prstGeom>
          <a:noFill/>
        </p:spPr>
        <p:txBody>
          <a:bodyPr wrap="none" rtlCol="0">
            <a:spAutoFit/>
          </a:bodyPr>
          <a:lstStyle/>
          <a:p>
            <a:r>
              <a:rPr lang="en-JP" dirty="0"/>
              <a:t>Redshift</a:t>
            </a:r>
          </a:p>
        </p:txBody>
      </p:sp>
      <p:sp>
        <p:nvSpPr>
          <p:cNvPr id="13" name="TextBox 12">
            <a:extLst>
              <a:ext uri="{FF2B5EF4-FFF2-40B4-BE49-F238E27FC236}">
                <a16:creationId xmlns:a16="http://schemas.microsoft.com/office/drawing/2014/main" id="{6B42E722-29E2-53EF-F25D-7A17F242836C}"/>
              </a:ext>
            </a:extLst>
          </p:cNvPr>
          <p:cNvSpPr txBox="1"/>
          <p:nvPr/>
        </p:nvSpPr>
        <p:spPr>
          <a:xfrm>
            <a:off x="8599834" y="6084767"/>
            <a:ext cx="954877" cy="369332"/>
          </a:xfrm>
          <a:prstGeom prst="rect">
            <a:avLst/>
          </a:prstGeom>
          <a:noFill/>
        </p:spPr>
        <p:txBody>
          <a:bodyPr wrap="none" rtlCol="0">
            <a:spAutoFit/>
          </a:bodyPr>
          <a:lstStyle/>
          <a:p>
            <a:r>
              <a:rPr lang="en-JP" dirty="0"/>
              <a:t>Redshift</a:t>
            </a:r>
          </a:p>
        </p:txBody>
      </p:sp>
      <p:sp>
        <p:nvSpPr>
          <p:cNvPr id="14" name="TextBox 13">
            <a:extLst>
              <a:ext uri="{FF2B5EF4-FFF2-40B4-BE49-F238E27FC236}">
                <a16:creationId xmlns:a16="http://schemas.microsoft.com/office/drawing/2014/main" id="{A7E3B2B1-2050-978A-6FA1-F071DD5C72DE}"/>
              </a:ext>
            </a:extLst>
          </p:cNvPr>
          <p:cNvSpPr txBox="1"/>
          <p:nvPr/>
        </p:nvSpPr>
        <p:spPr>
          <a:xfrm rot="16200000">
            <a:off x="4711310" y="3830697"/>
            <a:ext cx="2919645" cy="369332"/>
          </a:xfrm>
          <a:prstGeom prst="rect">
            <a:avLst/>
          </a:prstGeom>
          <a:noFill/>
        </p:spPr>
        <p:txBody>
          <a:bodyPr wrap="none" rtlCol="0">
            <a:spAutoFit/>
          </a:bodyPr>
          <a:lstStyle/>
          <a:p>
            <a:r>
              <a:rPr lang="en-JP" dirty="0"/>
              <a:t>P</a:t>
            </a:r>
            <a:r>
              <a:rPr lang="en-JP" baseline="-25000" dirty="0"/>
              <a:t>1s</a:t>
            </a:r>
            <a:r>
              <a:rPr lang="en-JP" dirty="0"/>
              <a:t> (15-150 keV) [erg/cm</a:t>
            </a:r>
            <a:r>
              <a:rPr lang="en-JP" baseline="30000" dirty="0"/>
              <a:t>2</a:t>
            </a:r>
            <a:r>
              <a:rPr lang="en-JP" dirty="0"/>
              <a:t>/s]</a:t>
            </a:r>
          </a:p>
        </p:txBody>
      </p:sp>
      <p:pic>
        <p:nvPicPr>
          <p:cNvPr id="16" name="Picture 15" descr="A graph of a sound wave&#10;&#10;AI-generated content may be incorrect.">
            <a:extLst>
              <a:ext uri="{FF2B5EF4-FFF2-40B4-BE49-F238E27FC236}">
                <a16:creationId xmlns:a16="http://schemas.microsoft.com/office/drawing/2014/main" id="{CAA1C102-5950-60C7-EE59-A801D737C9E8}"/>
              </a:ext>
            </a:extLst>
          </p:cNvPr>
          <p:cNvPicPr>
            <a:picLocks noChangeAspect="1"/>
          </p:cNvPicPr>
          <p:nvPr/>
        </p:nvPicPr>
        <p:blipFill>
          <a:blip r:embed="rId2"/>
          <a:stretch>
            <a:fillRect/>
          </a:stretch>
        </p:blipFill>
        <p:spPr>
          <a:xfrm>
            <a:off x="487520" y="1856363"/>
            <a:ext cx="5397500" cy="4318000"/>
          </a:xfrm>
          <a:prstGeom prst="rect">
            <a:avLst/>
          </a:prstGeom>
        </p:spPr>
      </p:pic>
      <p:pic>
        <p:nvPicPr>
          <p:cNvPr id="18" name="Picture 17" descr="A graph with white dots&#10;&#10;AI-generated content may be incorrect.">
            <a:extLst>
              <a:ext uri="{FF2B5EF4-FFF2-40B4-BE49-F238E27FC236}">
                <a16:creationId xmlns:a16="http://schemas.microsoft.com/office/drawing/2014/main" id="{56AB3F9B-5649-7365-470D-520BE8DD933A}"/>
              </a:ext>
            </a:extLst>
          </p:cNvPr>
          <p:cNvPicPr>
            <a:picLocks noChangeAspect="1"/>
          </p:cNvPicPr>
          <p:nvPr/>
        </p:nvPicPr>
        <p:blipFill>
          <a:blip r:embed="rId3"/>
          <a:stretch>
            <a:fillRect/>
          </a:stretch>
        </p:blipFill>
        <p:spPr>
          <a:xfrm>
            <a:off x="6355799" y="1813272"/>
            <a:ext cx="5397500" cy="4318000"/>
          </a:xfrm>
          <a:prstGeom prst="rect">
            <a:avLst/>
          </a:prstGeom>
        </p:spPr>
      </p:pic>
    </p:spTree>
    <p:extLst>
      <p:ext uri="{BB962C8B-B14F-4D97-AF65-F5344CB8AC3E}">
        <p14:creationId xmlns:p14="http://schemas.microsoft.com/office/powerpoint/2010/main" val="1636479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77E0812-5CCD-6D2F-D1D7-9256E4436D5C}"/>
              </a:ext>
            </a:extLst>
          </p:cNvPr>
          <p:cNvSpPr/>
          <p:nvPr/>
        </p:nvSpPr>
        <p:spPr>
          <a:xfrm>
            <a:off x="5919538" y="6046301"/>
            <a:ext cx="5967662" cy="31005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0" name="Rectangle 19">
            <a:extLst>
              <a:ext uri="{FF2B5EF4-FFF2-40B4-BE49-F238E27FC236}">
                <a16:creationId xmlns:a16="http://schemas.microsoft.com/office/drawing/2014/main" id="{33086A99-6199-E6A7-E44F-4361D7A098E6}"/>
              </a:ext>
            </a:extLst>
          </p:cNvPr>
          <p:cNvSpPr/>
          <p:nvPr/>
        </p:nvSpPr>
        <p:spPr>
          <a:xfrm>
            <a:off x="126221" y="6101375"/>
            <a:ext cx="5758799" cy="3651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9" name="Rectangle 18">
            <a:extLst>
              <a:ext uri="{FF2B5EF4-FFF2-40B4-BE49-F238E27FC236}">
                <a16:creationId xmlns:a16="http://schemas.microsoft.com/office/drawing/2014/main" id="{1A725246-F159-B69F-0373-98A3DACD3CBE}"/>
              </a:ext>
            </a:extLst>
          </p:cNvPr>
          <p:cNvSpPr/>
          <p:nvPr/>
        </p:nvSpPr>
        <p:spPr>
          <a:xfrm>
            <a:off x="126221" y="1839829"/>
            <a:ext cx="423223" cy="431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 name="Title 1">
            <a:extLst>
              <a:ext uri="{FF2B5EF4-FFF2-40B4-BE49-F238E27FC236}">
                <a16:creationId xmlns:a16="http://schemas.microsoft.com/office/drawing/2014/main" id="{769E90E7-225F-4410-2FB1-CDA4FAA235CE}"/>
              </a:ext>
            </a:extLst>
          </p:cNvPr>
          <p:cNvSpPr>
            <a:spLocks noGrp="1"/>
          </p:cNvSpPr>
          <p:nvPr>
            <p:ph type="title"/>
          </p:nvPr>
        </p:nvSpPr>
        <p:spPr>
          <a:xfrm>
            <a:off x="661738" y="300957"/>
            <a:ext cx="10515600" cy="1325563"/>
          </a:xfrm>
        </p:spPr>
        <p:txBody>
          <a:bodyPr/>
          <a:lstStyle/>
          <a:p>
            <a:pPr algn="ctr"/>
            <a:r>
              <a:rPr lang="en-JP" dirty="0"/>
              <a:t>BAT on-board trigger v.s redshift</a:t>
            </a:r>
          </a:p>
        </p:txBody>
      </p:sp>
      <p:sp>
        <p:nvSpPr>
          <p:cNvPr id="4" name="Date Placeholder 3">
            <a:extLst>
              <a:ext uri="{FF2B5EF4-FFF2-40B4-BE49-F238E27FC236}">
                <a16:creationId xmlns:a16="http://schemas.microsoft.com/office/drawing/2014/main" id="{CA6AB317-3799-E62A-464D-4BA31636456A}"/>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644456C9-6F27-0F25-4BC3-ABDD22CC540E}"/>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4A370AF9-2F24-0C1C-D9D7-3172BC86D2F2}"/>
              </a:ext>
            </a:extLst>
          </p:cNvPr>
          <p:cNvSpPr>
            <a:spLocks noGrp="1"/>
          </p:cNvSpPr>
          <p:nvPr>
            <p:ph type="sldNum" sz="quarter" idx="12"/>
          </p:nvPr>
        </p:nvSpPr>
        <p:spPr/>
        <p:txBody>
          <a:bodyPr/>
          <a:lstStyle/>
          <a:p>
            <a:fld id="{580D79CD-3E02-D043-9063-8D0F6ACF0498}" type="slidenum">
              <a:rPr lang="en-JP" smtClean="0"/>
              <a:t>44</a:t>
            </a:fld>
            <a:endParaRPr lang="en-JP"/>
          </a:p>
        </p:txBody>
      </p:sp>
      <p:pic>
        <p:nvPicPr>
          <p:cNvPr id="8" name="Picture 7" descr="A screen shot of a black background&#10;&#10;AI-generated content may be incorrect.">
            <a:extLst>
              <a:ext uri="{FF2B5EF4-FFF2-40B4-BE49-F238E27FC236}">
                <a16:creationId xmlns:a16="http://schemas.microsoft.com/office/drawing/2014/main" id="{95061BB1-B4C0-9A68-50AF-553EE60938BD}"/>
              </a:ext>
            </a:extLst>
          </p:cNvPr>
          <p:cNvPicPr>
            <a:picLocks noChangeAspect="1"/>
          </p:cNvPicPr>
          <p:nvPr/>
        </p:nvPicPr>
        <p:blipFill>
          <a:blip r:embed="rId2"/>
          <a:stretch>
            <a:fillRect/>
          </a:stretch>
        </p:blipFill>
        <p:spPr>
          <a:xfrm>
            <a:off x="460085" y="1864519"/>
            <a:ext cx="5397500" cy="4318000"/>
          </a:xfrm>
          <a:prstGeom prst="rect">
            <a:avLst/>
          </a:prstGeom>
        </p:spPr>
      </p:pic>
      <p:sp>
        <p:nvSpPr>
          <p:cNvPr id="9" name="TextBox 8">
            <a:extLst>
              <a:ext uri="{FF2B5EF4-FFF2-40B4-BE49-F238E27FC236}">
                <a16:creationId xmlns:a16="http://schemas.microsoft.com/office/drawing/2014/main" id="{071B4D74-6A2F-660A-C1AD-5914D48F5677}"/>
              </a:ext>
            </a:extLst>
          </p:cNvPr>
          <p:cNvSpPr txBox="1"/>
          <p:nvPr/>
        </p:nvSpPr>
        <p:spPr>
          <a:xfrm rot="16200000">
            <a:off x="-1268978" y="3811143"/>
            <a:ext cx="3088794" cy="369332"/>
          </a:xfrm>
          <a:prstGeom prst="rect">
            <a:avLst/>
          </a:prstGeom>
          <a:noFill/>
        </p:spPr>
        <p:txBody>
          <a:bodyPr wrap="none" rtlCol="0">
            <a:spAutoFit/>
          </a:bodyPr>
          <a:lstStyle/>
          <a:p>
            <a:r>
              <a:rPr lang="en-US" dirty="0"/>
              <a:t>Foreground trigger duration [s]</a:t>
            </a:r>
            <a:endParaRPr lang="en-JP" dirty="0"/>
          </a:p>
        </p:txBody>
      </p:sp>
      <p:sp>
        <p:nvSpPr>
          <p:cNvPr id="10" name="TextBox 9">
            <a:extLst>
              <a:ext uri="{FF2B5EF4-FFF2-40B4-BE49-F238E27FC236}">
                <a16:creationId xmlns:a16="http://schemas.microsoft.com/office/drawing/2014/main" id="{6191CB4E-3953-719C-32DB-B8F4E8B280E5}"/>
              </a:ext>
            </a:extLst>
          </p:cNvPr>
          <p:cNvSpPr txBox="1"/>
          <p:nvPr/>
        </p:nvSpPr>
        <p:spPr>
          <a:xfrm>
            <a:off x="2742761" y="6103562"/>
            <a:ext cx="954877" cy="369332"/>
          </a:xfrm>
          <a:prstGeom prst="rect">
            <a:avLst/>
          </a:prstGeom>
          <a:noFill/>
        </p:spPr>
        <p:txBody>
          <a:bodyPr wrap="none" rtlCol="0">
            <a:spAutoFit/>
          </a:bodyPr>
          <a:lstStyle/>
          <a:p>
            <a:r>
              <a:rPr lang="en-JP" dirty="0"/>
              <a:t>Redshift</a:t>
            </a:r>
          </a:p>
        </p:txBody>
      </p:sp>
      <p:pic>
        <p:nvPicPr>
          <p:cNvPr id="12" name="Picture 11" descr="A screen shot of a graph&#10;&#10;AI-generated content may be incorrect.">
            <a:extLst>
              <a:ext uri="{FF2B5EF4-FFF2-40B4-BE49-F238E27FC236}">
                <a16:creationId xmlns:a16="http://schemas.microsoft.com/office/drawing/2014/main" id="{4BC217CE-4E7D-7F39-B025-1B859B8AB382}"/>
              </a:ext>
            </a:extLst>
          </p:cNvPr>
          <p:cNvPicPr>
            <a:picLocks noChangeAspect="1"/>
          </p:cNvPicPr>
          <p:nvPr/>
        </p:nvPicPr>
        <p:blipFill>
          <a:blip r:embed="rId3"/>
          <a:stretch>
            <a:fillRect/>
          </a:stretch>
        </p:blipFill>
        <p:spPr>
          <a:xfrm>
            <a:off x="6606765" y="1864519"/>
            <a:ext cx="5397500" cy="4318000"/>
          </a:xfrm>
          <a:prstGeom prst="rect">
            <a:avLst/>
          </a:prstGeom>
        </p:spPr>
      </p:pic>
      <p:sp>
        <p:nvSpPr>
          <p:cNvPr id="13" name="TextBox 12">
            <a:extLst>
              <a:ext uri="{FF2B5EF4-FFF2-40B4-BE49-F238E27FC236}">
                <a16:creationId xmlns:a16="http://schemas.microsoft.com/office/drawing/2014/main" id="{82792698-A5A2-6E3A-04D9-8ABD2E3EF62A}"/>
              </a:ext>
            </a:extLst>
          </p:cNvPr>
          <p:cNvSpPr txBox="1"/>
          <p:nvPr/>
        </p:nvSpPr>
        <p:spPr>
          <a:xfrm>
            <a:off x="9027323" y="6016748"/>
            <a:ext cx="954877" cy="369332"/>
          </a:xfrm>
          <a:prstGeom prst="rect">
            <a:avLst/>
          </a:prstGeom>
          <a:noFill/>
        </p:spPr>
        <p:txBody>
          <a:bodyPr wrap="none" rtlCol="0">
            <a:spAutoFit/>
          </a:bodyPr>
          <a:lstStyle/>
          <a:p>
            <a:r>
              <a:rPr lang="en-JP" dirty="0"/>
              <a:t>Redshift</a:t>
            </a:r>
          </a:p>
        </p:txBody>
      </p:sp>
      <p:sp>
        <p:nvSpPr>
          <p:cNvPr id="14" name="Rectangle 13">
            <a:extLst>
              <a:ext uri="{FF2B5EF4-FFF2-40B4-BE49-F238E27FC236}">
                <a16:creationId xmlns:a16="http://schemas.microsoft.com/office/drawing/2014/main" id="{53937848-5D3A-D1CF-4785-B3C9F19910CA}"/>
              </a:ext>
            </a:extLst>
          </p:cNvPr>
          <p:cNvSpPr/>
          <p:nvPr/>
        </p:nvSpPr>
        <p:spPr>
          <a:xfrm>
            <a:off x="5943599" y="1864519"/>
            <a:ext cx="734291" cy="431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5" name="Rectangle 14">
            <a:extLst>
              <a:ext uri="{FF2B5EF4-FFF2-40B4-BE49-F238E27FC236}">
                <a16:creationId xmlns:a16="http://schemas.microsoft.com/office/drawing/2014/main" id="{6CFE569A-FDE8-3E4D-51AC-6BF8222E7950}"/>
              </a:ext>
            </a:extLst>
          </p:cNvPr>
          <p:cNvSpPr/>
          <p:nvPr/>
        </p:nvSpPr>
        <p:spPr>
          <a:xfrm>
            <a:off x="6913418" y="2105891"/>
            <a:ext cx="166255" cy="39108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6" name="TextBox 15">
            <a:extLst>
              <a:ext uri="{FF2B5EF4-FFF2-40B4-BE49-F238E27FC236}">
                <a16:creationId xmlns:a16="http://schemas.microsoft.com/office/drawing/2014/main" id="{4900AE9A-67D0-8828-7D10-1158D74D80B0}"/>
              </a:ext>
            </a:extLst>
          </p:cNvPr>
          <p:cNvSpPr txBox="1"/>
          <p:nvPr/>
        </p:nvSpPr>
        <p:spPr>
          <a:xfrm>
            <a:off x="5994278" y="4727221"/>
            <a:ext cx="1119794" cy="369332"/>
          </a:xfrm>
          <a:prstGeom prst="rect">
            <a:avLst/>
          </a:prstGeom>
          <a:noFill/>
        </p:spPr>
        <p:txBody>
          <a:bodyPr wrap="none" rtlCol="0">
            <a:spAutoFit/>
          </a:bodyPr>
          <a:lstStyle/>
          <a:p>
            <a:r>
              <a:rPr lang="en-JP" dirty="0"/>
              <a:t>15-50 keV</a:t>
            </a:r>
          </a:p>
        </p:txBody>
      </p:sp>
      <p:sp>
        <p:nvSpPr>
          <p:cNvPr id="17" name="TextBox 16">
            <a:extLst>
              <a:ext uri="{FF2B5EF4-FFF2-40B4-BE49-F238E27FC236}">
                <a16:creationId xmlns:a16="http://schemas.microsoft.com/office/drawing/2014/main" id="{75E4CBBE-3439-BDB5-08D0-866B44C91212}"/>
              </a:ext>
            </a:extLst>
          </p:cNvPr>
          <p:cNvSpPr txBox="1"/>
          <p:nvPr/>
        </p:nvSpPr>
        <p:spPr>
          <a:xfrm>
            <a:off x="5908263" y="3876653"/>
            <a:ext cx="1236813" cy="369332"/>
          </a:xfrm>
          <a:prstGeom prst="rect">
            <a:avLst/>
          </a:prstGeom>
          <a:noFill/>
        </p:spPr>
        <p:txBody>
          <a:bodyPr wrap="none" rtlCol="0">
            <a:spAutoFit/>
          </a:bodyPr>
          <a:lstStyle/>
          <a:p>
            <a:r>
              <a:rPr lang="en-JP" dirty="0"/>
              <a:t>25-100 keV</a:t>
            </a:r>
          </a:p>
        </p:txBody>
      </p:sp>
      <p:sp>
        <p:nvSpPr>
          <p:cNvPr id="18" name="TextBox 17">
            <a:extLst>
              <a:ext uri="{FF2B5EF4-FFF2-40B4-BE49-F238E27FC236}">
                <a16:creationId xmlns:a16="http://schemas.microsoft.com/office/drawing/2014/main" id="{5F3CC746-9CBF-8E21-EEC9-56AC1A1717F5}"/>
              </a:ext>
            </a:extLst>
          </p:cNvPr>
          <p:cNvSpPr txBox="1"/>
          <p:nvPr/>
        </p:nvSpPr>
        <p:spPr>
          <a:xfrm>
            <a:off x="5908263" y="2998375"/>
            <a:ext cx="1236813" cy="369332"/>
          </a:xfrm>
          <a:prstGeom prst="rect">
            <a:avLst/>
          </a:prstGeom>
          <a:noFill/>
        </p:spPr>
        <p:txBody>
          <a:bodyPr wrap="none" rtlCol="0">
            <a:spAutoFit/>
          </a:bodyPr>
          <a:lstStyle/>
          <a:p>
            <a:r>
              <a:rPr lang="en-JP" dirty="0"/>
              <a:t>50-350 keV</a:t>
            </a:r>
          </a:p>
        </p:txBody>
      </p:sp>
    </p:spTree>
    <p:extLst>
      <p:ext uri="{BB962C8B-B14F-4D97-AF65-F5344CB8AC3E}">
        <p14:creationId xmlns:p14="http://schemas.microsoft.com/office/powerpoint/2010/main" val="3221742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2A26E40-AA8B-21CD-BE6A-DE4E570B880B}"/>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3839E7A8-ED0B-03EA-B909-F8BEC8D2D18B}"/>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5EDFAE26-AAD7-7B9D-7F05-41A927492DB4}"/>
              </a:ext>
            </a:extLst>
          </p:cNvPr>
          <p:cNvSpPr>
            <a:spLocks noGrp="1"/>
          </p:cNvSpPr>
          <p:nvPr>
            <p:ph type="sldNum" sz="quarter" idx="12"/>
          </p:nvPr>
        </p:nvSpPr>
        <p:spPr/>
        <p:txBody>
          <a:bodyPr/>
          <a:lstStyle/>
          <a:p>
            <a:fld id="{580D79CD-3E02-D043-9063-8D0F6ACF0498}" type="slidenum">
              <a:rPr lang="en-JP" smtClean="0"/>
              <a:t>45</a:t>
            </a:fld>
            <a:endParaRPr lang="en-JP"/>
          </a:p>
        </p:txBody>
      </p:sp>
      <p:pic>
        <p:nvPicPr>
          <p:cNvPr id="10" name="Picture 9" descr="A graph of a graph&#10;&#10;AI-generated content may be incorrect.">
            <a:extLst>
              <a:ext uri="{FF2B5EF4-FFF2-40B4-BE49-F238E27FC236}">
                <a16:creationId xmlns:a16="http://schemas.microsoft.com/office/drawing/2014/main" id="{B7459E32-DBBE-70BA-0BDC-009BBD4BD257}"/>
              </a:ext>
            </a:extLst>
          </p:cNvPr>
          <p:cNvPicPr>
            <a:picLocks noChangeAspect="1"/>
          </p:cNvPicPr>
          <p:nvPr/>
        </p:nvPicPr>
        <p:blipFill>
          <a:blip r:embed="rId2"/>
          <a:stretch>
            <a:fillRect/>
          </a:stretch>
        </p:blipFill>
        <p:spPr>
          <a:xfrm>
            <a:off x="2011795" y="595167"/>
            <a:ext cx="7644823" cy="6115859"/>
          </a:xfrm>
          <a:prstGeom prst="rect">
            <a:avLst/>
          </a:prstGeom>
        </p:spPr>
      </p:pic>
      <p:sp>
        <p:nvSpPr>
          <p:cNvPr id="11" name="TextBox 10">
            <a:extLst>
              <a:ext uri="{FF2B5EF4-FFF2-40B4-BE49-F238E27FC236}">
                <a16:creationId xmlns:a16="http://schemas.microsoft.com/office/drawing/2014/main" id="{24C22B79-BB09-BA7A-491B-314AC1BFF18E}"/>
              </a:ext>
            </a:extLst>
          </p:cNvPr>
          <p:cNvSpPr txBox="1"/>
          <p:nvPr/>
        </p:nvSpPr>
        <p:spPr>
          <a:xfrm rot="16200000">
            <a:off x="-615830" y="3470389"/>
            <a:ext cx="4575676" cy="461665"/>
          </a:xfrm>
          <a:prstGeom prst="rect">
            <a:avLst/>
          </a:prstGeom>
          <a:noFill/>
        </p:spPr>
        <p:txBody>
          <a:bodyPr wrap="none" rtlCol="0">
            <a:spAutoFit/>
          </a:bodyPr>
          <a:lstStyle/>
          <a:p>
            <a:r>
              <a:rPr lang="en-JP" sz="2400" dirty="0"/>
              <a:t>0.3-10 keV energy flux [erg/cm</a:t>
            </a:r>
            <a:r>
              <a:rPr lang="en-JP" sz="2400" baseline="30000" dirty="0"/>
              <a:t>2</a:t>
            </a:r>
            <a:r>
              <a:rPr lang="en-JP" sz="2400" dirty="0"/>
              <a:t>/s] </a:t>
            </a:r>
          </a:p>
        </p:txBody>
      </p:sp>
      <p:sp>
        <p:nvSpPr>
          <p:cNvPr id="12" name="TextBox 11">
            <a:extLst>
              <a:ext uri="{FF2B5EF4-FFF2-40B4-BE49-F238E27FC236}">
                <a16:creationId xmlns:a16="http://schemas.microsoft.com/office/drawing/2014/main" id="{A1C41574-1714-5C67-F102-329C61526DFF}"/>
              </a:ext>
            </a:extLst>
          </p:cNvPr>
          <p:cNvSpPr txBox="1"/>
          <p:nvPr/>
        </p:nvSpPr>
        <p:spPr>
          <a:xfrm>
            <a:off x="3911776" y="6364251"/>
            <a:ext cx="3812775" cy="461665"/>
          </a:xfrm>
          <a:prstGeom prst="rect">
            <a:avLst/>
          </a:prstGeom>
          <a:noFill/>
        </p:spPr>
        <p:txBody>
          <a:bodyPr wrap="none" rtlCol="0">
            <a:spAutoFit/>
          </a:bodyPr>
          <a:lstStyle/>
          <a:p>
            <a:r>
              <a:rPr lang="en-JP" sz="2400" dirty="0"/>
              <a:t>Time since the BAT trigger [s]</a:t>
            </a:r>
          </a:p>
        </p:txBody>
      </p:sp>
      <p:sp>
        <p:nvSpPr>
          <p:cNvPr id="2" name="Title 1">
            <a:extLst>
              <a:ext uri="{FF2B5EF4-FFF2-40B4-BE49-F238E27FC236}">
                <a16:creationId xmlns:a16="http://schemas.microsoft.com/office/drawing/2014/main" id="{F1559BA8-A9A5-DD1E-557B-81DE769B67EA}"/>
              </a:ext>
            </a:extLst>
          </p:cNvPr>
          <p:cNvSpPr>
            <a:spLocks noGrp="1"/>
          </p:cNvSpPr>
          <p:nvPr>
            <p:ph type="title"/>
          </p:nvPr>
        </p:nvSpPr>
        <p:spPr>
          <a:xfrm>
            <a:off x="504871" y="129645"/>
            <a:ext cx="10515600" cy="909568"/>
          </a:xfrm>
        </p:spPr>
        <p:txBody>
          <a:bodyPr/>
          <a:lstStyle/>
          <a:p>
            <a:pPr algn="ctr"/>
            <a:r>
              <a:rPr lang="en-JP" dirty="0"/>
              <a:t>GRB X-ray afterglow light curve</a:t>
            </a:r>
          </a:p>
        </p:txBody>
      </p:sp>
    </p:spTree>
    <p:extLst>
      <p:ext uri="{BB962C8B-B14F-4D97-AF65-F5344CB8AC3E}">
        <p14:creationId xmlns:p14="http://schemas.microsoft.com/office/powerpoint/2010/main" val="1057703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AFD0A-DAE4-D003-D1A6-243B7E8471DD}"/>
              </a:ext>
            </a:extLst>
          </p:cNvPr>
          <p:cNvSpPr>
            <a:spLocks noGrp="1"/>
          </p:cNvSpPr>
          <p:nvPr>
            <p:ph type="title"/>
          </p:nvPr>
        </p:nvSpPr>
        <p:spPr>
          <a:xfrm>
            <a:off x="838200" y="2418515"/>
            <a:ext cx="10515600" cy="1325563"/>
          </a:xfrm>
        </p:spPr>
        <p:txBody>
          <a:bodyPr>
            <a:normAutofit/>
          </a:bodyPr>
          <a:lstStyle/>
          <a:p>
            <a:pPr algn="ctr"/>
            <a:r>
              <a:rPr lang="en-JP" sz="5400" dirty="0"/>
              <a:t>Smallsat development at AGU</a:t>
            </a:r>
          </a:p>
        </p:txBody>
      </p:sp>
      <p:sp>
        <p:nvSpPr>
          <p:cNvPr id="4" name="Date Placeholder 3">
            <a:extLst>
              <a:ext uri="{FF2B5EF4-FFF2-40B4-BE49-F238E27FC236}">
                <a16:creationId xmlns:a16="http://schemas.microsoft.com/office/drawing/2014/main" id="{DC80652A-65B1-272B-7697-46728F4F5A31}"/>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F04E2CE4-68B4-D098-305B-EA112B8D515E}"/>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44DAFB78-F3D7-D4C4-F0B2-B949E64ACDC6}"/>
              </a:ext>
            </a:extLst>
          </p:cNvPr>
          <p:cNvSpPr>
            <a:spLocks noGrp="1"/>
          </p:cNvSpPr>
          <p:nvPr>
            <p:ph type="sldNum" sz="quarter" idx="12"/>
          </p:nvPr>
        </p:nvSpPr>
        <p:spPr/>
        <p:txBody>
          <a:bodyPr/>
          <a:lstStyle/>
          <a:p>
            <a:fld id="{580D79CD-3E02-D043-9063-8D0F6ACF0498}" type="slidenum">
              <a:rPr lang="en-JP" smtClean="0"/>
              <a:t>46</a:t>
            </a:fld>
            <a:endParaRPr lang="en-JP"/>
          </a:p>
        </p:txBody>
      </p:sp>
    </p:spTree>
    <p:extLst>
      <p:ext uri="{BB962C8B-B14F-4D97-AF65-F5344CB8AC3E}">
        <p14:creationId xmlns:p14="http://schemas.microsoft.com/office/powerpoint/2010/main" val="2366373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79676-FB3F-1623-2247-6995E95CAED1}"/>
              </a:ext>
            </a:extLst>
          </p:cNvPr>
          <p:cNvSpPr>
            <a:spLocks noGrp="1"/>
          </p:cNvSpPr>
          <p:nvPr>
            <p:ph type="title"/>
          </p:nvPr>
        </p:nvSpPr>
        <p:spPr>
          <a:xfrm>
            <a:off x="16042" y="88399"/>
            <a:ext cx="11145253" cy="1325563"/>
          </a:xfrm>
        </p:spPr>
        <p:txBody>
          <a:bodyPr>
            <a:normAutofit/>
          </a:bodyPr>
          <a:lstStyle/>
          <a:p>
            <a:pPr algn="ctr"/>
            <a:r>
              <a:rPr lang="en-JP" sz="4000" dirty="0"/>
              <a:t>ARICA-2: </a:t>
            </a:r>
            <a:br>
              <a:rPr lang="en-JP" sz="4000" dirty="0"/>
            </a:br>
            <a:r>
              <a:rPr lang="en-JP" sz="4000" dirty="0"/>
              <a:t>AGU Remote Innovative Cubesat Alert System-2</a:t>
            </a:r>
          </a:p>
        </p:txBody>
      </p:sp>
      <p:sp>
        <p:nvSpPr>
          <p:cNvPr id="4" name="Date Placeholder 3">
            <a:extLst>
              <a:ext uri="{FF2B5EF4-FFF2-40B4-BE49-F238E27FC236}">
                <a16:creationId xmlns:a16="http://schemas.microsoft.com/office/drawing/2014/main" id="{AEC5D664-6723-35D5-C85C-812DBC3FC796}"/>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18CF5698-210C-6112-3BCE-461A1B520871}"/>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AC42D047-5E8D-C369-BC07-CE334E812AF8}"/>
              </a:ext>
            </a:extLst>
          </p:cNvPr>
          <p:cNvSpPr>
            <a:spLocks noGrp="1"/>
          </p:cNvSpPr>
          <p:nvPr>
            <p:ph type="sldNum" sz="quarter" idx="12"/>
          </p:nvPr>
        </p:nvSpPr>
        <p:spPr/>
        <p:txBody>
          <a:bodyPr/>
          <a:lstStyle/>
          <a:p>
            <a:fld id="{580D79CD-3E02-D043-9063-8D0F6ACF0498}" type="slidenum">
              <a:rPr lang="en-JP" smtClean="0"/>
              <a:t>47</a:t>
            </a:fld>
            <a:endParaRPr lang="en-JP"/>
          </a:p>
        </p:txBody>
      </p:sp>
      <p:pic>
        <p:nvPicPr>
          <p:cNvPr id="7" name="Picture 6" descr="A diagram of a satellite&#10;&#10;Description automatically generated">
            <a:extLst>
              <a:ext uri="{FF2B5EF4-FFF2-40B4-BE49-F238E27FC236}">
                <a16:creationId xmlns:a16="http://schemas.microsoft.com/office/drawing/2014/main" id="{42F1B541-A060-DE7E-EE77-21FE4675E7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976" y="1821842"/>
            <a:ext cx="6698848" cy="4534508"/>
          </a:xfrm>
          <a:prstGeom prst="rect">
            <a:avLst/>
          </a:prstGeom>
        </p:spPr>
      </p:pic>
      <p:sp>
        <p:nvSpPr>
          <p:cNvPr id="9" name="TextBox 8">
            <a:extLst>
              <a:ext uri="{FF2B5EF4-FFF2-40B4-BE49-F238E27FC236}">
                <a16:creationId xmlns:a16="http://schemas.microsoft.com/office/drawing/2014/main" id="{71E60A18-C096-BEBD-F9D5-C3591DDC3123}"/>
              </a:ext>
            </a:extLst>
          </p:cNvPr>
          <p:cNvSpPr txBox="1"/>
          <p:nvPr/>
        </p:nvSpPr>
        <p:spPr>
          <a:xfrm>
            <a:off x="4070684" y="1314562"/>
            <a:ext cx="3228474" cy="369332"/>
          </a:xfrm>
          <a:prstGeom prst="rect">
            <a:avLst/>
          </a:prstGeom>
          <a:noFill/>
        </p:spPr>
        <p:txBody>
          <a:bodyPr wrap="square">
            <a:spAutoFit/>
          </a:bodyPr>
          <a:lstStyle/>
          <a:p>
            <a:r>
              <a:rPr lang="en-JP" sz="1800" dirty="0">
                <a:latin typeface="Yu Gothic Medium" panose="020B0400000000000000" pitchFamily="34" charset="-128"/>
                <a:ea typeface="Yu Gothic Medium" panose="020B0400000000000000" pitchFamily="34" charset="-128"/>
              </a:rPr>
              <a:t>(天体の“</a:t>
            </a:r>
            <a:r>
              <a:rPr lang="en-JP" sz="1800" dirty="0">
                <a:solidFill>
                  <a:srgbClr val="FFFF00"/>
                </a:solidFill>
                <a:latin typeface="Yu Gothic Medium" panose="020B0400000000000000" pitchFamily="34" charset="-128"/>
                <a:ea typeface="Yu Gothic Medium" panose="020B0400000000000000" pitchFamily="34" charset="-128"/>
              </a:rPr>
              <a:t>ありか</a:t>
            </a:r>
            <a:r>
              <a:rPr lang="en-JP" sz="1800" dirty="0">
                <a:latin typeface="Yu Gothic Medium" panose="020B0400000000000000" pitchFamily="34" charset="-128"/>
                <a:ea typeface="Yu Gothic Medium" panose="020B0400000000000000" pitchFamily="34" charset="-128"/>
              </a:rPr>
              <a:t>”を速報する)</a:t>
            </a:r>
          </a:p>
        </p:txBody>
      </p:sp>
      <p:pic>
        <p:nvPicPr>
          <p:cNvPr id="10" name="Picture 9" descr="A box with wires and wires&#10;&#10;AI-generated content may be incorrect.">
            <a:extLst>
              <a:ext uri="{FF2B5EF4-FFF2-40B4-BE49-F238E27FC236}">
                <a16:creationId xmlns:a16="http://schemas.microsoft.com/office/drawing/2014/main" id="{B9372726-BD39-4ECA-61F9-A8580D8F777C}"/>
              </a:ext>
            </a:extLst>
          </p:cNvPr>
          <p:cNvPicPr>
            <a:picLocks noChangeAspect="1"/>
          </p:cNvPicPr>
          <p:nvPr/>
        </p:nvPicPr>
        <p:blipFill>
          <a:blip r:embed="rId3"/>
          <a:stretch>
            <a:fillRect/>
          </a:stretch>
        </p:blipFill>
        <p:spPr>
          <a:xfrm rot="5400000">
            <a:off x="8945297" y="2268679"/>
            <a:ext cx="3445401" cy="2584051"/>
          </a:xfrm>
          <a:prstGeom prst="rect">
            <a:avLst/>
          </a:prstGeom>
        </p:spPr>
      </p:pic>
      <p:pic>
        <p:nvPicPr>
          <p:cNvPr id="11" name="Picture 10" descr="A machine with a screen and buttons&#10;&#10;AI-generated content may be incorrect.">
            <a:extLst>
              <a:ext uri="{FF2B5EF4-FFF2-40B4-BE49-F238E27FC236}">
                <a16:creationId xmlns:a16="http://schemas.microsoft.com/office/drawing/2014/main" id="{1EA70B69-62F2-0DB4-6192-D82A60D44144}"/>
              </a:ext>
            </a:extLst>
          </p:cNvPr>
          <p:cNvPicPr>
            <a:picLocks noChangeAspect="1"/>
          </p:cNvPicPr>
          <p:nvPr/>
        </p:nvPicPr>
        <p:blipFill>
          <a:blip r:embed="rId4"/>
          <a:srcRect t="7453" r="9817" b="19171"/>
          <a:stretch>
            <a:fillRect/>
          </a:stretch>
        </p:blipFill>
        <p:spPr>
          <a:xfrm rot="5400000">
            <a:off x="6467696" y="2510641"/>
            <a:ext cx="3445402" cy="2100129"/>
          </a:xfrm>
          <a:prstGeom prst="rect">
            <a:avLst/>
          </a:prstGeom>
        </p:spPr>
      </p:pic>
      <p:sp>
        <p:nvSpPr>
          <p:cNvPr id="12" name="TextBox 11">
            <a:extLst>
              <a:ext uri="{FF2B5EF4-FFF2-40B4-BE49-F238E27FC236}">
                <a16:creationId xmlns:a16="http://schemas.microsoft.com/office/drawing/2014/main" id="{D8C37C51-1A7D-BAC8-D5E5-B0E112D07911}"/>
              </a:ext>
            </a:extLst>
          </p:cNvPr>
          <p:cNvSpPr txBox="1"/>
          <p:nvPr/>
        </p:nvSpPr>
        <p:spPr>
          <a:xfrm>
            <a:off x="9308217" y="1813331"/>
            <a:ext cx="2227854" cy="369332"/>
          </a:xfrm>
          <a:prstGeom prst="rect">
            <a:avLst/>
          </a:prstGeom>
          <a:noFill/>
        </p:spPr>
        <p:txBody>
          <a:bodyPr wrap="none" rtlCol="0">
            <a:spAutoFit/>
          </a:bodyPr>
          <a:lstStyle/>
          <a:p>
            <a:r>
              <a:rPr lang="en-JP" dirty="0"/>
              <a:t>7/28-8/2 Thermal-vac</a:t>
            </a:r>
          </a:p>
        </p:txBody>
      </p:sp>
      <p:sp>
        <p:nvSpPr>
          <p:cNvPr id="13" name="TextBox 12">
            <a:extLst>
              <a:ext uri="{FF2B5EF4-FFF2-40B4-BE49-F238E27FC236}">
                <a16:creationId xmlns:a16="http://schemas.microsoft.com/office/drawing/2014/main" id="{CC364C32-7377-F7AB-3045-2A2313B07D3E}"/>
              </a:ext>
            </a:extLst>
          </p:cNvPr>
          <p:cNvSpPr txBox="1"/>
          <p:nvPr/>
        </p:nvSpPr>
        <p:spPr>
          <a:xfrm>
            <a:off x="8009528" y="1765767"/>
            <a:ext cx="1298689" cy="369332"/>
          </a:xfrm>
          <a:prstGeom prst="rect">
            <a:avLst/>
          </a:prstGeom>
          <a:noFill/>
        </p:spPr>
        <p:txBody>
          <a:bodyPr wrap="none" rtlCol="0">
            <a:spAutoFit/>
          </a:bodyPr>
          <a:lstStyle/>
          <a:p>
            <a:r>
              <a:rPr lang="en-JP" dirty="0"/>
              <a:t>ARICA-2 FM</a:t>
            </a:r>
          </a:p>
        </p:txBody>
      </p:sp>
      <p:sp>
        <p:nvSpPr>
          <p:cNvPr id="14" name="TextBox 13">
            <a:extLst>
              <a:ext uri="{FF2B5EF4-FFF2-40B4-BE49-F238E27FC236}">
                <a16:creationId xmlns:a16="http://schemas.microsoft.com/office/drawing/2014/main" id="{449007AE-8BA1-B9CA-E3F2-7150C9FCF3BA}"/>
              </a:ext>
            </a:extLst>
          </p:cNvPr>
          <p:cNvSpPr txBox="1"/>
          <p:nvPr/>
        </p:nvSpPr>
        <p:spPr>
          <a:xfrm>
            <a:off x="7541885" y="5378532"/>
            <a:ext cx="3126112" cy="707886"/>
          </a:xfrm>
          <a:prstGeom prst="rect">
            <a:avLst/>
          </a:prstGeom>
          <a:noFill/>
        </p:spPr>
        <p:txBody>
          <a:bodyPr wrap="none" rtlCol="0">
            <a:spAutoFit/>
          </a:bodyPr>
          <a:lstStyle/>
          <a:p>
            <a:pPr marL="285750" indent="-285750">
              <a:buFontTx/>
              <a:buChar char="-"/>
            </a:pPr>
            <a:r>
              <a:rPr lang="en-JP" sz="2000" dirty="0"/>
              <a:t>Delivery: November 2025</a:t>
            </a:r>
          </a:p>
          <a:p>
            <a:pPr marL="285750" indent="-285750">
              <a:buFontTx/>
              <a:buChar char="-"/>
            </a:pPr>
            <a:r>
              <a:rPr lang="en-JP" sz="2000" dirty="0"/>
              <a:t>Launch: FY 2025</a:t>
            </a:r>
          </a:p>
        </p:txBody>
      </p:sp>
    </p:spTree>
    <p:extLst>
      <p:ext uri="{BB962C8B-B14F-4D97-AF65-F5344CB8AC3E}">
        <p14:creationId xmlns:p14="http://schemas.microsoft.com/office/powerpoint/2010/main" val="3886195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1B8A1-154C-07B0-9555-2B482732027A}"/>
              </a:ext>
            </a:extLst>
          </p:cNvPr>
          <p:cNvSpPr>
            <a:spLocks noGrp="1"/>
          </p:cNvSpPr>
          <p:nvPr>
            <p:ph type="title"/>
          </p:nvPr>
        </p:nvSpPr>
        <p:spPr>
          <a:xfrm>
            <a:off x="838200" y="45244"/>
            <a:ext cx="9685421" cy="1690688"/>
          </a:xfrm>
        </p:spPr>
        <p:txBody>
          <a:bodyPr>
            <a:normAutofit fontScale="90000"/>
          </a:bodyPr>
          <a:lstStyle/>
          <a:p>
            <a:pPr algn="ctr"/>
            <a:r>
              <a:rPr lang="en-JP" dirty="0"/>
              <a:t>SEAGULL:</a:t>
            </a:r>
            <a:br>
              <a:rPr lang="en-JP" dirty="0"/>
            </a:br>
            <a:r>
              <a:rPr lang="en-JP" dirty="0"/>
              <a:t>SEArching origin of Gravitational wave source by cube sateLLite</a:t>
            </a:r>
          </a:p>
        </p:txBody>
      </p:sp>
      <p:sp>
        <p:nvSpPr>
          <p:cNvPr id="4" name="Date Placeholder 3">
            <a:extLst>
              <a:ext uri="{FF2B5EF4-FFF2-40B4-BE49-F238E27FC236}">
                <a16:creationId xmlns:a16="http://schemas.microsoft.com/office/drawing/2014/main" id="{4A7DCE4B-0D21-ED35-F634-51A49D684665}"/>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047B45CB-022A-B548-48D9-E913C9EA2032}"/>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52D57784-1793-D82A-8434-805009A59053}"/>
              </a:ext>
            </a:extLst>
          </p:cNvPr>
          <p:cNvSpPr>
            <a:spLocks noGrp="1"/>
          </p:cNvSpPr>
          <p:nvPr>
            <p:ph type="sldNum" sz="quarter" idx="12"/>
          </p:nvPr>
        </p:nvSpPr>
        <p:spPr/>
        <p:txBody>
          <a:bodyPr/>
          <a:lstStyle/>
          <a:p>
            <a:fld id="{580D79CD-3E02-D043-9063-8D0F6ACF0498}" type="slidenum">
              <a:rPr lang="en-JP" smtClean="0"/>
              <a:t>48</a:t>
            </a:fld>
            <a:endParaRPr lang="en-JP"/>
          </a:p>
        </p:txBody>
      </p:sp>
      <p:pic>
        <p:nvPicPr>
          <p:cNvPr id="8" name="Picture 7" descr="A diagram of a satellite system&#10;&#10;AI-generated content may be incorrect.">
            <a:extLst>
              <a:ext uri="{FF2B5EF4-FFF2-40B4-BE49-F238E27FC236}">
                <a16:creationId xmlns:a16="http://schemas.microsoft.com/office/drawing/2014/main" id="{EB7B6781-4DC6-C813-8031-C22B84D65FB0}"/>
              </a:ext>
            </a:extLst>
          </p:cNvPr>
          <p:cNvPicPr>
            <a:picLocks noChangeAspect="1"/>
          </p:cNvPicPr>
          <p:nvPr/>
        </p:nvPicPr>
        <p:blipFill>
          <a:blip r:embed="rId2"/>
          <a:stretch>
            <a:fillRect/>
          </a:stretch>
        </p:blipFill>
        <p:spPr>
          <a:xfrm>
            <a:off x="152400" y="2217192"/>
            <a:ext cx="5399839" cy="3863599"/>
          </a:xfrm>
          <a:prstGeom prst="rect">
            <a:avLst/>
          </a:prstGeom>
        </p:spPr>
      </p:pic>
      <p:pic>
        <p:nvPicPr>
          <p:cNvPr id="10" name="Picture 9" descr="Diagram of a computer hardware&#10;&#10;AI-generated content may be incorrect.">
            <a:extLst>
              <a:ext uri="{FF2B5EF4-FFF2-40B4-BE49-F238E27FC236}">
                <a16:creationId xmlns:a16="http://schemas.microsoft.com/office/drawing/2014/main" id="{38ED8093-95DD-7F72-37F4-02064BE9F3FB}"/>
              </a:ext>
            </a:extLst>
          </p:cNvPr>
          <p:cNvPicPr>
            <a:picLocks noChangeAspect="1"/>
          </p:cNvPicPr>
          <p:nvPr/>
        </p:nvPicPr>
        <p:blipFill>
          <a:blip r:embed="rId3"/>
          <a:stretch>
            <a:fillRect/>
          </a:stretch>
        </p:blipFill>
        <p:spPr>
          <a:xfrm>
            <a:off x="5591341" y="2220723"/>
            <a:ext cx="6480343" cy="2303148"/>
          </a:xfrm>
          <a:prstGeom prst="rect">
            <a:avLst/>
          </a:prstGeom>
        </p:spPr>
      </p:pic>
      <p:sp>
        <p:nvSpPr>
          <p:cNvPr id="11" name="TextBox 10">
            <a:extLst>
              <a:ext uri="{FF2B5EF4-FFF2-40B4-BE49-F238E27FC236}">
                <a16:creationId xmlns:a16="http://schemas.microsoft.com/office/drawing/2014/main" id="{8FBC04F7-DE7D-E999-E52C-FA2ACA03C010}"/>
              </a:ext>
            </a:extLst>
          </p:cNvPr>
          <p:cNvSpPr txBox="1"/>
          <p:nvPr/>
        </p:nvSpPr>
        <p:spPr>
          <a:xfrm>
            <a:off x="8214912" y="1514896"/>
            <a:ext cx="2308709" cy="461665"/>
          </a:xfrm>
          <a:prstGeom prst="rect">
            <a:avLst/>
          </a:prstGeom>
          <a:noFill/>
        </p:spPr>
        <p:txBody>
          <a:bodyPr wrap="none" rtlCol="0">
            <a:spAutoFit/>
          </a:bodyPr>
          <a:lstStyle/>
          <a:p>
            <a:r>
              <a:rPr lang="en-JP" sz="2400" dirty="0"/>
              <a:t>(Sei-san’s poster)</a:t>
            </a:r>
          </a:p>
        </p:txBody>
      </p:sp>
      <p:sp>
        <p:nvSpPr>
          <p:cNvPr id="12" name="TextBox 11">
            <a:extLst>
              <a:ext uri="{FF2B5EF4-FFF2-40B4-BE49-F238E27FC236}">
                <a16:creationId xmlns:a16="http://schemas.microsoft.com/office/drawing/2014/main" id="{DDC15623-6A32-CC9F-4EEF-E90DE46569D2}"/>
              </a:ext>
            </a:extLst>
          </p:cNvPr>
          <p:cNvSpPr txBox="1"/>
          <p:nvPr/>
        </p:nvSpPr>
        <p:spPr>
          <a:xfrm>
            <a:off x="6007181" y="4989161"/>
            <a:ext cx="5648662" cy="707886"/>
          </a:xfrm>
          <a:prstGeom prst="rect">
            <a:avLst/>
          </a:prstGeom>
          <a:noFill/>
        </p:spPr>
        <p:txBody>
          <a:bodyPr wrap="none" rtlCol="0">
            <a:spAutoFit/>
          </a:bodyPr>
          <a:lstStyle/>
          <a:p>
            <a:r>
              <a:rPr lang="en-JP" sz="2000" dirty="0"/>
              <a:t>- Dedicated X-ray counterpart search for GW sources</a:t>
            </a:r>
          </a:p>
          <a:p>
            <a:r>
              <a:rPr lang="en-JP" sz="2000" dirty="0"/>
              <a:t>- Target launch around GW O5</a:t>
            </a:r>
          </a:p>
        </p:txBody>
      </p:sp>
    </p:spTree>
    <p:extLst>
      <p:ext uri="{BB962C8B-B14F-4D97-AF65-F5344CB8AC3E}">
        <p14:creationId xmlns:p14="http://schemas.microsoft.com/office/powerpoint/2010/main" val="22041039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6A799-107C-340B-7650-3CA24DEB3A7D}"/>
              </a:ext>
            </a:extLst>
          </p:cNvPr>
          <p:cNvSpPr>
            <a:spLocks noGrp="1"/>
          </p:cNvSpPr>
          <p:nvPr>
            <p:ph type="title"/>
          </p:nvPr>
        </p:nvSpPr>
        <p:spPr>
          <a:xfrm>
            <a:off x="525187" y="229022"/>
            <a:ext cx="10515600" cy="934286"/>
          </a:xfrm>
        </p:spPr>
        <p:txBody>
          <a:bodyPr>
            <a:normAutofit/>
          </a:bodyPr>
          <a:lstStyle/>
          <a:p>
            <a:pPr algn="ctr"/>
            <a:r>
              <a:rPr lang="en-JP" sz="4800" dirty="0"/>
              <a:t>Future of Swift</a:t>
            </a:r>
          </a:p>
        </p:txBody>
      </p:sp>
      <p:sp>
        <p:nvSpPr>
          <p:cNvPr id="4" name="Date Placeholder 3">
            <a:extLst>
              <a:ext uri="{FF2B5EF4-FFF2-40B4-BE49-F238E27FC236}">
                <a16:creationId xmlns:a16="http://schemas.microsoft.com/office/drawing/2014/main" id="{3212110B-E23B-B44A-172F-5D46E0623EC3}"/>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F12D62B6-B347-425E-355E-24FB5228E6F1}"/>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22F7F25E-ABFE-2B45-383F-9FAC2311E77B}"/>
              </a:ext>
            </a:extLst>
          </p:cNvPr>
          <p:cNvSpPr>
            <a:spLocks noGrp="1"/>
          </p:cNvSpPr>
          <p:nvPr>
            <p:ph type="sldNum" sz="quarter" idx="12"/>
          </p:nvPr>
        </p:nvSpPr>
        <p:spPr/>
        <p:txBody>
          <a:bodyPr/>
          <a:lstStyle/>
          <a:p>
            <a:fld id="{580D79CD-3E02-D043-9063-8D0F6ACF0498}" type="slidenum">
              <a:rPr lang="en-JP" smtClean="0"/>
              <a:t>49</a:t>
            </a:fld>
            <a:endParaRPr lang="en-JP"/>
          </a:p>
        </p:txBody>
      </p:sp>
      <p:pic>
        <p:nvPicPr>
          <p:cNvPr id="8" name="Picture 7" descr="A graph of a curve&#10;&#10;AI-generated content may be incorrect.">
            <a:extLst>
              <a:ext uri="{FF2B5EF4-FFF2-40B4-BE49-F238E27FC236}">
                <a16:creationId xmlns:a16="http://schemas.microsoft.com/office/drawing/2014/main" id="{D4858341-65E4-BEA8-C34B-CA80A9609C37}"/>
              </a:ext>
            </a:extLst>
          </p:cNvPr>
          <p:cNvPicPr>
            <a:picLocks noChangeAspect="1"/>
          </p:cNvPicPr>
          <p:nvPr/>
        </p:nvPicPr>
        <p:blipFill>
          <a:blip r:embed="rId2"/>
          <a:stretch>
            <a:fillRect/>
          </a:stretch>
        </p:blipFill>
        <p:spPr>
          <a:xfrm>
            <a:off x="300828" y="1931182"/>
            <a:ext cx="5158934" cy="3874325"/>
          </a:xfrm>
          <a:prstGeom prst="rect">
            <a:avLst/>
          </a:prstGeom>
        </p:spPr>
      </p:pic>
      <p:sp>
        <p:nvSpPr>
          <p:cNvPr id="9" name="TextBox 8">
            <a:extLst>
              <a:ext uri="{FF2B5EF4-FFF2-40B4-BE49-F238E27FC236}">
                <a16:creationId xmlns:a16="http://schemas.microsoft.com/office/drawing/2014/main" id="{3F271D90-6BB2-C8D0-E337-24397129A90D}"/>
              </a:ext>
            </a:extLst>
          </p:cNvPr>
          <p:cNvSpPr txBox="1"/>
          <p:nvPr/>
        </p:nvSpPr>
        <p:spPr>
          <a:xfrm>
            <a:off x="1991269" y="5774187"/>
            <a:ext cx="2079415" cy="369332"/>
          </a:xfrm>
          <a:prstGeom prst="rect">
            <a:avLst/>
          </a:prstGeom>
          <a:noFill/>
        </p:spPr>
        <p:txBody>
          <a:bodyPr wrap="none" rtlCol="0">
            <a:spAutoFit/>
          </a:bodyPr>
          <a:lstStyle/>
          <a:p>
            <a:r>
              <a:rPr lang="en-JP" dirty="0"/>
              <a:t>Time since 2025 [yr]</a:t>
            </a:r>
          </a:p>
        </p:txBody>
      </p:sp>
      <p:sp>
        <p:nvSpPr>
          <p:cNvPr id="10" name="TextBox 9">
            <a:extLst>
              <a:ext uri="{FF2B5EF4-FFF2-40B4-BE49-F238E27FC236}">
                <a16:creationId xmlns:a16="http://schemas.microsoft.com/office/drawing/2014/main" id="{BFA9E31B-C053-1599-13EB-565EC5B69745}"/>
              </a:ext>
            </a:extLst>
          </p:cNvPr>
          <p:cNvSpPr txBox="1"/>
          <p:nvPr/>
        </p:nvSpPr>
        <p:spPr>
          <a:xfrm rot="16200000">
            <a:off x="-524823" y="3814096"/>
            <a:ext cx="1418978" cy="369332"/>
          </a:xfrm>
          <a:prstGeom prst="rect">
            <a:avLst/>
          </a:prstGeom>
          <a:noFill/>
        </p:spPr>
        <p:txBody>
          <a:bodyPr wrap="none" rtlCol="0">
            <a:spAutoFit/>
          </a:bodyPr>
          <a:lstStyle/>
          <a:p>
            <a:r>
              <a:rPr lang="en-JP" dirty="0"/>
              <a:t>Altitude [km]</a:t>
            </a:r>
          </a:p>
        </p:txBody>
      </p:sp>
      <p:sp>
        <p:nvSpPr>
          <p:cNvPr id="11" name="TextBox 10">
            <a:extLst>
              <a:ext uri="{FF2B5EF4-FFF2-40B4-BE49-F238E27FC236}">
                <a16:creationId xmlns:a16="http://schemas.microsoft.com/office/drawing/2014/main" id="{EDB23438-E1EA-DA64-F7D2-F5E6216EDB98}"/>
              </a:ext>
            </a:extLst>
          </p:cNvPr>
          <p:cNvSpPr txBox="1"/>
          <p:nvPr/>
        </p:nvSpPr>
        <p:spPr>
          <a:xfrm>
            <a:off x="2438400" y="2176436"/>
            <a:ext cx="2838482" cy="646331"/>
          </a:xfrm>
          <a:prstGeom prst="rect">
            <a:avLst/>
          </a:prstGeom>
          <a:noFill/>
        </p:spPr>
        <p:txBody>
          <a:bodyPr wrap="square" rtlCol="0">
            <a:spAutoFit/>
          </a:bodyPr>
          <a:lstStyle/>
          <a:p>
            <a:r>
              <a:rPr lang="en-JP" dirty="0"/>
              <a:t>Altitude &lt; 300 km</a:t>
            </a:r>
          </a:p>
          <a:p>
            <a:r>
              <a:rPr lang="en-JP" dirty="0"/>
              <a:t>      -&gt;  just before year 2028  </a:t>
            </a:r>
          </a:p>
        </p:txBody>
      </p:sp>
      <p:sp>
        <p:nvSpPr>
          <p:cNvPr id="12" name="TextBox 11">
            <a:extLst>
              <a:ext uri="{FF2B5EF4-FFF2-40B4-BE49-F238E27FC236}">
                <a16:creationId xmlns:a16="http://schemas.microsoft.com/office/drawing/2014/main" id="{2F966707-14F3-5D97-B4FD-B58094A0B6E8}"/>
              </a:ext>
            </a:extLst>
          </p:cNvPr>
          <p:cNvSpPr txBox="1"/>
          <p:nvPr/>
        </p:nvSpPr>
        <p:spPr>
          <a:xfrm>
            <a:off x="5622758" y="1339563"/>
            <a:ext cx="4560351" cy="461665"/>
          </a:xfrm>
          <a:prstGeom prst="rect">
            <a:avLst/>
          </a:prstGeom>
          <a:noFill/>
        </p:spPr>
        <p:txBody>
          <a:bodyPr wrap="none" rtlCol="0">
            <a:spAutoFit/>
          </a:bodyPr>
          <a:lstStyle/>
          <a:p>
            <a:r>
              <a:rPr lang="en-JP" sz="2400" dirty="0"/>
              <a:t>NASA’s “stupid” presidental budget</a:t>
            </a:r>
          </a:p>
        </p:txBody>
      </p:sp>
      <p:sp>
        <p:nvSpPr>
          <p:cNvPr id="13" name="TextBox 12">
            <a:extLst>
              <a:ext uri="{FF2B5EF4-FFF2-40B4-BE49-F238E27FC236}">
                <a16:creationId xmlns:a16="http://schemas.microsoft.com/office/drawing/2014/main" id="{3262C14D-6B61-B0D3-873C-8C96EEB5916D}"/>
              </a:ext>
            </a:extLst>
          </p:cNvPr>
          <p:cNvSpPr txBox="1"/>
          <p:nvPr/>
        </p:nvSpPr>
        <p:spPr>
          <a:xfrm>
            <a:off x="300828" y="1380339"/>
            <a:ext cx="1483740" cy="461665"/>
          </a:xfrm>
          <a:prstGeom prst="rect">
            <a:avLst/>
          </a:prstGeom>
          <a:noFill/>
        </p:spPr>
        <p:txBody>
          <a:bodyPr wrap="none" rtlCol="0">
            <a:spAutoFit/>
          </a:bodyPr>
          <a:lstStyle/>
          <a:p>
            <a:r>
              <a:rPr lang="en-JP" sz="2400" dirty="0"/>
              <a:t>Swift orbit</a:t>
            </a:r>
          </a:p>
        </p:txBody>
      </p:sp>
      <p:pic>
        <p:nvPicPr>
          <p:cNvPr id="15" name="Picture 14" descr="A table of budgeting&#10;&#10;AI-generated content may be incorrect.">
            <a:extLst>
              <a:ext uri="{FF2B5EF4-FFF2-40B4-BE49-F238E27FC236}">
                <a16:creationId xmlns:a16="http://schemas.microsoft.com/office/drawing/2014/main" id="{2F6F1714-B438-E630-D6B2-A86F85F7324A}"/>
              </a:ext>
            </a:extLst>
          </p:cNvPr>
          <p:cNvPicPr>
            <a:picLocks noChangeAspect="1"/>
          </p:cNvPicPr>
          <p:nvPr/>
        </p:nvPicPr>
        <p:blipFill>
          <a:blip r:embed="rId3"/>
          <a:stretch>
            <a:fillRect/>
          </a:stretch>
        </p:blipFill>
        <p:spPr>
          <a:xfrm>
            <a:off x="5638800" y="1821393"/>
            <a:ext cx="6553200" cy="4559300"/>
          </a:xfrm>
          <a:prstGeom prst="rect">
            <a:avLst/>
          </a:prstGeom>
        </p:spPr>
      </p:pic>
      <p:sp>
        <p:nvSpPr>
          <p:cNvPr id="16" name="Rectangle 15">
            <a:extLst>
              <a:ext uri="{FF2B5EF4-FFF2-40B4-BE49-F238E27FC236}">
                <a16:creationId xmlns:a16="http://schemas.microsoft.com/office/drawing/2014/main" id="{21C4CA0D-BAD0-CDE7-0C7C-1B3F510CD15C}"/>
              </a:ext>
            </a:extLst>
          </p:cNvPr>
          <p:cNvSpPr/>
          <p:nvPr/>
        </p:nvSpPr>
        <p:spPr>
          <a:xfrm>
            <a:off x="5684520" y="4782312"/>
            <a:ext cx="6458712" cy="201168"/>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Tree>
    <p:extLst>
      <p:ext uri="{BB962C8B-B14F-4D97-AF65-F5344CB8AC3E}">
        <p14:creationId xmlns:p14="http://schemas.microsoft.com/office/powerpoint/2010/main" val="1552127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DA3C7-0100-4451-6EA2-3409144E54D6}"/>
              </a:ext>
            </a:extLst>
          </p:cNvPr>
          <p:cNvSpPr>
            <a:spLocks noGrp="1"/>
          </p:cNvSpPr>
          <p:nvPr>
            <p:ph type="title"/>
          </p:nvPr>
        </p:nvSpPr>
        <p:spPr>
          <a:xfrm>
            <a:off x="838200" y="44768"/>
            <a:ext cx="10515600" cy="945515"/>
          </a:xfrm>
        </p:spPr>
        <p:txBody>
          <a:bodyPr>
            <a:normAutofit/>
          </a:bodyPr>
          <a:lstStyle/>
          <a:p>
            <a:pPr algn="ctr"/>
            <a:r>
              <a:rPr lang="en-JP" sz="4800" dirty="0"/>
              <a:t>Swift satellite</a:t>
            </a:r>
          </a:p>
        </p:txBody>
      </p:sp>
      <p:pic>
        <p:nvPicPr>
          <p:cNvPr id="4" name="Picture 30">
            <a:extLst>
              <a:ext uri="{FF2B5EF4-FFF2-40B4-BE49-F238E27FC236}">
                <a16:creationId xmlns:a16="http://schemas.microsoft.com/office/drawing/2014/main" id="{B7943766-B200-8C32-07C3-9A5A9B7FE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75" y="1946898"/>
            <a:ext cx="4569732" cy="382491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1">
            <a:extLst>
              <a:ext uri="{FF2B5EF4-FFF2-40B4-BE49-F238E27FC236}">
                <a16:creationId xmlns:a16="http://schemas.microsoft.com/office/drawing/2014/main" id="{045F4E40-71C1-E822-BCAE-5EB1172327DC}"/>
              </a:ext>
            </a:extLst>
          </p:cNvPr>
          <p:cNvSpPr txBox="1">
            <a:spLocks noChangeArrowheads="1"/>
          </p:cNvSpPr>
          <p:nvPr/>
        </p:nvSpPr>
        <p:spPr bwMode="auto">
          <a:xfrm>
            <a:off x="150813" y="1001384"/>
            <a:ext cx="5044394" cy="70788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u="sng" dirty="0">
                <a:latin typeface="Calibri" panose="020F0502020204030204" pitchFamily="34" charset="0"/>
                <a:cs typeface="Calibri" panose="020F0502020204030204" pitchFamily="34" charset="0"/>
              </a:rPr>
              <a:t>Burst Alert Telescope (BAT)</a:t>
            </a:r>
          </a:p>
          <a:p>
            <a:r>
              <a:rPr lang="en-US" altLang="ja-JP" sz="2000" dirty="0">
                <a:solidFill>
                  <a:srgbClr val="FFFF00"/>
                </a:solidFill>
                <a:latin typeface="Calibri" panose="020F0502020204030204" pitchFamily="34" charset="0"/>
                <a:cs typeface="Calibri" panose="020F0502020204030204" pitchFamily="34" charset="0"/>
              </a:rPr>
              <a:t>GRB detection and localization (~1 – 4 arcmin) </a:t>
            </a:r>
          </a:p>
        </p:txBody>
      </p:sp>
      <p:sp>
        <p:nvSpPr>
          <p:cNvPr id="6" name="Line 12">
            <a:extLst>
              <a:ext uri="{FF2B5EF4-FFF2-40B4-BE49-F238E27FC236}">
                <a16:creationId xmlns:a16="http://schemas.microsoft.com/office/drawing/2014/main" id="{F0D1F486-5093-BE36-82ED-334ADDA67473}"/>
              </a:ext>
            </a:extLst>
          </p:cNvPr>
          <p:cNvSpPr>
            <a:spLocks noChangeShapeType="1"/>
          </p:cNvSpPr>
          <p:nvPr/>
        </p:nvSpPr>
        <p:spPr bwMode="auto">
          <a:xfrm>
            <a:off x="914400" y="1676400"/>
            <a:ext cx="2362200" cy="990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Text Box 20">
            <a:extLst>
              <a:ext uri="{FF2B5EF4-FFF2-40B4-BE49-F238E27FC236}">
                <a16:creationId xmlns:a16="http://schemas.microsoft.com/office/drawing/2014/main" id="{91C63C66-233C-2F5A-F185-49C7C9C388EC}"/>
              </a:ext>
            </a:extLst>
          </p:cNvPr>
          <p:cNvSpPr txBox="1">
            <a:spLocks noChangeArrowheads="1"/>
          </p:cNvSpPr>
          <p:nvPr/>
        </p:nvSpPr>
        <p:spPr bwMode="auto">
          <a:xfrm>
            <a:off x="5675698" y="4194160"/>
            <a:ext cx="3136402" cy="1323439"/>
          </a:xfrm>
          <a:prstGeom prst="rect">
            <a:avLst/>
          </a:prstGeom>
          <a:noFill/>
          <a:ln w="19050">
            <a:solidFill>
              <a:schemeClr val="tx1"/>
            </a:solidFill>
            <a:miter lim="800000"/>
            <a:headEnd/>
            <a:tailEnd/>
          </a:ln>
          <a:effectLst/>
        </p:spPr>
        <p:txBody>
          <a:bodyPr wrap="square">
            <a:spAutoFit/>
          </a:bodyPr>
          <a:lstStyle/>
          <a:p>
            <a:r>
              <a:rPr lang="en-US" altLang="ja-JP" sz="2000" u="sng" dirty="0">
                <a:latin typeface="Calibri" panose="020F0502020204030204" pitchFamily="34" charset="0"/>
                <a:cs typeface="Calibri" panose="020F0502020204030204" pitchFamily="34" charset="0"/>
              </a:rPr>
              <a:t>X-Ray Telescope (XRT)</a:t>
            </a:r>
          </a:p>
          <a:p>
            <a:r>
              <a:rPr lang="en-US" altLang="ja-JP" sz="2000" dirty="0">
                <a:latin typeface="Calibri" panose="020F0502020204030204" pitchFamily="34" charset="0"/>
                <a:cs typeface="Calibri" panose="020F0502020204030204" pitchFamily="34" charset="0"/>
              </a:rPr>
              <a:t>X-ray afterglow </a:t>
            </a:r>
            <a:r>
              <a:rPr lang="ja-JP" altLang="en-US" sz="2000">
                <a:latin typeface="Calibri" panose="020F0502020204030204" pitchFamily="34" charset="0"/>
                <a:cs typeface="Calibri" panose="020F0502020204030204" pitchFamily="34" charset="0"/>
              </a:rPr>
              <a:t> </a:t>
            </a:r>
            <a:r>
              <a:rPr lang="en-US" altLang="ja-JP" sz="2000" dirty="0">
                <a:latin typeface="Calibri" panose="020F0502020204030204" pitchFamily="34" charset="0"/>
                <a:cs typeface="Calibri" panose="020F0502020204030204" pitchFamily="34" charset="0"/>
              </a:rPr>
              <a:t>(~5 arcsec)</a:t>
            </a:r>
          </a:p>
          <a:p>
            <a:r>
              <a:rPr lang="en-US" altLang="ja-JP" sz="2000" dirty="0">
                <a:solidFill>
                  <a:srgbClr val="FFFF66"/>
                </a:solidFill>
                <a:latin typeface="Calibri" panose="020F0502020204030204" pitchFamily="34" charset="0"/>
                <a:cs typeface="Calibri" panose="020F0502020204030204" pitchFamily="34" charset="0"/>
              </a:rPr>
              <a:t>Detection of X-ray afterglow for ~90% of GRB </a:t>
            </a:r>
            <a:endParaRPr lang="ja-JP" altLang="en-US" sz="2000">
              <a:solidFill>
                <a:srgbClr val="FFFF66"/>
              </a:solidFill>
              <a:latin typeface="Calibri" panose="020F0502020204030204" pitchFamily="34" charset="0"/>
              <a:cs typeface="Calibri" panose="020F0502020204030204" pitchFamily="34" charset="0"/>
            </a:endParaRPr>
          </a:p>
        </p:txBody>
      </p:sp>
      <p:sp>
        <p:nvSpPr>
          <p:cNvPr id="8" name="Line 21">
            <a:extLst>
              <a:ext uri="{FF2B5EF4-FFF2-40B4-BE49-F238E27FC236}">
                <a16:creationId xmlns:a16="http://schemas.microsoft.com/office/drawing/2014/main" id="{9BDCAF12-E8DC-708D-6736-67BE722EA9BC}"/>
              </a:ext>
            </a:extLst>
          </p:cNvPr>
          <p:cNvSpPr>
            <a:spLocks noChangeShapeType="1"/>
          </p:cNvSpPr>
          <p:nvPr/>
        </p:nvSpPr>
        <p:spPr bwMode="auto">
          <a:xfrm flipH="1" flipV="1">
            <a:off x="2953247" y="3507818"/>
            <a:ext cx="2722450" cy="1183709"/>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Text Box 22">
            <a:extLst>
              <a:ext uri="{FF2B5EF4-FFF2-40B4-BE49-F238E27FC236}">
                <a16:creationId xmlns:a16="http://schemas.microsoft.com/office/drawing/2014/main" id="{0C92A6A3-7794-9E2A-784B-C24EFF2876E4}"/>
              </a:ext>
            </a:extLst>
          </p:cNvPr>
          <p:cNvSpPr txBox="1">
            <a:spLocks noChangeArrowheads="1"/>
          </p:cNvSpPr>
          <p:nvPr/>
        </p:nvSpPr>
        <p:spPr bwMode="auto">
          <a:xfrm>
            <a:off x="5465648" y="1719826"/>
            <a:ext cx="3339692" cy="132343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2000" u="sng" dirty="0">
                <a:latin typeface="Calibri" panose="020F0502020204030204" pitchFamily="34" charset="0"/>
                <a:cs typeface="Calibri" panose="020F0502020204030204" pitchFamily="34" charset="0"/>
              </a:rPr>
              <a:t>UV/Optical Telescope (UVOT)</a:t>
            </a:r>
          </a:p>
          <a:p>
            <a:r>
              <a:rPr lang="en-US" altLang="ja-JP" sz="2000" dirty="0">
                <a:latin typeface="Calibri" panose="020F0502020204030204" pitchFamily="34" charset="0"/>
                <a:cs typeface="Calibri" panose="020F0502020204030204" pitchFamily="34" charset="0"/>
              </a:rPr>
              <a:t>UV/optical afterglow </a:t>
            </a:r>
            <a:r>
              <a:rPr lang="ja-JP" altLang="en-US" sz="2000">
                <a:latin typeface="Calibri" panose="020F0502020204030204" pitchFamily="34" charset="0"/>
                <a:cs typeface="Calibri" panose="020F0502020204030204" pitchFamily="34" charset="0"/>
              </a:rPr>
              <a:t> </a:t>
            </a:r>
            <a:r>
              <a:rPr lang="en-US" altLang="ja-JP" sz="2000" dirty="0">
                <a:latin typeface="Calibri" panose="020F0502020204030204" pitchFamily="34" charset="0"/>
                <a:cs typeface="Calibri" panose="020F0502020204030204" pitchFamily="34" charset="0"/>
              </a:rPr>
              <a:t>(~0.5“)</a:t>
            </a:r>
          </a:p>
          <a:p>
            <a:r>
              <a:rPr lang="en-US" altLang="ja-JP" sz="2000" dirty="0">
                <a:solidFill>
                  <a:srgbClr val="FFFF66"/>
                </a:solidFill>
                <a:latin typeface="Calibri" panose="020F0502020204030204" pitchFamily="34" charset="0"/>
                <a:cs typeface="Calibri" panose="020F0502020204030204" pitchFamily="34" charset="0"/>
              </a:rPr>
              <a:t>Detection of UV/optical afterglow for ~60% of GRBs </a:t>
            </a:r>
            <a:endParaRPr lang="ja-JP" altLang="en-US" sz="2000">
              <a:solidFill>
                <a:srgbClr val="FFFF66"/>
              </a:solidFill>
              <a:latin typeface="Calibri" panose="020F0502020204030204" pitchFamily="34" charset="0"/>
              <a:cs typeface="Calibri" panose="020F0502020204030204" pitchFamily="34" charset="0"/>
            </a:endParaRPr>
          </a:p>
        </p:txBody>
      </p:sp>
      <p:sp>
        <p:nvSpPr>
          <p:cNvPr id="10" name="Line 23">
            <a:extLst>
              <a:ext uri="{FF2B5EF4-FFF2-40B4-BE49-F238E27FC236}">
                <a16:creationId xmlns:a16="http://schemas.microsoft.com/office/drawing/2014/main" id="{6D44C247-C9F3-EE14-799B-CD19003B2F83}"/>
              </a:ext>
            </a:extLst>
          </p:cNvPr>
          <p:cNvSpPr>
            <a:spLocks noChangeShapeType="1"/>
          </p:cNvSpPr>
          <p:nvPr/>
        </p:nvSpPr>
        <p:spPr bwMode="auto">
          <a:xfrm flipH="1">
            <a:off x="3361257" y="2029636"/>
            <a:ext cx="2104390" cy="1183709"/>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Text Box 28">
            <a:extLst>
              <a:ext uri="{FF2B5EF4-FFF2-40B4-BE49-F238E27FC236}">
                <a16:creationId xmlns:a16="http://schemas.microsoft.com/office/drawing/2014/main" id="{AB63D7D2-22D6-251F-F92B-3AF57AE393EE}"/>
              </a:ext>
            </a:extLst>
          </p:cNvPr>
          <p:cNvSpPr txBox="1">
            <a:spLocks noChangeArrowheads="1"/>
          </p:cNvSpPr>
          <p:nvPr/>
        </p:nvSpPr>
        <p:spPr bwMode="auto">
          <a:xfrm>
            <a:off x="635202" y="5847556"/>
            <a:ext cx="54863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dirty="0">
                <a:latin typeface="Calibri" panose="020F0502020204030204" pitchFamily="34" charset="0"/>
                <a:cs typeface="Calibri" panose="020F0502020204030204" pitchFamily="34" charset="0"/>
              </a:rPr>
              <a:t>Boeing Delta II rocket: November 20, 2004</a:t>
            </a:r>
            <a:endParaRPr lang="ja-JP" altLang="en-US" sz="2400">
              <a:latin typeface="Calibri" panose="020F0502020204030204" pitchFamily="34" charset="0"/>
              <a:cs typeface="Calibri" panose="020F0502020204030204" pitchFamily="34" charset="0"/>
            </a:endParaRPr>
          </a:p>
        </p:txBody>
      </p:sp>
      <p:sp>
        <p:nvSpPr>
          <p:cNvPr id="13" name="Text Box 31">
            <a:extLst>
              <a:ext uri="{FF2B5EF4-FFF2-40B4-BE49-F238E27FC236}">
                <a16:creationId xmlns:a16="http://schemas.microsoft.com/office/drawing/2014/main" id="{B5CB9A1D-F956-2F88-FA84-35909FB45722}"/>
              </a:ext>
            </a:extLst>
          </p:cNvPr>
          <p:cNvSpPr txBox="1">
            <a:spLocks noChangeArrowheads="1"/>
          </p:cNvSpPr>
          <p:nvPr/>
        </p:nvSpPr>
        <p:spPr bwMode="auto">
          <a:xfrm>
            <a:off x="9444268" y="5661024"/>
            <a:ext cx="2194524" cy="707886"/>
          </a:xfrm>
          <a:prstGeom prst="rect">
            <a:avLst/>
          </a:prstGeom>
          <a:noFill/>
          <a:ln>
            <a:noFill/>
          </a:ln>
          <a:effectLst/>
        </p:spPr>
        <p:txBody>
          <a:bodyPr wrap="square">
            <a:spAutoFit/>
          </a:bodyPr>
          <a:lstStyle/>
          <a:p>
            <a:r>
              <a:rPr lang="en-US" altLang="ja-JP" sz="2000" dirty="0">
                <a:latin typeface="Calibri" panose="020F0502020204030204" pitchFamily="34" charset="0"/>
                <a:cs typeface="Calibri" panose="020F0502020204030204" pitchFamily="34" charset="0"/>
              </a:rPr>
              <a:t>Altitude</a:t>
            </a:r>
            <a:r>
              <a:rPr lang="ja-JP" altLang="en-US" sz="2000">
                <a:latin typeface="Calibri" panose="020F0502020204030204" pitchFamily="34" charset="0"/>
                <a:cs typeface="Calibri" panose="020F0502020204030204" pitchFamily="34" charset="0"/>
              </a:rPr>
              <a:t> </a:t>
            </a:r>
            <a:r>
              <a:rPr lang="en-US" altLang="ja-JP" sz="2000" dirty="0">
                <a:latin typeface="Calibri" panose="020F0502020204030204" pitchFamily="34" charset="0"/>
                <a:cs typeface="Calibri" panose="020F0502020204030204" pitchFamily="34" charset="0"/>
              </a:rPr>
              <a:t>: 600 km</a:t>
            </a:r>
            <a:endParaRPr lang="en-US" altLang="ja-JP" sz="2000" baseline="30000" dirty="0">
              <a:latin typeface="Calibri" panose="020F0502020204030204" pitchFamily="34" charset="0"/>
              <a:cs typeface="Calibri" panose="020F0502020204030204" pitchFamily="34" charset="0"/>
            </a:endParaRPr>
          </a:p>
          <a:p>
            <a:r>
              <a:rPr lang="en-US" altLang="ja-JP" sz="2000" dirty="0">
                <a:latin typeface="Calibri" panose="020F0502020204030204" pitchFamily="34" charset="0"/>
                <a:cs typeface="Calibri" panose="020F0502020204030204" pitchFamily="34" charset="0"/>
              </a:rPr>
              <a:t>Mass</a:t>
            </a:r>
            <a:r>
              <a:rPr lang="ja-JP" altLang="en-US" sz="2000">
                <a:latin typeface="Calibri" panose="020F0502020204030204" pitchFamily="34" charset="0"/>
                <a:cs typeface="Calibri" panose="020F0502020204030204" pitchFamily="34" charset="0"/>
              </a:rPr>
              <a:t> </a:t>
            </a:r>
            <a:r>
              <a:rPr lang="en-US" altLang="ja-JP" sz="2000" dirty="0">
                <a:latin typeface="Calibri" panose="020F0502020204030204" pitchFamily="34" charset="0"/>
                <a:cs typeface="Calibri" panose="020F0502020204030204" pitchFamily="34" charset="0"/>
              </a:rPr>
              <a:t>: 1270 kg</a:t>
            </a:r>
          </a:p>
        </p:txBody>
      </p:sp>
      <p:pic>
        <p:nvPicPr>
          <p:cNvPr id="14" name="Picture 32">
            <a:extLst>
              <a:ext uri="{FF2B5EF4-FFF2-40B4-BE49-F238E27FC236}">
                <a16:creationId xmlns:a16="http://schemas.microsoft.com/office/drawing/2014/main" id="{DAFC0178-3742-B587-0B45-67CB57B77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2560" y="1657754"/>
            <a:ext cx="2981483" cy="3859845"/>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3">
            <a:extLst>
              <a:ext uri="{FF2B5EF4-FFF2-40B4-BE49-F238E27FC236}">
                <a16:creationId xmlns:a16="http://schemas.microsoft.com/office/drawing/2014/main" id="{2D934A81-F579-5DFC-83EF-EB943E21A1A6}"/>
              </a:ext>
            </a:extLst>
          </p:cNvPr>
          <p:cNvSpPr>
            <a:spLocks noGrp="1"/>
          </p:cNvSpPr>
          <p:nvPr>
            <p:ph type="sldNum" sz="quarter" idx="12"/>
          </p:nvPr>
        </p:nvSpPr>
        <p:spPr>
          <a:xfrm>
            <a:off x="9296400" y="6369545"/>
            <a:ext cx="2057400" cy="365125"/>
          </a:xfrm>
        </p:spPr>
        <p:txBody>
          <a:bodyPr/>
          <a:lstStyle/>
          <a:p>
            <a:fld id="{FCFEA045-99C8-2045-966E-C098CC4FF216}" type="slidenum">
              <a:rPr kumimoji="1" lang="ja-JP" altLang="en-US" smtClean="0"/>
              <a:t>5</a:t>
            </a:fld>
            <a:endParaRPr kumimoji="1" lang="ja-JP" altLang="en-US"/>
          </a:p>
        </p:txBody>
      </p:sp>
      <p:sp>
        <p:nvSpPr>
          <p:cNvPr id="16" name="Date Placeholder 15">
            <a:extLst>
              <a:ext uri="{FF2B5EF4-FFF2-40B4-BE49-F238E27FC236}">
                <a16:creationId xmlns:a16="http://schemas.microsoft.com/office/drawing/2014/main" id="{FE9FED1F-B58C-CF3F-82EC-FC712A4C474A}"/>
              </a:ext>
            </a:extLst>
          </p:cNvPr>
          <p:cNvSpPr>
            <a:spLocks noGrp="1"/>
          </p:cNvSpPr>
          <p:nvPr>
            <p:ph type="dt" sz="half" idx="10"/>
          </p:nvPr>
        </p:nvSpPr>
        <p:spPr/>
        <p:txBody>
          <a:bodyPr/>
          <a:lstStyle/>
          <a:p>
            <a:r>
              <a:rPr lang="en-US"/>
              <a:t>2025/08/07</a:t>
            </a:r>
            <a:endParaRPr lang="en-JP"/>
          </a:p>
        </p:txBody>
      </p:sp>
      <p:sp>
        <p:nvSpPr>
          <p:cNvPr id="17" name="Footer Placeholder 16">
            <a:extLst>
              <a:ext uri="{FF2B5EF4-FFF2-40B4-BE49-F238E27FC236}">
                <a16:creationId xmlns:a16="http://schemas.microsoft.com/office/drawing/2014/main" id="{C41ACA0B-DA20-5B26-A7F9-8F2CB8116DB3}"/>
              </a:ext>
            </a:extLst>
          </p:cNvPr>
          <p:cNvSpPr>
            <a:spLocks noGrp="1"/>
          </p:cNvSpPr>
          <p:nvPr>
            <p:ph type="ftr" sz="quarter" idx="11"/>
          </p:nvPr>
        </p:nvSpPr>
        <p:spPr/>
        <p:txBody>
          <a:bodyPr/>
          <a:lstStyle/>
          <a:p>
            <a:r>
              <a:rPr lang="en-US" dirty="0"/>
              <a:t>Exploring Extreme Transients</a:t>
            </a:r>
            <a:endParaRPr lang="en-JP" dirty="0"/>
          </a:p>
        </p:txBody>
      </p:sp>
    </p:spTree>
    <p:extLst>
      <p:ext uri="{BB962C8B-B14F-4D97-AF65-F5344CB8AC3E}">
        <p14:creationId xmlns:p14="http://schemas.microsoft.com/office/powerpoint/2010/main" val="1269539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7C597-8578-8A78-14AB-DD974BC3ADF2}"/>
              </a:ext>
            </a:extLst>
          </p:cNvPr>
          <p:cNvSpPr>
            <a:spLocks noGrp="1"/>
          </p:cNvSpPr>
          <p:nvPr>
            <p:ph type="title"/>
          </p:nvPr>
        </p:nvSpPr>
        <p:spPr/>
        <p:txBody>
          <a:bodyPr/>
          <a:lstStyle/>
          <a:p>
            <a:r>
              <a:rPr lang="en-JP" dirty="0"/>
              <a:t>Summary</a:t>
            </a:r>
          </a:p>
        </p:txBody>
      </p:sp>
      <p:sp>
        <p:nvSpPr>
          <p:cNvPr id="3" name="Content Placeholder 2">
            <a:extLst>
              <a:ext uri="{FF2B5EF4-FFF2-40B4-BE49-F238E27FC236}">
                <a16:creationId xmlns:a16="http://schemas.microsoft.com/office/drawing/2014/main" id="{69154804-9D8D-632E-DA5A-1838C00D739E}"/>
              </a:ext>
            </a:extLst>
          </p:cNvPr>
          <p:cNvSpPr>
            <a:spLocks noGrp="1"/>
          </p:cNvSpPr>
          <p:nvPr>
            <p:ph idx="1"/>
          </p:nvPr>
        </p:nvSpPr>
        <p:spPr>
          <a:xfrm>
            <a:off x="838200" y="1825625"/>
            <a:ext cx="10515600" cy="3843655"/>
          </a:xfrm>
        </p:spPr>
        <p:txBody>
          <a:bodyPr/>
          <a:lstStyle/>
          <a:p>
            <a:r>
              <a:rPr lang="en-JP" dirty="0"/>
              <a:t>Swift revolutionalized our understanding of transient universe.</a:t>
            </a:r>
          </a:p>
          <a:p>
            <a:r>
              <a:rPr lang="en-JP" dirty="0"/>
              <a:t>Swift marked 20 years, and still counting. More operation, more discovery.</a:t>
            </a:r>
          </a:p>
          <a:p>
            <a:r>
              <a:rPr lang="en-JP" dirty="0"/>
              <a:t>Flexible (software oriended) design saved the Swift operation.</a:t>
            </a:r>
          </a:p>
          <a:p>
            <a:r>
              <a:rPr lang="en-JP" dirty="0"/>
              <a:t>z &gt; 6 GRBs are very rate in the Swift sample. The hard X-ray band is probabliy not the best wavelength to hunt high-z GRBs.</a:t>
            </a:r>
          </a:p>
          <a:p>
            <a:r>
              <a:rPr lang="en-JP" dirty="0"/>
              <a:t>The Swift hardwares are working well. Either the orbit or the budget will limit the operation.</a:t>
            </a:r>
          </a:p>
        </p:txBody>
      </p:sp>
      <p:sp>
        <p:nvSpPr>
          <p:cNvPr id="4" name="Date Placeholder 3">
            <a:extLst>
              <a:ext uri="{FF2B5EF4-FFF2-40B4-BE49-F238E27FC236}">
                <a16:creationId xmlns:a16="http://schemas.microsoft.com/office/drawing/2014/main" id="{477379C9-E7C8-4D8C-7CC6-E95B1B6B81C3}"/>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0A88BF96-B4A6-63F3-B254-4F242553BCBC}"/>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5302A421-2B56-F420-EFAC-B88F3E5F3A54}"/>
              </a:ext>
            </a:extLst>
          </p:cNvPr>
          <p:cNvSpPr>
            <a:spLocks noGrp="1"/>
          </p:cNvSpPr>
          <p:nvPr>
            <p:ph type="sldNum" sz="quarter" idx="12"/>
          </p:nvPr>
        </p:nvSpPr>
        <p:spPr/>
        <p:txBody>
          <a:bodyPr/>
          <a:lstStyle/>
          <a:p>
            <a:fld id="{580D79CD-3E02-D043-9063-8D0F6ACF0498}" type="slidenum">
              <a:rPr lang="en-JP" smtClean="0"/>
              <a:t>50</a:t>
            </a:fld>
            <a:endParaRPr lang="en-JP"/>
          </a:p>
        </p:txBody>
      </p:sp>
    </p:spTree>
    <p:extLst>
      <p:ext uri="{BB962C8B-B14F-4D97-AF65-F5344CB8AC3E}">
        <p14:creationId xmlns:p14="http://schemas.microsoft.com/office/powerpoint/2010/main" val="701159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B94B6-AA9C-974D-EC95-9EAAE6E27015}"/>
              </a:ext>
            </a:extLst>
          </p:cNvPr>
          <p:cNvSpPr>
            <a:spLocks noGrp="1"/>
          </p:cNvSpPr>
          <p:nvPr>
            <p:ph type="title"/>
          </p:nvPr>
        </p:nvSpPr>
        <p:spPr/>
        <p:txBody>
          <a:bodyPr/>
          <a:lstStyle/>
          <a:p>
            <a:endParaRPr lang="en-JP"/>
          </a:p>
        </p:txBody>
      </p:sp>
      <p:sp>
        <p:nvSpPr>
          <p:cNvPr id="3" name="Content Placeholder 2">
            <a:extLst>
              <a:ext uri="{FF2B5EF4-FFF2-40B4-BE49-F238E27FC236}">
                <a16:creationId xmlns:a16="http://schemas.microsoft.com/office/drawing/2014/main" id="{D1AE8B0C-97BF-CB3A-FF2D-1412098A0279}"/>
              </a:ext>
            </a:extLst>
          </p:cNvPr>
          <p:cNvSpPr>
            <a:spLocks noGrp="1"/>
          </p:cNvSpPr>
          <p:nvPr>
            <p:ph idx="1"/>
          </p:nvPr>
        </p:nvSpPr>
        <p:spPr/>
        <p:txBody>
          <a:bodyPr/>
          <a:lstStyle/>
          <a:p>
            <a:endParaRPr lang="en-JP"/>
          </a:p>
        </p:txBody>
      </p:sp>
      <p:sp>
        <p:nvSpPr>
          <p:cNvPr id="4" name="Date Placeholder 3">
            <a:extLst>
              <a:ext uri="{FF2B5EF4-FFF2-40B4-BE49-F238E27FC236}">
                <a16:creationId xmlns:a16="http://schemas.microsoft.com/office/drawing/2014/main" id="{0AC96349-F330-2908-6078-38EA517C7F8C}"/>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E40C6033-F51E-F5EB-47F7-C2CDD3D9CD4E}"/>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B4409B86-81EF-FE8C-B310-9D2B9380EE72}"/>
              </a:ext>
            </a:extLst>
          </p:cNvPr>
          <p:cNvSpPr>
            <a:spLocks noGrp="1"/>
          </p:cNvSpPr>
          <p:nvPr>
            <p:ph type="sldNum" sz="quarter" idx="12"/>
          </p:nvPr>
        </p:nvSpPr>
        <p:spPr/>
        <p:txBody>
          <a:bodyPr/>
          <a:lstStyle/>
          <a:p>
            <a:fld id="{580D79CD-3E02-D043-9063-8D0F6ACF0498}" type="slidenum">
              <a:rPr lang="en-JP" smtClean="0"/>
              <a:t>51</a:t>
            </a:fld>
            <a:endParaRPr lang="en-JP"/>
          </a:p>
        </p:txBody>
      </p:sp>
    </p:spTree>
    <p:extLst>
      <p:ext uri="{BB962C8B-B14F-4D97-AF65-F5344CB8AC3E}">
        <p14:creationId xmlns:p14="http://schemas.microsoft.com/office/powerpoint/2010/main" val="41055709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F2D2A-6432-A660-8214-EA14D2DD1EF9}"/>
              </a:ext>
            </a:extLst>
          </p:cNvPr>
          <p:cNvSpPr>
            <a:spLocks noGrp="1"/>
          </p:cNvSpPr>
          <p:nvPr>
            <p:ph type="title"/>
          </p:nvPr>
        </p:nvSpPr>
        <p:spPr>
          <a:xfrm>
            <a:off x="685800" y="0"/>
            <a:ext cx="10515600" cy="1325563"/>
          </a:xfrm>
        </p:spPr>
        <p:txBody>
          <a:bodyPr>
            <a:normAutofit/>
          </a:bodyPr>
          <a:lstStyle/>
          <a:p>
            <a:pPr algn="ctr"/>
            <a:r>
              <a:rPr kumimoji="1" lang="en-US" altLang="ja-JP" sz="5400" dirty="0">
                <a:ea typeface="Yu Gothic Medium" panose="020B0400000000000000" pitchFamily="34" charset="-128"/>
              </a:rPr>
              <a:t>The Swift Song</a:t>
            </a:r>
            <a:endParaRPr lang="en-JP" sz="5400" dirty="0"/>
          </a:p>
        </p:txBody>
      </p:sp>
      <p:sp>
        <p:nvSpPr>
          <p:cNvPr id="4" name="テキスト ボックス 10">
            <a:extLst>
              <a:ext uri="{FF2B5EF4-FFF2-40B4-BE49-F238E27FC236}">
                <a16:creationId xmlns:a16="http://schemas.microsoft.com/office/drawing/2014/main" id="{FB052B09-2D45-EAE2-ADFA-980DE570995F}"/>
              </a:ext>
            </a:extLst>
          </p:cNvPr>
          <p:cNvSpPr txBox="1"/>
          <p:nvPr/>
        </p:nvSpPr>
        <p:spPr>
          <a:xfrm>
            <a:off x="0" y="1378595"/>
            <a:ext cx="4179286" cy="461665"/>
          </a:xfrm>
          <a:prstGeom prst="rect">
            <a:avLst/>
          </a:prstGeom>
          <a:noFill/>
        </p:spPr>
        <p:txBody>
          <a:bodyPr wrap="none" rtlCol="0">
            <a:spAutoFit/>
          </a:bodyPr>
          <a:lstStyle/>
          <a:p>
            <a:r>
              <a:rPr kumimoji="1" lang="en-US" altLang="ja-JP" sz="2400" dirty="0">
                <a:latin typeface="Calibri" panose="020F0502020204030204" pitchFamily="34" charset="0"/>
                <a:cs typeface="Calibri" panose="020F0502020204030204" pitchFamily="34" charset="0"/>
              </a:rPr>
              <a:t>(Words and music by </a:t>
            </a:r>
            <a:r>
              <a:rPr kumimoji="1" lang="en-US" altLang="ja-JP" sz="2400" dirty="0" err="1">
                <a:latin typeface="Calibri" panose="020F0502020204030204" pitchFamily="34" charset="0"/>
                <a:cs typeface="Calibri" panose="020F0502020204030204" pitchFamily="34" charset="0"/>
              </a:rPr>
              <a:t>Padi</a:t>
            </a:r>
            <a:r>
              <a:rPr kumimoji="1" lang="en-US" altLang="ja-JP" sz="2400" dirty="0">
                <a:latin typeface="Calibri" panose="020F0502020204030204" pitchFamily="34" charset="0"/>
                <a:cs typeface="Calibri" panose="020F0502020204030204" pitchFamily="34" charset="0"/>
              </a:rPr>
              <a:t> Boyd)</a:t>
            </a:r>
            <a:endParaRPr kumimoji="1" lang="ja-JP" altLang="en-US" sz="2400">
              <a:latin typeface="Calibri" panose="020F0502020204030204" pitchFamily="34" charset="0"/>
              <a:cs typeface="Calibri" panose="020F0502020204030204" pitchFamily="34" charset="0"/>
            </a:endParaRPr>
          </a:p>
        </p:txBody>
      </p:sp>
      <p:pic>
        <p:nvPicPr>
          <p:cNvPr id="5" name="図 12" descr="メガネを掛けた女性&#10;&#10;自動的に生成された説明">
            <a:extLst>
              <a:ext uri="{FF2B5EF4-FFF2-40B4-BE49-F238E27FC236}">
                <a16:creationId xmlns:a16="http://schemas.microsoft.com/office/drawing/2014/main" id="{1DB7220A-F4D2-1E51-2B9B-B4AB5DF38917}"/>
              </a:ext>
            </a:extLst>
          </p:cNvPr>
          <p:cNvPicPr>
            <a:picLocks noChangeAspect="1"/>
          </p:cNvPicPr>
          <p:nvPr/>
        </p:nvPicPr>
        <p:blipFill>
          <a:blip r:embed="rId4"/>
          <a:stretch>
            <a:fillRect/>
          </a:stretch>
        </p:blipFill>
        <p:spPr>
          <a:xfrm>
            <a:off x="135736" y="55414"/>
            <a:ext cx="1222047" cy="1407160"/>
          </a:xfrm>
          <a:prstGeom prst="rect">
            <a:avLst/>
          </a:prstGeom>
        </p:spPr>
      </p:pic>
      <p:pic>
        <p:nvPicPr>
          <p:cNvPr id="6" name="図 5" descr="新聞の記事のスクリーンショット&#10;&#10;中程度の精度で自動的に生成された説明">
            <a:extLst>
              <a:ext uri="{FF2B5EF4-FFF2-40B4-BE49-F238E27FC236}">
                <a16:creationId xmlns:a16="http://schemas.microsoft.com/office/drawing/2014/main" id="{62BA0AF0-4E85-ECCA-0F39-A4E6D4A5B422}"/>
              </a:ext>
            </a:extLst>
          </p:cNvPr>
          <p:cNvPicPr>
            <a:picLocks noChangeAspect="1"/>
          </p:cNvPicPr>
          <p:nvPr/>
        </p:nvPicPr>
        <p:blipFill>
          <a:blip r:embed="rId5"/>
          <a:stretch>
            <a:fillRect/>
          </a:stretch>
        </p:blipFill>
        <p:spPr>
          <a:xfrm>
            <a:off x="71121" y="2016760"/>
            <a:ext cx="6151694" cy="3911600"/>
          </a:xfrm>
          <a:prstGeom prst="rect">
            <a:avLst/>
          </a:prstGeom>
        </p:spPr>
      </p:pic>
      <p:pic>
        <p:nvPicPr>
          <p:cNvPr id="7" name="図 7" descr="新聞記事の携帯電話のスクリーンショット&#10;&#10;低い精度で自動的に生成された説明">
            <a:extLst>
              <a:ext uri="{FF2B5EF4-FFF2-40B4-BE49-F238E27FC236}">
                <a16:creationId xmlns:a16="http://schemas.microsoft.com/office/drawing/2014/main" id="{11CE524F-6785-6E7B-E0A4-2D82BB467599}"/>
              </a:ext>
            </a:extLst>
          </p:cNvPr>
          <p:cNvPicPr>
            <a:picLocks noChangeAspect="1"/>
          </p:cNvPicPr>
          <p:nvPr/>
        </p:nvPicPr>
        <p:blipFill>
          <a:blip r:embed="rId6"/>
          <a:stretch>
            <a:fillRect/>
          </a:stretch>
        </p:blipFill>
        <p:spPr>
          <a:xfrm>
            <a:off x="6275839" y="2001520"/>
            <a:ext cx="5845040" cy="4627880"/>
          </a:xfrm>
          <a:prstGeom prst="rect">
            <a:avLst/>
          </a:prstGeom>
        </p:spPr>
      </p:pic>
      <p:pic>
        <p:nvPicPr>
          <p:cNvPr id="8" name="swiftmono.mp3">
            <a:hlinkClick r:id="" action="ppaction://media"/>
            <a:extLst>
              <a:ext uri="{FF2B5EF4-FFF2-40B4-BE49-F238E27FC236}">
                <a16:creationId xmlns:a16="http://schemas.microsoft.com/office/drawing/2014/main" id="{4E9A8D0F-0DB3-0E82-D473-696EBEA085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44280" y="273705"/>
            <a:ext cx="812800" cy="812800"/>
          </a:xfrm>
          <a:prstGeom prst="rect">
            <a:avLst/>
          </a:prstGeom>
        </p:spPr>
      </p:pic>
      <p:sp>
        <p:nvSpPr>
          <p:cNvPr id="9" name="Date Placeholder 8">
            <a:extLst>
              <a:ext uri="{FF2B5EF4-FFF2-40B4-BE49-F238E27FC236}">
                <a16:creationId xmlns:a16="http://schemas.microsoft.com/office/drawing/2014/main" id="{375AAF32-B1C9-B0F9-27CF-4C16BF30714B}"/>
              </a:ext>
            </a:extLst>
          </p:cNvPr>
          <p:cNvSpPr>
            <a:spLocks noGrp="1"/>
          </p:cNvSpPr>
          <p:nvPr>
            <p:ph type="dt" sz="half" idx="10"/>
          </p:nvPr>
        </p:nvSpPr>
        <p:spPr/>
        <p:txBody>
          <a:bodyPr/>
          <a:lstStyle/>
          <a:p>
            <a:r>
              <a:rPr lang="en-US"/>
              <a:t>2025/08/07</a:t>
            </a:r>
            <a:endParaRPr lang="en-JP"/>
          </a:p>
        </p:txBody>
      </p:sp>
      <p:sp>
        <p:nvSpPr>
          <p:cNvPr id="10" name="Footer Placeholder 9">
            <a:extLst>
              <a:ext uri="{FF2B5EF4-FFF2-40B4-BE49-F238E27FC236}">
                <a16:creationId xmlns:a16="http://schemas.microsoft.com/office/drawing/2014/main" id="{819786EB-7A24-1902-C8A5-6BD5719E4DE1}"/>
              </a:ext>
            </a:extLst>
          </p:cNvPr>
          <p:cNvSpPr>
            <a:spLocks noGrp="1"/>
          </p:cNvSpPr>
          <p:nvPr>
            <p:ph type="ftr" sz="quarter" idx="11"/>
          </p:nvPr>
        </p:nvSpPr>
        <p:spPr/>
        <p:txBody>
          <a:bodyPr/>
          <a:lstStyle/>
          <a:p>
            <a:r>
              <a:rPr lang="en-US"/>
              <a:t>Exploring Extreme Transients</a:t>
            </a:r>
            <a:endParaRPr lang="en-JP"/>
          </a:p>
        </p:txBody>
      </p:sp>
      <p:sp>
        <p:nvSpPr>
          <p:cNvPr id="11" name="Slide Number Placeholder 10">
            <a:extLst>
              <a:ext uri="{FF2B5EF4-FFF2-40B4-BE49-F238E27FC236}">
                <a16:creationId xmlns:a16="http://schemas.microsoft.com/office/drawing/2014/main" id="{09EC748D-7C08-C194-28B5-469996015922}"/>
              </a:ext>
            </a:extLst>
          </p:cNvPr>
          <p:cNvSpPr>
            <a:spLocks noGrp="1"/>
          </p:cNvSpPr>
          <p:nvPr>
            <p:ph type="sldNum" sz="quarter" idx="12"/>
          </p:nvPr>
        </p:nvSpPr>
        <p:spPr/>
        <p:txBody>
          <a:bodyPr/>
          <a:lstStyle/>
          <a:p>
            <a:fld id="{580D79CD-3E02-D043-9063-8D0F6ACF0498}" type="slidenum">
              <a:rPr lang="en-JP" smtClean="0"/>
              <a:t>52</a:t>
            </a:fld>
            <a:endParaRPr lang="en-JP"/>
          </a:p>
        </p:txBody>
      </p:sp>
    </p:spTree>
    <p:extLst>
      <p:ext uri="{BB962C8B-B14F-4D97-AF65-F5344CB8AC3E}">
        <p14:creationId xmlns:p14="http://schemas.microsoft.com/office/powerpoint/2010/main" val="427112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93677" y="193588"/>
            <a:ext cx="7772400" cy="851647"/>
          </a:xfrm>
        </p:spPr>
        <p:txBody>
          <a:bodyPr/>
          <a:lstStyle/>
          <a:p>
            <a:pPr algn="ctr"/>
            <a:r>
              <a:rPr kumimoji="1" lang="en-US" altLang="ja-JP" dirty="0"/>
              <a:t>My relationship to Neil </a:t>
            </a:r>
            <a:endParaRPr kumimoji="1" lang="ja-JP" altLang="en-US" dirty="0"/>
          </a:p>
        </p:txBody>
      </p:sp>
      <p:graphicFrame>
        <p:nvGraphicFramePr>
          <p:cNvPr id="5" name="表 4"/>
          <p:cNvGraphicFramePr>
            <a:graphicFrameLocks noGrp="1"/>
          </p:cNvGraphicFramePr>
          <p:nvPr/>
        </p:nvGraphicFramePr>
        <p:xfrm>
          <a:off x="2016876" y="1352180"/>
          <a:ext cx="8293845" cy="3566160"/>
        </p:xfrm>
        <a:graphic>
          <a:graphicData uri="http://schemas.openxmlformats.org/drawingml/2006/table">
            <a:tbl>
              <a:tblPr firstRow="1" bandRow="1">
                <a:tableStyleId>{2D5ABB26-0587-4C30-8999-92F81FD0307C}</a:tableStyleId>
              </a:tblPr>
              <a:tblGrid>
                <a:gridCol w="793592">
                  <a:extLst>
                    <a:ext uri="{9D8B030D-6E8A-4147-A177-3AD203B41FA5}">
                      <a16:colId xmlns:a16="http://schemas.microsoft.com/office/drawing/2014/main" val="20000"/>
                    </a:ext>
                  </a:extLst>
                </a:gridCol>
                <a:gridCol w="1329547">
                  <a:extLst>
                    <a:ext uri="{9D8B030D-6E8A-4147-A177-3AD203B41FA5}">
                      <a16:colId xmlns:a16="http://schemas.microsoft.com/office/drawing/2014/main" val="20001"/>
                    </a:ext>
                  </a:extLst>
                </a:gridCol>
                <a:gridCol w="6170706">
                  <a:extLst>
                    <a:ext uri="{9D8B030D-6E8A-4147-A177-3AD203B41FA5}">
                      <a16:colId xmlns:a16="http://schemas.microsoft.com/office/drawing/2014/main" val="20002"/>
                    </a:ext>
                  </a:extLst>
                </a:gridCol>
              </a:tblGrid>
              <a:tr h="370840">
                <a:tc>
                  <a:txBody>
                    <a:bodyPr/>
                    <a:lstStyle/>
                    <a:p>
                      <a:r>
                        <a:rPr kumimoji="1" lang="en-US" altLang="ja-JP" sz="2000" dirty="0">
                          <a:solidFill>
                            <a:schemeClr val="tx1"/>
                          </a:solidFill>
                        </a:rPr>
                        <a:t>2004</a:t>
                      </a:r>
                      <a:endParaRPr kumimoji="1" lang="ja-JP" altLang="en-US" sz="2000" dirty="0">
                        <a:solidFill>
                          <a:schemeClr val="tx1"/>
                        </a:solidFill>
                      </a:endParaRPr>
                    </a:p>
                  </a:txBody>
                  <a:tcPr/>
                </a:tc>
                <a:tc>
                  <a:txBody>
                    <a:bodyPr/>
                    <a:lstStyle/>
                    <a:p>
                      <a:r>
                        <a:rPr kumimoji="1" lang="en-US" altLang="ja-JP" sz="2000" dirty="0">
                          <a:solidFill>
                            <a:schemeClr val="tx1"/>
                          </a:solidFill>
                        </a:rPr>
                        <a:t>March</a:t>
                      </a:r>
                      <a:endParaRPr kumimoji="1" lang="ja-JP" altLang="en-US" sz="2000" dirty="0">
                        <a:solidFill>
                          <a:schemeClr val="tx1"/>
                        </a:solidFill>
                      </a:endParaRPr>
                    </a:p>
                  </a:txBody>
                  <a:tcPr/>
                </a:tc>
                <a:tc>
                  <a:txBody>
                    <a:bodyPr/>
                    <a:lstStyle/>
                    <a:p>
                      <a:r>
                        <a:rPr kumimoji="1" lang="en-US" altLang="ja-JP" sz="2000" dirty="0">
                          <a:solidFill>
                            <a:schemeClr val="tx1"/>
                          </a:solidFill>
                        </a:rPr>
                        <a:t>Received Ph.D.</a:t>
                      </a:r>
                      <a:r>
                        <a:rPr kumimoji="1" lang="en-US" altLang="ja-JP" sz="2000" baseline="0" dirty="0">
                          <a:solidFill>
                            <a:schemeClr val="tx1"/>
                          </a:solidFill>
                        </a:rPr>
                        <a:t> (Tokyo Tech)</a:t>
                      </a:r>
                      <a:endParaRPr kumimoji="1" lang="ja-JP" altLang="en-US" sz="2000" dirty="0">
                        <a:solidFill>
                          <a:schemeClr val="tx1"/>
                        </a:solidFill>
                      </a:endParaRPr>
                    </a:p>
                  </a:txBody>
                  <a:tcPr/>
                </a:tc>
                <a:extLst>
                  <a:ext uri="{0D108BD9-81ED-4DB2-BD59-A6C34878D82A}">
                    <a16:rowId xmlns:a16="http://schemas.microsoft.com/office/drawing/2014/main" val="10000"/>
                  </a:ext>
                </a:extLst>
              </a:tr>
              <a:tr h="370840">
                <a:tc>
                  <a:txBody>
                    <a:bodyPr/>
                    <a:lstStyle/>
                    <a:p>
                      <a:r>
                        <a:rPr kumimoji="1" lang="en-US" altLang="ja-JP" sz="2000" dirty="0">
                          <a:solidFill>
                            <a:schemeClr val="tx1"/>
                          </a:solidFill>
                        </a:rPr>
                        <a:t>2004</a:t>
                      </a:r>
                      <a:endParaRPr kumimoji="1" lang="ja-JP" altLang="en-US" sz="2000" dirty="0">
                        <a:solidFill>
                          <a:schemeClr val="tx1"/>
                        </a:solidFill>
                      </a:endParaRPr>
                    </a:p>
                  </a:txBody>
                  <a:tcPr/>
                </a:tc>
                <a:tc>
                  <a:txBody>
                    <a:bodyPr/>
                    <a:lstStyle/>
                    <a:p>
                      <a:r>
                        <a:rPr kumimoji="1" lang="en-US" altLang="ja-JP" sz="2000" dirty="0">
                          <a:solidFill>
                            <a:schemeClr val="tx1"/>
                          </a:solidFill>
                        </a:rPr>
                        <a:t>October</a:t>
                      </a:r>
                      <a:endParaRPr kumimoji="1" lang="ja-JP" altLang="en-US" sz="2000" dirty="0">
                        <a:solidFill>
                          <a:schemeClr val="tx1"/>
                        </a:solidFill>
                      </a:endParaRPr>
                    </a:p>
                  </a:txBody>
                  <a:tcPr/>
                </a:tc>
                <a:tc>
                  <a:txBody>
                    <a:bodyPr/>
                    <a:lstStyle/>
                    <a:p>
                      <a:r>
                        <a:rPr kumimoji="1" lang="en-US" altLang="ja-JP" sz="2000" dirty="0">
                          <a:solidFill>
                            <a:schemeClr val="tx1"/>
                          </a:solidFill>
                        </a:rPr>
                        <a:t>NRC</a:t>
                      </a:r>
                      <a:r>
                        <a:rPr kumimoji="1" lang="en-US" altLang="ja-JP" sz="2000" baseline="0" dirty="0">
                          <a:solidFill>
                            <a:schemeClr val="tx1"/>
                          </a:solidFill>
                        </a:rPr>
                        <a:t> postdoc at GSFC/NASA (</a:t>
                      </a:r>
                      <a:r>
                        <a:rPr kumimoji="1" lang="en-US" altLang="ja-JP" sz="2000" baseline="0" dirty="0">
                          <a:solidFill>
                            <a:srgbClr val="FFFF00"/>
                          </a:solidFill>
                        </a:rPr>
                        <a:t>Supervisor: Neil</a:t>
                      </a:r>
                      <a:r>
                        <a:rPr kumimoji="1" lang="en-US" altLang="ja-JP" sz="2000" baseline="0" dirty="0">
                          <a:solidFill>
                            <a:schemeClr val="tx1"/>
                          </a:solidFill>
                        </a:rPr>
                        <a:t>)</a:t>
                      </a:r>
                      <a:endParaRPr kumimoji="1" lang="ja-JP" altLang="en-US" sz="2000" dirty="0">
                        <a:solidFill>
                          <a:schemeClr val="tx1"/>
                        </a:solidFill>
                      </a:endParaRPr>
                    </a:p>
                  </a:txBody>
                  <a:tcPr/>
                </a:tc>
                <a:extLst>
                  <a:ext uri="{0D108BD9-81ED-4DB2-BD59-A6C34878D82A}">
                    <a16:rowId xmlns:a16="http://schemas.microsoft.com/office/drawing/2014/main" val="10001"/>
                  </a:ext>
                </a:extLst>
              </a:tr>
              <a:tr h="370840">
                <a:tc>
                  <a:txBody>
                    <a:bodyPr/>
                    <a:lstStyle/>
                    <a:p>
                      <a:r>
                        <a:rPr kumimoji="1" lang="en-US" altLang="ja-JP" sz="2000" dirty="0">
                          <a:solidFill>
                            <a:schemeClr val="tx1"/>
                          </a:solidFill>
                        </a:rPr>
                        <a:t>2004</a:t>
                      </a:r>
                      <a:endParaRPr kumimoji="1" lang="ja-JP" altLang="en-US" sz="2000" dirty="0">
                        <a:solidFill>
                          <a:schemeClr val="tx1"/>
                        </a:solidFill>
                      </a:endParaRPr>
                    </a:p>
                  </a:txBody>
                  <a:tcPr/>
                </a:tc>
                <a:tc>
                  <a:txBody>
                    <a:bodyPr/>
                    <a:lstStyle/>
                    <a:p>
                      <a:r>
                        <a:rPr kumimoji="1" lang="en-US" altLang="ja-JP" sz="2000" dirty="0">
                          <a:solidFill>
                            <a:schemeClr val="tx1"/>
                          </a:solidFill>
                        </a:rPr>
                        <a:t>November</a:t>
                      </a:r>
                      <a:endParaRPr kumimoji="1" lang="ja-JP" altLang="en-US" sz="2000" dirty="0">
                        <a:solidFill>
                          <a:schemeClr val="tx1"/>
                        </a:solidFill>
                      </a:endParaRPr>
                    </a:p>
                  </a:txBody>
                  <a:tcPr/>
                </a:tc>
                <a:tc>
                  <a:txBody>
                    <a:bodyPr/>
                    <a:lstStyle/>
                    <a:p>
                      <a:r>
                        <a:rPr kumimoji="1" lang="en-US" altLang="ja-JP" sz="2000" dirty="0">
                          <a:solidFill>
                            <a:schemeClr val="tx1"/>
                          </a:solidFill>
                        </a:rPr>
                        <a:t>Swift launch</a:t>
                      </a:r>
                      <a:endParaRPr kumimoji="1" lang="ja-JP" altLang="en-US" sz="2000" dirty="0">
                        <a:solidFill>
                          <a:schemeClr val="tx1"/>
                        </a:solidFill>
                      </a:endParaRPr>
                    </a:p>
                  </a:txBody>
                  <a:tcPr/>
                </a:tc>
                <a:extLst>
                  <a:ext uri="{0D108BD9-81ED-4DB2-BD59-A6C34878D82A}">
                    <a16:rowId xmlns:a16="http://schemas.microsoft.com/office/drawing/2014/main" val="10002"/>
                  </a:ext>
                </a:extLst>
              </a:tr>
              <a:tr h="370840">
                <a:tc>
                  <a:txBody>
                    <a:bodyPr/>
                    <a:lstStyle/>
                    <a:p>
                      <a:r>
                        <a:rPr kumimoji="1" lang="en-US" altLang="ja-JP" sz="2000" dirty="0">
                          <a:solidFill>
                            <a:srgbClr val="CCFFCC"/>
                          </a:solidFill>
                        </a:rPr>
                        <a:t>2004</a:t>
                      </a:r>
                      <a:endParaRPr kumimoji="1" lang="ja-JP" altLang="en-US" sz="2000" dirty="0">
                        <a:solidFill>
                          <a:srgbClr val="CCFFCC"/>
                        </a:solidFill>
                      </a:endParaRPr>
                    </a:p>
                  </a:txBody>
                  <a:tcPr/>
                </a:tc>
                <a:tc>
                  <a:txBody>
                    <a:bodyPr/>
                    <a:lstStyle/>
                    <a:p>
                      <a:r>
                        <a:rPr kumimoji="1" lang="en-US" altLang="ja-JP" sz="2000" dirty="0">
                          <a:solidFill>
                            <a:srgbClr val="CCFFCC"/>
                          </a:solidFill>
                        </a:rPr>
                        <a:t>December</a:t>
                      </a:r>
                      <a:endParaRPr kumimoji="1" lang="ja-JP" altLang="en-US" sz="2000" dirty="0">
                        <a:solidFill>
                          <a:srgbClr val="CCFFCC"/>
                        </a:solidFill>
                      </a:endParaRPr>
                    </a:p>
                  </a:txBody>
                  <a:tcPr/>
                </a:tc>
                <a:tc>
                  <a:txBody>
                    <a:bodyPr/>
                    <a:lstStyle/>
                    <a:p>
                      <a:r>
                        <a:rPr kumimoji="1" lang="en-US" altLang="ja-JP" sz="2000" dirty="0">
                          <a:solidFill>
                            <a:srgbClr val="CCFFCC"/>
                          </a:solidFill>
                        </a:rPr>
                        <a:t>Marriage</a:t>
                      </a:r>
                      <a:endParaRPr kumimoji="1" lang="ja-JP" altLang="en-US" sz="2000" dirty="0">
                        <a:solidFill>
                          <a:srgbClr val="CCFFCC"/>
                        </a:solidFill>
                      </a:endParaRPr>
                    </a:p>
                  </a:txBody>
                  <a:tcPr/>
                </a:tc>
                <a:extLst>
                  <a:ext uri="{0D108BD9-81ED-4DB2-BD59-A6C34878D82A}">
                    <a16:rowId xmlns:a16="http://schemas.microsoft.com/office/drawing/2014/main" val="10003"/>
                  </a:ext>
                </a:extLst>
              </a:tr>
              <a:tr h="370840">
                <a:tc>
                  <a:txBody>
                    <a:bodyPr/>
                    <a:lstStyle/>
                    <a:p>
                      <a:r>
                        <a:rPr kumimoji="1" lang="en-US" altLang="ja-JP" sz="2000" dirty="0">
                          <a:solidFill>
                            <a:srgbClr val="FFFFFF"/>
                          </a:solidFill>
                        </a:rPr>
                        <a:t>2007</a:t>
                      </a:r>
                      <a:endParaRPr kumimoji="1" lang="ja-JP" altLang="en-US" sz="2000" dirty="0">
                        <a:solidFill>
                          <a:srgbClr val="FFFFFF"/>
                        </a:solidFill>
                      </a:endParaRPr>
                    </a:p>
                  </a:txBody>
                  <a:tcPr/>
                </a:tc>
                <a:tc>
                  <a:txBody>
                    <a:bodyPr/>
                    <a:lstStyle/>
                    <a:p>
                      <a:r>
                        <a:rPr kumimoji="1" lang="en-US" altLang="ja-JP" sz="2000" dirty="0">
                          <a:solidFill>
                            <a:srgbClr val="FFFFFF"/>
                          </a:solidFill>
                        </a:rPr>
                        <a:t>October</a:t>
                      </a:r>
                      <a:endParaRPr kumimoji="1" lang="ja-JP" altLang="en-US" sz="2000" dirty="0">
                        <a:solidFill>
                          <a:srgbClr val="FFFFFF"/>
                        </a:solidFill>
                      </a:endParaRPr>
                    </a:p>
                  </a:txBody>
                  <a:tcPr/>
                </a:tc>
                <a:tc>
                  <a:txBody>
                    <a:bodyPr/>
                    <a:lstStyle/>
                    <a:p>
                      <a:r>
                        <a:rPr kumimoji="1" lang="en-US" altLang="ja-JP" sz="2000" dirty="0">
                          <a:solidFill>
                            <a:srgbClr val="FFFFFF"/>
                          </a:solidFill>
                        </a:rPr>
                        <a:t>Research associate at</a:t>
                      </a:r>
                      <a:r>
                        <a:rPr kumimoji="1" lang="en-US" altLang="ja-JP" sz="2000" baseline="0" dirty="0">
                          <a:solidFill>
                            <a:srgbClr val="FFFFFF"/>
                          </a:solidFill>
                        </a:rPr>
                        <a:t> </a:t>
                      </a:r>
                      <a:r>
                        <a:rPr kumimoji="1" lang="en-US" altLang="ja-JP" sz="2000" dirty="0">
                          <a:solidFill>
                            <a:srgbClr val="FFFFFF"/>
                          </a:solidFill>
                        </a:rPr>
                        <a:t>CRESST/UMBC/GSFC</a:t>
                      </a:r>
                      <a:endParaRPr kumimoji="1" lang="ja-JP" altLang="en-US" sz="2000" dirty="0">
                        <a:solidFill>
                          <a:srgbClr val="FFFFFF"/>
                        </a:solidFill>
                      </a:endParaRPr>
                    </a:p>
                  </a:txBody>
                  <a:tcPr/>
                </a:tc>
                <a:extLst>
                  <a:ext uri="{0D108BD9-81ED-4DB2-BD59-A6C34878D82A}">
                    <a16:rowId xmlns:a16="http://schemas.microsoft.com/office/drawing/2014/main" val="10004"/>
                  </a:ext>
                </a:extLst>
              </a:tr>
              <a:tr h="370840">
                <a:tc>
                  <a:txBody>
                    <a:bodyPr/>
                    <a:lstStyle/>
                    <a:p>
                      <a:r>
                        <a:rPr kumimoji="1" lang="en-US" altLang="ja-JP" sz="2000" dirty="0">
                          <a:solidFill>
                            <a:srgbClr val="CCFFCC"/>
                          </a:solidFill>
                        </a:rPr>
                        <a:t>2007</a:t>
                      </a:r>
                      <a:endParaRPr kumimoji="1" lang="ja-JP" altLang="en-US" sz="2000" dirty="0">
                        <a:solidFill>
                          <a:srgbClr val="CCFFCC"/>
                        </a:solidFill>
                      </a:endParaRPr>
                    </a:p>
                  </a:txBody>
                  <a:tcPr/>
                </a:tc>
                <a:tc>
                  <a:txBody>
                    <a:bodyPr/>
                    <a:lstStyle/>
                    <a:p>
                      <a:r>
                        <a:rPr kumimoji="1" lang="en-US" altLang="ja-JP" sz="2000" dirty="0">
                          <a:solidFill>
                            <a:srgbClr val="CCFFCC"/>
                          </a:solidFill>
                        </a:rPr>
                        <a:t>November</a:t>
                      </a:r>
                      <a:endParaRPr kumimoji="1" lang="ja-JP" altLang="en-US" sz="2000" dirty="0">
                        <a:solidFill>
                          <a:srgbClr val="CCFFCC"/>
                        </a:solidFill>
                      </a:endParaRPr>
                    </a:p>
                  </a:txBody>
                  <a:tcPr/>
                </a:tc>
                <a:tc>
                  <a:txBody>
                    <a:bodyPr/>
                    <a:lstStyle/>
                    <a:p>
                      <a:r>
                        <a:rPr kumimoji="1" lang="en-US" altLang="ja-JP" sz="2000" dirty="0" err="1">
                          <a:solidFill>
                            <a:srgbClr val="CCFFCC"/>
                          </a:solidFill>
                        </a:rPr>
                        <a:t>Mayuko’s</a:t>
                      </a:r>
                      <a:r>
                        <a:rPr kumimoji="1" lang="en-US" altLang="ja-JP" sz="2000" dirty="0">
                          <a:solidFill>
                            <a:srgbClr val="CCFFCC"/>
                          </a:solidFill>
                        </a:rPr>
                        <a:t> birth</a:t>
                      </a:r>
                      <a:endParaRPr kumimoji="1" lang="ja-JP" altLang="en-US" sz="2000" dirty="0">
                        <a:solidFill>
                          <a:srgbClr val="CCFFCC"/>
                        </a:solidFill>
                      </a:endParaRPr>
                    </a:p>
                  </a:txBody>
                  <a:tcPr/>
                </a:tc>
                <a:extLst>
                  <a:ext uri="{0D108BD9-81ED-4DB2-BD59-A6C34878D82A}">
                    <a16:rowId xmlns:a16="http://schemas.microsoft.com/office/drawing/2014/main" val="10005"/>
                  </a:ext>
                </a:extLst>
              </a:tr>
              <a:tr h="370840">
                <a:tc>
                  <a:txBody>
                    <a:bodyPr/>
                    <a:lstStyle/>
                    <a:p>
                      <a:r>
                        <a:rPr kumimoji="1" lang="en-US" altLang="ja-JP" sz="2000" dirty="0">
                          <a:solidFill>
                            <a:srgbClr val="CCFFCC"/>
                          </a:solidFill>
                        </a:rPr>
                        <a:t>2010</a:t>
                      </a:r>
                      <a:endParaRPr kumimoji="1" lang="ja-JP" altLang="en-US" sz="2000" dirty="0">
                        <a:solidFill>
                          <a:srgbClr val="CCFFCC"/>
                        </a:solidFill>
                      </a:endParaRPr>
                    </a:p>
                  </a:txBody>
                  <a:tcPr/>
                </a:tc>
                <a:tc>
                  <a:txBody>
                    <a:bodyPr/>
                    <a:lstStyle/>
                    <a:p>
                      <a:r>
                        <a:rPr kumimoji="1" lang="en-US" altLang="ja-JP" sz="2000" dirty="0">
                          <a:solidFill>
                            <a:srgbClr val="CCFFCC"/>
                          </a:solidFill>
                        </a:rPr>
                        <a:t>October</a:t>
                      </a:r>
                      <a:endParaRPr kumimoji="1" lang="ja-JP" altLang="en-US" sz="2000" dirty="0">
                        <a:solidFill>
                          <a:srgbClr val="CCFFCC"/>
                        </a:solidFill>
                      </a:endParaRPr>
                    </a:p>
                  </a:txBody>
                  <a:tcPr/>
                </a:tc>
                <a:tc>
                  <a:txBody>
                    <a:bodyPr/>
                    <a:lstStyle/>
                    <a:p>
                      <a:r>
                        <a:rPr kumimoji="1" lang="en-US" altLang="ja-JP" sz="2000" dirty="0" err="1">
                          <a:solidFill>
                            <a:srgbClr val="CCFFCC"/>
                          </a:solidFill>
                        </a:rPr>
                        <a:t>Yuiko’s</a:t>
                      </a:r>
                      <a:r>
                        <a:rPr kumimoji="1" lang="en-US" altLang="ja-JP" sz="2000" dirty="0">
                          <a:solidFill>
                            <a:srgbClr val="CCFFCC"/>
                          </a:solidFill>
                        </a:rPr>
                        <a:t> birth </a:t>
                      </a:r>
                      <a:endParaRPr kumimoji="1" lang="ja-JP" altLang="en-US" sz="2000" dirty="0">
                        <a:solidFill>
                          <a:srgbClr val="CCFFCC"/>
                        </a:solidFill>
                      </a:endParaRPr>
                    </a:p>
                  </a:txBody>
                  <a:tcPr/>
                </a:tc>
                <a:extLst>
                  <a:ext uri="{0D108BD9-81ED-4DB2-BD59-A6C34878D82A}">
                    <a16:rowId xmlns:a16="http://schemas.microsoft.com/office/drawing/2014/main" val="10006"/>
                  </a:ext>
                </a:extLst>
              </a:tr>
              <a:tr h="370840">
                <a:tc>
                  <a:txBody>
                    <a:bodyPr/>
                    <a:lstStyle/>
                    <a:p>
                      <a:r>
                        <a:rPr kumimoji="1" lang="en-US" altLang="ja-JP" sz="2000" dirty="0">
                          <a:solidFill>
                            <a:srgbClr val="FFFFFF"/>
                          </a:solidFill>
                        </a:rPr>
                        <a:t>2012</a:t>
                      </a:r>
                      <a:endParaRPr kumimoji="1" lang="ja-JP" altLang="en-US" sz="2000" dirty="0">
                        <a:solidFill>
                          <a:srgbClr val="FFFFFF"/>
                        </a:solidFill>
                      </a:endParaRPr>
                    </a:p>
                  </a:txBody>
                  <a:tcPr/>
                </a:tc>
                <a:tc>
                  <a:txBody>
                    <a:bodyPr/>
                    <a:lstStyle/>
                    <a:p>
                      <a:r>
                        <a:rPr kumimoji="1" lang="en-US" altLang="ja-JP" sz="2000" dirty="0">
                          <a:solidFill>
                            <a:srgbClr val="FFFFFF"/>
                          </a:solidFill>
                        </a:rPr>
                        <a:t>September</a:t>
                      </a:r>
                      <a:endParaRPr kumimoji="1" lang="ja-JP" altLang="en-US" sz="2000" dirty="0">
                        <a:solidFill>
                          <a:srgbClr val="FFFFFF"/>
                        </a:solidFill>
                      </a:endParaRPr>
                    </a:p>
                  </a:txBody>
                  <a:tcPr/>
                </a:tc>
                <a:tc>
                  <a:txBody>
                    <a:bodyPr/>
                    <a:lstStyle/>
                    <a:p>
                      <a:r>
                        <a:rPr kumimoji="1" lang="en-US" altLang="ja-JP" sz="2000" dirty="0">
                          <a:solidFill>
                            <a:srgbClr val="FFFFFF"/>
                          </a:solidFill>
                        </a:rPr>
                        <a:t>Assistant professor</a:t>
                      </a:r>
                      <a:r>
                        <a:rPr kumimoji="1" lang="en-US" altLang="ja-JP" sz="2000" baseline="0" dirty="0">
                          <a:solidFill>
                            <a:srgbClr val="FFFFFF"/>
                          </a:solidFill>
                        </a:rPr>
                        <a:t> at Aoyama </a:t>
                      </a:r>
                      <a:r>
                        <a:rPr kumimoji="1" lang="en-US" altLang="ja-JP" sz="2000" baseline="0" dirty="0" err="1">
                          <a:solidFill>
                            <a:srgbClr val="FFFFFF"/>
                          </a:solidFill>
                        </a:rPr>
                        <a:t>Gakuin</a:t>
                      </a:r>
                      <a:r>
                        <a:rPr kumimoji="1" lang="en-US" altLang="ja-JP" sz="2000" baseline="0" dirty="0">
                          <a:solidFill>
                            <a:srgbClr val="FFFFFF"/>
                          </a:solidFill>
                        </a:rPr>
                        <a:t> U. (non tenure)</a:t>
                      </a:r>
                      <a:endParaRPr kumimoji="1" lang="ja-JP" altLang="en-US" sz="2000" dirty="0">
                        <a:solidFill>
                          <a:srgbClr val="FFFFFF"/>
                        </a:solidFill>
                      </a:endParaRPr>
                    </a:p>
                  </a:txBody>
                  <a:tcPr/>
                </a:tc>
                <a:extLst>
                  <a:ext uri="{0D108BD9-81ED-4DB2-BD59-A6C34878D82A}">
                    <a16:rowId xmlns:a16="http://schemas.microsoft.com/office/drawing/2014/main" val="10007"/>
                  </a:ext>
                </a:extLst>
              </a:tr>
              <a:tr h="370840">
                <a:tc>
                  <a:txBody>
                    <a:bodyPr/>
                    <a:lstStyle/>
                    <a:p>
                      <a:r>
                        <a:rPr kumimoji="1" lang="en-US" altLang="ja-JP" sz="2000" dirty="0">
                          <a:solidFill>
                            <a:srgbClr val="FFFFFF"/>
                          </a:solidFill>
                        </a:rPr>
                        <a:t>2017</a:t>
                      </a:r>
                      <a:endParaRPr kumimoji="1" lang="ja-JP" altLang="en-US" sz="2000" dirty="0">
                        <a:solidFill>
                          <a:srgbClr val="FFFFFF"/>
                        </a:solidFill>
                      </a:endParaRPr>
                    </a:p>
                  </a:txBody>
                  <a:tcPr/>
                </a:tc>
                <a:tc>
                  <a:txBody>
                    <a:bodyPr/>
                    <a:lstStyle/>
                    <a:p>
                      <a:r>
                        <a:rPr kumimoji="1" lang="en-US" altLang="ja-JP" sz="2000" dirty="0">
                          <a:solidFill>
                            <a:srgbClr val="FFFFFF"/>
                          </a:solidFill>
                        </a:rPr>
                        <a:t>April</a:t>
                      </a:r>
                      <a:endParaRPr kumimoji="1" lang="ja-JP" altLang="en-US" sz="2000" dirty="0">
                        <a:solidFill>
                          <a:srgbClr val="FFFFFF"/>
                        </a:solidFill>
                      </a:endParaRPr>
                    </a:p>
                  </a:txBody>
                  <a:tcPr/>
                </a:tc>
                <a:tc>
                  <a:txBody>
                    <a:bodyPr/>
                    <a:lstStyle/>
                    <a:p>
                      <a:r>
                        <a:rPr kumimoji="1" lang="en-US" altLang="ja-JP" sz="2000" dirty="0">
                          <a:solidFill>
                            <a:srgbClr val="FFFFFF"/>
                          </a:solidFill>
                        </a:rPr>
                        <a:t>Associate professor at Aoyama </a:t>
                      </a:r>
                      <a:r>
                        <a:rPr kumimoji="1" lang="en-US" altLang="ja-JP" sz="2000" dirty="0" err="1">
                          <a:solidFill>
                            <a:srgbClr val="FFFFFF"/>
                          </a:solidFill>
                        </a:rPr>
                        <a:t>Gakuin</a:t>
                      </a:r>
                      <a:r>
                        <a:rPr kumimoji="1" lang="en-US" altLang="ja-JP" sz="2000" dirty="0">
                          <a:solidFill>
                            <a:srgbClr val="FFFFFF"/>
                          </a:solidFill>
                        </a:rPr>
                        <a:t> U. (tenure)</a:t>
                      </a:r>
                      <a:endParaRPr kumimoji="1" lang="ja-JP" altLang="en-US" sz="2000" dirty="0">
                        <a:solidFill>
                          <a:srgbClr val="FFFFFF"/>
                        </a:solidFill>
                      </a:endParaRPr>
                    </a:p>
                  </a:txBody>
                  <a:tcPr/>
                </a:tc>
                <a:extLst>
                  <a:ext uri="{0D108BD9-81ED-4DB2-BD59-A6C34878D82A}">
                    <a16:rowId xmlns:a16="http://schemas.microsoft.com/office/drawing/2014/main" val="10008"/>
                  </a:ext>
                </a:extLst>
              </a:tr>
            </a:tbl>
          </a:graphicData>
        </a:graphic>
      </p:graphicFrame>
      <p:cxnSp>
        <p:nvCxnSpPr>
          <p:cNvPr id="8" name="直線矢印コネクタ 7"/>
          <p:cNvCxnSpPr/>
          <p:nvPr/>
        </p:nvCxnSpPr>
        <p:spPr bwMode="auto">
          <a:xfrm>
            <a:off x="10077699" y="1791074"/>
            <a:ext cx="0" cy="2495177"/>
          </a:xfrm>
          <a:prstGeom prst="straightConnector1">
            <a:avLst/>
          </a:prstGeom>
          <a:solidFill>
            <a:schemeClr val="accent1"/>
          </a:solidFill>
          <a:ln w="76200" cap="flat" cmpd="sng" algn="ctr">
            <a:solidFill>
              <a:srgbClr val="FFFF00"/>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 name="テキスト ボックス 10"/>
          <p:cNvSpPr txBox="1"/>
          <p:nvPr/>
        </p:nvSpPr>
        <p:spPr>
          <a:xfrm>
            <a:off x="2193678" y="5090322"/>
            <a:ext cx="7788523" cy="830997"/>
          </a:xfrm>
          <a:prstGeom prst="rect">
            <a:avLst/>
          </a:prstGeom>
          <a:noFill/>
        </p:spPr>
        <p:txBody>
          <a:bodyPr wrap="square" rtlCol="0">
            <a:spAutoFit/>
          </a:bodyPr>
          <a:lstStyle/>
          <a:p>
            <a:pPr algn="ctr"/>
            <a:r>
              <a:rPr lang="en-US" altLang="ja-JP" sz="2400" dirty="0"/>
              <a:t>2004-2012 (8 years at GSFC): Neil was my mentor during </a:t>
            </a:r>
          </a:p>
          <a:p>
            <a:pPr algn="ctr"/>
            <a:r>
              <a:rPr lang="en-US" altLang="ja-JP" sz="2400" dirty="0"/>
              <a:t>an initial post-doc period and a starting of my new family life.</a:t>
            </a:r>
            <a:endParaRPr kumimoji="1" lang="ja-JP" altLang="en-US" sz="2400" dirty="0"/>
          </a:p>
        </p:txBody>
      </p:sp>
      <p:sp>
        <p:nvSpPr>
          <p:cNvPr id="3" name="Date Placeholder 2">
            <a:extLst>
              <a:ext uri="{FF2B5EF4-FFF2-40B4-BE49-F238E27FC236}">
                <a16:creationId xmlns:a16="http://schemas.microsoft.com/office/drawing/2014/main" id="{F1B7DB4B-40B1-5F89-E81E-D545420BE2EA}"/>
              </a:ext>
            </a:extLst>
          </p:cNvPr>
          <p:cNvSpPr>
            <a:spLocks noGrp="1"/>
          </p:cNvSpPr>
          <p:nvPr>
            <p:ph type="dt" sz="half" idx="10"/>
          </p:nvPr>
        </p:nvSpPr>
        <p:spPr/>
        <p:txBody>
          <a:bodyPr/>
          <a:lstStyle/>
          <a:p>
            <a:r>
              <a:rPr kumimoji="1" lang="en-US" altLang="ja-JP"/>
              <a:t>2025/08/07</a:t>
            </a:r>
            <a:endParaRPr kumimoji="1" lang="ja-JP" altLang="en-US"/>
          </a:p>
        </p:txBody>
      </p:sp>
      <p:sp>
        <p:nvSpPr>
          <p:cNvPr id="4" name="Footer Placeholder 3">
            <a:extLst>
              <a:ext uri="{FF2B5EF4-FFF2-40B4-BE49-F238E27FC236}">
                <a16:creationId xmlns:a16="http://schemas.microsoft.com/office/drawing/2014/main" id="{856287C7-4A13-F6E4-50D7-8724A69F3014}"/>
              </a:ext>
            </a:extLst>
          </p:cNvPr>
          <p:cNvSpPr>
            <a:spLocks noGrp="1"/>
          </p:cNvSpPr>
          <p:nvPr>
            <p:ph type="ftr" sz="quarter" idx="11"/>
          </p:nvPr>
        </p:nvSpPr>
        <p:spPr/>
        <p:txBody>
          <a:bodyPr/>
          <a:lstStyle/>
          <a:p>
            <a:r>
              <a:rPr kumimoji="1" lang="en-US" altLang="ja-JP"/>
              <a:t>Exploring Extreme Transients</a:t>
            </a:r>
            <a:endParaRPr kumimoji="1" lang="ja-JP" altLang="en-US"/>
          </a:p>
        </p:txBody>
      </p:sp>
      <p:sp>
        <p:nvSpPr>
          <p:cNvPr id="6" name="Slide Number Placeholder 5">
            <a:extLst>
              <a:ext uri="{FF2B5EF4-FFF2-40B4-BE49-F238E27FC236}">
                <a16:creationId xmlns:a16="http://schemas.microsoft.com/office/drawing/2014/main" id="{3C9A3F7E-6EEE-904D-E56D-4959A0E78A2A}"/>
              </a:ext>
            </a:extLst>
          </p:cNvPr>
          <p:cNvSpPr>
            <a:spLocks noGrp="1"/>
          </p:cNvSpPr>
          <p:nvPr>
            <p:ph type="sldNum" sz="quarter" idx="12"/>
          </p:nvPr>
        </p:nvSpPr>
        <p:spPr/>
        <p:txBody>
          <a:bodyPr/>
          <a:lstStyle/>
          <a:p>
            <a:fld id="{FCFEA045-99C8-2045-966E-C098CC4FF216}" type="slidenum">
              <a:rPr kumimoji="1" lang="ja-JP" altLang="en-US" smtClean="0"/>
              <a:t>53</a:t>
            </a:fld>
            <a:endParaRPr kumimoji="1" lang="ja-JP" altLang="en-US"/>
          </a:p>
        </p:txBody>
      </p:sp>
    </p:spTree>
    <p:extLst>
      <p:ext uri="{BB962C8B-B14F-4D97-AF65-F5344CB8AC3E}">
        <p14:creationId xmlns:p14="http://schemas.microsoft.com/office/powerpoint/2010/main" val="4040980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4612B-F0C1-05C1-F139-EB3656580111}"/>
              </a:ext>
            </a:extLst>
          </p:cNvPr>
          <p:cNvSpPr>
            <a:spLocks noGrp="1"/>
          </p:cNvSpPr>
          <p:nvPr>
            <p:ph type="title"/>
          </p:nvPr>
        </p:nvSpPr>
        <p:spPr>
          <a:xfrm>
            <a:off x="4038600" y="2362367"/>
            <a:ext cx="3998495" cy="1325563"/>
          </a:xfrm>
        </p:spPr>
        <p:txBody>
          <a:bodyPr>
            <a:noAutofit/>
          </a:bodyPr>
          <a:lstStyle/>
          <a:p>
            <a:pPr algn="ctr"/>
            <a:r>
              <a:rPr lang="en-JP" sz="4800" dirty="0"/>
              <a:t>In orbit issues</a:t>
            </a:r>
          </a:p>
        </p:txBody>
      </p:sp>
      <p:sp>
        <p:nvSpPr>
          <p:cNvPr id="4" name="Date Placeholder 3">
            <a:extLst>
              <a:ext uri="{FF2B5EF4-FFF2-40B4-BE49-F238E27FC236}">
                <a16:creationId xmlns:a16="http://schemas.microsoft.com/office/drawing/2014/main" id="{21E82878-2A4D-06E5-41F3-86917EB80306}"/>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0A59F4CF-C675-6473-4AA5-754CA110E486}"/>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570496BA-1CC7-D829-617B-367A2375E7E5}"/>
              </a:ext>
            </a:extLst>
          </p:cNvPr>
          <p:cNvSpPr>
            <a:spLocks noGrp="1"/>
          </p:cNvSpPr>
          <p:nvPr>
            <p:ph type="sldNum" sz="quarter" idx="12"/>
          </p:nvPr>
        </p:nvSpPr>
        <p:spPr/>
        <p:txBody>
          <a:bodyPr/>
          <a:lstStyle/>
          <a:p>
            <a:fld id="{580D79CD-3E02-D043-9063-8D0F6ACF0498}" type="slidenum">
              <a:rPr lang="en-JP" smtClean="0"/>
              <a:t>54</a:t>
            </a:fld>
            <a:endParaRPr lang="en-JP"/>
          </a:p>
        </p:txBody>
      </p:sp>
    </p:spTree>
    <p:extLst>
      <p:ext uri="{BB962C8B-B14F-4D97-AF65-F5344CB8AC3E}">
        <p14:creationId xmlns:p14="http://schemas.microsoft.com/office/powerpoint/2010/main" val="38049348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E33D-B86F-82F5-A08A-26FE8465A3B2}"/>
              </a:ext>
            </a:extLst>
          </p:cNvPr>
          <p:cNvSpPr>
            <a:spLocks noGrp="1"/>
          </p:cNvSpPr>
          <p:nvPr>
            <p:ph type="title"/>
          </p:nvPr>
        </p:nvSpPr>
        <p:spPr>
          <a:xfrm>
            <a:off x="838200" y="225926"/>
            <a:ext cx="10515600" cy="910222"/>
          </a:xfrm>
        </p:spPr>
        <p:txBody>
          <a:bodyPr/>
          <a:lstStyle/>
          <a:p>
            <a:pPr algn="ctr"/>
            <a:r>
              <a:rPr lang="en-JP" dirty="0"/>
              <a:t>BAT: Issues</a:t>
            </a:r>
          </a:p>
        </p:txBody>
      </p:sp>
      <p:sp>
        <p:nvSpPr>
          <p:cNvPr id="3" name="Content Placeholder 2">
            <a:extLst>
              <a:ext uri="{FF2B5EF4-FFF2-40B4-BE49-F238E27FC236}">
                <a16:creationId xmlns:a16="http://schemas.microsoft.com/office/drawing/2014/main" id="{CF7CD2AA-81C7-BC9E-6B62-AF04675B6B31}"/>
              </a:ext>
            </a:extLst>
          </p:cNvPr>
          <p:cNvSpPr>
            <a:spLocks noGrp="1"/>
          </p:cNvSpPr>
          <p:nvPr>
            <p:ph idx="1"/>
          </p:nvPr>
        </p:nvSpPr>
        <p:spPr>
          <a:xfrm>
            <a:off x="89892" y="1292559"/>
            <a:ext cx="4892012" cy="523220"/>
          </a:xfrm>
        </p:spPr>
        <p:txBody>
          <a:bodyPr/>
          <a:lstStyle/>
          <a:p>
            <a:r>
              <a:rPr lang="en-JP" dirty="0"/>
              <a:t>Numbers of enabled detectors</a:t>
            </a:r>
          </a:p>
        </p:txBody>
      </p:sp>
      <p:sp>
        <p:nvSpPr>
          <p:cNvPr id="4" name="Date Placeholder 3">
            <a:extLst>
              <a:ext uri="{FF2B5EF4-FFF2-40B4-BE49-F238E27FC236}">
                <a16:creationId xmlns:a16="http://schemas.microsoft.com/office/drawing/2014/main" id="{20AF5EC7-6240-CB70-EE72-F8E737B1386D}"/>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2999ACD2-CB2A-6BC8-627D-6A1AE5B5B312}"/>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2AA123D5-FD0E-3EFF-2B5C-73A232C921D3}"/>
              </a:ext>
            </a:extLst>
          </p:cNvPr>
          <p:cNvSpPr>
            <a:spLocks noGrp="1"/>
          </p:cNvSpPr>
          <p:nvPr>
            <p:ph type="sldNum" sz="quarter" idx="12"/>
          </p:nvPr>
        </p:nvSpPr>
        <p:spPr/>
        <p:txBody>
          <a:bodyPr/>
          <a:lstStyle/>
          <a:p>
            <a:fld id="{580D79CD-3E02-D043-9063-8D0F6ACF0498}" type="slidenum">
              <a:rPr lang="en-JP" smtClean="0"/>
              <a:t>55</a:t>
            </a:fld>
            <a:endParaRPr lang="en-JP"/>
          </a:p>
        </p:txBody>
      </p:sp>
      <p:pic>
        <p:nvPicPr>
          <p:cNvPr id="8" name="Picture 7" descr="A blue graph with numbers&#10;&#10;AI-generated content may be incorrect.">
            <a:extLst>
              <a:ext uri="{FF2B5EF4-FFF2-40B4-BE49-F238E27FC236}">
                <a16:creationId xmlns:a16="http://schemas.microsoft.com/office/drawing/2014/main" id="{29D058C6-E4F3-1BC5-6F5A-04D13D134702}"/>
              </a:ext>
            </a:extLst>
          </p:cNvPr>
          <p:cNvPicPr>
            <a:picLocks noChangeAspect="1"/>
          </p:cNvPicPr>
          <p:nvPr/>
        </p:nvPicPr>
        <p:blipFill>
          <a:blip r:embed="rId2"/>
          <a:stretch>
            <a:fillRect/>
          </a:stretch>
        </p:blipFill>
        <p:spPr>
          <a:xfrm>
            <a:off x="125709" y="2089847"/>
            <a:ext cx="5512897" cy="3094960"/>
          </a:xfrm>
          <a:prstGeom prst="rect">
            <a:avLst/>
          </a:prstGeom>
        </p:spPr>
      </p:pic>
      <p:sp>
        <p:nvSpPr>
          <p:cNvPr id="9" name="TextBox 8">
            <a:extLst>
              <a:ext uri="{FF2B5EF4-FFF2-40B4-BE49-F238E27FC236}">
                <a16:creationId xmlns:a16="http://schemas.microsoft.com/office/drawing/2014/main" id="{596F0D6F-F18C-D4D4-BCCB-C59155971730}"/>
              </a:ext>
            </a:extLst>
          </p:cNvPr>
          <p:cNvSpPr txBox="1"/>
          <p:nvPr/>
        </p:nvSpPr>
        <p:spPr>
          <a:xfrm>
            <a:off x="94177" y="1720515"/>
            <a:ext cx="1611723" cy="369332"/>
          </a:xfrm>
          <a:prstGeom prst="rect">
            <a:avLst/>
          </a:prstGeom>
          <a:noFill/>
        </p:spPr>
        <p:txBody>
          <a:bodyPr wrap="none" rtlCol="0">
            <a:spAutoFit/>
          </a:bodyPr>
          <a:lstStyle/>
          <a:p>
            <a:r>
              <a:rPr lang="en-JP" dirty="0">
                <a:latin typeface="Calibri" panose="020F0502020204030204" pitchFamily="34" charset="0"/>
                <a:cs typeface="Calibri" panose="020F0502020204030204" pitchFamily="34" charset="0"/>
              </a:rPr>
              <a:t>Lien et al. 2014</a:t>
            </a:r>
          </a:p>
        </p:txBody>
      </p:sp>
      <p:sp>
        <p:nvSpPr>
          <p:cNvPr id="10" name="TextBox 9">
            <a:extLst>
              <a:ext uri="{FF2B5EF4-FFF2-40B4-BE49-F238E27FC236}">
                <a16:creationId xmlns:a16="http://schemas.microsoft.com/office/drawing/2014/main" id="{16FB4C9C-8A1C-9B2F-94B7-E6ECC74EE1D9}"/>
              </a:ext>
            </a:extLst>
          </p:cNvPr>
          <p:cNvSpPr txBox="1"/>
          <p:nvPr/>
        </p:nvSpPr>
        <p:spPr>
          <a:xfrm>
            <a:off x="480849" y="5316605"/>
            <a:ext cx="4441922" cy="369332"/>
          </a:xfrm>
          <a:prstGeom prst="rect">
            <a:avLst/>
          </a:prstGeom>
          <a:noFill/>
        </p:spPr>
        <p:txBody>
          <a:bodyPr wrap="none" rtlCol="0">
            <a:spAutoFit/>
          </a:bodyPr>
          <a:lstStyle/>
          <a:p>
            <a:r>
              <a:rPr lang="en-JP" dirty="0">
                <a:latin typeface="Calibri" panose="020F0502020204030204" pitchFamily="34" charset="0"/>
                <a:cs typeface="Calibri" panose="020F0502020204030204" pitchFamily="34" charset="0"/>
              </a:rPr>
              <a:t>~15800 detectors enabled (as of Aug 4, 2025)</a:t>
            </a:r>
          </a:p>
        </p:txBody>
      </p:sp>
      <p:sp>
        <p:nvSpPr>
          <p:cNvPr id="11" name="TextBox 10">
            <a:extLst>
              <a:ext uri="{FF2B5EF4-FFF2-40B4-BE49-F238E27FC236}">
                <a16:creationId xmlns:a16="http://schemas.microsoft.com/office/drawing/2014/main" id="{D5EA2340-81B8-54D3-FD7F-2FBF015E66F6}"/>
              </a:ext>
            </a:extLst>
          </p:cNvPr>
          <p:cNvSpPr txBox="1"/>
          <p:nvPr/>
        </p:nvSpPr>
        <p:spPr>
          <a:xfrm>
            <a:off x="451254" y="5660085"/>
            <a:ext cx="4922438" cy="400110"/>
          </a:xfrm>
          <a:prstGeom prst="rect">
            <a:avLst/>
          </a:prstGeom>
          <a:noFill/>
        </p:spPr>
        <p:txBody>
          <a:bodyPr wrap="none" rtlCol="0">
            <a:spAutoFit/>
          </a:bodyPr>
          <a:lstStyle/>
          <a:p>
            <a:r>
              <a:rPr lang="en-JP" sz="2000" dirty="0">
                <a:solidFill>
                  <a:srgbClr val="FFFF00"/>
                </a:solidFill>
                <a:latin typeface="Calibri" panose="020F0502020204030204" pitchFamily="34" charset="0"/>
                <a:cs typeface="Calibri" panose="020F0502020204030204" pitchFamily="34" charset="0"/>
              </a:rPr>
              <a:t>Reduce the sensitivity (smaller effective area)</a:t>
            </a:r>
          </a:p>
        </p:txBody>
      </p:sp>
      <p:sp>
        <p:nvSpPr>
          <p:cNvPr id="12" name="TextBox 11">
            <a:extLst>
              <a:ext uri="{FF2B5EF4-FFF2-40B4-BE49-F238E27FC236}">
                <a16:creationId xmlns:a16="http://schemas.microsoft.com/office/drawing/2014/main" id="{5B4834FE-F9CA-0857-5602-5DAC08FBDC70}"/>
              </a:ext>
            </a:extLst>
          </p:cNvPr>
          <p:cNvSpPr txBox="1"/>
          <p:nvPr/>
        </p:nvSpPr>
        <p:spPr>
          <a:xfrm>
            <a:off x="5731043" y="1278785"/>
            <a:ext cx="5247911" cy="523220"/>
          </a:xfrm>
          <a:prstGeom prst="rect">
            <a:avLst/>
          </a:prstGeom>
          <a:noFill/>
        </p:spPr>
        <p:txBody>
          <a:bodyPr wrap="none" rtlCol="0">
            <a:spAutoFit/>
          </a:bodyPr>
          <a:lstStyle/>
          <a:p>
            <a:pPr marL="285750" indent="-285750">
              <a:buFont typeface="Arial" panose="020B0604020202020204" pitchFamily="34" charset="0"/>
              <a:buChar char="•"/>
            </a:pPr>
            <a:r>
              <a:rPr lang="en-JP" sz="2800" dirty="0">
                <a:latin typeface="Calibri" panose="020F0502020204030204" pitchFamily="34" charset="0"/>
                <a:cs typeface="Calibri" panose="020F0502020204030204" pitchFamily="34" charset="0"/>
              </a:rPr>
              <a:t>Gain change of CdZnTe detectors</a:t>
            </a:r>
          </a:p>
        </p:txBody>
      </p:sp>
      <p:sp>
        <p:nvSpPr>
          <p:cNvPr id="13" name="Text Box 4">
            <a:extLst>
              <a:ext uri="{FF2B5EF4-FFF2-40B4-BE49-F238E27FC236}">
                <a16:creationId xmlns:a16="http://schemas.microsoft.com/office/drawing/2014/main" id="{D9C3EF23-D853-62BB-899F-D4C5EAFB24A8}"/>
              </a:ext>
            </a:extLst>
          </p:cNvPr>
          <p:cNvSpPr txBox="1">
            <a:spLocks noChangeArrowheads="1"/>
          </p:cNvSpPr>
          <p:nvPr/>
        </p:nvSpPr>
        <p:spPr bwMode="auto">
          <a:xfrm>
            <a:off x="5741553" y="1965398"/>
            <a:ext cx="3510833"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baseline="30000" dirty="0">
                <a:latin typeface="Calibri" panose="020F0502020204030204" pitchFamily="34" charset="0"/>
                <a:cs typeface="Calibri" panose="020F0502020204030204" pitchFamily="34" charset="0"/>
              </a:rPr>
              <a:t>241</a:t>
            </a:r>
            <a:r>
              <a:rPr lang="en-US" altLang="ja-JP" sz="2000" dirty="0">
                <a:latin typeface="Calibri" panose="020F0502020204030204" pitchFamily="34" charset="0"/>
                <a:cs typeface="Calibri" panose="020F0502020204030204" pitchFamily="34" charset="0"/>
              </a:rPr>
              <a:t>Am spectrum: array averaged</a:t>
            </a:r>
          </a:p>
        </p:txBody>
      </p:sp>
      <p:pic>
        <p:nvPicPr>
          <p:cNvPr id="14" name="Picture 5">
            <a:extLst>
              <a:ext uri="{FF2B5EF4-FFF2-40B4-BE49-F238E27FC236}">
                <a16:creationId xmlns:a16="http://schemas.microsoft.com/office/drawing/2014/main" id="{13289D17-7484-13AB-F499-34C9E7A8D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573" y="2398548"/>
            <a:ext cx="6335248" cy="257141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6">
            <a:extLst>
              <a:ext uri="{FF2B5EF4-FFF2-40B4-BE49-F238E27FC236}">
                <a16:creationId xmlns:a16="http://schemas.microsoft.com/office/drawing/2014/main" id="{FAD8FDE9-53FF-4B65-582D-9860D2959A98}"/>
              </a:ext>
            </a:extLst>
          </p:cNvPr>
          <p:cNvSpPr txBox="1">
            <a:spLocks noChangeArrowheads="1"/>
          </p:cNvSpPr>
          <p:nvPr/>
        </p:nvSpPr>
        <p:spPr bwMode="auto">
          <a:xfrm>
            <a:off x="6135896" y="5003560"/>
            <a:ext cx="5693703" cy="92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85750" indent="-285750">
              <a:buFont typeface="Arial" panose="020B0604020202020204" pitchFamily="34" charset="0"/>
              <a:buChar char="•"/>
            </a:pPr>
            <a:r>
              <a:rPr lang="en-US" altLang="ja-JP" dirty="0">
                <a:latin typeface="Calibri" panose="020F0502020204030204" pitchFamily="34" charset="0"/>
                <a:cs typeface="Calibri" panose="020F0502020204030204" pitchFamily="34" charset="0"/>
              </a:rPr>
              <a:t> 1.5 (early) - 0.4 (current) keV/</a:t>
            </a:r>
            <a:r>
              <a:rPr lang="en-US" altLang="ja-JP" dirty="0" err="1">
                <a:latin typeface="Calibri" panose="020F0502020204030204" pitchFamily="34" charset="0"/>
                <a:cs typeface="Calibri" panose="020F0502020204030204" pitchFamily="34" charset="0"/>
              </a:rPr>
              <a:t>yr</a:t>
            </a:r>
            <a:r>
              <a:rPr lang="en-US" altLang="ja-JP" dirty="0">
                <a:latin typeface="Calibri" panose="020F0502020204030204" pitchFamily="34" charset="0"/>
                <a:cs typeface="Calibri" panose="020F0502020204030204" pitchFamily="34" charset="0"/>
              </a:rPr>
              <a:t> shift in 59.5 keV line (array averaged).</a:t>
            </a:r>
          </a:p>
          <a:p>
            <a:pPr marL="285750" indent="-285750">
              <a:buFont typeface="Arial" panose="020B0604020202020204" pitchFamily="34" charset="0"/>
              <a:buChar char="•"/>
            </a:pPr>
            <a:r>
              <a:rPr lang="en-US" altLang="ja-JP" dirty="0">
                <a:latin typeface="Calibri" panose="020F0502020204030204" pitchFamily="34" charset="0"/>
                <a:cs typeface="Calibri" panose="020F0502020204030204" pitchFamily="34" charset="0"/>
              </a:rPr>
              <a:t> The pulse width seems getting wider.</a:t>
            </a:r>
          </a:p>
        </p:txBody>
      </p:sp>
      <p:sp>
        <p:nvSpPr>
          <p:cNvPr id="16" name="TextBox 15">
            <a:extLst>
              <a:ext uri="{FF2B5EF4-FFF2-40B4-BE49-F238E27FC236}">
                <a16:creationId xmlns:a16="http://schemas.microsoft.com/office/drawing/2014/main" id="{6AC9DFE5-56E2-67E2-6B2F-F9B5733CCF95}"/>
              </a:ext>
            </a:extLst>
          </p:cNvPr>
          <p:cNvSpPr txBox="1"/>
          <p:nvPr/>
        </p:nvSpPr>
        <p:spPr>
          <a:xfrm>
            <a:off x="6450448" y="5930331"/>
            <a:ext cx="5201552" cy="369332"/>
          </a:xfrm>
          <a:prstGeom prst="rect">
            <a:avLst/>
          </a:prstGeom>
          <a:noFill/>
        </p:spPr>
        <p:txBody>
          <a:bodyPr wrap="none" rtlCol="0">
            <a:spAutoFit/>
          </a:bodyPr>
          <a:lstStyle/>
          <a:p>
            <a:r>
              <a:rPr lang="en-JP" dirty="0">
                <a:solidFill>
                  <a:srgbClr val="FFFF00"/>
                </a:solidFill>
              </a:rPr>
              <a:t>Implimented in the BAT ground softwares (CALDB).</a:t>
            </a:r>
          </a:p>
        </p:txBody>
      </p:sp>
    </p:spTree>
    <p:extLst>
      <p:ext uri="{BB962C8B-B14F-4D97-AF65-F5344CB8AC3E}">
        <p14:creationId xmlns:p14="http://schemas.microsoft.com/office/powerpoint/2010/main" val="31499981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20DA3-7309-BFE7-CF25-19C521FDEFD9}"/>
              </a:ext>
            </a:extLst>
          </p:cNvPr>
          <p:cNvSpPr>
            <a:spLocks noGrp="1"/>
          </p:cNvSpPr>
          <p:nvPr>
            <p:ph type="title"/>
          </p:nvPr>
        </p:nvSpPr>
        <p:spPr>
          <a:xfrm>
            <a:off x="838200" y="264510"/>
            <a:ext cx="10515600" cy="833054"/>
          </a:xfrm>
        </p:spPr>
        <p:txBody>
          <a:bodyPr/>
          <a:lstStyle/>
          <a:p>
            <a:pPr algn="ctr"/>
            <a:r>
              <a:rPr lang="en-JP" dirty="0"/>
              <a:t>XRT: Issues</a:t>
            </a:r>
          </a:p>
        </p:txBody>
      </p:sp>
      <p:sp>
        <p:nvSpPr>
          <p:cNvPr id="4" name="Date Placeholder 3">
            <a:extLst>
              <a:ext uri="{FF2B5EF4-FFF2-40B4-BE49-F238E27FC236}">
                <a16:creationId xmlns:a16="http://schemas.microsoft.com/office/drawing/2014/main" id="{A7CF0AAB-BB3F-02F0-453B-71A834247BFE}"/>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E0839DE4-8231-09C2-668F-969B87D4F663}"/>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0FA50ECB-1809-B783-AD02-602623C96EEA}"/>
              </a:ext>
            </a:extLst>
          </p:cNvPr>
          <p:cNvSpPr>
            <a:spLocks noGrp="1"/>
          </p:cNvSpPr>
          <p:nvPr>
            <p:ph type="sldNum" sz="quarter" idx="12"/>
          </p:nvPr>
        </p:nvSpPr>
        <p:spPr/>
        <p:txBody>
          <a:bodyPr/>
          <a:lstStyle/>
          <a:p>
            <a:fld id="{580D79CD-3E02-D043-9063-8D0F6ACF0498}" type="slidenum">
              <a:rPr lang="en-JP" smtClean="0"/>
              <a:t>56</a:t>
            </a:fld>
            <a:endParaRPr lang="en-JP"/>
          </a:p>
        </p:txBody>
      </p:sp>
      <p:sp>
        <p:nvSpPr>
          <p:cNvPr id="8" name="TextBox 7">
            <a:extLst>
              <a:ext uri="{FF2B5EF4-FFF2-40B4-BE49-F238E27FC236}">
                <a16:creationId xmlns:a16="http://schemas.microsoft.com/office/drawing/2014/main" id="{EA1535D3-532D-ACF0-B1F6-A6999273D41D}"/>
              </a:ext>
            </a:extLst>
          </p:cNvPr>
          <p:cNvSpPr txBox="1"/>
          <p:nvPr/>
        </p:nvSpPr>
        <p:spPr>
          <a:xfrm>
            <a:off x="241738" y="1023992"/>
            <a:ext cx="4936351" cy="461665"/>
          </a:xfrm>
          <a:prstGeom prst="rect">
            <a:avLst/>
          </a:prstGeom>
          <a:noFill/>
        </p:spPr>
        <p:txBody>
          <a:bodyPr wrap="none" rtlCol="0">
            <a:spAutoFit/>
          </a:bodyPr>
          <a:lstStyle/>
          <a:p>
            <a:pPr marL="285750" indent="-285750">
              <a:buFont typeface="Arial" panose="020B0604020202020204" pitchFamily="34" charset="0"/>
              <a:buChar char="•"/>
            </a:pPr>
            <a:r>
              <a:rPr lang="en-JP" sz="2400" dirty="0"/>
              <a:t>Failier of the thermal electric cooler</a:t>
            </a:r>
          </a:p>
        </p:txBody>
      </p:sp>
      <p:sp>
        <p:nvSpPr>
          <p:cNvPr id="9" name="Oval 3">
            <a:extLst>
              <a:ext uri="{FF2B5EF4-FFF2-40B4-BE49-F238E27FC236}">
                <a16:creationId xmlns:a16="http://schemas.microsoft.com/office/drawing/2014/main" id="{733A32C1-BAB9-B52A-FFB0-96497992A530}"/>
              </a:ext>
            </a:extLst>
          </p:cNvPr>
          <p:cNvSpPr>
            <a:spLocks noChangeArrowheads="1"/>
          </p:cNvSpPr>
          <p:nvPr/>
        </p:nvSpPr>
        <p:spPr bwMode="auto">
          <a:xfrm>
            <a:off x="2394667" y="3344742"/>
            <a:ext cx="9144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P"/>
          </a:p>
        </p:txBody>
      </p:sp>
      <p:sp>
        <p:nvSpPr>
          <p:cNvPr id="10" name="Rectangle 4">
            <a:extLst>
              <a:ext uri="{FF2B5EF4-FFF2-40B4-BE49-F238E27FC236}">
                <a16:creationId xmlns:a16="http://schemas.microsoft.com/office/drawing/2014/main" id="{BEAD0569-3EE1-14BF-1261-7E6086CB16CA}"/>
              </a:ext>
            </a:extLst>
          </p:cNvPr>
          <p:cNvSpPr>
            <a:spLocks noChangeArrowheads="1"/>
          </p:cNvSpPr>
          <p:nvPr/>
        </p:nvSpPr>
        <p:spPr bwMode="auto">
          <a:xfrm>
            <a:off x="3620217" y="2549404"/>
            <a:ext cx="381000" cy="533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P"/>
          </a:p>
        </p:txBody>
      </p:sp>
      <p:sp>
        <p:nvSpPr>
          <p:cNvPr id="11" name="Oval 5">
            <a:extLst>
              <a:ext uri="{FF2B5EF4-FFF2-40B4-BE49-F238E27FC236}">
                <a16:creationId xmlns:a16="http://schemas.microsoft.com/office/drawing/2014/main" id="{3ADCEBEC-DC47-2330-85A2-4723361004B8}"/>
              </a:ext>
            </a:extLst>
          </p:cNvPr>
          <p:cNvSpPr>
            <a:spLocks noChangeAspect="1" noChangeArrowheads="1"/>
          </p:cNvSpPr>
          <p:nvPr/>
        </p:nvSpPr>
        <p:spPr bwMode="auto">
          <a:xfrm>
            <a:off x="146768" y="3639151"/>
            <a:ext cx="457200" cy="4572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P"/>
          </a:p>
        </p:txBody>
      </p:sp>
      <p:sp>
        <p:nvSpPr>
          <p:cNvPr id="12" name="Oval 6">
            <a:extLst>
              <a:ext uri="{FF2B5EF4-FFF2-40B4-BE49-F238E27FC236}">
                <a16:creationId xmlns:a16="http://schemas.microsoft.com/office/drawing/2014/main" id="{0ADFC0BA-BEE7-0129-3E09-91EA7C152419}"/>
              </a:ext>
            </a:extLst>
          </p:cNvPr>
          <p:cNvSpPr>
            <a:spLocks noChangeArrowheads="1"/>
          </p:cNvSpPr>
          <p:nvPr/>
        </p:nvSpPr>
        <p:spPr bwMode="auto">
          <a:xfrm>
            <a:off x="1480267" y="2473204"/>
            <a:ext cx="2743200" cy="2743200"/>
          </a:xfrm>
          <a:prstGeom prst="ellipse">
            <a:avLst/>
          </a:prstGeom>
          <a:noFill/>
          <a:ln w="190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P" dirty="0"/>
          </a:p>
        </p:txBody>
      </p:sp>
      <p:sp>
        <p:nvSpPr>
          <p:cNvPr id="13" name="Line 8">
            <a:extLst>
              <a:ext uri="{FF2B5EF4-FFF2-40B4-BE49-F238E27FC236}">
                <a16:creationId xmlns:a16="http://schemas.microsoft.com/office/drawing/2014/main" id="{27F0A36F-6DF7-5013-35EB-2CCBDE4F596B}"/>
              </a:ext>
            </a:extLst>
          </p:cNvPr>
          <p:cNvSpPr>
            <a:spLocks noChangeShapeType="1"/>
          </p:cNvSpPr>
          <p:nvPr/>
        </p:nvSpPr>
        <p:spPr bwMode="auto">
          <a:xfrm>
            <a:off x="727360" y="3844804"/>
            <a:ext cx="2092757"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JP"/>
          </a:p>
        </p:txBody>
      </p:sp>
      <p:sp>
        <p:nvSpPr>
          <p:cNvPr id="14" name="Line 9">
            <a:extLst>
              <a:ext uri="{FF2B5EF4-FFF2-40B4-BE49-F238E27FC236}">
                <a16:creationId xmlns:a16="http://schemas.microsoft.com/office/drawing/2014/main" id="{9ADD52A5-0526-2B1D-613D-EE009CA6F4E0}"/>
              </a:ext>
            </a:extLst>
          </p:cNvPr>
          <p:cNvSpPr>
            <a:spLocks noChangeShapeType="1"/>
          </p:cNvSpPr>
          <p:nvPr/>
        </p:nvSpPr>
        <p:spPr bwMode="auto">
          <a:xfrm>
            <a:off x="2858217" y="2092204"/>
            <a:ext cx="0" cy="175260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JP" dirty="0"/>
          </a:p>
        </p:txBody>
      </p:sp>
      <p:sp>
        <p:nvSpPr>
          <p:cNvPr id="15" name="Rectangle 10">
            <a:extLst>
              <a:ext uri="{FF2B5EF4-FFF2-40B4-BE49-F238E27FC236}">
                <a16:creationId xmlns:a16="http://schemas.microsoft.com/office/drawing/2014/main" id="{32DAA223-6DCE-1D85-5E32-8EA7AE500F99}"/>
              </a:ext>
            </a:extLst>
          </p:cNvPr>
          <p:cNvSpPr>
            <a:spLocks noChangeArrowheads="1"/>
          </p:cNvSpPr>
          <p:nvPr/>
        </p:nvSpPr>
        <p:spPr bwMode="auto">
          <a:xfrm>
            <a:off x="3842467" y="4378204"/>
            <a:ext cx="615950" cy="38100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P"/>
          </a:p>
        </p:txBody>
      </p:sp>
      <p:sp>
        <p:nvSpPr>
          <p:cNvPr id="16" name="AutoShape 11">
            <a:extLst>
              <a:ext uri="{FF2B5EF4-FFF2-40B4-BE49-F238E27FC236}">
                <a16:creationId xmlns:a16="http://schemas.microsoft.com/office/drawing/2014/main" id="{B2EBD3B6-0632-02CF-7332-B8488695B6D0}"/>
              </a:ext>
            </a:extLst>
          </p:cNvPr>
          <p:cNvSpPr>
            <a:spLocks noChangeArrowheads="1"/>
          </p:cNvSpPr>
          <p:nvPr/>
        </p:nvSpPr>
        <p:spPr bwMode="auto">
          <a:xfrm>
            <a:off x="5671267" y="5216404"/>
            <a:ext cx="914400" cy="914400"/>
          </a:xfrm>
          <a:prstGeom prst="irregularSeal2">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P"/>
          </a:p>
        </p:txBody>
      </p:sp>
      <p:sp>
        <p:nvSpPr>
          <p:cNvPr id="17" name="Arc 12">
            <a:extLst>
              <a:ext uri="{FF2B5EF4-FFF2-40B4-BE49-F238E27FC236}">
                <a16:creationId xmlns:a16="http://schemas.microsoft.com/office/drawing/2014/main" id="{57EF63DB-0140-2A78-9E0B-6F4BF84492ED}"/>
              </a:ext>
            </a:extLst>
          </p:cNvPr>
          <p:cNvSpPr>
            <a:spLocks noChangeAspect="1"/>
          </p:cNvSpPr>
          <p:nvPr/>
        </p:nvSpPr>
        <p:spPr bwMode="auto">
          <a:xfrm rot="16200000">
            <a:off x="2174799" y="3158210"/>
            <a:ext cx="687388" cy="688975"/>
          </a:xfrm>
          <a:custGeom>
            <a:avLst/>
            <a:gdLst>
              <a:gd name="G0" fmla="+- 0 0 0"/>
              <a:gd name="G1" fmla="+- 21600 0 0"/>
              <a:gd name="G2" fmla="+- 21600 0 0"/>
              <a:gd name="T0" fmla="*/ 0 w 21555"/>
              <a:gd name="T1" fmla="*/ 0 h 21600"/>
              <a:gd name="T2" fmla="*/ 21555 w 21555"/>
              <a:gd name="T3" fmla="*/ 20201 h 21600"/>
              <a:gd name="T4" fmla="*/ 0 w 21555"/>
              <a:gd name="T5" fmla="*/ 21600 h 21600"/>
            </a:gdLst>
            <a:ahLst/>
            <a:cxnLst>
              <a:cxn ang="0">
                <a:pos x="T0" y="T1"/>
              </a:cxn>
              <a:cxn ang="0">
                <a:pos x="T2" y="T3"/>
              </a:cxn>
              <a:cxn ang="0">
                <a:pos x="T4" y="T5"/>
              </a:cxn>
            </a:cxnLst>
            <a:rect l="0" t="0" r="r" b="b"/>
            <a:pathLst>
              <a:path w="21555" h="21600" fill="none" extrusionOk="0">
                <a:moveTo>
                  <a:pt x="0" y="0"/>
                </a:moveTo>
                <a:cubicBezTo>
                  <a:pt x="11386" y="0"/>
                  <a:pt x="20817" y="8838"/>
                  <a:pt x="21554" y="20201"/>
                </a:cubicBezTo>
              </a:path>
              <a:path w="21555" h="21600" stroke="0" extrusionOk="0">
                <a:moveTo>
                  <a:pt x="0" y="0"/>
                </a:moveTo>
                <a:cubicBezTo>
                  <a:pt x="11386" y="0"/>
                  <a:pt x="20817" y="8838"/>
                  <a:pt x="21554" y="20201"/>
                </a:cubicBezTo>
                <a:lnTo>
                  <a:pt x="0" y="21600"/>
                </a:lnTo>
                <a:close/>
              </a:path>
            </a:pathLst>
          </a:cu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P"/>
          </a:p>
        </p:txBody>
      </p:sp>
      <p:sp>
        <p:nvSpPr>
          <p:cNvPr id="18" name="Text Box 13">
            <a:extLst>
              <a:ext uri="{FF2B5EF4-FFF2-40B4-BE49-F238E27FC236}">
                <a16:creationId xmlns:a16="http://schemas.microsoft.com/office/drawing/2014/main" id="{06943D25-B6E1-6C55-A8FB-779A87A404E5}"/>
              </a:ext>
            </a:extLst>
          </p:cNvPr>
          <p:cNvSpPr txBox="1">
            <a:spLocks noChangeArrowheads="1"/>
          </p:cNvSpPr>
          <p:nvPr/>
        </p:nvSpPr>
        <p:spPr bwMode="auto">
          <a:xfrm>
            <a:off x="1989855" y="2838329"/>
            <a:ext cx="7159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sz="2000" b="1">
                <a:solidFill>
                  <a:srgbClr val="FFFF00"/>
                </a:solidFill>
                <a:latin typeface="Arial" panose="020B0604020202020204" pitchFamily="34" charset="0"/>
              </a:rPr>
              <a:t>~90</a:t>
            </a:r>
            <a:r>
              <a:rPr lang="en-US" altLang="ja-JP" sz="2000" b="1" baseline="30000">
                <a:solidFill>
                  <a:srgbClr val="FFFF00"/>
                </a:solidFill>
                <a:latin typeface="Arial" panose="020B0604020202020204" pitchFamily="34" charset="0"/>
              </a:rPr>
              <a:t>o</a:t>
            </a:r>
          </a:p>
        </p:txBody>
      </p:sp>
      <p:sp>
        <p:nvSpPr>
          <p:cNvPr id="20" name="Line 15">
            <a:extLst>
              <a:ext uri="{FF2B5EF4-FFF2-40B4-BE49-F238E27FC236}">
                <a16:creationId xmlns:a16="http://schemas.microsoft.com/office/drawing/2014/main" id="{FE93F0B9-1C58-D047-85BB-ADBF75E45960}"/>
              </a:ext>
            </a:extLst>
          </p:cNvPr>
          <p:cNvSpPr>
            <a:spLocks noChangeShapeType="1"/>
          </p:cNvSpPr>
          <p:nvPr/>
        </p:nvSpPr>
        <p:spPr bwMode="auto">
          <a:xfrm>
            <a:off x="2851867" y="3844804"/>
            <a:ext cx="3048000" cy="175260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JP"/>
          </a:p>
        </p:txBody>
      </p:sp>
      <p:sp>
        <p:nvSpPr>
          <p:cNvPr id="23" name="Line 18">
            <a:extLst>
              <a:ext uri="{FF2B5EF4-FFF2-40B4-BE49-F238E27FC236}">
                <a16:creationId xmlns:a16="http://schemas.microsoft.com/office/drawing/2014/main" id="{EE22AA35-5F28-C53D-5F3C-D2E85B8B2D98}"/>
              </a:ext>
            </a:extLst>
          </p:cNvPr>
          <p:cNvSpPr>
            <a:spLocks noChangeShapeType="1"/>
          </p:cNvSpPr>
          <p:nvPr/>
        </p:nvSpPr>
        <p:spPr bwMode="auto">
          <a:xfrm>
            <a:off x="2851867" y="3339979"/>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JP"/>
          </a:p>
        </p:txBody>
      </p:sp>
      <p:sp>
        <p:nvSpPr>
          <p:cNvPr id="24" name="Text Box 19">
            <a:extLst>
              <a:ext uri="{FF2B5EF4-FFF2-40B4-BE49-F238E27FC236}">
                <a16:creationId xmlns:a16="http://schemas.microsoft.com/office/drawing/2014/main" id="{CCFA0EDD-ECF5-C31F-8DE1-2F949B20C8F2}"/>
              </a:ext>
            </a:extLst>
          </p:cNvPr>
          <p:cNvSpPr txBox="1">
            <a:spLocks noChangeArrowheads="1"/>
          </p:cNvSpPr>
          <p:nvPr/>
        </p:nvSpPr>
        <p:spPr bwMode="auto">
          <a:xfrm>
            <a:off x="1486617" y="3463804"/>
            <a:ext cx="55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dirty="0">
                <a:latin typeface="Arial" panose="020B0604020202020204" pitchFamily="34" charset="0"/>
              </a:rPr>
              <a:t>day</a:t>
            </a:r>
          </a:p>
        </p:txBody>
      </p:sp>
      <p:sp>
        <p:nvSpPr>
          <p:cNvPr id="25" name="Text Box 20">
            <a:extLst>
              <a:ext uri="{FF2B5EF4-FFF2-40B4-BE49-F238E27FC236}">
                <a16:creationId xmlns:a16="http://schemas.microsoft.com/office/drawing/2014/main" id="{F071F849-E85E-7A49-6E25-D9E99FD3D238}"/>
              </a:ext>
            </a:extLst>
          </p:cNvPr>
          <p:cNvSpPr txBox="1">
            <a:spLocks noChangeArrowheads="1"/>
          </p:cNvSpPr>
          <p:nvPr/>
        </p:nvSpPr>
        <p:spPr bwMode="auto">
          <a:xfrm>
            <a:off x="3315417" y="3554292"/>
            <a:ext cx="67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dirty="0">
                <a:latin typeface="Arial" panose="020B0604020202020204" pitchFamily="34" charset="0"/>
              </a:rPr>
              <a:t>night</a:t>
            </a:r>
          </a:p>
        </p:txBody>
      </p:sp>
      <p:sp>
        <p:nvSpPr>
          <p:cNvPr id="26" name="Text Box 21">
            <a:extLst>
              <a:ext uri="{FF2B5EF4-FFF2-40B4-BE49-F238E27FC236}">
                <a16:creationId xmlns:a16="http://schemas.microsoft.com/office/drawing/2014/main" id="{369AADDE-BAF1-20EB-357E-200C816B76E8}"/>
              </a:ext>
            </a:extLst>
          </p:cNvPr>
          <p:cNvSpPr txBox="1">
            <a:spLocks noChangeArrowheads="1"/>
          </p:cNvSpPr>
          <p:nvPr/>
        </p:nvSpPr>
        <p:spPr bwMode="auto">
          <a:xfrm>
            <a:off x="3467817" y="3159004"/>
            <a:ext cx="788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sz="2000" b="1">
                <a:solidFill>
                  <a:srgbClr val="FFFF00"/>
                </a:solidFill>
                <a:latin typeface="Arial" panose="020B0604020202020204" pitchFamily="34" charset="0"/>
              </a:rPr>
              <a:t>Swift</a:t>
            </a:r>
          </a:p>
        </p:txBody>
      </p:sp>
      <p:sp>
        <p:nvSpPr>
          <p:cNvPr id="27" name="Text Box 22">
            <a:extLst>
              <a:ext uri="{FF2B5EF4-FFF2-40B4-BE49-F238E27FC236}">
                <a16:creationId xmlns:a16="http://schemas.microsoft.com/office/drawing/2014/main" id="{526F7EF3-90D9-C57A-36EF-11DFA2120351}"/>
              </a:ext>
            </a:extLst>
          </p:cNvPr>
          <p:cNvSpPr txBox="1">
            <a:spLocks noChangeArrowheads="1"/>
          </p:cNvSpPr>
          <p:nvPr/>
        </p:nvSpPr>
        <p:spPr bwMode="auto">
          <a:xfrm>
            <a:off x="3278174" y="5092578"/>
            <a:ext cx="19239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sz="2000" b="1" dirty="0">
                <a:solidFill>
                  <a:srgbClr val="00FF00"/>
                </a:solidFill>
                <a:latin typeface="Arial" panose="020B0604020202020204" pitchFamily="34" charset="0"/>
              </a:rPr>
              <a:t>HETE-2/SVOM</a:t>
            </a:r>
          </a:p>
        </p:txBody>
      </p:sp>
      <p:sp>
        <p:nvSpPr>
          <p:cNvPr id="28" name="Text Box 23">
            <a:extLst>
              <a:ext uri="{FF2B5EF4-FFF2-40B4-BE49-F238E27FC236}">
                <a16:creationId xmlns:a16="http://schemas.microsoft.com/office/drawing/2014/main" id="{009572E6-FA1F-AA02-1C01-35DCA7397E79}"/>
              </a:ext>
            </a:extLst>
          </p:cNvPr>
          <p:cNvSpPr txBox="1">
            <a:spLocks noChangeArrowheads="1"/>
          </p:cNvSpPr>
          <p:nvPr/>
        </p:nvSpPr>
        <p:spPr bwMode="auto">
          <a:xfrm>
            <a:off x="103906" y="4096351"/>
            <a:ext cx="590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a:solidFill>
                  <a:srgbClr val="FF0000"/>
                </a:solidFill>
                <a:latin typeface="Arial" panose="020B0604020202020204" pitchFamily="34" charset="0"/>
              </a:rPr>
              <a:t>Sun</a:t>
            </a:r>
          </a:p>
        </p:txBody>
      </p:sp>
      <p:sp>
        <p:nvSpPr>
          <p:cNvPr id="29" name="Text Box 24">
            <a:extLst>
              <a:ext uri="{FF2B5EF4-FFF2-40B4-BE49-F238E27FC236}">
                <a16:creationId xmlns:a16="http://schemas.microsoft.com/office/drawing/2014/main" id="{E6BD1230-4EAF-8435-E0A9-ACED050B1547}"/>
              </a:ext>
            </a:extLst>
          </p:cNvPr>
          <p:cNvSpPr txBox="1">
            <a:spLocks noChangeArrowheads="1"/>
          </p:cNvSpPr>
          <p:nvPr/>
        </p:nvSpPr>
        <p:spPr bwMode="auto">
          <a:xfrm>
            <a:off x="2553417" y="4225804"/>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a:solidFill>
                  <a:srgbClr val="00FFFF"/>
                </a:solidFill>
                <a:latin typeface="Arial" panose="020B0604020202020204" pitchFamily="34" charset="0"/>
              </a:rPr>
              <a:t>Earth</a:t>
            </a:r>
          </a:p>
        </p:txBody>
      </p:sp>
      <p:sp>
        <p:nvSpPr>
          <p:cNvPr id="30" name="Text Box 25">
            <a:extLst>
              <a:ext uri="{FF2B5EF4-FFF2-40B4-BE49-F238E27FC236}">
                <a16:creationId xmlns:a16="http://schemas.microsoft.com/office/drawing/2014/main" id="{7180B866-593B-51F4-983F-E0F93FB36A83}"/>
              </a:ext>
            </a:extLst>
          </p:cNvPr>
          <p:cNvSpPr txBox="1">
            <a:spLocks noChangeArrowheads="1"/>
          </p:cNvSpPr>
          <p:nvPr/>
        </p:nvSpPr>
        <p:spPr bwMode="auto">
          <a:xfrm>
            <a:off x="3544017" y="1482604"/>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b="1">
                <a:solidFill>
                  <a:srgbClr val="FFFF00"/>
                </a:solidFill>
                <a:latin typeface="Arial" panose="020B0604020202020204" pitchFamily="34" charset="0"/>
              </a:rPr>
              <a:t>GRB</a:t>
            </a:r>
          </a:p>
        </p:txBody>
      </p:sp>
      <p:sp>
        <p:nvSpPr>
          <p:cNvPr id="31" name="Text Box 26">
            <a:extLst>
              <a:ext uri="{FF2B5EF4-FFF2-40B4-BE49-F238E27FC236}">
                <a16:creationId xmlns:a16="http://schemas.microsoft.com/office/drawing/2014/main" id="{3F1DABF2-4B0B-DA27-7502-AA10141CB989}"/>
              </a:ext>
            </a:extLst>
          </p:cNvPr>
          <p:cNvSpPr txBox="1">
            <a:spLocks noChangeArrowheads="1"/>
          </p:cNvSpPr>
          <p:nvPr/>
        </p:nvSpPr>
        <p:spPr bwMode="auto">
          <a:xfrm>
            <a:off x="6211017" y="5992692"/>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b="1">
                <a:solidFill>
                  <a:srgbClr val="66FF33"/>
                </a:solidFill>
                <a:latin typeface="Arial" panose="020B0604020202020204" pitchFamily="34" charset="0"/>
              </a:rPr>
              <a:t>GRB</a:t>
            </a:r>
          </a:p>
        </p:txBody>
      </p:sp>
      <p:sp>
        <p:nvSpPr>
          <p:cNvPr id="32" name="Rectangle 27">
            <a:extLst>
              <a:ext uri="{FF2B5EF4-FFF2-40B4-BE49-F238E27FC236}">
                <a16:creationId xmlns:a16="http://schemas.microsoft.com/office/drawing/2014/main" id="{CF003601-41F8-41DA-185C-55893314259E}"/>
              </a:ext>
            </a:extLst>
          </p:cNvPr>
          <p:cNvSpPr>
            <a:spLocks noChangeArrowheads="1"/>
          </p:cNvSpPr>
          <p:nvPr/>
        </p:nvSpPr>
        <p:spPr bwMode="auto">
          <a:xfrm>
            <a:off x="4001217" y="3006604"/>
            <a:ext cx="152400"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P"/>
          </a:p>
        </p:txBody>
      </p:sp>
      <p:sp>
        <p:nvSpPr>
          <p:cNvPr id="33" name="Text Box 28">
            <a:extLst>
              <a:ext uri="{FF2B5EF4-FFF2-40B4-BE49-F238E27FC236}">
                <a16:creationId xmlns:a16="http://schemas.microsoft.com/office/drawing/2014/main" id="{C01D084D-BB11-8836-8EF9-5BCFFF687CD6}"/>
              </a:ext>
            </a:extLst>
          </p:cNvPr>
          <p:cNvSpPr txBox="1">
            <a:spLocks noChangeArrowheads="1"/>
          </p:cNvSpPr>
          <p:nvPr/>
        </p:nvSpPr>
        <p:spPr bwMode="auto">
          <a:xfrm>
            <a:off x="4594942" y="2168404"/>
            <a:ext cx="18370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ja-JP" dirty="0">
                <a:latin typeface="Arial" panose="020B0604020202020204" pitchFamily="34" charset="0"/>
              </a:rPr>
              <a:t>Can’t heat the radiator by the earth and the sun to cool XRT </a:t>
            </a:r>
          </a:p>
        </p:txBody>
      </p:sp>
      <p:sp>
        <p:nvSpPr>
          <p:cNvPr id="34" name="AutoShape 29">
            <a:extLst>
              <a:ext uri="{FF2B5EF4-FFF2-40B4-BE49-F238E27FC236}">
                <a16:creationId xmlns:a16="http://schemas.microsoft.com/office/drawing/2014/main" id="{EF800019-10AA-25F8-18AA-41798162305A}"/>
              </a:ext>
            </a:extLst>
          </p:cNvPr>
          <p:cNvSpPr>
            <a:spLocks noChangeArrowheads="1"/>
          </p:cNvSpPr>
          <p:nvPr/>
        </p:nvSpPr>
        <p:spPr bwMode="auto">
          <a:xfrm>
            <a:off x="4534617" y="2092204"/>
            <a:ext cx="1970091" cy="1419226"/>
          </a:xfrm>
          <a:prstGeom prst="wedgeRoundRectCallout">
            <a:avLst>
              <a:gd name="adj1" fmla="val -68131"/>
              <a:gd name="adj2" fmla="val 18477"/>
              <a:gd name="adj3" fmla="val 16667"/>
            </a:avLst>
          </a:prstGeom>
          <a:noFill/>
          <a:ln w="1905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JP" altLang="en-JP">
              <a:latin typeface="Arial" panose="020B0604020202020204" pitchFamily="34" charset="0"/>
            </a:endParaRPr>
          </a:p>
        </p:txBody>
      </p:sp>
      <p:sp>
        <p:nvSpPr>
          <p:cNvPr id="35" name="Line 30">
            <a:extLst>
              <a:ext uri="{FF2B5EF4-FFF2-40B4-BE49-F238E27FC236}">
                <a16:creationId xmlns:a16="http://schemas.microsoft.com/office/drawing/2014/main" id="{B8932A7E-51F0-C486-6B32-02872E3F0626}"/>
              </a:ext>
            </a:extLst>
          </p:cNvPr>
          <p:cNvSpPr>
            <a:spLocks noChangeShapeType="1"/>
          </p:cNvSpPr>
          <p:nvPr/>
        </p:nvSpPr>
        <p:spPr bwMode="auto">
          <a:xfrm flipV="1">
            <a:off x="3805955" y="2168404"/>
            <a:ext cx="0" cy="381000"/>
          </a:xfrm>
          <a:prstGeom prst="line">
            <a:avLst/>
          </a:prstGeom>
          <a:noFill/>
          <a:ln w="190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JP"/>
          </a:p>
        </p:txBody>
      </p:sp>
      <p:sp>
        <p:nvSpPr>
          <p:cNvPr id="36" name="Line 31">
            <a:extLst>
              <a:ext uri="{FF2B5EF4-FFF2-40B4-BE49-F238E27FC236}">
                <a16:creationId xmlns:a16="http://schemas.microsoft.com/office/drawing/2014/main" id="{E3B29B38-C9B5-0EDE-0B1B-3D9ED8C43A28}"/>
              </a:ext>
            </a:extLst>
          </p:cNvPr>
          <p:cNvSpPr>
            <a:spLocks noChangeShapeType="1"/>
          </p:cNvSpPr>
          <p:nvPr/>
        </p:nvSpPr>
        <p:spPr bwMode="auto">
          <a:xfrm>
            <a:off x="4458417" y="4578229"/>
            <a:ext cx="381000" cy="0"/>
          </a:xfrm>
          <a:prstGeom prst="line">
            <a:avLst/>
          </a:prstGeom>
          <a:noFill/>
          <a:ln w="190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JP"/>
          </a:p>
        </p:txBody>
      </p:sp>
      <p:sp>
        <p:nvSpPr>
          <p:cNvPr id="37" name="Rectangle 32">
            <a:extLst>
              <a:ext uri="{FF2B5EF4-FFF2-40B4-BE49-F238E27FC236}">
                <a16:creationId xmlns:a16="http://schemas.microsoft.com/office/drawing/2014/main" id="{44AA7F28-1EBE-BD8B-461B-05E6BA1A72D6}"/>
              </a:ext>
            </a:extLst>
          </p:cNvPr>
          <p:cNvSpPr>
            <a:spLocks noChangeArrowheads="1"/>
          </p:cNvSpPr>
          <p:nvPr/>
        </p:nvSpPr>
        <p:spPr bwMode="auto">
          <a:xfrm>
            <a:off x="3834530" y="4101979"/>
            <a:ext cx="76200" cy="91440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P"/>
          </a:p>
        </p:txBody>
      </p:sp>
      <p:sp>
        <p:nvSpPr>
          <p:cNvPr id="38" name="Rectangle 33">
            <a:extLst>
              <a:ext uri="{FF2B5EF4-FFF2-40B4-BE49-F238E27FC236}">
                <a16:creationId xmlns:a16="http://schemas.microsoft.com/office/drawing/2014/main" id="{28222EDE-6EE5-BB47-4F18-B761AF3D57EC}"/>
              </a:ext>
            </a:extLst>
          </p:cNvPr>
          <p:cNvSpPr>
            <a:spLocks noChangeArrowheads="1"/>
          </p:cNvSpPr>
          <p:nvPr/>
        </p:nvSpPr>
        <p:spPr bwMode="auto">
          <a:xfrm>
            <a:off x="3518617" y="2473204"/>
            <a:ext cx="576263" cy="73025"/>
          </a:xfrm>
          <a:prstGeom prst="rect">
            <a:avLst/>
          </a:prstGeom>
          <a:solidFill>
            <a:srgbClr val="FFFF00"/>
          </a:solidFill>
          <a:ln w="254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P"/>
          </a:p>
        </p:txBody>
      </p:sp>
      <p:sp>
        <p:nvSpPr>
          <p:cNvPr id="39" name="TextBox 38">
            <a:extLst>
              <a:ext uri="{FF2B5EF4-FFF2-40B4-BE49-F238E27FC236}">
                <a16:creationId xmlns:a16="http://schemas.microsoft.com/office/drawing/2014/main" id="{6FB9452E-5AF4-6B3B-D81B-90BD89EA501A}"/>
              </a:ext>
            </a:extLst>
          </p:cNvPr>
          <p:cNvSpPr txBox="1"/>
          <p:nvPr/>
        </p:nvSpPr>
        <p:spPr>
          <a:xfrm>
            <a:off x="6798409" y="991906"/>
            <a:ext cx="4778552" cy="461665"/>
          </a:xfrm>
          <a:prstGeom prst="rect">
            <a:avLst/>
          </a:prstGeom>
          <a:noFill/>
        </p:spPr>
        <p:txBody>
          <a:bodyPr wrap="none" rtlCol="0">
            <a:spAutoFit/>
          </a:bodyPr>
          <a:lstStyle/>
          <a:p>
            <a:pPr marL="285750" indent="-285750">
              <a:buFont typeface="Arial" panose="020B0604020202020204" pitchFamily="34" charset="0"/>
              <a:buChar char="•"/>
            </a:pPr>
            <a:r>
              <a:rPr lang="en-JP" sz="2400" dirty="0"/>
              <a:t>Micro-meteorite strike (May 2005)</a:t>
            </a:r>
          </a:p>
        </p:txBody>
      </p:sp>
      <p:sp>
        <p:nvSpPr>
          <p:cNvPr id="40" name="TextBox 39">
            <a:extLst>
              <a:ext uri="{FF2B5EF4-FFF2-40B4-BE49-F238E27FC236}">
                <a16:creationId xmlns:a16="http://schemas.microsoft.com/office/drawing/2014/main" id="{5ED487F5-9870-E935-7F9F-36E760AD32BB}"/>
              </a:ext>
            </a:extLst>
          </p:cNvPr>
          <p:cNvSpPr txBox="1"/>
          <p:nvPr/>
        </p:nvSpPr>
        <p:spPr>
          <a:xfrm>
            <a:off x="501867" y="5766463"/>
            <a:ext cx="4712700" cy="400110"/>
          </a:xfrm>
          <a:prstGeom prst="rect">
            <a:avLst/>
          </a:prstGeom>
          <a:noFill/>
        </p:spPr>
        <p:txBody>
          <a:bodyPr wrap="none" rtlCol="0">
            <a:spAutoFit/>
          </a:bodyPr>
          <a:lstStyle/>
          <a:p>
            <a:r>
              <a:rPr lang="en-JP" sz="2000" dirty="0">
                <a:solidFill>
                  <a:srgbClr val="FFFF00"/>
                </a:solidFill>
              </a:rPr>
              <a:t>Swift GRBs are tend to be closer to the Sun.</a:t>
            </a:r>
          </a:p>
        </p:txBody>
      </p:sp>
      <p:pic>
        <p:nvPicPr>
          <p:cNvPr id="42" name="Picture 41" descr="A red circle with white dots&#10;&#10;AI-generated content may be incorrect.">
            <a:extLst>
              <a:ext uri="{FF2B5EF4-FFF2-40B4-BE49-F238E27FC236}">
                <a16:creationId xmlns:a16="http://schemas.microsoft.com/office/drawing/2014/main" id="{A818FBF9-D8F9-89C8-0AF3-A57BFFDF440F}"/>
              </a:ext>
            </a:extLst>
          </p:cNvPr>
          <p:cNvPicPr>
            <a:picLocks noChangeAspect="1"/>
          </p:cNvPicPr>
          <p:nvPr/>
        </p:nvPicPr>
        <p:blipFill>
          <a:blip r:embed="rId2"/>
          <a:stretch>
            <a:fillRect/>
          </a:stretch>
        </p:blipFill>
        <p:spPr>
          <a:xfrm>
            <a:off x="7803731" y="1724452"/>
            <a:ext cx="3263322" cy="3263322"/>
          </a:xfrm>
          <a:prstGeom prst="rect">
            <a:avLst/>
          </a:prstGeom>
        </p:spPr>
      </p:pic>
      <p:sp>
        <p:nvSpPr>
          <p:cNvPr id="43" name="TextBox 42">
            <a:extLst>
              <a:ext uri="{FF2B5EF4-FFF2-40B4-BE49-F238E27FC236}">
                <a16:creationId xmlns:a16="http://schemas.microsoft.com/office/drawing/2014/main" id="{37CACD24-5077-7574-8558-2AA5E9D233FA}"/>
              </a:ext>
            </a:extLst>
          </p:cNvPr>
          <p:cNvSpPr txBox="1"/>
          <p:nvPr/>
        </p:nvSpPr>
        <p:spPr>
          <a:xfrm>
            <a:off x="7701990" y="1355120"/>
            <a:ext cx="1977849" cy="369332"/>
          </a:xfrm>
          <a:prstGeom prst="rect">
            <a:avLst/>
          </a:prstGeom>
          <a:noFill/>
        </p:spPr>
        <p:txBody>
          <a:bodyPr wrap="none" rtlCol="0">
            <a:spAutoFit/>
          </a:bodyPr>
          <a:lstStyle/>
          <a:p>
            <a:r>
              <a:rPr lang="en-JP" dirty="0"/>
              <a:t>Kennea et al. 2020</a:t>
            </a:r>
          </a:p>
        </p:txBody>
      </p:sp>
      <p:sp>
        <p:nvSpPr>
          <p:cNvPr id="44" name="TextBox 43">
            <a:extLst>
              <a:ext uri="{FF2B5EF4-FFF2-40B4-BE49-F238E27FC236}">
                <a16:creationId xmlns:a16="http://schemas.microsoft.com/office/drawing/2014/main" id="{AD751D4C-2817-707B-BD44-1DC2609338C3}"/>
              </a:ext>
            </a:extLst>
          </p:cNvPr>
          <p:cNvSpPr txBox="1"/>
          <p:nvPr/>
        </p:nvSpPr>
        <p:spPr>
          <a:xfrm>
            <a:off x="7701990" y="4985130"/>
            <a:ext cx="3730514" cy="646331"/>
          </a:xfrm>
          <a:prstGeom prst="rect">
            <a:avLst/>
          </a:prstGeom>
          <a:noFill/>
        </p:spPr>
        <p:txBody>
          <a:bodyPr wrap="square" rtlCol="0">
            <a:spAutoFit/>
          </a:bodyPr>
          <a:lstStyle/>
          <a:p>
            <a:r>
              <a:rPr lang="en-JP" dirty="0"/>
              <a:t>5 hot columns were formed (the two in the middle of the detector)</a:t>
            </a:r>
          </a:p>
        </p:txBody>
      </p:sp>
      <p:sp>
        <p:nvSpPr>
          <p:cNvPr id="45" name="TextBox 44">
            <a:extLst>
              <a:ext uri="{FF2B5EF4-FFF2-40B4-BE49-F238E27FC236}">
                <a16:creationId xmlns:a16="http://schemas.microsoft.com/office/drawing/2014/main" id="{DC26B84D-9E1F-A7B5-6E1E-224EE79A65E4}"/>
              </a:ext>
            </a:extLst>
          </p:cNvPr>
          <p:cNvSpPr txBox="1"/>
          <p:nvPr/>
        </p:nvSpPr>
        <p:spPr>
          <a:xfrm>
            <a:off x="7167676" y="5631461"/>
            <a:ext cx="5024324" cy="369332"/>
          </a:xfrm>
          <a:prstGeom prst="rect">
            <a:avLst/>
          </a:prstGeom>
          <a:noFill/>
        </p:spPr>
        <p:txBody>
          <a:bodyPr wrap="none" rtlCol="0">
            <a:spAutoFit/>
          </a:bodyPr>
          <a:lstStyle/>
          <a:p>
            <a:r>
              <a:rPr lang="en-JP" dirty="0"/>
              <a:t>Care is needed if your source is in the dead column.</a:t>
            </a:r>
          </a:p>
        </p:txBody>
      </p:sp>
    </p:spTree>
    <p:extLst>
      <p:ext uri="{BB962C8B-B14F-4D97-AF65-F5344CB8AC3E}">
        <p14:creationId xmlns:p14="http://schemas.microsoft.com/office/powerpoint/2010/main" val="28250153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09800" y="37355"/>
            <a:ext cx="7772400" cy="776941"/>
          </a:xfrm>
        </p:spPr>
        <p:txBody>
          <a:bodyPr/>
          <a:lstStyle/>
          <a:p>
            <a:pPr algn="ctr"/>
            <a:r>
              <a:rPr kumimoji="1" lang="en-US" altLang="ja-JP" dirty="0"/>
              <a:t>Neil as a mentor</a:t>
            </a:r>
            <a:endParaRPr kumimoji="1" lang="ja-JP" altLang="en-US" dirty="0"/>
          </a:p>
        </p:txBody>
      </p:sp>
      <p:pic>
        <p:nvPicPr>
          <p:cNvPr id="4" name="図 3" descr="Screen Shot 2018-05-19 at 9.10.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177" y="1367120"/>
            <a:ext cx="8755529" cy="2770737"/>
          </a:xfrm>
          <a:prstGeom prst="rect">
            <a:avLst/>
          </a:prstGeom>
        </p:spPr>
      </p:pic>
      <p:sp>
        <p:nvSpPr>
          <p:cNvPr id="5" name="テキスト ボックス 4"/>
          <p:cNvSpPr txBox="1"/>
          <p:nvPr/>
        </p:nvSpPr>
        <p:spPr>
          <a:xfrm>
            <a:off x="1628589" y="906041"/>
            <a:ext cx="3998698" cy="369332"/>
          </a:xfrm>
          <a:prstGeom prst="rect">
            <a:avLst/>
          </a:prstGeom>
          <a:noFill/>
        </p:spPr>
        <p:txBody>
          <a:bodyPr wrap="none" rtlCol="0">
            <a:spAutoFit/>
          </a:bodyPr>
          <a:lstStyle/>
          <a:p>
            <a:r>
              <a:rPr kumimoji="1" lang="en-US" altLang="ja-JP" dirty="0">
                <a:solidFill>
                  <a:srgbClr val="FFFFFF"/>
                </a:solidFill>
              </a:rPr>
              <a:t>E-mail from Neil on December 21, 2016: </a:t>
            </a:r>
            <a:endParaRPr kumimoji="1" lang="ja-JP" altLang="en-US" dirty="0">
              <a:solidFill>
                <a:srgbClr val="FFFFFF"/>
              </a:solidFill>
            </a:endParaRPr>
          </a:p>
        </p:txBody>
      </p:sp>
      <p:sp>
        <p:nvSpPr>
          <p:cNvPr id="7" name="テキスト ボックス 6"/>
          <p:cNvSpPr txBox="1"/>
          <p:nvPr/>
        </p:nvSpPr>
        <p:spPr>
          <a:xfrm>
            <a:off x="2161649" y="4677848"/>
            <a:ext cx="8096157" cy="1569660"/>
          </a:xfrm>
          <a:prstGeom prst="rect">
            <a:avLst/>
          </a:prstGeom>
          <a:noFill/>
        </p:spPr>
        <p:txBody>
          <a:bodyPr wrap="square" rtlCol="0">
            <a:spAutoFit/>
          </a:bodyPr>
          <a:lstStyle/>
          <a:p>
            <a:pPr marL="342900" indent="-342900">
              <a:buClr>
                <a:srgbClr val="FFFF00"/>
              </a:buClr>
              <a:buFont typeface="Wingdings" charset="2"/>
              <a:buChar char="l"/>
            </a:pPr>
            <a:r>
              <a:rPr lang="en-US" altLang="ja-JP" sz="2400" dirty="0">
                <a:solidFill>
                  <a:srgbClr val="FFFFFF"/>
                </a:solidFill>
              </a:rPr>
              <a:t>Always supported and encouraged my works.  </a:t>
            </a:r>
          </a:p>
          <a:p>
            <a:pPr marL="342900" indent="-342900">
              <a:buClr>
                <a:srgbClr val="FFFF00"/>
              </a:buClr>
              <a:buFont typeface="Wingdings" charset="2"/>
              <a:buChar char="l"/>
            </a:pPr>
            <a:r>
              <a:rPr lang="en-US" altLang="ja-JP" sz="2400" dirty="0">
                <a:solidFill>
                  <a:srgbClr val="FFFFFF"/>
                </a:solidFill>
              </a:rPr>
              <a:t>Always gave me the best environment to focus on the works.  </a:t>
            </a:r>
          </a:p>
          <a:p>
            <a:pPr marL="342900" indent="-342900">
              <a:buClr>
                <a:srgbClr val="FFFF00"/>
              </a:buClr>
              <a:buFont typeface="Wingdings" charset="2"/>
              <a:buChar char="l"/>
            </a:pPr>
            <a:r>
              <a:rPr lang="en-US" altLang="ja-JP" sz="2400" dirty="0">
                <a:solidFill>
                  <a:srgbClr val="FFFFFF"/>
                </a:solidFill>
              </a:rPr>
              <a:t>Never let me involved in a (dirty) political work.</a:t>
            </a:r>
          </a:p>
          <a:p>
            <a:pPr marL="342900" indent="-342900">
              <a:buClr>
                <a:srgbClr val="FFFF00"/>
              </a:buClr>
              <a:buFont typeface="Wingdings" charset="2"/>
              <a:buChar char="l"/>
            </a:pPr>
            <a:r>
              <a:rPr lang="en-US" altLang="ja-JP" sz="2400" dirty="0">
                <a:solidFill>
                  <a:srgbClr val="FFFFFF"/>
                </a:solidFill>
              </a:rPr>
              <a:t>A</a:t>
            </a:r>
            <a:r>
              <a:rPr kumimoji="1" lang="en-US" altLang="ja-JP" sz="2400" dirty="0">
                <a:solidFill>
                  <a:srgbClr val="FFFFFF"/>
                </a:solidFill>
              </a:rPr>
              <a:t>lways concerned about my family.  </a:t>
            </a:r>
          </a:p>
        </p:txBody>
      </p:sp>
      <p:sp>
        <p:nvSpPr>
          <p:cNvPr id="8" name="テキスト ボックス 7"/>
          <p:cNvSpPr txBox="1"/>
          <p:nvPr/>
        </p:nvSpPr>
        <p:spPr>
          <a:xfrm>
            <a:off x="1768668" y="4262652"/>
            <a:ext cx="760144" cy="461665"/>
          </a:xfrm>
          <a:prstGeom prst="rect">
            <a:avLst/>
          </a:prstGeom>
          <a:noFill/>
        </p:spPr>
        <p:txBody>
          <a:bodyPr wrap="none" rtlCol="0">
            <a:spAutoFit/>
          </a:bodyPr>
          <a:lstStyle/>
          <a:p>
            <a:r>
              <a:rPr lang="en-US" altLang="ja-JP" sz="2400" dirty="0">
                <a:solidFill>
                  <a:srgbClr val="FFFFFF"/>
                </a:solidFill>
              </a:rPr>
              <a:t>Neil:</a:t>
            </a:r>
            <a:endParaRPr kumimoji="1" lang="ja-JP" altLang="en-US" sz="2400" dirty="0">
              <a:solidFill>
                <a:srgbClr val="FFFFFF"/>
              </a:solidFill>
            </a:endParaRPr>
          </a:p>
        </p:txBody>
      </p:sp>
      <p:sp>
        <p:nvSpPr>
          <p:cNvPr id="3" name="Date Placeholder 2">
            <a:extLst>
              <a:ext uri="{FF2B5EF4-FFF2-40B4-BE49-F238E27FC236}">
                <a16:creationId xmlns:a16="http://schemas.microsoft.com/office/drawing/2014/main" id="{5C727CC5-06A0-658F-45DC-3B6A895B284B}"/>
              </a:ext>
            </a:extLst>
          </p:cNvPr>
          <p:cNvSpPr>
            <a:spLocks noGrp="1"/>
          </p:cNvSpPr>
          <p:nvPr>
            <p:ph type="dt" sz="half" idx="10"/>
          </p:nvPr>
        </p:nvSpPr>
        <p:spPr/>
        <p:txBody>
          <a:bodyPr/>
          <a:lstStyle/>
          <a:p>
            <a:r>
              <a:rPr kumimoji="1" lang="en-US" altLang="ja-JP"/>
              <a:t>2025/08/07</a:t>
            </a:r>
            <a:endParaRPr kumimoji="1" lang="ja-JP" altLang="en-US"/>
          </a:p>
        </p:txBody>
      </p:sp>
      <p:sp>
        <p:nvSpPr>
          <p:cNvPr id="6" name="Footer Placeholder 5">
            <a:extLst>
              <a:ext uri="{FF2B5EF4-FFF2-40B4-BE49-F238E27FC236}">
                <a16:creationId xmlns:a16="http://schemas.microsoft.com/office/drawing/2014/main" id="{E485F9BD-0E12-25F0-3CCF-571C56D1C265}"/>
              </a:ext>
            </a:extLst>
          </p:cNvPr>
          <p:cNvSpPr>
            <a:spLocks noGrp="1"/>
          </p:cNvSpPr>
          <p:nvPr>
            <p:ph type="ftr" sz="quarter" idx="11"/>
          </p:nvPr>
        </p:nvSpPr>
        <p:spPr/>
        <p:txBody>
          <a:bodyPr/>
          <a:lstStyle/>
          <a:p>
            <a:r>
              <a:rPr kumimoji="1" lang="en-US" altLang="ja-JP"/>
              <a:t>Exploring Extreme Transients</a:t>
            </a:r>
            <a:endParaRPr kumimoji="1" lang="ja-JP" altLang="en-US"/>
          </a:p>
        </p:txBody>
      </p:sp>
      <p:sp>
        <p:nvSpPr>
          <p:cNvPr id="9" name="Slide Number Placeholder 8">
            <a:extLst>
              <a:ext uri="{FF2B5EF4-FFF2-40B4-BE49-F238E27FC236}">
                <a16:creationId xmlns:a16="http://schemas.microsoft.com/office/drawing/2014/main" id="{3792EE40-EAC4-DCD5-8EF6-9EDD15AE2B0F}"/>
              </a:ext>
            </a:extLst>
          </p:cNvPr>
          <p:cNvSpPr>
            <a:spLocks noGrp="1"/>
          </p:cNvSpPr>
          <p:nvPr>
            <p:ph type="sldNum" sz="quarter" idx="12"/>
          </p:nvPr>
        </p:nvSpPr>
        <p:spPr/>
        <p:txBody>
          <a:bodyPr/>
          <a:lstStyle/>
          <a:p>
            <a:fld id="{FCFEA045-99C8-2045-966E-C098CC4FF216}" type="slidenum">
              <a:rPr kumimoji="1" lang="ja-JP" altLang="en-US" smtClean="0"/>
              <a:t>57</a:t>
            </a:fld>
            <a:endParaRPr kumimoji="1" lang="ja-JP" altLang="en-US"/>
          </a:p>
        </p:txBody>
      </p:sp>
    </p:spTree>
    <p:extLst>
      <p:ext uri="{BB962C8B-B14F-4D97-AF65-F5344CB8AC3E}">
        <p14:creationId xmlns:p14="http://schemas.microsoft.com/office/powerpoint/2010/main" val="2957751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ADE6-CD11-349B-D030-49DD1BEF3943}"/>
              </a:ext>
            </a:extLst>
          </p:cNvPr>
          <p:cNvSpPr>
            <a:spLocks noGrp="1"/>
          </p:cNvSpPr>
          <p:nvPr>
            <p:ph type="title"/>
          </p:nvPr>
        </p:nvSpPr>
        <p:spPr>
          <a:xfrm>
            <a:off x="853440" y="31432"/>
            <a:ext cx="10515600" cy="960755"/>
          </a:xfrm>
        </p:spPr>
        <p:txBody>
          <a:bodyPr/>
          <a:lstStyle/>
          <a:p>
            <a:pPr algn="ctr"/>
            <a:r>
              <a:rPr lang="en-JP" dirty="0"/>
              <a:t>BAT (Burst Alert Telescope)</a:t>
            </a:r>
          </a:p>
        </p:txBody>
      </p:sp>
      <p:sp>
        <p:nvSpPr>
          <p:cNvPr id="4" name="Date Placeholder 3">
            <a:extLst>
              <a:ext uri="{FF2B5EF4-FFF2-40B4-BE49-F238E27FC236}">
                <a16:creationId xmlns:a16="http://schemas.microsoft.com/office/drawing/2014/main" id="{E6D05B4D-D085-6772-981E-0F3E0A7CFE5C}"/>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80B79F82-F944-279F-8E73-1636BE399E3C}"/>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34F0F69F-4038-FAE1-3D33-BFD16F37D93D}"/>
              </a:ext>
            </a:extLst>
          </p:cNvPr>
          <p:cNvSpPr>
            <a:spLocks noGrp="1"/>
          </p:cNvSpPr>
          <p:nvPr>
            <p:ph type="sldNum" sz="quarter" idx="12"/>
          </p:nvPr>
        </p:nvSpPr>
        <p:spPr/>
        <p:txBody>
          <a:bodyPr/>
          <a:lstStyle/>
          <a:p>
            <a:fld id="{580D79CD-3E02-D043-9063-8D0F6ACF0498}" type="slidenum">
              <a:rPr lang="en-JP" smtClean="0"/>
              <a:t>6</a:t>
            </a:fld>
            <a:endParaRPr lang="en-JP"/>
          </a:p>
        </p:txBody>
      </p:sp>
      <p:pic>
        <p:nvPicPr>
          <p:cNvPr id="7" name="Picture 5">
            <a:extLst>
              <a:ext uri="{FF2B5EF4-FFF2-40B4-BE49-F238E27FC236}">
                <a16:creationId xmlns:a16="http://schemas.microsoft.com/office/drawing/2014/main" id="{DA88ECAF-C2C8-17F9-DE27-8BBF4747F6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896069"/>
            <a:ext cx="4594860" cy="34660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6">
            <a:extLst>
              <a:ext uri="{FF2B5EF4-FFF2-40B4-BE49-F238E27FC236}">
                <a16:creationId xmlns:a16="http://schemas.microsoft.com/office/drawing/2014/main" id="{F5D350D2-26CB-03BA-C81D-371191B5E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5960" y="992187"/>
            <a:ext cx="4389120" cy="3118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11142EF8-3064-E852-B724-830333E1B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329" y="4536416"/>
            <a:ext cx="3075271" cy="21240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2">
            <a:extLst>
              <a:ext uri="{FF2B5EF4-FFF2-40B4-BE49-F238E27FC236}">
                <a16:creationId xmlns:a16="http://schemas.microsoft.com/office/drawing/2014/main" id="{34D3946C-A9DF-65BF-E756-78C41E031349}"/>
              </a:ext>
            </a:extLst>
          </p:cNvPr>
          <p:cNvSpPr txBox="1">
            <a:spLocks noChangeArrowheads="1"/>
          </p:cNvSpPr>
          <p:nvPr/>
        </p:nvSpPr>
        <p:spPr bwMode="auto">
          <a:xfrm>
            <a:off x="5132567" y="4314190"/>
            <a:ext cx="6903927" cy="2308324"/>
          </a:xfrm>
          <a:prstGeom prst="rect">
            <a:avLst/>
          </a:prstGeom>
          <a:solidFill>
            <a:schemeClr val="tx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600" dirty="0">
                <a:solidFill>
                  <a:schemeClr val="bg1"/>
                </a:solidFill>
                <a:latin typeface="Yu Gothic Medium" panose="020B0400000000000000" pitchFamily="34" charset="-128"/>
                <a:ea typeface="Yu Gothic Medium" panose="020B0400000000000000" pitchFamily="34" charset="-128"/>
              </a:rPr>
              <a:t>Energy range:</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15-150 keV</a:t>
            </a:r>
          </a:p>
          <a:p>
            <a:r>
              <a:rPr lang="en-US" altLang="ja-JP" sz="1600" dirty="0">
                <a:solidFill>
                  <a:schemeClr val="bg1"/>
                </a:solidFill>
                <a:latin typeface="Yu Gothic Medium" panose="020B0400000000000000" pitchFamily="34" charset="-128"/>
                <a:ea typeface="Yu Gothic Medium" panose="020B0400000000000000" pitchFamily="34" charset="-128"/>
              </a:rPr>
              <a:t>Energy resolution:</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6.2 keV (FWHM) @ 122 keV</a:t>
            </a:r>
          </a:p>
          <a:p>
            <a:r>
              <a:rPr lang="en-US" altLang="ja-JP" sz="1600" dirty="0">
                <a:solidFill>
                  <a:schemeClr val="bg1"/>
                </a:solidFill>
                <a:latin typeface="Yu Gothic Medium" panose="020B0400000000000000" pitchFamily="34" charset="-128"/>
                <a:ea typeface="Yu Gothic Medium" panose="020B0400000000000000" pitchFamily="34" charset="-128"/>
              </a:rPr>
              <a:t>Optics:</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Coded-mask</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(open fraction</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of 50%), size</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2.7 m</a:t>
            </a:r>
            <a:r>
              <a:rPr lang="en-US" altLang="ja-JP" sz="1600" baseline="30000" dirty="0">
                <a:solidFill>
                  <a:schemeClr val="bg1"/>
                </a:solidFill>
                <a:latin typeface="Yu Gothic Medium" panose="020B0400000000000000" pitchFamily="34" charset="-128"/>
                <a:ea typeface="Yu Gothic Medium" panose="020B0400000000000000" pitchFamily="34" charset="-128"/>
              </a:rPr>
              <a:t>2</a:t>
            </a:r>
          </a:p>
          <a:p>
            <a:r>
              <a:rPr lang="en-US" altLang="ja-JP" sz="1600" dirty="0">
                <a:solidFill>
                  <a:schemeClr val="bg1"/>
                </a:solidFill>
                <a:latin typeface="Yu Gothic Medium" panose="020B0400000000000000" pitchFamily="34" charset="-128"/>
                <a:ea typeface="Yu Gothic Medium" panose="020B0400000000000000" pitchFamily="34" charset="-128"/>
              </a:rPr>
              <a:t>Detection area:</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5240 cm</a:t>
            </a:r>
            <a:r>
              <a:rPr lang="en-US" altLang="ja-JP" sz="1600" baseline="30000" dirty="0">
                <a:solidFill>
                  <a:schemeClr val="bg1"/>
                </a:solidFill>
                <a:latin typeface="Yu Gothic Medium" panose="020B0400000000000000" pitchFamily="34" charset="-128"/>
                <a:ea typeface="Yu Gothic Medium" panose="020B0400000000000000" pitchFamily="34" charset="-128"/>
              </a:rPr>
              <a:t>2</a:t>
            </a:r>
          </a:p>
          <a:p>
            <a:r>
              <a:rPr lang="en-US" altLang="ja-JP" sz="1600" dirty="0">
                <a:solidFill>
                  <a:schemeClr val="bg1"/>
                </a:solidFill>
                <a:latin typeface="Yu Gothic Medium" panose="020B0400000000000000" pitchFamily="34" charset="-128"/>
                <a:ea typeface="Yu Gothic Medium" panose="020B0400000000000000" pitchFamily="34" charset="-128"/>
              </a:rPr>
              <a:t>Detector:</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a:t>
            </a:r>
            <a:r>
              <a:rPr lang="en-US" altLang="ja-JP" sz="1600" dirty="0" err="1">
                <a:solidFill>
                  <a:schemeClr val="bg1"/>
                </a:solidFill>
                <a:latin typeface="Yu Gothic Medium" panose="020B0400000000000000" pitchFamily="34" charset="-128"/>
                <a:ea typeface="Yu Gothic Medium" panose="020B0400000000000000" pitchFamily="34" charset="-128"/>
              </a:rPr>
              <a:t>CdZnTe</a:t>
            </a:r>
            <a:r>
              <a:rPr lang="en-US" altLang="ja-JP" sz="1600" dirty="0">
                <a:solidFill>
                  <a:schemeClr val="bg1"/>
                </a:solidFill>
                <a:latin typeface="Yu Gothic Medium" panose="020B0400000000000000" pitchFamily="34" charset="-128"/>
                <a:ea typeface="Yu Gothic Medium" panose="020B0400000000000000" pitchFamily="34" charset="-128"/>
              </a:rPr>
              <a:t> (4 x 4 x 2 mm</a:t>
            </a:r>
            <a:r>
              <a:rPr lang="en-US" altLang="ja-JP" sz="1600" baseline="30000" dirty="0">
                <a:solidFill>
                  <a:schemeClr val="bg1"/>
                </a:solidFill>
                <a:latin typeface="Yu Gothic Medium" panose="020B0400000000000000" pitchFamily="34" charset="-128"/>
                <a:ea typeface="Yu Gothic Medium" panose="020B0400000000000000" pitchFamily="34" charset="-128"/>
              </a:rPr>
              <a:t>3</a:t>
            </a:r>
            <a:r>
              <a:rPr lang="en-US" altLang="ja-JP" sz="1600" dirty="0">
                <a:solidFill>
                  <a:schemeClr val="bg1"/>
                </a:solidFill>
                <a:latin typeface="Yu Gothic Medium" panose="020B0400000000000000" pitchFamily="34" charset="-128"/>
                <a:ea typeface="Yu Gothic Medium" panose="020B0400000000000000" pitchFamily="34" charset="-128"/>
              </a:rPr>
              <a:t>)</a:t>
            </a:r>
          </a:p>
          <a:p>
            <a:r>
              <a:rPr lang="en-US" altLang="ja-JP" sz="1600" dirty="0">
                <a:solidFill>
                  <a:schemeClr val="bg1"/>
                </a:solidFill>
                <a:latin typeface="Yu Gothic Medium" panose="020B0400000000000000" pitchFamily="34" charset="-128"/>
                <a:ea typeface="Yu Gothic Medium" panose="020B0400000000000000" pitchFamily="34" charset="-128"/>
              </a:rPr>
              <a:t># of detectors:</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32,768 </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(256 module</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x 128 set)</a:t>
            </a:r>
          </a:p>
          <a:p>
            <a:r>
              <a:rPr lang="en-US" altLang="ja-JP" sz="1600" dirty="0">
                <a:solidFill>
                  <a:schemeClr val="bg1"/>
                </a:solidFill>
                <a:latin typeface="Yu Gothic Medium" panose="020B0400000000000000" pitchFamily="34" charset="-128"/>
                <a:ea typeface="Yu Gothic Medium" panose="020B0400000000000000" pitchFamily="34" charset="-128"/>
              </a:rPr>
              <a:t>Field of view:</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120</a:t>
            </a:r>
            <a:r>
              <a:rPr lang="en-US" altLang="ja-JP" sz="1600" baseline="30000" dirty="0">
                <a:solidFill>
                  <a:schemeClr val="bg1"/>
                </a:solidFill>
                <a:latin typeface="Yu Gothic Medium" panose="020B0400000000000000" pitchFamily="34" charset="-128"/>
                <a:ea typeface="Yu Gothic Medium" panose="020B0400000000000000" pitchFamily="34" charset="-128"/>
              </a:rPr>
              <a:t>o</a:t>
            </a:r>
            <a:r>
              <a:rPr lang="en-US" altLang="ja-JP" sz="1600" dirty="0">
                <a:solidFill>
                  <a:schemeClr val="bg1"/>
                </a:solidFill>
                <a:latin typeface="Yu Gothic Medium" panose="020B0400000000000000" pitchFamily="34" charset="-128"/>
                <a:ea typeface="Yu Gothic Medium" panose="020B0400000000000000" pitchFamily="34" charset="-128"/>
              </a:rPr>
              <a:t> x 90</a:t>
            </a:r>
            <a:r>
              <a:rPr lang="en-US" altLang="ja-JP" sz="1600" baseline="30000" dirty="0">
                <a:solidFill>
                  <a:schemeClr val="bg1"/>
                </a:solidFill>
                <a:latin typeface="Yu Gothic Medium" panose="020B0400000000000000" pitchFamily="34" charset="-128"/>
                <a:ea typeface="Yu Gothic Medium" panose="020B0400000000000000" pitchFamily="34" charset="-128"/>
              </a:rPr>
              <a:t>o </a:t>
            </a:r>
            <a:endParaRPr lang="en-US" altLang="ja-JP" sz="1600" dirty="0">
              <a:solidFill>
                <a:schemeClr val="bg1"/>
              </a:solidFill>
              <a:latin typeface="Yu Gothic Medium" panose="020B0400000000000000" pitchFamily="34" charset="-128"/>
              <a:ea typeface="Yu Gothic Medium" panose="020B0400000000000000" pitchFamily="34" charset="-128"/>
            </a:endParaRPr>
          </a:p>
          <a:p>
            <a:r>
              <a:rPr lang="en-US" altLang="ja-JP" sz="1600" dirty="0">
                <a:solidFill>
                  <a:schemeClr val="bg1"/>
                </a:solidFill>
                <a:latin typeface="Yu Gothic Medium" panose="020B0400000000000000" pitchFamily="34" charset="-128"/>
                <a:ea typeface="Yu Gothic Medium" panose="020B0400000000000000" pitchFamily="34" charset="-128"/>
              </a:rPr>
              <a:t>Localization accuracy:</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1-4 arcmin</a:t>
            </a:r>
            <a:endParaRPr lang="ja-JP" altLang="en-US" sz="1600">
              <a:solidFill>
                <a:schemeClr val="bg1"/>
              </a:solidFill>
              <a:latin typeface="Yu Gothic Medium" panose="020B0400000000000000" pitchFamily="34" charset="-128"/>
              <a:ea typeface="Yu Gothic Medium" panose="020B0400000000000000" pitchFamily="34" charset="-128"/>
            </a:endParaRPr>
          </a:p>
          <a:p>
            <a:r>
              <a:rPr lang="en-US" altLang="ja-JP" sz="1600" dirty="0">
                <a:solidFill>
                  <a:schemeClr val="bg1"/>
                </a:solidFill>
                <a:latin typeface="Yu Gothic Medium" panose="020B0400000000000000" pitchFamily="34" charset="-128"/>
                <a:ea typeface="Yu Gothic Medium" panose="020B0400000000000000" pitchFamily="34" charset="-128"/>
              </a:rPr>
              <a:t>GRB detection:</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~100 GRBs</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year</a:t>
            </a:r>
            <a:endParaRPr lang="ja-JP" altLang="en-US" sz="1600" baseline="30000">
              <a:solidFill>
                <a:schemeClr val="bg1"/>
              </a:solidFill>
              <a:latin typeface="Yu Gothic Medium" panose="020B0400000000000000" pitchFamily="34" charset="-128"/>
              <a:ea typeface="Yu Gothic Medium" panose="020B0400000000000000" pitchFamily="34" charset="-128"/>
            </a:endParaRPr>
          </a:p>
        </p:txBody>
      </p:sp>
      <p:sp>
        <p:nvSpPr>
          <p:cNvPr id="11" name="TextBox 10">
            <a:extLst>
              <a:ext uri="{FF2B5EF4-FFF2-40B4-BE49-F238E27FC236}">
                <a16:creationId xmlns:a16="http://schemas.microsoft.com/office/drawing/2014/main" id="{CEBB5E16-B8B3-B004-C7DD-20CF117C411E}"/>
              </a:ext>
            </a:extLst>
          </p:cNvPr>
          <p:cNvSpPr txBox="1"/>
          <p:nvPr/>
        </p:nvSpPr>
        <p:spPr>
          <a:xfrm>
            <a:off x="963329" y="4526561"/>
            <a:ext cx="1339213" cy="369332"/>
          </a:xfrm>
          <a:prstGeom prst="rect">
            <a:avLst/>
          </a:prstGeom>
          <a:noFill/>
        </p:spPr>
        <p:txBody>
          <a:bodyPr wrap="none" rtlCol="0">
            <a:spAutoFit/>
          </a:bodyPr>
          <a:lstStyle/>
          <a:p>
            <a:r>
              <a:rPr lang="en-JP" dirty="0"/>
              <a:t>128 CdZnTe</a:t>
            </a:r>
          </a:p>
        </p:txBody>
      </p:sp>
      <p:cxnSp>
        <p:nvCxnSpPr>
          <p:cNvPr id="13" name="Straight Arrow Connector 12">
            <a:extLst>
              <a:ext uri="{FF2B5EF4-FFF2-40B4-BE49-F238E27FC236}">
                <a16:creationId xmlns:a16="http://schemas.microsoft.com/office/drawing/2014/main" id="{856515CA-310C-0B53-B640-97A7566DC5FB}"/>
              </a:ext>
            </a:extLst>
          </p:cNvPr>
          <p:cNvCxnSpPr/>
          <p:nvPr/>
        </p:nvCxnSpPr>
        <p:spPr>
          <a:xfrm flipH="1" flipV="1">
            <a:off x="2500964" y="3246120"/>
            <a:ext cx="668956" cy="1280441"/>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974EAE2-6F65-2F3C-7E35-2F081BD30533}"/>
              </a:ext>
            </a:extLst>
          </p:cNvPr>
          <p:cNvCxnSpPr>
            <a:cxnSpLocks/>
          </p:cNvCxnSpPr>
          <p:nvPr/>
        </p:nvCxnSpPr>
        <p:spPr>
          <a:xfrm flipH="1">
            <a:off x="2835442" y="1400025"/>
            <a:ext cx="2940518" cy="577097"/>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1342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32BCC-6E7C-9CDD-FBCD-E973095B7CE1}"/>
              </a:ext>
            </a:extLst>
          </p:cNvPr>
          <p:cNvSpPr>
            <a:spLocks noGrp="1"/>
          </p:cNvSpPr>
          <p:nvPr>
            <p:ph type="title"/>
          </p:nvPr>
        </p:nvSpPr>
        <p:spPr>
          <a:xfrm>
            <a:off x="838200" y="84741"/>
            <a:ext cx="10515600" cy="880663"/>
          </a:xfrm>
        </p:spPr>
        <p:txBody>
          <a:bodyPr>
            <a:normAutofit/>
          </a:bodyPr>
          <a:lstStyle/>
          <a:p>
            <a:pPr algn="ctr"/>
            <a:r>
              <a:rPr lang="en-JP" dirty="0"/>
              <a:t>XRT (X-ray telescope)</a:t>
            </a:r>
          </a:p>
        </p:txBody>
      </p:sp>
      <p:sp>
        <p:nvSpPr>
          <p:cNvPr id="4" name="Date Placeholder 3">
            <a:extLst>
              <a:ext uri="{FF2B5EF4-FFF2-40B4-BE49-F238E27FC236}">
                <a16:creationId xmlns:a16="http://schemas.microsoft.com/office/drawing/2014/main" id="{3C6D638D-A169-DF9E-8347-F0F2D2FCDE25}"/>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5B0928D7-5468-84C3-23DB-B0CFE9681DB9}"/>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F2D148C2-5032-D2D6-0A64-F473324451EF}"/>
              </a:ext>
            </a:extLst>
          </p:cNvPr>
          <p:cNvSpPr>
            <a:spLocks noGrp="1"/>
          </p:cNvSpPr>
          <p:nvPr>
            <p:ph type="sldNum" sz="quarter" idx="12"/>
          </p:nvPr>
        </p:nvSpPr>
        <p:spPr/>
        <p:txBody>
          <a:bodyPr/>
          <a:lstStyle/>
          <a:p>
            <a:fld id="{580D79CD-3E02-D043-9063-8D0F6ACF0498}" type="slidenum">
              <a:rPr lang="en-JP" smtClean="0"/>
              <a:t>7</a:t>
            </a:fld>
            <a:endParaRPr lang="en-JP"/>
          </a:p>
        </p:txBody>
      </p:sp>
      <p:pic>
        <p:nvPicPr>
          <p:cNvPr id="7" name="Picture 15">
            <a:extLst>
              <a:ext uri="{FF2B5EF4-FFF2-40B4-BE49-F238E27FC236}">
                <a16:creationId xmlns:a16="http://schemas.microsoft.com/office/drawing/2014/main" id="{EAB7B4B8-5A53-6C1C-F59F-2CDAE9B0D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316" y="1268081"/>
            <a:ext cx="3490223" cy="27456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a:extLst>
              <a:ext uri="{FF2B5EF4-FFF2-40B4-BE49-F238E27FC236}">
                <a16:creationId xmlns:a16="http://schemas.microsoft.com/office/drawing/2014/main" id="{3B09CF05-268E-BC84-DB7B-F6DEDDC98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083"/>
            <a:ext cx="6217920" cy="4003964"/>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2" descr="download.jpg">
            <a:extLst>
              <a:ext uri="{FF2B5EF4-FFF2-40B4-BE49-F238E27FC236}">
                <a16:creationId xmlns:a16="http://schemas.microsoft.com/office/drawing/2014/main" id="{F027B3E1-842B-99F9-153F-0CBBB4C30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212" y="4683685"/>
            <a:ext cx="3094168" cy="2059028"/>
          </a:xfrm>
          <a:prstGeom prst="rect">
            <a:avLst/>
          </a:prstGeom>
        </p:spPr>
      </p:pic>
      <p:sp>
        <p:nvSpPr>
          <p:cNvPr id="3" name="Text Box 19">
            <a:extLst>
              <a:ext uri="{FF2B5EF4-FFF2-40B4-BE49-F238E27FC236}">
                <a16:creationId xmlns:a16="http://schemas.microsoft.com/office/drawing/2014/main" id="{055ECC5F-A4F9-88FF-04D6-11B71CA4D404}"/>
              </a:ext>
            </a:extLst>
          </p:cNvPr>
          <p:cNvSpPr txBox="1">
            <a:spLocks noChangeArrowheads="1"/>
          </p:cNvSpPr>
          <p:nvPr/>
        </p:nvSpPr>
        <p:spPr bwMode="auto">
          <a:xfrm>
            <a:off x="6667316" y="4217073"/>
            <a:ext cx="5409070" cy="2554545"/>
          </a:xfrm>
          <a:prstGeom prst="rect">
            <a:avLst/>
          </a:prstGeom>
          <a:solidFill>
            <a:schemeClr val="tx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600" dirty="0">
                <a:solidFill>
                  <a:schemeClr val="bg1"/>
                </a:solidFill>
                <a:latin typeface="Yu Gothic Medium" panose="020B0400000000000000" pitchFamily="34" charset="-128"/>
                <a:ea typeface="Yu Gothic Medium" panose="020B0400000000000000" pitchFamily="34" charset="-128"/>
              </a:rPr>
              <a:t>Optics:</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JET-X </a:t>
            </a:r>
            <a:r>
              <a:rPr lang="en-US" altLang="ja-JP" sz="1600" dirty="0">
                <a:solidFill>
                  <a:schemeClr val="bg1"/>
                </a:solidFill>
                <a:latin typeface="Yu Gothic Medium" panose="020B0400000000000000" pitchFamily="34" charset="-128"/>
                <a:ea typeface="Yu Gothic Medium" panose="020B0400000000000000" pitchFamily="34" charset="-128"/>
                <a:cs typeface="Arial" panose="020B0604020202020204" pitchFamily="34" charset="0"/>
              </a:rPr>
              <a:t>Wolter I (flight spare</a:t>
            </a:r>
            <a:r>
              <a:rPr lang="en-US" altLang="ja-JP" sz="1600" dirty="0">
                <a:solidFill>
                  <a:schemeClr val="bg1"/>
                </a:solidFill>
                <a:latin typeface="Yu Gothic Medium" panose="020B0400000000000000" pitchFamily="34" charset="-128"/>
                <a:ea typeface="Yu Gothic Medium" panose="020B0400000000000000" pitchFamily="34" charset="-128"/>
              </a:rPr>
              <a:t>)</a:t>
            </a:r>
          </a:p>
          <a:p>
            <a:r>
              <a:rPr lang="en-US" altLang="ja-JP" sz="1600" dirty="0">
                <a:solidFill>
                  <a:schemeClr val="bg1"/>
                </a:solidFill>
                <a:latin typeface="Yu Gothic Medium" panose="020B0400000000000000" pitchFamily="34" charset="-128"/>
                <a:ea typeface="Yu Gothic Medium" panose="020B0400000000000000" pitchFamily="34" charset="-128"/>
              </a:rPr>
              <a:t>Focal length:      </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3.5 m </a:t>
            </a:r>
          </a:p>
          <a:p>
            <a:r>
              <a:rPr lang="en-US" altLang="ja-JP" sz="1600" dirty="0">
                <a:solidFill>
                  <a:schemeClr val="bg1"/>
                </a:solidFill>
                <a:latin typeface="Yu Gothic Medium" panose="020B0400000000000000" pitchFamily="34" charset="-128"/>
                <a:ea typeface="Yu Gothic Medium" panose="020B0400000000000000" pitchFamily="34" charset="-128"/>
              </a:rPr>
              <a:t>Effective area:</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110 cm</a:t>
            </a:r>
            <a:r>
              <a:rPr lang="en-US" altLang="ja-JP" sz="1600" baseline="30000" dirty="0">
                <a:solidFill>
                  <a:schemeClr val="bg1"/>
                </a:solidFill>
                <a:latin typeface="Yu Gothic Medium" panose="020B0400000000000000" pitchFamily="34" charset="-128"/>
                <a:ea typeface="Yu Gothic Medium" panose="020B0400000000000000" pitchFamily="34" charset="-128"/>
              </a:rPr>
              <a:t>2</a:t>
            </a:r>
            <a:r>
              <a:rPr lang="en-US" altLang="ja-JP" sz="1600" dirty="0">
                <a:solidFill>
                  <a:schemeClr val="bg1"/>
                </a:solidFill>
                <a:latin typeface="Yu Gothic Medium" panose="020B0400000000000000" pitchFamily="34" charset="-128"/>
                <a:ea typeface="Yu Gothic Medium" panose="020B0400000000000000" pitchFamily="34" charset="-128"/>
              </a:rPr>
              <a:t> @ 1.5 keV</a:t>
            </a:r>
            <a:endParaRPr lang="en-US" altLang="ja-JP" sz="1600" baseline="30000" dirty="0">
              <a:solidFill>
                <a:schemeClr val="bg1"/>
              </a:solidFill>
              <a:latin typeface="Yu Gothic Medium" panose="020B0400000000000000" pitchFamily="34" charset="-128"/>
              <a:ea typeface="Yu Gothic Medium" panose="020B0400000000000000" pitchFamily="34" charset="-128"/>
            </a:endParaRPr>
          </a:p>
          <a:p>
            <a:r>
              <a:rPr lang="en-US" altLang="ja-JP" sz="1600" dirty="0">
                <a:solidFill>
                  <a:schemeClr val="bg1"/>
                </a:solidFill>
                <a:latin typeface="Yu Gothic Medium" panose="020B0400000000000000" pitchFamily="34" charset="-128"/>
                <a:ea typeface="Yu Gothic Medium" panose="020B0400000000000000" pitchFamily="34" charset="-128"/>
              </a:rPr>
              <a:t>Detector:</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e2V CCD-22 </a:t>
            </a:r>
          </a:p>
          <a:p>
            <a:r>
              <a:rPr lang="en-US" altLang="ja-JP" sz="1600" dirty="0">
                <a:solidFill>
                  <a:schemeClr val="bg1"/>
                </a:solidFill>
                <a:latin typeface="Yu Gothic Medium" panose="020B0400000000000000" pitchFamily="34" charset="-128"/>
                <a:ea typeface="Yu Gothic Medium" panose="020B0400000000000000" pitchFamily="34" charset="-128"/>
              </a:rPr>
              <a:t>Field of view:</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23’ x 23’</a:t>
            </a:r>
          </a:p>
          <a:p>
            <a:r>
              <a:rPr lang="en-US" altLang="ja-JP" sz="1600" dirty="0">
                <a:solidFill>
                  <a:schemeClr val="bg1"/>
                </a:solidFill>
                <a:latin typeface="Yu Gothic Medium" panose="020B0400000000000000" pitchFamily="34" charset="-128"/>
                <a:ea typeface="Yu Gothic Medium" panose="020B0400000000000000" pitchFamily="34" charset="-128"/>
              </a:rPr>
              <a:t>Localization accuracy:</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5 arcsec</a:t>
            </a:r>
            <a:endParaRPr lang="ja-JP" altLang="en-US" sz="1600">
              <a:solidFill>
                <a:schemeClr val="bg1"/>
              </a:solidFill>
              <a:latin typeface="Yu Gothic Medium" panose="020B0400000000000000" pitchFamily="34" charset="-128"/>
              <a:ea typeface="Yu Gothic Medium" panose="020B0400000000000000" pitchFamily="34" charset="-128"/>
            </a:endParaRPr>
          </a:p>
          <a:p>
            <a:r>
              <a:rPr lang="en-US" altLang="ja-JP" sz="1600" dirty="0">
                <a:solidFill>
                  <a:schemeClr val="bg1"/>
                </a:solidFill>
                <a:latin typeface="Yu Gothic Medium" panose="020B0400000000000000" pitchFamily="34" charset="-128"/>
                <a:ea typeface="Yu Gothic Medium" panose="020B0400000000000000" pitchFamily="34" charset="-128"/>
              </a:rPr>
              <a:t>Energy range:</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0.2 – 10 keV</a:t>
            </a:r>
          </a:p>
          <a:p>
            <a:r>
              <a:rPr lang="en-US" altLang="ja-JP" sz="1600" dirty="0">
                <a:solidFill>
                  <a:schemeClr val="bg1"/>
                </a:solidFill>
                <a:latin typeface="Yu Gothic Medium" panose="020B0400000000000000" pitchFamily="34" charset="-128"/>
                <a:ea typeface="Yu Gothic Medium" panose="020B0400000000000000" pitchFamily="34" charset="-128"/>
              </a:rPr>
              <a:t>Energy resolution:</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190 eV @ 10 keV, </a:t>
            </a:r>
          </a:p>
          <a:p>
            <a:r>
              <a:rPr lang="en-US" altLang="ja-JP" sz="1600" dirty="0">
                <a:solidFill>
                  <a:schemeClr val="bg1"/>
                </a:solidFill>
                <a:latin typeface="Yu Gothic Medium" panose="020B0400000000000000" pitchFamily="34" charset="-128"/>
                <a:ea typeface="Yu Gothic Medium" panose="020B0400000000000000" pitchFamily="34" charset="-128"/>
              </a:rPr>
              <a:t>                                     50 eV @ 0.1 keV</a:t>
            </a:r>
          </a:p>
          <a:p>
            <a:r>
              <a:rPr lang="en-US" altLang="ja-JP" sz="1600" dirty="0">
                <a:solidFill>
                  <a:schemeClr val="bg1"/>
                </a:solidFill>
                <a:latin typeface="Yu Gothic Medium" panose="020B0400000000000000" pitchFamily="34" charset="-128"/>
                <a:ea typeface="Yu Gothic Medium" panose="020B0400000000000000" pitchFamily="34" charset="-128"/>
              </a:rPr>
              <a:t>Sensitivity:</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2 x 10</a:t>
            </a:r>
            <a:r>
              <a:rPr lang="en-US" altLang="ja-JP" sz="1600" baseline="30000" dirty="0">
                <a:solidFill>
                  <a:schemeClr val="bg1"/>
                </a:solidFill>
                <a:latin typeface="Yu Gothic Medium" panose="020B0400000000000000" pitchFamily="34" charset="-128"/>
                <a:ea typeface="Yu Gothic Medium" panose="020B0400000000000000" pitchFamily="34" charset="-128"/>
              </a:rPr>
              <a:t>-14</a:t>
            </a:r>
            <a:r>
              <a:rPr lang="en-US" altLang="ja-JP" sz="1600" dirty="0">
                <a:solidFill>
                  <a:schemeClr val="bg1"/>
                </a:solidFill>
                <a:latin typeface="Yu Gothic Medium" panose="020B0400000000000000" pitchFamily="34" charset="-128"/>
                <a:ea typeface="Yu Gothic Medium" panose="020B0400000000000000" pitchFamily="34" charset="-128"/>
              </a:rPr>
              <a:t> erg cm</a:t>
            </a:r>
            <a:r>
              <a:rPr lang="en-US" altLang="ja-JP" sz="1600" baseline="30000" dirty="0">
                <a:solidFill>
                  <a:schemeClr val="bg1"/>
                </a:solidFill>
                <a:latin typeface="Yu Gothic Medium" panose="020B0400000000000000" pitchFamily="34" charset="-128"/>
                <a:ea typeface="Yu Gothic Medium" panose="020B0400000000000000" pitchFamily="34" charset="-128"/>
              </a:rPr>
              <a:t>-2</a:t>
            </a:r>
            <a:r>
              <a:rPr lang="en-US" altLang="ja-JP" sz="1600" dirty="0">
                <a:solidFill>
                  <a:schemeClr val="bg1"/>
                </a:solidFill>
                <a:latin typeface="Yu Gothic Medium" panose="020B0400000000000000" pitchFamily="34" charset="-128"/>
                <a:ea typeface="Yu Gothic Medium" panose="020B0400000000000000" pitchFamily="34" charset="-128"/>
              </a:rPr>
              <a:t> s</a:t>
            </a:r>
            <a:r>
              <a:rPr lang="en-US" altLang="ja-JP" sz="1600" baseline="30000" dirty="0">
                <a:solidFill>
                  <a:schemeClr val="bg1"/>
                </a:solidFill>
                <a:latin typeface="Yu Gothic Medium" panose="020B0400000000000000" pitchFamily="34" charset="-128"/>
                <a:ea typeface="Yu Gothic Medium" panose="020B0400000000000000" pitchFamily="34" charset="-128"/>
              </a:rPr>
              <a:t>-1</a:t>
            </a:r>
            <a:r>
              <a:rPr lang="en-US" altLang="ja-JP" sz="1600" dirty="0">
                <a:solidFill>
                  <a:schemeClr val="bg1"/>
                </a:solidFill>
                <a:latin typeface="Yu Gothic Medium" panose="020B0400000000000000" pitchFamily="34" charset="-128"/>
                <a:ea typeface="Yu Gothic Medium" panose="020B0400000000000000" pitchFamily="34" charset="-128"/>
              </a:rPr>
              <a:t> @ 1000 s</a:t>
            </a:r>
            <a:endParaRPr lang="ja-JP" altLang="en-US" sz="1600">
              <a:solidFill>
                <a:schemeClr val="bg1"/>
              </a:solidFill>
              <a:latin typeface="Yu Gothic Medium" panose="020B0400000000000000" pitchFamily="34" charset="-128"/>
              <a:ea typeface="Yu Gothic Medium" panose="020B0400000000000000" pitchFamily="34" charset="-128"/>
            </a:endParaRPr>
          </a:p>
        </p:txBody>
      </p:sp>
      <p:sp>
        <p:nvSpPr>
          <p:cNvPr id="11" name="TextBox 10">
            <a:extLst>
              <a:ext uri="{FF2B5EF4-FFF2-40B4-BE49-F238E27FC236}">
                <a16:creationId xmlns:a16="http://schemas.microsoft.com/office/drawing/2014/main" id="{6DDA86C6-B721-2A09-8D1B-F4FCCB92BD9A}"/>
              </a:ext>
            </a:extLst>
          </p:cNvPr>
          <p:cNvSpPr txBox="1"/>
          <p:nvPr/>
        </p:nvSpPr>
        <p:spPr>
          <a:xfrm>
            <a:off x="6667316" y="853938"/>
            <a:ext cx="1336776" cy="369332"/>
          </a:xfrm>
          <a:prstGeom prst="rect">
            <a:avLst/>
          </a:prstGeom>
          <a:noFill/>
        </p:spPr>
        <p:txBody>
          <a:bodyPr wrap="none" rtlCol="0">
            <a:spAutoFit/>
          </a:bodyPr>
          <a:lstStyle/>
          <a:p>
            <a:r>
              <a:rPr lang="en-JP" dirty="0"/>
              <a:t>X-ray mirror</a:t>
            </a:r>
          </a:p>
        </p:txBody>
      </p:sp>
      <p:cxnSp>
        <p:nvCxnSpPr>
          <p:cNvPr id="13" name="Straight Arrow Connector 12">
            <a:extLst>
              <a:ext uri="{FF2B5EF4-FFF2-40B4-BE49-F238E27FC236}">
                <a16:creationId xmlns:a16="http://schemas.microsoft.com/office/drawing/2014/main" id="{F1556021-DCBC-233A-F339-157044E38B3B}"/>
              </a:ext>
            </a:extLst>
          </p:cNvPr>
          <p:cNvCxnSpPr/>
          <p:nvPr/>
        </p:nvCxnSpPr>
        <p:spPr>
          <a:xfrm flipH="1" flipV="1">
            <a:off x="5286703" y="1986455"/>
            <a:ext cx="1380613" cy="53602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1F27F212-2F9E-D302-6602-066E5401474B}"/>
              </a:ext>
            </a:extLst>
          </p:cNvPr>
          <p:cNvSpPr txBox="1"/>
          <p:nvPr/>
        </p:nvSpPr>
        <p:spPr>
          <a:xfrm>
            <a:off x="3581400" y="6192549"/>
            <a:ext cx="1208921" cy="369332"/>
          </a:xfrm>
          <a:prstGeom prst="rect">
            <a:avLst/>
          </a:prstGeom>
          <a:noFill/>
        </p:spPr>
        <p:txBody>
          <a:bodyPr wrap="none" rtlCol="0">
            <a:spAutoFit/>
          </a:bodyPr>
          <a:lstStyle/>
          <a:p>
            <a:r>
              <a:rPr lang="en-JP" dirty="0"/>
              <a:t>X-ray CCD</a:t>
            </a:r>
          </a:p>
        </p:txBody>
      </p:sp>
      <p:cxnSp>
        <p:nvCxnSpPr>
          <p:cNvPr id="15" name="Straight Arrow Connector 14">
            <a:extLst>
              <a:ext uri="{FF2B5EF4-FFF2-40B4-BE49-F238E27FC236}">
                <a16:creationId xmlns:a16="http://schemas.microsoft.com/office/drawing/2014/main" id="{3C3E4B37-A286-FD48-30B1-733A7B82DBF2}"/>
              </a:ext>
            </a:extLst>
          </p:cNvPr>
          <p:cNvCxnSpPr>
            <a:cxnSpLocks/>
          </p:cNvCxnSpPr>
          <p:nvPr/>
        </p:nvCxnSpPr>
        <p:spPr>
          <a:xfrm flipV="1">
            <a:off x="481263" y="2174315"/>
            <a:ext cx="356937" cy="250937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3581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93CBB-BC8B-2476-8E80-2FC08A9CA9D1}"/>
              </a:ext>
            </a:extLst>
          </p:cNvPr>
          <p:cNvSpPr>
            <a:spLocks noGrp="1"/>
          </p:cNvSpPr>
          <p:nvPr>
            <p:ph type="title"/>
          </p:nvPr>
        </p:nvSpPr>
        <p:spPr>
          <a:xfrm>
            <a:off x="838200" y="136525"/>
            <a:ext cx="10515600" cy="789907"/>
          </a:xfrm>
        </p:spPr>
        <p:txBody>
          <a:bodyPr/>
          <a:lstStyle/>
          <a:p>
            <a:pPr algn="ctr"/>
            <a:r>
              <a:rPr lang="en-JP" dirty="0"/>
              <a:t>UVOT (Ultraviolet/Optical Telescope)</a:t>
            </a:r>
          </a:p>
        </p:txBody>
      </p:sp>
      <p:sp>
        <p:nvSpPr>
          <p:cNvPr id="4" name="Date Placeholder 3">
            <a:extLst>
              <a:ext uri="{FF2B5EF4-FFF2-40B4-BE49-F238E27FC236}">
                <a16:creationId xmlns:a16="http://schemas.microsoft.com/office/drawing/2014/main" id="{9FA13C08-D16D-075B-467D-FADB0140939B}"/>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85FEBF36-ED11-4C34-9939-52026C051527}"/>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A97A62C2-F170-F0D4-1C17-378A37AB7F8B}"/>
              </a:ext>
            </a:extLst>
          </p:cNvPr>
          <p:cNvSpPr>
            <a:spLocks noGrp="1"/>
          </p:cNvSpPr>
          <p:nvPr>
            <p:ph type="sldNum" sz="quarter" idx="12"/>
          </p:nvPr>
        </p:nvSpPr>
        <p:spPr/>
        <p:txBody>
          <a:bodyPr/>
          <a:lstStyle/>
          <a:p>
            <a:fld id="{580D79CD-3E02-D043-9063-8D0F6ACF0498}" type="slidenum">
              <a:rPr lang="en-JP" smtClean="0"/>
              <a:t>8</a:t>
            </a:fld>
            <a:endParaRPr lang="en-JP"/>
          </a:p>
        </p:txBody>
      </p:sp>
      <p:pic>
        <p:nvPicPr>
          <p:cNvPr id="7" name="Picture 17">
            <a:extLst>
              <a:ext uri="{FF2B5EF4-FFF2-40B4-BE49-F238E27FC236}">
                <a16:creationId xmlns:a16="http://schemas.microsoft.com/office/drawing/2014/main" id="{915076DC-1311-AB54-4424-FD4997ED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76" y="1079249"/>
            <a:ext cx="6165952" cy="41597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9">
            <a:extLst>
              <a:ext uri="{FF2B5EF4-FFF2-40B4-BE49-F238E27FC236}">
                <a16:creationId xmlns:a16="http://schemas.microsoft.com/office/drawing/2014/main" id="{7FE4EB3C-74D3-2BB4-9142-351148D06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4045" y="959852"/>
            <a:ext cx="3348155" cy="21572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a:extLst>
              <a:ext uri="{FF2B5EF4-FFF2-40B4-BE49-F238E27FC236}">
                <a16:creationId xmlns:a16="http://schemas.microsoft.com/office/drawing/2014/main" id="{45D9AEA7-565F-8B83-F712-142992396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2757" y="2597150"/>
            <a:ext cx="2590800" cy="1663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5">
            <a:extLst>
              <a:ext uri="{FF2B5EF4-FFF2-40B4-BE49-F238E27FC236}">
                <a16:creationId xmlns:a16="http://schemas.microsoft.com/office/drawing/2014/main" id="{52FFD128-A892-0716-55DF-3FEBA7ECE1F8}"/>
              </a:ext>
            </a:extLst>
          </p:cNvPr>
          <p:cNvSpPr txBox="1">
            <a:spLocks noChangeArrowheads="1"/>
          </p:cNvSpPr>
          <p:nvPr/>
        </p:nvSpPr>
        <p:spPr bwMode="auto">
          <a:xfrm>
            <a:off x="5743075" y="4315118"/>
            <a:ext cx="6448925" cy="2062103"/>
          </a:xfrm>
          <a:prstGeom prst="rect">
            <a:avLst/>
          </a:prstGeom>
          <a:solidFill>
            <a:schemeClr val="tx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600" dirty="0">
                <a:solidFill>
                  <a:schemeClr val="bg1"/>
                </a:solidFill>
                <a:latin typeface="Yu Gothic Medium" panose="020B0400000000000000" pitchFamily="34" charset="-128"/>
                <a:ea typeface="Yu Gothic Medium" panose="020B0400000000000000" pitchFamily="34" charset="-128"/>
              </a:rPr>
              <a:t>Optics:</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Aperture</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30 cm (XMM OM’s spare)</a:t>
            </a:r>
            <a:endParaRPr lang="en-US" altLang="ja-JP" sz="1600" baseline="30000" dirty="0">
              <a:solidFill>
                <a:schemeClr val="bg1"/>
              </a:solidFill>
              <a:latin typeface="Yu Gothic Medium" panose="020B0400000000000000" pitchFamily="34" charset="-128"/>
              <a:ea typeface="Yu Gothic Medium" panose="020B0400000000000000" pitchFamily="34" charset="-128"/>
            </a:endParaRPr>
          </a:p>
          <a:p>
            <a:r>
              <a:rPr lang="en-US" altLang="ja-JP" sz="1600" dirty="0">
                <a:solidFill>
                  <a:schemeClr val="bg1"/>
                </a:solidFill>
                <a:latin typeface="Yu Gothic Medium" panose="020B0400000000000000" pitchFamily="34" charset="-128"/>
                <a:ea typeface="Yu Gothic Medium" panose="020B0400000000000000" pitchFamily="34" charset="-128"/>
              </a:rPr>
              <a:t>Detector:</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MCP + CCD (same design as XMM OM)</a:t>
            </a:r>
          </a:p>
          <a:p>
            <a:r>
              <a:rPr lang="en-US" altLang="ja-JP" sz="1600" dirty="0">
                <a:solidFill>
                  <a:schemeClr val="bg1"/>
                </a:solidFill>
                <a:latin typeface="Yu Gothic Medium" panose="020B0400000000000000" pitchFamily="34" charset="-128"/>
                <a:ea typeface="Yu Gothic Medium" panose="020B0400000000000000" pitchFamily="34" charset="-128"/>
              </a:rPr>
              <a:t>Field of view:</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17‘ x 17’</a:t>
            </a:r>
            <a:r>
              <a:rPr lang="en-US" altLang="ja-JP" sz="1600" baseline="30000" dirty="0">
                <a:solidFill>
                  <a:schemeClr val="bg1"/>
                </a:solidFill>
                <a:latin typeface="Yu Gothic Medium" panose="020B0400000000000000" pitchFamily="34" charset="-128"/>
                <a:ea typeface="Yu Gothic Medium" panose="020B0400000000000000" pitchFamily="34" charset="-128"/>
              </a:rPr>
              <a:t> </a:t>
            </a:r>
            <a:endParaRPr lang="en-US" altLang="ja-JP" sz="1600" dirty="0">
              <a:solidFill>
                <a:schemeClr val="bg1"/>
              </a:solidFill>
              <a:latin typeface="Yu Gothic Medium" panose="020B0400000000000000" pitchFamily="34" charset="-128"/>
              <a:ea typeface="Yu Gothic Medium" panose="020B0400000000000000" pitchFamily="34" charset="-128"/>
            </a:endParaRPr>
          </a:p>
          <a:p>
            <a:r>
              <a:rPr lang="en-US" altLang="ja-JP" sz="1600" dirty="0">
                <a:solidFill>
                  <a:schemeClr val="bg1"/>
                </a:solidFill>
                <a:latin typeface="Yu Gothic Medium" panose="020B0400000000000000" pitchFamily="34" charset="-128"/>
                <a:ea typeface="Yu Gothic Medium" panose="020B0400000000000000" pitchFamily="34" charset="-128"/>
              </a:rPr>
              <a:t>PSF:                                 0.9’ FWHM @ 350 nm</a:t>
            </a:r>
          </a:p>
          <a:p>
            <a:r>
              <a:rPr lang="en-US" altLang="ja-JP" sz="1600" dirty="0">
                <a:solidFill>
                  <a:schemeClr val="bg1"/>
                </a:solidFill>
                <a:latin typeface="Yu Gothic Medium" panose="020B0400000000000000" pitchFamily="34" charset="-128"/>
                <a:ea typeface="Yu Gothic Medium" panose="020B0400000000000000" pitchFamily="34" charset="-128"/>
              </a:rPr>
              <a:t>Observable wavelength:</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170 – 600 nm</a:t>
            </a:r>
          </a:p>
          <a:p>
            <a:r>
              <a:rPr lang="en-US" altLang="ja-JP" sz="1600" dirty="0">
                <a:solidFill>
                  <a:schemeClr val="bg1"/>
                </a:solidFill>
                <a:latin typeface="Yu Gothic Medium" panose="020B0400000000000000" pitchFamily="34" charset="-128"/>
                <a:ea typeface="Yu Gothic Medium" panose="020B0400000000000000" pitchFamily="34" charset="-128"/>
              </a:rPr>
              <a:t>Filters:</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7 filters + 2 </a:t>
            </a:r>
            <a:r>
              <a:rPr lang="en-US" altLang="ja-JP" sz="1600" dirty="0" err="1">
                <a:solidFill>
                  <a:schemeClr val="bg1"/>
                </a:solidFill>
                <a:latin typeface="Yu Gothic Medium" panose="020B0400000000000000" pitchFamily="34" charset="-128"/>
                <a:ea typeface="Yu Gothic Medium" panose="020B0400000000000000" pitchFamily="34" charset="-128"/>
              </a:rPr>
              <a:t>grism</a:t>
            </a:r>
            <a:endParaRPr lang="en-US" altLang="ja-JP" sz="1600" dirty="0">
              <a:solidFill>
                <a:schemeClr val="bg1"/>
              </a:solidFill>
              <a:latin typeface="Yu Gothic Medium" panose="020B0400000000000000" pitchFamily="34" charset="-128"/>
              <a:ea typeface="Yu Gothic Medium" panose="020B0400000000000000" pitchFamily="34" charset="-128"/>
            </a:endParaRPr>
          </a:p>
          <a:p>
            <a:r>
              <a:rPr lang="en-US" altLang="ja-JP" sz="1600" dirty="0">
                <a:solidFill>
                  <a:schemeClr val="bg1"/>
                </a:solidFill>
                <a:latin typeface="Yu Gothic Medium" panose="020B0400000000000000" pitchFamily="34" charset="-128"/>
                <a:ea typeface="Yu Gothic Medium" panose="020B0400000000000000" pitchFamily="34" charset="-128"/>
              </a:rPr>
              <a:t>Sensitivity:</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22.3 mag (white, 1000s)</a:t>
            </a:r>
          </a:p>
          <a:p>
            <a:r>
              <a:rPr lang="en-US" altLang="ja-JP" sz="1600" dirty="0">
                <a:solidFill>
                  <a:schemeClr val="bg1"/>
                </a:solidFill>
                <a:latin typeface="Yu Gothic Medium" panose="020B0400000000000000" pitchFamily="34" charset="-128"/>
                <a:ea typeface="Yu Gothic Medium" panose="020B0400000000000000" pitchFamily="34" charset="-128"/>
              </a:rPr>
              <a:t>Pixel size:</a:t>
            </a:r>
            <a:r>
              <a:rPr lang="ja-JP" altLang="en-US" sz="1600">
                <a:solidFill>
                  <a:schemeClr val="bg1"/>
                </a:solidFill>
                <a:latin typeface="Yu Gothic Medium" panose="020B0400000000000000" pitchFamily="34" charset="-128"/>
                <a:ea typeface="Yu Gothic Medium" panose="020B0400000000000000" pitchFamily="34" charset="-128"/>
              </a:rPr>
              <a:t>      </a:t>
            </a:r>
            <a:r>
              <a:rPr lang="en-US" altLang="ja-JP" sz="1600" dirty="0">
                <a:solidFill>
                  <a:schemeClr val="bg1"/>
                </a:solidFill>
                <a:latin typeface="Yu Gothic Medium" panose="020B0400000000000000" pitchFamily="34" charset="-128"/>
                <a:ea typeface="Yu Gothic Medium" panose="020B0400000000000000" pitchFamily="34" charset="-128"/>
              </a:rPr>
              <a:t>                   0.5 arcsec</a:t>
            </a:r>
            <a:endParaRPr lang="ja-JP" altLang="en-US" sz="1600" baseline="30000">
              <a:solidFill>
                <a:schemeClr val="bg1"/>
              </a:solidFill>
              <a:latin typeface="Yu Gothic Medium" panose="020B0400000000000000" pitchFamily="34" charset="-128"/>
              <a:ea typeface="Yu Gothic Medium" panose="020B0400000000000000" pitchFamily="34" charset="-128"/>
            </a:endParaRPr>
          </a:p>
        </p:txBody>
      </p:sp>
      <p:sp>
        <p:nvSpPr>
          <p:cNvPr id="11" name="Text Box 23">
            <a:extLst>
              <a:ext uri="{FF2B5EF4-FFF2-40B4-BE49-F238E27FC236}">
                <a16:creationId xmlns:a16="http://schemas.microsoft.com/office/drawing/2014/main" id="{76FD3F23-61C6-8578-80F4-E69DCFF49449}"/>
              </a:ext>
            </a:extLst>
          </p:cNvPr>
          <p:cNvSpPr txBox="1">
            <a:spLocks noChangeArrowheads="1"/>
          </p:cNvSpPr>
          <p:nvPr/>
        </p:nvSpPr>
        <p:spPr bwMode="auto">
          <a:xfrm>
            <a:off x="564526" y="5400274"/>
            <a:ext cx="3029066"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dirty="0"/>
              <a:t>V, B, U, UVW1, UVM2, </a:t>
            </a:r>
          </a:p>
          <a:p>
            <a:r>
              <a:rPr lang="en-US" altLang="ja-JP" dirty="0"/>
              <a:t>UVW2, White, UV-</a:t>
            </a:r>
            <a:r>
              <a:rPr lang="en-US" altLang="ja-JP" dirty="0" err="1"/>
              <a:t>grism</a:t>
            </a:r>
            <a:r>
              <a:rPr lang="en-US" altLang="ja-JP" dirty="0"/>
              <a:t>, </a:t>
            </a:r>
          </a:p>
          <a:p>
            <a:r>
              <a:rPr lang="en-US" altLang="ja-JP" dirty="0"/>
              <a:t>Optical-</a:t>
            </a:r>
            <a:r>
              <a:rPr lang="en-US" altLang="ja-JP" dirty="0" err="1"/>
              <a:t>grism</a:t>
            </a:r>
            <a:endParaRPr lang="en-US" altLang="ja-JP" dirty="0"/>
          </a:p>
        </p:txBody>
      </p:sp>
    </p:spTree>
    <p:extLst>
      <p:ext uri="{BB962C8B-B14F-4D97-AF65-F5344CB8AC3E}">
        <p14:creationId xmlns:p14="http://schemas.microsoft.com/office/powerpoint/2010/main" val="3759751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CB05C-7DD9-3B5F-C00B-0153EB6376DC}"/>
              </a:ext>
            </a:extLst>
          </p:cNvPr>
          <p:cNvSpPr>
            <a:spLocks noGrp="1"/>
          </p:cNvSpPr>
          <p:nvPr>
            <p:ph type="title"/>
          </p:nvPr>
        </p:nvSpPr>
        <p:spPr>
          <a:xfrm>
            <a:off x="838200" y="15946"/>
            <a:ext cx="10515600" cy="890919"/>
          </a:xfrm>
        </p:spPr>
        <p:txBody>
          <a:bodyPr/>
          <a:lstStyle/>
          <a:p>
            <a:pPr algn="ctr"/>
            <a:r>
              <a:rPr lang="en-JP" dirty="0"/>
              <a:t>Swift autonomous GRB observation</a:t>
            </a:r>
          </a:p>
        </p:txBody>
      </p:sp>
      <p:sp>
        <p:nvSpPr>
          <p:cNvPr id="4" name="Date Placeholder 3">
            <a:extLst>
              <a:ext uri="{FF2B5EF4-FFF2-40B4-BE49-F238E27FC236}">
                <a16:creationId xmlns:a16="http://schemas.microsoft.com/office/drawing/2014/main" id="{46DC7667-B561-E6DB-7AD9-FD8C97E24C43}"/>
              </a:ext>
            </a:extLst>
          </p:cNvPr>
          <p:cNvSpPr>
            <a:spLocks noGrp="1"/>
          </p:cNvSpPr>
          <p:nvPr>
            <p:ph type="dt" sz="half" idx="10"/>
          </p:nvPr>
        </p:nvSpPr>
        <p:spPr/>
        <p:txBody>
          <a:bodyPr/>
          <a:lstStyle/>
          <a:p>
            <a:r>
              <a:rPr lang="en-US"/>
              <a:t>2025/08/07</a:t>
            </a:r>
            <a:endParaRPr lang="en-JP"/>
          </a:p>
        </p:txBody>
      </p:sp>
      <p:sp>
        <p:nvSpPr>
          <p:cNvPr id="5" name="Footer Placeholder 4">
            <a:extLst>
              <a:ext uri="{FF2B5EF4-FFF2-40B4-BE49-F238E27FC236}">
                <a16:creationId xmlns:a16="http://schemas.microsoft.com/office/drawing/2014/main" id="{089AAA94-B177-631A-75FF-1B2CE829C045}"/>
              </a:ext>
            </a:extLst>
          </p:cNvPr>
          <p:cNvSpPr>
            <a:spLocks noGrp="1"/>
          </p:cNvSpPr>
          <p:nvPr>
            <p:ph type="ftr" sz="quarter" idx="11"/>
          </p:nvPr>
        </p:nvSpPr>
        <p:spPr/>
        <p:txBody>
          <a:bodyPr/>
          <a:lstStyle/>
          <a:p>
            <a:r>
              <a:rPr lang="en-US"/>
              <a:t>Exploring Extreme Transients</a:t>
            </a:r>
            <a:endParaRPr lang="en-JP"/>
          </a:p>
        </p:txBody>
      </p:sp>
      <p:sp>
        <p:nvSpPr>
          <p:cNvPr id="6" name="Slide Number Placeholder 5">
            <a:extLst>
              <a:ext uri="{FF2B5EF4-FFF2-40B4-BE49-F238E27FC236}">
                <a16:creationId xmlns:a16="http://schemas.microsoft.com/office/drawing/2014/main" id="{D39F617A-F9AC-F2E1-6ACB-323DF69F9A4D}"/>
              </a:ext>
            </a:extLst>
          </p:cNvPr>
          <p:cNvSpPr>
            <a:spLocks noGrp="1"/>
          </p:cNvSpPr>
          <p:nvPr>
            <p:ph type="sldNum" sz="quarter" idx="12"/>
          </p:nvPr>
        </p:nvSpPr>
        <p:spPr/>
        <p:txBody>
          <a:bodyPr/>
          <a:lstStyle/>
          <a:p>
            <a:fld id="{580D79CD-3E02-D043-9063-8D0F6ACF0498}" type="slidenum">
              <a:rPr lang="en-JP" smtClean="0"/>
              <a:t>9</a:t>
            </a:fld>
            <a:endParaRPr lang="en-JP"/>
          </a:p>
        </p:txBody>
      </p:sp>
      <p:pic>
        <p:nvPicPr>
          <p:cNvPr id="7" name="Picture 5">
            <a:extLst>
              <a:ext uri="{FF2B5EF4-FFF2-40B4-BE49-F238E27FC236}">
                <a16:creationId xmlns:a16="http://schemas.microsoft.com/office/drawing/2014/main" id="{6F7E2CB0-7887-8FF9-D902-A4095011A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0062" y="4171322"/>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a:extLst>
              <a:ext uri="{FF2B5EF4-FFF2-40B4-BE49-F238E27FC236}">
                <a16:creationId xmlns:a16="http://schemas.microsoft.com/office/drawing/2014/main" id="{DDF9768D-EA32-D988-0D32-0D1E29F8A5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8212" y="2075792"/>
            <a:ext cx="1642846" cy="1478922"/>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7">
            <a:extLst>
              <a:ext uri="{FF2B5EF4-FFF2-40B4-BE49-F238E27FC236}">
                <a16:creationId xmlns:a16="http://schemas.microsoft.com/office/drawing/2014/main" id="{AC27369C-1243-F817-09B1-D49B1CBF9A2C}"/>
              </a:ext>
            </a:extLst>
          </p:cNvPr>
          <p:cNvSpPr txBox="1">
            <a:spLocks noChangeArrowheads="1"/>
          </p:cNvSpPr>
          <p:nvPr/>
        </p:nvSpPr>
        <p:spPr bwMode="auto">
          <a:xfrm>
            <a:off x="1001791" y="2723662"/>
            <a:ext cx="266611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BAT GRB detection: T</a:t>
            </a:r>
            <a:r>
              <a:rPr lang="en-US" altLang="ja-JP" baseline="-25000" dirty="0"/>
              <a:t>0</a:t>
            </a:r>
            <a:r>
              <a:rPr lang="en-US" altLang="ja-JP" dirty="0"/>
              <a:t> </a:t>
            </a:r>
            <a:endParaRPr lang="ja-JP" altLang="en-US"/>
          </a:p>
          <a:p>
            <a:r>
              <a:rPr lang="en-US" altLang="ja-JP" dirty="0"/>
              <a:t>GRB </a:t>
            </a:r>
            <a:r>
              <a:rPr lang="en-US" altLang="ja-JP" dirty="0">
                <a:solidFill>
                  <a:srgbClr val="FFFF66"/>
                </a:solidFill>
              </a:rPr>
              <a:t>alert notice</a:t>
            </a:r>
            <a:r>
              <a:rPr lang="ja-JP" altLang="en-US"/>
              <a:t> </a:t>
            </a:r>
            <a:r>
              <a:rPr lang="en-US" altLang="ja-JP" dirty="0"/>
              <a:t>: T</a:t>
            </a:r>
            <a:r>
              <a:rPr lang="en-US" altLang="ja-JP" baseline="-25000" dirty="0"/>
              <a:t>0</a:t>
            </a:r>
            <a:r>
              <a:rPr lang="en-US" altLang="ja-JP" dirty="0"/>
              <a:t> &lt; </a:t>
            </a:r>
            <a:r>
              <a:rPr lang="en-US" altLang="ja-JP" dirty="0">
                <a:solidFill>
                  <a:srgbClr val="FFFF66"/>
                </a:solidFill>
              </a:rPr>
              <a:t>20 s</a:t>
            </a:r>
            <a:endParaRPr lang="ja-JP" altLang="en-US">
              <a:solidFill>
                <a:srgbClr val="FFFF66"/>
              </a:solidFill>
            </a:endParaRPr>
          </a:p>
        </p:txBody>
      </p:sp>
      <p:pic>
        <p:nvPicPr>
          <p:cNvPr id="10" name="Picture 18">
            <a:extLst>
              <a:ext uri="{FF2B5EF4-FFF2-40B4-BE49-F238E27FC236}">
                <a16:creationId xmlns:a16="http://schemas.microsoft.com/office/drawing/2014/main" id="{FB5C9955-F773-A4FB-A1CB-3F31BC378C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2793" y="986003"/>
            <a:ext cx="1428297" cy="1570037"/>
          </a:xfrm>
          <a:prstGeom prst="rect">
            <a:avLst/>
          </a:prstGeom>
          <a:noFill/>
          <a:extLst>
            <a:ext uri="{909E8E84-426E-40DD-AFC4-6F175D3DCCD1}">
              <a14:hiddenFill xmlns:a14="http://schemas.microsoft.com/office/drawing/2010/main">
                <a:solidFill>
                  <a:srgbClr val="FFFFFF"/>
                </a:solidFill>
              </a14:hiddenFill>
            </a:ext>
          </a:extLst>
        </p:spPr>
      </p:pic>
      <p:sp>
        <p:nvSpPr>
          <p:cNvPr id="11" name="Line 19">
            <a:extLst>
              <a:ext uri="{FF2B5EF4-FFF2-40B4-BE49-F238E27FC236}">
                <a16:creationId xmlns:a16="http://schemas.microsoft.com/office/drawing/2014/main" id="{778A04F6-C5D7-5488-D101-12E1ACE0D941}"/>
              </a:ext>
            </a:extLst>
          </p:cNvPr>
          <p:cNvSpPr>
            <a:spLocks noChangeShapeType="1"/>
          </p:cNvSpPr>
          <p:nvPr/>
        </p:nvSpPr>
        <p:spPr bwMode="auto">
          <a:xfrm flipH="1" flipV="1">
            <a:off x="5429292" y="1652100"/>
            <a:ext cx="304800" cy="533400"/>
          </a:xfrm>
          <a:prstGeom prst="line">
            <a:avLst/>
          </a:prstGeom>
          <a:noFill/>
          <a:ln w="190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AutoShape 20">
            <a:extLst>
              <a:ext uri="{FF2B5EF4-FFF2-40B4-BE49-F238E27FC236}">
                <a16:creationId xmlns:a16="http://schemas.microsoft.com/office/drawing/2014/main" id="{9D528F14-C9E8-2D56-377D-0643D3353BB5}"/>
              </a:ext>
            </a:extLst>
          </p:cNvPr>
          <p:cNvSpPr>
            <a:spLocks noChangeArrowheads="1"/>
          </p:cNvSpPr>
          <p:nvPr/>
        </p:nvSpPr>
        <p:spPr bwMode="auto">
          <a:xfrm flipH="1">
            <a:off x="6306258" y="2551291"/>
            <a:ext cx="609600" cy="762000"/>
          </a:xfrm>
          <a:custGeom>
            <a:avLst/>
            <a:gdLst>
              <a:gd name="G0" fmla="+- -6017685 0 0"/>
              <a:gd name="G1" fmla="+- -11796480 0 0"/>
              <a:gd name="G2" fmla="+- -6017685 0 -11796480"/>
              <a:gd name="G3" fmla="+- 10800 0 0"/>
              <a:gd name="G4" fmla="+- 0 0 -6017685"/>
              <a:gd name="T0" fmla="*/ 360 256 1"/>
              <a:gd name="T1" fmla="*/ 0 256 1"/>
              <a:gd name="G5" fmla="+- G2 T0 T1"/>
              <a:gd name="G6" fmla="?: G2 G2 G5"/>
              <a:gd name="G7" fmla="+- 0 0 G6"/>
              <a:gd name="G8" fmla="+- 5313 0 0"/>
              <a:gd name="G9" fmla="+- 0 0 -11796480"/>
              <a:gd name="G10" fmla="+- 5313 0 2700"/>
              <a:gd name="G11" fmla="cos G10 -6017685"/>
              <a:gd name="G12" fmla="sin G10 -6017685"/>
              <a:gd name="G13" fmla="cos 13500 -6017685"/>
              <a:gd name="G14" fmla="sin 13500 -6017685"/>
              <a:gd name="G15" fmla="+- G11 10800 0"/>
              <a:gd name="G16" fmla="+- G12 10800 0"/>
              <a:gd name="G17" fmla="+- G13 10800 0"/>
              <a:gd name="G18" fmla="+- G14 10800 0"/>
              <a:gd name="G19" fmla="*/ 5313 1 2"/>
              <a:gd name="G20" fmla="+- G19 5400 0"/>
              <a:gd name="G21" fmla="cos G20 -6017685"/>
              <a:gd name="G22" fmla="sin G20 -6017685"/>
              <a:gd name="G23" fmla="+- G21 10800 0"/>
              <a:gd name="G24" fmla="+- G12 G23 G22"/>
              <a:gd name="G25" fmla="+- G22 G23 G11"/>
              <a:gd name="G26" fmla="cos 10800 -6017685"/>
              <a:gd name="G27" fmla="sin 10800 -6017685"/>
              <a:gd name="G28" fmla="cos 5313 -6017685"/>
              <a:gd name="G29" fmla="sin 5313 -6017685"/>
              <a:gd name="G30" fmla="+- G26 10800 0"/>
              <a:gd name="G31" fmla="+- G27 10800 0"/>
              <a:gd name="G32" fmla="+- G28 10800 0"/>
              <a:gd name="G33" fmla="+- G29 10800 0"/>
              <a:gd name="G34" fmla="+- G19 5400 0"/>
              <a:gd name="G35" fmla="cos G34 -11796480"/>
              <a:gd name="G36" fmla="sin G34 -11796480"/>
              <a:gd name="G37" fmla="+/ -11796480 -6017685 2"/>
              <a:gd name="T2" fmla="*/ 180 256 1"/>
              <a:gd name="T3" fmla="*/ 0 256 1"/>
              <a:gd name="G38" fmla="+- G37 T2 T3"/>
              <a:gd name="G39" fmla="?: G2 G37 G38"/>
              <a:gd name="G40" fmla="cos 10800 G39"/>
              <a:gd name="G41" fmla="sin 10800 G39"/>
              <a:gd name="G42" fmla="cos 5313 G39"/>
              <a:gd name="G43" fmla="sin 5313 G39"/>
              <a:gd name="G44" fmla="+- G40 10800 0"/>
              <a:gd name="G45" fmla="+- G41 10800 0"/>
              <a:gd name="G46" fmla="+- G42 10800 0"/>
              <a:gd name="G47" fmla="+- G43 10800 0"/>
              <a:gd name="G48" fmla="+- G35 10800 0"/>
              <a:gd name="G49" fmla="+- G36 10800 0"/>
              <a:gd name="T4" fmla="*/ 3042 w 21600"/>
              <a:gd name="T5" fmla="*/ 3285 h 21600"/>
              <a:gd name="T6" fmla="*/ 2743 w 21600"/>
              <a:gd name="T7" fmla="*/ 10799 h 21600"/>
              <a:gd name="T8" fmla="*/ 6983 w 21600"/>
              <a:gd name="T9" fmla="*/ 7103 h 21600"/>
              <a:gd name="T10" fmla="*/ 10370 w 21600"/>
              <a:gd name="T11" fmla="*/ -2694 h 21600"/>
              <a:gd name="T12" fmla="*/ 15984 w 21600"/>
              <a:gd name="T13" fmla="*/ 2574 h 21600"/>
              <a:gd name="T14" fmla="*/ 10716 w 21600"/>
              <a:gd name="T15" fmla="*/ 818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631" y="5489"/>
                </a:moveTo>
                <a:cubicBezTo>
                  <a:pt x="7763" y="5580"/>
                  <a:pt x="5487" y="7931"/>
                  <a:pt x="5487" y="10800"/>
                </a:cubicBezTo>
                <a:lnTo>
                  <a:pt x="0" y="10799"/>
                </a:lnTo>
                <a:cubicBezTo>
                  <a:pt x="0" y="4969"/>
                  <a:pt x="4628" y="190"/>
                  <a:pt x="10456" y="5"/>
                </a:cubicBezTo>
                <a:lnTo>
                  <a:pt x="10370" y="-2694"/>
                </a:lnTo>
                <a:lnTo>
                  <a:pt x="15984" y="2574"/>
                </a:lnTo>
                <a:lnTo>
                  <a:pt x="10716" y="8188"/>
                </a:lnTo>
                <a:lnTo>
                  <a:pt x="10631" y="5489"/>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13" name="Picture 21">
            <a:extLst>
              <a:ext uri="{FF2B5EF4-FFF2-40B4-BE49-F238E27FC236}">
                <a16:creationId xmlns:a16="http://schemas.microsoft.com/office/drawing/2014/main" id="{D9995FE4-D916-492A-C286-E198CFD40A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4661" y="906865"/>
            <a:ext cx="554038" cy="6096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23">
            <a:extLst>
              <a:ext uri="{FF2B5EF4-FFF2-40B4-BE49-F238E27FC236}">
                <a16:creationId xmlns:a16="http://schemas.microsoft.com/office/drawing/2014/main" id="{A41EB10B-12B7-B061-E2F8-4CA0DC552916}"/>
              </a:ext>
            </a:extLst>
          </p:cNvPr>
          <p:cNvSpPr txBox="1">
            <a:spLocks noChangeArrowheads="1"/>
          </p:cNvSpPr>
          <p:nvPr/>
        </p:nvSpPr>
        <p:spPr bwMode="auto">
          <a:xfrm>
            <a:off x="4706895" y="3726773"/>
            <a:ext cx="2498093" cy="94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dirty="0"/>
              <a:t>Slew the spacecraft to </a:t>
            </a:r>
          </a:p>
          <a:p>
            <a:r>
              <a:rPr lang="en-US" altLang="ja-JP" dirty="0"/>
              <a:t>the GRB location:</a:t>
            </a:r>
          </a:p>
          <a:p>
            <a:r>
              <a:rPr lang="en-US" altLang="ja-JP" dirty="0"/>
              <a:t>T</a:t>
            </a:r>
            <a:r>
              <a:rPr lang="en-US" altLang="ja-JP" baseline="-25000" dirty="0"/>
              <a:t>0</a:t>
            </a:r>
            <a:r>
              <a:rPr lang="en-US" altLang="ja-JP" dirty="0"/>
              <a:t> + (</a:t>
            </a:r>
            <a:r>
              <a:rPr lang="en-US" altLang="ja-JP" dirty="0">
                <a:solidFill>
                  <a:srgbClr val="FFFF66"/>
                </a:solidFill>
              </a:rPr>
              <a:t>20 – 75 s</a:t>
            </a:r>
            <a:r>
              <a:rPr lang="en-US" altLang="ja-JP" dirty="0"/>
              <a:t>) </a:t>
            </a:r>
          </a:p>
        </p:txBody>
      </p:sp>
      <p:sp>
        <p:nvSpPr>
          <p:cNvPr id="16" name="Text Box 25">
            <a:extLst>
              <a:ext uri="{FF2B5EF4-FFF2-40B4-BE49-F238E27FC236}">
                <a16:creationId xmlns:a16="http://schemas.microsoft.com/office/drawing/2014/main" id="{432E6F75-B03D-7B47-3299-88EE389287DB}"/>
              </a:ext>
            </a:extLst>
          </p:cNvPr>
          <p:cNvSpPr txBox="1">
            <a:spLocks noChangeArrowheads="1"/>
          </p:cNvSpPr>
          <p:nvPr/>
        </p:nvSpPr>
        <p:spPr bwMode="auto">
          <a:xfrm>
            <a:off x="10075862" y="5771522"/>
            <a:ext cx="1037463"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T</a:t>
            </a:r>
            <a:r>
              <a:rPr lang="en-US" altLang="ja-JP" baseline="-25000" dirty="0"/>
              <a:t>0</a:t>
            </a:r>
            <a:r>
              <a:rPr lang="en-US" altLang="ja-JP" dirty="0"/>
              <a:t> &lt;</a:t>
            </a:r>
            <a:r>
              <a:rPr lang="en-US" altLang="ja-JP" dirty="0">
                <a:solidFill>
                  <a:srgbClr val="FFFF66"/>
                </a:solidFill>
              </a:rPr>
              <a:t> 300s</a:t>
            </a:r>
            <a:endParaRPr lang="ja-JP" altLang="en-US">
              <a:solidFill>
                <a:srgbClr val="FFFF66"/>
              </a:solidFill>
            </a:endParaRPr>
          </a:p>
        </p:txBody>
      </p:sp>
      <p:sp>
        <p:nvSpPr>
          <p:cNvPr id="18" name="Text Box 28">
            <a:extLst>
              <a:ext uri="{FF2B5EF4-FFF2-40B4-BE49-F238E27FC236}">
                <a16:creationId xmlns:a16="http://schemas.microsoft.com/office/drawing/2014/main" id="{16D3CFC6-5894-EA0E-4EE1-BF93F21B01D2}"/>
              </a:ext>
            </a:extLst>
          </p:cNvPr>
          <p:cNvSpPr txBox="1">
            <a:spLocks noChangeArrowheads="1"/>
          </p:cNvSpPr>
          <p:nvPr/>
        </p:nvSpPr>
        <p:spPr bwMode="auto">
          <a:xfrm>
            <a:off x="7875587" y="3812547"/>
            <a:ext cx="1470211"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Optical image</a:t>
            </a:r>
            <a:endParaRPr lang="ja-JP" altLang="en-US"/>
          </a:p>
        </p:txBody>
      </p:sp>
      <p:sp>
        <p:nvSpPr>
          <p:cNvPr id="19" name="Line 33">
            <a:extLst>
              <a:ext uri="{FF2B5EF4-FFF2-40B4-BE49-F238E27FC236}">
                <a16:creationId xmlns:a16="http://schemas.microsoft.com/office/drawing/2014/main" id="{9E2C34F2-43BB-3FA2-43AF-6F101A591222}"/>
              </a:ext>
            </a:extLst>
          </p:cNvPr>
          <p:cNvSpPr>
            <a:spLocks noChangeShapeType="1"/>
          </p:cNvSpPr>
          <p:nvPr/>
        </p:nvSpPr>
        <p:spPr bwMode="auto">
          <a:xfrm>
            <a:off x="3307542" y="1771022"/>
            <a:ext cx="4572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2" name="108544main_swift-turn-burst_NASA WebV_1.mpg">
            <a:hlinkClick r:id="" action="ppaction://media"/>
            <a:extLst>
              <a:ext uri="{FF2B5EF4-FFF2-40B4-BE49-F238E27FC236}">
                <a16:creationId xmlns:a16="http://schemas.microsoft.com/office/drawing/2014/main" id="{1149062A-A70F-A2F3-3D94-B6252A71A54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5283" y="3964626"/>
            <a:ext cx="3822699" cy="2606386"/>
          </a:xfrm>
          <a:prstGeom prst="rect">
            <a:avLst/>
          </a:prstGeom>
        </p:spPr>
      </p:pic>
      <p:grpSp>
        <p:nvGrpSpPr>
          <p:cNvPr id="23" name="Group 13">
            <a:extLst>
              <a:ext uri="{FF2B5EF4-FFF2-40B4-BE49-F238E27FC236}">
                <a16:creationId xmlns:a16="http://schemas.microsoft.com/office/drawing/2014/main" id="{C56F97CF-0107-8EE4-5C15-ED724AA878F7}"/>
              </a:ext>
            </a:extLst>
          </p:cNvPr>
          <p:cNvGrpSpPr>
            <a:grpSpLocks/>
          </p:cNvGrpSpPr>
          <p:nvPr/>
        </p:nvGrpSpPr>
        <p:grpSpPr bwMode="auto">
          <a:xfrm>
            <a:off x="7576462" y="1042500"/>
            <a:ext cx="4424366" cy="2849562"/>
            <a:chOff x="1536" y="1056"/>
            <a:chExt cx="2787" cy="1795"/>
          </a:xfrm>
        </p:grpSpPr>
        <p:pic>
          <p:nvPicPr>
            <p:cNvPr id="24" name="Picture 4">
              <a:extLst>
                <a:ext uri="{FF2B5EF4-FFF2-40B4-BE49-F238E27FC236}">
                  <a16:creationId xmlns:a16="http://schemas.microsoft.com/office/drawing/2014/main" id="{75DF252C-0B4C-C2FE-66FD-21B29E4067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6" y="1056"/>
              <a:ext cx="1968" cy="1795"/>
            </a:xfrm>
            <a:prstGeom prst="rect">
              <a:avLst/>
            </a:prstGeom>
            <a:noFill/>
            <a:extLst>
              <a:ext uri="{909E8E84-426E-40DD-AFC4-6F175D3DCCD1}">
                <a14:hiddenFill xmlns:a14="http://schemas.microsoft.com/office/drawing/2010/main">
                  <a:solidFill>
                    <a:srgbClr val="FFFFFF"/>
                  </a:solidFill>
                </a14:hiddenFill>
              </a:ext>
            </a:extLst>
          </p:spPr>
        </p:pic>
        <p:sp>
          <p:nvSpPr>
            <p:cNvPr id="25" name="Line 6">
              <a:extLst>
                <a:ext uri="{FF2B5EF4-FFF2-40B4-BE49-F238E27FC236}">
                  <a16:creationId xmlns:a16="http://schemas.microsoft.com/office/drawing/2014/main" id="{12314327-F69D-8313-7F1A-3833BC002851}"/>
                </a:ext>
              </a:extLst>
            </p:cNvPr>
            <p:cNvSpPr>
              <a:spLocks noChangeAspect="1" noChangeShapeType="1"/>
            </p:cNvSpPr>
            <p:nvPr/>
          </p:nvSpPr>
          <p:spPr bwMode="auto">
            <a:xfrm>
              <a:off x="2976" y="2064"/>
              <a:ext cx="86" cy="1"/>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 name="Text Box 7">
              <a:extLst>
                <a:ext uri="{FF2B5EF4-FFF2-40B4-BE49-F238E27FC236}">
                  <a16:creationId xmlns:a16="http://schemas.microsoft.com/office/drawing/2014/main" id="{69B03BD8-5227-AFC4-AB1C-8376195B8B7B}"/>
                </a:ext>
              </a:extLst>
            </p:cNvPr>
            <p:cNvSpPr txBox="1">
              <a:spLocks noChangeArrowheads="1"/>
            </p:cNvSpPr>
            <p:nvPr/>
          </p:nvSpPr>
          <p:spPr bwMode="auto">
            <a:xfrm>
              <a:off x="2919" y="2094"/>
              <a:ext cx="236" cy="231"/>
            </a:xfrm>
            <a:prstGeom prst="rect">
              <a:avLst/>
            </a:prstGeom>
            <a:solidFill>
              <a:schemeClr val="bg1"/>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FF66"/>
                  </a:solidFill>
                </a:rPr>
                <a:t>1’</a:t>
              </a:r>
            </a:p>
          </p:txBody>
        </p:sp>
        <p:sp>
          <p:nvSpPr>
            <p:cNvPr id="27" name="Oval 8">
              <a:extLst>
                <a:ext uri="{FF2B5EF4-FFF2-40B4-BE49-F238E27FC236}">
                  <a16:creationId xmlns:a16="http://schemas.microsoft.com/office/drawing/2014/main" id="{CB105AFB-5F15-B703-F5E2-619ECC0D0AF8}"/>
                </a:ext>
              </a:extLst>
            </p:cNvPr>
            <p:cNvSpPr>
              <a:spLocks noChangeArrowheads="1"/>
            </p:cNvSpPr>
            <p:nvPr/>
          </p:nvSpPr>
          <p:spPr bwMode="auto">
            <a:xfrm>
              <a:off x="1965" y="1395"/>
              <a:ext cx="720" cy="720"/>
            </a:xfrm>
            <a:prstGeom prst="ellipse">
              <a:avLst/>
            </a:prstGeom>
            <a:noFill/>
            <a:ln w="19050">
              <a:solidFill>
                <a:srgbClr val="00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 name="Text Box 9">
              <a:extLst>
                <a:ext uri="{FF2B5EF4-FFF2-40B4-BE49-F238E27FC236}">
                  <a16:creationId xmlns:a16="http://schemas.microsoft.com/office/drawing/2014/main" id="{B1D47D51-E3C2-0F39-49E9-91FF2DF4B198}"/>
                </a:ext>
              </a:extLst>
            </p:cNvPr>
            <p:cNvSpPr txBox="1">
              <a:spLocks noChangeArrowheads="1"/>
            </p:cNvSpPr>
            <p:nvPr/>
          </p:nvSpPr>
          <p:spPr bwMode="auto">
            <a:xfrm>
              <a:off x="2651" y="1191"/>
              <a:ext cx="1551" cy="40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dirty="0"/>
                <a:t>Prompt detection (BAT)</a:t>
              </a:r>
              <a:endParaRPr lang="ja-JP" altLang="en-US"/>
            </a:p>
            <a:p>
              <a:r>
                <a:rPr lang="en-US" altLang="ja-JP" dirty="0"/>
                <a:t>Localization: 1-5 arcmin</a:t>
              </a:r>
            </a:p>
          </p:txBody>
        </p:sp>
        <p:sp>
          <p:nvSpPr>
            <p:cNvPr id="29" name="Line 10">
              <a:extLst>
                <a:ext uri="{FF2B5EF4-FFF2-40B4-BE49-F238E27FC236}">
                  <a16:creationId xmlns:a16="http://schemas.microsoft.com/office/drawing/2014/main" id="{FBA3BDA9-1D50-10ED-AA85-1CAE2024648B}"/>
                </a:ext>
              </a:extLst>
            </p:cNvPr>
            <p:cNvSpPr>
              <a:spLocks noChangeShapeType="1"/>
            </p:cNvSpPr>
            <p:nvPr/>
          </p:nvSpPr>
          <p:spPr bwMode="auto">
            <a:xfrm flipV="1">
              <a:off x="2496" y="1296"/>
              <a:ext cx="144" cy="144"/>
            </a:xfrm>
            <a:prstGeom prst="line">
              <a:avLst/>
            </a:prstGeom>
            <a:noFill/>
            <a:ln w="190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 name="Line 11">
              <a:extLst>
                <a:ext uri="{FF2B5EF4-FFF2-40B4-BE49-F238E27FC236}">
                  <a16:creationId xmlns:a16="http://schemas.microsoft.com/office/drawing/2014/main" id="{F1CFD30A-6E18-7F8C-36F7-F66549E4C112}"/>
                </a:ext>
              </a:extLst>
            </p:cNvPr>
            <p:cNvSpPr>
              <a:spLocks noChangeShapeType="1"/>
            </p:cNvSpPr>
            <p:nvPr/>
          </p:nvSpPr>
          <p:spPr bwMode="auto">
            <a:xfrm flipH="1">
              <a:off x="2592" y="1728"/>
              <a:ext cx="240" cy="96"/>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 name="Text Box 12">
              <a:extLst>
                <a:ext uri="{FF2B5EF4-FFF2-40B4-BE49-F238E27FC236}">
                  <a16:creationId xmlns:a16="http://schemas.microsoft.com/office/drawing/2014/main" id="{9ECF0021-501E-DF76-0ED6-BC4D53B45C4D}"/>
                </a:ext>
              </a:extLst>
            </p:cNvPr>
            <p:cNvSpPr txBox="1">
              <a:spLocks noChangeArrowheads="1"/>
            </p:cNvSpPr>
            <p:nvPr/>
          </p:nvSpPr>
          <p:spPr bwMode="auto">
            <a:xfrm>
              <a:off x="2772" y="1607"/>
              <a:ext cx="1551"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X-ray afterglow</a:t>
              </a:r>
              <a:r>
                <a:rPr lang="ja-JP" altLang="en-US"/>
                <a:t> </a:t>
              </a:r>
              <a:r>
                <a:rPr lang="en-US" altLang="ja-JP" dirty="0"/>
                <a:t>(XRT)</a:t>
              </a:r>
            </a:p>
            <a:p>
              <a:r>
                <a:rPr lang="en-US" altLang="ja-JP" dirty="0"/>
                <a:t>Localization: ~2-5 arcsec</a:t>
              </a:r>
            </a:p>
          </p:txBody>
        </p:sp>
      </p:grpSp>
      <p:sp>
        <p:nvSpPr>
          <p:cNvPr id="20" name="Line 34">
            <a:extLst>
              <a:ext uri="{FF2B5EF4-FFF2-40B4-BE49-F238E27FC236}">
                <a16:creationId xmlns:a16="http://schemas.microsoft.com/office/drawing/2014/main" id="{82525869-001A-7C5D-40F8-448AA8B1919C}"/>
              </a:ext>
            </a:extLst>
          </p:cNvPr>
          <p:cNvSpPr>
            <a:spLocks noChangeShapeType="1"/>
          </p:cNvSpPr>
          <p:nvPr/>
        </p:nvSpPr>
        <p:spPr bwMode="auto">
          <a:xfrm>
            <a:off x="6758194" y="1775406"/>
            <a:ext cx="4572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Text Box 27">
            <a:extLst>
              <a:ext uri="{FF2B5EF4-FFF2-40B4-BE49-F238E27FC236}">
                <a16:creationId xmlns:a16="http://schemas.microsoft.com/office/drawing/2014/main" id="{8069ACA0-F1CD-E796-E8D3-94DF4866DD8A}"/>
              </a:ext>
            </a:extLst>
          </p:cNvPr>
          <p:cNvSpPr txBox="1">
            <a:spLocks noChangeArrowheads="1"/>
          </p:cNvSpPr>
          <p:nvPr/>
        </p:nvSpPr>
        <p:spPr bwMode="auto">
          <a:xfrm>
            <a:off x="7588250" y="817893"/>
            <a:ext cx="1275477"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X-ray image</a:t>
            </a:r>
            <a:endParaRPr lang="ja-JP" altLang="en-US"/>
          </a:p>
        </p:txBody>
      </p:sp>
      <p:sp>
        <p:nvSpPr>
          <p:cNvPr id="15" name="Text Box 24">
            <a:extLst>
              <a:ext uri="{FF2B5EF4-FFF2-40B4-BE49-F238E27FC236}">
                <a16:creationId xmlns:a16="http://schemas.microsoft.com/office/drawing/2014/main" id="{5B385FE8-D11F-733A-69F9-B582D4F25BAC}"/>
              </a:ext>
            </a:extLst>
          </p:cNvPr>
          <p:cNvSpPr txBox="1">
            <a:spLocks noChangeArrowheads="1"/>
          </p:cNvSpPr>
          <p:nvPr/>
        </p:nvSpPr>
        <p:spPr bwMode="auto">
          <a:xfrm>
            <a:off x="9940925" y="3150560"/>
            <a:ext cx="973343"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T</a:t>
            </a:r>
            <a:r>
              <a:rPr lang="en-US" altLang="ja-JP" baseline="-25000" dirty="0"/>
              <a:t>0</a:t>
            </a:r>
            <a:r>
              <a:rPr lang="en-US" altLang="ja-JP" dirty="0"/>
              <a:t> &lt; </a:t>
            </a:r>
            <a:r>
              <a:rPr lang="en-US" altLang="ja-JP" dirty="0">
                <a:solidFill>
                  <a:srgbClr val="FFFF66"/>
                </a:solidFill>
              </a:rPr>
              <a:t>90 s</a:t>
            </a:r>
            <a:endParaRPr lang="ja-JP" altLang="en-US">
              <a:solidFill>
                <a:srgbClr val="FFFF66"/>
              </a:solidFill>
            </a:endParaRPr>
          </a:p>
        </p:txBody>
      </p:sp>
      <p:sp>
        <p:nvSpPr>
          <p:cNvPr id="21" name="Line 35">
            <a:extLst>
              <a:ext uri="{FF2B5EF4-FFF2-40B4-BE49-F238E27FC236}">
                <a16:creationId xmlns:a16="http://schemas.microsoft.com/office/drawing/2014/main" id="{6FB2F094-AFCF-48F0-81DC-C4F9B7BD4B18}"/>
              </a:ext>
            </a:extLst>
          </p:cNvPr>
          <p:cNvSpPr>
            <a:spLocks noChangeShapeType="1"/>
          </p:cNvSpPr>
          <p:nvPr/>
        </p:nvSpPr>
        <p:spPr bwMode="auto">
          <a:xfrm>
            <a:off x="9567862" y="3790322"/>
            <a:ext cx="0" cy="3048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 name="Text Box 12">
            <a:extLst>
              <a:ext uri="{FF2B5EF4-FFF2-40B4-BE49-F238E27FC236}">
                <a16:creationId xmlns:a16="http://schemas.microsoft.com/office/drawing/2014/main" id="{2D9BB03F-2588-DD9B-5D32-3B256C7E4403}"/>
              </a:ext>
            </a:extLst>
          </p:cNvPr>
          <p:cNvSpPr txBox="1">
            <a:spLocks noChangeArrowheads="1"/>
          </p:cNvSpPr>
          <p:nvPr/>
        </p:nvSpPr>
        <p:spPr bwMode="auto">
          <a:xfrm>
            <a:off x="9258797" y="4310618"/>
            <a:ext cx="2844946" cy="646331"/>
          </a:xfrm>
          <a:prstGeom prst="rect">
            <a:avLst/>
          </a:prstGeom>
          <a:solidFill>
            <a:schemeClr val="bg1"/>
          </a:solidFill>
          <a:ln>
            <a:noFill/>
          </a:ln>
          <a:effectLst/>
        </p:spPr>
        <p:txBody>
          <a:bodyPr wrap="none">
            <a:spAutoFit/>
          </a:bodyPr>
          <a:lstStyle/>
          <a:p>
            <a:r>
              <a:rPr lang="en-US" altLang="ja-JP" dirty="0"/>
              <a:t>UV/optical afterglow</a:t>
            </a:r>
            <a:r>
              <a:rPr lang="ja-JP" altLang="en-US"/>
              <a:t> </a:t>
            </a:r>
            <a:r>
              <a:rPr lang="en-US" altLang="ja-JP" dirty="0"/>
              <a:t>(UVOT)</a:t>
            </a:r>
          </a:p>
          <a:p>
            <a:r>
              <a:rPr lang="en-US" altLang="ja-JP" dirty="0"/>
              <a:t>Localization: 0.5 arcmin</a:t>
            </a:r>
          </a:p>
        </p:txBody>
      </p:sp>
      <p:cxnSp>
        <p:nvCxnSpPr>
          <p:cNvPr id="33" name="Straight Arrow Connector 32">
            <a:extLst>
              <a:ext uri="{FF2B5EF4-FFF2-40B4-BE49-F238E27FC236}">
                <a16:creationId xmlns:a16="http://schemas.microsoft.com/office/drawing/2014/main" id="{4EDEE7C7-5F6D-5423-F4D6-CE06966FA858}"/>
              </a:ext>
            </a:extLst>
          </p:cNvPr>
          <p:cNvCxnSpPr>
            <a:cxnSpLocks/>
          </p:cNvCxnSpPr>
          <p:nvPr/>
        </p:nvCxnSpPr>
        <p:spPr>
          <a:xfrm flipH="1">
            <a:off x="9443363" y="4956949"/>
            <a:ext cx="487363" cy="31087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794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2"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repeatCount="indefinite" fill="hold" display="0">
                  <p:stCondLst>
                    <p:cond delay="indefinite"/>
                  </p:stCondLst>
                </p:cTn>
                <p:tgtEl>
                  <p:spTgt spid="2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2758</TotalTime>
  <Words>2902</Words>
  <Application>Microsoft Macintosh PowerPoint</Application>
  <PresentationFormat>Widescreen</PresentationFormat>
  <Paragraphs>596</Paragraphs>
  <Slides>57</Slides>
  <Notes>3</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Yu Gothic Medium</vt:lpstr>
      <vt:lpstr>Aptos</vt:lpstr>
      <vt:lpstr>Arial</vt:lpstr>
      <vt:lpstr>Calibri</vt:lpstr>
      <vt:lpstr>Symbol</vt:lpstr>
      <vt:lpstr>Times New Roman</vt:lpstr>
      <vt:lpstr>Wingdings</vt:lpstr>
      <vt:lpstr>Office Theme</vt:lpstr>
      <vt:lpstr>Revolutionize our understanding of the transient universe: 20 years of discovery in Swift</vt:lpstr>
      <vt:lpstr>Outlines</vt:lpstr>
      <vt:lpstr>Swift for dummies</vt:lpstr>
      <vt:lpstr>Breaf history of Swift</vt:lpstr>
      <vt:lpstr>Swift satellite</vt:lpstr>
      <vt:lpstr>BAT (Burst Alert Telescope)</vt:lpstr>
      <vt:lpstr>XRT (X-ray telescope)</vt:lpstr>
      <vt:lpstr>UVOT (Ultraviolet/Optical Telescope)</vt:lpstr>
      <vt:lpstr>Swift autonomous GRB observation</vt:lpstr>
      <vt:lpstr>BAT on-board trigger</vt:lpstr>
      <vt:lpstr>Example of GRB 050713a</vt:lpstr>
      <vt:lpstr>GCN: Gamma-ray Coordinates Network </vt:lpstr>
      <vt:lpstr>New GCN</vt:lpstr>
      <vt:lpstr>Tracking and Data Relay Satellite System - TDRSS -</vt:lpstr>
      <vt:lpstr>Swift’s TDRSS data products</vt:lpstr>
      <vt:lpstr>BAT TDRSS data (GRB 061121)</vt:lpstr>
      <vt:lpstr>Swift’s TDRSS data products</vt:lpstr>
      <vt:lpstr>PowerPoint Presentation</vt:lpstr>
      <vt:lpstr>Swift’s TDRSS data products</vt:lpstr>
      <vt:lpstr>PowerPoint Presentation</vt:lpstr>
      <vt:lpstr>PowerPoint Presentation</vt:lpstr>
      <vt:lpstr>The Neil Gehrels Swift Observatory</vt:lpstr>
      <vt:lpstr>The very first story of Swift by Neil </vt:lpstr>
      <vt:lpstr>Swift’s discoveries</vt:lpstr>
      <vt:lpstr>2004: Giant flare from SGR 1806-20</vt:lpstr>
      <vt:lpstr>2005: Short GRB Afterglow &amp; High-z GRB </vt:lpstr>
      <vt:lpstr>2005-2025: Mysterious X-ray afterglow lightcurve</vt:lpstr>
      <vt:lpstr>2008: Supernova shock breakout in SN 2008D</vt:lpstr>
      <vt:lpstr>2008: Naked-eye burst GRB 080319B</vt:lpstr>
      <vt:lpstr>2011: Tidal disruption SwiftJ164449.3+573451</vt:lpstr>
      <vt:lpstr>2011: Ultra-long GRB 111209A</vt:lpstr>
      <vt:lpstr>2017: Blue kilonova from GW 170817 </vt:lpstr>
      <vt:lpstr>“Unique” capabilities of Swift</vt:lpstr>
      <vt:lpstr>Target of opportunity (ToO)</vt:lpstr>
      <vt:lpstr>Various ToO capabilities</vt:lpstr>
      <vt:lpstr>BAT flight software log file</vt:lpstr>
      <vt:lpstr>All the data are publicly available immediately</vt:lpstr>
      <vt:lpstr>High redshift GRBs</vt:lpstr>
      <vt:lpstr>Swift known-z GRB samples</vt:lpstr>
      <vt:lpstr>BAT light curve (15-350 keV) of z&gt;6 GRBs</vt:lpstr>
      <vt:lpstr>Prompt duration/fluence vs. redshift</vt:lpstr>
      <vt:lpstr>Empirical spectral models of GRBs</vt:lpstr>
      <vt:lpstr>Photon index α / 1-s peak flux vs. redshift </vt:lpstr>
      <vt:lpstr>BAT on-board trigger v.s redshift</vt:lpstr>
      <vt:lpstr>GRB X-ray afterglow light curve</vt:lpstr>
      <vt:lpstr>Smallsat development at AGU</vt:lpstr>
      <vt:lpstr>ARICA-2:  AGU Remote Innovative Cubesat Alert System-2</vt:lpstr>
      <vt:lpstr>SEAGULL: SEArching origin of Gravitational wave source by cube sateLLite</vt:lpstr>
      <vt:lpstr>Future of Swift</vt:lpstr>
      <vt:lpstr>Summary</vt:lpstr>
      <vt:lpstr>PowerPoint Presentation</vt:lpstr>
      <vt:lpstr>The Swift Song</vt:lpstr>
      <vt:lpstr>My relationship to Neil </vt:lpstr>
      <vt:lpstr>In orbit issues</vt:lpstr>
      <vt:lpstr>BAT: Issues</vt:lpstr>
      <vt:lpstr>XRT: Issues</vt:lpstr>
      <vt:lpstr>Neil as a mentor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坂本　貴紀</dc:creator>
  <cp:lastModifiedBy>坂本　貴紀</cp:lastModifiedBy>
  <cp:revision>134</cp:revision>
  <dcterms:created xsi:type="dcterms:W3CDTF">2025-08-04T12:05:08Z</dcterms:created>
  <dcterms:modified xsi:type="dcterms:W3CDTF">2025-08-07T02:01:19Z</dcterms:modified>
</cp:coreProperties>
</file>