
<file path=[Content_Types].xml><?xml version="1.0" encoding="utf-8"?>
<Types xmlns="http://schemas.openxmlformats.org/package/2006/content-types"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53" r:id="rId2"/>
    <p:sldId id="348" r:id="rId3"/>
    <p:sldId id="287" r:id="rId4"/>
    <p:sldId id="368" r:id="rId5"/>
    <p:sldId id="420" r:id="rId6"/>
    <p:sldId id="421" r:id="rId7"/>
    <p:sldId id="337" r:id="rId8"/>
    <p:sldId id="349" r:id="rId9"/>
    <p:sldId id="338" r:id="rId10"/>
    <p:sldId id="406" r:id="rId11"/>
    <p:sldId id="422" r:id="rId12"/>
    <p:sldId id="363" r:id="rId13"/>
    <p:sldId id="365" r:id="rId14"/>
    <p:sldId id="352" r:id="rId15"/>
    <p:sldId id="424" r:id="rId16"/>
    <p:sldId id="425" r:id="rId17"/>
    <p:sldId id="423" r:id="rId18"/>
    <p:sldId id="347" r:id="rId19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78"/>
    <a:srgbClr val="BDD7EE"/>
    <a:srgbClr val="417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85" autoAdjust="0"/>
    <p:restoredTop sz="86420"/>
  </p:normalViewPr>
  <p:slideViewPr>
    <p:cSldViewPr snapToGrid="0">
      <p:cViewPr varScale="1">
        <p:scale>
          <a:sx n="124" d="100"/>
          <a:sy n="124" d="100"/>
        </p:scale>
        <p:origin x="170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9A5AB6-83E6-2E46-A7E4-0FA5264044A1}" type="datetimeFigureOut">
              <a:rPr lang="en-US" smtClean="0"/>
              <a:t>2/18/21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BA903-B35B-FA4F-9810-2B94053AD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975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70D2A-AF61-4F18-B7C1-224DAB520B44}" type="datetimeFigureOut">
              <a:rPr lang="en-US" smtClean="0"/>
              <a:t>2/18/21</a:t>
            </a:fld>
            <a:endParaRPr 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9B628-A671-4185-9B39-F0628146D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605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9B628-A671-4185-9B39-F0628146DC89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97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9B628-A671-4185-9B39-F0628146DC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51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/>
              <a:t>At the shock front, the magnetic field is enhanced and incoming plasma flow begins to gyrate. This cyclotron motion corresponds to ling distribution in phase space and such distribution can induce a wave, in this case, x-mode electromagnetic wave. This x-mode wave is resonant with cyclotron motion and cause synchrotron maser instability.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9B628-A671-4185-9B39-F0628146DC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540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9B628-A671-4185-9B39-F0628146DC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995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143000" y="5566888"/>
            <a:ext cx="6858000" cy="55880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ja-JP" altLang="en-US" dirty="0"/>
              <a:t>所属・名前</a:t>
            </a:r>
            <a:endParaRPr lang="en-US" dirty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3543300" y="4791385"/>
            <a:ext cx="2057400" cy="365125"/>
          </a:xfrm>
        </p:spPr>
        <p:txBody>
          <a:bodyPr/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fld id="{2C108513-903C-1D4C-AC87-644155846416}" type="datetime1">
              <a:rPr lang="ja-JP" altLang="en-US" smtClean="0"/>
              <a:t>2021/2/18</a:t>
            </a:fld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638175" y="139100"/>
            <a:ext cx="3086100" cy="365125"/>
          </a:xfrm>
        </p:spPr>
        <p:txBody>
          <a:bodyPr/>
          <a:lstStyle>
            <a:lvl1pPr algn="l"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ja-JP" altLang="en-US"/>
              <a:t>博士論文提出審査会</a:t>
            </a:r>
            <a:endParaRPr lang="en-US" dirty="0"/>
          </a:p>
        </p:txBody>
      </p:sp>
      <p:sp>
        <p:nvSpPr>
          <p:cNvPr id="7" name="Rectangle 15"/>
          <p:cNvSpPr>
            <a:spLocks noChangeArrowheads="1"/>
          </p:cNvSpPr>
          <p:nvPr userDrawn="1"/>
        </p:nvSpPr>
        <p:spPr bwMode="gray">
          <a:xfrm>
            <a:off x="0" y="1083365"/>
            <a:ext cx="9144000" cy="3071191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rgbClr val="333399">
                  <a:gamma/>
                  <a:shade val="46275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68578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38175" y="1994223"/>
            <a:ext cx="7886700" cy="1332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771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79BC6-724E-0E40-B089-CC3D0AC5EFC7}" type="datetime1">
              <a:rPr lang="ja-JP" altLang="en-US" smtClean="0"/>
              <a:t>2021/2/18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博士論文提出審査会</a:t>
            </a:r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1AF1B-9797-42B9-A0F5-0912A75B0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6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5A05A-630E-1343-9E59-1088C00C1C71}" type="datetime1">
              <a:rPr lang="ja-JP" altLang="en-US" smtClean="0"/>
              <a:t>2021/2/18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博士論文提出審査会</a:t>
            </a:r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1AF1B-9797-42B9-A0F5-0912A75B0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30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035450"/>
            <a:ext cx="7886700" cy="5186363"/>
          </a:xfrm>
        </p:spPr>
        <p:txBody>
          <a:bodyPr>
            <a:normAutofit/>
          </a:bodyPr>
          <a:lstStyle>
            <a:lvl1pPr marL="342892" indent="-342892">
              <a:lnSpc>
                <a:spcPct val="100000"/>
              </a:lnSpc>
              <a:buFont typeface="Wingdings" charset="2"/>
              <a:buChar char="ü"/>
              <a:defRPr sz="2000"/>
            </a:lvl1pPr>
            <a:lvl2pPr marL="600060" indent="-257168">
              <a:lnSpc>
                <a:spcPct val="100000"/>
              </a:lnSpc>
              <a:buFont typeface="LucidaGrande" charset="0"/>
              <a:buChar char="−"/>
              <a:defRPr sz="2000"/>
            </a:lvl2pPr>
            <a:lvl3pPr marL="942952" indent="-257168">
              <a:lnSpc>
                <a:spcPct val="100000"/>
              </a:lnSpc>
              <a:buFont typeface="LucidaGrande" charset="0"/>
              <a:buChar char="◦"/>
              <a:defRPr sz="2000"/>
            </a:lvl3pPr>
            <a:lvl4pPr>
              <a:lnSpc>
                <a:spcPct val="100000"/>
              </a:lnSpc>
              <a:defRPr sz="2000"/>
            </a:lvl4pPr>
            <a:lvl5pPr>
              <a:lnSpc>
                <a:spcPct val="100000"/>
              </a:lnSpc>
              <a:defRPr sz="2000"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26CB8-D2E5-A943-B877-637DB9BA1823}" type="datetime1">
              <a:rPr lang="ja-JP" altLang="en-US" smtClean="0"/>
              <a:t>2021/2/18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博士論文提出審査会</a:t>
            </a:r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9461AF1B-9797-42B9-A0F5-0912A75B0F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5"/>
          <p:cNvSpPr>
            <a:spLocks noChangeArrowheads="1"/>
          </p:cNvSpPr>
          <p:nvPr userDrawn="1"/>
        </p:nvSpPr>
        <p:spPr bwMode="gray">
          <a:xfrm>
            <a:off x="0" y="3"/>
            <a:ext cx="9144000" cy="765175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rgbClr val="333399">
                  <a:gamma/>
                  <a:shade val="46275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68578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2" name="Rectangle 16"/>
          <p:cNvSpPr>
            <a:spLocks noChangeArrowheads="1"/>
          </p:cNvSpPr>
          <p:nvPr userDrawn="1"/>
        </p:nvSpPr>
        <p:spPr bwMode="gray">
          <a:xfrm>
            <a:off x="0" y="765178"/>
            <a:ext cx="9144000" cy="45719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4" name="タイトル 1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948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ECB-EF5F-9641-8DA3-F4DFE58692AF}" type="datetime1">
              <a:rPr lang="ja-JP" altLang="en-US" smtClean="0"/>
              <a:t>2021/2/18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博士論文提出審査会</a:t>
            </a:r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1AF1B-9797-42B9-A0F5-0912A75B0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01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CE805-68FD-1149-8CD4-3BB146ABA5DA}" type="datetime1">
              <a:rPr lang="ja-JP" altLang="en-US" smtClean="0"/>
              <a:t>2021/2/18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博士論文提出審査会</a:t>
            </a:r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1AF1B-9797-42B9-A0F5-0912A75B0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43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5052B-04FF-7745-884C-6D27F402BDC9}" type="datetime1">
              <a:rPr lang="ja-JP" altLang="en-US" smtClean="0"/>
              <a:t>2021/2/18</a:t>
            </a:fld>
            <a:endParaRPr 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博士論文提出審査会</a:t>
            </a:r>
            <a:endParaRPr 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1AF1B-9797-42B9-A0F5-0912A75B0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54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171F-B5BE-1442-ACAC-023BE2BB88E8}" type="datetime1">
              <a:rPr lang="ja-JP" altLang="en-US" smtClean="0"/>
              <a:t>2021/2/18</a:t>
            </a:fld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博士論文提出審査会</a:t>
            </a:r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1AF1B-9797-42B9-A0F5-0912A75B0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9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4976D-8CB1-074C-82A1-235D9D4E06A8}" type="datetime1">
              <a:rPr lang="ja-JP" altLang="en-US" smtClean="0"/>
              <a:t>2021/2/18</a:t>
            </a:fld>
            <a:endParaRPr 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博士論文提出審査会</a:t>
            </a:r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1AF1B-9797-42B9-A0F5-0912A75B0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07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7E20-52C3-DD41-82BF-D3B135DF33A8}" type="datetime1">
              <a:rPr lang="ja-JP" altLang="en-US" smtClean="0"/>
              <a:t>2021/2/18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博士論文提出審査会</a:t>
            </a:r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1AF1B-9797-42B9-A0F5-0912A75B0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498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ja-JP" altLang="en-US"/>
              <a:t>プレースホルダーまでドラッグするかアイコンをクリックして図を追加</a:t>
            </a:r>
            <a:endParaRPr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97E3-3D0F-CF4D-A34D-49E1C4429619}" type="datetime1">
              <a:rPr lang="ja-JP" altLang="en-US" smtClean="0"/>
              <a:t>2021/2/18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博士論文提出審査会</a:t>
            </a:r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1AF1B-9797-42B9-A0F5-0912A75B0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84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73030"/>
            <a:ext cx="7886700" cy="663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990603"/>
            <a:ext cx="7886700" cy="518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85910-5A59-D646-94B0-5F2D17B47E8B}" type="datetime1">
              <a:rPr lang="ja-JP" altLang="en-US" smtClean="0"/>
              <a:t>2021/2/18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ja-JP" altLang="en-US"/>
              <a:t>博士論文提出審査会</a:t>
            </a:r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1AF1B-9797-42B9-A0F5-0912A75B0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996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685783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00060" indent="-257168" algn="l" defTabSz="685783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ü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42952" indent="-257168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42982" indent="-214308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85874" indent="-214308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7.png"/><Relationship Id="rId3" Type="http://schemas.openxmlformats.org/officeDocument/2006/relationships/image" Target="../media/image17.png"/><Relationship Id="rId21" Type="http://schemas.openxmlformats.org/officeDocument/2006/relationships/image" Target="../media/image29.png"/><Relationship Id="rId17" Type="http://schemas.openxmlformats.org/officeDocument/2006/relationships/image" Target="../media/image26.png"/><Relationship Id="rId2" Type="http://schemas.openxmlformats.org/officeDocument/2006/relationships/image" Target="../media/image130.png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15" Type="http://schemas.openxmlformats.org/officeDocument/2006/relationships/image" Target="NULL"/><Relationship Id="rId19" Type="http://schemas.openxmlformats.org/officeDocument/2006/relationships/image" Target="../media/image28.png"/><Relationship Id="rId4" Type="http://schemas.openxmlformats.org/officeDocument/2006/relationships/image" Target="../media/image21.png"/><Relationship Id="rId14" Type="http://schemas.openxmlformats.org/officeDocument/2006/relationships/image" Target="NULL"/><Relationship Id="rId22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.png"/><Relationship Id="rId21" Type="http://schemas.openxmlformats.org/officeDocument/2006/relationships/image" Target="../media/image37.png"/><Relationship Id="rId17" Type="http://schemas.openxmlformats.org/officeDocument/2006/relationships/image" Target="../media/image32.png"/><Relationship Id="rId16" Type="http://schemas.openxmlformats.org/officeDocument/2006/relationships/image" Target="NULL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40.png"/><Relationship Id="rId15" Type="http://schemas.openxmlformats.org/officeDocument/2006/relationships/image" Target="NULL"/><Relationship Id="rId23" Type="http://schemas.openxmlformats.org/officeDocument/2006/relationships/image" Target="../media/image39.png"/><Relationship Id="rId19" Type="http://schemas.openxmlformats.org/officeDocument/2006/relationships/image" Target="../media/image34.png"/><Relationship Id="rId14" Type="http://schemas.openxmlformats.org/officeDocument/2006/relationships/image" Target="NULL"/><Relationship Id="rId22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5.png"/><Relationship Id="rId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12" Type="http://schemas.openxmlformats.org/officeDocument/2006/relationships/image" Target="../media/image20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1.png"/><Relationship Id="rId7" Type="http://schemas.openxmlformats.org/officeDocument/2006/relationships/image" Target="../media/image4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11" Type="http://schemas.openxmlformats.org/officeDocument/2006/relationships/image" Target="../media/image51.png"/><Relationship Id="rId5" Type="http://schemas.openxmlformats.org/officeDocument/2006/relationships/image" Target="../media/image22.tiff"/><Relationship Id="rId10" Type="http://schemas.openxmlformats.org/officeDocument/2006/relationships/image" Target="../media/image49.png"/><Relationship Id="rId4" Type="http://schemas.openxmlformats.org/officeDocument/2006/relationships/image" Target="../media/image21.tiff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.png"/><Relationship Id="rId7" Type="http://schemas.openxmlformats.org/officeDocument/2006/relationships/image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2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9" Type="http://schemas.openxmlformats.org/officeDocument/2006/relationships/image" Target="../media/image7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NULL"/><Relationship Id="rId13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8" Type="http://schemas.openxmlformats.org/officeDocument/2006/relationships/image" Target="../media/image25.png"/><Relationship Id="rId27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13.png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2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0.png"/><Relationship Id="rId12" Type="http://schemas.openxmlformats.org/officeDocument/2006/relationships/image" Target="../media/image210.png"/><Relationship Id="rId17" Type="http://schemas.openxmlformats.org/officeDocument/2006/relationships/image" Target="../media/image42.png"/><Relationship Id="rId2" Type="http://schemas.openxmlformats.org/officeDocument/2006/relationships/video" Target="../media/media1.mp4"/><Relationship Id="rId16" Type="http://schemas.openxmlformats.org/officeDocument/2006/relationships/image" Target="../media/image250.png"/><Relationship Id="rId1" Type="http://schemas.microsoft.com/office/2007/relationships/media" Target="../media/media1.mp4"/><Relationship Id="rId6" Type="http://schemas.openxmlformats.org/officeDocument/2006/relationships/image" Target="../media/image150.png"/><Relationship Id="rId11" Type="http://schemas.openxmlformats.org/officeDocument/2006/relationships/image" Target="../media/image200.png"/><Relationship Id="rId15" Type="http://schemas.openxmlformats.org/officeDocument/2006/relationships/image" Target="../media/image240.png"/><Relationship Id="rId10" Type="http://schemas.openxmlformats.org/officeDocument/2006/relationships/image" Target="../media/image190.png"/><Relationship Id="rId4" Type="http://schemas.openxmlformats.org/officeDocument/2006/relationships/image" Target="../media/image16.png"/><Relationship Id="rId9" Type="http://schemas.openxmlformats.org/officeDocument/2006/relationships/image" Target="../media/image180.png"/><Relationship Id="rId14" Type="http://schemas.openxmlformats.org/officeDocument/2006/relationships/image" Target="../media/image2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13" Type="http://schemas.openxmlformats.org/officeDocument/2006/relationships/image" Target="../media/image371.png"/><Relationship Id="rId7" Type="http://schemas.openxmlformats.org/officeDocument/2006/relationships/image" Target="../media/image310.png"/><Relationship Id="rId12" Type="http://schemas.openxmlformats.org/officeDocument/2006/relationships/image" Target="../media/image36.png"/><Relationship Id="rId2" Type="http://schemas.openxmlformats.org/officeDocument/2006/relationships/image" Target="../media/image17.emf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11" Type="http://schemas.openxmlformats.org/officeDocument/2006/relationships/image" Target="../media/image350.png"/><Relationship Id="rId5" Type="http://schemas.openxmlformats.org/officeDocument/2006/relationships/image" Target="../media/image290.png"/><Relationship Id="rId15" Type="http://schemas.openxmlformats.org/officeDocument/2006/relationships/image" Target="../media/image19.png"/><Relationship Id="rId10" Type="http://schemas.openxmlformats.org/officeDocument/2006/relationships/image" Target="../media/image340.png"/><Relationship Id="rId4" Type="http://schemas.openxmlformats.org/officeDocument/2006/relationships/image" Target="../media/image280.png"/><Relationship Id="rId9" Type="http://schemas.openxmlformats.org/officeDocument/2006/relationships/image" Target="../media/image330.png"/><Relationship Id="rId14" Type="http://schemas.openxmlformats.org/officeDocument/2006/relationships/image" Target="../media/image38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81350" y="1568929"/>
            <a:ext cx="8654326" cy="2022609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MS PGothic" charset="-128"/>
                <a:ea typeface="MS PGothic" charset="-128"/>
                <a:cs typeface="MS PGothic" charset="-128"/>
              </a:rPr>
              <a:t>2D PIC Simulations of Synchrotron Maser Instability in Relativistic Shocks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89674" y="4855149"/>
            <a:ext cx="8515350" cy="1766368"/>
          </a:xfrm>
        </p:spPr>
        <p:txBody>
          <a:bodyPr>
            <a:noAutofit/>
          </a:bodyPr>
          <a:lstStyle/>
          <a:p>
            <a:r>
              <a:rPr lang="en-US" altLang="ja-JP" u="sng" dirty="0">
                <a:latin typeface="MS PGothic" charset="-128"/>
                <a:ea typeface="MS PGothic" charset="-128"/>
                <a:cs typeface="MS PGothic" charset="-128"/>
              </a:rPr>
              <a:t>Masanori Iwamoto</a:t>
            </a:r>
            <a:r>
              <a:rPr lang="en-US" altLang="ja-JP" baseline="30000" dirty="0">
                <a:latin typeface="MS PGothic" charset="-128"/>
                <a:ea typeface="MS PGothic" charset="-128"/>
                <a:cs typeface="MS PGothic" charset="-128"/>
              </a:rPr>
              <a:t>1</a:t>
            </a:r>
            <a:r>
              <a:rPr lang="en-US" altLang="ja-JP" dirty="0">
                <a:latin typeface="MS PGothic" charset="-128"/>
                <a:ea typeface="MS PGothic" charset="-128"/>
                <a:cs typeface="MS PGothic" charset="-128"/>
              </a:rPr>
              <a:t>, </a:t>
            </a:r>
          </a:p>
          <a:p>
            <a:r>
              <a:rPr lang="en-US" altLang="ja-JP" dirty="0">
                <a:latin typeface="MS PGothic" charset="-128"/>
                <a:ea typeface="MS PGothic" charset="-128"/>
                <a:cs typeface="MS PGothic" charset="-128"/>
              </a:rPr>
              <a:t>Takanobu Amano</a:t>
            </a:r>
            <a:r>
              <a:rPr lang="en-US" altLang="ja-JP" baseline="30000" dirty="0">
                <a:latin typeface="MS PGothic" charset="-128"/>
                <a:ea typeface="MS PGothic" charset="-128"/>
                <a:cs typeface="MS PGothic" charset="-128"/>
              </a:rPr>
              <a:t>2</a:t>
            </a:r>
            <a:r>
              <a:rPr lang="en-US" altLang="ja-JP" dirty="0">
                <a:latin typeface="MS PGothic" charset="-128"/>
                <a:ea typeface="MS PGothic" charset="-128"/>
                <a:cs typeface="MS PGothic" charset="-128"/>
              </a:rPr>
              <a:t>, Yosuke Matsumoto</a:t>
            </a:r>
            <a:r>
              <a:rPr lang="en-US" altLang="ja-JP" baseline="30000" dirty="0">
                <a:latin typeface="MS PGothic" charset="-128"/>
                <a:ea typeface="MS PGothic" charset="-128"/>
                <a:cs typeface="MS PGothic" charset="-128"/>
              </a:rPr>
              <a:t>3</a:t>
            </a:r>
            <a:r>
              <a:rPr lang="en-US" altLang="ja-JP" dirty="0">
                <a:latin typeface="MS PGothic" charset="-128"/>
                <a:ea typeface="MS PGothic" charset="-128"/>
                <a:cs typeface="MS PGothic" charset="-128"/>
              </a:rPr>
              <a:t>, Shuichi Matsukiyo</a:t>
            </a:r>
            <a:r>
              <a:rPr lang="en-US" altLang="ja-JP" baseline="30000" dirty="0">
                <a:latin typeface="MS PGothic" charset="-128"/>
                <a:ea typeface="MS PGothic" charset="-128"/>
                <a:cs typeface="MS PGothic" charset="-128"/>
              </a:rPr>
              <a:t>1</a:t>
            </a:r>
            <a:r>
              <a:rPr lang="en-US" altLang="ja-JP" dirty="0">
                <a:latin typeface="MS PGothic" charset="-128"/>
                <a:ea typeface="MS PGothic" charset="-128"/>
                <a:cs typeface="MS PGothic" charset="-128"/>
              </a:rPr>
              <a:t>, Masahiro Hoshino</a:t>
            </a:r>
            <a:r>
              <a:rPr lang="en-US" altLang="ja-JP" baseline="30000" dirty="0">
                <a:latin typeface="MS PGothic" charset="-128"/>
                <a:ea typeface="MS PGothic" charset="-128"/>
                <a:cs typeface="MS PGothic" charset="-128"/>
              </a:rPr>
              <a:t>2</a:t>
            </a:r>
          </a:p>
          <a:p>
            <a:r>
              <a:rPr lang="en-US" altLang="ja-JP" sz="2000" dirty="0">
                <a:latin typeface="MS PGothic" charset="-128"/>
                <a:ea typeface="MS PGothic" charset="-128"/>
                <a:cs typeface="MS PGothic" charset="-128"/>
              </a:rPr>
              <a:t>[1] Kyushu University; [2]</a:t>
            </a:r>
            <a:r>
              <a:rPr lang="ja-JP" altLang="en-US" sz="2000"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en-US" altLang="ja-JP" sz="2000" dirty="0">
                <a:latin typeface="MS PGothic" charset="-128"/>
                <a:ea typeface="MS PGothic" charset="-128"/>
                <a:cs typeface="MS PGothic" charset="-128"/>
              </a:rPr>
              <a:t>University of Tokyo; [3]Chiba University</a:t>
            </a:r>
          </a:p>
          <a:p>
            <a:endParaRPr lang="en-US" altLang="ja-JP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14981E2-33A8-9244-BBB1-BB82752F7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43300" y="4410617"/>
            <a:ext cx="2057400" cy="365125"/>
          </a:xfrm>
        </p:spPr>
        <p:txBody>
          <a:bodyPr/>
          <a:lstStyle/>
          <a:p>
            <a:fld id="{78D138F9-00CA-2D4E-A5DF-E783839CCB1E}" type="datetime1">
              <a:rPr lang="ja-JP" altLang="en-US" smtClean="0"/>
              <a:t>2021/2/18</a:t>
            </a:fld>
            <a:endParaRPr 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926B083-DB90-3A40-9D4C-C5AAB7F6F161}"/>
              </a:ext>
            </a:extLst>
          </p:cNvPr>
          <p:cNvSpPr/>
          <p:nvPr/>
        </p:nvSpPr>
        <p:spPr>
          <a:xfrm>
            <a:off x="-36513" y="161326"/>
            <a:ext cx="4608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altLang="ja-JP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YITP International Molecule-type Workshop</a:t>
            </a:r>
          </a:p>
          <a:p>
            <a:pPr algn="ctr"/>
            <a:r>
              <a:rPr lang="en" altLang="ja-JP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Fast Radio Bursts: A Mystery Being Solved?</a:t>
            </a:r>
            <a:endParaRPr lang="en" altLang="ja-JP" b="1" i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1278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2020/8/8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Induced Raman Scattering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718704" y="1654098"/>
                <a:ext cx="3602584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b="1" u="sng" dirty="0"/>
                  <a:t>asuumption</a:t>
                </a:r>
              </a:p>
              <a:p>
                <a:pPr marL="342900" indent="-342900">
                  <a:buFont typeface="Wingdings" charset="2"/>
                  <a:buChar char="ü"/>
                </a:pPr>
                <a:r>
                  <a:rPr lang="en-US" sz="2000" dirty="0"/>
                  <a:t>Forward scattering</a:t>
                </a:r>
              </a:p>
              <a:p>
                <a:pPr marL="342900" indent="-342900">
                  <a:buFont typeface="Wingdings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𝑐𝑘</m:t>
                        </m:r>
                      </m:e>
                      <m:sub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ja-JP" sz="2000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704" y="1654098"/>
                <a:ext cx="3602584" cy="1015663"/>
              </a:xfrm>
              <a:prstGeom prst="rect">
                <a:avLst/>
              </a:prstGeom>
              <a:blipFill>
                <a:blip r:embed="rId2"/>
                <a:stretch>
                  <a:fillRect l="-1754" t="-3704" b="-74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ontent Placeholder 1"/>
              <p:cNvSpPr txBox="1">
                <a:spLocks/>
              </p:cNvSpPr>
              <p:nvPr/>
            </p:nvSpPr>
            <p:spPr>
              <a:xfrm>
                <a:off x="726169" y="2675327"/>
                <a:ext cx="3226146" cy="121493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892" indent="-342892" algn="l" defTabSz="685783" rtl="0" eaLnBrk="1" latinLnBrk="0" hangingPunct="1">
                  <a:lnSpc>
                    <a:spcPct val="100000"/>
                  </a:lnSpc>
                  <a:spcBef>
                    <a:spcPts val="750"/>
                  </a:spcBef>
                  <a:buFont typeface="Wingdings" charset="2"/>
                  <a:buChar char="ü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0060" indent="-257168" algn="l" defTabSz="685783" rtl="0" eaLnBrk="1" latinLnBrk="0" hangingPunct="1">
                  <a:lnSpc>
                    <a:spcPct val="100000"/>
                  </a:lnSpc>
                  <a:spcBef>
                    <a:spcPts val="375"/>
                  </a:spcBef>
                  <a:buFont typeface="LucidaGrande" charset="0"/>
                  <a:buChar char="−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42952" indent="-257168" algn="l" defTabSz="685783" rtl="0" eaLnBrk="1" latinLnBrk="0" hangingPunct="1">
                  <a:lnSpc>
                    <a:spcPct val="100000"/>
                  </a:lnSpc>
                  <a:spcBef>
                    <a:spcPts val="375"/>
                  </a:spcBef>
                  <a:buFont typeface="LucidaGrande" charset="0"/>
                  <a:buChar char="◦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42982" indent="-214308" algn="l" defTabSz="685783" rtl="0" eaLnBrk="1" latinLnBrk="0" hangingPunct="1">
                  <a:lnSpc>
                    <a:spcPct val="10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85874" indent="-214308" algn="l" defTabSz="685783" rtl="0" eaLnBrk="1" latinLnBrk="0" hangingPunct="1">
                  <a:lnSpc>
                    <a:spcPct val="10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03" indent="-171446" algn="l" defTabSz="685783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795" indent="-171446" algn="l" defTabSz="685783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686" indent="-171446" algn="l" defTabSz="685783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577" indent="-171446" algn="l" defTabSz="685783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Wingdings" charset="2"/>
                  <a:buNone/>
                </a:pPr>
                <a:r>
                  <a:rPr lang="en-US" dirty="0"/>
                  <a:t>Langmuir wave</a:t>
                </a:r>
              </a:p>
              <a:p>
                <a:pPr marL="0" indent="0">
                  <a:buFont typeface="Wingdings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∼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𝑝𝑒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Content Placeholde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169" y="2675327"/>
                <a:ext cx="3226146" cy="1214934"/>
              </a:xfrm>
              <a:prstGeom prst="rect">
                <a:avLst/>
              </a:prstGeom>
              <a:blipFill>
                <a:blip r:embed="rId3"/>
                <a:stretch>
                  <a:fillRect l="-1961" t="-30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Down Arrow 30">
            <a:extLst>
              <a:ext uri="{FF2B5EF4-FFF2-40B4-BE49-F238E27FC236}">
                <a16:creationId xmlns:a16="http://schemas.microsoft.com/office/drawing/2014/main" id="{48E5E8BB-910A-6547-8162-BA482621E7C0}"/>
              </a:ext>
            </a:extLst>
          </p:cNvPr>
          <p:cNvSpPr/>
          <p:nvPr/>
        </p:nvSpPr>
        <p:spPr>
          <a:xfrm>
            <a:off x="2108003" y="3670177"/>
            <a:ext cx="510130" cy="938541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7C49B3-3D4A-E742-8F33-B30AB9340635}"/>
              </a:ext>
            </a:extLst>
          </p:cNvPr>
          <p:cNvSpPr txBox="1"/>
          <p:nvPr/>
        </p:nvSpPr>
        <p:spPr>
          <a:xfrm>
            <a:off x="1198439" y="3831913"/>
            <a:ext cx="235802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Lorentz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A0EB6A2-7A83-254F-910A-131F90FAD539}"/>
                  </a:ext>
                </a:extLst>
              </p:cNvPr>
              <p:cNvSpPr/>
              <p:nvPr/>
            </p:nvSpPr>
            <p:spPr>
              <a:xfrm>
                <a:off x="567324" y="4608719"/>
                <a:ext cx="3622721" cy="7208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200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altLang="ja-JP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𝐿</m:t>
                          </m:r>
                        </m:sub>
                        <m:sup>
                          <m:r>
                            <a:rPr lang="en-US" altLang="ja-JP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bSup>
                      <m:r>
                        <a:rPr lang="en-US" altLang="ja-JP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altLang="ja-JP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ja-JP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ja-JP" sz="20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1−</m:t>
                              </m:r>
                              <m:r>
                                <a:rPr lang="en-US" altLang="ja-JP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US" altLang="ja-JP" sz="20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𝑝𝑒</m:t>
                              </m:r>
                            </m:sub>
                          </m:sSub>
                        </m:num>
                        <m:den>
                          <m:r>
                            <a:rPr lang="en-US" altLang="ja-JP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𝑐</m:t>
                          </m:r>
                        </m:den>
                      </m:f>
                      <m:r>
                        <a:rPr lang="en-US" altLang="ja-JP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∼</m:t>
                      </m:r>
                      <m:f>
                        <m:fPr>
                          <m:ctrlPr>
                            <a:rPr lang="en-US" altLang="ja-JP" sz="20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altLang="ja-JP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ja-JP" sz="20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𝑝𝑒</m:t>
                              </m:r>
                            </m:sub>
                          </m:sSub>
                        </m:num>
                        <m:den>
                          <m:r>
                            <a:rPr lang="en-US" altLang="ja-JP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A0EB6A2-7A83-254F-910A-131F90FAD5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324" y="4608719"/>
                <a:ext cx="3622721" cy="720838"/>
              </a:xfrm>
              <a:prstGeom prst="rect">
                <a:avLst/>
              </a:prstGeom>
              <a:blipFill>
                <a:blip r:embed="rId4"/>
                <a:stretch>
                  <a:fillRect b="-517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263FA68-C447-CF41-BAAB-6BB87EA917C9}"/>
                  </a:ext>
                </a:extLst>
              </p:cNvPr>
              <p:cNvSpPr txBox="1"/>
              <p:nvPr/>
            </p:nvSpPr>
            <p:spPr>
              <a:xfrm>
                <a:off x="2189293" y="5476137"/>
                <a:ext cx="4765414" cy="1070358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ja-JP" sz="2000" dirty="0"/>
                  <a:t>wavelength of Langmuir wave</a:t>
                </a:r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𝑝𝑒</m:t>
                              </m:r>
                            </m:sub>
                          </m:sSub>
                        </m:den>
                      </m:f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sSubSup>
                            <m:sSubSupPr>
                              <m:ctrlP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lang="en-US" altLang="ja-JP" sz="20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0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𝑝𝑒</m:t>
                              </m:r>
                            </m:sub>
                          </m:sSub>
                        </m:num>
                        <m:den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𝑐</m:t>
                          </m:r>
                        </m:den>
                      </m:f>
                      <m:r>
                        <a:rPr lang="en-US" altLang="ja-JP" sz="20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~4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𝜋</m:t>
                      </m:r>
                      <m:sSub>
                        <m:sSubPr>
                          <m:ctrlP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altLang="ja-JP" sz="20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~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500</m:t>
                      </m:r>
                    </m:oMath>
                  </m:oMathPara>
                </a14:m>
                <a:endParaRPr lang="en-US" altLang="ja-JP" sz="2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263FA68-C447-CF41-BAAB-6BB87EA91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9293" y="5476137"/>
                <a:ext cx="4765414" cy="1070358"/>
              </a:xfrm>
              <a:prstGeom prst="rect">
                <a:avLst/>
              </a:prstGeom>
              <a:blipFill>
                <a:blip r:embed="rId5"/>
                <a:stretch>
                  <a:fillRect l="-1058" t="-2326" b="-2326"/>
                </a:stretch>
              </a:blipFill>
              <a:ln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AFF3A8D8-2149-B049-B0AD-A2417667320D}"/>
              </a:ext>
            </a:extLst>
          </p:cNvPr>
          <p:cNvGrpSpPr/>
          <p:nvPr/>
        </p:nvGrpSpPr>
        <p:grpSpPr>
          <a:xfrm>
            <a:off x="4073565" y="1690049"/>
            <a:ext cx="4965316" cy="3939121"/>
            <a:chOff x="4127760" y="1153020"/>
            <a:chExt cx="4965316" cy="3939121"/>
          </a:xfrm>
        </p:grpSpPr>
        <p:grpSp>
          <p:nvGrpSpPr>
            <p:cNvPr id="52" name="Group 51"/>
            <p:cNvGrpSpPr/>
            <p:nvPr/>
          </p:nvGrpSpPr>
          <p:grpSpPr>
            <a:xfrm>
              <a:off x="4127760" y="1153020"/>
              <a:ext cx="4965316" cy="3939121"/>
              <a:chOff x="3769580" y="1043454"/>
              <a:chExt cx="4965316" cy="3939121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3769580" y="1043454"/>
                <a:ext cx="4965316" cy="3939121"/>
                <a:chOff x="3769580" y="1043454"/>
                <a:chExt cx="4965316" cy="393912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テキスト ボックス 36"/>
                    <p:cNvSpPr txBox="1"/>
                    <p:nvPr/>
                  </p:nvSpPr>
                  <p:spPr>
                    <a:xfrm>
                      <a:off x="3769580" y="3665802"/>
                      <a:ext cx="659004" cy="42377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1" lang="en-US" altLang="ja-JP" sz="2000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kumimoji="1" lang="ja-JP" altLang="en-US" sz="20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kumimoji="1" lang="en-US" altLang="ja-JP" sz="20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𝑝𝑒</m:t>
                                </m:r>
                              </m:sub>
                            </m:sSub>
                          </m:oMath>
                        </m:oMathPara>
                      </a14:m>
                      <a:endParaRPr kumimoji="1" lang="ja-JP" altLang="en-US" sz="2000" dirty="0"/>
                    </a:p>
                  </p:txBody>
                </p:sp>
              </mc:Choice>
              <mc:Fallback xmlns="">
                <p:sp>
                  <p:nvSpPr>
                    <p:cNvPr id="10" name="テキスト ボックス 3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769580" y="3665802"/>
                      <a:ext cx="659004" cy="423770"/>
                    </a:xfrm>
                    <a:prstGeom prst="rect">
                      <a:avLst/>
                    </a:prstGeom>
                    <a:blipFill rotWithShape="0">
                      <a:blip r:embed="rId14"/>
                      <a:stretch>
                        <a:fillRect b="-579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48" name="Group 47"/>
                <p:cNvGrpSpPr/>
                <p:nvPr/>
              </p:nvGrpSpPr>
              <p:grpSpPr>
                <a:xfrm>
                  <a:off x="4126636" y="1043454"/>
                  <a:ext cx="4608260" cy="3939121"/>
                  <a:chOff x="4126636" y="1043454"/>
                  <a:chExt cx="4608260" cy="3939121"/>
                </a:xfrm>
              </p:grpSpPr>
              <p:cxnSp>
                <p:nvCxnSpPr>
                  <p:cNvPr id="8" name="直線矢印コネクタ 25"/>
                  <p:cNvCxnSpPr/>
                  <p:nvPr/>
                </p:nvCxnSpPr>
                <p:spPr>
                  <a:xfrm flipV="1">
                    <a:off x="4415631" y="1315585"/>
                    <a:ext cx="970" cy="3466935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" name="直線矢印コネクタ 27"/>
                  <p:cNvCxnSpPr/>
                  <p:nvPr/>
                </p:nvCxnSpPr>
                <p:spPr>
                  <a:xfrm>
                    <a:off x="4192539" y="4525193"/>
                    <a:ext cx="4140000" cy="0"/>
                  </a:xfrm>
                  <a:prstGeom prst="straightConnector1">
                    <a:avLst/>
                  </a:prstGeom>
                  <a:ln w="38100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" name="テキスト ボックス 37"/>
                      <p:cNvSpPr txBox="1"/>
                      <p:nvPr/>
                    </p:nvSpPr>
                    <p:spPr>
                      <a:xfrm>
                        <a:off x="4410326" y="1043454"/>
                        <a:ext cx="425056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1" lang="ja-JP" altLang="en-US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𝜔</m:t>
                              </m:r>
                            </m:oMath>
                          </m:oMathPara>
                        </a14:m>
                        <a:endParaRPr kumimoji="1" lang="ja-JP" altLang="en-US" sz="2000" dirty="0"/>
                      </a:p>
                    </p:txBody>
                  </p:sp>
                </mc:Choice>
                <mc:Fallback xmlns="">
                  <p:sp>
                    <p:nvSpPr>
                      <p:cNvPr id="11" name="テキスト ボックス 37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410326" y="1043454"/>
                        <a:ext cx="425056" cy="400110"/>
                      </a:xfrm>
                      <a:prstGeom prst="rect">
                        <a:avLst/>
                      </a:prstGeom>
                      <a:blipFill>
                        <a:blip r:embed="rId1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ja-JP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" name="テキスト ボックス 38"/>
                      <p:cNvSpPr txBox="1"/>
                      <p:nvPr/>
                    </p:nvSpPr>
                    <p:spPr>
                      <a:xfrm>
                        <a:off x="7825825" y="4582465"/>
                        <a:ext cx="487665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1" lang="en-US" altLang="ja-JP" sz="2000" i="1">
                                  <a:latin typeface="Cambria Math" charset="0"/>
                                </a:rPr>
                                <m:t>𝑘</m:t>
                              </m:r>
                            </m:oMath>
                          </m:oMathPara>
                        </a14:m>
                        <a:endParaRPr kumimoji="1" lang="ja-JP" altLang="en-US" sz="2000" dirty="0"/>
                      </a:p>
                    </p:txBody>
                  </p:sp>
                </mc:Choice>
                <mc:Fallback xmlns="">
                  <p:sp>
                    <p:nvSpPr>
                      <p:cNvPr id="12" name="テキスト ボックス 38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825825" y="4582465"/>
                        <a:ext cx="487665" cy="400110"/>
                      </a:xfrm>
                      <a:prstGeom prst="rect">
                        <a:avLst/>
                      </a:prstGeom>
                      <a:blipFill rotWithShape="0">
                        <a:blip r:embed="rId1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4" name="フリーフォーム 56"/>
                  <p:cNvSpPr/>
                  <p:nvPr/>
                </p:nvSpPr>
                <p:spPr>
                  <a:xfrm>
                    <a:off x="4126636" y="1663939"/>
                    <a:ext cx="3522912" cy="1980263"/>
                  </a:xfrm>
                  <a:custGeom>
                    <a:avLst/>
                    <a:gdLst>
                      <a:gd name="connsiteX0" fmla="*/ 3837710 w 3837710"/>
                      <a:gd name="connsiteY0" fmla="*/ 0 h 1987898"/>
                      <a:gd name="connsiteX1" fmla="*/ 1233055 w 3837710"/>
                      <a:gd name="connsiteY1" fmla="*/ 1704109 h 1987898"/>
                      <a:gd name="connsiteX2" fmla="*/ 0 w 3837710"/>
                      <a:gd name="connsiteY2" fmla="*/ 1953491 h 1987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37710" h="1987898">
                        <a:moveTo>
                          <a:pt x="3837710" y="0"/>
                        </a:moveTo>
                        <a:cubicBezTo>
                          <a:pt x="2855191" y="689263"/>
                          <a:pt x="1872673" y="1378527"/>
                          <a:pt x="1233055" y="1704109"/>
                        </a:cubicBezTo>
                        <a:cubicBezTo>
                          <a:pt x="593437" y="2029691"/>
                          <a:pt x="277091" y="2013527"/>
                          <a:pt x="0" y="1953491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kumimoji="1" lang="ja-JP" altLang="en-US" sz="1350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7" name="テキスト ボックス 59"/>
                      <p:cNvSpPr txBox="1"/>
                      <p:nvPr/>
                    </p:nvSpPr>
                    <p:spPr>
                      <a:xfrm>
                        <a:off x="6788058" y="2272108"/>
                        <a:ext cx="1572084" cy="70788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kumimoji="1" lang="en-US" altLang="ja-JP" sz="2000" dirty="0">
                            <a:solidFill>
                              <a:srgbClr val="FF0000"/>
                            </a:solidFill>
                          </a:rPr>
                          <a:t>Pump wave</a:t>
                        </a:r>
                      </a:p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1" lang="en-US" altLang="ja-JP" sz="20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1" lang="en-US" altLang="ja-JP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0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kumimoji="1" lang="en-US" altLang="ja-JP" sz="20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kumimoji="1" lang="en-US" altLang="ja-JP" sz="20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1" lang="en-US" altLang="ja-JP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0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kumimoji="1" lang="en-US" altLang="ja-JP" sz="20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kumimoji="1" lang="en-US" altLang="ja-JP" sz="20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oMath>
                          </m:oMathPara>
                        </a14:m>
                        <a:endParaRPr kumimoji="1" lang="en-US" altLang="ja-JP" sz="2000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7" name="テキスト ボックス 59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788058" y="2272108"/>
                        <a:ext cx="1572084" cy="707886"/>
                      </a:xfrm>
                      <a:prstGeom prst="rect">
                        <a:avLst/>
                      </a:prstGeom>
                      <a:blipFill>
                        <a:blip r:embed="rId17"/>
                        <a:stretch>
                          <a:fillRect t="-3509" b="-701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ja-JP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0" name="テキスト ボックス 75"/>
                      <p:cNvSpPr txBox="1"/>
                      <p:nvPr/>
                    </p:nvSpPr>
                    <p:spPr>
                      <a:xfrm>
                        <a:off x="5147688" y="3776667"/>
                        <a:ext cx="2501860" cy="70788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kumimoji="1" lang="en-US" altLang="ja-JP" sz="2000" dirty="0">
                            <a:solidFill>
                              <a:schemeClr val="accent5"/>
                            </a:solidFill>
                            <a:latin typeface="+mn-ea"/>
                          </a:rPr>
                          <a:t>Langmuir wave</a:t>
                        </a:r>
                      </a:p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1" lang="en-US" altLang="ja-JP" sz="2000" i="1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1" lang="en-US" altLang="ja-JP" sz="2000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000" i="1">
                                      <a:solidFill>
                                        <a:schemeClr val="accent5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kumimoji="1" lang="en-US" altLang="ja-JP" sz="2000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a:rPr kumimoji="1" lang="en-US" altLang="ja-JP" sz="2000" i="1">
                                  <a:solidFill>
                                    <a:schemeClr val="accent5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1" lang="en-US" altLang="ja-JP" sz="2000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000" i="1">
                                      <a:solidFill>
                                        <a:schemeClr val="accent5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kumimoji="1" lang="en-US" altLang="ja-JP" sz="2000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a:rPr kumimoji="1" lang="en-US" altLang="ja-JP" sz="2000" i="1">
                                  <a:solidFill>
                                    <a:schemeClr val="accent5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oMath>
                          </m:oMathPara>
                        </a14:m>
                        <a:endParaRPr kumimoji="1" lang="ja-JP" altLang="en-US" sz="2000" dirty="0">
                          <a:solidFill>
                            <a:schemeClr val="accent5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0" name="テキスト ボックス 75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147688" y="3776667"/>
                        <a:ext cx="2501860" cy="707886"/>
                      </a:xfrm>
                      <a:prstGeom prst="rect">
                        <a:avLst/>
                      </a:prstGeom>
                      <a:blipFill>
                        <a:blip r:embed="rId18"/>
                        <a:stretch>
                          <a:fillRect t="-5263" b="-701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ja-JP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1" name="テキスト ボックス 76"/>
                      <p:cNvSpPr txBox="1"/>
                      <p:nvPr/>
                    </p:nvSpPr>
                    <p:spPr>
                      <a:xfrm>
                        <a:off x="4178370" y="2405248"/>
                        <a:ext cx="2310930" cy="70788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kumimoji="1" lang="en-US" altLang="ja-JP" sz="2000" dirty="0">
                            <a:solidFill>
                              <a:srgbClr val="00B050"/>
                            </a:solidFill>
                          </a:rPr>
                          <a:t>Scattered wave</a:t>
                        </a:r>
                      </a:p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1" lang="en-US" altLang="ja-JP" sz="20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1" lang="en-US" altLang="ja-JP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0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kumimoji="1" lang="en-US" altLang="ja-JP" sz="2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</m:sub>
                              </m:sSub>
                              <m:r>
                                <a:rPr kumimoji="1" lang="en-US" altLang="ja-JP" sz="20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1" lang="en-US" altLang="ja-JP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0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kumimoji="1" lang="en-US" altLang="ja-JP" sz="2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</m:sub>
                              </m:sSub>
                              <m:r>
                                <a:rPr kumimoji="1" lang="en-US" altLang="ja-JP" sz="20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oMath>
                          </m:oMathPara>
                        </a14:m>
                        <a:endParaRPr kumimoji="1" lang="en-US" altLang="ja-JP" sz="2000" dirty="0">
                          <a:solidFill>
                            <a:srgbClr val="00B05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1" name="テキスト ボックス 76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178370" y="2405248"/>
                        <a:ext cx="2310930" cy="707886"/>
                      </a:xfrm>
                      <a:prstGeom prst="rect">
                        <a:avLst/>
                      </a:prstGeom>
                      <a:blipFill>
                        <a:blip r:embed="rId19"/>
                        <a:stretch>
                          <a:fillRect t="-5263" b="-526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ja-JP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27" name="Straight Connector 26"/>
                  <p:cNvCxnSpPr/>
                  <p:nvPr/>
                </p:nvCxnSpPr>
                <p:spPr>
                  <a:xfrm flipV="1">
                    <a:off x="4211386" y="3681484"/>
                    <a:ext cx="3600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直線コネクタ 40"/>
                  <p:cNvCxnSpPr/>
                  <p:nvPr/>
                </p:nvCxnSpPr>
                <p:spPr>
                  <a:xfrm flipV="1">
                    <a:off x="4383312" y="1799840"/>
                    <a:ext cx="3160050" cy="2725353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  <a:prstDash val="solid"/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直線コネクタ 40"/>
                  <p:cNvCxnSpPr/>
                  <p:nvPr/>
                </p:nvCxnSpPr>
                <p:spPr>
                  <a:xfrm flipV="1">
                    <a:off x="4428584" y="3697167"/>
                    <a:ext cx="1078604" cy="792000"/>
                  </a:xfrm>
                  <a:prstGeom prst="line">
                    <a:avLst/>
                  </a:prstGeom>
                  <a:ln w="38100">
                    <a:solidFill>
                      <a:schemeClr val="accent5"/>
                    </a:solidFill>
                    <a:prstDash val="solid"/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線コネクタ 40"/>
                  <p:cNvCxnSpPr/>
                  <p:nvPr/>
                </p:nvCxnSpPr>
                <p:spPr>
                  <a:xfrm flipV="1">
                    <a:off x="4403599" y="2634850"/>
                    <a:ext cx="2016000" cy="1872000"/>
                  </a:xfrm>
                  <a:prstGeom prst="line">
                    <a:avLst/>
                  </a:prstGeom>
                  <a:ln w="38100">
                    <a:solidFill>
                      <a:srgbClr val="00B050"/>
                    </a:solidFill>
                    <a:prstDash val="solid"/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/>
                  <p:cNvCxnSpPr/>
                  <p:nvPr/>
                </p:nvCxnSpPr>
                <p:spPr>
                  <a:xfrm flipH="1">
                    <a:off x="5507237" y="1831035"/>
                    <a:ext cx="2016000" cy="1872000"/>
                  </a:xfrm>
                  <a:prstGeom prst="line">
                    <a:avLst/>
                  </a:prstGeom>
                  <a:ln w="28575">
                    <a:solidFill>
                      <a:schemeClr val="bg2">
                        <a:lumMod val="50000"/>
                      </a:schemeClr>
                    </a:solidFill>
                    <a:prstDash val="sysDot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7" name="TextBox 46"/>
                      <p:cNvSpPr txBox="1"/>
                      <p:nvPr/>
                    </p:nvSpPr>
                    <p:spPr>
                      <a:xfrm>
                        <a:off x="6334596" y="1289141"/>
                        <a:ext cx="2400300" cy="42999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ja-JP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2000" i="1">
                                      <a:latin typeface="Cambria Math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altLang="ja-JP" sz="2000" i="1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2000" i="1">
                                      <a:latin typeface="Cambria Math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ja-JP" sz="2000" i="1">
                                      <a:latin typeface="Cambria Math" charset="0"/>
                                    </a:rPr>
                                    <m:t>𝑝𝑒</m:t>
                                  </m:r>
                                </m:sub>
                                <m:sup>
                                  <m:r>
                                    <a:rPr lang="en-US" altLang="ja-JP" sz="2000" i="1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2000" dirty="0"/>
                      </a:p>
                    </p:txBody>
                  </p:sp>
                </mc:Choice>
                <mc:Fallback xmlns="">
                  <p:sp>
                    <p:nvSpPr>
                      <p:cNvPr id="47" name="TextBox 46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334596" y="1289141"/>
                        <a:ext cx="2400300" cy="429990"/>
                      </a:xfrm>
                      <a:prstGeom prst="rect">
                        <a:avLst/>
                      </a:prstGeom>
                      <a:blipFill>
                        <a:blip r:embed="rId2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ja-JP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43" name="Straight Connector 42"/>
                  <p:cNvCxnSpPr/>
                  <p:nvPr/>
                </p:nvCxnSpPr>
                <p:spPr>
                  <a:xfrm flipH="1">
                    <a:off x="6410649" y="1829520"/>
                    <a:ext cx="1080000" cy="792000"/>
                  </a:xfrm>
                  <a:prstGeom prst="line">
                    <a:avLst/>
                  </a:prstGeom>
                  <a:ln w="28575">
                    <a:solidFill>
                      <a:schemeClr val="bg2">
                        <a:lumMod val="50000"/>
                      </a:schemeClr>
                    </a:solidFill>
                    <a:prstDash val="sysDot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6124461" y="3229722"/>
                    <a:ext cx="1117420" cy="42999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ja-JP" sz="2000" b="0" i="1" smtClean="0">
                              <a:latin typeface="Cambria Math" charset="0"/>
                            </a:rPr>
                            <m:t>𝜔</m:t>
                          </m:r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 smtClean="0">
                                  <a:latin typeface="Cambria Math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latin typeface="Cambria Math" charset="0"/>
                                </a:rPr>
                                <m:t>𝑝𝑒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50" name="TextBox 4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4461" y="3229722"/>
                    <a:ext cx="1117420" cy="429990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b="-5882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C18BD87-DA8F-B440-986D-09D04CD9958E}"/>
                    </a:ext>
                  </a:extLst>
                </p:cNvPr>
                <p:cNvSpPr/>
                <p:nvPr/>
              </p:nvSpPr>
              <p:spPr>
                <a:xfrm>
                  <a:off x="5041813" y="1650672"/>
                  <a:ext cx="1784594" cy="646331"/>
                </a:xfrm>
                <a:prstGeom prst="rect">
                  <a:avLst/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b>
                        </m:s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en-US" altLang="ja-JP" i="1" dirty="0"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b>
                        </m:s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en-US" altLang="ja-JP" dirty="0"/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C18BD87-DA8F-B440-986D-09D04CD995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1813" y="1650672"/>
                  <a:ext cx="1784594" cy="646331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/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スライド番号プレースホルダー 14">
            <a:extLst>
              <a:ext uri="{FF2B5EF4-FFF2-40B4-BE49-F238E27FC236}">
                <a16:creationId xmlns:a16="http://schemas.microsoft.com/office/drawing/2014/main" id="{B1DBE74E-4C44-5A49-81B1-4B604200A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1AF1B-9797-42B9-A0F5-0912A75B0F9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575AE62-DCE5-674A-992B-335D5B8116A8}"/>
              </a:ext>
            </a:extLst>
          </p:cNvPr>
          <p:cNvSpPr/>
          <p:nvPr/>
        </p:nvSpPr>
        <p:spPr>
          <a:xfrm>
            <a:off x="1931034" y="913734"/>
            <a:ext cx="5354958" cy="70788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000" dirty="0"/>
              <a:t>Inelastic scattering process of photon</a:t>
            </a:r>
          </a:p>
          <a:p>
            <a:pPr algn="ctr"/>
            <a:r>
              <a:rPr kumimoji="1" lang="en-US" altLang="ja-JP" sz="2000" dirty="0"/>
              <a:t>photon</a:t>
            </a:r>
            <a:r>
              <a:rPr kumimoji="1" lang="ja-JP" altLang="en-US" sz="2000"/>
              <a:t>→</a:t>
            </a:r>
            <a:r>
              <a:rPr kumimoji="1" lang="en-US" altLang="ja-JP" sz="2000" dirty="0"/>
              <a:t> </a:t>
            </a:r>
            <a:r>
              <a:rPr kumimoji="1" lang="en" altLang="ja-JP" sz="2000" dirty="0"/>
              <a:t>scattered </a:t>
            </a:r>
            <a:r>
              <a:rPr kumimoji="1" lang="en-US" altLang="ja-JP" sz="2000" dirty="0"/>
              <a:t>photon + plasmon</a:t>
            </a:r>
            <a:endParaRPr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1547110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2020/8/8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Filamentation Instability</a:t>
            </a:r>
          </a:p>
        </p:txBody>
      </p:sp>
      <p:sp>
        <p:nvSpPr>
          <p:cNvPr id="15" name="スライド番号プレースホルダー 14">
            <a:extLst>
              <a:ext uri="{FF2B5EF4-FFF2-40B4-BE49-F238E27FC236}">
                <a16:creationId xmlns:a16="http://schemas.microsoft.com/office/drawing/2014/main" id="{B1DBE74E-4C44-5A49-81B1-4B604200A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1AF1B-9797-42B9-A0F5-0912A75B0F9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575AE62-DCE5-674A-992B-335D5B8116A8}"/>
              </a:ext>
            </a:extLst>
          </p:cNvPr>
          <p:cNvSpPr/>
          <p:nvPr/>
        </p:nvSpPr>
        <p:spPr>
          <a:xfrm>
            <a:off x="1180033" y="948672"/>
            <a:ext cx="6856959" cy="70788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/>
              <a:t>Self-modulation due to the beating of sideband waves</a:t>
            </a:r>
          </a:p>
          <a:p>
            <a:pPr algn="ctr"/>
            <a:r>
              <a:rPr lang="en-US" altLang="ja-JP" sz="2000" dirty="0"/>
              <a:t>(Kaw+ 1973; Drake+ 1974; Max+ 1974; </a:t>
            </a:r>
            <a:r>
              <a:rPr lang="en-US" altLang="ja-JP" sz="2000" dirty="0" err="1"/>
              <a:t>Sobacchi</a:t>
            </a:r>
            <a:r>
              <a:rPr lang="en-US" altLang="ja-JP" sz="2000" dirty="0"/>
              <a:t>+ 2020)</a:t>
            </a:r>
            <a:endParaRPr lang="ja-JP" altLang="en-US" sz="2000"/>
          </a:p>
        </p:txBody>
      </p: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2BC60151-DA25-0047-BD9E-350A784F9756}"/>
              </a:ext>
            </a:extLst>
          </p:cNvPr>
          <p:cNvGrpSpPr/>
          <p:nvPr/>
        </p:nvGrpSpPr>
        <p:grpSpPr>
          <a:xfrm>
            <a:off x="4119285" y="2037135"/>
            <a:ext cx="5178346" cy="4253149"/>
            <a:chOff x="4073565" y="1671682"/>
            <a:chExt cx="5178346" cy="4253149"/>
          </a:xfrm>
        </p:grpSpPr>
        <p:grpSp>
          <p:nvGrpSpPr>
            <p:cNvPr id="44" name="グループ化 43">
              <a:extLst>
                <a:ext uri="{FF2B5EF4-FFF2-40B4-BE49-F238E27FC236}">
                  <a16:creationId xmlns:a16="http://schemas.microsoft.com/office/drawing/2014/main" id="{CD0A28A9-D4E0-7F43-9566-028F2629A401}"/>
                </a:ext>
              </a:extLst>
            </p:cNvPr>
            <p:cNvGrpSpPr/>
            <p:nvPr/>
          </p:nvGrpSpPr>
          <p:grpSpPr>
            <a:xfrm>
              <a:off x="4073565" y="1671682"/>
              <a:ext cx="5178346" cy="4253149"/>
              <a:chOff x="4073565" y="1671682"/>
              <a:chExt cx="5178346" cy="425314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AFF3A8D8-2149-B049-B0AD-A2417667320D}"/>
                  </a:ext>
                </a:extLst>
              </p:cNvPr>
              <p:cNvGrpSpPr/>
              <p:nvPr/>
            </p:nvGrpSpPr>
            <p:grpSpPr>
              <a:xfrm>
                <a:off x="4073565" y="1671682"/>
                <a:ext cx="5178346" cy="4253149"/>
                <a:chOff x="4127760" y="1077503"/>
                <a:chExt cx="5178346" cy="4253149"/>
              </a:xfrm>
            </p:grpSpPr>
            <p:grpSp>
              <p:nvGrpSpPr>
                <p:cNvPr id="52" name="Group 51"/>
                <p:cNvGrpSpPr/>
                <p:nvPr/>
              </p:nvGrpSpPr>
              <p:grpSpPr>
                <a:xfrm>
                  <a:off x="4127760" y="1153020"/>
                  <a:ext cx="5178346" cy="4177632"/>
                  <a:chOff x="3769580" y="1043454"/>
                  <a:chExt cx="5178346" cy="4177632"/>
                </a:xfrm>
              </p:grpSpPr>
              <p:grpSp>
                <p:nvGrpSpPr>
                  <p:cNvPr id="49" name="Group 48"/>
                  <p:cNvGrpSpPr/>
                  <p:nvPr/>
                </p:nvGrpSpPr>
                <p:grpSpPr>
                  <a:xfrm>
                    <a:off x="3769580" y="1043454"/>
                    <a:ext cx="5178346" cy="4177632"/>
                    <a:chOff x="3769580" y="1043454"/>
                    <a:chExt cx="5178346" cy="4177632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0" name="テキスト ボックス 36"/>
                        <p:cNvSpPr txBox="1"/>
                        <p:nvPr/>
                      </p:nvSpPr>
                      <p:spPr>
                        <a:xfrm>
                          <a:off x="3769580" y="3665802"/>
                          <a:ext cx="659004" cy="42377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1" lang="en-US" altLang="ja-JP" sz="20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ja-JP" altLang="en-US" sz="20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kumimoji="1" lang="en-US" altLang="ja-JP" sz="20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𝑝𝑒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1" lang="ja-JP" altLang="en-US" sz="2000" dirty="0"/>
                        </a:p>
                      </p:txBody>
                    </p:sp>
                  </mc:Choice>
                  <mc:Fallback xmlns="">
                    <p:sp>
                      <p:nvSpPr>
                        <p:cNvPr id="10" name="テキスト ボックス 36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769580" y="3665802"/>
                          <a:ext cx="659004" cy="423770"/>
                        </a:xfrm>
                        <a:prstGeom prst="rect">
                          <a:avLst/>
                        </a:prstGeom>
                        <a:blipFill rotWithShape="0">
                          <a:blip r:embed="rId14"/>
                          <a:stretch>
                            <a:fillRect b="-5797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grpSp>
                  <p:nvGrpSpPr>
                    <p:cNvPr id="48" name="Group 47"/>
                    <p:cNvGrpSpPr/>
                    <p:nvPr/>
                  </p:nvGrpSpPr>
                  <p:grpSpPr>
                    <a:xfrm>
                      <a:off x="3971198" y="1043454"/>
                      <a:ext cx="4976728" cy="4177632"/>
                      <a:chOff x="3971198" y="1043454"/>
                      <a:chExt cx="4976728" cy="4177632"/>
                    </a:xfrm>
                  </p:grpSpPr>
                  <p:cxnSp>
                    <p:nvCxnSpPr>
                      <p:cNvPr id="8" name="直線矢印コネクタ 25"/>
                      <p:cNvCxnSpPr/>
                      <p:nvPr/>
                    </p:nvCxnSpPr>
                    <p:spPr>
                      <a:xfrm flipV="1">
                        <a:off x="4415631" y="1315585"/>
                        <a:ext cx="970" cy="3466935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" name="直線矢印コネクタ 27"/>
                      <p:cNvCxnSpPr/>
                      <p:nvPr/>
                    </p:nvCxnSpPr>
                    <p:spPr>
                      <a:xfrm>
                        <a:off x="4192539" y="4525193"/>
                        <a:ext cx="4140000" cy="0"/>
                      </a:xfrm>
                      <a:prstGeom prst="straightConnector1">
                        <a:avLst/>
                      </a:prstGeom>
                      <a:ln w="38100">
                        <a:tailEnd type="triangle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1" name="テキスト ボックス 37"/>
                          <p:cNvSpPr txBox="1"/>
                          <p:nvPr/>
                        </p:nvSpPr>
                        <p:spPr>
                          <a:xfrm>
                            <a:off x="4410326" y="1043454"/>
                            <a:ext cx="425056" cy="400110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kumimoji="1" lang="ja-JP" altLang="en-US" sz="20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𝜔</m:t>
                                  </m:r>
                                </m:oMath>
                              </m:oMathPara>
                            </a14:m>
                            <a:endParaRPr kumimoji="1" lang="ja-JP" altLang="en-US" sz="20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1" name="テキスト ボックス 37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4410326" y="1043454"/>
                            <a:ext cx="425056" cy="400110"/>
                          </a:xfrm>
                          <a:prstGeom prst="rect">
                            <a:avLst/>
                          </a:prstGeom>
                          <a:blipFill>
                            <a:blip r:embed="rId15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ja-JP" alt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2" name="テキスト ボックス 38"/>
                          <p:cNvSpPr txBox="1"/>
                          <p:nvPr/>
                        </p:nvSpPr>
                        <p:spPr>
                          <a:xfrm>
                            <a:off x="7825825" y="4582465"/>
                            <a:ext cx="487665" cy="400110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kumimoji="1" lang="en-US" altLang="ja-JP" sz="2000" i="1">
                                      <a:latin typeface="Cambria Math" charset="0"/>
                                    </a:rPr>
                                    <m:t>𝑘</m:t>
                                  </m:r>
                                </m:oMath>
                              </m:oMathPara>
                            </a14:m>
                            <a:endParaRPr kumimoji="1" lang="ja-JP" altLang="en-US" sz="20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2" name="テキスト ボックス 38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7825825" y="4582465"/>
                            <a:ext cx="487665" cy="400110"/>
                          </a:xfrm>
                          <a:prstGeom prst="rect">
                            <a:avLst/>
                          </a:prstGeom>
                          <a:blipFill rotWithShape="0">
                            <a:blip r:embed="rId16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p:sp>
                    <p:nvSpPr>
                      <p:cNvPr id="14" name="フリーフォーム 56"/>
                      <p:cNvSpPr/>
                      <p:nvPr/>
                    </p:nvSpPr>
                    <p:spPr>
                      <a:xfrm>
                        <a:off x="4126636" y="1663939"/>
                        <a:ext cx="3522912" cy="1980263"/>
                      </a:xfrm>
                      <a:custGeom>
                        <a:avLst/>
                        <a:gdLst>
                          <a:gd name="connsiteX0" fmla="*/ 3837710 w 3837710"/>
                          <a:gd name="connsiteY0" fmla="*/ 0 h 1987898"/>
                          <a:gd name="connsiteX1" fmla="*/ 1233055 w 3837710"/>
                          <a:gd name="connsiteY1" fmla="*/ 1704109 h 1987898"/>
                          <a:gd name="connsiteX2" fmla="*/ 0 w 3837710"/>
                          <a:gd name="connsiteY2" fmla="*/ 1953491 h 198789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3837710" h="1987898">
                            <a:moveTo>
                              <a:pt x="3837710" y="0"/>
                            </a:moveTo>
                            <a:cubicBezTo>
                              <a:pt x="2855191" y="689263"/>
                              <a:pt x="1872673" y="1378527"/>
                              <a:pt x="1233055" y="1704109"/>
                            </a:cubicBezTo>
                            <a:cubicBezTo>
                              <a:pt x="593437" y="2029691"/>
                              <a:pt x="277091" y="2013527"/>
                              <a:pt x="0" y="1953491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kumimoji="1" lang="ja-JP" altLang="en-US" sz="1350"/>
                      </a:p>
                    </p:txBody>
                  </p: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7" name="テキスト ボックス 59"/>
                          <p:cNvSpPr txBox="1"/>
                          <p:nvPr/>
                        </p:nvSpPr>
                        <p:spPr>
                          <a:xfrm>
                            <a:off x="5295300" y="1657725"/>
                            <a:ext cx="1572084" cy="707886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kumimoji="1" lang="en-US" altLang="ja-JP" sz="2000" dirty="0">
                                <a:solidFill>
                                  <a:srgbClr val="FF0000"/>
                                </a:solidFill>
                              </a:rPr>
                              <a:t>Pump wave</a:t>
                            </a:r>
                          </a:p>
                          <a:p>
                            <a:pPr algn="ctr"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kumimoji="1" lang="en-US" altLang="ja-JP" sz="20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kumimoji="1" lang="en-US" altLang="ja-JP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2000" i="1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kumimoji="1" lang="en-US" altLang="ja-JP" sz="2000" i="1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kumimoji="1" lang="en-US" altLang="ja-JP" sz="20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kumimoji="1" lang="en-US" altLang="ja-JP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2000" i="1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kumimoji="1" lang="en-US" altLang="ja-JP" sz="2000" i="1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kumimoji="1" lang="en-US" altLang="ja-JP" sz="20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)</m:t>
                                  </m:r>
                                </m:oMath>
                              </m:oMathPara>
                            </a14:m>
                            <a:endParaRPr kumimoji="1" lang="en-US" altLang="ja-JP" sz="2000" dirty="0">
                              <a:solidFill>
                                <a:srgbClr val="FF0000"/>
                              </a:solidFill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7" name="テキスト ボックス 59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5295300" y="1657725"/>
                            <a:ext cx="1572084" cy="707886"/>
                          </a:xfrm>
                          <a:prstGeom prst="rect">
                            <a:avLst/>
                          </a:prstGeom>
                          <a:blipFill>
                            <a:blip r:embed="rId17"/>
                            <a:stretch>
                              <a:fillRect t="-3509" b="-7018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ja-JP" alt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20" name="テキスト ボックス 75"/>
                          <p:cNvSpPr txBox="1"/>
                          <p:nvPr/>
                        </p:nvSpPr>
                        <p:spPr>
                          <a:xfrm>
                            <a:off x="3971198" y="4513200"/>
                            <a:ext cx="2501860" cy="707886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kumimoji="1" lang="en-US" altLang="ja-JP" sz="2000" dirty="0">
                                <a:solidFill>
                                  <a:schemeClr val="accent5"/>
                                </a:solidFill>
                                <a:latin typeface="+mn-ea"/>
                              </a:rPr>
                              <a:t>sound wave</a:t>
                            </a:r>
                          </a:p>
                          <a:p>
                            <a:pPr algn="ctr"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kumimoji="1" lang="en-US" altLang="ja-JP" sz="2000" i="1">
                                      <a:solidFill>
                                        <a:schemeClr val="accent5"/>
                                      </a:solidFill>
                                      <a:latin typeface="Cambria Math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kumimoji="1" lang="en-US" altLang="ja-JP" sz="2000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2000" i="1">
                                          <a:solidFill>
                                            <a:schemeClr val="accent5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kumimoji="1" lang="en-US" altLang="ja-JP" sz="2000" b="0" i="1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kumimoji="1" lang="en-US" altLang="ja-JP" sz="2000" i="1">
                                      <a:solidFill>
                                        <a:schemeClr val="accent5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kumimoji="1" lang="en-US" altLang="ja-JP" sz="2000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2000" i="1">
                                          <a:solidFill>
                                            <a:schemeClr val="accent5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kumimoji="1" lang="en-US" altLang="ja-JP" sz="2000" b="0" i="1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kumimoji="1" lang="en-US" altLang="ja-JP" sz="2000" i="1">
                                      <a:solidFill>
                                        <a:schemeClr val="accent5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)</m:t>
                                  </m:r>
                                </m:oMath>
                              </m:oMathPara>
                            </a14:m>
                            <a:endParaRPr kumimoji="1" lang="ja-JP" altLang="en-US" sz="2000" dirty="0">
                              <a:solidFill>
                                <a:schemeClr val="accent5"/>
                              </a:solidFill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20" name="テキスト ボックス 75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3971198" y="4513200"/>
                            <a:ext cx="2501860" cy="707886"/>
                          </a:xfrm>
                          <a:prstGeom prst="rect">
                            <a:avLst/>
                          </a:prstGeom>
                          <a:blipFill>
                            <a:blip r:embed="rId18"/>
                            <a:stretch>
                              <a:fillRect t="-5263" b="-7018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ja-JP" alt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21" name="テキスト ボックス 76"/>
                          <p:cNvSpPr txBox="1"/>
                          <p:nvPr/>
                        </p:nvSpPr>
                        <p:spPr>
                          <a:xfrm>
                            <a:off x="4183572" y="2292113"/>
                            <a:ext cx="2310930" cy="707886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kumimoji="1" lang="en-US" altLang="ja-JP" sz="2000" dirty="0">
                                <a:solidFill>
                                  <a:srgbClr val="00B050"/>
                                </a:solidFill>
                              </a:rPr>
                              <a:t>Scattered wave</a:t>
                            </a:r>
                          </a:p>
                          <a:p>
                            <a:pPr algn="ctr"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kumimoji="1" lang="en-US" altLang="ja-JP" sz="20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kumimoji="1" lang="en-US" altLang="ja-JP" sz="2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2000" i="1">
                                          <a:solidFill>
                                            <a:srgbClr val="00B05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kumimoji="1" lang="en-US" altLang="ja-JP" sz="2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−</m:t>
                                      </m:r>
                                    </m:sub>
                                  </m:sSub>
                                  <m:r>
                                    <a:rPr kumimoji="1" lang="en-US" altLang="ja-JP" sz="20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kumimoji="1" lang="en-US" altLang="ja-JP" sz="2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2000" i="1">
                                          <a:solidFill>
                                            <a:srgbClr val="00B05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kumimoji="1" lang="en-US" altLang="ja-JP" sz="2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−</m:t>
                                      </m:r>
                                    </m:sub>
                                  </m:sSub>
                                  <m:r>
                                    <a:rPr kumimoji="1" lang="en-US" altLang="ja-JP" sz="20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)</m:t>
                                  </m:r>
                                </m:oMath>
                              </m:oMathPara>
                            </a14:m>
                            <a:endParaRPr kumimoji="1" lang="en-US" altLang="ja-JP" sz="2000" dirty="0">
                              <a:solidFill>
                                <a:srgbClr val="00B050"/>
                              </a:solidFill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21" name="テキスト ボックス 76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4183572" y="2292113"/>
                            <a:ext cx="2310930" cy="707886"/>
                          </a:xfrm>
                          <a:prstGeom prst="rect">
                            <a:avLst/>
                          </a:prstGeom>
                          <a:blipFill>
                            <a:blip r:embed="rId19"/>
                            <a:stretch>
                              <a:fillRect t="-3509" b="-7018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ja-JP" alt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p:cxnSp>
                    <p:nvCxnSpPr>
                      <p:cNvPr id="27" name="Straight Connector 26"/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4403599" y="3019817"/>
                        <a:ext cx="3590596" cy="1505379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" name="直線コネクタ 40"/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4383312" y="2631528"/>
                        <a:ext cx="1981885" cy="1893667"/>
                      </a:xfrm>
                      <a:prstGeom prst="line">
                        <a:avLst/>
                      </a:prstGeom>
                      <a:ln w="38100">
                        <a:solidFill>
                          <a:srgbClr val="FF0000"/>
                        </a:solidFill>
                        <a:prstDash val="solid"/>
                        <a:headEnd type="none" w="med" len="med"/>
                        <a:tailEnd type="triangl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" name="直線コネクタ 40"/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4382637" y="4305489"/>
                        <a:ext cx="493812" cy="201363"/>
                      </a:xfrm>
                      <a:prstGeom prst="line">
                        <a:avLst/>
                      </a:prstGeom>
                      <a:ln w="38100">
                        <a:solidFill>
                          <a:schemeClr val="accent5"/>
                        </a:solidFill>
                        <a:prstDash val="solid"/>
                        <a:headEnd type="none" w="med" len="med"/>
                        <a:tailEnd type="triangl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6" name="直線コネクタ 40"/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4403599" y="2944047"/>
                        <a:ext cx="1484493" cy="1562804"/>
                      </a:xfrm>
                      <a:prstGeom prst="line">
                        <a:avLst/>
                      </a:prstGeom>
                      <a:ln w="38100">
                        <a:solidFill>
                          <a:srgbClr val="00B050"/>
                        </a:solidFill>
                        <a:prstDash val="solid"/>
                        <a:headEnd type="none" w="med" len="med"/>
                        <a:tailEnd type="triangl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2" name="Straight Connector 41"/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4835382" y="2415611"/>
                        <a:ext cx="1968734" cy="1933281"/>
                      </a:xfrm>
                      <a:prstGeom prst="line">
                        <a:avLst/>
                      </a:prstGeom>
                      <a:ln w="28575">
                        <a:solidFill>
                          <a:schemeClr val="bg2">
                            <a:lumMod val="50000"/>
                          </a:schemeClr>
                        </a:solidFill>
                        <a:prstDash val="sysDot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47" name="TextBox 46"/>
                          <p:cNvSpPr txBox="1"/>
                          <p:nvPr/>
                        </p:nvSpPr>
                        <p:spPr>
                          <a:xfrm>
                            <a:off x="6547626" y="1071820"/>
                            <a:ext cx="2400300" cy="429990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p>
                                    <m:sSupPr>
                                      <m:ctrlPr>
                                        <a:rPr lang="en-US" altLang="ja-JP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2000" i="1">
                                          <a:latin typeface="Cambria Math" charset="0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en-US" altLang="ja-JP" sz="2000" i="1"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Sup>
                                    <m:sSubSupPr>
                                      <m:ctrlPr>
                                        <a:rPr lang="en-US" altLang="ja-JP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2000" i="1">
                                          <a:latin typeface="Cambria Math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ja-JP" sz="2000" i="1">
                                          <a:latin typeface="Cambria Math" charset="0"/>
                                        </a:rPr>
                                        <m:t>𝑝𝑒</m:t>
                                      </m:r>
                                    </m:sub>
                                    <m:sup>
                                      <m:r>
                                        <a:rPr lang="en-US" altLang="ja-JP" sz="2000" i="1"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oMath>
                              </m:oMathPara>
                            </a14:m>
                            <a:endParaRPr lang="en-US" sz="20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47" name="TextBox 46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6547626" y="1071820"/>
                            <a:ext cx="2400300" cy="429990"/>
                          </a:xfrm>
                          <a:prstGeom prst="rect">
                            <a:avLst/>
                          </a:prstGeom>
                          <a:blipFill>
                            <a:blip r:embed="rId20"/>
                            <a:stretch>
                              <a:fillRect b="-2857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ja-JP" alt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p:cxnSp>
                    <p:nvCxnSpPr>
                      <p:cNvPr id="43" name="Straight Connector 42"/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5860876" y="2656605"/>
                        <a:ext cx="504321" cy="272879"/>
                      </a:xfrm>
                      <a:prstGeom prst="line">
                        <a:avLst/>
                      </a:prstGeom>
                      <a:ln w="28575">
                        <a:solidFill>
                          <a:schemeClr val="bg2">
                            <a:lumMod val="50000"/>
                          </a:schemeClr>
                        </a:solidFill>
                        <a:prstDash val="sysDot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0" name="TextBox 49"/>
                      <p:cNvSpPr txBox="1"/>
                      <p:nvPr/>
                    </p:nvSpPr>
                    <p:spPr>
                      <a:xfrm>
                        <a:off x="6330772" y="3742355"/>
                        <a:ext cx="1117420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ja-JP" sz="2000" b="0" i="1" smtClean="0">
                                  <a:latin typeface="Cambria Math" charset="0"/>
                                </a:rPr>
                                <m:t>𝜔</m:t>
                              </m:r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oMath>
                          </m:oMathPara>
                        </a14:m>
                        <a:endParaRPr lang="en-US" sz="2000" dirty="0"/>
                      </a:p>
                    </p:txBody>
                  </p:sp>
                </mc:Choice>
                <mc:Fallback xmlns="">
                  <p:sp>
                    <p:nvSpPr>
                      <p:cNvPr id="50" name="TextBox 49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330772" y="3742355"/>
                        <a:ext cx="1117420" cy="400110"/>
                      </a:xfrm>
                      <a:prstGeom prst="rect">
                        <a:avLst/>
                      </a:prstGeom>
                      <a:blipFill>
                        <a:blip r:embed="rId2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ja-JP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" name="Rectangle 4">
                      <a:extLst>
                        <a:ext uri="{FF2B5EF4-FFF2-40B4-BE49-F238E27FC236}">
                          <a16:creationId xmlns:a16="http://schemas.microsoft.com/office/drawing/2014/main" id="{7C18BD87-DA8F-B440-986D-09D04CD995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05594" y="1077503"/>
                      <a:ext cx="1784594" cy="652615"/>
                    </a:xfrm>
                    <a:prstGeom prst="rect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wrap="square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ja-JP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</m:sub>
                            </m:s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  <m:sSub>
                              <m:sSub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altLang="ja-JP" i="1" dirty="0">
                        <a:latin typeface="Cambria Math" panose="02040503050406030204" pitchFamily="18" charset="0"/>
                      </a:endParaRPr>
                    </a:p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</m:sub>
                            </m:s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  <m:sSub>
                              <m:sSub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altLang="ja-JP" dirty="0"/>
                    </a:p>
                  </p:txBody>
                </p:sp>
              </mc:Choice>
              <mc:Fallback xmlns="">
                <p:sp>
                  <p:nvSpPr>
                    <p:cNvPr id="5" name="Rectangle 4">
                      <a:extLst>
                        <a:ext uri="{FF2B5EF4-FFF2-40B4-BE49-F238E27FC236}">
                          <a16:creationId xmlns:a16="http://schemas.microsoft.com/office/drawing/2014/main" id="{7C18BD87-DA8F-B440-986D-09D04CD9958E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205594" y="1077503"/>
                      <a:ext cx="1784594" cy="652615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b="-3704"/>
                      </a:stretch>
                    </a:blipFill>
                    <a:ln/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41" name="直線コネクタ 40">
                <a:extLst>
                  <a:ext uri="{FF2B5EF4-FFF2-40B4-BE49-F238E27FC236}">
                    <a16:creationId xmlns:a16="http://schemas.microsoft.com/office/drawing/2014/main" id="{1AE20AC9-8A27-6544-BDF8-8EB11C8487D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75314" y="3106529"/>
                <a:ext cx="2408039" cy="2130463"/>
              </a:xfrm>
              <a:prstGeom prst="line">
                <a:avLst/>
              </a:prstGeom>
              <a:ln w="38100">
                <a:solidFill>
                  <a:srgbClr val="00B050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テキスト ボックス 76">
                  <a:extLst>
                    <a:ext uri="{FF2B5EF4-FFF2-40B4-BE49-F238E27FC236}">
                      <a16:creationId xmlns:a16="http://schemas.microsoft.com/office/drawing/2014/main" id="{F5520BF1-8A78-6847-8FAE-AD92B3D5C1C4}"/>
                    </a:ext>
                  </a:extLst>
                </p:cNvPr>
                <p:cNvSpPr txBox="1"/>
                <p:nvPr/>
              </p:nvSpPr>
              <p:spPr>
                <a:xfrm>
                  <a:off x="7075061" y="2896378"/>
                  <a:ext cx="1950013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2000" dirty="0">
                      <a:solidFill>
                        <a:srgbClr val="00B050"/>
                      </a:solidFill>
                    </a:rPr>
                    <a:t>Scattered wave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kumimoji="1" lang="en-US" altLang="ja-JP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i="1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𝜔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+</m:t>
                            </m:r>
                          </m:sub>
                        </m:sSub>
                        <m:r>
                          <a:rPr kumimoji="1" lang="en-US" altLang="ja-JP" sz="2000" i="1">
                            <a:solidFill>
                              <a:srgbClr val="00B05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ja-JP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i="1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+</m:t>
                            </m:r>
                          </m:sub>
                        </m:sSub>
                        <m:r>
                          <a:rPr kumimoji="1" lang="en-US" altLang="ja-JP" sz="2000" i="1">
                            <a:solidFill>
                              <a:srgbClr val="00B05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oMath>
                    </m:oMathPara>
                  </a14:m>
                  <a:endParaRPr kumimoji="1" lang="en-US" altLang="ja-JP" sz="20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テキスト ボックス 76">
                  <a:extLst>
                    <a:ext uri="{FF2B5EF4-FFF2-40B4-BE49-F238E27FC236}">
                      <a16:creationId xmlns:a16="http://schemas.microsoft.com/office/drawing/2014/main" id="{F5520BF1-8A78-6847-8FAE-AD92B3D5C1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5061" y="2896378"/>
                  <a:ext cx="1950013" cy="707886"/>
                </a:xfrm>
                <a:prstGeom prst="rect">
                  <a:avLst/>
                </a:prstGeom>
                <a:blipFill>
                  <a:blip r:embed="rId23"/>
                  <a:stretch>
                    <a:fillRect t="-3509" b="-701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74" name="Straight Connector 42">
            <a:extLst>
              <a:ext uri="{FF2B5EF4-FFF2-40B4-BE49-F238E27FC236}">
                <a16:creationId xmlns:a16="http://schemas.microsoft.com/office/drawing/2014/main" id="{FFDC8066-7E01-2941-9549-4BB4B5327998}"/>
              </a:ext>
            </a:extLst>
          </p:cNvPr>
          <p:cNvCxnSpPr>
            <a:cxnSpLocks/>
          </p:cNvCxnSpPr>
          <p:nvPr/>
        </p:nvCxnSpPr>
        <p:spPr>
          <a:xfrm flipH="1">
            <a:off x="6635537" y="3454627"/>
            <a:ext cx="472509" cy="284238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テキスト ボックス 82">
                <a:extLst>
                  <a:ext uri="{FF2B5EF4-FFF2-40B4-BE49-F238E27FC236}">
                    <a16:creationId xmlns:a16="http://schemas.microsoft.com/office/drawing/2014/main" id="{820906E4-4A10-6D4E-B442-15FF70B85447}"/>
                  </a:ext>
                </a:extLst>
              </p:cNvPr>
              <p:cNvSpPr txBox="1"/>
              <p:nvPr/>
            </p:nvSpPr>
            <p:spPr>
              <a:xfrm>
                <a:off x="347780" y="2188215"/>
                <a:ext cx="4192665" cy="3176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ü"/>
                </a:pPr>
                <a:r>
                  <a:rPr kumimoji="1" lang="en-US" altLang="ja-JP" sz="2000" dirty="0"/>
                  <a:t>Scattered waves with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</m:oMath>
                </a14:m>
                <a:r>
                  <a:rPr kumimoji="1" lang="en-US" altLang="ja-JP" sz="2000" dirty="0"/>
                  <a:t>) are excited by </a:t>
                </a:r>
                <a:r>
                  <a:rPr kumimoji="1" lang="en-US" altLang="ja-JP" sz="2000" dirty="0">
                    <a:solidFill>
                      <a:srgbClr val="FF0000"/>
                    </a:solidFill>
                  </a:rPr>
                  <a:t>induced Brillouin scattering: </a:t>
                </a:r>
                <a:br>
                  <a:rPr kumimoji="1" lang="en-US" altLang="ja-JP" sz="2000" dirty="0">
                    <a:solidFill>
                      <a:srgbClr val="FF0000"/>
                    </a:solidFill>
                  </a:rPr>
                </a:br>
                <a:r>
                  <a:rPr kumimoji="1" lang="en-US" altLang="ja-JP" sz="2000" dirty="0"/>
                  <a:t>photon</a:t>
                </a:r>
                <a:r>
                  <a:rPr kumimoji="1" lang="ja-JP" altLang="en-US" sz="2000"/>
                  <a:t>→</a:t>
                </a:r>
                <a:r>
                  <a:rPr kumimoji="1" lang="en-US" altLang="ja-JP" sz="2000" dirty="0"/>
                  <a:t> </a:t>
                </a:r>
                <a:br>
                  <a:rPr kumimoji="1" lang="en-US" altLang="ja-JP" sz="2000" dirty="0"/>
                </a:br>
                <a:r>
                  <a:rPr kumimoji="1" lang="en-US" altLang="ja-JP" sz="2000" dirty="0"/>
                  <a:t>	</a:t>
                </a:r>
                <a:r>
                  <a:rPr kumimoji="1" lang="en" altLang="ja-JP" sz="2000" dirty="0"/>
                  <a:t>scattered </a:t>
                </a:r>
                <a:r>
                  <a:rPr kumimoji="1" lang="en-US" altLang="ja-JP" sz="2000" dirty="0"/>
                  <a:t>photon + phonon</a:t>
                </a:r>
                <a:br>
                  <a:rPr kumimoji="1" lang="en-US" altLang="ja-JP" sz="2000" dirty="0"/>
                </a:br>
                <a:endParaRPr kumimoji="1" lang="en-US" altLang="ja-JP" sz="2000" dirty="0"/>
              </a:p>
              <a:p>
                <a:pPr marL="342900" indent="-342900">
                  <a:buFont typeface="Wingdings" pitchFamily="2" charset="2"/>
                  <a:buChar char="ü"/>
                </a:pPr>
                <a:r>
                  <a:rPr kumimoji="1" lang="en-US" altLang="ja-JP" sz="2000" dirty="0"/>
                  <a:t>﻿Wave amplitude modulation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kumimoji="1" lang="en-US" altLang="ja-JP" sz="20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kumimoji="1" lang="en-US" altLang="ja-JP" sz="2000" dirty="0"/>
                  <a:t> perpendicular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en-US" altLang="ja-JP" sz="2000" dirty="0"/>
                  <a:t> develops and transverse filaments are generated </a:t>
                </a:r>
              </a:p>
            </p:txBody>
          </p:sp>
        </mc:Choice>
        <mc:Fallback xmlns="">
          <p:sp>
            <p:nvSpPr>
              <p:cNvPr id="83" name="テキスト ボックス 82">
                <a:extLst>
                  <a:ext uri="{FF2B5EF4-FFF2-40B4-BE49-F238E27FC236}">
                    <a16:creationId xmlns:a16="http://schemas.microsoft.com/office/drawing/2014/main" id="{820906E4-4A10-6D4E-B442-15FF70B85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780" y="2188215"/>
                <a:ext cx="4192665" cy="3176895"/>
              </a:xfrm>
              <a:prstGeom prst="rect">
                <a:avLst/>
              </a:prstGeom>
              <a:blipFill>
                <a:blip r:embed="rId24"/>
                <a:stretch>
                  <a:fillRect l="-1208" t="-1195" b="-23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Straight Connector 41">
            <a:extLst>
              <a:ext uri="{FF2B5EF4-FFF2-40B4-BE49-F238E27FC236}">
                <a16:creationId xmlns:a16="http://schemas.microsoft.com/office/drawing/2014/main" id="{C3AAD8BC-5D9E-8A42-96FB-5D13C48BA16F}"/>
              </a:ext>
            </a:extLst>
          </p:cNvPr>
          <p:cNvCxnSpPr>
            <a:cxnSpLocks/>
          </p:cNvCxnSpPr>
          <p:nvPr/>
        </p:nvCxnSpPr>
        <p:spPr>
          <a:xfrm flipH="1">
            <a:off x="5226154" y="3738865"/>
            <a:ext cx="1454323" cy="1648649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885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8C497A1-40D7-E844-B639-13AD19F00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 Efficiency: Pair vs Ion-Electron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DCF81E-260A-9943-B24A-EBBE70707BCC}"/>
                  </a:ext>
                </a:extLst>
              </p:cNvPr>
              <p:cNvSpPr txBox="1"/>
              <p:nvPr/>
            </p:nvSpPr>
            <p:spPr>
              <a:xfrm>
                <a:off x="1370758" y="5379127"/>
                <a:ext cx="672605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ü"/>
                </a:pPr>
                <a:r>
                  <a:rPr lang="en-US" sz="2000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000" dirty="0"/>
                  <a:t> , the wave power is significantly amplified</a:t>
                </a:r>
              </a:p>
              <a:p>
                <a:r>
                  <a:rPr lang="en-US" sz="2000" dirty="0"/>
                  <a:t>→Ion-electron coupling (</a:t>
                </a:r>
                <a:r>
                  <a:rPr lang="en-US" altLang="ja-JP" sz="2000" dirty="0" err="1"/>
                  <a:t>Lyubarsky</a:t>
                </a:r>
                <a:r>
                  <a:rPr lang="en-US" altLang="ja-JP" sz="2000" dirty="0"/>
                  <a:t> 2006; Hoshino 2008 </a:t>
                </a:r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DCF81E-260A-9943-B24A-EBBE70707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758" y="5379127"/>
                <a:ext cx="6726055" cy="707886"/>
              </a:xfrm>
              <a:prstGeom prst="rect">
                <a:avLst/>
              </a:prstGeom>
              <a:blipFill>
                <a:blip r:embed="rId2"/>
                <a:stretch>
                  <a:fillRect l="-1132" t="-5357" b="-142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90F5C-CA6E-D842-BB3F-DBC14C5FB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C9BDE-0C66-0747-8DAB-80E0E695E6AD}" type="datetime1">
              <a:rPr lang="ja-JP" altLang="en-US" smtClean="0"/>
              <a:t>2021/2/18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ACC6C72-9B6B-F446-AEE5-2FC5A19E1B9D}"/>
              </a:ext>
            </a:extLst>
          </p:cNvPr>
          <p:cNvGrpSpPr/>
          <p:nvPr/>
        </p:nvGrpSpPr>
        <p:grpSpPr>
          <a:xfrm>
            <a:off x="1322171" y="869069"/>
            <a:ext cx="6164479" cy="4518477"/>
            <a:chOff x="1682062" y="955567"/>
            <a:chExt cx="5311861" cy="375371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DD98697-AEB3-7F45-A829-39C0B566F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062" y="955567"/>
              <a:ext cx="5311861" cy="375371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E84A9B-0710-5143-8372-FE5536A37E1C}"/>
                </a:ext>
              </a:extLst>
            </p:cNvPr>
            <p:cNvSpPr/>
            <p:nvPr/>
          </p:nvSpPr>
          <p:spPr>
            <a:xfrm>
              <a:off x="5699667" y="1593157"/>
              <a:ext cx="848385" cy="546410"/>
            </a:xfrm>
            <a:prstGeom prst="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dirty="0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77A15E9-0D13-7B42-BD49-BBBE42CE6B2E}"/>
                </a:ext>
              </a:extLst>
            </p:cNvPr>
            <p:cNvSpPr/>
            <p:nvPr/>
          </p:nvSpPr>
          <p:spPr>
            <a:xfrm>
              <a:off x="4337992" y="1075038"/>
              <a:ext cx="567640" cy="299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dirty="0"/>
            </a:p>
          </p:txBody>
        </p:sp>
      </p:grp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AFA18183-B18B-3C43-99B5-D1F253320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1AF1B-9797-42B9-A0F5-0912A75B0F9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520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C82E877D-CF4B-4F4A-8FDD-8B27D426E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902" y="942660"/>
            <a:ext cx="6680200" cy="3556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D11E946-9450-6A4D-B63D-CB3E65CFE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Positive Feedback Process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00DDC5-8A0C-AD49-A508-6858AA1E3998}"/>
              </a:ext>
            </a:extLst>
          </p:cNvPr>
          <p:cNvSpPr txBox="1"/>
          <p:nvPr/>
        </p:nvSpPr>
        <p:spPr>
          <a:xfrm>
            <a:off x="5637425" y="5239910"/>
            <a:ext cx="2682236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Free energy</a:t>
            </a:r>
            <a:r>
              <a:rPr lang="en-US" altLang="ja-JP" sz="2000" b="1" dirty="0"/>
              <a:t> ↑</a:t>
            </a:r>
            <a:endParaRPr lang="en-US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E044A5-0C3A-4141-BE28-F9F14AC843F1}"/>
              </a:ext>
            </a:extLst>
          </p:cNvPr>
          <p:cNvSpPr txBox="1"/>
          <p:nvPr/>
        </p:nvSpPr>
        <p:spPr>
          <a:xfrm>
            <a:off x="3244113" y="5996352"/>
            <a:ext cx="2728799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Wave intensity↑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A3C3A0-4A34-9F4E-AF12-E7B9AC588C95}"/>
                  </a:ext>
                </a:extLst>
              </p:cNvPr>
              <p:cNvSpPr txBox="1"/>
              <p:nvPr/>
            </p:nvSpPr>
            <p:spPr>
              <a:xfrm>
                <a:off x="1619954" y="5227451"/>
                <a:ext cx="1624159" cy="40011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ja-JP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dirty="0"/>
                  <a:t>↑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A3C3A0-4A34-9F4E-AF12-E7B9AC588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954" y="5227451"/>
                <a:ext cx="1624159" cy="400110"/>
              </a:xfrm>
              <a:prstGeom prst="rect">
                <a:avLst/>
              </a:prstGeom>
              <a:blipFill>
                <a:blip r:embed="rId3"/>
                <a:stretch>
                  <a:fillRect t="-9091" b="-2424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urved Down Arrow 10">
            <a:extLst>
              <a:ext uri="{FF2B5EF4-FFF2-40B4-BE49-F238E27FC236}">
                <a16:creationId xmlns:a16="http://schemas.microsoft.com/office/drawing/2014/main" id="{B38B801A-C2BC-9D49-AE1C-CAF40C29CD88}"/>
              </a:ext>
            </a:extLst>
          </p:cNvPr>
          <p:cNvSpPr/>
          <p:nvPr/>
        </p:nvSpPr>
        <p:spPr>
          <a:xfrm>
            <a:off x="4007742" y="5030584"/>
            <a:ext cx="1260000" cy="360000"/>
          </a:xfrm>
          <a:prstGeom prst="curvedDownArrow">
            <a:avLst/>
          </a:prstGeom>
          <a:solidFill>
            <a:srgbClr val="FF0000"/>
          </a:solidFill>
          <a:ln w="762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urved Down Arrow 11">
            <a:extLst>
              <a:ext uri="{FF2B5EF4-FFF2-40B4-BE49-F238E27FC236}">
                <a16:creationId xmlns:a16="http://schemas.microsoft.com/office/drawing/2014/main" id="{80FD02BC-C293-DC4D-A1C4-1E8BBBECFBC2}"/>
              </a:ext>
            </a:extLst>
          </p:cNvPr>
          <p:cNvSpPr/>
          <p:nvPr/>
        </p:nvSpPr>
        <p:spPr>
          <a:xfrm rot="10800000">
            <a:off x="3978513" y="5537183"/>
            <a:ext cx="1260000" cy="360000"/>
          </a:xfrm>
          <a:prstGeom prst="curvedDownArrow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809D7A-BE4C-8049-ABAA-71ECEA1F1940}"/>
                  </a:ext>
                </a:extLst>
              </p:cNvPr>
              <p:cNvSpPr txBox="1"/>
              <p:nvPr/>
            </p:nvSpPr>
            <p:spPr>
              <a:xfrm>
                <a:off x="3796365" y="4532394"/>
                <a:ext cx="1624296" cy="40011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 smtClean="0">
                            <a:latin typeface="Cambria Math" panose="02040503050406030204" pitchFamily="18" charset="0"/>
                          </a:rPr>
                          <m:t>𝜸</m:t>
                        </m:r>
                      </m:e>
                      <m:sub>
                        <m:r>
                          <a:rPr lang="en-US" altLang="ja-JP" sz="20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altLang="ja-JP" sz="2000" b="1" dirty="0"/>
                  <a:t>↑</a:t>
                </a:r>
                <a:endParaRPr lang="en-US" sz="20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809D7A-BE4C-8049-ABAA-71ECEA1F1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365" y="4532394"/>
                <a:ext cx="1624296" cy="400110"/>
              </a:xfrm>
              <a:prstGeom prst="rect">
                <a:avLst/>
              </a:prstGeom>
              <a:blipFill>
                <a:blip r:embed="rId4"/>
                <a:stretch>
                  <a:fillRect t="-6061" b="-2121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3883ED4C-F542-BF4B-B9DE-28B3E0B97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FFE1-2034-AE4A-B134-9E856BFFEB07}" type="datetime1">
              <a:rPr lang="ja-JP" altLang="en-US" smtClean="0"/>
              <a:t>2021/2/18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E45C14-0166-984D-9F2C-F66D63D03CF6}"/>
              </a:ext>
            </a:extLst>
          </p:cNvPr>
          <p:cNvSpPr txBox="1"/>
          <p:nvPr/>
        </p:nvSpPr>
        <p:spPr>
          <a:xfrm>
            <a:off x="270588" y="1274387"/>
            <a:ext cx="17140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Wave intensity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9DE223F-FA8D-714A-A28C-40D9E95767A3}"/>
                  </a:ext>
                </a:extLst>
              </p:cNvPr>
              <p:cNvSpPr txBox="1"/>
              <p:nvPr/>
            </p:nvSpPr>
            <p:spPr>
              <a:xfrm>
                <a:off x="461871" y="2212282"/>
                <a:ext cx="1462769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9DE223F-FA8D-714A-A28C-40D9E95767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71" y="2212282"/>
                <a:ext cx="1462769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F53A986-1498-6B48-B800-396EF236A997}"/>
                  </a:ext>
                </a:extLst>
              </p:cNvPr>
              <p:cNvSpPr txBox="1"/>
              <p:nvPr/>
            </p:nvSpPr>
            <p:spPr>
              <a:xfrm>
                <a:off x="461871" y="3228945"/>
                <a:ext cx="133151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dirty="0"/>
                  <a:t> velocity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F53A986-1498-6B48-B800-396EF236A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71" y="3228945"/>
                <a:ext cx="1331516" cy="400110"/>
              </a:xfrm>
              <a:prstGeom prst="rect">
                <a:avLst/>
              </a:prstGeom>
              <a:blipFill>
                <a:blip r:embed="rId6"/>
                <a:stretch>
                  <a:fillRect t="-6061" r="-3810" b="-242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AD7E2D-54C5-A749-9F7E-1F1479A81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1AF1B-9797-42B9-A0F5-0912A75B0F9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457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69BCF-7EC5-E344-B913-2A0F3F9EF0F9}" type="datetime1">
              <a:rPr lang="ja-JP" altLang="en-US" smtClean="0"/>
              <a:t>2021/2/18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Energy Spectra 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83DEB28-306E-0E44-8EEC-EB449175D707}"/>
              </a:ext>
            </a:extLst>
          </p:cNvPr>
          <p:cNvGrpSpPr/>
          <p:nvPr/>
        </p:nvGrpSpPr>
        <p:grpSpPr>
          <a:xfrm>
            <a:off x="1359802" y="831807"/>
            <a:ext cx="6579253" cy="5841671"/>
            <a:chOff x="1186743" y="808992"/>
            <a:chExt cx="6579253" cy="5841671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BD51FBF-C7F5-5A4D-9844-4FD0C156DD60}"/>
                </a:ext>
              </a:extLst>
            </p:cNvPr>
            <p:cNvGrpSpPr/>
            <p:nvPr/>
          </p:nvGrpSpPr>
          <p:grpSpPr>
            <a:xfrm>
              <a:off x="1186743" y="808992"/>
              <a:ext cx="6579253" cy="5841671"/>
              <a:chOff x="1186743" y="808992"/>
              <a:chExt cx="6579253" cy="5841671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11642E82-3913-DA45-8B74-702C4B292184}"/>
                  </a:ext>
                </a:extLst>
              </p:cNvPr>
              <p:cNvGrpSpPr/>
              <p:nvPr/>
            </p:nvGrpSpPr>
            <p:grpSpPr>
              <a:xfrm>
                <a:off x="1233591" y="808992"/>
                <a:ext cx="6532405" cy="5841671"/>
                <a:chOff x="1199301" y="808992"/>
                <a:chExt cx="6532405" cy="5841671"/>
              </a:xfrm>
            </p:grpSpPr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19E8E2B4-3B63-704C-AD5A-360909FCC6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472773" y="808992"/>
                  <a:ext cx="6258933" cy="5841671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4" name="TextBox 63">
                      <a:extLst>
                        <a:ext uri="{FF2B5EF4-FFF2-40B4-BE49-F238E27FC236}">
                          <a16:creationId xmlns:a16="http://schemas.microsoft.com/office/drawing/2014/main" id="{D159233D-6434-A943-A6D0-C9C38D19DE1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14593" y="4296276"/>
                      <a:ext cx="474562" cy="4001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𝑥𝑒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15" name="TextBox 14">
                      <a:extLst>
                        <a:ext uri="{FF2B5EF4-FFF2-40B4-BE49-F238E27FC236}">
                          <a16:creationId xmlns:a16="http://schemas.microsoft.com/office/drawing/2014/main" id="{2A787A1D-7FDD-0B42-B61B-2EED21893E1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14593" y="4296276"/>
                      <a:ext cx="474562" cy="400110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r="-256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E237F999-C674-0A49-8E6F-D8DA3B4F489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14593" y="4778030"/>
                      <a:ext cx="474562" cy="42428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𝑦𝑒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40E65ED2-9CB4-2A48-AE34-E3F2CEE3AF2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14593" y="4778030"/>
                      <a:ext cx="474562" cy="424283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r="-7692" b="-285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TextBox 65">
                      <a:extLst>
                        <a:ext uri="{FF2B5EF4-FFF2-40B4-BE49-F238E27FC236}">
                          <a16:creationId xmlns:a16="http://schemas.microsoft.com/office/drawing/2014/main" id="{3C2F548F-9D85-4F45-A281-583C8551C43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99301" y="5312355"/>
                      <a:ext cx="580846" cy="4001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𝑥𝑖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753CB596-9151-3240-A8B0-D60A9F2CFAE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99301" y="5312355"/>
                      <a:ext cx="580846" cy="400110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7" name="TextBox 66">
                      <a:extLst>
                        <a:ext uri="{FF2B5EF4-FFF2-40B4-BE49-F238E27FC236}">
                          <a16:creationId xmlns:a16="http://schemas.microsoft.com/office/drawing/2014/main" id="{CF76C9D5-9F37-284E-8D11-A11910B8D33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99301" y="5818282"/>
                      <a:ext cx="580846" cy="42428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𝑦𝑖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34D648AE-B8F3-1B40-965B-AE1330C1551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99301" y="5818282"/>
                      <a:ext cx="580846" cy="424283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b="-571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66C13EBA-A923-4D4E-A545-53DAC469131D}"/>
                    </a:ext>
                  </a:extLst>
                </p:cNvPr>
                <p:cNvSpPr/>
                <p:nvPr/>
              </p:nvSpPr>
              <p:spPr>
                <a:xfrm>
                  <a:off x="1489724" y="839798"/>
                  <a:ext cx="6241982" cy="28037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dirty="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D048174E-4185-8D4F-AB42-0F6864EDF20B}"/>
                      </a:ext>
                    </a:extLst>
                  </p:cNvPr>
                  <p:cNvSpPr txBox="1"/>
                  <p:nvPr/>
                </p:nvSpPr>
                <p:spPr>
                  <a:xfrm>
                    <a:off x="1186743" y="3717470"/>
                    <a:ext cx="544382" cy="40011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4BC632C2-BFC9-5746-B1F1-0F7AE4269DD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86743" y="3717470"/>
                    <a:ext cx="544382" cy="40011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897A006-AC55-2E41-8E84-535E72984EBE}"/>
                </a:ext>
              </a:extLst>
            </p:cNvPr>
            <p:cNvSpPr/>
            <p:nvPr/>
          </p:nvSpPr>
          <p:spPr>
            <a:xfrm>
              <a:off x="4967340" y="3705925"/>
              <a:ext cx="772633" cy="255571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dirty="0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35DA1799-8842-724E-A03E-853A8FD6FA2C}"/>
              </a:ext>
            </a:extLst>
          </p:cNvPr>
          <p:cNvSpPr txBox="1"/>
          <p:nvPr/>
        </p:nvSpPr>
        <p:spPr>
          <a:xfrm>
            <a:off x="628650" y="1205979"/>
            <a:ext cx="3744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000" dirty="0"/>
              <a:t>﻿Electron energy achieves equipartition with the 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/>
              <a:t>﻿SMI indirectly consumes the ion energy due to the feedback process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A64BAD-5B4F-8F49-8FB8-86559B18A1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517" y="832397"/>
            <a:ext cx="4003601" cy="287531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990A96-DBED-4244-A96A-8CB04C1B371E}"/>
              </a:ext>
            </a:extLst>
          </p:cNvPr>
          <p:cNvCxnSpPr>
            <a:stCxn id="59" idx="0"/>
          </p:cNvCxnSpPr>
          <p:nvPr/>
        </p:nvCxnSpPr>
        <p:spPr>
          <a:xfrm flipV="1">
            <a:off x="5526716" y="3234813"/>
            <a:ext cx="687271" cy="49392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527A433-36F8-8342-A10B-2C1759F88E0F}"/>
              </a:ext>
            </a:extLst>
          </p:cNvPr>
          <p:cNvSpPr txBox="1"/>
          <p:nvPr/>
        </p:nvSpPr>
        <p:spPr>
          <a:xfrm>
            <a:off x="5841338" y="802796"/>
            <a:ext cx="23558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plasma rest frame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C82170-AE38-DD4A-88C5-11749D41C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1AF1B-9797-42B9-A0F5-0912A75B0F9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573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DE9A7B0-21E1-C14A-91AF-D1FFFA28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26CB8-D2E5-A943-B877-637DB9BA1823}" type="datetime1">
              <a:rPr lang="ja-JP" altLang="en-US" smtClean="0"/>
              <a:t>2021/2/18</a:t>
            </a:fld>
            <a:endParaRPr 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A8A7331-4BFF-5E4C-AD7F-19E1A7352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1AF1B-9797-42B9-A0F5-0912A75B0F9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5132EFDE-218B-C74A-A51C-B7778715B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Lorentz Factor Dependence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002DD235-EDE5-524B-B154-0ECCB6BD35CC}"/>
                  </a:ext>
                </a:extLst>
              </p:cNvPr>
              <p:cNvSpPr txBox="1"/>
              <p:nvPr/>
            </p:nvSpPr>
            <p:spPr>
              <a:xfrm>
                <a:off x="2296916" y="901114"/>
                <a:ext cx="2342508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002DD235-EDE5-524B-B154-0ECCB6BD3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916" y="901114"/>
                <a:ext cx="2342508" cy="369332"/>
              </a:xfrm>
              <a:prstGeom prst="rect">
                <a:avLst/>
              </a:prstGeom>
              <a:blipFill>
                <a:blip r:embed="rId2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A81C8BB3-56FA-4A42-9228-5DC375E48C81}"/>
                  </a:ext>
                </a:extLst>
              </p:cNvPr>
              <p:cNvSpPr txBox="1"/>
              <p:nvPr/>
            </p:nvSpPr>
            <p:spPr>
              <a:xfrm>
                <a:off x="2379108" y="3670149"/>
                <a:ext cx="2342508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=40</m:t>
                      </m:r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A81C8BB3-56FA-4A42-9228-5DC375E48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108" y="3670149"/>
                <a:ext cx="2342508" cy="369332"/>
              </a:xfrm>
              <a:prstGeom prst="rect">
                <a:avLst/>
              </a:prstGeom>
              <a:blipFill>
                <a:blip r:embed="rId3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D2BE5B46-1FA9-7044-82EF-8A8C13CE4A22}"/>
              </a:ext>
            </a:extLst>
          </p:cNvPr>
          <p:cNvGrpSpPr/>
          <p:nvPr/>
        </p:nvGrpSpPr>
        <p:grpSpPr>
          <a:xfrm>
            <a:off x="256406" y="1342364"/>
            <a:ext cx="5784121" cy="2183073"/>
            <a:chOff x="3246186" y="1342364"/>
            <a:chExt cx="5784121" cy="2183073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26AFFC77-F06D-6C43-BC70-D5C9ECF87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46186" y="1342364"/>
              <a:ext cx="5784121" cy="2183073"/>
            </a:xfrm>
            <a:prstGeom prst="rect">
              <a:avLst/>
            </a:prstGeom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9AD3D9DD-6840-1342-8452-8701B30A1AA6}"/>
                </a:ext>
              </a:extLst>
            </p:cNvPr>
            <p:cNvSpPr txBox="1"/>
            <p:nvPr/>
          </p:nvSpPr>
          <p:spPr>
            <a:xfrm>
              <a:off x="7002480" y="1870983"/>
              <a:ext cx="18024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[</a:t>
              </a:r>
              <a:r>
                <a:rPr kumimoji="1" lang="en-US" altLang="ja-JP" dirty="0" err="1"/>
                <a:t>Ligorini</a:t>
              </a:r>
              <a:r>
                <a:rPr kumimoji="1" lang="en-US" altLang="ja-JP" dirty="0"/>
                <a:t>+ 2020]</a:t>
              </a:r>
              <a:endParaRPr kumimoji="1" lang="ja-JP" altLang="en-US"/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7F23B0DB-B9A7-A94A-9785-104C5BB934FC}"/>
              </a:ext>
            </a:extLst>
          </p:cNvPr>
          <p:cNvGrpSpPr/>
          <p:nvPr/>
        </p:nvGrpSpPr>
        <p:grpSpPr>
          <a:xfrm>
            <a:off x="114075" y="4173290"/>
            <a:ext cx="6122817" cy="1794499"/>
            <a:chOff x="3021663" y="4173290"/>
            <a:chExt cx="6122817" cy="1794499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59FD6F58-7FEE-4F41-8B0E-2A9E3959E3E1}"/>
                </a:ext>
              </a:extLst>
            </p:cNvPr>
            <p:cNvGrpSpPr/>
            <p:nvPr/>
          </p:nvGrpSpPr>
          <p:grpSpPr>
            <a:xfrm>
              <a:off x="3021663" y="4173290"/>
              <a:ext cx="6008644" cy="1794499"/>
              <a:chOff x="3142273" y="3706530"/>
              <a:chExt cx="6008644" cy="1794499"/>
            </a:xfrm>
          </p:grpSpPr>
          <p:pic>
            <p:nvPicPr>
              <p:cNvPr id="7" name="図 6">
                <a:extLst>
                  <a:ext uri="{FF2B5EF4-FFF2-40B4-BE49-F238E27FC236}">
                    <a16:creationId xmlns:a16="http://schemas.microsoft.com/office/drawing/2014/main" id="{CCF5367B-134C-4D43-974B-7FD90BAE5D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23076" y="4670562"/>
                <a:ext cx="5827841" cy="830467"/>
              </a:xfrm>
              <a:prstGeom prst="rect">
                <a:avLst/>
              </a:prstGeom>
            </p:spPr>
          </p:pic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26866D52-236F-1641-B486-96577F032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2273" y="3706530"/>
                <a:ext cx="5940000" cy="844413"/>
              </a:xfrm>
              <a:prstGeom prst="rect">
                <a:avLst/>
              </a:prstGeom>
            </p:spPr>
          </p:pic>
        </p:grp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6DCED166-550F-D54F-A7A0-082E682A44C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7002480" y="4623278"/>
              <a:ext cx="2142000" cy="369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[Iwamoto+ 2019]</a:t>
              </a:r>
              <a:endParaRPr kumimoji="1" lang="ja-JP" altLang="en-US"/>
            </a:p>
          </p:txBody>
        </p:sp>
      </p:grp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9D517B4-3348-CC40-934A-312FD70DAE07}"/>
              </a:ext>
            </a:extLst>
          </p:cNvPr>
          <p:cNvSpPr/>
          <p:nvPr/>
        </p:nvSpPr>
        <p:spPr>
          <a:xfrm>
            <a:off x="914399" y="4232953"/>
            <a:ext cx="1315091" cy="1704014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E9CF51D-F3D2-5346-B00D-FB531045D0BB}"/>
              </a:ext>
            </a:extLst>
          </p:cNvPr>
          <p:cNvSpPr/>
          <p:nvPr/>
        </p:nvSpPr>
        <p:spPr>
          <a:xfrm>
            <a:off x="914399" y="1448656"/>
            <a:ext cx="308224" cy="1584454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AF20821-9441-F848-B558-8F54A0ADFB7E}"/>
              </a:ext>
            </a:extLst>
          </p:cNvPr>
          <p:cNvSpPr txBox="1"/>
          <p:nvPr/>
        </p:nvSpPr>
        <p:spPr>
          <a:xfrm>
            <a:off x="654654" y="3496297"/>
            <a:ext cx="138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downstream</a:t>
            </a:r>
            <a:endParaRPr kumimoji="1" lang="ja-JP" altLang="en-US"/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A5C4CA7D-8099-144A-808C-413AFA313C65}"/>
              </a:ext>
            </a:extLst>
          </p:cNvPr>
          <p:cNvCxnSpPr>
            <a:cxnSpLocks/>
            <a:stCxn id="12" idx="2"/>
            <a:endCxn id="2" idx="0"/>
          </p:cNvCxnSpPr>
          <p:nvPr/>
        </p:nvCxnSpPr>
        <p:spPr>
          <a:xfrm>
            <a:off x="1345913" y="3865629"/>
            <a:ext cx="226032" cy="3673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FB93E767-107E-9F4B-B51D-DB3983B4F8C5}"/>
              </a:ext>
            </a:extLst>
          </p:cNvPr>
          <p:cNvCxnSpPr>
            <a:cxnSpLocks/>
            <a:stCxn id="12" idx="0"/>
            <a:endCxn id="17" idx="2"/>
          </p:cNvCxnSpPr>
          <p:nvPr/>
        </p:nvCxnSpPr>
        <p:spPr>
          <a:xfrm flipH="1" flipV="1">
            <a:off x="1068511" y="3033110"/>
            <a:ext cx="277402" cy="4631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0EDB92FF-1326-6F47-9D70-18229FADD58B}"/>
                  </a:ext>
                </a:extLst>
              </p:cNvPr>
              <p:cNvSpPr txBox="1"/>
              <p:nvPr/>
            </p:nvSpPr>
            <p:spPr>
              <a:xfrm>
                <a:off x="6457950" y="1971216"/>
                <a:ext cx="2372654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dirty="0"/>
                  <a:t>Wave intensity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kumimoji="1" lang="en-US" altLang="ja-JP" sz="2000" dirty="0"/>
                  <a:t> is weaker</a:t>
                </a:r>
              </a:p>
              <a:p>
                <a:endParaRPr kumimoji="1" lang="en-US" altLang="ja-JP" sz="2000" dirty="0"/>
              </a:p>
              <a:p>
                <a:endParaRPr kumimoji="1" lang="en-US" altLang="ja-JP" sz="2000" dirty="0"/>
              </a:p>
              <a:p>
                <a:endParaRPr kumimoji="1" lang="en-US" altLang="ja-JP" sz="20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kumimoji="1" lang="en-US" altLang="ja-JP" sz="2000" dirty="0"/>
                  <a:t> is too small to affect incoming electrons</a:t>
                </a:r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0EDB92FF-1326-6F47-9D70-18229FADD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950" y="1971216"/>
                <a:ext cx="2372654" cy="2554545"/>
              </a:xfrm>
              <a:prstGeom prst="rect">
                <a:avLst/>
              </a:prstGeom>
              <a:blipFill>
                <a:blip r:embed="rId7"/>
                <a:stretch>
                  <a:fillRect l="-2660" t="-1485" b="-29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下矢印 31">
            <a:extLst>
              <a:ext uri="{FF2B5EF4-FFF2-40B4-BE49-F238E27FC236}">
                <a16:creationId xmlns:a16="http://schemas.microsoft.com/office/drawing/2014/main" id="{7BBEFC35-5FCB-D647-AA9F-73EDC15E228A}"/>
              </a:ext>
            </a:extLst>
          </p:cNvPr>
          <p:cNvSpPr/>
          <p:nvPr/>
        </p:nvSpPr>
        <p:spPr>
          <a:xfrm>
            <a:off x="7360861" y="2769163"/>
            <a:ext cx="566831" cy="527893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16">
                <a:extLst>
                  <a:ext uri="{FF2B5EF4-FFF2-40B4-BE49-F238E27FC236}">
                    <a16:creationId xmlns:a16="http://schemas.microsoft.com/office/drawing/2014/main" id="{7BE2D5B5-1AFA-D54B-AA07-E7811CD561AB}"/>
                  </a:ext>
                </a:extLst>
              </p:cNvPr>
              <p:cNvSpPr txBox="1"/>
              <p:nvPr/>
            </p:nvSpPr>
            <p:spPr>
              <a:xfrm rot="16200000">
                <a:off x="-96416" y="2484655"/>
                <a:ext cx="838284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𝑧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3" name="TextBox 16">
                <a:extLst>
                  <a:ext uri="{FF2B5EF4-FFF2-40B4-BE49-F238E27FC236}">
                    <a16:creationId xmlns:a16="http://schemas.microsoft.com/office/drawing/2014/main" id="{7BE2D5B5-1AFA-D54B-AA07-E7811CD561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96416" y="2484655"/>
                <a:ext cx="838284" cy="400110"/>
              </a:xfrm>
              <a:prstGeom prst="rect">
                <a:avLst/>
              </a:prstGeom>
              <a:blipFill>
                <a:blip r:embed="rId8"/>
                <a:stretch>
                  <a:fillRect r="-121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16">
                <a:extLst>
                  <a:ext uri="{FF2B5EF4-FFF2-40B4-BE49-F238E27FC236}">
                    <a16:creationId xmlns:a16="http://schemas.microsoft.com/office/drawing/2014/main" id="{7C7407D2-FED1-504C-9540-009F9C0F3246}"/>
                  </a:ext>
                </a:extLst>
              </p:cNvPr>
              <p:cNvSpPr txBox="1"/>
              <p:nvPr/>
            </p:nvSpPr>
            <p:spPr>
              <a:xfrm rot="16200000">
                <a:off x="-219704" y="1583851"/>
                <a:ext cx="1064112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" name="TextBox 16">
                <a:extLst>
                  <a:ext uri="{FF2B5EF4-FFF2-40B4-BE49-F238E27FC236}">
                    <a16:creationId xmlns:a16="http://schemas.microsoft.com/office/drawing/2014/main" id="{7C7407D2-FED1-504C-9540-009F9C0F3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19704" y="1583851"/>
                <a:ext cx="1064112" cy="400110"/>
              </a:xfrm>
              <a:prstGeom prst="rect">
                <a:avLst/>
              </a:prstGeom>
              <a:blipFill>
                <a:blip r:embed="rId9"/>
                <a:stretch>
                  <a:fillRect r="-121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16">
                <a:extLst>
                  <a:ext uri="{FF2B5EF4-FFF2-40B4-BE49-F238E27FC236}">
                    <a16:creationId xmlns:a16="http://schemas.microsoft.com/office/drawing/2014/main" id="{71D9A65A-0807-D14A-8A37-79BC4CBAE074}"/>
                  </a:ext>
                </a:extLst>
              </p:cNvPr>
              <p:cNvSpPr txBox="1"/>
              <p:nvPr/>
            </p:nvSpPr>
            <p:spPr>
              <a:xfrm rot="16200000">
                <a:off x="-318899" y="4368744"/>
                <a:ext cx="1064112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6" name="TextBox 16">
                <a:extLst>
                  <a:ext uri="{FF2B5EF4-FFF2-40B4-BE49-F238E27FC236}">
                    <a16:creationId xmlns:a16="http://schemas.microsoft.com/office/drawing/2014/main" id="{71D9A65A-0807-D14A-8A37-79BC4CBAE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318899" y="4368744"/>
                <a:ext cx="1064112" cy="400110"/>
              </a:xfrm>
              <a:prstGeom prst="rect">
                <a:avLst/>
              </a:prstGeom>
              <a:blipFill>
                <a:blip r:embed="rId10"/>
                <a:stretch>
                  <a:fillRect r="-121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16">
                <a:extLst>
                  <a:ext uri="{FF2B5EF4-FFF2-40B4-BE49-F238E27FC236}">
                    <a16:creationId xmlns:a16="http://schemas.microsoft.com/office/drawing/2014/main" id="{135F07C5-114A-B142-BB12-678CAE40032D}"/>
                  </a:ext>
                </a:extLst>
              </p:cNvPr>
              <p:cNvSpPr txBox="1"/>
              <p:nvPr/>
            </p:nvSpPr>
            <p:spPr>
              <a:xfrm rot="16200000">
                <a:off x="-92483" y="5315581"/>
                <a:ext cx="838284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𝑧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7" name="TextBox 16">
                <a:extLst>
                  <a:ext uri="{FF2B5EF4-FFF2-40B4-BE49-F238E27FC236}">
                    <a16:creationId xmlns:a16="http://schemas.microsoft.com/office/drawing/2014/main" id="{135F07C5-114A-B142-BB12-678CAE4003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92483" y="5315581"/>
                <a:ext cx="838284" cy="400110"/>
              </a:xfrm>
              <a:prstGeom prst="rect">
                <a:avLst/>
              </a:prstGeom>
              <a:blipFill>
                <a:blip r:embed="rId11"/>
                <a:stretch>
                  <a:fillRect r="-1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3006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B860B11E-4A91-2E42-B3E4-7ABF2F723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032" y="882907"/>
            <a:ext cx="4565650" cy="36279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3D5EFFA8-2E96-9442-8481-8ED46F872F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2366" y="1072147"/>
                <a:ext cx="4227368" cy="151182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ja-JP" b="1" u="sng" dirty="0"/>
                  <a:t>Pair plasma</a:t>
                </a:r>
              </a:p>
              <a:p>
                <a:pPr marL="0" indent="0">
                  <a:buNone/>
                </a:pPr>
                <a:r>
                  <a:rPr lang="en-US" altLang="ja-JP" dirty="0"/>
                  <a:t>Wave amplitude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1" lang="en-US" altLang="ja-JP" dirty="0"/>
                  <a:t> is independent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1" lang="en-US" altLang="ja-JP" dirty="0"/>
                  <a:t> </a:t>
                </a:r>
                <a:r>
                  <a:rPr lang="en-US" altLang="ja-JP" dirty="0"/>
                  <a:t>(Plotnikov &amp; Sironi 2019)</a:t>
                </a:r>
                <a:endParaRPr kumimoji="1" lang="en-US" altLang="ja-JP" dirty="0"/>
              </a:p>
            </p:txBody>
          </p:sp>
        </mc:Choice>
        <mc:Fallback xmlns="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3D5EFFA8-2E96-9442-8481-8ED46F872F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2366" y="1072147"/>
                <a:ext cx="4227368" cy="1511826"/>
              </a:xfrm>
              <a:blipFill>
                <a:blip r:embed="rId3"/>
                <a:stretch>
                  <a:fillRect l="-1802" t="-2500" r="-300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63CD4BA-1E98-904D-B1FE-4722B93C6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26CB8-D2E5-A943-B877-637DB9BA1823}" type="datetime1">
              <a:rPr lang="ja-JP" altLang="en-US" smtClean="0"/>
              <a:t>2021/2/18</a:t>
            </a:fld>
            <a:endParaRPr 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04CC97E-BA26-D741-9CBA-A31534B00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1AF1B-9797-42B9-A0F5-0912A75B0F9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EB901CB7-E738-1B42-BBC2-3BC74817B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Lorentz Factor Dependence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9E515C36-7C8A-924C-AE65-FAD309203A7A}"/>
                  </a:ext>
                </a:extLst>
              </p:cNvPr>
              <p:cNvSpPr/>
              <p:nvPr/>
            </p:nvSpPr>
            <p:spPr>
              <a:xfrm>
                <a:off x="572365" y="2583973"/>
                <a:ext cx="4997161" cy="29577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2000" b="1" u="sng" dirty="0"/>
                  <a:t>Ion-electron plasma</a:t>
                </a:r>
                <a:endParaRPr kumimoji="1" lang="en-US" altLang="ja-JP" sz="2000" b="1" u="sng" dirty="0"/>
              </a:p>
              <a:p>
                <a:r>
                  <a:rPr kumimoji="1" lang="en-US" altLang="ja-JP" sz="2000" dirty="0"/>
                  <a:t>strength parameter of maser emission (Iwamoto+ 2017;</a:t>
                </a:r>
                <a:r>
                  <a:rPr lang="en-US" altLang="ja-JP" sz="2000" dirty="0"/>
                  <a:t> Plotnikov &amp; </a:t>
                </a:r>
                <a:r>
                  <a:rPr lang="en-US" altLang="ja-JP" sz="2000" dirty="0" err="1"/>
                  <a:t>Sironi</a:t>
                </a:r>
                <a:r>
                  <a:rPr lang="en-US" altLang="ja-JP" sz="2000" dirty="0"/>
                  <a:t> 2019</a:t>
                </a:r>
                <a:r>
                  <a:rPr kumimoji="1" lang="en-US" altLang="ja-JP" sz="2000" dirty="0"/>
                  <a:t>):</a:t>
                </a:r>
                <a:endParaRPr kumimoji="1" lang="en-US" altLang="ja-JP" sz="20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1" lang="en-US" altLang="ja-JP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kumimoji="1" lang="en-US" altLang="ja-JP" sz="2000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kumimoji="1" lang="en-US" altLang="ja-JP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ja-JP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kumimoji="1" lang="en-US" altLang="ja-JP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kumimoji="1" lang="en-US" altLang="ja-JP" sz="2000" i="1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kumimoji="1" lang="en-US" altLang="ja-JP" sz="2000" i="1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kumimoji="1"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kumimoji="1" lang="en-US" altLang="ja-JP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en-US" altLang="ja-JP" sz="2000" dirty="0"/>
              </a:p>
              <a:p>
                <a:r>
                  <a:rPr lang="en-US" altLang="ja-JP" sz="2000" dirty="0"/>
                  <a:t>Langmuir wave amplitude for </a:t>
                </a:r>
                <a14:m>
                  <m:oMath xmlns:m="http://schemas.openxmlformats.org/officeDocument/2006/math">
                    <m:r>
                      <a:rPr kumimoji="1" lang="en-US" altLang="ja-JP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&lt;1 </m:t>
                    </m:r>
                  </m:oMath>
                </a14:m>
                <a:br>
                  <a:rPr kumimoji="1" lang="en-US" altLang="ja-JP" sz="2000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sz="2000" dirty="0"/>
                      <m:t>(</m:t>
                    </m:r>
                    <m:r>
                      <m:rPr>
                        <m:nor/>
                      </m:rPr>
                      <a:rPr lang="en-US" altLang="ja-JP" sz="2000" dirty="0"/>
                      <m:t>Hoshino</m:t>
                    </m:r>
                    <m:r>
                      <m:rPr>
                        <m:nor/>
                      </m:rPr>
                      <a:rPr lang="en-US" altLang="ja-JP" sz="2000" dirty="0"/>
                      <m:t> 2008)</m:t>
                    </m:r>
                  </m:oMath>
                </a14:m>
                <a:r>
                  <a:rPr lang="en-US" altLang="ja-JP" sz="20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br>
                  <a:rPr lang="en-US" altLang="ja-JP" sz="2000" dirty="0"/>
                </a:br>
                <a:endParaRPr lang="en-US" altLang="ja-JP" sz="2000" dirty="0"/>
              </a:p>
            </p:txBody>
          </p:sp>
        </mc:Choice>
        <mc:Fallback xmlns=""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9E515C36-7C8A-924C-AE65-FAD309203A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65" y="2583973"/>
                <a:ext cx="4997161" cy="2957733"/>
              </a:xfrm>
              <a:prstGeom prst="rect">
                <a:avLst/>
              </a:prstGeom>
              <a:blipFill>
                <a:blip r:embed="rId4"/>
                <a:stretch>
                  <a:fillRect l="-1523" t="-12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07249B7-145E-A140-9089-04CE4A9741B7}"/>
              </a:ext>
            </a:extLst>
          </p:cNvPr>
          <p:cNvSpPr/>
          <p:nvPr/>
        </p:nvSpPr>
        <p:spPr>
          <a:xfrm>
            <a:off x="5444836" y="1135782"/>
            <a:ext cx="2507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[Plotnikov &amp; </a:t>
            </a:r>
            <a:r>
              <a:rPr lang="en-US" altLang="ja-JP" dirty="0" err="1"/>
              <a:t>Sironi</a:t>
            </a:r>
            <a:r>
              <a:rPr lang="en-US" altLang="ja-JP" dirty="0"/>
              <a:t> 2019]</a:t>
            </a:r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id="{8DABB369-0F52-0D49-A03D-53E5B0352550}"/>
                  </a:ext>
                </a:extLst>
              </p:cNvPr>
              <p:cNvSpPr/>
              <p:nvPr/>
            </p:nvSpPr>
            <p:spPr>
              <a:xfrm>
                <a:off x="628650" y="5678558"/>
                <a:ext cx="628563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2000"/>
                  <a:t>→</a:t>
                </a:r>
                <a:r>
                  <a:rPr lang="en-US" altLang="ja-JP" sz="2000" dirty="0"/>
                  <a:t>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ja-JP" sz="2000" dirty="0"/>
                  <a:t> is required for the strong ion-electron coupling</a:t>
                </a:r>
                <a:endParaRPr lang="ja-JP" altLang="en-US" sz="2000"/>
              </a:p>
            </p:txBody>
          </p:sp>
        </mc:Choice>
        <mc:Fallback xmlns=""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id="{8DABB369-0F52-0D49-A03D-53E5B03525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5678558"/>
                <a:ext cx="6285635" cy="400110"/>
              </a:xfrm>
              <a:prstGeom prst="rect">
                <a:avLst/>
              </a:prstGeom>
              <a:blipFill>
                <a:blip r:embed="rId5"/>
                <a:stretch>
                  <a:fillRect l="-1008" t="-9375" b="-281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2935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B5682ACF-1731-CE43-90FE-7DA76829374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65163" y="4817183"/>
                <a:ext cx="7886700" cy="1357582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ja-JP" dirty="0"/>
                  <a:t>SMI can use the ion kinetic energy when the feedback process works</a:t>
                </a:r>
                <a:br>
                  <a:rPr lang="en-US" altLang="ja-JP" dirty="0"/>
                </a:br>
                <a:r>
                  <a:rPr lang="ja-JP" altLang="en-US"/>
                  <a:t>→</a:t>
                </a:r>
                <a:r>
                  <a:rPr lang="en-US" altLang="ja-JP" dirty="0"/>
                  <a:t> </a:t>
                </a:r>
                <a:r>
                  <a:rPr kumimoji="1" lang="en-US" altLang="ja-JP" dirty="0"/>
                  <a:t>emission efficiency is controlled by not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ja-JP" dirty="0"/>
                  <a:t> but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</m:oMath>
                </a14:m>
                <a:r>
                  <a:rPr lang="en-US" altLang="ja-JP" dirty="0"/>
                  <a:t> </a:t>
                </a:r>
                <a:endParaRPr kumimoji="1" lang="en-US" altLang="ja-JP" dirty="0"/>
              </a:p>
              <a:p>
                <a:r>
                  <a:rPr kumimoji="1" lang="en-US" altLang="ja-JP" dirty="0"/>
                  <a:t>Highly relativistic shocks are favorable for maser emission in ion-electron plasmas</a:t>
                </a:r>
              </a:p>
              <a:p>
                <a:endParaRPr kumimoji="1" lang="ja-JP" altLang="en-US"/>
              </a:p>
            </p:txBody>
          </p:sp>
        </mc:Choice>
        <mc:Fallback xmlns="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B5682ACF-1731-CE43-90FE-7DA7682937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5163" y="4817183"/>
                <a:ext cx="7886700" cy="1357582"/>
              </a:xfrm>
              <a:blipFill>
                <a:blip r:embed="rId2"/>
                <a:stretch>
                  <a:fillRect l="-643" t="-5556" b="-27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33431E2-77CF-3246-869D-969AD3A96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26CB8-D2E5-A943-B877-637DB9BA1823}" type="datetime1">
              <a:rPr lang="ja-JP" altLang="en-US" smtClean="0"/>
              <a:t>2021/2/18</a:t>
            </a:fld>
            <a:endParaRPr 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E1E7840-F4EC-8543-A5EA-FD006A592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1AF1B-9797-42B9-A0F5-0912A75B0F9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F9A78727-FEC5-614E-9AF4-12599F261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Emission Efficiency in Observer Frame</a:t>
            </a:r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166FCD5-945C-5C40-BC38-BC916FE84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070" y="950702"/>
            <a:ext cx="5696885" cy="377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39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665163" y="1117182"/>
                <a:ext cx="7886700" cy="5066447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altLang="ja-JP" dirty="0"/>
                  <a:t>We performed 2D shock simulations  and investigated maser emission</a:t>
                </a:r>
              </a:p>
              <a:p>
                <a:r>
                  <a:rPr lang="en" altLang="ja-JP" dirty="0"/>
                  <a:t>The wave intensity is amplified due to feedback process</a:t>
                </a:r>
              </a:p>
              <a:p>
                <a:r>
                  <a:rPr lang="en" altLang="ja-JP" dirty="0"/>
                  <a:t>Maser emission is sufficiently efficient even for ion-electron plasmas and applicable for the FRB models</a:t>
                </a:r>
              </a:p>
              <a:p>
                <a:pPr marL="0" indent="0">
                  <a:buNone/>
                </a:pPr>
                <a:r>
                  <a:rPr lang="en" altLang="ja-JP" u="sng" dirty="0"/>
                  <a:t>Future Work</a:t>
                </a:r>
              </a:p>
              <a:p>
                <a:pPr>
                  <a:buFont typeface="Wingdings" pitchFamily="2" charset="2"/>
                  <a:buChar char="ü"/>
                </a:pPr>
                <a:r>
                  <a:rPr lang="en" altLang="ja-JP" b="1" dirty="0"/>
                  <a:t>Upstream temperature</a:t>
                </a:r>
                <a:br>
                  <a:rPr lang="en" altLang="ja-JP" b="1" dirty="0"/>
                </a:br>
                <a:r>
                  <a:rPr lang="en" altLang="ja-JP" dirty="0"/>
                  <a:t>Radiant power of SMI decreases as the temperature increases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" altLang="ja-JP" dirty="0"/>
                  <a:t>Pair plasma:</a:t>
                </a:r>
                <a:r>
                  <a:rPr lang="en-US" altLang="ja-JP" dirty="0"/>
                  <a:t> almost unaffected as long as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≲</m:t>
                        </m:r>
                      </m:den>
                    </m:f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−1.5</m:t>
                        </m:r>
                      </m:sup>
                    </m:sSup>
                  </m:oMath>
                </a14:m>
                <a:r>
                  <a:rPr lang="en" altLang="ja-JP" dirty="0"/>
                  <a:t> (Babul &amp; </a:t>
                </a:r>
                <a:r>
                  <a:rPr lang="en" altLang="ja-JP" dirty="0" err="1"/>
                  <a:t>Sironi</a:t>
                </a:r>
                <a:r>
                  <a:rPr lang="en" altLang="ja-JP" dirty="0"/>
                  <a:t> 2020)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" altLang="ja-JP" dirty="0"/>
                  <a:t>Ion-electron plasma</a:t>
                </a:r>
                <a:r>
                  <a:rPr lang="en-US" altLang="ja-JP" dirty="0"/>
                  <a:t>: unclear. Accelerated/heated particles in the upstream deteriorate the emission efficiency? </a:t>
                </a:r>
                <a:endParaRPr lang="en" altLang="ja-JP" dirty="0"/>
              </a:p>
              <a:p>
                <a:r>
                  <a:rPr lang="en" altLang="ja-JP" b="1" dirty="0"/>
                  <a:t>Induced Raman &amp; Brillouin scattering</a:t>
                </a:r>
                <a:br>
                  <a:rPr lang="en" altLang="ja-JP" b="1" dirty="0"/>
                </a:br>
                <a:r>
                  <a:rPr lang="en" altLang="ja-JP" dirty="0"/>
                  <a:t>These two scattering as well as induced Compton scattering may affect the observed waves especially for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" altLang="ja-JP" dirty="0"/>
                  <a:t> </a:t>
                </a:r>
              </a:p>
              <a:p>
                <a:pPr marL="0" indent="0">
                  <a:buNone/>
                </a:pPr>
                <a:endParaRPr lang="en" altLang="ja-JP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5163" y="1117182"/>
                <a:ext cx="7886700" cy="5066447"/>
              </a:xfrm>
              <a:blipFill>
                <a:blip r:embed="rId2"/>
                <a:stretch>
                  <a:fillRect l="-804" t="-500" r="-643" b="-2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67E6C-A85A-2946-A97C-ABA5482760E6}" type="datetime1">
              <a:rPr lang="ja-JP" altLang="en-US" smtClean="0"/>
              <a:t>2021/2/18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5D44091-34FF-3041-B416-4CA2856E1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1AF1B-9797-42B9-A0F5-0912A75B0F9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445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4692-61FC-C242-8158-717E3A8811AD}" type="datetime1">
              <a:rPr lang="ja-JP" altLang="en-US" smtClean="0"/>
              <a:t>2021/2/18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73030"/>
            <a:ext cx="8163658" cy="663573"/>
          </a:xfrm>
        </p:spPr>
        <p:txBody>
          <a:bodyPr>
            <a:normAutofit/>
          </a:bodyPr>
          <a:lstStyle/>
          <a:p>
            <a:r>
              <a:rPr lang="en-US" altLang="ja-JP" dirty="0"/>
              <a:t>Brightness Temperature of FRBs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426284" y="1465410"/>
                <a:ext cx="3768926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2400" dirty="0"/>
                  <a:t>Brightness temperature</a:t>
                </a:r>
                <a:endParaRPr lang="en-US" altLang="ja-JP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i="1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ja-JP" sz="2400" i="1">
                              <a:latin typeface="Cambria Math" charset="0"/>
                            </a:rPr>
                            <m:t>𝐵</m:t>
                          </m:r>
                        </m:sub>
                      </m:sSub>
                      <m:r>
                        <a:rPr lang="en-US" altLang="ja-JP" sz="2400" b="0" i="0" smtClean="0">
                          <a:latin typeface="Cambria Math" charset="0"/>
                        </a:rPr>
                        <m:t>&gt;</m:t>
                      </m:r>
                      <m:sSup>
                        <m:sSupPr>
                          <m:ctrlP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400" b="0" i="0" smtClean="0">
                              <a:latin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ja-JP" sz="2400" b="0" i="0" smtClean="0">
                              <a:latin typeface="Cambria Math" charset="0"/>
                            </a:rPr>
                            <m:t>12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ja-JP" sz="2400" b="0" i="0" smtClean="0">
                          <a:latin typeface="Cambria Math" charset="0"/>
                        </a:rPr>
                        <m:t>K</m:t>
                      </m:r>
                    </m:oMath>
                  </m:oMathPara>
                </a14:m>
                <a:endParaRPr lang="en-US" sz="2400" dirty="0"/>
              </a:p>
              <a:p>
                <a:r>
                  <a:rPr lang="ja-JP" altLang="en-US" sz="2400" dirty="0"/>
                  <a:t>→</a:t>
                </a:r>
                <a:r>
                  <a:rPr lang="en-US" altLang="ja-JP" sz="2400" dirty="0"/>
                  <a:t>coherent emission</a:t>
                </a:r>
              </a:p>
              <a:p>
                <a:r>
                  <a:rPr lang="ja-JP" altLang="en-US" sz="2400"/>
                  <a:t>→</a:t>
                </a:r>
                <a:r>
                  <a:rPr lang="en-US" altLang="ja-JP" sz="2400" dirty="0"/>
                  <a:t>emission form electron bunches</a:t>
                </a: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284" y="1465410"/>
                <a:ext cx="3768926" cy="1938992"/>
              </a:xfrm>
              <a:prstGeom prst="rect">
                <a:avLst/>
              </a:prstGeom>
              <a:blipFill>
                <a:blip r:embed="rId3"/>
                <a:stretch>
                  <a:fillRect l="-2685" t="-2614" b="-65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BFD875AE-D47D-9346-82D6-5D3CE4D43B77}"/>
              </a:ext>
            </a:extLst>
          </p:cNvPr>
          <p:cNvGrpSpPr>
            <a:grpSpLocks noChangeAspect="1"/>
          </p:cNvGrpSpPr>
          <p:nvPr/>
        </p:nvGrpSpPr>
        <p:grpSpPr>
          <a:xfrm>
            <a:off x="3995397" y="1125000"/>
            <a:ext cx="5478315" cy="4608000"/>
            <a:chOff x="3533170" y="1186249"/>
            <a:chExt cx="5651430" cy="475361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0CECA9B-B99D-3042-9869-F69C521B7F8C}"/>
                </a:ext>
              </a:extLst>
            </p:cNvPr>
            <p:cNvGrpSpPr/>
            <p:nvPr/>
          </p:nvGrpSpPr>
          <p:grpSpPr>
            <a:xfrm>
              <a:off x="3533170" y="1331864"/>
              <a:ext cx="5651430" cy="4607999"/>
              <a:chOff x="3594955" y="1331863"/>
              <a:chExt cx="6090345" cy="4965876"/>
            </a:xfrm>
          </p:grpSpPr>
          <p:grpSp>
            <p:nvGrpSpPr>
              <p:cNvPr id="37" name="Group 36"/>
              <p:cNvGrpSpPr>
                <a:grpSpLocks noChangeAspect="1"/>
              </p:cNvGrpSpPr>
              <p:nvPr/>
            </p:nvGrpSpPr>
            <p:grpSpPr>
              <a:xfrm>
                <a:off x="3594955" y="1331863"/>
                <a:ext cx="6090345" cy="4965876"/>
                <a:chOff x="3658943" y="1375267"/>
                <a:chExt cx="5485057" cy="4472337"/>
              </a:xfrm>
            </p:grpSpPr>
            <p:grpSp>
              <p:nvGrpSpPr>
                <p:cNvPr id="29" name="Group 28"/>
                <p:cNvGrpSpPr/>
                <p:nvPr/>
              </p:nvGrpSpPr>
              <p:grpSpPr>
                <a:xfrm>
                  <a:off x="3658943" y="1375267"/>
                  <a:ext cx="5479634" cy="4472337"/>
                  <a:chOff x="3633543" y="1375267"/>
                  <a:chExt cx="5479634" cy="4472337"/>
                </a:xfrm>
              </p:grpSpPr>
              <p:grpSp>
                <p:nvGrpSpPr>
                  <p:cNvPr id="26" name="Group 25"/>
                  <p:cNvGrpSpPr/>
                  <p:nvPr/>
                </p:nvGrpSpPr>
                <p:grpSpPr>
                  <a:xfrm>
                    <a:off x="3665103" y="1375267"/>
                    <a:ext cx="5448074" cy="4472337"/>
                    <a:chOff x="3665103" y="1375267"/>
                    <a:chExt cx="5448074" cy="4472337"/>
                  </a:xfrm>
                </p:grpSpPr>
                <p:grpSp>
                  <p:nvGrpSpPr>
                    <p:cNvPr id="18" name="Group 17"/>
                    <p:cNvGrpSpPr/>
                    <p:nvPr/>
                  </p:nvGrpSpPr>
                  <p:grpSpPr>
                    <a:xfrm>
                      <a:off x="3665103" y="1375267"/>
                      <a:ext cx="5448074" cy="4472337"/>
                      <a:chOff x="3665103" y="1375267"/>
                      <a:chExt cx="5448074" cy="4472337"/>
                    </a:xfrm>
                  </p:grpSpPr>
                  <p:pic>
                    <p:nvPicPr>
                      <p:cNvPr id="12" name="Picture 11"/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65103" y="1574768"/>
                        <a:ext cx="5448074" cy="396000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7" name="TextBox 6"/>
                      <p:cNvSpPr txBox="1"/>
                      <p:nvPr/>
                    </p:nvSpPr>
                    <p:spPr>
                      <a:xfrm>
                        <a:off x="7034637" y="1375267"/>
                        <a:ext cx="155522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dirty="0"/>
                          <a:t>[</a:t>
                        </a:r>
                        <a:r>
                          <a:rPr lang="en-US" dirty="0" err="1"/>
                          <a:t>Pietka</a:t>
                        </a:r>
                        <a:r>
                          <a:rPr lang="en-US" dirty="0"/>
                          <a:t>+ 2015]</a:t>
                        </a:r>
                      </a:p>
                    </p:txBody>
                  </p: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7" name="TextBox 16"/>
                          <p:cNvSpPr txBox="1"/>
                          <p:nvPr/>
                        </p:nvSpPr>
                        <p:spPr>
                          <a:xfrm>
                            <a:off x="5828961" y="5384657"/>
                            <a:ext cx="1882518" cy="462947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14:m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𝜈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 ×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𝑟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𝑐</m:t>
                                    </m:r>
                                  </m:den>
                                </m:f>
                              </m:oMath>
                            </a14:m>
                            <a:r>
                              <a:rPr lang="en-US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a:t> [GHz</a:t>
                            </a:r>
                            <a:r>
                              <a:rPr lang="ja-JP" altLang="en-US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a:t>・</a:t>
                            </a:r>
                            <a:r>
                              <a:rPr lang="en-US" altLang="ja-JP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a:t>s]</a:t>
                            </a:r>
                            <a:endParaRPr lang="en-US" dirty="0">
                              <a:latin typeface="Cambria Math" charset="0"/>
                              <a:ea typeface="Cambria Math" charset="0"/>
                              <a:cs typeface="Cambria Math" charset="0"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7" name="TextBox 16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5828961" y="5384657"/>
                            <a:ext cx="1882518" cy="462947"/>
                          </a:xfrm>
                          <a:prstGeom prst="rect">
                            <a:avLst/>
                          </a:prstGeom>
                          <a:blipFill rotWithShape="0">
                            <a:blip r:embed="rId6"/>
                            <a:stretch>
                              <a:fillRect t="-68421" b="-85526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  <p:cxnSp>
                  <p:nvCxnSpPr>
                    <p:cNvPr id="20" name="Straight Arrow Connector 19"/>
                    <p:cNvCxnSpPr>
                      <a:cxnSpLocks/>
                      <a:stCxn id="24" idx="0"/>
                    </p:cNvCxnSpPr>
                    <p:nvPr/>
                  </p:nvCxnSpPr>
                  <p:spPr>
                    <a:xfrm flipV="1">
                      <a:off x="5481435" y="5170830"/>
                      <a:ext cx="421744" cy="325386"/>
                    </a:xfrm>
                    <a:prstGeom prst="straightConnector1">
                      <a:avLst/>
                    </a:prstGeom>
                    <a:ln w="381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4" name="TextBox 23"/>
                        <p:cNvSpPr txBox="1"/>
                        <p:nvPr/>
                      </p:nvSpPr>
                      <p:spPr>
                        <a:xfrm>
                          <a:off x="5063424" y="5496217"/>
                          <a:ext cx="836021" cy="332626"/>
                        </a:xfrm>
                        <a:prstGeom prst="rect">
                          <a:avLst/>
                        </a:prstGeom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12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K</a:t>
                          </a:r>
                        </a:p>
                      </p:txBody>
                    </p:sp>
                  </mc:Choice>
                  <mc:Fallback xmlns="">
                    <p:sp>
                      <p:nvSpPr>
                        <p:cNvPr id="24" name="TextBox 23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5063424" y="5496217"/>
                          <a:ext cx="836021" cy="332626"/>
                        </a:xfrm>
                        <a:prstGeom prst="rect">
                          <a:avLst/>
                        </a:prstGeom>
                        <a:blipFill>
                          <a:blip r:embed="rId7"/>
                          <a:stretch>
                            <a:fillRect t="-3226" b="-2258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8" name="TextBox 27"/>
                      <p:cNvSpPr txBox="1"/>
                      <p:nvPr/>
                    </p:nvSpPr>
                    <p:spPr>
                      <a:xfrm rot="16200000">
                        <a:off x="2936253" y="3183021"/>
                        <a:ext cx="1727206" cy="3326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𝜈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altLang="ja-JP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[</m:t>
                              </m:r>
                              <m:r>
                                <m:rPr>
                                  <m:nor/>
                                </m:rPr>
                                <a:rPr lang="en-US" altLang="ja-JP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Jy</m:t>
                              </m:r>
                              <m:r>
                                <m:rPr>
                                  <m:nor/>
                                </m:rPr>
                                <a:rPr lang="ja-JP" altLang="en-US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・</m:t>
                              </m:r>
                              <m:r>
                                <m:rPr>
                                  <m:nor/>
                                </m:rPr>
                                <a:rPr lang="en-US" altLang="ja-JP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kpc</m:t>
                              </m:r>
                              <m:r>
                                <m:rPr>
                                  <m:nor/>
                                </m:rPr>
                                <a:rPr lang="en-US" altLang="ja-JP" baseline="30000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  <m:r>
                                <m:rPr>
                                  <m:nor/>
                                </m:rPr>
                                <a:rPr lang="en-US" altLang="ja-JP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]</m:t>
                              </m:r>
                            </m:oMath>
                          </m:oMathPara>
                        </a14:m>
                        <a:endParaRPr lang="en-US" altLang="ja-JP" dirty="0">
                          <a:latin typeface="Cambria Math" charset="0"/>
                          <a:ea typeface="Cambria Math" charset="0"/>
                          <a:cs typeface="Cambria Math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8" name="TextBox 27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 rot="16200000">
                        <a:off x="2936253" y="3183021"/>
                        <a:ext cx="1727206" cy="332626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r="-13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36" name="Rectangle 35"/>
                <p:cNvSpPr/>
                <p:nvPr/>
              </p:nvSpPr>
              <p:spPr>
                <a:xfrm>
                  <a:off x="8615265" y="1744599"/>
                  <a:ext cx="528735" cy="342623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dirty="0"/>
                </a:p>
              </p:txBody>
            </p:sp>
          </p:grp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9A87A633-E087-BF4A-BCFA-3587F7ABD4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08627" y="1936009"/>
                <a:ext cx="2968767" cy="361027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1B381C9-1AB5-D943-971E-D5DE82F92096}"/>
                  </a:ext>
                </a:extLst>
              </p:cNvPr>
              <p:cNvSpPr txBox="1"/>
              <p:nvPr/>
            </p:nvSpPr>
            <p:spPr>
              <a:xfrm>
                <a:off x="5029200" y="1936009"/>
                <a:ext cx="902042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FRBs</a:t>
                </a: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BE9FF31-1C4C-3F44-9866-BE453928F5BE}"/>
                  </a:ext>
                </a:extLst>
              </p:cNvPr>
              <p:cNvSpPr/>
              <p:nvPr/>
            </p:nvSpPr>
            <p:spPr>
              <a:xfrm>
                <a:off x="5881814" y="1999624"/>
                <a:ext cx="486575" cy="558225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dirty="0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E656195-A137-964D-BCEE-1BAE7E7CDD2C}"/>
                </a:ext>
              </a:extLst>
            </p:cNvPr>
            <p:cNvSpPr txBox="1"/>
            <p:nvPr/>
          </p:nvSpPr>
          <p:spPr>
            <a:xfrm>
              <a:off x="4787914" y="1186249"/>
              <a:ext cx="2304864" cy="3671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Coherent emission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A76954-52EB-A14C-A4E3-B84A1E72F256}"/>
                </a:ext>
              </a:extLst>
            </p:cNvPr>
            <p:cNvCxnSpPr/>
            <p:nvPr/>
          </p:nvCxnSpPr>
          <p:spPr>
            <a:xfrm>
              <a:off x="5970858" y="1553380"/>
              <a:ext cx="487092" cy="38262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A65A94B-5DDA-BD4C-A837-67B73816F0F1}"/>
              </a:ext>
            </a:extLst>
          </p:cNvPr>
          <p:cNvSpPr/>
          <p:nvPr/>
        </p:nvSpPr>
        <p:spPr>
          <a:xfrm>
            <a:off x="189893" y="4100340"/>
            <a:ext cx="3895684" cy="83099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2400" dirty="0"/>
              <a:t>How is the bunch generated in astrophysical objects?</a:t>
            </a: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5D4803E9-2DA6-634D-83DF-BC56DD300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1AF1B-9797-42B9-A0F5-0912A75B0F9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222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EBA3-60E9-9E45-B9CE-FF1D7DFCB007}" type="datetime1">
              <a:rPr lang="ja-JP" altLang="en-US" smtClean="0"/>
              <a:t>2021/2/18</a:t>
            </a:fld>
            <a:endParaRPr lang="en-US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Synchrotron Maser Instability (SMI)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/>
              <p:cNvSpPr/>
              <p:nvPr/>
            </p:nvSpPr>
            <p:spPr>
              <a:xfrm>
                <a:off x="1170158" y="3834178"/>
                <a:ext cx="2265745" cy="1073141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sz="2800" b="0" i="1" smtClean="0">
                              <a:latin typeface="Cambria Math" charset="0"/>
                            </a:rPr>
                            <m:t>𝜔</m:t>
                          </m:r>
                        </m:e>
                        <m:sub>
                          <m:r>
                            <a:rPr kumimoji="1" lang="en-US" sz="2800" b="0" i="1" smtClean="0"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kumimoji="1" lang="en-US" sz="28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kumimoji="1"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sz="2800" b="0" i="1" smtClean="0">
                              <a:latin typeface="Cambria Math" charset="0"/>
                            </a:rPr>
                            <m:t>𝑒𝐵</m:t>
                          </m:r>
                        </m:num>
                        <m:den>
                          <m:r>
                            <a:rPr kumimoji="1"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𝛾</m:t>
                          </m:r>
                          <m:r>
                            <a:rPr kumimoji="1" lang="en-US" sz="2800" b="0" i="1" smtClean="0">
                              <a:latin typeface="Cambria Math" charset="0"/>
                            </a:rPr>
                            <m:t>𝑚𝑐</m:t>
                          </m:r>
                        </m:den>
                      </m:f>
                    </m:oMath>
                  </m:oMathPara>
                </a14:m>
                <a:endParaRPr kumimoji="1" lang="en-US" sz="2800" dirty="0"/>
              </a:p>
            </p:txBody>
          </p:sp>
        </mc:Choice>
        <mc:Fallback xmlns="">
          <p:sp>
            <p:nvSpPr>
              <p:cNvPr id="84" name="Rectangle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158" y="3834178"/>
                <a:ext cx="2265745" cy="1073141"/>
              </a:xfrm>
              <a:prstGeom prst="rect">
                <a:avLst/>
              </a:prstGeom>
              <a:blipFill>
                <a:blip r:embed="rId3"/>
                <a:stretch>
                  <a:fillRect b="-2326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2" name="Group 151"/>
          <p:cNvGrpSpPr/>
          <p:nvPr/>
        </p:nvGrpSpPr>
        <p:grpSpPr>
          <a:xfrm>
            <a:off x="1259270" y="1576750"/>
            <a:ext cx="2863410" cy="1986542"/>
            <a:chOff x="699585" y="2072188"/>
            <a:chExt cx="2863410" cy="1986542"/>
          </a:xfrm>
        </p:grpSpPr>
        <p:grpSp>
          <p:nvGrpSpPr>
            <p:cNvPr id="153" name="Group 152"/>
            <p:cNvGrpSpPr/>
            <p:nvPr/>
          </p:nvGrpSpPr>
          <p:grpSpPr>
            <a:xfrm>
              <a:off x="699585" y="2072188"/>
              <a:ext cx="2863410" cy="1986542"/>
              <a:chOff x="1062195" y="2252131"/>
              <a:chExt cx="2863410" cy="1986542"/>
            </a:xfrm>
          </p:grpSpPr>
          <p:grpSp>
            <p:nvGrpSpPr>
              <p:cNvPr id="157" name="Group 156"/>
              <p:cNvGrpSpPr>
                <a:grpSpLocks/>
              </p:cNvGrpSpPr>
              <p:nvPr/>
            </p:nvGrpSpPr>
            <p:grpSpPr>
              <a:xfrm>
                <a:off x="1062195" y="2252131"/>
                <a:ext cx="1974038" cy="1883635"/>
                <a:chOff x="1333689" y="1843396"/>
                <a:chExt cx="1965799" cy="1867205"/>
              </a:xfrm>
            </p:grpSpPr>
            <p:sp>
              <p:nvSpPr>
                <p:cNvPr id="164" name="Oval 163"/>
                <p:cNvSpPr>
                  <a:spLocks noChangeAspect="1"/>
                </p:cNvSpPr>
                <p:nvPr/>
              </p:nvSpPr>
              <p:spPr>
                <a:xfrm>
                  <a:off x="1408950" y="1881500"/>
                  <a:ext cx="1792487" cy="17843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dirty="0"/>
                </a:p>
              </p:txBody>
            </p:sp>
            <p:sp>
              <p:nvSpPr>
                <p:cNvPr id="165" name="Oval 164"/>
                <p:cNvSpPr/>
                <p:nvPr/>
              </p:nvSpPr>
              <p:spPr>
                <a:xfrm>
                  <a:off x="2486862" y="1843396"/>
                  <a:ext cx="180000" cy="180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dirty="0"/>
                </a:p>
              </p:txBody>
            </p:sp>
            <p:sp>
              <p:nvSpPr>
                <p:cNvPr id="166" name="Oval 165"/>
                <p:cNvSpPr/>
                <p:nvPr/>
              </p:nvSpPr>
              <p:spPr>
                <a:xfrm>
                  <a:off x="1333689" y="2695355"/>
                  <a:ext cx="180000" cy="180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dirty="0"/>
                </a:p>
              </p:txBody>
            </p:sp>
            <p:sp>
              <p:nvSpPr>
                <p:cNvPr id="167" name="Oval 166"/>
                <p:cNvSpPr/>
                <p:nvPr/>
              </p:nvSpPr>
              <p:spPr>
                <a:xfrm>
                  <a:off x="1493580" y="2210270"/>
                  <a:ext cx="180000" cy="180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dirty="0"/>
                </a:p>
              </p:txBody>
            </p:sp>
            <p:sp>
              <p:nvSpPr>
                <p:cNvPr id="168" name="Oval 167"/>
                <p:cNvSpPr/>
                <p:nvPr/>
              </p:nvSpPr>
              <p:spPr>
                <a:xfrm>
                  <a:off x="2942514" y="2150834"/>
                  <a:ext cx="180000" cy="180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dirty="0"/>
                </a:p>
              </p:txBody>
            </p:sp>
            <p:sp>
              <p:nvSpPr>
                <p:cNvPr id="169" name="Oval 168"/>
                <p:cNvSpPr/>
                <p:nvPr/>
              </p:nvSpPr>
              <p:spPr>
                <a:xfrm>
                  <a:off x="3119488" y="2680496"/>
                  <a:ext cx="180000" cy="180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dirty="0"/>
                </a:p>
              </p:txBody>
            </p:sp>
            <p:sp>
              <p:nvSpPr>
                <p:cNvPr id="170" name="Oval 169"/>
                <p:cNvSpPr/>
                <p:nvPr/>
              </p:nvSpPr>
              <p:spPr>
                <a:xfrm>
                  <a:off x="1978223" y="3530601"/>
                  <a:ext cx="180000" cy="180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dirty="0"/>
                </a:p>
              </p:txBody>
            </p:sp>
            <p:sp>
              <p:nvSpPr>
                <p:cNvPr id="171" name="Oval 170"/>
                <p:cNvSpPr/>
                <p:nvPr/>
              </p:nvSpPr>
              <p:spPr>
                <a:xfrm>
                  <a:off x="2957442" y="3226418"/>
                  <a:ext cx="180000" cy="180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dirty="0"/>
                </a:p>
              </p:txBody>
            </p:sp>
            <p:sp>
              <p:nvSpPr>
                <p:cNvPr id="172" name="Oval 171"/>
                <p:cNvSpPr/>
                <p:nvPr/>
              </p:nvSpPr>
              <p:spPr>
                <a:xfrm>
                  <a:off x="2530883" y="3521993"/>
                  <a:ext cx="180000" cy="180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dirty="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8" name="TextBox 157"/>
                  <p:cNvSpPr txBox="1"/>
                  <p:nvPr/>
                </p:nvSpPr>
                <p:spPr>
                  <a:xfrm>
                    <a:off x="1403145" y="3011688"/>
                    <a:ext cx="584102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58" name="TextBox 1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03145" y="3011688"/>
                    <a:ext cx="584102" cy="46166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9" name="Up Arrow 158"/>
              <p:cNvSpPr/>
              <p:nvPr/>
            </p:nvSpPr>
            <p:spPr>
              <a:xfrm>
                <a:off x="1857336" y="2690635"/>
                <a:ext cx="368954" cy="956688"/>
              </a:xfrm>
              <a:prstGeom prst="upArrow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0" name="Oval 159"/>
              <p:cNvSpPr>
                <a:spLocks noChangeAspect="1"/>
              </p:cNvSpPr>
              <p:nvPr/>
            </p:nvSpPr>
            <p:spPr>
              <a:xfrm>
                <a:off x="2918252" y="2323014"/>
                <a:ext cx="360000" cy="360000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dirty="0"/>
              </a:p>
            </p:txBody>
          </p:sp>
          <p:sp>
            <p:nvSpPr>
              <p:cNvPr id="161" name="Oval 160"/>
              <p:cNvSpPr>
                <a:spLocks noChangeAspect="1"/>
              </p:cNvSpPr>
              <p:nvPr/>
            </p:nvSpPr>
            <p:spPr>
              <a:xfrm>
                <a:off x="3026252" y="2441307"/>
                <a:ext cx="144000" cy="144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2" name="TextBox 161"/>
                  <p:cNvSpPr txBox="1"/>
                  <p:nvPr/>
                </p:nvSpPr>
                <p:spPr>
                  <a:xfrm>
                    <a:off x="3261204" y="2290570"/>
                    <a:ext cx="664401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62" name="TextBox 1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61204" y="2290570"/>
                    <a:ext cx="664401" cy="46166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2778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3" name="Arc 162"/>
              <p:cNvSpPr/>
              <p:nvPr/>
            </p:nvSpPr>
            <p:spPr>
              <a:xfrm>
                <a:off x="1871794" y="3158673"/>
                <a:ext cx="1188000" cy="1080000"/>
              </a:xfrm>
              <a:prstGeom prst="arc">
                <a:avLst>
                  <a:gd name="adj1" fmla="val 21500824"/>
                  <a:gd name="adj2" fmla="val 5344457"/>
                </a:avLst>
              </a:prstGeom>
              <a:noFill/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4" name="Oval 153"/>
            <p:cNvSpPr/>
            <p:nvPr/>
          </p:nvSpPr>
          <p:spPr>
            <a:xfrm>
              <a:off x="870745" y="3453780"/>
              <a:ext cx="180754" cy="18158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dirty="0"/>
            </a:p>
          </p:txBody>
        </p:sp>
        <p:sp>
          <p:nvSpPr>
            <p:cNvPr id="155" name="Oval 154"/>
            <p:cNvSpPr/>
            <p:nvPr/>
          </p:nvSpPr>
          <p:spPr>
            <a:xfrm>
              <a:off x="1312346" y="2085029"/>
              <a:ext cx="180754" cy="18158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dirty="0"/>
            </a:p>
          </p:txBody>
        </p:sp>
      </p:grpSp>
      <p:sp>
        <p:nvSpPr>
          <p:cNvPr id="174" name="Arc 173"/>
          <p:cNvSpPr/>
          <p:nvPr/>
        </p:nvSpPr>
        <p:spPr>
          <a:xfrm>
            <a:off x="1537207" y="1913959"/>
            <a:ext cx="1080000" cy="1260000"/>
          </a:xfrm>
          <a:prstGeom prst="arc">
            <a:avLst>
              <a:gd name="adj1" fmla="val 5623507"/>
              <a:gd name="adj2" fmla="val 16141046"/>
            </a:avLst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Arc 175"/>
          <p:cNvSpPr/>
          <p:nvPr/>
        </p:nvSpPr>
        <p:spPr>
          <a:xfrm>
            <a:off x="1893300" y="1912892"/>
            <a:ext cx="1080000" cy="1260000"/>
          </a:xfrm>
          <a:prstGeom prst="arc">
            <a:avLst>
              <a:gd name="adj1" fmla="val 16200000"/>
              <a:gd name="adj2" fmla="val 5384778"/>
            </a:avLst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TextBox 177"/>
          <p:cNvSpPr txBox="1"/>
          <p:nvPr/>
        </p:nvSpPr>
        <p:spPr>
          <a:xfrm>
            <a:off x="3220508" y="2212406"/>
            <a:ext cx="977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phase advance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514973" y="2268022"/>
            <a:ext cx="987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phase delay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/>
              <p:cNvSpPr txBox="1"/>
              <p:nvPr/>
            </p:nvSpPr>
            <p:spPr>
              <a:xfrm>
                <a:off x="1398798" y="3327450"/>
                <a:ext cx="5636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2" name="TextBox 1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8798" y="3327450"/>
                <a:ext cx="56361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4" name="Right Arrow 183"/>
          <p:cNvSpPr/>
          <p:nvPr/>
        </p:nvSpPr>
        <p:spPr>
          <a:xfrm>
            <a:off x="4258694" y="2228300"/>
            <a:ext cx="614596" cy="62918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104652" y="3265556"/>
                <a:ext cx="4950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652" y="3265556"/>
                <a:ext cx="49507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正方形/長方形 16">
                <a:extLst>
                  <a:ext uri="{FF2B5EF4-FFF2-40B4-BE49-F238E27FC236}">
                    <a16:creationId xmlns:a16="http://schemas.microsoft.com/office/drawing/2014/main" id="{2ECF4205-6471-EA42-97FF-811693DAC39E}"/>
                  </a:ext>
                </a:extLst>
              </p:cNvPr>
              <p:cNvSpPr/>
              <p:nvPr/>
            </p:nvSpPr>
            <p:spPr>
              <a:xfrm>
                <a:off x="3519542" y="3942937"/>
                <a:ext cx="447422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2400" dirty="0"/>
                  <a:t>Accelerated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altLang="ja-JP" sz="2400" i="1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ja-JP" altLang="en-US" sz="2400"/>
                  <a:t>→</a:t>
                </a:r>
                <a:r>
                  <a:rPr lang="en-US" altLang="ja-JP" sz="2400" dirty="0"/>
                  <a:t> phase delay</a:t>
                </a:r>
              </a:p>
              <a:p>
                <a:pPr algn="ctr"/>
                <a:r>
                  <a:rPr lang="en-US" altLang="ja-JP" sz="2400" dirty="0"/>
                  <a:t>Decelerated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altLang="ja-JP" sz="2400" i="1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ja-JP" altLang="en-US" sz="2400"/>
                  <a:t>→</a:t>
                </a:r>
                <a:r>
                  <a:rPr lang="en-US" altLang="ja-JP" sz="2400" dirty="0"/>
                  <a:t> phase advance</a:t>
                </a:r>
                <a:endParaRPr lang="ja-JP" altLang="en-US" sz="2400"/>
              </a:p>
            </p:txBody>
          </p:sp>
        </mc:Choice>
        <mc:Fallback xmlns="">
          <p:sp>
            <p:nvSpPr>
              <p:cNvPr id="17" name="正方形/長方形 16">
                <a:extLst>
                  <a:ext uri="{FF2B5EF4-FFF2-40B4-BE49-F238E27FC236}">
                    <a16:creationId xmlns:a16="http://schemas.microsoft.com/office/drawing/2014/main" id="{2ECF4205-6471-EA42-97FF-811693DAC3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9542" y="3942937"/>
                <a:ext cx="4474220" cy="830997"/>
              </a:xfrm>
              <a:prstGeom prst="rect">
                <a:avLst/>
              </a:prstGeom>
              <a:blipFill>
                <a:blip r:embed="rId9"/>
                <a:stretch>
                  <a:fillRect t="-4545" b="-151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75CFCD66-4ED5-AA4F-8FD6-799DBB965EBD}"/>
              </a:ext>
            </a:extLst>
          </p:cNvPr>
          <p:cNvSpPr/>
          <p:nvPr/>
        </p:nvSpPr>
        <p:spPr>
          <a:xfrm>
            <a:off x="2146209" y="5427997"/>
            <a:ext cx="50807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altLang="ja-JP" sz="2400" dirty="0">
                <a:solidFill>
                  <a:srgbClr val="FF0000"/>
                </a:solidFill>
              </a:rPr>
              <a:t>electron bunches are naturally formed</a:t>
            </a:r>
            <a:endParaRPr lang="ja-JP" altLang="en-US" sz="2400">
              <a:solidFill>
                <a:srgbClr val="FF0000"/>
              </a:solidFill>
            </a:endParaRPr>
          </a:p>
        </p:txBody>
      </p:sp>
      <p:grpSp>
        <p:nvGrpSpPr>
          <p:cNvPr id="96" name="グループ化 95">
            <a:extLst>
              <a:ext uri="{FF2B5EF4-FFF2-40B4-BE49-F238E27FC236}">
                <a16:creationId xmlns:a16="http://schemas.microsoft.com/office/drawing/2014/main" id="{25F391D8-EBB9-8F4D-A2DB-9168031A1651}"/>
              </a:ext>
            </a:extLst>
          </p:cNvPr>
          <p:cNvGrpSpPr/>
          <p:nvPr/>
        </p:nvGrpSpPr>
        <p:grpSpPr>
          <a:xfrm>
            <a:off x="4422076" y="1438842"/>
            <a:ext cx="4152807" cy="2297092"/>
            <a:chOff x="4470450" y="1258359"/>
            <a:chExt cx="4152807" cy="2297092"/>
          </a:xfrm>
        </p:grpSpPr>
        <p:grpSp>
          <p:nvGrpSpPr>
            <p:cNvPr id="97" name="グループ化 96">
              <a:extLst>
                <a:ext uri="{FF2B5EF4-FFF2-40B4-BE49-F238E27FC236}">
                  <a16:creationId xmlns:a16="http://schemas.microsoft.com/office/drawing/2014/main" id="{1B0F7FE9-E92A-9844-8A6C-66C22B4E9582}"/>
                </a:ext>
              </a:extLst>
            </p:cNvPr>
            <p:cNvGrpSpPr/>
            <p:nvPr/>
          </p:nvGrpSpPr>
          <p:grpSpPr>
            <a:xfrm flipH="1">
              <a:off x="4470450" y="1258359"/>
              <a:ext cx="4152807" cy="2297092"/>
              <a:chOff x="4345333" y="1747438"/>
              <a:chExt cx="4152807" cy="2297092"/>
            </a:xfrm>
          </p:grpSpPr>
          <p:grpSp>
            <p:nvGrpSpPr>
              <p:cNvPr id="99" name="グループ化 98">
                <a:extLst>
                  <a:ext uri="{FF2B5EF4-FFF2-40B4-BE49-F238E27FC236}">
                    <a16:creationId xmlns:a16="http://schemas.microsoft.com/office/drawing/2014/main" id="{ECE77ED0-2543-D544-B910-2C5A0AEAA20F}"/>
                  </a:ext>
                </a:extLst>
              </p:cNvPr>
              <p:cNvGrpSpPr/>
              <p:nvPr/>
            </p:nvGrpSpPr>
            <p:grpSpPr>
              <a:xfrm>
                <a:off x="4345333" y="1747438"/>
                <a:ext cx="4152807" cy="2110235"/>
                <a:chOff x="4345333" y="1747438"/>
                <a:chExt cx="4152807" cy="2110235"/>
              </a:xfrm>
            </p:grpSpPr>
            <p:grpSp>
              <p:nvGrpSpPr>
                <p:cNvPr id="102" name="Group 105">
                  <a:extLst>
                    <a:ext uri="{FF2B5EF4-FFF2-40B4-BE49-F238E27FC236}">
                      <a16:creationId xmlns:a16="http://schemas.microsoft.com/office/drawing/2014/main" id="{6D31758D-A356-0E4D-A99F-F01C876A0B7B}"/>
                    </a:ext>
                  </a:extLst>
                </p:cNvPr>
                <p:cNvGrpSpPr/>
                <p:nvPr/>
              </p:nvGrpSpPr>
              <p:grpSpPr>
                <a:xfrm>
                  <a:off x="4345333" y="1882434"/>
                  <a:ext cx="3058366" cy="1975239"/>
                  <a:chOff x="-243072" y="2063150"/>
                  <a:chExt cx="3058366" cy="1975239"/>
                </a:xfrm>
              </p:grpSpPr>
              <p:grpSp>
                <p:nvGrpSpPr>
                  <p:cNvPr id="107" name="Group 84">
                    <a:extLst>
                      <a:ext uri="{FF2B5EF4-FFF2-40B4-BE49-F238E27FC236}">
                        <a16:creationId xmlns:a16="http://schemas.microsoft.com/office/drawing/2014/main" id="{A5BA64A3-B4A6-474E-9969-47E905D2FC15}"/>
                      </a:ext>
                    </a:extLst>
                  </p:cNvPr>
                  <p:cNvGrpSpPr/>
                  <p:nvPr/>
                </p:nvGrpSpPr>
                <p:grpSpPr>
                  <a:xfrm>
                    <a:off x="-243072" y="2063150"/>
                    <a:ext cx="3058366" cy="1975239"/>
                    <a:chOff x="119538" y="2243093"/>
                    <a:chExt cx="3058366" cy="1975239"/>
                  </a:xfrm>
                </p:grpSpPr>
                <p:grpSp>
                  <p:nvGrpSpPr>
                    <p:cNvPr id="110" name="Group 15">
                      <a:extLst>
                        <a:ext uri="{FF2B5EF4-FFF2-40B4-BE49-F238E27FC236}">
                          <a16:creationId xmlns:a16="http://schemas.microsoft.com/office/drawing/2014/main" id="{50EEDD7E-B712-A540-9A7E-85D4A296189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>
                    <a:xfrm>
                      <a:off x="1063505" y="2290569"/>
                      <a:ext cx="2114399" cy="1927763"/>
                      <a:chOff x="1334994" y="1881500"/>
                      <a:chExt cx="2105576" cy="1910947"/>
                    </a:xfrm>
                  </p:grpSpPr>
                  <p:sp>
                    <p:nvSpPr>
                      <p:cNvPr id="116" name="Oval 13">
                        <a:extLst>
                          <a:ext uri="{FF2B5EF4-FFF2-40B4-BE49-F238E27FC236}">
                            <a16:creationId xmlns:a16="http://schemas.microsoft.com/office/drawing/2014/main" id="{A7DECB9A-5A03-0041-A5F9-5C0DC7BC5890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1408950" y="1881500"/>
                        <a:ext cx="1792487" cy="1784300"/>
                      </a:xfrm>
                      <a:prstGeom prst="ellipse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en-US" dirty="0"/>
                      </a:p>
                    </p:txBody>
                  </p:sp>
                  <p:sp>
                    <p:nvSpPr>
                      <p:cNvPr id="117" name="Oval 14">
                        <a:extLst>
                          <a:ext uri="{FF2B5EF4-FFF2-40B4-BE49-F238E27FC236}">
                            <a16:creationId xmlns:a16="http://schemas.microsoft.com/office/drawing/2014/main" id="{8042B58F-B25F-C14C-A664-05CC06EEC3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142939" y="2219666"/>
                        <a:ext cx="180000" cy="180000"/>
                      </a:xfrm>
                      <a:prstGeom prst="ellipse">
                        <a:avLst/>
                      </a:prstGeom>
                      <a:solidFill>
                        <a:schemeClr val="accent5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en-US" dirty="0"/>
                      </a:p>
                    </p:txBody>
                  </p:sp>
                  <p:sp>
                    <p:nvSpPr>
                      <p:cNvPr id="118" name="Oval 23">
                        <a:extLst>
                          <a:ext uri="{FF2B5EF4-FFF2-40B4-BE49-F238E27FC236}">
                            <a16:creationId xmlns:a16="http://schemas.microsoft.com/office/drawing/2014/main" id="{CA53C217-98CE-9746-BD0D-3CF2E26CD2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4994" y="2731952"/>
                        <a:ext cx="180000" cy="180000"/>
                      </a:xfrm>
                      <a:prstGeom prst="ellipse">
                        <a:avLst/>
                      </a:prstGeom>
                      <a:solidFill>
                        <a:schemeClr val="accent5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en-US" dirty="0"/>
                      </a:p>
                    </p:txBody>
                  </p:sp>
                  <p:sp>
                    <p:nvSpPr>
                      <p:cNvPr id="119" name="Oval 24">
                        <a:extLst>
                          <a:ext uri="{FF2B5EF4-FFF2-40B4-BE49-F238E27FC236}">
                            <a16:creationId xmlns:a16="http://schemas.microsoft.com/office/drawing/2014/main" id="{A30378CB-492A-1B4C-85BB-7ED3976D24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58630" y="2029569"/>
                        <a:ext cx="180000" cy="180000"/>
                      </a:xfrm>
                      <a:prstGeom prst="ellipse">
                        <a:avLst/>
                      </a:prstGeom>
                      <a:solidFill>
                        <a:schemeClr val="accent5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en-US" dirty="0"/>
                      </a:p>
                    </p:txBody>
                  </p:sp>
                  <p:sp>
                    <p:nvSpPr>
                      <p:cNvPr id="120" name="Oval 25">
                        <a:extLst>
                          <a:ext uri="{FF2B5EF4-FFF2-40B4-BE49-F238E27FC236}">
                            <a16:creationId xmlns:a16="http://schemas.microsoft.com/office/drawing/2014/main" id="{D364BCEB-6035-2B49-86F4-5CC7FF7F94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60570" y="2423960"/>
                        <a:ext cx="180000" cy="180000"/>
                      </a:xfrm>
                      <a:prstGeom prst="ellipse">
                        <a:avLst/>
                      </a:prstGeom>
                      <a:solidFill>
                        <a:schemeClr val="accent5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en-US" dirty="0"/>
                      </a:p>
                    </p:txBody>
                  </p:sp>
                  <p:sp>
                    <p:nvSpPr>
                      <p:cNvPr id="121" name="Oval 26">
                        <a:extLst>
                          <a:ext uri="{FF2B5EF4-FFF2-40B4-BE49-F238E27FC236}">
                            <a16:creationId xmlns:a16="http://schemas.microsoft.com/office/drawing/2014/main" id="{BFD3587F-23F2-F044-A1FB-1E303B0D7C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81551" y="2371214"/>
                        <a:ext cx="180000" cy="180000"/>
                      </a:xfrm>
                      <a:prstGeom prst="ellipse">
                        <a:avLst/>
                      </a:prstGeom>
                      <a:solidFill>
                        <a:schemeClr val="accent5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en-US" dirty="0"/>
                      </a:p>
                    </p:txBody>
                  </p:sp>
                  <p:sp>
                    <p:nvSpPr>
                      <p:cNvPr id="122" name="Oval 27">
                        <a:extLst>
                          <a:ext uri="{FF2B5EF4-FFF2-40B4-BE49-F238E27FC236}">
                            <a16:creationId xmlns:a16="http://schemas.microsoft.com/office/drawing/2014/main" id="{90E8F838-91BF-7147-9F3A-1B17395F15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89500" y="3612447"/>
                        <a:ext cx="180000" cy="180000"/>
                      </a:xfrm>
                      <a:prstGeom prst="ellipse">
                        <a:avLst/>
                      </a:prstGeom>
                      <a:solidFill>
                        <a:schemeClr val="accent5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en-US" dirty="0"/>
                      </a:p>
                    </p:txBody>
                  </p:sp>
                  <p:sp>
                    <p:nvSpPr>
                      <p:cNvPr id="123" name="Oval 28">
                        <a:extLst>
                          <a:ext uri="{FF2B5EF4-FFF2-40B4-BE49-F238E27FC236}">
                            <a16:creationId xmlns:a16="http://schemas.microsoft.com/office/drawing/2014/main" id="{8F353E6E-38BB-C64C-B414-0CA626AC29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59897" y="2671333"/>
                        <a:ext cx="180000" cy="180000"/>
                      </a:xfrm>
                      <a:prstGeom prst="ellipse">
                        <a:avLst/>
                      </a:prstGeom>
                      <a:solidFill>
                        <a:schemeClr val="accent5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en-US" dirty="0"/>
                      </a:p>
                    </p:txBody>
                  </p:sp>
                  <p:sp>
                    <p:nvSpPr>
                      <p:cNvPr id="124" name="Oval 29">
                        <a:extLst>
                          <a:ext uri="{FF2B5EF4-FFF2-40B4-BE49-F238E27FC236}">
                            <a16:creationId xmlns:a16="http://schemas.microsoft.com/office/drawing/2014/main" id="{69E0D394-211D-6043-8DF4-8ADB5AD487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196176" y="3137041"/>
                        <a:ext cx="180000" cy="180000"/>
                      </a:xfrm>
                      <a:prstGeom prst="ellipse">
                        <a:avLst/>
                      </a:prstGeom>
                      <a:solidFill>
                        <a:schemeClr val="accent5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en-US" dirty="0"/>
                      </a:p>
                    </p:txBody>
                  </p:sp>
                </p:grp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11" name="TextBox 76">
                          <a:extLst>
                            <a:ext uri="{FF2B5EF4-FFF2-40B4-BE49-F238E27FC236}">
                              <a16:creationId xmlns:a16="http://schemas.microsoft.com/office/drawing/2014/main" id="{B8CCE446-E116-9C48-BC1B-533072FBE17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396170" y="3022752"/>
                          <a:ext cx="547002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p:txBody>
                    </p:sp>
                  </mc:Choice>
                  <mc:Fallback xmlns="">
                    <p:sp>
                      <p:nvSpPr>
                        <p:cNvPr id="77" name="TextBox 76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396170" y="3022752"/>
                          <a:ext cx="547002" cy="461665"/>
                        </a:xfrm>
                        <a:prstGeom prst="rect">
                          <a:avLst/>
                        </a:prstGeom>
                        <a:blipFill>
                          <a:blip r:embed="rId13"/>
                          <a:stretch>
                            <a:fillRect l="-2273" r="-2273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ja-JP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112" name="Up Arrow 77">
                      <a:extLst>
                        <a:ext uri="{FF2B5EF4-FFF2-40B4-BE49-F238E27FC236}">
                          <a16:creationId xmlns:a16="http://schemas.microsoft.com/office/drawing/2014/main" id="{360232D7-CFF2-BD49-BE9D-2BAC1551B3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48962" y="2639792"/>
                      <a:ext cx="368954" cy="1001405"/>
                    </a:xfrm>
                    <a:prstGeom prst="upArrow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113" name="Oval 79">
                      <a:extLst>
                        <a:ext uri="{FF2B5EF4-FFF2-40B4-BE49-F238E27FC236}">
                          <a16:creationId xmlns:a16="http://schemas.microsoft.com/office/drawing/2014/main" id="{1D4B3BAB-1200-5741-95AA-F694D79AC01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04250" y="2309270"/>
                      <a:ext cx="360000" cy="360000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en-US" dirty="0"/>
                    </a:p>
                  </p:txBody>
                </p:sp>
                <p:sp>
                  <p:nvSpPr>
                    <p:cNvPr id="114" name="Oval 80">
                      <a:extLst>
                        <a:ext uri="{FF2B5EF4-FFF2-40B4-BE49-F238E27FC236}">
                          <a16:creationId xmlns:a16="http://schemas.microsoft.com/office/drawing/2014/main" id="{C1485BBC-87FD-0F4A-89FD-0955B173247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06665" y="2412857"/>
                      <a:ext cx="144000" cy="144000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en-US" dirty="0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15" name="TextBox 81">
                          <a:extLst>
                            <a:ext uri="{FF2B5EF4-FFF2-40B4-BE49-F238E27FC236}">
                              <a16:creationId xmlns:a16="http://schemas.microsoft.com/office/drawing/2014/main" id="{D9DB8E4F-49EB-1440-9A7D-9EC94EE584C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19538" y="2243093"/>
                          <a:ext cx="664401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/>
                        </a:p>
                      </p:txBody>
                    </p:sp>
                  </mc:Choice>
                  <mc:Fallback xmlns="">
                    <p:sp>
                      <p:nvSpPr>
                        <p:cNvPr id="115" name="TextBox 81">
                          <a:extLst>
                            <a:ext uri="{FF2B5EF4-FFF2-40B4-BE49-F238E27FC236}">
                              <a16:creationId xmlns:a16="http://schemas.microsoft.com/office/drawing/2014/main" id="{D9DB8E4F-49EB-1440-9A7D-9EC94EE584C7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19538" y="2243093"/>
                          <a:ext cx="664401" cy="461665"/>
                        </a:xfrm>
                        <a:prstGeom prst="rect">
                          <a:avLst/>
                        </a:prstGeom>
                        <a:blipFill>
                          <a:blip r:embed="rId14"/>
                          <a:stretch>
                            <a:fillRect b="-2703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ja-JP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sp>
                <p:nvSpPr>
                  <p:cNvPr id="108" name="Oval 102">
                    <a:extLst>
                      <a:ext uri="{FF2B5EF4-FFF2-40B4-BE49-F238E27FC236}">
                        <a16:creationId xmlns:a16="http://schemas.microsoft.com/office/drawing/2014/main" id="{72447A6C-23C5-4A43-B6C7-02AC62ECAFA0}"/>
                      </a:ext>
                    </a:extLst>
                  </p:cNvPr>
                  <p:cNvSpPr/>
                  <p:nvPr/>
                </p:nvSpPr>
                <p:spPr>
                  <a:xfrm>
                    <a:off x="1047236" y="3687434"/>
                    <a:ext cx="180754" cy="181584"/>
                  </a:xfrm>
                  <a:prstGeom prst="ellipse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dirty="0"/>
                  </a:p>
                </p:txBody>
              </p:sp>
              <p:sp>
                <p:nvSpPr>
                  <p:cNvPr id="109" name="Oval 103">
                    <a:extLst>
                      <a:ext uri="{FF2B5EF4-FFF2-40B4-BE49-F238E27FC236}">
                        <a16:creationId xmlns:a16="http://schemas.microsoft.com/office/drawing/2014/main" id="{C88E2F44-F7E5-9949-ABE3-4768C1A9FC8F}"/>
                      </a:ext>
                    </a:extLst>
                  </p:cNvPr>
                  <p:cNvSpPr/>
                  <p:nvPr/>
                </p:nvSpPr>
                <p:spPr>
                  <a:xfrm>
                    <a:off x="1899419" y="2244541"/>
                    <a:ext cx="180754" cy="181584"/>
                  </a:xfrm>
                  <a:prstGeom prst="ellipse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dirty="0"/>
                  </a:p>
                </p:txBody>
              </p:sp>
            </p:grpSp>
            <p:sp>
              <p:nvSpPr>
                <p:cNvPr id="105" name="TextBox 180">
                  <a:extLst>
                    <a:ext uri="{FF2B5EF4-FFF2-40B4-BE49-F238E27FC236}">
                      <a16:creationId xmlns:a16="http://schemas.microsoft.com/office/drawing/2014/main" id="{971A6062-F987-F74F-85CE-333AECF11FDE}"/>
                    </a:ext>
                  </a:extLst>
                </p:cNvPr>
                <p:cNvSpPr txBox="1"/>
                <p:nvPr/>
              </p:nvSpPr>
              <p:spPr>
                <a:xfrm>
                  <a:off x="6743317" y="1747438"/>
                  <a:ext cx="175482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rgbClr val="FF0000"/>
                      </a:solidFill>
                    </a:rPr>
                    <a:t>Phase bunch</a:t>
                  </a:r>
                </a:p>
              </p:txBody>
            </p:sp>
          </p:grpSp>
          <p:sp>
            <p:nvSpPr>
              <p:cNvPr id="100" name="Oval 184">
                <a:extLst>
                  <a:ext uri="{FF2B5EF4-FFF2-40B4-BE49-F238E27FC236}">
                    <a16:creationId xmlns:a16="http://schemas.microsoft.com/office/drawing/2014/main" id="{8767B7D6-0841-7B42-9A12-E385C2CBDA09}"/>
                  </a:ext>
                </a:extLst>
              </p:cNvPr>
              <p:cNvSpPr/>
              <p:nvPr/>
            </p:nvSpPr>
            <p:spPr>
              <a:xfrm>
                <a:off x="6755117" y="2185903"/>
                <a:ext cx="760490" cy="82317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Rectangle 70">
                    <a:extLst>
                      <a:ext uri="{FF2B5EF4-FFF2-40B4-BE49-F238E27FC236}">
                        <a16:creationId xmlns:a16="http://schemas.microsoft.com/office/drawing/2014/main" id="{B66E83E9-CE85-F746-B05E-9AEE4CC31796}"/>
                      </a:ext>
                    </a:extLst>
                  </p:cNvPr>
                  <p:cNvSpPr/>
                  <p:nvPr/>
                </p:nvSpPr>
                <p:spPr>
                  <a:xfrm>
                    <a:off x="5156820" y="3675198"/>
                    <a:ext cx="49507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71" name="Rectangle 7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56820" y="3675198"/>
                    <a:ext cx="495072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98" name="Arc 162">
              <a:extLst>
                <a:ext uri="{FF2B5EF4-FFF2-40B4-BE49-F238E27FC236}">
                  <a16:creationId xmlns:a16="http://schemas.microsoft.com/office/drawing/2014/main" id="{5BAE3B02-44D0-1E47-8EA2-4C1E1F4D4D9F}"/>
                </a:ext>
              </a:extLst>
            </p:cNvPr>
            <p:cNvSpPr/>
            <p:nvPr/>
          </p:nvSpPr>
          <p:spPr>
            <a:xfrm>
              <a:off x="6423335" y="2230804"/>
              <a:ext cx="1188000" cy="1080000"/>
            </a:xfrm>
            <a:prstGeom prst="arc">
              <a:avLst>
                <a:gd name="adj1" fmla="val 21500824"/>
                <a:gd name="adj2" fmla="val 5344457"/>
              </a:avLst>
            </a:prstGeom>
            <a:noFill/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C5B481-9393-D84B-97B8-2AB67BDA3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1AF1B-9797-42B9-A0F5-0912A75B0F9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04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  <p:bldP spid="176" grpId="0" animBg="1"/>
      <p:bldP spid="178" grpId="0"/>
      <p:bldP spid="17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2D6806-2881-144C-9860-C933AE8DC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044" y="1103577"/>
            <a:ext cx="8122938" cy="1815318"/>
          </a:xfrm>
        </p:spPr>
        <p:txBody>
          <a:bodyPr>
            <a:noAutofit/>
          </a:bodyPr>
          <a:lstStyle/>
          <a:p>
            <a:r>
              <a:rPr lang="en-US" altLang="ja-JP" dirty="0"/>
              <a:t>Particles begin to gyrate at the shock front </a:t>
            </a:r>
            <a:br>
              <a:rPr lang="en-US" altLang="ja-JP" dirty="0"/>
            </a:br>
            <a:r>
              <a:rPr lang="ja-JP" altLang="en-US"/>
              <a:t>→</a:t>
            </a:r>
            <a:r>
              <a:rPr lang="en-US" altLang="ja-JP" dirty="0"/>
              <a:t>induce SMI (Hoshino &amp; </a:t>
            </a:r>
            <a:r>
              <a:rPr lang="en-US" altLang="ja-JP" dirty="0" err="1"/>
              <a:t>Arons</a:t>
            </a:r>
            <a:r>
              <a:rPr lang="en-US" altLang="ja-JP" dirty="0"/>
              <a:t> 1991)</a:t>
            </a:r>
          </a:p>
          <a:p>
            <a:r>
              <a:rPr lang="en-US" altLang="ja-JP" dirty="0"/>
              <a:t>Previous 1D simulations demonstrated that Intense coherent electromagnetic waves are excited in relativistic shocks (e.g., Langdon+ 1988; Gallant+ 1992; Hoshino+ 1992)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AB1475-EEAA-594E-92B1-054FB179B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74895-189E-E240-BB15-4961B423140B}" type="datetime1">
              <a:rPr lang="ja-JP" altLang="en-US" smtClean="0"/>
              <a:t>2021/2/18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79CB59C-2DE6-3C4B-A78E-1C547A2F2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SMI in Relativistic Shocks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03EF719-573D-D54D-B201-81DAFC83330C}"/>
              </a:ext>
            </a:extLst>
          </p:cNvPr>
          <p:cNvGrpSpPr/>
          <p:nvPr/>
        </p:nvGrpSpPr>
        <p:grpSpPr>
          <a:xfrm>
            <a:off x="1889658" y="3003485"/>
            <a:ext cx="5364684" cy="3352868"/>
            <a:chOff x="4572000" y="3641628"/>
            <a:chExt cx="4500000" cy="2763770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62B922D1-278E-7A44-AC24-DCF9B8C8B3DC}"/>
                </a:ext>
              </a:extLst>
            </p:cNvPr>
            <p:cNvGrpSpPr/>
            <p:nvPr/>
          </p:nvGrpSpPr>
          <p:grpSpPr>
            <a:xfrm>
              <a:off x="4572000" y="3641628"/>
              <a:ext cx="4500000" cy="2763770"/>
              <a:chOff x="4572000" y="3641628"/>
              <a:chExt cx="4500000" cy="2763770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04A03734-F101-B341-ABD4-96856EF3BA9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572000" y="3641628"/>
                <a:ext cx="4500000" cy="2395663"/>
                <a:chOff x="255941" y="3200368"/>
                <a:chExt cx="4234561" cy="2254354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5753345C-2A67-C74F-AFEC-15BB232D838C}"/>
                    </a:ext>
                  </a:extLst>
                </p:cNvPr>
                <p:cNvGrpSpPr/>
                <p:nvPr/>
              </p:nvGrpSpPr>
              <p:grpSpPr>
                <a:xfrm>
                  <a:off x="255941" y="3200368"/>
                  <a:ext cx="4234561" cy="2254354"/>
                  <a:chOff x="-69621" y="2742967"/>
                  <a:chExt cx="4234561" cy="2254354"/>
                </a:xfrm>
              </p:grpSpPr>
              <p:grpSp>
                <p:nvGrpSpPr>
                  <p:cNvPr id="9" name="Group 8">
                    <a:extLst>
                      <a:ext uri="{FF2B5EF4-FFF2-40B4-BE49-F238E27FC236}">
                        <a16:creationId xmlns:a16="http://schemas.microsoft.com/office/drawing/2014/main" id="{3D6B8B29-3DE8-1140-BC1F-1D45EBE6B253}"/>
                      </a:ext>
                    </a:extLst>
                  </p:cNvPr>
                  <p:cNvGrpSpPr/>
                  <p:nvPr/>
                </p:nvGrpSpPr>
                <p:grpSpPr>
                  <a:xfrm>
                    <a:off x="-69621" y="2742967"/>
                    <a:ext cx="4234561" cy="2254354"/>
                    <a:chOff x="1254275" y="3675251"/>
                    <a:chExt cx="5213172" cy="2780657"/>
                  </a:xfrm>
                </p:grpSpPr>
                <p:grpSp>
                  <p:nvGrpSpPr>
                    <p:cNvPr id="13" name="Group 12">
                      <a:extLst>
                        <a:ext uri="{FF2B5EF4-FFF2-40B4-BE49-F238E27FC236}">
                          <a16:creationId xmlns:a16="http://schemas.microsoft.com/office/drawing/2014/main" id="{008A36D1-D572-7E4D-90B8-271D5A22C1F6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1533029" y="4165789"/>
                      <a:ext cx="4738217" cy="2290119"/>
                      <a:chOff x="22439" y="2569678"/>
                      <a:chExt cx="5544091" cy="2679621"/>
                    </a:xfrm>
                  </p:grpSpPr>
                  <p:cxnSp>
                    <p:nvCxnSpPr>
                      <p:cNvPr id="34" name="Straight Arrow Connector 33">
                        <a:extLst>
                          <a:ext uri="{FF2B5EF4-FFF2-40B4-BE49-F238E27FC236}">
                            <a16:creationId xmlns:a16="http://schemas.microsoft.com/office/drawing/2014/main" id="{6DBC6A1F-7053-1A42-A7D8-BEE96C42A248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882251" y="4886839"/>
                        <a:ext cx="4233383" cy="4032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5" name="Straight Arrow Connector 34">
                        <a:extLst>
                          <a:ext uri="{FF2B5EF4-FFF2-40B4-BE49-F238E27FC236}">
                            <a16:creationId xmlns:a16="http://schemas.microsoft.com/office/drawing/2014/main" id="{5E3BBA13-BFC4-A246-B537-693A3CF3773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30732" y="2604967"/>
                        <a:ext cx="14990" cy="2098621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36" name="TextBox 35">
                            <a:extLst>
                              <a:ext uri="{FF2B5EF4-FFF2-40B4-BE49-F238E27FC236}">
                                <a16:creationId xmlns:a16="http://schemas.microsoft.com/office/drawing/2014/main" id="{D596CF09-7DF7-2945-9824-BC64C24B4FB2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396861" y="3077182"/>
                            <a:ext cx="617559" cy="516832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oMath>
                              </m:oMathPara>
                            </a14:m>
                            <a:endParaRPr lang="en-US" sz="24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36" name="TextBox 35">
                            <a:extLst>
                              <a:ext uri="{FF2B5EF4-FFF2-40B4-BE49-F238E27FC236}">
                                <a16:creationId xmlns:a16="http://schemas.microsoft.com/office/drawing/2014/main" id="{D596CF09-7DF7-2945-9824-BC64C24B4FB2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3396861" y="3077182"/>
                            <a:ext cx="617559" cy="516832"/>
                          </a:xfrm>
                          <a:prstGeom prst="rect">
                            <a:avLst/>
                          </a:prstGeom>
                          <a:blipFill>
                            <a:blip r:embed="rId2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ja-JP" alt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p:sp>
                    <p:nvSpPr>
                      <p:cNvPr id="37" name="Oval 36">
                        <a:extLst>
                          <a:ext uri="{FF2B5EF4-FFF2-40B4-BE49-F238E27FC236}">
                            <a16:creationId xmlns:a16="http://schemas.microsoft.com/office/drawing/2014/main" id="{3B0E63A1-D056-8040-889A-DAAE637D9F0E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544200" y="4720744"/>
                        <a:ext cx="379106" cy="379106"/>
                      </a:xfrm>
                      <a:prstGeom prst="ellips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en-US"/>
                      </a:p>
                    </p:txBody>
                  </p:sp>
                  <p:sp>
                    <p:nvSpPr>
                      <p:cNvPr id="38" name="Oval 37">
                        <a:extLst>
                          <a:ext uri="{FF2B5EF4-FFF2-40B4-BE49-F238E27FC236}">
                            <a16:creationId xmlns:a16="http://schemas.microsoft.com/office/drawing/2014/main" id="{B247148C-52FC-0448-8B0C-9A5397AEFFC5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673560" y="4848447"/>
                        <a:ext cx="144001" cy="144000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en-US"/>
                      </a:p>
                    </p:txBody>
                  </p: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39" name="TextBox 38">
                            <a:extLst>
                              <a:ext uri="{FF2B5EF4-FFF2-40B4-BE49-F238E27FC236}">
                                <a16:creationId xmlns:a16="http://schemas.microsoft.com/office/drawing/2014/main" id="{C400940D-B6F0-1647-ABA0-82342C64EADE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5044685" y="4482974"/>
                            <a:ext cx="521845" cy="461664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</m:oMath>
                              </m:oMathPara>
                            </a14:m>
                            <a:endParaRPr lang="en-US" sz="24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73" name="TextBox 172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5044685" y="4482974"/>
                            <a:ext cx="521845" cy="461664"/>
                          </a:xfrm>
                          <a:prstGeom prst="rect">
                            <a:avLst/>
                          </a:prstGeom>
                          <a:blipFill rotWithShape="0">
                            <a:blip r:embed="rId26"/>
                            <a:stretch>
                              <a:fillRect b="-28846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40" name="TextBox 39">
                            <a:extLst>
                              <a:ext uri="{FF2B5EF4-FFF2-40B4-BE49-F238E27FC236}">
                                <a16:creationId xmlns:a16="http://schemas.microsoft.com/office/drawing/2014/main" id="{B188B04A-D03B-3240-B39F-59EA299FDACF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167904" y="2569678"/>
                            <a:ext cx="521845" cy="46166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oMath>
                              </m:oMathPara>
                            </a14:m>
                            <a:endParaRPr lang="en-US" sz="24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27" name="TextBox 26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167904" y="2569678"/>
                            <a:ext cx="521845" cy="461665"/>
                          </a:xfrm>
                          <a:prstGeom prst="rect">
                            <a:avLst/>
                          </a:prstGeom>
                          <a:blipFill rotWithShape="0">
                            <a:blip r:embed="rId12"/>
                            <a:stretch>
                              <a:fillRect b="-26154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41" name="TextBox 40">
                            <a:extLst>
                              <a:ext uri="{FF2B5EF4-FFF2-40B4-BE49-F238E27FC236}">
                                <a16:creationId xmlns:a16="http://schemas.microsoft.com/office/drawing/2014/main" id="{2F45B0D2-9FCC-FA40-ABBB-DE9214BBC42A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 flipV="1">
                            <a:off x="22439" y="4583002"/>
                            <a:ext cx="533734" cy="66629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𝑧</m:t>
                                  </m:r>
                                </m:oMath>
                              </m:oMathPara>
                            </a14:m>
                            <a:endParaRPr lang="en-US" sz="24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23" name="TextBox 22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 flipV="1">
                            <a:off x="22439" y="4583002"/>
                            <a:ext cx="533734" cy="666297"/>
                          </a:xfrm>
                          <a:prstGeom prst="rect">
                            <a:avLst/>
                          </a:prstGeom>
                          <a:blipFill rotWithShape="0">
                            <a:blip r:embed="rId13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  <p:grpSp>
                  <p:nvGrpSpPr>
                    <p:cNvPr id="14" name="Group 13">
                      <a:extLst>
                        <a:ext uri="{FF2B5EF4-FFF2-40B4-BE49-F238E27FC236}">
                          <a16:creationId xmlns:a16="http://schemas.microsoft.com/office/drawing/2014/main" id="{46D1DB90-BFBE-614B-BF88-B5513E9A94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275" y="3675251"/>
                      <a:ext cx="5213172" cy="2520281"/>
                      <a:chOff x="1254275" y="3675251"/>
                      <a:chExt cx="5213172" cy="2520281"/>
                    </a:xfrm>
                  </p:grpSpPr>
                  <p:cxnSp>
                    <p:nvCxnSpPr>
                      <p:cNvPr id="15" name="Straight Connector 14">
                        <a:extLst>
                          <a:ext uri="{FF2B5EF4-FFF2-40B4-BE49-F238E27FC236}">
                            <a16:creationId xmlns:a16="http://schemas.microsoft.com/office/drawing/2014/main" id="{6B694C49-4FFB-454A-A336-2860362FE0EF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3851095" y="4140605"/>
                        <a:ext cx="0" cy="2054927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  <a:prstDash val="sysDot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6" name="TextBox 15">
                        <a:extLst>
                          <a:ext uri="{FF2B5EF4-FFF2-40B4-BE49-F238E27FC236}">
                            <a16:creationId xmlns:a16="http://schemas.microsoft.com/office/drawing/2014/main" id="{9DF256EA-92B3-4C43-9640-9BF6CCC15D9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849603" y="3675251"/>
                        <a:ext cx="2010441" cy="4644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2000" dirty="0"/>
                          <a:t>shock front</a:t>
                        </a:r>
                      </a:p>
                    </p:txBody>
                  </p:sp>
                  <p:grpSp>
                    <p:nvGrpSpPr>
                      <p:cNvPr id="17" name="Group 16">
                        <a:extLst>
                          <a:ext uri="{FF2B5EF4-FFF2-40B4-BE49-F238E27FC236}">
                            <a16:creationId xmlns:a16="http://schemas.microsoft.com/office/drawing/2014/main" id="{854622BD-155B-E74D-A4F5-351F46285AF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227927" y="4773256"/>
                        <a:ext cx="2099852" cy="1264487"/>
                        <a:chOff x="3339102" y="4773256"/>
                        <a:chExt cx="2099852" cy="1264487"/>
                      </a:xfrm>
                    </p:grpSpPr>
                    <p:cxnSp>
                      <p:nvCxnSpPr>
                        <p:cNvPr id="26" name="Straight Connector 25">
                          <a:extLst>
                            <a:ext uri="{FF2B5EF4-FFF2-40B4-BE49-F238E27FC236}">
                              <a16:creationId xmlns:a16="http://schemas.microsoft.com/office/drawing/2014/main" id="{B3F5D6CF-43F3-B244-AE02-0FC871B58468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3339102" y="4822069"/>
                          <a:ext cx="576155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accent5"/>
                          </a:solidFill>
                          <a:headEnd type="stealth" w="lg" len="lg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27" name="Group 26">
                          <a:extLst>
                            <a:ext uri="{FF2B5EF4-FFF2-40B4-BE49-F238E27FC236}">
                              <a16:creationId xmlns:a16="http://schemas.microsoft.com/office/drawing/2014/main" id="{69F13692-F491-8B42-AA1A-40255387C1F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485132" y="4801850"/>
                          <a:ext cx="900000" cy="953354"/>
                          <a:chOff x="3485132" y="4801850"/>
                          <a:chExt cx="900000" cy="953354"/>
                        </a:xfrm>
                      </p:grpSpPr>
                      <p:sp>
                        <p:nvSpPr>
                          <p:cNvPr id="32" name="Arc 31">
                            <a:extLst>
                              <a:ext uri="{FF2B5EF4-FFF2-40B4-BE49-F238E27FC236}">
                                <a16:creationId xmlns:a16="http://schemas.microsoft.com/office/drawing/2014/main" id="{3BE45E96-6B03-FF49-9948-40E033201C24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>
                          <a:xfrm rot="10800000">
                            <a:off x="3485132" y="4855205"/>
                            <a:ext cx="900000" cy="899999"/>
                          </a:xfrm>
                          <a:prstGeom prst="arc">
                            <a:avLst>
                              <a:gd name="adj1" fmla="val 6543992"/>
                              <a:gd name="adj2" fmla="val 4570073"/>
                            </a:avLst>
                          </a:prstGeom>
                          <a:ln w="38100">
                            <a:solidFill>
                              <a:schemeClr val="accent5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>
                              <a:solidFill>
                                <a:schemeClr val="accent5"/>
                              </a:solidFill>
                            </a:endParaRPr>
                          </a:p>
                        </p:txBody>
                      </p:sp>
                      <p:cxnSp>
                        <p:nvCxnSpPr>
                          <p:cNvPr id="33" name="Straight Connector 32">
                            <a:extLst>
                              <a:ext uri="{FF2B5EF4-FFF2-40B4-BE49-F238E27FC236}">
                                <a16:creationId xmlns:a16="http://schemas.microsoft.com/office/drawing/2014/main" id="{15325C06-1E1A-6C4F-A6CC-BD60289D031F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 flipV="1">
                            <a:off x="3879673" y="4801850"/>
                            <a:ext cx="242249" cy="84187"/>
                          </a:xfrm>
                          <a:prstGeom prst="line">
                            <a:avLst/>
                          </a:prstGeom>
                          <a:ln w="38100">
                            <a:solidFill>
                              <a:schemeClr val="accent5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sp>
                      <p:nvSpPr>
                        <p:cNvPr id="28" name="Arc 27">
                          <a:extLst>
                            <a:ext uri="{FF2B5EF4-FFF2-40B4-BE49-F238E27FC236}">
                              <a16:creationId xmlns:a16="http://schemas.microsoft.com/office/drawing/2014/main" id="{90C11134-59D6-7F43-8BF5-B5A871DE7759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>
                        <a:xfrm rot="10800000">
                          <a:off x="3990526" y="4851065"/>
                          <a:ext cx="900000" cy="900000"/>
                        </a:xfrm>
                        <a:prstGeom prst="arc">
                          <a:avLst>
                            <a:gd name="adj1" fmla="val 6543992"/>
                            <a:gd name="adj2" fmla="val 4232788"/>
                          </a:avLst>
                        </a:prstGeom>
                        <a:ln w="38100">
                          <a:solidFill>
                            <a:schemeClr val="accent5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>
                            <a:solidFill>
                              <a:schemeClr val="accent5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" name="Arc 28">
                          <a:extLst>
                            <a:ext uri="{FF2B5EF4-FFF2-40B4-BE49-F238E27FC236}">
                              <a16:creationId xmlns:a16="http://schemas.microsoft.com/office/drawing/2014/main" id="{236D4AC1-8044-5E46-87A0-753A2EF3F55D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 rot="10800000">
                          <a:off x="4538954" y="5137744"/>
                          <a:ext cx="900000" cy="899999"/>
                        </a:xfrm>
                        <a:prstGeom prst="arc">
                          <a:avLst>
                            <a:gd name="adj1" fmla="val 16497670"/>
                            <a:gd name="adj2" fmla="val 5201755"/>
                          </a:avLst>
                        </a:prstGeom>
                        <a:ln w="38100">
                          <a:solidFill>
                            <a:schemeClr val="accent5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0" name="Freeform 29">
                          <a:extLst>
                            <a:ext uri="{FF2B5EF4-FFF2-40B4-BE49-F238E27FC236}">
                              <a16:creationId xmlns:a16="http://schemas.microsoft.com/office/drawing/2014/main" id="{786A82E5-057D-D84F-A54F-269808E2F8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800000">
                          <a:off x="3757408" y="4792131"/>
                          <a:ext cx="873981" cy="110588"/>
                        </a:xfrm>
                        <a:custGeom>
                          <a:avLst/>
                          <a:gdLst>
                            <a:gd name="connsiteX0" fmla="*/ 0 w 856526"/>
                            <a:gd name="connsiteY0" fmla="*/ 0 h 127321"/>
                            <a:gd name="connsiteX1" fmla="*/ 381964 w 856526"/>
                            <a:gd name="connsiteY1" fmla="*/ 127321 h 127321"/>
                            <a:gd name="connsiteX2" fmla="*/ 856526 w 856526"/>
                            <a:gd name="connsiteY2" fmla="*/ 0 h 12732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856526" h="127321">
                              <a:moveTo>
                                <a:pt x="0" y="0"/>
                              </a:moveTo>
                              <a:cubicBezTo>
                                <a:pt x="119605" y="63660"/>
                                <a:pt x="239210" y="127321"/>
                                <a:pt x="381964" y="127321"/>
                              </a:cubicBezTo>
                              <a:cubicBezTo>
                                <a:pt x="524718" y="127321"/>
                                <a:pt x="721488" y="55944"/>
                                <a:pt x="856526" y="0"/>
                              </a:cubicBezTo>
                            </a:path>
                          </a:pathLst>
                        </a:custGeom>
                        <a:noFill/>
                        <a:ln w="38100">
                          <a:solidFill>
                            <a:schemeClr val="accent5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>
                            <a:solidFill>
                              <a:schemeClr val="accent5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1" name="Freeform 30">
                          <a:extLst>
                            <a:ext uri="{FF2B5EF4-FFF2-40B4-BE49-F238E27FC236}">
                              <a16:creationId xmlns:a16="http://schemas.microsoft.com/office/drawing/2014/main" id="{F38A36D1-188B-4E4E-8CE3-1954CA58BAF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800000">
                          <a:off x="4242037" y="4773256"/>
                          <a:ext cx="929938" cy="114268"/>
                        </a:xfrm>
                        <a:custGeom>
                          <a:avLst/>
                          <a:gdLst>
                            <a:gd name="connsiteX0" fmla="*/ 0 w 856526"/>
                            <a:gd name="connsiteY0" fmla="*/ 0 h 127321"/>
                            <a:gd name="connsiteX1" fmla="*/ 381964 w 856526"/>
                            <a:gd name="connsiteY1" fmla="*/ 127321 h 127321"/>
                            <a:gd name="connsiteX2" fmla="*/ 856526 w 856526"/>
                            <a:gd name="connsiteY2" fmla="*/ 0 h 12732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856526" h="127321">
                              <a:moveTo>
                                <a:pt x="0" y="0"/>
                              </a:moveTo>
                              <a:cubicBezTo>
                                <a:pt x="119605" y="63660"/>
                                <a:pt x="239210" y="127321"/>
                                <a:pt x="381964" y="127321"/>
                              </a:cubicBezTo>
                              <a:cubicBezTo>
                                <a:pt x="524718" y="127321"/>
                                <a:pt x="721488" y="55944"/>
                                <a:pt x="856526" y="0"/>
                              </a:cubicBezTo>
                            </a:path>
                          </a:pathLst>
                        </a:custGeom>
                        <a:noFill/>
                        <a:ln w="38100">
                          <a:solidFill>
                            <a:schemeClr val="accent5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18" name="Group 17">
                        <a:extLst>
                          <a:ext uri="{FF2B5EF4-FFF2-40B4-BE49-F238E27FC236}">
                            <a16:creationId xmlns:a16="http://schemas.microsoft.com/office/drawing/2014/main" id="{21D98694-CDD8-094F-8860-636DE867DD9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268820" y="4186758"/>
                        <a:ext cx="872483" cy="354488"/>
                        <a:chOff x="5066115" y="4462081"/>
                        <a:chExt cx="872483" cy="354488"/>
                      </a:xfrm>
                    </p:grpSpPr>
                    <p:sp>
                      <p:nvSpPr>
                        <p:cNvPr id="23" name="Oval 22">
                          <a:extLst>
                            <a:ext uri="{FF2B5EF4-FFF2-40B4-BE49-F238E27FC236}">
                              <a16:creationId xmlns:a16="http://schemas.microsoft.com/office/drawing/2014/main" id="{6527288F-D200-6240-BAA4-BBDC2D704E74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5650598" y="4528569"/>
                          <a:ext cx="288000" cy="288000"/>
                        </a:xfrm>
                        <a:prstGeom prst="ellipse">
                          <a:avLst/>
                        </a:prstGeom>
                        <a:ln w="38100">
                          <a:solidFill>
                            <a:srgbClr val="00B050"/>
                          </a:solidFill>
                        </a:ln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en-US"/>
                        </a:p>
                      </p:txBody>
                    </p:sp>
                    <p:sp>
                      <p:nvSpPr>
                        <p:cNvPr id="24" name="Oval 23">
                          <a:extLst>
                            <a:ext uri="{FF2B5EF4-FFF2-40B4-BE49-F238E27FC236}">
                              <a16:creationId xmlns:a16="http://schemas.microsoft.com/office/drawing/2014/main" id="{6D3E4E80-4C44-1849-9BA6-E2AD7C9018FB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5732803" y="4614915"/>
                          <a:ext cx="123070" cy="123070"/>
                        </a:xfrm>
                        <a:prstGeom prst="ellipse">
                          <a:avLst/>
                        </a:prstGeom>
                        <a:solidFill>
                          <a:srgbClr val="00B050"/>
                        </a:solidFill>
                        <a:ln>
                          <a:solidFill>
                            <a:srgbClr val="00B05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en-US"/>
                        </a:p>
                      </p:txBody>
                    </p:sp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25" name="TextBox 24">
                              <a:extLst>
                                <a:ext uri="{FF2B5EF4-FFF2-40B4-BE49-F238E27FC236}">
                                  <a16:creationId xmlns:a16="http://schemas.microsoft.com/office/drawing/2014/main" id="{F8658AFB-5B55-E046-9BAF-2C87D4A3A1FD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5066115" y="4462081"/>
                              <a:ext cx="632622" cy="353365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/>
                              <a14:m>
                                <m:oMathPara xmlns:m="http://schemas.openxmlformats.org/officeDocument/2006/math">
                                  <m:oMathParaPr>
                                    <m:jc m:val="centerGroup"/>
                                  </m:oMathParaPr>
                                  <m:oMath xmlns:m="http://schemas.openxmlformats.org/officeDocument/2006/math">
                                    <m:sSub>
                                      <m:sSubPr>
                                        <m:ctrlPr>
                                          <a:rPr lang="en-US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𝑩</m:t>
                                        </m:r>
                                      </m:e>
                                      <m:sub>
                                        <m:r>
                                          <a:rPr lang="en-US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oMath>
                                </m:oMathPara>
                              </a14:m>
                              <a:endParaRPr lang="en-US" b="1" dirty="0">
                                <a:solidFill>
                                  <a:srgbClr val="00B050"/>
                                </a:solidFill>
                              </a:endParaRPr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25" name="TextBox 24">
                              <a:extLst>
                                <a:ext uri="{FF2B5EF4-FFF2-40B4-BE49-F238E27FC236}">
                                  <a16:creationId xmlns:a16="http://schemas.microsoft.com/office/drawing/2014/main" id="{F8658AFB-5B55-E046-9BAF-2C87D4A3A1FD}"/>
                                </a:ext>
                              </a:extLst>
                            </p:cNvPr>
                            <p:cNvSpPr txBox="1"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5066115" y="4462081"/>
                              <a:ext cx="632622" cy="353365"/>
                            </a:xfrm>
                            <a:prstGeom prst="rect">
                              <a:avLst/>
                            </a:prstGeom>
                            <a:blipFill>
                              <a:blip r:embed="rId27"/>
                              <a:stretch>
                                <a:fillRect/>
                              </a:stretch>
                            </a:blipFill>
                          </p:spPr>
                          <p:txBody>
                            <a:bodyPr/>
                            <a:lstStyle/>
                            <a:p>
                              <a:r>
                                <a:rPr lang="ja-JP" altLang="en-US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</p:grpSp>
                  <p:cxnSp>
                    <p:nvCxnSpPr>
                      <p:cNvPr id="19" name="Straight Connector 18">
                        <a:extLst>
                          <a:ext uri="{FF2B5EF4-FFF2-40B4-BE49-F238E27FC236}">
                            <a16:creationId xmlns:a16="http://schemas.microsoft.com/office/drawing/2014/main" id="{5575DFED-7014-BB40-83D4-22D340E2DC5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4393752" y="5150280"/>
                        <a:ext cx="930712" cy="476"/>
                      </a:xfrm>
                      <a:prstGeom prst="line">
                        <a:avLst/>
                      </a:prstGeom>
                      <a:ln w="38100">
                        <a:solidFill>
                          <a:schemeClr val="accent5"/>
                        </a:solidFill>
                        <a:headEnd type="stealth" w="lg" len="lg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" name="Straight Connector 19">
                        <a:extLst>
                          <a:ext uri="{FF2B5EF4-FFF2-40B4-BE49-F238E27FC236}">
                            <a16:creationId xmlns:a16="http://schemas.microsoft.com/office/drawing/2014/main" id="{F59877C9-0566-F84D-8FF1-F30F55BABEB6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851095" y="5136456"/>
                        <a:ext cx="817034" cy="13825"/>
                      </a:xfrm>
                      <a:prstGeom prst="line">
                        <a:avLst/>
                      </a:prstGeom>
                      <a:ln w="38100">
                        <a:solidFill>
                          <a:schemeClr val="accent5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1" name="TextBox 20">
                        <a:extLst>
                          <a:ext uri="{FF2B5EF4-FFF2-40B4-BE49-F238E27FC236}">
                            <a16:creationId xmlns:a16="http://schemas.microsoft.com/office/drawing/2014/main" id="{4DDE7367-54A8-6E47-B299-6BF552D62A2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680851" y="3678793"/>
                        <a:ext cx="1786596" cy="49352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2000" dirty="0"/>
                          <a:t>upstream</a:t>
                        </a:r>
                      </a:p>
                    </p:txBody>
                  </p:sp>
                  <p:sp>
                    <p:nvSpPr>
                      <p:cNvPr id="22" name="TextBox 21">
                        <a:extLst>
                          <a:ext uri="{FF2B5EF4-FFF2-40B4-BE49-F238E27FC236}">
                            <a16:creationId xmlns:a16="http://schemas.microsoft.com/office/drawing/2014/main" id="{0D5DA3E6-9EAB-F641-99D2-75EACAC668B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254275" y="3680813"/>
                        <a:ext cx="1916599" cy="49352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2000" dirty="0"/>
                          <a:t>downstream</a:t>
                        </a:r>
                      </a:p>
                    </p:txBody>
                  </p:sp>
                </p:grpSp>
              </p:grpSp>
              <p:sp>
                <p:nvSpPr>
                  <p:cNvPr id="10" name="Oval 9">
                    <a:extLst>
                      <a:ext uri="{FF2B5EF4-FFF2-40B4-BE49-F238E27FC236}">
                        <a16:creationId xmlns:a16="http://schemas.microsoft.com/office/drawing/2014/main" id="{AAAFBC2A-5660-AC44-B0B8-25E37ADB382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432049" y="3190627"/>
                    <a:ext cx="233937" cy="233490"/>
                  </a:xfrm>
                  <a:prstGeom prst="ellipse">
                    <a:avLst/>
                  </a:prstGeom>
                  <a:ln w="38100">
                    <a:solidFill>
                      <a:srgbClr val="00B050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/>
                  </a:p>
                </p:txBody>
              </p:sp>
              <p:sp>
                <p:nvSpPr>
                  <p:cNvPr id="11" name="Oval 10">
                    <a:extLst>
                      <a:ext uri="{FF2B5EF4-FFF2-40B4-BE49-F238E27FC236}">
                        <a16:creationId xmlns:a16="http://schemas.microsoft.com/office/drawing/2014/main" id="{E944FD75-2CAF-0942-BE00-FDC579DDBF4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02321" y="3260631"/>
                    <a:ext cx="99967" cy="99776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" name="TextBox 11">
                        <a:extLst>
                          <a:ext uri="{FF2B5EF4-FFF2-40B4-BE49-F238E27FC236}">
                            <a16:creationId xmlns:a16="http://schemas.microsoft.com/office/drawing/2014/main" id="{F85715B5-60C8-0D4E-9C3F-4E1B64EF124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76452" y="3128165"/>
                        <a:ext cx="513867" cy="28648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𝑩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b="1" dirty="0">
                          <a:solidFill>
                            <a:srgbClr val="00B05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2" name="TextBox 11">
                        <a:extLst>
                          <a:ext uri="{FF2B5EF4-FFF2-40B4-BE49-F238E27FC236}">
                            <a16:creationId xmlns:a16="http://schemas.microsoft.com/office/drawing/2014/main" id="{F85715B5-60C8-0D4E-9C3F-4E1B64EF124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976452" y="3128165"/>
                        <a:ext cx="513867" cy="286483"/>
                      </a:xfrm>
                      <a:prstGeom prst="rect">
                        <a:avLst/>
                      </a:prstGeom>
                      <a:blipFill>
                        <a:blip r:embed="rId2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ja-JP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8" name="Arc 7">
                  <a:extLst>
                    <a:ext uri="{FF2B5EF4-FFF2-40B4-BE49-F238E27FC236}">
                      <a16:creationId xmlns:a16="http://schemas.microsoft.com/office/drawing/2014/main" id="{80A4D5AE-6D29-1149-8E8C-C1A1011ECE8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837967" y="4135669"/>
                  <a:ext cx="973864" cy="972000"/>
                </a:xfrm>
                <a:prstGeom prst="arc">
                  <a:avLst>
                    <a:gd name="adj1" fmla="val 17404111"/>
                    <a:gd name="adj2" fmla="val 5201755"/>
                  </a:avLst>
                </a:prstGeom>
                <a:ln w="38100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5"/>
                    </a:solidFill>
                  </a:endParaRPr>
                </a:p>
              </p:txBody>
            </p:sp>
          </p:grp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31A7DBD5-5414-D044-A09F-8574331DF041}"/>
                  </a:ext>
                </a:extLst>
              </p:cNvPr>
              <p:cNvCxnSpPr>
                <a:cxnSpLocks/>
                <a:stCxn id="76" idx="0"/>
              </p:cNvCxnSpPr>
              <p:nvPr/>
            </p:nvCxnSpPr>
            <p:spPr>
              <a:xfrm flipV="1">
                <a:off x="6248808" y="5546688"/>
                <a:ext cx="309227" cy="45860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9F57FCE-1EEB-5741-A5A5-2086548D0746}"/>
                  </a:ext>
                </a:extLst>
              </p:cNvPr>
              <p:cNvSpPr/>
              <p:nvPr/>
            </p:nvSpPr>
            <p:spPr>
              <a:xfrm>
                <a:off x="5848589" y="6005288"/>
                <a:ext cx="80043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2000" dirty="0">
                    <a:solidFill>
                      <a:srgbClr val="FF0000"/>
                    </a:solidFill>
                  </a:rPr>
                  <a:t>SMI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79" name="Right Arrow 78">
              <a:extLst>
                <a:ext uri="{FF2B5EF4-FFF2-40B4-BE49-F238E27FC236}">
                  <a16:creationId xmlns:a16="http://schemas.microsoft.com/office/drawing/2014/main" id="{9887E165-3F98-7243-B075-AEF59987B327}"/>
                </a:ext>
              </a:extLst>
            </p:cNvPr>
            <p:cNvSpPr/>
            <p:nvPr/>
          </p:nvSpPr>
          <p:spPr>
            <a:xfrm>
              <a:off x="6934145" y="5047598"/>
              <a:ext cx="822546" cy="48345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dirty="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AA9E4AEF-B63E-7841-9B61-EB5E71711BAA}"/>
                </a:ext>
              </a:extLst>
            </p:cNvPr>
            <p:cNvSpPr/>
            <p:nvPr/>
          </p:nvSpPr>
          <p:spPr>
            <a:xfrm>
              <a:off x="7650594" y="4946232"/>
              <a:ext cx="132880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coherent</a:t>
              </a:r>
            </a:p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emission</a:t>
              </a:r>
            </a:p>
          </p:txBody>
        </p:sp>
      </p:grpSp>
      <p:sp>
        <p:nvSpPr>
          <p:cNvPr id="42" name="スライド番号プレースホルダー 41">
            <a:extLst>
              <a:ext uri="{FF2B5EF4-FFF2-40B4-BE49-F238E27FC236}">
                <a16:creationId xmlns:a16="http://schemas.microsoft.com/office/drawing/2014/main" id="{87DF6C9A-990E-6543-AE2E-0BCF8080D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1AF1B-9797-42B9-A0F5-0912A75B0F9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948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CDBB6C9D-8B7C-444B-BF17-9263938D5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163" y="948765"/>
            <a:ext cx="7886700" cy="7834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400" dirty="0"/>
              <a:t>M</a:t>
            </a:r>
            <a:r>
              <a:rPr kumimoji="1" lang="en-US" altLang="ja-JP" sz="2400" dirty="0"/>
              <a:t>agnetar flares induces relativistic shocks which radiates coherent radio waves via </a:t>
            </a:r>
            <a:r>
              <a:rPr lang="en-US" altLang="ja-JP" sz="2400" dirty="0"/>
              <a:t>S</a:t>
            </a:r>
            <a:r>
              <a:rPr kumimoji="1" lang="en-US" altLang="ja-JP" sz="2400" dirty="0"/>
              <a:t>MI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7A2CC6E-322E-754D-A957-B7FCBB4C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2020/8/8</a:t>
            </a:r>
            <a:endParaRPr 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FA71267-76C4-4146-912B-A08CB403C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1AF1B-9797-42B9-A0F5-0912A75B0F9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D167491E-1B94-4044-800B-FE4318F07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FRB Models Based on SMI</a:t>
            </a:r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437FE8FA-564F-BE42-89BF-289D2FC5BBA5}"/>
              </a:ext>
            </a:extLst>
          </p:cNvPr>
          <p:cNvGrpSpPr/>
          <p:nvPr/>
        </p:nvGrpSpPr>
        <p:grpSpPr>
          <a:xfrm>
            <a:off x="4617267" y="1944401"/>
            <a:ext cx="4526733" cy="4411951"/>
            <a:chOff x="17691" y="2248225"/>
            <a:chExt cx="4526733" cy="4411951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456AEC83-D781-8F4A-8FB4-230B71DD0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942" y="3146388"/>
              <a:ext cx="4400482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正方形/長方形 8">
                  <a:extLst>
                    <a:ext uri="{FF2B5EF4-FFF2-40B4-BE49-F238E27FC236}">
                      <a16:creationId xmlns:a16="http://schemas.microsoft.com/office/drawing/2014/main" id="{92C09236-4304-764B-A54C-7D452A0E3FD6}"/>
                    </a:ext>
                  </a:extLst>
                </p:cNvPr>
                <p:cNvSpPr/>
                <p:nvPr/>
              </p:nvSpPr>
              <p:spPr>
                <a:xfrm>
                  <a:off x="17691" y="5859392"/>
                  <a:ext cx="4385882" cy="7078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ja-JP" sz="2000" dirty="0"/>
                    <a:t>Upstream magnetization:</a:t>
                  </a:r>
                  <a:endParaRPr lang="en-US" altLang="ja-JP" sz="2000" b="0" i="1" dirty="0"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∼0.1</m:t>
                        </m:r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altLang="ja-JP" sz="2000" dirty="0"/>
                </a:p>
              </p:txBody>
            </p:sp>
          </mc:Choice>
          <mc:Fallback xmlns="">
            <p:sp>
              <p:nvSpPr>
                <p:cNvPr id="9" name="正方形/長方形 8">
                  <a:extLst>
                    <a:ext uri="{FF2B5EF4-FFF2-40B4-BE49-F238E27FC236}">
                      <a16:creationId xmlns:a16="http://schemas.microsoft.com/office/drawing/2014/main" id="{92C09236-4304-764B-A54C-7D452A0E3F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91" y="5859392"/>
                  <a:ext cx="4385882" cy="707886"/>
                </a:xfrm>
                <a:prstGeom prst="rect">
                  <a:avLst/>
                </a:prstGeom>
                <a:blipFill>
                  <a:blip r:embed="rId3"/>
                  <a:stretch>
                    <a:fillRect t="-535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25C3F16B-643E-DA40-9471-BC1893F460FB}"/>
                </a:ext>
              </a:extLst>
            </p:cNvPr>
            <p:cNvSpPr/>
            <p:nvPr/>
          </p:nvSpPr>
          <p:spPr>
            <a:xfrm>
              <a:off x="59658" y="2248225"/>
              <a:ext cx="4400483" cy="441195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A0BC9873-30BC-5846-B8D1-0187D409B658}"/>
                </a:ext>
              </a:extLst>
            </p:cNvPr>
            <p:cNvSpPr/>
            <p:nvPr/>
          </p:nvSpPr>
          <p:spPr>
            <a:xfrm>
              <a:off x="129342" y="5328186"/>
              <a:ext cx="139743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400" dirty="0"/>
                <a:t>[Metzger+ 2019]</a:t>
              </a:r>
              <a:endParaRPr lang="ja-JP" altLang="en-US" sz="1400"/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0B967835-3714-734D-ABAB-D513DBDE525A}"/>
              </a:ext>
            </a:extLst>
          </p:cNvPr>
          <p:cNvGrpSpPr/>
          <p:nvPr/>
        </p:nvGrpSpPr>
        <p:grpSpPr>
          <a:xfrm>
            <a:off x="91585" y="1944401"/>
            <a:ext cx="4469114" cy="4411952"/>
            <a:chOff x="4681419" y="2214886"/>
            <a:chExt cx="4469114" cy="4411952"/>
          </a:xfrm>
        </p:grpSpPr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DE3C1B0B-1A02-1542-8C82-698CE564F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2999" y="3125907"/>
              <a:ext cx="3995422" cy="2448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正方形/長方形 9">
                  <a:extLst>
                    <a:ext uri="{FF2B5EF4-FFF2-40B4-BE49-F238E27FC236}">
                      <a16:creationId xmlns:a16="http://schemas.microsoft.com/office/drawing/2014/main" id="{6EF66CA7-25EB-B348-A384-0CFAB639FCA7}"/>
                    </a:ext>
                  </a:extLst>
                </p:cNvPr>
                <p:cNvSpPr/>
                <p:nvPr/>
              </p:nvSpPr>
              <p:spPr>
                <a:xfrm>
                  <a:off x="4788373" y="5826053"/>
                  <a:ext cx="4114767" cy="7078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ja-JP" sz="2000" b="0" dirty="0"/>
                    <a:t>Upstream magnetization: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&gt;1</m:t>
                        </m:r>
                      </m:oMath>
                    </m:oMathPara>
                  </a14:m>
                  <a:endParaRPr lang="en-US" altLang="ja-JP" sz="2000" dirty="0"/>
                </a:p>
              </p:txBody>
            </p:sp>
          </mc:Choice>
          <mc:Fallback xmlns="">
            <p:sp>
              <p:nvSpPr>
                <p:cNvPr id="10" name="正方形/長方形 9">
                  <a:extLst>
                    <a:ext uri="{FF2B5EF4-FFF2-40B4-BE49-F238E27FC236}">
                      <a16:creationId xmlns:a16="http://schemas.microsoft.com/office/drawing/2014/main" id="{6EF66CA7-25EB-B348-A384-0CFAB639FC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8373" y="5826053"/>
                  <a:ext cx="4114767" cy="707886"/>
                </a:xfrm>
                <a:prstGeom prst="rect">
                  <a:avLst/>
                </a:prstGeom>
                <a:blipFill>
                  <a:blip r:embed="rId5"/>
                  <a:stretch>
                    <a:fillRect t="-535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65835DA0-9766-9744-9692-DE43BACEB2CE}"/>
                </a:ext>
              </a:extLst>
            </p:cNvPr>
            <p:cNvSpPr/>
            <p:nvPr/>
          </p:nvSpPr>
          <p:spPr>
            <a:xfrm>
              <a:off x="4681419" y="2214886"/>
              <a:ext cx="4469114" cy="441195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8FAAB656-D1A0-FC4E-B0D0-F1A97D30BD33}"/>
                </a:ext>
              </a:extLst>
            </p:cNvPr>
            <p:cNvSpPr/>
            <p:nvPr/>
          </p:nvSpPr>
          <p:spPr>
            <a:xfrm>
              <a:off x="7241808" y="5140958"/>
              <a:ext cx="167661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400" dirty="0"/>
                <a:t> [</a:t>
              </a:r>
              <a:r>
                <a:rPr lang="en-US" altLang="ja-JP" sz="1400" dirty="0" err="1"/>
                <a:t>Beloborodov</a:t>
              </a:r>
              <a:r>
                <a:rPr lang="en-US" altLang="ja-JP" sz="1400" dirty="0"/>
                <a:t> 2020]</a:t>
              </a:r>
              <a:endParaRPr lang="ja-JP" altLang="en-US" sz="1400"/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A7F3C7D-BD72-A645-95D0-71F014C03EB1}"/>
              </a:ext>
            </a:extLst>
          </p:cNvPr>
          <p:cNvSpPr txBox="1"/>
          <p:nvPr/>
        </p:nvSpPr>
        <p:spPr>
          <a:xfrm>
            <a:off x="84283" y="1996929"/>
            <a:ext cx="44351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u="sng" dirty="0"/>
              <a:t>pair plasma</a:t>
            </a:r>
            <a:endParaRPr kumimoji="1" lang="en-US" altLang="ja-JP" sz="2000" b="1" u="sng" dirty="0"/>
          </a:p>
          <a:p>
            <a:pPr algn="ctr"/>
            <a:r>
              <a:rPr lang="en-US" altLang="ja-JP" dirty="0" err="1"/>
              <a:t>Beloborodov</a:t>
            </a:r>
            <a:r>
              <a:rPr lang="en-US" altLang="ja-JP" dirty="0"/>
              <a:t> 2017; 2020</a:t>
            </a:r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807084C-D3AC-6040-9AA5-D7290954B885}"/>
              </a:ext>
            </a:extLst>
          </p:cNvPr>
          <p:cNvSpPr txBox="1"/>
          <p:nvPr/>
        </p:nvSpPr>
        <p:spPr>
          <a:xfrm>
            <a:off x="4659234" y="1996929"/>
            <a:ext cx="43779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u="sng" dirty="0"/>
              <a:t>Ion-electron plasma</a:t>
            </a:r>
            <a:endParaRPr lang="en-US" altLang="ja-JP" sz="2000" b="1" i="1" u="sng" dirty="0">
              <a:latin typeface="Cambria Math" panose="02040503050406030204" pitchFamily="18" charset="0"/>
            </a:endParaRPr>
          </a:p>
          <a:p>
            <a:pPr algn="ctr"/>
            <a:r>
              <a:rPr lang="en-US" altLang="ja-JP" dirty="0"/>
              <a:t>Metzger+ 2019; Margalit+ 2020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688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E1A77C86-1DD2-864E-B225-44B659A1F9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3197" y="857961"/>
                <a:ext cx="8077605" cy="5612860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lnSpc>
                    <a:spcPct val="120000"/>
                  </a:lnSpc>
                  <a:buNone/>
                </a:pPr>
                <a:r>
                  <a:rPr kumimoji="1" lang="en-US" altLang="ja-JP" sz="2200" b="1" u="sng" dirty="0"/>
                  <a:t>Advantage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ja-JP" sz="2200" dirty="0"/>
                  <a:t>S</a:t>
                </a:r>
                <a:r>
                  <a:rPr kumimoji="1" lang="en-US" altLang="ja-JP" sz="2200" dirty="0"/>
                  <a:t>elf-consistently generate electron bunches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ja-JP" sz="2200" dirty="0"/>
                  <a:t>Excite linearly polarized waves (X-mode wave)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ja-JP" sz="2200" dirty="0"/>
                  <a:t>Peak frequency in observer frame (e.g., Plotnikov &amp; </a:t>
                </a:r>
                <a:r>
                  <a:rPr lang="en-US" altLang="ja-JP" sz="2200" dirty="0" err="1"/>
                  <a:t>Sironi</a:t>
                </a:r>
                <a:r>
                  <a:rPr lang="en-US" altLang="ja-JP" sz="2200" dirty="0"/>
                  <a:t> 2019):</a:t>
                </a:r>
                <a:br>
                  <a:rPr kumimoji="1" lang="en-US" altLang="ja-JP" sz="22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ja-JP" sz="2200" b="0" i="1" smtClean="0">
                            <a:latin typeface="Cambria Math" panose="02040503050406030204" pitchFamily="18" charset="0"/>
                          </a:rPr>
                          <m:t>𝑝𝑒𝑎𝑘</m:t>
                        </m:r>
                      </m:sub>
                    </m:sSub>
                    <m:r>
                      <a:rPr kumimoji="1" lang="en-US" altLang="ja-JP" sz="2200" b="0" i="1" smtClean="0"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altLang="ja-JP" sz="2200" i="1" smtClean="0">
                        <a:latin typeface="Cambria Math" panose="02040503050406030204" pitchFamily="18" charset="0"/>
                      </a:rPr>
                      <m:t>𝜂</m:t>
                    </m:r>
                    <m:sSub>
                      <m:sSubPr>
                        <m:ctrlPr>
                          <a:rPr lang="en-US" altLang="ja-JP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220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altLang="ja-JP" sz="22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ja-JP" sz="220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f>
                      <m:fPr>
                        <m:ctrlPr>
                          <a:rPr kumimoji="1" lang="en-US" altLang="ja-JP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2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ja-JP" sz="2200" i="1">
                                <a:latin typeface="Cambria Math" panose="02040503050406030204" pitchFamily="18" charset="0"/>
                              </a:rPr>
                              <m:t>𝑝𝑒</m:t>
                            </m:r>
                          </m:sub>
                        </m:sSub>
                      </m:num>
                      <m:den>
                        <m:r>
                          <a:rPr kumimoji="1" lang="en-US" altLang="ja-JP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kumimoji="1" lang="en-US" altLang="ja-JP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kumimoji="1" lang="en-US" altLang="ja-JP" sz="2200" b="0" i="1" smtClean="0">
                        <a:latin typeface="Cambria Math" panose="02040503050406030204" pitchFamily="18" charset="0"/>
                      </a:rPr>
                      <m:t>∼</m:t>
                    </m:r>
                    <m:rad>
                      <m:radPr>
                        <m:degHide m:val="on"/>
                        <m:ctrlPr>
                          <a:rPr kumimoji="1" lang="en-US" altLang="ja-JP" sz="22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altLang="ja-JP" sz="2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altLang="ja-JP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sz="2200" b="0" i="0" smtClean="0">
                                    <a:latin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altLang="ja-JP" sz="2200" i="1">
                                    <a:latin typeface="Cambria Math" panose="02040503050406030204" pitchFamily="18" charset="0"/>
                                  </a:rPr>
                                  <m:t>𝑠h</m:t>
                                </m:r>
                              </m:sub>
                              <m:sup>
                                <m:r>
                                  <a:rPr lang="en-US" altLang="ja-JP" sz="2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en-US" altLang="ja-JP" sz="2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2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ja-JP" sz="22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num>
                          <m:den>
                            <m:sSup>
                              <m:sSupPr>
                                <m:ctrlPr>
                                  <a:rPr lang="en-US" altLang="ja-JP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2200" b="0" i="0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en-US" altLang="ja-JP" sz="2200" b="0" i="0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lang="en-US" altLang="ja-JP" sz="2200">
                                <a:latin typeface="Cambria Math" panose="02040503050406030204" pitchFamily="18" charset="0"/>
                              </a:rPr>
                              <m:t>c</m:t>
                            </m:r>
                            <m:sSup>
                              <m:sSupPr>
                                <m:ctrlPr>
                                  <a:rPr lang="en-US" altLang="ja-JP" sz="2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sz="2200"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</m:e>
                              <m:sup>
                                <m:r>
                                  <a:rPr lang="en-US" altLang="ja-JP" sz="2200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sup>
                            </m:sSup>
                          </m:den>
                        </m:f>
                      </m:e>
                    </m:rad>
                    <m:r>
                      <m:rPr>
                        <m:sty m:val="p"/>
                      </m:rPr>
                      <a:rPr kumimoji="1" lang="en-US" altLang="ja-JP" sz="2200" b="0" i="0" smtClean="0">
                        <a:latin typeface="Cambria Math" panose="02040503050406030204" pitchFamily="18" charset="0"/>
                      </a:rPr>
                      <m:t>GHz</m:t>
                    </m:r>
                    <m:r>
                      <a:rPr kumimoji="1" lang="en-US" altLang="ja-JP" sz="2200" b="0" i="0" smtClean="0">
                        <a:latin typeface="Cambria Math" panose="02040503050406030204" pitchFamily="18" charset="0"/>
                      </a:rPr>
                      <m:t>     (</m:t>
                    </m:r>
                    <m:r>
                      <a:rPr kumimoji="1" lang="en-US" altLang="ja-JP" sz="22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kumimoji="1" lang="en-US" altLang="ja-JP" sz="2200" b="0" i="0" smtClean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kumimoji="1" lang="en-US" altLang="ja-JP" sz="22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kumimoji="1" lang="en-US" altLang="ja-JP" sz="2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sz="2200" b="0" i="0" smtClean="0">
                        <a:latin typeface="Cambria Math" panose="02040503050406030204" pitchFamily="18" charset="0"/>
                      </a:rPr>
                      <m:t>few</m:t>
                    </m:r>
                    <m:r>
                      <a:rPr kumimoji="1" lang="en-US" altLang="ja-JP" sz="22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ja-JP" sz="2200" b="1" u="sng" dirty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kumimoji="1" lang="en-US" altLang="ja-JP" sz="2200" b="1" u="sng" dirty="0"/>
                  <a:t>Problem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altLang="ja-JP" sz="2200" dirty="0">
                    <a:solidFill>
                      <a:srgbClr val="FF0000"/>
                    </a:solidFill>
                  </a:rPr>
                  <a:t>Emission efficiency of SMI is not clear especially for electron-ion plasmas</a:t>
                </a:r>
              </a:p>
              <a:p>
                <a:pPr>
                  <a:lnSpc>
                    <a:spcPct val="120000"/>
                  </a:lnSpc>
                  <a:buFont typeface="Wingdings" pitchFamily="2" charset="2"/>
                  <a:buChar char="ü"/>
                </a:pPr>
                <a:r>
                  <a:rPr lang="en-US" altLang="ja-JP" sz="2200" dirty="0"/>
                  <a:t>How much flare energy is converted into coherent emission?</a:t>
                </a:r>
              </a:p>
              <a:p>
                <a:pPr>
                  <a:lnSpc>
                    <a:spcPct val="120000"/>
                  </a:lnSpc>
                  <a:buFont typeface="Wingdings" pitchFamily="2" charset="2"/>
                  <a:buChar char="ü"/>
                </a:pPr>
                <a:r>
                  <a:rPr lang="en-US" altLang="ja-JP" sz="2200" dirty="0"/>
                  <a:t>SMI models often assume</a:t>
                </a:r>
                <a:br>
                  <a:rPr lang="en-US" altLang="ja-JP" sz="22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2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ja-JP" sz="2200" i="1">
                            <a:latin typeface="Cambria Math" panose="02040503050406030204" pitchFamily="18" charset="0"/>
                          </a:rPr>
                          <m:t>𝜉</m:t>
                        </m:r>
                      </m:sub>
                    </m:sSub>
                    <m:r>
                      <a:rPr lang="en-US" altLang="ja-JP" sz="2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ja-JP" sz="2200" b="0" i="0" smtClean="0">
                            <a:latin typeface="Cambria Math" panose="02040503050406030204" pitchFamily="18" charset="0"/>
                          </a:rPr>
                          <m:t>maser</m:t>
                        </m:r>
                        <m:r>
                          <a:rPr lang="en-US" altLang="ja-JP" sz="22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ja-JP" sz="2200" b="0" i="0" smtClean="0">
                            <a:latin typeface="Cambria Math" panose="02040503050406030204" pitchFamily="18" charset="0"/>
                          </a:rPr>
                          <m:t>emission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ja-JP" sz="2200" b="0" i="0" smtClean="0">
                            <a:latin typeface="Cambria Math" panose="02040503050406030204" pitchFamily="18" charset="0"/>
                          </a:rPr>
                          <m:t>total</m:t>
                        </m:r>
                        <m:r>
                          <a:rPr lang="en-US" altLang="ja-JP" sz="22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ja-JP" sz="2200" b="0" i="0" smtClean="0">
                            <a:latin typeface="Cambria Math" panose="02040503050406030204" pitchFamily="18" charset="0"/>
                          </a:rPr>
                          <m:t>incoming</m:t>
                        </m:r>
                        <m:r>
                          <a:rPr lang="en-US" altLang="ja-JP" sz="22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ja-JP" sz="2200" b="0" i="0" smtClean="0">
                            <a:latin typeface="Cambria Math" panose="02040503050406030204" pitchFamily="18" charset="0"/>
                          </a:rPr>
                          <m:t>energy</m:t>
                        </m:r>
                      </m:den>
                    </m:f>
                    <m:r>
                      <a:rPr lang="en-US" altLang="ja-JP" sz="22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altLang="ja-JP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2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2200" i="1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br>
                  <a:rPr lang="en-US" altLang="ja-JP" sz="2200" dirty="0"/>
                </a:br>
                <a:endParaRPr lang="en-US" altLang="ja-JP" dirty="0"/>
              </a:p>
              <a:p>
                <a:pPr marL="0" indent="0">
                  <a:buNone/>
                </a:pPr>
                <a:endParaRPr kumimoji="1" lang="ja-JP" altLang="en-US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E1A77C86-1DD2-864E-B225-44B659A1F9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197" y="857961"/>
                <a:ext cx="8077605" cy="5612860"/>
              </a:xfrm>
              <a:blipFill>
                <a:blip r:embed="rId2"/>
                <a:stretch>
                  <a:fillRect l="-784" b="-6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537C359-B94B-DB4C-BA3F-593B14F5C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2020/8/8</a:t>
            </a:r>
            <a:endParaRPr 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7611A1-D413-994B-8277-754911D7C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1AF1B-9797-42B9-A0F5-0912A75B0F9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41AE617C-5C6E-1749-BE1C-F9B79EBE5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Properties of SMI Model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6674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コンテンツ プレースホルダー 1"/>
              <p:cNvSpPr>
                <a:spLocks noGrp="1"/>
              </p:cNvSpPr>
              <p:nvPr>
                <p:ph idx="1"/>
              </p:nvPr>
            </p:nvSpPr>
            <p:spPr>
              <a:xfrm>
                <a:off x="624924" y="874863"/>
                <a:ext cx="3674561" cy="4804343"/>
              </a:xfrm>
              <a:ln>
                <a:noFill/>
              </a:ln>
            </p:spPr>
            <p:txBody>
              <a:bodyPr>
                <a:normAutofit/>
              </a:bodyPr>
              <a:lstStyle/>
              <a:p>
                <a:r>
                  <a:rPr lang="en-US" altLang="ja-JP" dirty="0">
                    <a:latin typeface="+mj-ea"/>
                    <a:ea typeface="+mj-ea"/>
                  </a:rPr>
                  <a:t>time step</a:t>
                </a:r>
                <a:r>
                  <a:rPr lang="en-US" altLang="ja-JP" dirty="0">
                    <a:ea typeface="Cambria Math" panose="02040503050406030204" pitchFamily="18" charset="0"/>
                  </a:rPr>
                  <a:t>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𝑝𝑒</m:t>
                          </m:r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altLang="ja-JP" dirty="0"/>
              </a:p>
              <a:p>
                <a:r>
                  <a:rPr lang="en-US" altLang="ja-JP" dirty="0"/>
                  <a:t>grid size: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altLang="ja-JP" i="1">
                              <a:latin typeface="Cambria Math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ja-JP" i="1">
                              <a:latin typeface="Cambria Math" charset="0"/>
                              <a:ea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𝑝𝑒</m:t>
                              </m:r>
                            </m:sub>
                          </m:sSub>
                        </m:den>
                      </m:f>
                      <m:r>
                        <a:rPr lang="en-US" altLang="ja-JP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altLang="ja-JP" dirty="0"/>
              </a:p>
              <a:p>
                <a:r>
                  <a:rPr lang="en-US" altLang="ja-JP" dirty="0"/>
                  <a:t>particle number/cell:</a:t>
                </a:r>
                <a:br>
                  <a:rPr lang="en-US" altLang="ja-JP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ja-JP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smtClean="0">
                        <a:latin typeface="Cambria Math" charset="0"/>
                      </a:rPr>
                      <m:t>6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en-US" altLang="ja-JP" dirty="0"/>
              </a:p>
              <a:p>
                <a:r>
                  <a:rPr lang="en-US" altLang="ja-JP" dirty="0">
                    <a:ea typeface="Cambria Math" panose="02040503050406030204" pitchFamily="18" charset="0"/>
                  </a:rPr>
                  <a:t>upstream Lorentz factor:</a:t>
                </a:r>
                <a:br>
                  <a:rPr lang="en-US" altLang="ja-JP" dirty="0"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</m:t>
                    </m:r>
                    <m:r>
                      <a:rPr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US" altLang="ja-JP" dirty="0">
                  <a:ea typeface="Cambria Math" panose="02040503050406030204" pitchFamily="18" charset="0"/>
                </a:endParaRPr>
              </a:p>
              <a:p>
                <a:r>
                  <a:rPr lang="en-US" altLang="ja-JP" dirty="0">
                    <a:ea typeface="Cambria Math" panose="02040503050406030204" pitchFamily="18" charset="0"/>
                  </a:rPr>
                  <a:t>Mass ratio:</a:t>
                </a:r>
                <a:br>
                  <a:rPr lang="en-US" altLang="ja-JP" dirty="0"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f>
                      <m:fPr>
                        <m:ctrlPr>
                          <a:rPr lang="bg-BG" altLang="ja-JP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  <m:r>
                      <a:rPr lang="en-US" altLang="ja-JP" b="0" i="0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=50</m:t>
                    </m:r>
                  </m:oMath>
                </a14:m>
                <a:endParaRPr lang="en-US" altLang="ja-JP" dirty="0">
                  <a:ea typeface="Cambria Math" panose="02040503050406030204" pitchFamily="18" charset="0"/>
                </a:endParaRPr>
              </a:p>
              <a:p>
                <a:endParaRPr lang="en-US" altLang="ja-JP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" name="コンテンツ プレースホルダー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4924" y="874863"/>
                <a:ext cx="3674561" cy="4804343"/>
              </a:xfrm>
              <a:blipFill>
                <a:blip r:embed="rId3"/>
                <a:stretch>
                  <a:fillRect l="-1379" t="-13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5FFA3-4354-424B-A0AC-F06BA64BEE0A}" type="datetime1">
              <a:rPr lang="ja-JP" altLang="en-US" smtClean="0"/>
              <a:t>2021/2/18</a:t>
            </a:fld>
            <a:endParaRPr lang="en-US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628650" y="73030"/>
            <a:ext cx="8031256" cy="663573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Simulation Setting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44516" y="1110323"/>
            <a:ext cx="367083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b="1" u="sng" dirty="0"/>
              <a:t>Coordinate system and geometry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303211" y="1586529"/>
            <a:ext cx="4699396" cy="2705713"/>
            <a:chOff x="4354970" y="1638289"/>
            <a:chExt cx="4699396" cy="270571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970" y="1638289"/>
              <a:ext cx="4699396" cy="270571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8185411" y="2179108"/>
                  <a:ext cx="65987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85411" y="2179108"/>
                  <a:ext cx="659877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32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D871980-B361-544E-B9F0-32597AFB851D}"/>
                  </a:ext>
                </a:extLst>
              </p:cNvPr>
              <p:cNvSpPr/>
              <p:nvPr/>
            </p:nvSpPr>
            <p:spPr>
              <a:xfrm>
                <a:off x="624924" y="5251734"/>
                <a:ext cx="5966460" cy="10740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itchFamily="2" charset="2"/>
                  <a:buChar char="ü"/>
                </a:pPr>
                <a:r>
                  <a:rPr lang="en-US" altLang="ja-JP" sz="2000" dirty="0">
                    <a:latin typeface="+mn-ea"/>
                    <a:cs typeface="Cambria Math" charset="0"/>
                  </a:rPr>
                  <a:t>magnetization</a:t>
                </a:r>
                <a:br>
                  <a:rPr lang="en-US" altLang="ja-JP" sz="2000" i="1" dirty="0">
                    <a:latin typeface="Cambria Math" charset="0"/>
                    <a:ea typeface="Cambria Math" charset="0"/>
                    <a:cs typeface="Cambria Math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altLang="ja-JP" sz="20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</m:sub>
                    </m:sSub>
                    <m:r>
                      <a:rPr lang="en-US" altLang="ja-JP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bg-BG" altLang="ja-JP" sz="20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ja-JP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altLang="ja-JP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altLang="ja-JP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4</m:t>
                        </m:r>
                        <m:r>
                          <a:rPr lang="en-US" altLang="ja-JP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ja-JP" sz="20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𝑖</m:t>
                            </m:r>
                          </m:sub>
                        </m:sSub>
                        <m:sSup>
                          <m:sSup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ja-JP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ja-JP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ja-JP" sz="2000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0.1,</m:t>
                    </m:r>
                    <m:r>
                      <a:rPr lang="en-US" altLang="ja-JP" sz="2000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</m:t>
                    </m:r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altLang="ja-JP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</m:t>
                        </m:r>
                      </m:sub>
                    </m:sSub>
                    <m:r>
                      <a:rPr lang="en-US" altLang="ja-JP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bg-BG" altLang="ja-JP" sz="20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sz="20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ja-JP" sz="20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ja-JP" sz="20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altLang="ja-JP" sz="20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</m:sub>
                    </m:sSub>
                    <m:r>
                      <a:rPr lang="en-US" altLang="ja-JP" sz="2000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=5 </m:t>
                    </m:r>
                  </m:oMath>
                </a14:m>
                <a:endParaRPr lang="en-US" altLang="ja-JP" sz="2000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D871980-B361-544E-B9F0-32597AFB85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924" y="5251734"/>
                <a:ext cx="5966460" cy="1074077"/>
              </a:xfrm>
              <a:prstGeom prst="rect">
                <a:avLst/>
              </a:prstGeom>
              <a:blipFill>
                <a:blip r:embed="rId6"/>
                <a:stretch>
                  <a:fillRect l="-851" t="-5814" b="-23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6A8C83DB-7009-A54D-9E79-8B7A37B14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1AF1B-9797-42B9-A0F5-0912A75B0F9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234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e-shock_sig=1e-1_bBLi0n.mp4">
            <a:hlinkClick r:id="" action="ppaction://media"/>
            <a:extLst>
              <a:ext uri="{FF2B5EF4-FFF2-40B4-BE49-F238E27FC236}">
                <a16:creationId xmlns:a16="http://schemas.microsoft.com/office/drawing/2014/main" id="{AD419938-6A4B-9C41-8FF8-C9683CCDD0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3280" y="820713"/>
            <a:ext cx="6254407" cy="584448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35610-3D3B-6B47-BB40-1BEAD62BB7CA}" type="datetime1">
              <a:rPr lang="ja-JP" altLang="en-US" smtClean="0"/>
              <a:t>2021/2/18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Global Structure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419675" y="1110524"/>
                <a:ext cx="474562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9675" y="1110524"/>
                <a:ext cx="474562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419675" y="1639613"/>
                <a:ext cx="474562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9675" y="1639613"/>
                <a:ext cx="474562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486650" y="3192433"/>
                <a:ext cx="474562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6650" y="3192433"/>
                <a:ext cx="474562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486650" y="2168702"/>
                <a:ext cx="474562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6650" y="2168702"/>
                <a:ext cx="474562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253483" y="4317263"/>
                <a:ext cx="474562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𝑥𝑒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483" y="4317263"/>
                <a:ext cx="474562" cy="400110"/>
              </a:xfrm>
              <a:prstGeom prst="rect">
                <a:avLst/>
              </a:prstGeom>
              <a:blipFill>
                <a:blip r:embed="rId10"/>
                <a:stretch>
                  <a:fillRect r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226625" y="4750412"/>
                <a:ext cx="474562" cy="4242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𝑦𝑒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625" y="4750412"/>
                <a:ext cx="474562" cy="424283"/>
              </a:xfrm>
              <a:prstGeom prst="rect">
                <a:avLst/>
              </a:prstGeom>
              <a:blipFill>
                <a:blip r:embed="rId11"/>
                <a:stretch>
                  <a:fillRect r="-7895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330141" y="5354948"/>
                <a:ext cx="474562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𝑥𝑖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141" y="5354948"/>
                <a:ext cx="47456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330141" y="5850263"/>
                <a:ext cx="474562" cy="4242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𝑦𝑖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141" y="5850263"/>
                <a:ext cx="474562" cy="424283"/>
              </a:xfrm>
              <a:prstGeom prst="rect">
                <a:avLst/>
              </a:prstGeom>
              <a:blipFill>
                <a:blip r:embed="rId13"/>
                <a:stretch>
                  <a:fillRect r="-5263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330141" y="2678283"/>
                <a:ext cx="474562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141" y="2678283"/>
                <a:ext cx="474562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156805" y="3742954"/>
                <a:ext cx="544382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805" y="3742954"/>
                <a:ext cx="544382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838076" y="6427757"/>
                <a:ext cx="1556062" cy="4237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charset="0"/>
                        </a:rPr>
                        <m:t>/(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𝑐</m:t>
                      </m:r>
                      <m:r>
                        <a:rPr lang="en-US" sz="2000" b="0" i="1" smtClean="0">
                          <a:latin typeface="Cambria Math" charset="0"/>
                        </a:rPr>
                        <m:t>/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𝑝𝑒</m:t>
                          </m:r>
                        </m:sub>
                      </m:sSub>
                      <m:r>
                        <a:rPr lang="en-US" sz="20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076" y="6427757"/>
                <a:ext cx="1556062" cy="423770"/>
              </a:xfrm>
              <a:prstGeom prst="rect">
                <a:avLst/>
              </a:prstGeom>
              <a:blipFill>
                <a:blip r:embed="rId16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テキスト ボックス 3">
            <a:extLst>
              <a:ext uri="{FF2B5EF4-FFF2-40B4-BE49-F238E27FC236}">
                <a16:creationId xmlns:a16="http://schemas.microsoft.com/office/drawing/2014/main" id="{4B3CDE81-991A-354B-B86F-4E397D89077D}"/>
              </a:ext>
            </a:extLst>
          </p:cNvPr>
          <p:cNvSpPr txBox="1"/>
          <p:nvPr/>
        </p:nvSpPr>
        <p:spPr>
          <a:xfrm>
            <a:off x="5946039" y="1666992"/>
            <a:ext cx="1369974" cy="372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Plasma flow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3" name="左矢印 12">
            <a:extLst>
              <a:ext uri="{FF2B5EF4-FFF2-40B4-BE49-F238E27FC236}">
                <a16:creationId xmlns:a16="http://schemas.microsoft.com/office/drawing/2014/main" id="{E2918D52-C265-514C-AAB6-1E8E42FA13E3}"/>
              </a:ext>
            </a:extLst>
          </p:cNvPr>
          <p:cNvSpPr/>
          <p:nvPr/>
        </p:nvSpPr>
        <p:spPr>
          <a:xfrm>
            <a:off x="6205071" y="1371600"/>
            <a:ext cx="782289" cy="362271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5">
                <a:extLst>
                  <a:ext uri="{FF2B5EF4-FFF2-40B4-BE49-F238E27FC236}">
                    <a16:creationId xmlns:a16="http://schemas.microsoft.com/office/drawing/2014/main" id="{AC9E1CD9-2E18-BB41-B3A9-E83660A0040A}"/>
                  </a:ext>
                </a:extLst>
              </p:cNvPr>
              <p:cNvSpPr txBox="1"/>
              <p:nvPr/>
            </p:nvSpPr>
            <p:spPr>
              <a:xfrm>
                <a:off x="153849" y="915299"/>
                <a:ext cx="1453887" cy="92333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=0.1</m:t>
                      </m:r>
                    </m:oMath>
                  </m:oMathPara>
                </a14:m>
                <a:endParaRPr lang="en-US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=50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5">
                <a:extLst>
                  <a:ext uri="{FF2B5EF4-FFF2-40B4-BE49-F238E27FC236}">
                    <a16:creationId xmlns:a16="http://schemas.microsoft.com/office/drawing/2014/main" id="{AC9E1CD9-2E18-BB41-B3A9-E83660A00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849" y="915299"/>
                <a:ext cx="1453887" cy="923330"/>
              </a:xfrm>
              <a:prstGeom prst="rect">
                <a:avLst/>
              </a:prstGeom>
              <a:blipFill>
                <a:blip r:embed="rId17"/>
                <a:stretch>
                  <a:fillRect l="-4310" b="-648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9183650-E84C-3A4B-8FD2-A4824F73A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1AF1B-9797-42B9-A0F5-0912A75B0F9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4F8352E-47FB-2743-855E-3AB7DAEEFE99}"/>
              </a:ext>
            </a:extLst>
          </p:cNvPr>
          <p:cNvSpPr txBox="1"/>
          <p:nvPr/>
        </p:nvSpPr>
        <p:spPr>
          <a:xfrm>
            <a:off x="7316013" y="753753"/>
            <a:ext cx="1879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[Iwamoto+ 2019]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030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625AE81-853C-A44A-9EEB-114FD03E9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773" y="796635"/>
            <a:ext cx="6258933" cy="584167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10477-1F70-9941-AFE7-B87B68B27EA6}" type="datetime1">
              <a:rPr lang="ja-JP" altLang="en-US" smtClean="0"/>
              <a:t>2021/2/18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Structure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399810" y="1082474"/>
                <a:ext cx="474562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9810" y="1082474"/>
                <a:ext cx="474562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399810" y="1626535"/>
                <a:ext cx="474562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9810" y="1626535"/>
                <a:ext cx="47456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462235" y="3221577"/>
                <a:ext cx="462530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2235" y="3221577"/>
                <a:ext cx="462530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456219" y="2131590"/>
                <a:ext cx="474562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6219" y="2131590"/>
                <a:ext cx="474562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214593" y="4296276"/>
                <a:ext cx="474562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𝑥𝑒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93" y="4296276"/>
                <a:ext cx="474562" cy="400110"/>
              </a:xfrm>
              <a:prstGeom prst="rect">
                <a:avLst/>
              </a:prstGeom>
              <a:blipFill>
                <a:blip r:embed="rId8"/>
                <a:stretch>
                  <a:fillRect r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214593" y="4778030"/>
                <a:ext cx="474562" cy="4242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𝑦𝑒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93" y="4778030"/>
                <a:ext cx="474562" cy="424283"/>
              </a:xfrm>
              <a:prstGeom prst="rect">
                <a:avLst/>
              </a:prstGeom>
              <a:blipFill>
                <a:blip r:embed="rId9"/>
                <a:stretch>
                  <a:fillRect r="-8108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199301" y="5312355"/>
                <a:ext cx="58084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𝑥𝑖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301" y="5312355"/>
                <a:ext cx="580846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199301" y="5818282"/>
                <a:ext cx="580846" cy="4242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𝑦𝑖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301" y="5818282"/>
                <a:ext cx="580846" cy="424283"/>
              </a:xfrm>
              <a:prstGeom prst="rect">
                <a:avLst/>
              </a:prstGeom>
              <a:blipFill>
                <a:blip r:embed="rId11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196038" y="2656910"/>
                <a:ext cx="584109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038" y="2656910"/>
                <a:ext cx="584109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152453" y="3717470"/>
                <a:ext cx="544382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453" y="3717470"/>
                <a:ext cx="544382" cy="4001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830482" y="6428991"/>
                <a:ext cx="1556062" cy="4237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charset="0"/>
                        </a:rPr>
                        <m:t>/(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𝑐</m:t>
                      </m:r>
                      <m:r>
                        <a:rPr lang="en-US" sz="2000" b="0" i="1" smtClean="0">
                          <a:latin typeface="Cambria Math" charset="0"/>
                        </a:rPr>
                        <m:t>/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𝑝𝑒</m:t>
                          </m:r>
                        </m:sub>
                      </m:sSub>
                      <m:r>
                        <a:rPr lang="en-US" sz="20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482" y="6428991"/>
                <a:ext cx="1556062" cy="423770"/>
              </a:xfrm>
              <a:prstGeom prst="rect">
                <a:avLst/>
              </a:prstGeom>
              <a:blipFill>
                <a:blip r:embed="rId14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C87F0AB-9DBD-8C48-8025-1875959CB031}"/>
                  </a:ext>
                </a:extLst>
              </p:cNvPr>
              <p:cNvSpPr txBox="1"/>
              <p:nvPr/>
            </p:nvSpPr>
            <p:spPr>
              <a:xfrm>
                <a:off x="2062445" y="3277246"/>
                <a:ext cx="2970889" cy="7315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Induced Raman scattering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0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𝜆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/(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/</m:t>
                      </m:r>
                      <m:sSub>
                        <m:sSubPr>
                          <m:ctrlP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𝑝𝑒</m:t>
                          </m:r>
                        </m:sub>
                      </m:sSub>
                      <m:r>
                        <a:rPr lang="en-US" altLang="ja-JP" sz="20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)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~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500</m:t>
                      </m:r>
                    </m:oMath>
                  </m:oMathPara>
                </a14:m>
                <a:endParaRPr lang="en-US" altLang="ja-JP" sz="20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C87F0AB-9DBD-8C48-8025-1875959CB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2445" y="3277246"/>
                <a:ext cx="2970889" cy="731547"/>
              </a:xfrm>
              <a:prstGeom prst="rect">
                <a:avLst/>
              </a:prstGeom>
              <a:blipFill>
                <a:blip r:embed="rId15"/>
                <a:stretch>
                  <a:fillRect t="-3333" r="-424" b="-1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6DCBF64-C38C-2E40-AC73-6048B71F5EBB}"/>
                  </a:ext>
                </a:extLst>
              </p:cNvPr>
              <p:cNvSpPr txBox="1"/>
              <p:nvPr/>
            </p:nvSpPr>
            <p:spPr>
              <a:xfrm>
                <a:off x="153849" y="915299"/>
                <a:ext cx="1453887" cy="92333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=0.1</m:t>
                      </m:r>
                    </m:oMath>
                  </m:oMathPara>
                </a14:m>
                <a:endParaRPr lang="en-US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=50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6DCBF64-C38C-2E40-AC73-6048B71F5E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849" y="915299"/>
                <a:ext cx="1453887" cy="923330"/>
              </a:xfrm>
              <a:prstGeom prst="rect">
                <a:avLst/>
              </a:prstGeom>
              <a:blipFill>
                <a:blip r:embed="rId16"/>
                <a:stretch>
                  <a:fillRect l="-4310" b="-648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テキスト ボックス 3">
            <a:extLst>
              <a:ext uri="{FF2B5EF4-FFF2-40B4-BE49-F238E27FC236}">
                <a16:creationId xmlns:a16="http://schemas.microsoft.com/office/drawing/2014/main" id="{D7C5BA01-C9C9-F745-8059-879F18532BE1}"/>
              </a:ext>
            </a:extLst>
          </p:cNvPr>
          <p:cNvSpPr txBox="1"/>
          <p:nvPr/>
        </p:nvSpPr>
        <p:spPr>
          <a:xfrm>
            <a:off x="5946039" y="1666992"/>
            <a:ext cx="1369974" cy="372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Plasma flow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2" name="左矢印 12">
            <a:extLst>
              <a:ext uri="{FF2B5EF4-FFF2-40B4-BE49-F238E27FC236}">
                <a16:creationId xmlns:a16="http://schemas.microsoft.com/office/drawing/2014/main" id="{3516EDFF-DFE0-2744-84E3-75FF9A2C3CD8}"/>
              </a:ext>
            </a:extLst>
          </p:cNvPr>
          <p:cNvSpPr/>
          <p:nvPr/>
        </p:nvSpPr>
        <p:spPr>
          <a:xfrm>
            <a:off x="6205071" y="1371600"/>
            <a:ext cx="782289" cy="362271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1F685AD-2C2F-BC4F-A1B5-C91123DC2AC7}"/>
              </a:ext>
            </a:extLst>
          </p:cNvPr>
          <p:cNvSpPr/>
          <p:nvPr/>
        </p:nvSpPr>
        <p:spPr>
          <a:xfrm>
            <a:off x="4890025" y="4226477"/>
            <a:ext cx="901176" cy="199859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TextBox 24">
            <a:extLst>
              <a:ext uri="{FF2B5EF4-FFF2-40B4-BE49-F238E27FC236}">
                <a16:creationId xmlns:a16="http://schemas.microsoft.com/office/drawing/2014/main" id="{8A955950-4323-E14B-BCA5-EA2FD69FC2E7}"/>
              </a:ext>
            </a:extLst>
          </p:cNvPr>
          <p:cNvSpPr txBox="1"/>
          <p:nvPr/>
        </p:nvSpPr>
        <p:spPr>
          <a:xfrm>
            <a:off x="5881698" y="4805988"/>
            <a:ext cx="269413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Accelerated particles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BA74EE7E-7450-784C-855E-5E40A14C737D}"/>
              </a:ext>
            </a:extLst>
          </p:cNvPr>
          <p:cNvSpPr/>
          <p:nvPr/>
        </p:nvSpPr>
        <p:spPr>
          <a:xfrm>
            <a:off x="5148204" y="3717471"/>
            <a:ext cx="1735913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2055970-3E65-D444-9EF7-2429F5B61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1AF1B-9797-42B9-A0F5-0912A75B0F9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871F42A4-C4F5-D049-91D8-04201CE4D83E}"/>
              </a:ext>
            </a:extLst>
          </p:cNvPr>
          <p:cNvSpPr/>
          <p:nvPr/>
        </p:nvSpPr>
        <p:spPr>
          <a:xfrm>
            <a:off x="5004435" y="1082474"/>
            <a:ext cx="1001561" cy="94417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TextBox 24">
            <a:extLst>
              <a:ext uri="{FF2B5EF4-FFF2-40B4-BE49-F238E27FC236}">
                <a16:creationId xmlns:a16="http://schemas.microsoft.com/office/drawing/2014/main" id="{A9FAC701-F08C-4148-9AFF-E2259F040CC9}"/>
              </a:ext>
            </a:extLst>
          </p:cNvPr>
          <p:cNvSpPr txBox="1"/>
          <p:nvPr/>
        </p:nvSpPr>
        <p:spPr>
          <a:xfrm>
            <a:off x="1908213" y="1333761"/>
            <a:ext cx="297088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Filamentation Instability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7C50B2A-E2B5-8745-BADF-61C888002FE8}"/>
              </a:ext>
            </a:extLst>
          </p:cNvPr>
          <p:cNvSpPr txBox="1"/>
          <p:nvPr/>
        </p:nvSpPr>
        <p:spPr>
          <a:xfrm>
            <a:off x="7316013" y="753753"/>
            <a:ext cx="1879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[Iwamoto+ 2019]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3863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kumimoji="1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プレゼンテーション2" id="{1A1E7402-5D87-EB45-AA3B-3DBD9909C6D1}" vid="{FEE8087E-998C-8342-8A14-E01C700211F9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seminar</Template>
  <TotalTime>70109</TotalTime>
  <Words>1142</Words>
  <Application>Microsoft Macintosh PowerPoint</Application>
  <PresentationFormat>画面に合わせる (4:3)</PresentationFormat>
  <Paragraphs>260</Paragraphs>
  <Slides>18</Slides>
  <Notes>4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7" baseType="lpstr">
      <vt:lpstr>ＭＳ Ｐゴシック</vt:lpstr>
      <vt:lpstr>ＭＳ Ｐゴシック</vt:lpstr>
      <vt:lpstr>Arial</vt:lpstr>
      <vt:lpstr>Calibri</vt:lpstr>
      <vt:lpstr>Calibri Light</vt:lpstr>
      <vt:lpstr>Cambria Math</vt:lpstr>
      <vt:lpstr>LucidaGrande</vt:lpstr>
      <vt:lpstr>Wingdings</vt:lpstr>
      <vt:lpstr>Office テーマ</vt:lpstr>
      <vt:lpstr>2D PIC Simulations of Synchrotron Maser Instability in Relativistic Shocks</vt:lpstr>
      <vt:lpstr>Brightness Temperature of FRBs</vt:lpstr>
      <vt:lpstr>Synchrotron Maser Instability (SMI)</vt:lpstr>
      <vt:lpstr>SMI in Relativistic Shocks</vt:lpstr>
      <vt:lpstr>FRB Models Based on SMI</vt:lpstr>
      <vt:lpstr>Properties of SMI Model</vt:lpstr>
      <vt:lpstr>Simulation Setting</vt:lpstr>
      <vt:lpstr>Global Structure</vt:lpstr>
      <vt:lpstr>Global Structure</vt:lpstr>
      <vt:lpstr>Induced Raman Scattering</vt:lpstr>
      <vt:lpstr>Filamentation Instability</vt:lpstr>
      <vt:lpstr>Emission Efficiency: Pair vs Ion-Electron</vt:lpstr>
      <vt:lpstr>Positive Feedback Process</vt:lpstr>
      <vt:lpstr>Particle Energy Spectra </vt:lpstr>
      <vt:lpstr>Lorentz Factor Dependence</vt:lpstr>
      <vt:lpstr>Lorentz Factor Dependence</vt:lpstr>
      <vt:lpstr>Emission Efficiency in Observer Frame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Precursor Waves in Relativistic Shocks</dc:title>
  <dc:creator>Microsoft Office ユーザー</dc:creator>
  <cp:lastModifiedBy>岩本 昌倫</cp:lastModifiedBy>
  <cp:revision>1968</cp:revision>
  <cp:lastPrinted>2016-11-14T14:33:42Z</cp:lastPrinted>
  <dcterms:created xsi:type="dcterms:W3CDTF">2016-02-12T02:43:04Z</dcterms:created>
  <dcterms:modified xsi:type="dcterms:W3CDTF">2021-02-18T02:01:28Z</dcterms:modified>
</cp:coreProperties>
</file>