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6"/>
  </p:notesMasterIdLst>
  <p:sldIdLst>
    <p:sldId id="526" r:id="rId2"/>
    <p:sldId id="559" r:id="rId3"/>
    <p:sldId id="527" r:id="rId4"/>
    <p:sldId id="548" r:id="rId5"/>
    <p:sldId id="549" r:id="rId6"/>
    <p:sldId id="546" r:id="rId7"/>
    <p:sldId id="550" r:id="rId8"/>
    <p:sldId id="534" r:id="rId9"/>
    <p:sldId id="535" r:id="rId10"/>
    <p:sldId id="552" r:id="rId11"/>
    <p:sldId id="553" r:id="rId12"/>
    <p:sldId id="554" r:id="rId13"/>
    <p:sldId id="533" r:id="rId14"/>
    <p:sldId id="530" r:id="rId15"/>
    <p:sldId id="529" r:id="rId16"/>
    <p:sldId id="531" r:id="rId17"/>
    <p:sldId id="557" r:id="rId18"/>
    <p:sldId id="558" r:id="rId19"/>
    <p:sldId id="543" r:id="rId20"/>
    <p:sldId id="544" r:id="rId21"/>
    <p:sldId id="545" r:id="rId22"/>
    <p:sldId id="555" r:id="rId23"/>
    <p:sldId id="556" r:id="rId24"/>
    <p:sldId id="53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3A859-159E-A545-9A18-5F3A3B5ECDA0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FF0C2-1530-534A-8D43-7FB6571998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31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215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180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94768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220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6332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748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310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529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828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074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290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Friday, February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8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10" Type="http://schemas.openxmlformats.org/officeDocument/2006/relationships/image" Target="../media/image48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12BCF-DF44-8B48-95D5-510ADAB14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Can repeating fast radio bursts</a:t>
            </a:r>
            <a:br>
              <a:rPr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still be rotation powered? </a:t>
            </a:r>
            <a:endParaRPr kumimoji="1" lang="ja-JP" altLang="en-US" sz="32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1F65793-E4CF-3A4C-9600-44D931906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Kazumi Kashiyama (U. of Tokyo)</a:t>
            </a:r>
            <a:endParaRPr lang="ja-JP" altLang="en-US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E31AB7-C27A-2443-BBA3-05DD35829378}"/>
              </a:ext>
            </a:extLst>
          </p:cNvPr>
          <p:cNvSpPr txBox="1"/>
          <p:nvPr/>
        </p:nvSpPr>
        <p:spPr>
          <a:xfrm>
            <a:off x="785033" y="5987142"/>
            <a:ext cx="757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based on discussion with Shota </a:t>
            </a:r>
            <a:r>
              <a:rPr kumimoji="1" lang="en-US" altLang="ja-JP" dirty="0" err="1">
                <a:latin typeface="Gill Sans" panose="020B0502020104020203" pitchFamily="34" charset="-79"/>
                <a:cs typeface="Gill Sans" panose="020B0502020104020203" pitchFamily="34" charset="-79"/>
              </a:rPr>
              <a:t>Kisaka</a:t>
            </a:r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 (Hiroshima U.) and </a:t>
            </a:r>
            <a:r>
              <a:rPr kumimoji="1" lang="en-US" altLang="ja-JP" dirty="0" err="1">
                <a:latin typeface="Gill Sans" panose="020B0502020104020203" pitchFamily="34" charset="-79"/>
                <a:cs typeface="Gill Sans" panose="020B0502020104020203" pitchFamily="34" charset="-79"/>
              </a:rPr>
              <a:t>Kunihito</a:t>
            </a:r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ja-JP" dirty="0" err="1">
                <a:latin typeface="Gill Sans" panose="020B0502020104020203" pitchFamily="34" charset="-79"/>
                <a:cs typeface="Gill Sans" panose="020B0502020104020203" pitchFamily="34" charset="-79"/>
              </a:rPr>
              <a:t>Ioka</a:t>
            </a:r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 (YITP)</a:t>
            </a:r>
            <a:endParaRPr kumimoji="1" lang="ja-JP" altLang="en-US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88777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23D41-004E-CC45-81F8-B1DC3B01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1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General constraints (ii)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F52478-3EB3-204F-9066-FDB4A53D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48858"/>
            <a:ext cx="7886700" cy="4351338"/>
          </a:xfrm>
        </p:spPr>
        <p:txBody>
          <a:bodyPr/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rotation powered condition (for repeater)</a:t>
            </a:r>
            <a:endParaRPr kumimoji="1" lang="ja-JP" alt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71628A8-8B09-224F-9A49-69463D8A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12" y="4404605"/>
            <a:ext cx="5645011" cy="132193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160A3E8-824D-1C4D-883C-3EC9043A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885" y="2873739"/>
            <a:ext cx="2296821" cy="5385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D93B392-61BD-3143-88ED-6ED625CDB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615" y="2509015"/>
            <a:ext cx="4431270" cy="132193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E523F5-D528-2E4E-A818-577AB1C17B9C}"/>
              </a:ext>
            </a:extLst>
          </p:cNvPr>
          <p:cNvSpPr txBox="1"/>
          <p:nvPr/>
        </p:nvSpPr>
        <p:spPr>
          <a:xfrm>
            <a:off x="1096320" y="4028643"/>
            <a:ext cx="2554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conservatively, 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2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23D41-004E-CC45-81F8-B1DC3B01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485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General constraints (iii)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F52478-3EB3-204F-9066-FDB4A53D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9498"/>
            <a:ext cx="7886700" cy="4351338"/>
          </a:xfrm>
        </p:spPr>
        <p:txBody>
          <a:bodyPr/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1" lang="en-US" altLang="ja-JP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spindown</a:t>
            </a:r>
            <a:r>
              <a:rPr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 condition (for repeater)</a:t>
            </a:r>
            <a:endParaRPr kumimoji="1" lang="ja-JP" alt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599B8F7-48C5-4643-8407-D05828CA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901950"/>
            <a:ext cx="32004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88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23D41-004E-CC45-81F8-B1DC3B01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89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General constraints (iv)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F52478-3EB3-204F-9066-FDB4A53D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1786"/>
            <a:ext cx="7886700" cy="4351338"/>
          </a:xfrm>
        </p:spPr>
        <p:txBody>
          <a:bodyPr/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source NS supply condition (for repeater)</a:t>
            </a:r>
            <a:endParaRPr kumimoji="1" lang="ja-JP" alt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04F4951-6F45-A745-B312-32471779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39" y="2569529"/>
            <a:ext cx="4886239" cy="115576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18BC431-1978-AC43-A7A3-1816B126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70" y="4622805"/>
            <a:ext cx="6988433" cy="113448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A34300E-A6C7-904D-BCFB-5E2B7E1D96F4}"/>
              </a:ext>
            </a:extLst>
          </p:cNvPr>
          <p:cNvSpPr txBox="1"/>
          <p:nvPr/>
        </p:nvSpPr>
        <p:spPr>
          <a:xfrm>
            <a:off x="1096320" y="4028643"/>
            <a:ext cx="2554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conservatively, 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CE6E143-9661-304E-94F2-27FE75D19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20" y="2905094"/>
            <a:ext cx="1816100" cy="495300"/>
          </a:xfrm>
          <a:prstGeom prst="rect">
            <a:avLst/>
          </a:prstGeom>
        </p:spPr>
      </p:pic>
      <p:sp>
        <p:nvSpPr>
          <p:cNvPr id="16" name="右矢印 15">
            <a:extLst>
              <a:ext uri="{FF2B5EF4-FFF2-40B4-BE49-F238E27FC236}">
                <a16:creationId xmlns:a16="http://schemas.microsoft.com/office/drawing/2014/main" id="{17B91E73-2DE0-D14D-AE02-74629B8DABF8}"/>
              </a:ext>
            </a:extLst>
          </p:cNvPr>
          <p:cNvSpPr/>
          <p:nvPr/>
        </p:nvSpPr>
        <p:spPr>
          <a:xfrm>
            <a:off x="3064476" y="2905094"/>
            <a:ext cx="446388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45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6F0B8-72B4-EF4E-A4F2-F0C19F7D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Trigger of rotation-powered FRB</a:t>
            </a:r>
            <a:endParaRPr kumimoji="1" lang="ja-JP" altLang="en-US" sz="36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D57E42E-0F63-E947-B435-3CE062AE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148" y="1750864"/>
            <a:ext cx="4614944" cy="485313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89A74C9-8D16-D941-8151-2BA0CA0A5DA5}"/>
              </a:ext>
            </a:extLst>
          </p:cNvPr>
          <p:cNvSpPr txBox="1"/>
          <p:nvPr/>
        </p:nvSpPr>
        <p:spPr>
          <a:xfrm>
            <a:off x="158098" y="1840375"/>
            <a:ext cx="4185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accumulation efficiency is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sufficiently high, which is expected for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magnetically active young NS,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AB8949D-7485-6B4E-BB55-3ED04A88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38" y="3746778"/>
            <a:ext cx="3598441" cy="63559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876700A-3558-CF4D-95BE-A19FF368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1" y="2927111"/>
            <a:ext cx="1530109" cy="88911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A56F7F8-BB4A-5E4A-A21F-24E54259CAEF}"/>
              </a:ext>
            </a:extLst>
          </p:cNvPr>
          <p:cNvSpPr txBox="1"/>
          <p:nvPr/>
        </p:nvSpPr>
        <p:spPr>
          <a:xfrm>
            <a:off x="158097" y="4455911"/>
            <a:ext cx="3910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will be accompanied by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flare with an isotropic energy of  </a:t>
            </a:r>
            <a:endParaRPr kumimoji="1" lang="ja-JP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AABE025-3199-B74B-8F7A-23EA1AE79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6" y="5402964"/>
            <a:ext cx="3988352" cy="635594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EE589C8-3E47-704D-8985-0AA596A9B45C}"/>
              </a:ext>
            </a:extLst>
          </p:cNvPr>
          <p:cNvSpPr/>
          <p:nvPr/>
        </p:nvSpPr>
        <p:spPr>
          <a:xfrm>
            <a:off x="81024" y="1260429"/>
            <a:ext cx="6864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ja-JP" sz="24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A toy model</a:t>
            </a:r>
            <a:endParaRPr lang="ja-JP" altLang="en-US" sz="2400" b="1" i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463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1726A97-9CE0-2D4C-9399-64D2572B6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293" y="668676"/>
            <a:ext cx="5113413" cy="5113413"/>
          </a:xfr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BB978E-53CA-C449-B018-C9E03BA063A3}"/>
              </a:ext>
            </a:extLst>
          </p:cNvPr>
          <p:cNvSpPr/>
          <p:nvPr/>
        </p:nvSpPr>
        <p:spPr>
          <a:xfrm>
            <a:off x="628650" y="5727659"/>
            <a:ext cx="8275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If the typical waiting time is determined by the rotation-power accumulation time </a:t>
            </a:r>
          </a:p>
          <a:p>
            <a:r>
              <a:rPr lang="en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in the polar region, </a:t>
            </a:r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the timing of FRB 200428 ~ month after the onset of the outbursts </a:t>
            </a:r>
          </a:p>
          <a:p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and </a:t>
            </a:r>
            <a:r>
              <a:rPr lang="en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the released energy in the X-ray flare </a:t>
            </a:r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can be consistently explained.</a:t>
            </a:r>
            <a:endParaRPr lang="ja-JP" altLang="en-US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99A649-1DE6-6549-9D7A-E986E762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9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The Galactic FRB 200428 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22880F-CA31-744F-B34C-4C457F9ACFB2}"/>
              </a:ext>
            </a:extLst>
          </p:cNvPr>
          <p:cNvSpPr txBox="1"/>
          <p:nvPr/>
        </p:nvSpPr>
        <p:spPr>
          <a:xfrm rot="19006768">
            <a:off x="4047545" y="4061592"/>
            <a:ext cx="1830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F0000"/>
                </a:solidFill>
                <a:latin typeface="+mj-lt"/>
              </a:rPr>
              <a:t>accumulated rotation power</a:t>
            </a:r>
            <a:endParaRPr kumimoji="1" lang="ja-JP" altLang="en-US" sz="11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6746589-0EEC-F845-8875-CAAB7E3C8A82}"/>
              </a:ext>
            </a:extLst>
          </p:cNvPr>
          <p:cNvCxnSpPr>
            <a:cxnSpLocks/>
          </p:cNvCxnSpPr>
          <p:nvPr/>
        </p:nvCxnSpPr>
        <p:spPr>
          <a:xfrm>
            <a:off x="4148412" y="4746171"/>
            <a:ext cx="162331" cy="168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56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B4F194-B01C-DB4B-8F27-F1DF9CA9D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5835" y="543381"/>
            <a:ext cx="9855670" cy="4927835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549D6DC-578D-2243-91D9-9A37D0D2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9" y="5889"/>
            <a:ext cx="9129711" cy="99559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Repeating FRB (the 1</a:t>
            </a:r>
            <a:r>
              <a:rPr kumimoji="1" lang="en-US" altLang="ja-JP" sz="3200" b="1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 and 2</a:t>
            </a:r>
            <a:r>
              <a:rPr kumimoji="1" lang="en-US" altLang="ja-JP" sz="3200" b="1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nd</a:t>
            </a:r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 repeater)</a:t>
            </a:r>
            <a:endParaRPr kumimoji="1" lang="ja-JP" altLang="en-US" sz="32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104DDF-A0CF-FC45-9BE7-332AE310D519}"/>
              </a:ext>
            </a:extLst>
          </p:cNvPr>
          <p:cNvSpPr/>
          <p:nvPr/>
        </p:nvSpPr>
        <p:spPr>
          <a:xfrm>
            <a:off x="14289" y="5300049"/>
            <a:ext cx="9129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The rotation-powered scenarios for repeating FRB are still possible for young NSs,           including non magnetars.</a:t>
            </a:r>
            <a:endParaRPr lang="en" altLang="ja-JP" dirty="0">
              <a:solidFill>
                <a:srgbClr val="0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Assuming the same FRB emission and trigger efficiencies as FRB 200428,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 progenitor NS of FRB 121102 is implied to be a ~10-100 </a:t>
            </a:r>
            <a:r>
              <a:rPr lang="en" altLang="ja-JP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yr</a:t>
            </a:r>
            <a:r>
              <a:rPr lang="en" altLang="ja-JP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 old SLSN remnant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while the progenitor NS of FRB 180916.J0158+65 be a ~0.1-1 </a:t>
            </a:r>
            <a:r>
              <a:rPr lang="en" altLang="ja-JP" dirty="0" err="1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kyr</a:t>
            </a:r>
            <a:r>
              <a:rPr lang="en" altLang="ja-JP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 old typical magnetar. </a:t>
            </a:r>
            <a:endParaRPr lang="ja-JP" altLang="en-US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4D2F67-3CB2-B745-8C9C-A96F60DA24EE}"/>
              </a:ext>
            </a:extLst>
          </p:cNvPr>
          <p:cNvSpPr txBox="1"/>
          <p:nvPr/>
        </p:nvSpPr>
        <p:spPr>
          <a:xfrm rot="18850691">
            <a:off x="2328766" y="1796864"/>
            <a:ext cx="1830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F0000"/>
                </a:solidFill>
                <a:latin typeface="+mj-lt"/>
              </a:rPr>
              <a:t>accumulated rotation power</a:t>
            </a:r>
            <a:endParaRPr kumimoji="1" lang="ja-JP" altLang="en-US" sz="11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0EB08B8-3AF0-B847-B41D-1F131ADBA5E0}"/>
              </a:ext>
            </a:extLst>
          </p:cNvPr>
          <p:cNvCxnSpPr>
            <a:cxnSpLocks/>
          </p:cNvCxnSpPr>
          <p:nvPr/>
        </p:nvCxnSpPr>
        <p:spPr>
          <a:xfrm rot="21389762">
            <a:off x="2526439" y="2481443"/>
            <a:ext cx="162331" cy="168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CD44DA-DEF7-4B4E-BC33-5A0C5499EB9A}"/>
              </a:ext>
            </a:extLst>
          </p:cNvPr>
          <p:cNvSpPr txBox="1"/>
          <p:nvPr/>
        </p:nvSpPr>
        <p:spPr>
          <a:xfrm rot="18847663">
            <a:off x="5179836" y="3605782"/>
            <a:ext cx="1830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F0000"/>
                </a:solidFill>
                <a:latin typeface="+mj-lt"/>
              </a:rPr>
              <a:t>accumulated rotation power</a:t>
            </a:r>
            <a:endParaRPr kumimoji="1" lang="ja-JP" altLang="en-US" sz="11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A221B92-F763-3942-BBFD-B437972A5C78}"/>
              </a:ext>
            </a:extLst>
          </p:cNvPr>
          <p:cNvCxnSpPr>
            <a:cxnSpLocks/>
          </p:cNvCxnSpPr>
          <p:nvPr/>
        </p:nvCxnSpPr>
        <p:spPr>
          <a:xfrm rot="21389762">
            <a:off x="5356726" y="4299359"/>
            <a:ext cx="162331" cy="168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7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E2756813-7C03-7C46-A569-3BDE2F11C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41" y="742288"/>
            <a:ext cx="8238518" cy="549075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05881E-B4C5-7B4D-A607-76DF336FDF39}"/>
              </a:ext>
            </a:extLst>
          </p:cNvPr>
          <p:cNvSpPr/>
          <p:nvPr/>
        </p:nvSpPr>
        <p:spPr>
          <a:xfrm>
            <a:off x="821870" y="6176555"/>
            <a:ext cx="7777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The </a:t>
            </a:r>
            <a:r>
              <a:rPr lang="en-US" altLang="ja-JP" dirty="0" err="1">
                <a:latin typeface="Gill Sans" panose="020B0502020104020203" pitchFamily="34" charset="-79"/>
                <a:cs typeface="Gill Sans" panose="020B0502020104020203" pitchFamily="34" charset="-79"/>
              </a:rPr>
              <a:t>spindown</a:t>
            </a:r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 power needs to be accumulated overtime for the FRB beam itself, </a:t>
            </a:r>
          </a:p>
          <a:p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and the progenitor needs to be a magnetar with B ~10</a:t>
            </a:r>
            <a:r>
              <a:rPr lang="en-US" altLang="ja-JP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14-15</a:t>
            </a:r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 G or larger.</a:t>
            </a:r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1040DD5-92D7-414F-9E91-9CFA67B7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88"/>
            <a:ext cx="7886700" cy="98677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Apparently non-repeating FRBs</a:t>
            </a:r>
            <a:endParaRPr kumimoji="1" lang="ja-JP" altLang="en-US" sz="36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78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45EB7A-E77B-AD43-80B5-76819C51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Summary</a:t>
            </a:r>
            <a:endParaRPr kumimoji="1" lang="ja-JP" altLang="en-US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D2C09C-8B05-094C-BC39-DDB8885C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Based on </a:t>
            </a:r>
            <a:r>
              <a:rPr lang="en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the energetic and geometrical conditions </a:t>
            </a:r>
            <a:r>
              <a:rPr kumimoji="1"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the rotation-powered scenarios for repeating FRB are still possible for young strongly magnetized NSs, including non magnetars.</a:t>
            </a:r>
          </a:p>
          <a:p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If the typical waiting time is determined by the rotation-power accumulation time in the polar region,</a:t>
            </a:r>
          </a:p>
          <a:p>
            <a:pPr lvl="1"/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the timing of FRB 200428 ~ month after the onset of the outbursts and </a:t>
            </a:r>
            <a:r>
              <a:rPr lang="en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the released energy in the X-ray flare </a:t>
            </a:r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can be consistently explained. </a:t>
            </a:r>
          </a:p>
          <a:p>
            <a:pPr lvl="1"/>
            <a:r>
              <a:rPr kumimoji="1"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FRB 1211</a:t>
            </a:r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02 </a:t>
            </a:r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 ~10-100 </a:t>
            </a:r>
            <a:r>
              <a:rPr lang="en-US" altLang="ja-JP" sz="2000" dirty="0" err="1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yr</a:t>
            </a:r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 old SLSN remnant?</a:t>
            </a:r>
          </a:p>
          <a:p>
            <a:pPr lvl="1"/>
            <a:r>
              <a:rPr kumimoji="1"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FRB 180916</a:t>
            </a:r>
            <a:r>
              <a:rPr lang="en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.J0158+65</a:t>
            </a:r>
            <a:r>
              <a:rPr kumimoji="1"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  ~100 </a:t>
            </a:r>
            <a:r>
              <a:rPr kumimoji="1" lang="en-US" altLang="ja-JP" sz="2000" dirty="0" err="1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yr</a:t>
            </a:r>
            <a:r>
              <a:rPr kumimoji="1"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 old typical magnetar?</a:t>
            </a:r>
          </a:p>
          <a:p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For apparently non-repeating FRBs with know redshift, the </a:t>
            </a:r>
            <a:r>
              <a:rPr lang="en-US" altLang="ja-JP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spindown</a:t>
            </a:r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power needs to be accumulated overtime for producing the FRB beam, and the progenitor needs to be a magnetar with ~10</a:t>
            </a:r>
            <a:r>
              <a:rPr lang="en-US" altLang="ja-JP" sz="20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14-15</a:t>
            </a:r>
            <a:r>
              <a:rPr lang="en-US" altLang="ja-JP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G.</a:t>
            </a:r>
            <a:endParaRPr lang="ja-JP" altLang="en-US" sz="2000"/>
          </a:p>
          <a:p>
            <a:endParaRPr kumimoji="1" lang="en-US" altLang="ja-JP" sz="2000" dirty="0">
              <a:latin typeface="Gill Sans" panose="020B0502020104020203" pitchFamily="34" charset="-79"/>
              <a:cs typeface="Gill Sans" panose="020B0502020104020203" pitchFamily="34" charset="-79"/>
              <a:sym typeface="Wingdings" pitchFamily="2" charset="2"/>
            </a:endParaRPr>
          </a:p>
          <a:p>
            <a:pPr lvl="1"/>
            <a:endParaRPr kumimoji="1" lang="en-US" altLang="ja-JP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en-US" altLang="ja-JP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en-US" altLang="ja-JP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en-US" altLang="ja-JP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ja-JP" altLang="en-US" sz="200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906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75935A-D244-6049-85ED-4EEF799E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Appendix</a:t>
            </a:r>
            <a:endParaRPr lang="ja-JP" altLang="en-US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3B12FD7-8CCA-2A4C-80EA-ABCBBB44D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196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6F0B8-72B4-EF4E-A4F2-F0C19F7D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Closed Magnetic loops in the polar cap</a:t>
            </a:r>
            <a:endParaRPr kumimoji="1" lang="ja-JP" altLang="en-US" sz="32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6C4B0A-7162-D34C-9401-58DB30D0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34" y="3474391"/>
            <a:ext cx="4529615" cy="3409655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E1A78DE-06C9-5C4D-924F-DF249595B219}"/>
              </a:ext>
            </a:extLst>
          </p:cNvPr>
          <p:cNvGrpSpPr/>
          <p:nvPr/>
        </p:nvGrpSpPr>
        <p:grpSpPr>
          <a:xfrm>
            <a:off x="956794" y="1780226"/>
            <a:ext cx="7230412" cy="919051"/>
            <a:chOff x="1155592" y="1980569"/>
            <a:chExt cx="7230412" cy="91905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1DED89C-F51C-8049-9DC3-0E14118F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6313" y="1980569"/>
              <a:ext cx="4125687" cy="435489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09F7B45-5F80-464C-8C2B-DDDB65DFA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0273" y="2435658"/>
              <a:ext cx="4035731" cy="46396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696D7CF-BE73-B648-B2B1-BA251645B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592" y="2021199"/>
              <a:ext cx="2999121" cy="354227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C5015F6-10AE-E045-8C26-90834AB84D52}"/>
                </a:ext>
              </a:extLst>
            </p:cNvPr>
            <p:cNvSpPr txBox="1"/>
            <p:nvPr/>
          </p:nvSpPr>
          <p:spPr>
            <a:xfrm>
              <a:off x="3579137" y="2496935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068A08-6F40-FE42-9002-9BE6677FD261}"/>
              </a:ext>
            </a:extLst>
          </p:cNvPr>
          <p:cNvSpPr txBox="1"/>
          <p:nvPr/>
        </p:nvSpPr>
        <p:spPr>
          <a:xfrm>
            <a:off x="460488" y="1268562"/>
            <a:ext cx="191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</a:t>
            </a:r>
            <a:endParaRPr kumimoji="1" lang="ja-JP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77C05C-561D-2B41-A862-12B269AF9DA2}"/>
              </a:ext>
            </a:extLst>
          </p:cNvPr>
          <p:cNvGrpSpPr/>
          <p:nvPr/>
        </p:nvGrpSpPr>
        <p:grpSpPr>
          <a:xfrm>
            <a:off x="2513369" y="2959962"/>
            <a:ext cx="6071302" cy="1214257"/>
            <a:chOff x="2645431" y="3242092"/>
            <a:chExt cx="6071302" cy="1214257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55A911F-6723-9040-842E-2DE9169A7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5431" y="3242092"/>
              <a:ext cx="6071302" cy="760331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D68401B-131B-4D45-A8D6-6FA9FB98A923}"/>
                </a:ext>
              </a:extLst>
            </p:cNvPr>
            <p:cNvSpPr txBox="1"/>
            <p:nvPr/>
          </p:nvSpPr>
          <p:spPr>
            <a:xfrm>
              <a:off x="4439118" y="4020809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8EE49DD-73BC-FD4E-A111-7E81B5D3A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406" y="3937110"/>
              <a:ext cx="3592286" cy="519239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2787DB0-F478-B34E-B1FE-C8A2091D3458}"/>
              </a:ext>
            </a:extLst>
          </p:cNvPr>
          <p:cNvGrpSpPr/>
          <p:nvPr/>
        </p:nvGrpSpPr>
        <p:grpSpPr>
          <a:xfrm>
            <a:off x="3535158" y="4465037"/>
            <a:ext cx="5504786" cy="2186208"/>
            <a:chOff x="3535158" y="4465037"/>
            <a:chExt cx="5504786" cy="218620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71F7D33F-C031-AB4C-9A9B-4929BD8A71DF}"/>
                </a:ext>
              </a:extLst>
            </p:cNvPr>
            <p:cNvGrpSpPr/>
            <p:nvPr/>
          </p:nvGrpSpPr>
          <p:grpSpPr>
            <a:xfrm>
              <a:off x="3535158" y="5232351"/>
              <a:ext cx="5504786" cy="1418894"/>
              <a:chOff x="3745344" y="5506685"/>
              <a:chExt cx="5504786" cy="1418894"/>
            </a:xfrm>
            <a:solidFill>
              <a:schemeClr val="bg1"/>
            </a:solidFill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FD85A5CA-F298-C348-9D0C-E019FF11E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5344" y="5506685"/>
                <a:ext cx="5504786" cy="698684"/>
              </a:xfrm>
              <a:prstGeom prst="rect">
                <a:avLst/>
              </a:prstGeom>
              <a:grpFill/>
            </p:spPr>
          </p:pic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DA5E902-6AE4-5945-BC77-53A6BBEA593F}"/>
                  </a:ext>
                </a:extLst>
              </p:cNvPr>
              <p:cNvSpPr txBox="1"/>
              <p:nvPr/>
            </p:nvSpPr>
            <p:spPr>
              <a:xfrm>
                <a:off x="4656833" y="6381549"/>
                <a:ext cx="748923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CAD0F689-F214-9B40-8AD8-9A54494FC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5756" y="6205369"/>
                <a:ext cx="3487874" cy="720210"/>
              </a:xfrm>
              <a:prstGeom prst="rect">
                <a:avLst/>
              </a:prstGeom>
              <a:grpFill/>
            </p:spPr>
          </p:pic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09E2B722-E34A-EC48-9082-959D6D50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2639" y="4465037"/>
              <a:ext cx="4187021" cy="82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7714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2D60D3-AE49-5F43-A6CB-389E7CE4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1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b="1" dirty="0">
                <a:latin typeface="Gill Sans" panose="020B0502020104020203" pitchFamily="34" charset="-79"/>
                <a:cs typeface="Gill Sans" panose="020B0502020104020203" pitchFamily="34" charset="-79"/>
              </a:rPr>
              <a:t>Why s</a:t>
            </a:r>
            <a:r>
              <a:rPr lang="en-US" altLang="ja-JP" sz="2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till talk about rotation-powered?</a:t>
            </a:r>
            <a:endParaRPr kumimoji="1" lang="ja-JP" altLang="en-US" sz="28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3442D4-A53E-9C44-A726-E13DD7B37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143"/>
            <a:ext cx="7886700" cy="4380820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Periodic FRB </a:t>
            </a:r>
            <a:r>
              <a:rPr lang="en-US" altLang="ja-JP" sz="24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 fixed emission cones</a:t>
            </a:r>
          </a:p>
          <a:p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A relativistic plasma beam along with the open magnetic fields </a:t>
            </a:r>
            <a:r>
              <a:rPr lang="en-US" altLang="ja-JP" sz="24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is a plausible site given the pulsar observations.</a:t>
            </a:r>
          </a:p>
          <a:p>
            <a:r>
              <a:rPr lang="en-US" altLang="ja-JP" sz="24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That is where </a:t>
            </a:r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the </a:t>
            </a:r>
            <a:r>
              <a:rPr lang="en" altLang="ja-JP" sz="2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spindown</a:t>
            </a:r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power of an NS is flowing out.</a:t>
            </a:r>
          </a:p>
          <a:p>
            <a:endParaRPr lang="en" altLang="ja-JP" sz="2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The trigger and emission mechanisms of FRB are still highly uncertain.</a:t>
            </a:r>
          </a:p>
          <a:p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Let us (re)consider the general constraints on the rotation-powered model based on </a:t>
            </a:r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the energetic and geometrical conditions and</a:t>
            </a:r>
            <a:r>
              <a:rPr lang="en" altLang="ja-JP" sz="2400" dirty="0">
                <a:latin typeface="Gill Sans" panose="020B0502020104020203" pitchFamily="34" charset="-79"/>
                <a:cs typeface="Gill Sans" panose="020B0502020104020203" pitchFamily="34" charset="-79"/>
                <a:sym typeface="Wingdings" pitchFamily="2" charset="2"/>
              </a:rPr>
              <a:t> the observed data.</a:t>
            </a:r>
            <a:endParaRPr lang="en-US" altLang="ja-JP" sz="2400" dirty="0">
              <a:latin typeface="Gill Sans" panose="020B0502020104020203" pitchFamily="34" charset="-79"/>
              <a:cs typeface="Gill Sans" panose="020B0502020104020203" pitchFamily="34" charset="-79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4143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6F0B8-72B4-EF4E-A4F2-F0C19F7D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Closed Magnetic loops in the polar cap</a:t>
            </a:r>
            <a:endParaRPr kumimoji="1" lang="ja-JP" altLang="en-US" sz="32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6C4B0A-7162-D34C-9401-58DB30D0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34" y="3474391"/>
            <a:ext cx="4529615" cy="340965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068A08-6F40-FE42-9002-9BE6677FD261}"/>
              </a:ext>
            </a:extLst>
          </p:cNvPr>
          <p:cNvSpPr txBox="1"/>
          <p:nvPr/>
        </p:nvSpPr>
        <p:spPr>
          <a:xfrm>
            <a:off x="460488" y="1268562"/>
            <a:ext cx="191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</a:t>
            </a:r>
            <a:endParaRPr kumimoji="1" lang="ja-JP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2787DB0-F478-B34E-B1FE-C8A2091D3458}"/>
              </a:ext>
            </a:extLst>
          </p:cNvPr>
          <p:cNvGrpSpPr/>
          <p:nvPr/>
        </p:nvGrpSpPr>
        <p:grpSpPr>
          <a:xfrm>
            <a:off x="1183089" y="1730227"/>
            <a:ext cx="6256655" cy="2135159"/>
            <a:chOff x="2478489" y="4516086"/>
            <a:chExt cx="6256655" cy="213515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71F7D33F-C031-AB4C-9A9B-4929BD8A71DF}"/>
                </a:ext>
              </a:extLst>
            </p:cNvPr>
            <p:cNvGrpSpPr/>
            <p:nvPr/>
          </p:nvGrpSpPr>
          <p:grpSpPr>
            <a:xfrm>
              <a:off x="3230358" y="5227356"/>
              <a:ext cx="5504786" cy="1423889"/>
              <a:chOff x="3440544" y="5501690"/>
              <a:chExt cx="5504786" cy="1423889"/>
            </a:xfrm>
            <a:solidFill>
              <a:schemeClr val="bg1"/>
            </a:solidFill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FD85A5CA-F298-C348-9D0C-E019FF11E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0544" y="5501690"/>
                <a:ext cx="5504786" cy="698684"/>
              </a:xfrm>
              <a:prstGeom prst="rect">
                <a:avLst/>
              </a:prstGeom>
              <a:grpFill/>
            </p:spPr>
          </p:pic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DA5E902-6AE4-5945-BC77-53A6BBEA593F}"/>
                  </a:ext>
                </a:extLst>
              </p:cNvPr>
              <p:cNvSpPr txBox="1"/>
              <p:nvPr/>
            </p:nvSpPr>
            <p:spPr>
              <a:xfrm>
                <a:off x="4656833" y="6381549"/>
                <a:ext cx="748923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CAD0F689-F214-9B40-8AD8-9A54494FC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5756" y="6205369"/>
                <a:ext cx="3487874" cy="720210"/>
              </a:xfrm>
              <a:prstGeom prst="rect">
                <a:avLst/>
              </a:prstGeom>
              <a:grpFill/>
            </p:spPr>
          </p:pic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09E2B722-E34A-EC48-9082-959D6D50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8489" y="4516086"/>
              <a:ext cx="4187021" cy="828527"/>
            </a:xfrm>
            <a:prstGeom prst="rect">
              <a:avLst/>
            </a:prstGeom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9DAF5EB-3CC2-A046-AAE6-5FAD22A04950}"/>
              </a:ext>
            </a:extLst>
          </p:cNvPr>
          <p:cNvGrpSpPr/>
          <p:nvPr/>
        </p:nvGrpSpPr>
        <p:grpSpPr>
          <a:xfrm>
            <a:off x="3900170" y="4302918"/>
            <a:ext cx="5099301" cy="1669081"/>
            <a:chOff x="3591626" y="4302918"/>
            <a:chExt cx="5099301" cy="166908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7ED67AE-B901-0A4F-9899-6A770AEF585C}"/>
                </a:ext>
              </a:extLst>
            </p:cNvPr>
            <p:cNvSpPr txBox="1"/>
            <p:nvPr/>
          </p:nvSpPr>
          <p:spPr>
            <a:xfrm>
              <a:off x="3591626" y="4375492"/>
              <a:ext cx="7312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c.f., </a:t>
              </a:r>
              <a:endPara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866848E-05F4-C34A-851B-C0A6CFCF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5694" y="4302918"/>
              <a:ext cx="2358051" cy="542726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C8D732D8-283E-4843-88CB-713F188B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3561" y="5263449"/>
              <a:ext cx="4417366" cy="70855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0785359-B15F-CD45-92AF-80BFFB4D8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0440" y="4845644"/>
              <a:ext cx="2787026" cy="480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977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6F0B8-72B4-EF4E-A4F2-F0C19F7D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Closed Magnetic loops in the polar cap</a:t>
            </a:r>
            <a:endParaRPr kumimoji="1" lang="ja-JP" altLang="en-US" sz="32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6C4B0A-7162-D34C-9401-58DB30D0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34" y="3474391"/>
            <a:ext cx="4529615" cy="340965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068A08-6F40-FE42-9002-9BE6677FD261}"/>
              </a:ext>
            </a:extLst>
          </p:cNvPr>
          <p:cNvSpPr txBox="1"/>
          <p:nvPr/>
        </p:nvSpPr>
        <p:spPr>
          <a:xfrm>
            <a:off x="460488" y="1268562"/>
            <a:ext cx="191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</a:t>
            </a:r>
            <a:endParaRPr kumimoji="1" lang="ja-JP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FA4234-EF48-2B46-92B5-E53DD2A17E95}"/>
              </a:ext>
            </a:extLst>
          </p:cNvPr>
          <p:cNvSpPr txBox="1"/>
          <p:nvPr/>
        </p:nvSpPr>
        <p:spPr>
          <a:xfrm>
            <a:off x="1415942" y="2036780"/>
            <a:ext cx="7563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polar cap region of a strongly magnetized NS abundantly endowed </a:t>
            </a:r>
          </a:p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closed magnetic loops up to &lt; 1 </a:t>
            </a:r>
            <a:r>
              <a:rPr lang="en" altLang="ja-JP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kyr</a:t>
            </a:r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after the birth.</a:t>
            </a:r>
            <a:endParaRPr kumimoji="1" lang="ja-JP" altLang="en-US" sz="20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下矢印 3">
            <a:extLst>
              <a:ext uri="{FF2B5EF4-FFF2-40B4-BE49-F238E27FC236}">
                <a16:creationId xmlns:a16="http://schemas.microsoft.com/office/drawing/2014/main" id="{EF2D62F4-4429-3045-BA38-68ABCA1195A1}"/>
              </a:ext>
            </a:extLst>
          </p:cNvPr>
          <p:cNvSpPr/>
          <p:nvPr/>
        </p:nvSpPr>
        <p:spPr>
          <a:xfrm rot="16200000">
            <a:off x="672606" y="2169717"/>
            <a:ext cx="707886" cy="442013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00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6F0B8-72B4-EF4E-A4F2-F0C19F7D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Closed Magnetic loops in the polar cap</a:t>
            </a:r>
            <a:endParaRPr kumimoji="1" lang="ja-JP" altLang="en-US" sz="32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068A08-6F40-FE42-9002-9BE6677FD261}"/>
              </a:ext>
            </a:extLst>
          </p:cNvPr>
          <p:cNvSpPr txBox="1"/>
          <p:nvPr/>
        </p:nvSpPr>
        <p:spPr>
          <a:xfrm>
            <a:off x="460488" y="1268562"/>
            <a:ext cx="191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</a:t>
            </a:r>
            <a:endParaRPr kumimoji="1" lang="ja-JP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FA4234-EF48-2B46-92B5-E53DD2A17E95}"/>
              </a:ext>
            </a:extLst>
          </p:cNvPr>
          <p:cNvSpPr txBox="1"/>
          <p:nvPr/>
        </p:nvSpPr>
        <p:spPr>
          <a:xfrm>
            <a:off x="915199" y="2079302"/>
            <a:ext cx="7116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" altLang="ja-JP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altLang="ja-JP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en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 </a:t>
            </a:r>
            <a:r>
              <a:rPr lang="en" altLang="ja-JP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kyr</a:t>
            </a:r>
            <a:r>
              <a:rPr lang="en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small-scale loops can be occasionally supplied via </a:t>
            </a:r>
          </a:p>
          <a:p>
            <a:r>
              <a:rPr lang="en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reconfiguration of the internal fields.   </a:t>
            </a:r>
            <a:endParaRPr kumimoji="1" lang="ja-JP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7F147E-0AA2-F642-8493-394F0FD49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6" y="3522673"/>
            <a:ext cx="4395725" cy="330618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9A89330-EB50-794B-B86C-9545CEA0E17E}"/>
              </a:ext>
            </a:extLst>
          </p:cNvPr>
          <p:cNvSpPr/>
          <p:nvPr/>
        </p:nvSpPr>
        <p:spPr>
          <a:xfrm>
            <a:off x="4438160" y="3886147"/>
            <a:ext cx="4576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case, </a:t>
            </a:r>
          </a:p>
          <a:p>
            <a:r>
              <a:rPr lang="en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lifetime of the loops of polar-cap size?</a:t>
            </a:r>
          </a:p>
          <a:p>
            <a:endParaRPr lang="en" altLang="ja-JP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c.f., a magnetar storm typically lasts for a week</a:t>
            </a:r>
          </a:p>
        </p:txBody>
      </p:sp>
    </p:spTree>
    <p:extLst>
      <p:ext uri="{BB962C8B-B14F-4D97-AF65-F5344CB8AC3E}">
        <p14:creationId xmlns:p14="http://schemas.microsoft.com/office/powerpoint/2010/main" val="39539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96F0B8-72B4-EF4E-A4F2-F0C19F7D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Repeating rate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89A74C9-8D16-D941-8151-2BA0CA0A5DA5}"/>
              </a:ext>
            </a:extLst>
          </p:cNvPr>
          <p:cNvSpPr txBox="1"/>
          <p:nvPr/>
        </p:nvSpPr>
        <p:spPr>
          <a:xfrm>
            <a:off x="158098" y="1840375"/>
            <a:ext cx="4004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repeating rate will be controlled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by the loop emergence rate or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accumulation rate. </a:t>
            </a:r>
            <a:endParaRPr kumimoji="1" lang="ja-JP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A56F7F8-BB4A-5E4A-A21F-24E54259CAEF}"/>
              </a:ext>
            </a:extLst>
          </p:cNvPr>
          <p:cNvSpPr txBox="1"/>
          <p:nvPr/>
        </p:nvSpPr>
        <p:spPr>
          <a:xfrm>
            <a:off x="158097" y="4455911"/>
            <a:ext cx="4558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it will be accompanied by </a:t>
            </a:r>
          </a:p>
          <a:p>
            <a:r>
              <a:rPr kumimoji="1" lang="en-US" altLang="ja-JP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X-ray flare with an isotropic energy of  </a:t>
            </a:r>
            <a:endParaRPr kumimoji="1" lang="ja-JP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AABE025-3199-B74B-8F7A-23EA1AE79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6" y="5402964"/>
            <a:ext cx="3988352" cy="635594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EE589C8-3E47-704D-8985-0AA596A9B45C}"/>
              </a:ext>
            </a:extLst>
          </p:cNvPr>
          <p:cNvSpPr/>
          <p:nvPr/>
        </p:nvSpPr>
        <p:spPr>
          <a:xfrm>
            <a:off x="81024" y="1260429"/>
            <a:ext cx="543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Intrinsic burst rate (relatively old cases)</a:t>
            </a:r>
            <a:endParaRPr lang="ja-JP" altLang="en-US" b="1" i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2C321E-FCA2-5C40-B9C3-8C230E1AE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87" y="1735705"/>
            <a:ext cx="4423722" cy="47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70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0A13E2-0271-EC48-AFFF-2C1E3E6B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FRBs with known redshift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79A81E-8828-B040-981E-FF40358C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9" y="1860409"/>
            <a:ext cx="8856101" cy="40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1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95CADC-EE8D-234A-9477-2AA1977E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5388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A “rotational-powered” model</a:t>
            </a:r>
            <a:endParaRPr kumimoji="1" lang="ja-JP" altLang="en-US" sz="36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6C9D2C1-7431-BC40-81DE-9277A51C0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3" y="2086427"/>
            <a:ext cx="8750300" cy="47498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8BFE09-5F09-2142-BEA6-71CD74950433}"/>
              </a:ext>
            </a:extLst>
          </p:cNvPr>
          <p:cNvSpPr txBox="1"/>
          <p:nvPr/>
        </p:nvSpPr>
        <p:spPr>
          <a:xfrm>
            <a:off x="478971" y="1045029"/>
            <a:ext cx="8116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Assumptions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FRBs are coming from relativistic beams along with the open magnetic field 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Gill Sans" panose="020B0502020104020203" pitchFamily="34" charset="-79"/>
                <a:cs typeface="Gill Sans" panose="020B0502020104020203" pitchFamily="34" charset="-79"/>
              </a:rPr>
              <a:t>The repeating cycle is controlled by the integrated rotation energy over time.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2CAD4F9-242B-D249-9A10-BE14A3AE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07" y="2183740"/>
            <a:ext cx="4331607" cy="45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792D0-D444-8843-8137-CCA1F376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Isotropic luminosity of FRB beam</a:t>
            </a:r>
            <a:endParaRPr kumimoji="1" lang="ja-JP" altLang="en-US" sz="36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426B533-EDBD-C64D-A2BF-EC6857352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76" y="1423151"/>
            <a:ext cx="5633000" cy="42402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38A86-F832-8F42-B6B2-FCAF1B6EA20C}"/>
              </a:ext>
            </a:extLst>
          </p:cNvPr>
          <p:cNvSpPr txBox="1"/>
          <p:nvPr/>
        </p:nvSpPr>
        <p:spPr>
          <a:xfrm>
            <a:off x="460488" y="1268562"/>
            <a:ext cx="367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and geometry </a:t>
            </a:r>
            <a:endParaRPr kumimoji="1" lang="ja-JP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ECD7423-BC33-0A48-A652-09E6250429B5}"/>
              </a:ext>
            </a:extLst>
          </p:cNvPr>
          <p:cNvGrpSpPr/>
          <p:nvPr/>
        </p:nvGrpSpPr>
        <p:grpSpPr>
          <a:xfrm>
            <a:off x="460488" y="3403484"/>
            <a:ext cx="4059644" cy="444953"/>
            <a:chOff x="4185015" y="4359694"/>
            <a:chExt cx="4059644" cy="44495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86C4FC8-5DFB-6243-A12D-C50147BBD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0409" y="4359694"/>
              <a:ext cx="2084250" cy="444953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923E1E8-7DBC-E549-9DF6-01FB8013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5015" y="4392850"/>
              <a:ext cx="1931850" cy="378643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22367102-7DA0-724B-8A1B-A7E104E0F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46" y="4526538"/>
            <a:ext cx="2298133" cy="4892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24EFE34-9607-704B-A440-3676AD106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05" y="3796656"/>
            <a:ext cx="2951276" cy="825916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C6602B4-6F05-7A47-9BC1-B7A0A156AD1B}"/>
              </a:ext>
            </a:extLst>
          </p:cNvPr>
          <p:cNvGrpSpPr/>
          <p:nvPr/>
        </p:nvGrpSpPr>
        <p:grpSpPr>
          <a:xfrm>
            <a:off x="435880" y="1884187"/>
            <a:ext cx="5017863" cy="1260994"/>
            <a:chOff x="3898720" y="2288423"/>
            <a:chExt cx="5017863" cy="126099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F319CC2-87C5-5A4C-B8D0-DD18E542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8720" y="2288423"/>
              <a:ext cx="3095355" cy="81699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AA7742E-9BBC-3F49-B1BD-FC120ECAC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4283" y="2991679"/>
              <a:ext cx="4562300" cy="557738"/>
            </a:xfrm>
            <a:prstGeom prst="rect">
              <a:avLst/>
            </a:prstGeom>
          </p:spPr>
        </p:pic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529C6FFB-A8D5-2548-8E97-93B9A3D44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3632" y="6008382"/>
            <a:ext cx="5633000" cy="61752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A5FDB92-DF18-7A4D-AB41-C177BF95FE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539" y="5278596"/>
            <a:ext cx="2614054" cy="7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8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792D0-D444-8843-8137-CCA1F376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Isotropic luminosity of FRB beam</a:t>
            </a:r>
            <a:endParaRPr kumimoji="1" lang="ja-JP" altLang="en-US" sz="36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426B533-EDBD-C64D-A2BF-EC6857352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76" y="1423151"/>
            <a:ext cx="5633000" cy="42402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38A86-F832-8F42-B6B2-FCAF1B6EA20C}"/>
              </a:ext>
            </a:extLst>
          </p:cNvPr>
          <p:cNvSpPr txBox="1"/>
          <p:nvPr/>
        </p:nvSpPr>
        <p:spPr>
          <a:xfrm>
            <a:off x="460488" y="1268562"/>
            <a:ext cx="367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and geometry </a:t>
            </a:r>
            <a:endParaRPr kumimoji="1" lang="ja-JP" alt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6345F7-A212-CA47-A6C7-23112F00C53F}"/>
              </a:ext>
            </a:extLst>
          </p:cNvPr>
          <p:cNvSpPr txBox="1"/>
          <p:nvPr/>
        </p:nvSpPr>
        <p:spPr>
          <a:xfrm>
            <a:off x="460488" y="1911062"/>
            <a:ext cx="50626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do not exclude the possibility that </a:t>
            </a:r>
          </a:p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" altLang="ja-JP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spindown</a:t>
            </a:r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 can be accumulated </a:t>
            </a:r>
          </a:p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time, </a:t>
            </a:r>
            <a:r>
              <a:rPr lang="en" altLang="ja-JP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e,g</a:t>
            </a:r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in the multipole magnetic fields </a:t>
            </a:r>
          </a:p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polar cap region, and can be released </a:t>
            </a:r>
          </a:p>
          <a:p>
            <a:r>
              <a:rPr lang="en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 by a trigger, e.g., magnetic reconnection.</a:t>
            </a:r>
            <a:endParaRPr kumimoji="1" lang="ja-JP" altLang="en-US" sz="20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35F7AC0-5E14-2742-969D-7216E9B1A52F}"/>
              </a:ext>
            </a:extLst>
          </p:cNvPr>
          <p:cNvGrpSpPr/>
          <p:nvPr/>
        </p:nvGrpSpPr>
        <p:grpSpPr>
          <a:xfrm>
            <a:off x="590783" y="4700050"/>
            <a:ext cx="4932309" cy="1630620"/>
            <a:chOff x="590783" y="4700050"/>
            <a:chExt cx="4932309" cy="163062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1616813-B13E-9042-A716-7E3ADCAAE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50" y="5906869"/>
              <a:ext cx="2579983" cy="423801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57548575-33BE-9546-A595-4183A65BF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891" y="5233690"/>
              <a:ext cx="3839201" cy="626136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FF2AEEAC-49B2-2D4A-9BB5-38AFA3941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783" y="4700050"/>
              <a:ext cx="2568576" cy="688154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0C5EC5-2A98-C549-B1AB-5DF0287663DA}"/>
              </a:ext>
            </a:extLst>
          </p:cNvPr>
          <p:cNvSpPr txBox="1"/>
          <p:nvPr/>
        </p:nvSpPr>
        <p:spPr>
          <a:xfrm>
            <a:off x="362183" y="4306719"/>
            <a:ext cx="448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Principle maximum beam luminosity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028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792D0-D444-8843-8137-CCA1F376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Isotropic luminosity of FRB beam</a:t>
            </a:r>
            <a:endParaRPr kumimoji="1" lang="ja-JP" altLang="en-US" sz="36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75EA47-F2BC-2748-BCCA-E6DB1A0DA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176" y="1423151"/>
            <a:ext cx="5633000" cy="42402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BE13412-743A-AF43-B030-EEF704653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14" y="1006891"/>
            <a:ext cx="568234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9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28CF565F-09D7-7C44-81A7-3FB69ECAB8F1}"/>
              </a:ext>
            </a:extLst>
          </p:cNvPr>
          <p:cNvSpPr txBox="1">
            <a:spLocks/>
          </p:cNvSpPr>
          <p:nvPr/>
        </p:nvSpPr>
        <p:spPr>
          <a:xfrm>
            <a:off x="0" y="2315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Repeating rate</a:t>
            </a:r>
            <a:endParaRPr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873E50-68C2-DB45-8CD2-C7398ADF1E14}"/>
              </a:ext>
            </a:extLst>
          </p:cNvPr>
          <p:cNvSpPr/>
          <p:nvPr/>
        </p:nvSpPr>
        <p:spPr>
          <a:xfrm>
            <a:off x="81024" y="1260429"/>
            <a:ext cx="543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Beaming correction on the observed rate</a:t>
            </a:r>
            <a:endParaRPr lang="ja-JP" altLang="en-US" b="1" i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7261B9E-5A70-C14D-883F-A55F15E5C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719" y="4861660"/>
            <a:ext cx="3111740" cy="9647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B19D27-311B-6843-9300-F539FA39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06" y="3173888"/>
            <a:ext cx="2998967" cy="7644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17A88C4-EE38-934F-A888-652D3B105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391" y="1670608"/>
            <a:ext cx="3007161" cy="116348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8D92B0-586C-3442-AFB8-0A8685018864}"/>
              </a:ext>
            </a:extLst>
          </p:cNvPr>
          <p:cNvSpPr txBox="1"/>
          <p:nvPr/>
        </p:nvSpPr>
        <p:spPr>
          <a:xfrm>
            <a:off x="4580255" y="280589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D073F4-F46D-C64A-BB34-2DE547218FF3}"/>
              </a:ext>
            </a:extLst>
          </p:cNvPr>
          <p:cNvSpPr txBox="1"/>
          <p:nvPr/>
        </p:nvSpPr>
        <p:spPr>
          <a:xfrm>
            <a:off x="4572000" y="4076774"/>
            <a:ext cx="45704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fraction of time per rotation period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which the observer in the beam cone,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duty cycle of periodically repeating FRB.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A9E26DF-EADB-2441-BA5C-62D497352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680" y="1794117"/>
            <a:ext cx="4700935" cy="43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5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28CF565F-09D7-7C44-81A7-3FB69ECAB8F1}"/>
              </a:ext>
            </a:extLst>
          </p:cNvPr>
          <p:cNvSpPr txBox="1">
            <a:spLocks/>
          </p:cNvSpPr>
          <p:nvPr/>
        </p:nvSpPr>
        <p:spPr>
          <a:xfrm>
            <a:off x="0" y="2315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Repeating rate</a:t>
            </a:r>
            <a:endParaRPr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873E50-68C2-DB45-8CD2-C7398ADF1E14}"/>
              </a:ext>
            </a:extLst>
          </p:cNvPr>
          <p:cNvSpPr/>
          <p:nvPr/>
        </p:nvSpPr>
        <p:spPr>
          <a:xfrm>
            <a:off x="81024" y="1260429"/>
            <a:ext cx="543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Beaming correction on the observed rate</a:t>
            </a:r>
            <a:endParaRPr lang="ja-JP" altLang="en-US" b="1" i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A04B9BC-EA4E-B347-A5B3-5074A2B8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851" y="5185425"/>
            <a:ext cx="3695413" cy="46313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3C51D-7992-B249-8E22-A07DD0B99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757" y="4490354"/>
            <a:ext cx="2127455" cy="7991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36A9D34-1D8C-E14C-BEA5-5E642AF6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716" y="1731170"/>
            <a:ext cx="3732991" cy="96196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86A300-8ED9-A44C-9F04-033E4998D01E}"/>
              </a:ext>
            </a:extLst>
          </p:cNvPr>
          <p:cNvSpPr txBox="1"/>
          <p:nvPr/>
        </p:nvSpPr>
        <p:spPr>
          <a:xfrm>
            <a:off x="4988645" y="291741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558D61-0A81-BA47-84FF-D6D5D53ACA4C}"/>
              </a:ext>
            </a:extLst>
          </p:cNvPr>
          <p:cNvSpPr txBox="1"/>
          <p:nvPr/>
        </p:nvSpPr>
        <p:spPr>
          <a:xfrm>
            <a:off x="4786757" y="3426982"/>
            <a:ext cx="3693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kumimoji="1" lang="en-US" altLang="ja-JP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FRB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source formation rate and</a:t>
            </a:r>
          </a:p>
          <a:p>
            <a:r>
              <a:rPr kumimoji="1" lang="en-US" altLang="ja-JP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kumimoji="1"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source number density 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C872AF2-9B76-3B46-A5AE-D8204E777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680" y="1794117"/>
            <a:ext cx="4700935" cy="43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23D41-004E-CC45-81F8-B1DC3B01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General constraints (</a:t>
            </a:r>
            <a:r>
              <a:rPr kumimoji="1" lang="en-US" altLang="ja-JP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i</a:t>
            </a:r>
            <a:r>
              <a:rPr kumimoji="1" lang="en-US" altLang="ja-JP" b="1" dirty="0"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  <a:endParaRPr kumimoji="1" lang="ja-JP" altLang="en-US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F52478-3EB3-204F-9066-FDB4A53DB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1010"/>
            <a:ext cx="7886700" cy="4351338"/>
          </a:xfrm>
        </p:spPr>
        <p:txBody>
          <a:bodyPr/>
          <a:lstStyle/>
          <a:p>
            <a:r>
              <a:rPr kumimoji="1" lang="en-US" altLang="ja-JP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confinement condition</a:t>
            </a:r>
            <a:endParaRPr kumimoji="1" lang="ja-JP" alt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3CE3A6-414A-C149-9912-10FE4F1F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618895"/>
            <a:ext cx="8241270" cy="9088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BB6733-AFF8-C347-A6A1-92CD63EE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3655781"/>
            <a:ext cx="6146800" cy="1244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225F0E-10C1-3147-BEA4-3AE97DDEB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922" y="1950115"/>
            <a:ext cx="3551078" cy="73766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89106D-99A5-7E44-9263-304F8C1797B1}"/>
              </a:ext>
            </a:extLst>
          </p:cNvPr>
          <p:cNvSpPr txBox="1"/>
          <p:nvPr/>
        </p:nvSpPr>
        <p:spPr>
          <a:xfrm>
            <a:off x="1778377" y="4074956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098A05-FA2C-F14F-B018-BAC752B72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69" y="3337064"/>
            <a:ext cx="2203107" cy="563585"/>
          </a:xfrm>
          <a:prstGeom prst="rect">
            <a:avLst/>
          </a:prstGeom>
        </p:spPr>
      </p:pic>
      <p:sp>
        <p:nvSpPr>
          <p:cNvPr id="9" name="下矢印 8">
            <a:extLst>
              <a:ext uri="{FF2B5EF4-FFF2-40B4-BE49-F238E27FC236}">
                <a16:creationId xmlns:a16="http://schemas.microsoft.com/office/drawing/2014/main" id="{0FBF0FED-F925-4946-855D-2D500EE7A9E5}"/>
              </a:ext>
            </a:extLst>
          </p:cNvPr>
          <p:cNvSpPr/>
          <p:nvPr/>
        </p:nvSpPr>
        <p:spPr>
          <a:xfrm>
            <a:off x="3574192" y="4945644"/>
            <a:ext cx="2026508" cy="5060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5335134-CCB6-8143-81EC-CBA7ADA18A7D}"/>
              </a:ext>
            </a:extLst>
          </p:cNvPr>
          <p:cNvSpPr txBox="1"/>
          <p:nvPr/>
        </p:nvSpPr>
        <p:spPr>
          <a:xfrm>
            <a:off x="1139945" y="2857640"/>
            <a:ext cx="2554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conservatively, 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367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6226</TotalTime>
  <Words>828</Words>
  <Application>Microsoft Macintosh PowerPoint</Application>
  <PresentationFormat>画面に合わせる (4:3)</PresentationFormat>
  <Paragraphs>117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游ゴシック</vt:lpstr>
      <vt:lpstr>Arial</vt:lpstr>
      <vt:lpstr>Calibri</vt:lpstr>
      <vt:lpstr>Calibri Light</vt:lpstr>
      <vt:lpstr>Gill Sans</vt:lpstr>
      <vt:lpstr>Times New Roman</vt:lpstr>
      <vt:lpstr>Wingdings</vt:lpstr>
      <vt:lpstr>Office テーマ</vt:lpstr>
      <vt:lpstr>Can repeating fast radio bursts still be rotation powered? </vt:lpstr>
      <vt:lpstr>Why still talk about rotation-powered?</vt:lpstr>
      <vt:lpstr>A “rotational-powered” model</vt:lpstr>
      <vt:lpstr>Isotropic luminosity of FRB beam</vt:lpstr>
      <vt:lpstr>Isotropic luminosity of FRB beam</vt:lpstr>
      <vt:lpstr>Isotropic luminosity of FRB beam</vt:lpstr>
      <vt:lpstr>PowerPoint プレゼンテーション</vt:lpstr>
      <vt:lpstr>PowerPoint プレゼンテーション</vt:lpstr>
      <vt:lpstr>General constraints (i)</vt:lpstr>
      <vt:lpstr>General constraints (ii)</vt:lpstr>
      <vt:lpstr>General constraints (iii)</vt:lpstr>
      <vt:lpstr>General constraints (iv)</vt:lpstr>
      <vt:lpstr>Trigger of rotation-powered FRB</vt:lpstr>
      <vt:lpstr>The Galactic FRB 200428 </vt:lpstr>
      <vt:lpstr>Repeating FRB (the 1st and 2nd repeater)</vt:lpstr>
      <vt:lpstr>Apparently non-repeating FRBs</vt:lpstr>
      <vt:lpstr>Summary</vt:lpstr>
      <vt:lpstr> Appendix</vt:lpstr>
      <vt:lpstr>Closed Magnetic loops in the polar cap</vt:lpstr>
      <vt:lpstr>Closed Magnetic loops in the polar cap</vt:lpstr>
      <vt:lpstr>Closed Magnetic loops in the polar cap</vt:lpstr>
      <vt:lpstr>Closed Magnetic loops in the polar cap</vt:lpstr>
      <vt:lpstr>Repeating rate</vt:lpstr>
      <vt:lpstr>FRBs with known redshift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FRB研究の最近の動向</dc:title>
  <dc:creator>樫山　和己</dc:creator>
  <cp:lastModifiedBy>樫山　和己</cp:lastModifiedBy>
  <cp:revision>92</cp:revision>
  <dcterms:created xsi:type="dcterms:W3CDTF">2020-06-22T09:14:47Z</dcterms:created>
  <dcterms:modified xsi:type="dcterms:W3CDTF">2021-02-19T05:57:26Z</dcterms:modified>
</cp:coreProperties>
</file>