
<file path=[Content_Types].xml><?xml version="1.0" encoding="utf-8"?>
<Types xmlns="http://schemas.openxmlformats.org/package/2006/content-types">
  <Default Extension="jpeg" ContentType="image/jpeg"/>
  <Default Extension="png" ContentType="image/png"/>
  <Default Extension="tiff" ContentType="image/tif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3"/>
  </p:handoutMasterIdLst>
  <p:sldIdLst>
    <p:sldId id="257" r:id="rId3"/>
    <p:sldId id="531" r:id="rId5"/>
    <p:sldId id="349" r:id="rId6"/>
    <p:sldId id="507" r:id="rId7"/>
    <p:sldId id="351" r:id="rId8"/>
    <p:sldId id="483" r:id="rId9"/>
    <p:sldId id="521" r:id="rId10"/>
    <p:sldId id="385" r:id="rId11"/>
    <p:sldId id="504" r:id="rId12"/>
    <p:sldId id="498" r:id="rId13"/>
    <p:sldId id="412" r:id="rId14"/>
    <p:sldId id="501" r:id="rId15"/>
    <p:sldId id="502" r:id="rId16"/>
    <p:sldId id="547" r:id="rId17"/>
    <p:sldId id="555" r:id="rId18"/>
    <p:sldId id="497" r:id="rId19"/>
    <p:sldId id="552" r:id="rId20"/>
    <p:sldId id="316" r:id="rId21"/>
    <p:sldId id="519" r:id="rId22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21FF06"/>
    <a:srgbClr val="3794EB"/>
    <a:srgbClr val="FF99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56" autoAdjust="0"/>
    <p:restoredTop sz="79227" autoAdjust="0"/>
  </p:normalViewPr>
  <p:slideViewPr>
    <p:cSldViewPr snapToGrid="0">
      <p:cViewPr varScale="1">
        <p:scale>
          <a:sx n="74" d="100"/>
          <a:sy n="74" d="100"/>
        </p:scale>
        <p:origin x="176" y="168"/>
      </p:cViewPr>
      <p:guideLst>
        <p:guide orient="horz" pos="2249"/>
        <p:guide pos="314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4" d="100"/>
          <a:sy n="54" d="100"/>
        </p:scale>
        <p:origin x="-2880" y="-84"/>
      </p:cViewPr>
      <p:guideLst>
        <p:guide orient="horz" pos="2998"/>
        <p:guide pos="236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handoutMaster" Target="handoutMasters/handoutMaster1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29D6F0-FA1E-4414-A344-9BB2ADEC4CC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BE6A3B-AEEE-441F-B154-1E897A60785E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507D5C-708D-41AC-A898-AE2CAE757A0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E30BD8-998F-414F-8CCE-03C6882F0B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E30BD8-998F-414F-8CCE-03C6882F0B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typical FRB parameters, both models involve rapid cooling of the emitting particles.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Therefore, to sustain a constant Lorentz constant within the FRB duration, one requires that there exists an </a:t>
            </a:r>
            <a:r>
              <a:rPr lang="en-US" altLang="zh-CN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E_parallel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the B-field that can accelerate electrons.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95BCD5-F857-4ACC-8F1A-D3CE2298A82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algn="just"/>
            <a:endParaRPr lang="zh-CN" altLang="en-US" sz="1200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95BCD5-F857-4ACC-8F1A-D3CE2298A82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algn="just"/>
            <a:endParaRPr lang="zh-CN" altLang="en-US" sz="1200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95BCD5-F857-4ACC-8F1A-D3CE2298A82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algn="just"/>
            <a:endParaRPr lang="zh-CN" altLang="en-US" sz="1200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95BCD5-F857-4ACC-8F1A-D3CE2298A82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algn="just"/>
            <a:endParaRPr lang="zh-CN" altLang="en-US" sz="1200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95BCD5-F857-4ACC-8F1A-D3CE2298A82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algn="just"/>
            <a:endParaRPr lang="zh-CN" altLang="en-US" sz="1200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95BCD5-F857-4ACC-8F1A-D3CE2298A82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algn="just"/>
            <a:endParaRPr lang="zh-CN" altLang="en-US" sz="1200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95BCD5-F857-4ACC-8F1A-D3CE2298A82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sz="1200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E30BD8-998F-414F-8CCE-03C6882F0B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sz="1200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E30BD8-998F-414F-8CCE-03C6882F0B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1638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02997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02997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02997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02997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921735C3-9949-425E-806E-9FBECC660121}" type="slidenum">
              <a:rPr lang="zh-CN" altLang="en-US" sz="1200"/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baseline="0" dirty="0"/>
              <a:t>is reminiscent of</a:t>
            </a:r>
            <a:endParaRPr lang="en-US" altLang="zh-CN" baseline="0" dirty="0"/>
          </a:p>
        </p:txBody>
      </p:sp>
      <p:sp>
        <p:nvSpPr>
          <p:cNvPr id="1638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02997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02997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02997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02997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921735C3-9949-425E-806E-9FBECC660121}" type="slidenum">
              <a:rPr lang="zh-CN" altLang="en-US" sz="1200"/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baseline="0" dirty="0"/>
              <a:t>Only downward drift…</a:t>
            </a:r>
            <a:endParaRPr lang="en-US" altLang="zh-CN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baseline="0" dirty="0"/>
              <a:t>The propagation effect is challenged by why such structures are favored in repeaters.</a:t>
            </a:r>
            <a:endParaRPr lang="en-US" altLang="zh-CN" baseline="0" dirty="0"/>
          </a:p>
        </p:txBody>
      </p:sp>
      <p:sp>
        <p:nvSpPr>
          <p:cNvPr id="1638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02997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02997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02997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02997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921735C3-9949-425E-806E-9FBECC660121}" type="slidenum">
              <a:rPr lang="zh-CN" altLang="en-US" sz="1200"/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baseline="0" dirty="0"/>
              <a:t>Only downward drift…</a:t>
            </a:r>
            <a:endParaRPr lang="en-US" altLang="zh-CN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baseline="0" dirty="0"/>
              <a:t>The propagation effect is challenged by why such structures are favored in repeaters.</a:t>
            </a:r>
            <a:endParaRPr lang="en-US" altLang="zh-CN" baseline="0" dirty="0"/>
          </a:p>
        </p:txBody>
      </p:sp>
      <p:sp>
        <p:nvSpPr>
          <p:cNvPr id="1638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02997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02997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02997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02997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921735C3-9949-425E-806E-9FBECC660121}" type="slidenum">
              <a:rPr lang="zh-CN" altLang="en-US" sz="1200"/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E30BD8-998F-414F-8CCE-03C6882F0B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2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As long as the sparks or bunches of charged particles are produced abruptly from the inner magnetosphere of a neutron star, and stream outwards along the open field lines, a spark observed at an earlier time was always emitted in a more curved part of field line, hence at a higher frequency than one observed later, which had traveled to a less curved part of the field line, hence emitting at a lower frequency.</a:t>
            </a:r>
            <a:endParaRPr lang="en-US" altLang="zh-CN" sz="1200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2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That is a geometric effect. </a:t>
            </a:r>
            <a:endParaRPr lang="en-US" altLang="zh-CN" sz="1200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E30BD8-998F-414F-8CCE-03C6882F0B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algn="just"/>
            <a:endParaRPr lang="zh-CN" altLang="en-US" sz="1200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95BCD5-F857-4ACC-8F1A-D3CE2298A82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algn="just"/>
            <a:endParaRPr lang="zh-CN" altLang="en-US" sz="1200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95BCD5-F857-4ACC-8F1A-D3CE2298A82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7CC0F-04A4-478D-836A-54DCC5A3BF2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47944-D2C8-4AB5-A9CB-B7FA7D86A5D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7CC0F-04A4-478D-836A-54DCC5A3BF2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47944-D2C8-4AB5-A9CB-B7FA7D86A5D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7CC0F-04A4-478D-836A-54DCC5A3BF2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47944-D2C8-4AB5-A9CB-B7FA7D86A5D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7CC0F-04A4-478D-836A-54DCC5A3BF2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47944-D2C8-4AB5-A9CB-B7FA7D86A5D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7CC0F-04A4-478D-836A-54DCC5A3BF2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47944-D2C8-4AB5-A9CB-B7FA7D86A5D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7CC0F-04A4-478D-836A-54DCC5A3BF2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47944-D2C8-4AB5-A9CB-B7FA7D86A5D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7CC0F-04A4-478D-836A-54DCC5A3BF28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47944-D2C8-4AB5-A9CB-B7FA7D86A5D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7CC0F-04A4-478D-836A-54DCC5A3BF2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47944-D2C8-4AB5-A9CB-B7FA7D86A5D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7CC0F-04A4-478D-836A-54DCC5A3BF28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47944-D2C8-4AB5-A9CB-B7FA7D86A5D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7CC0F-04A4-478D-836A-54DCC5A3BF2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47944-D2C8-4AB5-A9CB-B7FA7D86A5D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7CC0F-04A4-478D-836A-54DCC5A3BF2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47944-D2C8-4AB5-A9CB-B7FA7D86A5D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7CC0F-04A4-478D-836A-54DCC5A3BF2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A47944-D2C8-4AB5-A9CB-B7FA7D86A5D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tiff"/><Relationship Id="rId3" Type="http://schemas.openxmlformats.org/officeDocument/2006/relationships/image" Target="../media/image1.tiff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8.png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1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50.png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5.png"/><Relationship Id="rId1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1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6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.tiff"/><Relationship Id="rId4" Type="http://schemas.openxmlformats.org/officeDocument/2006/relationships/image" Target="../media/image62.png"/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TextBox 1"/>
          <p:cNvSpPr txBox="1">
            <a:spLocks noChangeArrowheads="1"/>
          </p:cNvSpPr>
          <p:nvPr/>
        </p:nvSpPr>
        <p:spPr bwMode="auto">
          <a:xfrm>
            <a:off x="-247618" y="3927673"/>
            <a:ext cx="9894096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27" tIns="47613" rIns="95227" bIns="47613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90204" pitchFamily="34" charset="0"/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90204" pitchFamily="34" charset="0"/>
              <a:buChar char="–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90204" pitchFamily="34" charset="0"/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9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9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02997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02997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02997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02997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zh-CN" sz="2800" dirty="0">
                <a:solidFill>
                  <a:schemeClr val="bg1"/>
                </a:solidFill>
                <a:latin typeface="Comic Sans MS" panose="030F0902030302020204" pitchFamily="66" charset="0"/>
                <a:ea typeface="方正粗倩简体" panose="03000509000000000000" pitchFamily="65" charset="-122"/>
              </a:rPr>
              <a:t>Speaker</a:t>
            </a:r>
            <a:r>
              <a:rPr lang="zh-CN" altLang="en-US" sz="2800" dirty="0">
                <a:solidFill>
                  <a:schemeClr val="bg1"/>
                </a:solidFill>
                <a:latin typeface="Comic Sans MS" panose="030F0902030302020204" pitchFamily="66" charset="0"/>
                <a:ea typeface="方正粗倩简体" panose="03000509000000000000" pitchFamily="65" charset="-122"/>
              </a:rPr>
              <a:t>：</a:t>
            </a:r>
            <a:r>
              <a:rPr lang="en-US" altLang="zh-CN" sz="2800" dirty="0" err="1">
                <a:solidFill>
                  <a:schemeClr val="bg1"/>
                </a:solidFill>
                <a:latin typeface="Comic Sans MS" panose="030F0902030302020204" pitchFamily="66" charset="0"/>
                <a:ea typeface="方正舒体" panose="02010601030101010101" pitchFamily="2" charset="-122"/>
                <a:cs typeface="Times New Roman" panose="02020503050405090304" pitchFamily="18" charset="0"/>
              </a:rPr>
              <a:t>Weiyang</a:t>
            </a:r>
            <a:r>
              <a:rPr lang="en-US" altLang="zh-CN" sz="2800" dirty="0">
                <a:solidFill>
                  <a:schemeClr val="bg1"/>
                </a:solidFill>
                <a:latin typeface="Comic Sans MS" panose="030F0902030302020204" pitchFamily="66" charset="0"/>
                <a:ea typeface="方正舒体" panose="02010601030101010101" pitchFamily="2" charset="-122"/>
                <a:cs typeface="Times New Roman" panose="02020503050405090304" pitchFamily="18" charset="0"/>
              </a:rPr>
              <a:t> Wang</a:t>
            </a:r>
            <a:r>
              <a:rPr lang="zh-CN" altLang="en-US" sz="2800" dirty="0">
                <a:solidFill>
                  <a:schemeClr val="bg1"/>
                </a:solidFill>
                <a:latin typeface="Comic Sans MS" panose="030F0902030302020204" pitchFamily="66" charset="0"/>
                <a:ea typeface="华文楷体" panose="02010600040101010101" charset="-122"/>
                <a:cs typeface="华文楷体" panose="02010600040101010101" charset="-122"/>
              </a:rPr>
              <a:t>（</a:t>
            </a:r>
            <a:r>
              <a:rPr lang="zh-CN" altLang="en-US" sz="2800" b="1" dirty="0">
                <a:solidFill>
                  <a:schemeClr val="bg1"/>
                </a:solidFill>
                <a:latin typeface="Xingkai SC Bold" panose="02010800040101010101" charset="-122"/>
                <a:ea typeface="Xingkai SC Bold" panose="02010800040101010101" charset="-122"/>
                <a:cs typeface="华文楷体" panose="02010600040101010101" charset="-122"/>
              </a:rPr>
              <a:t>王维扬</a:t>
            </a:r>
            <a:r>
              <a:rPr lang="zh-CN" altLang="en-US" sz="2800" dirty="0">
                <a:solidFill>
                  <a:schemeClr val="bg1"/>
                </a:solidFill>
                <a:latin typeface="Comic Sans MS" panose="030F0902030302020204" pitchFamily="66" charset="0"/>
                <a:ea typeface="华文楷体" panose="02010600040101010101" charset="-122"/>
                <a:cs typeface="华文楷体" panose="02010600040101010101" charset="-122"/>
              </a:rPr>
              <a:t>）</a:t>
            </a:r>
            <a:endParaRPr lang="en-US" altLang="zh-CN" sz="2400" dirty="0">
              <a:solidFill>
                <a:schemeClr val="bg1"/>
              </a:solidFill>
              <a:latin typeface="Comic Sans MS" panose="030F0902030302020204" pitchFamily="66" charset="0"/>
              <a:ea typeface="方正舒体" panose="02010601030101010101" pitchFamily="2" charset="-122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zh-CN" sz="2400" dirty="0">
              <a:solidFill>
                <a:schemeClr val="bg1"/>
              </a:solidFill>
              <a:latin typeface="Comic Sans MS" panose="030F0902030302020204" pitchFamily="66" charset="0"/>
              <a:ea typeface="方正舒体" panose="02010601030101010101" pitchFamily="2" charset="-122"/>
              <a:cs typeface="Comic Sans MS" panose="030F09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400" dirty="0">
                <a:solidFill>
                  <a:schemeClr val="bg1"/>
                </a:solidFill>
                <a:latin typeface="Comic Sans MS" panose="030F0902030302020204" pitchFamily="66" charset="0"/>
                <a:ea typeface="方正舒体" panose="02010601030101010101" pitchFamily="2" charset="-122"/>
                <a:cs typeface="Comic Sans MS" panose="030F0902030302020204" pitchFamily="66" charset="0"/>
              </a:rPr>
              <a:t>2021.2.12</a:t>
            </a:r>
            <a:endParaRPr lang="en-US" altLang="zh-CN" sz="2400" dirty="0">
              <a:solidFill>
                <a:schemeClr val="bg1"/>
              </a:solidFill>
              <a:latin typeface="Comic Sans MS" panose="030F0902030302020204" pitchFamily="66" charset="0"/>
              <a:ea typeface="方正舒体" panose="02010601030101010101" pitchFamily="2" charset="-122"/>
              <a:cs typeface="Comic Sans MS" panose="030F09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3200" dirty="0">
                <a:solidFill>
                  <a:schemeClr val="bg1"/>
                </a:solidFill>
                <a:latin typeface="Comic Sans MS" panose="030F0902030302020204" pitchFamily="66" charset="0"/>
                <a:ea typeface="方正舒体" panose="02010601030101010101" pitchFamily="2" charset="-122"/>
                <a:cs typeface="Comic Sans MS" panose="030F0902030302020204" pitchFamily="66" charset="0"/>
              </a:rPr>
              <a:t>Happy Chinese New Year !</a:t>
            </a:r>
            <a:endParaRPr lang="en-US" altLang="zh-CN" sz="3200" dirty="0">
              <a:solidFill>
                <a:schemeClr val="bg1"/>
              </a:solidFill>
              <a:latin typeface="Comic Sans MS" panose="030F0902030302020204" pitchFamily="66" charset="0"/>
              <a:ea typeface="方正舒体" panose="02010601030101010101" pitchFamily="2" charset="-122"/>
              <a:cs typeface="Comic Sans MS" panose="030F0902030302020204" pitchFamily="66" charset="0"/>
            </a:endParaRPr>
          </a:p>
        </p:txBody>
      </p:sp>
      <p:sp>
        <p:nvSpPr>
          <p:cNvPr id="2055" name="TextBox 2"/>
          <p:cNvSpPr txBox="1">
            <a:spLocks noChangeArrowheads="1"/>
          </p:cNvSpPr>
          <p:nvPr/>
        </p:nvSpPr>
        <p:spPr bwMode="auto">
          <a:xfrm>
            <a:off x="541020" y="2255520"/>
            <a:ext cx="8301355" cy="1201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27" tIns="47613" rIns="95227" bIns="47613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90204" pitchFamily="34" charset="0"/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90204" pitchFamily="34" charset="0"/>
              <a:buChar char="–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90204" pitchFamily="34" charset="0"/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9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9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02997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02997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02997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02997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indent="0" algn="ctr">
              <a:buNone/>
            </a:pPr>
            <a:r>
              <a:rPr lang="en-US" altLang="zh-CN" b="1" dirty="0">
                <a:solidFill>
                  <a:schemeClr val="bg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On the sub-pulse drifting of the repeating Fast Radio Burst</a:t>
            </a:r>
            <a:endParaRPr lang="en-US" altLang="zh-CN" b="1" dirty="0">
              <a:solidFill>
                <a:schemeClr val="bg1"/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4919" y="1838484"/>
            <a:ext cx="3179865" cy="79844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884" y="3171548"/>
            <a:ext cx="3179865" cy="79844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/>
          <a:srcRect r="29469"/>
          <a:stretch>
            <a:fillRect/>
          </a:stretch>
        </p:blipFill>
        <p:spPr>
          <a:xfrm>
            <a:off x="10795" y="450850"/>
            <a:ext cx="1708150" cy="170307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/>
          <a:srcRect b="3380"/>
          <a:stretch>
            <a:fillRect/>
          </a:stretch>
        </p:blipFill>
        <p:spPr>
          <a:xfrm>
            <a:off x="1809076" y="450299"/>
            <a:ext cx="2500538" cy="1691208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8480" y="450215"/>
            <a:ext cx="1719580" cy="169164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0920" y="450215"/>
            <a:ext cx="3048635" cy="1691005"/>
          </a:xfrm>
          <a:prstGeom prst="rect">
            <a:avLst/>
          </a:prstGeom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8460" y="1624330"/>
            <a:ext cx="5497830" cy="5235575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2508" y="0"/>
            <a:ext cx="287215" cy="89009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27" tIns="47613" rIns="95227" bIns="47613" anchor="ctr"/>
          <a:lstStyle/>
          <a:p>
            <a:pPr algn="ctr" defTabSz="951865">
              <a:defRPr/>
            </a:pPr>
            <a:endParaRPr lang="zh-CN" altLang="en-US" sz="1660"/>
          </a:p>
        </p:txBody>
      </p:sp>
      <p:sp>
        <p:nvSpPr>
          <p:cNvPr id="2" name="矩形 1"/>
          <p:cNvSpPr/>
          <p:nvPr/>
        </p:nvSpPr>
        <p:spPr>
          <a:xfrm>
            <a:off x="378619" y="95414"/>
            <a:ext cx="7959522" cy="6451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p>
            <a:pPr algn="just"/>
            <a:r>
              <a:rPr lang="en-US" altLang="zh-CN" sz="3600" i="1" cap="none" spc="100" dirty="0">
                <a:ln w="18000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Upward and Downward</a:t>
            </a:r>
            <a:endParaRPr lang="en-US" altLang="zh-CN" sz="3600" i="1" cap="none" spc="100" dirty="0">
              <a:ln w="18000">
                <a:solidFill>
                  <a:srgbClr val="FFFF00"/>
                </a:solidFill>
                <a:prstDash val="solid"/>
              </a:ln>
              <a:solidFill>
                <a:srgbClr val="FFC000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7355" y="740410"/>
            <a:ext cx="4395470" cy="41656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文本框 6"/>
              <p:cNvSpPr txBox="1"/>
              <p:nvPr/>
            </p:nvSpPr>
            <p:spPr>
              <a:xfrm>
                <a:off x="4237355" y="1156970"/>
                <a:ext cx="4565650" cy="4152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charset="0"/>
                            <a:cs typeface="Cambria Math" charset="0"/>
                          </a:rPr>
                          <m:t>𝑡</m:t>
                        </m:r>
                      </m:e>
                      <m:sub>
                        <m:r>
                          <a:rPr lang="en-US" altLang="zh-CN" i="1">
                            <a:latin typeface="Cambria Math" charset="0"/>
                            <a:ea typeface="宋体" charset="0"/>
                            <a:cs typeface="Cambria Math" charset="0"/>
                          </a:rPr>
                          <m:t>20</m:t>
                        </m:r>
                      </m:sub>
                    </m:sSub>
                    <m:r>
                      <a:rPr lang="en-US" altLang="zh-CN" i="1">
                        <a:latin typeface="Cambria Math" charset="0"/>
                        <a:cs typeface="Cambria Math" charset="0"/>
                      </a:rPr>
                      <m:t>−</m:t>
                    </m:r>
                    <m:sSub>
                      <m:sSubPr>
                        <m:ctrlPr>
                          <a:rPr lang="en-US" altLang="zh-CN" i="1">
                            <a:latin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charset="0"/>
                            <a:cs typeface="Cambria Math" charset="0"/>
                          </a:rPr>
                          <m:t>𝑡</m:t>
                        </m:r>
                      </m:e>
                      <m:sub>
                        <m:r>
                          <a:rPr lang="en-US" altLang="zh-CN" i="1">
                            <a:latin typeface="Cambria Math" charset="0"/>
                            <a:ea typeface="宋体" charset="0"/>
                            <a:cs typeface="Cambria Math" charset="0"/>
                          </a:rPr>
                          <m:t>10</m:t>
                        </m:r>
                      </m:sub>
                    </m:sSub>
                  </m:oMath>
                </a14:m>
                <a:r>
                  <a:rPr lang="zh-CN" altLang="en-US">
                    <a:latin typeface="Times New Roman Regular" panose="02020503050405090304" charset="0"/>
                    <a:cs typeface="Times New Roman Regular" panose="02020503050405090304" charset="0"/>
                  </a:rPr>
                  <a:t> </a:t>
                </a:r>
                <a:r>
                  <a:rPr lang="en-US" altLang="zh-CN">
                    <a:latin typeface="Times New Roman Regular" panose="02020503050405090304" charset="0"/>
                    <a:cs typeface="Times New Roman Regular" panose="02020503050405090304" charset="0"/>
                  </a:rPr>
                  <a:t>obeys a Gaussian distribution</a:t>
                </a:r>
                <a:endParaRPr lang="en-US" altLang="zh-CN">
                  <a:latin typeface="Times New Roman Regular" panose="02020503050405090304" charset="0"/>
                  <a:cs typeface="Times New Roman Regular" panose="02020503050405090304" charset="0"/>
                </a:endParaRPr>
              </a:p>
            </p:txBody>
          </p:sp>
        </mc:Choice>
        <mc:Fallback>
          <p:sp>
            <p:nvSpPr>
              <p:cNvPr id="7" name="文本框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7355" y="1156970"/>
                <a:ext cx="4565650" cy="41529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 </a:t>
                </a:r>
              </a:p>
            </p:txBody>
          </p:sp>
        </mc:Fallback>
      </mc:AlternateContent>
      <p:sp>
        <p:nvSpPr>
          <p:cNvPr id="9" name="文本框 8"/>
          <p:cNvSpPr txBox="1"/>
          <p:nvPr/>
        </p:nvSpPr>
        <p:spPr>
          <a:xfrm>
            <a:off x="6115685" y="2295525"/>
            <a:ext cx="282765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/>
            <a:r>
              <a:rPr lang="en-US" altLang="zh-CN">
                <a:latin typeface="Comic Sans MS Regular" panose="030F0902030302020204" charset="0"/>
                <a:cs typeface="Comic Sans MS Regular" panose="030F0902030302020204" charset="0"/>
              </a:rPr>
              <a:t>M</a:t>
            </a:r>
            <a:r>
              <a:rPr lang="zh-CN" altLang="en-US">
                <a:latin typeface="Comic Sans MS Regular" panose="030F0902030302020204" charset="0"/>
                <a:cs typeface="Comic Sans MS Regular" panose="030F0902030302020204" charset="0"/>
              </a:rPr>
              <a:t>ost </a:t>
            </a:r>
            <a:r>
              <a:rPr lang="en-US" altLang="zh-CN">
                <a:latin typeface="Comic Sans MS Regular" panose="030F0902030302020204" charset="0"/>
                <a:cs typeface="Comic Sans MS Regular" panose="030F0902030302020204" charset="0"/>
              </a:rPr>
              <a:t>have</a:t>
            </a:r>
            <a:r>
              <a:rPr lang="zh-CN" altLang="en-US">
                <a:latin typeface="Comic Sans MS Regular" panose="030F0902030302020204" charset="0"/>
                <a:cs typeface="Comic Sans MS Regular" panose="030F0902030302020204" charset="0"/>
              </a:rPr>
              <a:t> downward</a:t>
            </a:r>
            <a:r>
              <a:rPr lang="en-US" altLang="zh-CN">
                <a:latin typeface="Comic Sans MS Regular" panose="030F0902030302020204" charset="0"/>
                <a:cs typeface="Comic Sans MS Regular" panose="030F0902030302020204" charset="0"/>
              </a:rPr>
              <a:t>-</a:t>
            </a:r>
            <a:r>
              <a:rPr lang="zh-CN" altLang="en-US">
                <a:latin typeface="Comic Sans MS Regular" panose="030F0902030302020204" charset="0"/>
                <a:cs typeface="Comic Sans MS Regular" panose="030F0902030302020204" charset="0"/>
              </a:rPr>
              <a:t> drifting sub-pulses, but there are also upward</a:t>
            </a:r>
            <a:r>
              <a:rPr lang="en-US" altLang="zh-CN">
                <a:latin typeface="Comic Sans MS Regular" panose="030F0902030302020204" charset="0"/>
                <a:cs typeface="Comic Sans MS Regular" panose="030F0902030302020204" charset="0"/>
              </a:rPr>
              <a:t>-</a:t>
            </a:r>
            <a:r>
              <a:rPr lang="zh-CN" altLang="en-US">
                <a:latin typeface="Comic Sans MS Regular" panose="030F0902030302020204" charset="0"/>
                <a:cs typeface="Comic Sans MS Regular" panose="030F0902030302020204" charset="0"/>
              </a:rPr>
              <a:t> drifting events</a:t>
            </a:r>
            <a:r>
              <a:rPr lang="en-US" altLang="zh-CN">
                <a:latin typeface="Comic Sans MS Regular" panose="030F0902030302020204" charset="0"/>
                <a:cs typeface="Comic Sans MS Regular" panose="030F0902030302020204" charset="0"/>
              </a:rPr>
              <a:t>.</a:t>
            </a:r>
            <a:endParaRPr lang="en-US" altLang="zh-CN">
              <a:latin typeface="Comic Sans MS Regular" panose="030F0902030302020204" charset="0"/>
              <a:cs typeface="Comic Sans MS Regular" panose="030F09020303020202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115685" y="3936365"/>
            <a:ext cx="282765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/>
            <a:r>
              <a:rPr lang="en-US">
                <a:latin typeface="Comic Sans MS Regular" panose="030F0902030302020204" charset="0"/>
                <a:cs typeface="Comic Sans MS Regular" panose="030F0902030302020204" charset="0"/>
              </a:rPr>
              <a:t>L</a:t>
            </a:r>
            <a:r>
              <a:rPr>
                <a:latin typeface="Comic Sans MS Regular" panose="030F0902030302020204" charset="0"/>
                <a:cs typeface="Comic Sans MS Regular" panose="030F0902030302020204" charset="0"/>
              </a:rPr>
              <a:t>ong-duration trigger mechanism is more likely to generate upward-drifting events</a:t>
            </a:r>
            <a:r>
              <a:rPr lang="en-US" altLang="zh-CN">
                <a:latin typeface="Comic Sans MS Regular" panose="030F0902030302020204" charset="0"/>
                <a:cs typeface="Comic Sans MS Regular" panose="030F0902030302020204" charset="0"/>
              </a:rPr>
              <a:t>.</a:t>
            </a:r>
            <a:endParaRPr lang="en-US" altLang="zh-CN">
              <a:latin typeface="Comic Sans MS Regular" panose="030F0902030302020204" charset="0"/>
              <a:cs typeface="Comic Sans MS Regular" panose="030F0902030302020204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560" y="890270"/>
            <a:ext cx="3632200" cy="5334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/>
          <a:srcRect r="1827"/>
          <a:stretch>
            <a:fillRect/>
          </a:stretch>
        </p:blipFill>
        <p:spPr>
          <a:xfrm>
            <a:off x="688340" y="1644015"/>
            <a:ext cx="6694805" cy="72136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2508" y="0"/>
            <a:ext cx="287215" cy="89009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27" tIns="47613" rIns="95227" bIns="47613" anchor="ctr"/>
          <a:lstStyle/>
          <a:p>
            <a:pPr algn="ctr" defTabSz="951865">
              <a:defRPr/>
            </a:pPr>
            <a:endParaRPr lang="zh-CN" altLang="en-US" sz="1660"/>
          </a:p>
        </p:txBody>
      </p:sp>
      <p:sp>
        <p:nvSpPr>
          <p:cNvPr id="10" name="矩形 9"/>
          <p:cNvSpPr/>
          <p:nvPr/>
        </p:nvSpPr>
        <p:spPr>
          <a:xfrm>
            <a:off x="5788362" y="6446758"/>
            <a:ext cx="337693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Wang et al. 2019; Yang et al. 2020</a:t>
            </a:r>
            <a:endParaRPr lang="en-US" altLang="zh-CN" dirty="0">
              <a:solidFill>
                <a:schemeClr val="bg1"/>
              </a:solidFill>
              <a:latin typeface="Times New Roman" panose="02020503050405090304" pitchFamily="18" charset="0"/>
              <a:ea typeface="方正舒体" panose="02010601030101010101" pitchFamily="2" charset="-122"/>
              <a:cs typeface="Times New Roman" panose="02020503050405090304" pitchFamily="18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788660" y="2365375"/>
            <a:ext cx="324167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>
                <a:solidFill>
                  <a:srgbClr val="FF0000"/>
                </a:solidFill>
                <a:latin typeface="Comic Sans MS" panose="030F0902030302020204" pitchFamily="66" charset="0"/>
                <a:cs typeface="Comic Sans MS" panose="030F0902030302020204" pitchFamily="66" charset="0"/>
              </a:rPr>
              <a:t>much smaller than FRB duration</a:t>
            </a:r>
            <a:endParaRPr lang="en-US" altLang="zh-CN" sz="1600">
              <a:solidFill>
                <a:srgbClr val="FF0000"/>
              </a:solidFill>
              <a:latin typeface="Comic Sans MS" panose="030F0902030302020204" pitchFamily="66" charset="0"/>
              <a:cs typeface="Comic Sans MS" panose="030F0902030302020204" pitchFamily="66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55124" y="122719"/>
            <a:ext cx="7959522" cy="6451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altLang="zh-CN" sz="3600" i="1" cap="none" spc="100" dirty="0">
                <a:ln w="18000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Accelaration and cooling</a:t>
            </a:r>
            <a:endParaRPr lang="en-US" altLang="zh-CN" sz="3600" i="1" cap="none" spc="100" dirty="0">
              <a:ln w="18000">
                <a:solidFill>
                  <a:srgbClr val="FFFF00"/>
                </a:solidFill>
                <a:prstDash val="solid"/>
              </a:ln>
              <a:solidFill>
                <a:srgbClr val="FFC000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86080" y="1030605"/>
            <a:ext cx="32416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chemeClr val="tx1"/>
                </a:solidFill>
                <a:latin typeface="Comic Sans MS" panose="030F0902030302020204" pitchFamily="66" charset="0"/>
                <a:cs typeface="Comic Sans MS" panose="030F0902030302020204" pitchFamily="66" charset="0"/>
              </a:rPr>
              <a:t>Fast cooling</a:t>
            </a:r>
            <a:endParaRPr lang="en-US" altLang="zh-CN">
              <a:solidFill>
                <a:schemeClr val="tx1"/>
              </a:solidFill>
              <a:latin typeface="Comic Sans MS" panose="030F0902030302020204" pitchFamily="66" charset="0"/>
              <a:cs typeface="Comic Sans MS" panose="030F0902030302020204" pitchFamily="66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3525" y="4714240"/>
            <a:ext cx="4394200" cy="6477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4910" y="3373120"/>
            <a:ext cx="5090795" cy="67056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54965" y="1030605"/>
            <a:ext cx="8600440" cy="1743075"/>
          </a:xfrm>
          <a:prstGeom prst="rect">
            <a:avLst/>
          </a:prstGeom>
          <a:solidFill>
            <a:srgbClr val="000000">
              <a:alpha val="0"/>
            </a:srgb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p>
            <a:endParaRPr lang="zh-CN" altLang="en-US" sz="2800" dirty="0" smtClean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870" y="2898775"/>
            <a:ext cx="2870200" cy="24638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330" y="6045835"/>
            <a:ext cx="3455670" cy="61277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69875" y="5362575"/>
            <a:ext cx="30841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>
                <a:latin typeface="Times New Roman Regular" panose="02020503050405090304" charset="0"/>
                <a:cs typeface="Times New Roman Regular" panose="02020503050405090304" charset="0"/>
              </a:rPr>
              <a:t>Charge sepration leads to a narriow spectrum:</a:t>
            </a:r>
            <a:endParaRPr lang="en-US" altLang="zh-CN" sz="1600">
              <a:latin typeface="Times New Roman Regular" panose="02020503050405090304" charset="0"/>
              <a:cs typeface="Times New Roman Regular" panose="0202050305040509030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724910" y="2898775"/>
            <a:ext cx="49377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chemeClr val="tx1"/>
                </a:solidFill>
                <a:latin typeface="Times New Roman Regular" panose="02020503050405090304" charset="0"/>
                <a:cs typeface="Times New Roman Regular" panose="02020503050405090304" charset="0"/>
              </a:rPr>
              <a:t>The required electric filed (</a:t>
            </a:r>
            <a:r>
              <a:rPr lang="en-US" altLang="zh-CN">
                <a:solidFill>
                  <a:schemeClr val="tx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constant </a:t>
            </a:r>
            <a:r>
              <a:rPr lang="zh-CN" altLang="en-US">
                <a:solidFill>
                  <a:schemeClr val="tx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𝜸</a:t>
            </a:r>
            <a:r>
              <a:rPr lang="en-US" altLang="zh-CN">
                <a:solidFill>
                  <a:schemeClr val="tx1"/>
                </a:solidFill>
                <a:latin typeface="Times New Roman Regular" panose="02020503050405090304" charset="0"/>
                <a:cs typeface="Times New Roman Regular" panose="02020503050405090304" charset="0"/>
              </a:rPr>
              <a:t>) is</a:t>
            </a:r>
            <a:endParaRPr lang="en-US" altLang="zh-CN">
              <a:solidFill>
                <a:schemeClr val="tx1"/>
              </a:solidFill>
              <a:latin typeface="Times New Roman Regular" panose="02020503050405090304" charset="0"/>
              <a:cs typeface="Times New Roman Regular" panose="0202050305040509030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724910" y="4425950"/>
            <a:ext cx="49377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>
                <a:solidFill>
                  <a:schemeClr val="tx1"/>
                </a:solidFill>
                <a:latin typeface="Times New Roman Regular" panose="02020503050405090304" charset="0"/>
                <a:cs typeface="Times New Roman Regular" panose="02020503050405090304" charset="0"/>
              </a:rPr>
              <a:t>The accelearation of bunches:</a:t>
            </a:r>
            <a:endParaRPr lang="en-US">
              <a:solidFill>
                <a:schemeClr val="tx1"/>
              </a:solidFill>
              <a:latin typeface="Times New Roman Regular" panose="02020503050405090304" charset="0"/>
              <a:cs typeface="Times New Roman Regular" panose="0202050305040509030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5590" y="5548630"/>
            <a:ext cx="1444625" cy="71247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4645660" y="5761990"/>
            <a:ext cx="12242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i="1">
                <a:solidFill>
                  <a:schemeClr val="tx1"/>
                </a:solidFill>
              </a:rPr>
              <a:t>L =</a:t>
            </a:r>
            <a:r>
              <a:rPr lang="en-US" altLang="zh-CN" i="1">
                <a:solidFill>
                  <a:srgbClr val="FF0000"/>
                </a:solidFill>
              </a:rPr>
              <a:t> N</a:t>
            </a:r>
            <a:r>
              <a:rPr lang="en-US" altLang="zh-CN" i="1" baseline="30000">
                <a:solidFill>
                  <a:srgbClr val="FF0000"/>
                </a:solidFill>
                <a:uFillTx/>
              </a:rPr>
              <a:t>2</a:t>
            </a:r>
            <a:endParaRPr lang="en-US" altLang="zh-CN" i="1" baseline="30000">
              <a:solidFill>
                <a:srgbClr val="FF0000"/>
              </a:solidFill>
              <a:uFillTx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743065" y="5761990"/>
            <a:ext cx="4667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i="1">
                <a:solidFill>
                  <a:srgbClr val="FF0000"/>
                </a:solidFill>
              </a:rPr>
              <a:t>N</a:t>
            </a:r>
            <a:r>
              <a:rPr lang="en-US" altLang="zh-CN" i="1" baseline="30000">
                <a:solidFill>
                  <a:srgbClr val="FF0000"/>
                </a:solidFill>
                <a:uFillTx/>
              </a:rPr>
              <a:t>2</a:t>
            </a:r>
            <a:endParaRPr lang="en-US" altLang="zh-CN" i="1" baseline="30000">
              <a:solidFill>
                <a:srgbClr val="FF0000"/>
              </a:solidFill>
              <a:uFillTx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57850" y="3011170"/>
            <a:ext cx="3267710" cy="38671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670" y="804545"/>
            <a:ext cx="5149215" cy="2975610"/>
          </a:xfrm>
          <a:prstGeom prst="rect">
            <a:avLst/>
          </a:prstGeom>
        </p:spPr>
      </p:pic>
      <p:sp>
        <p:nvSpPr>
          <p:cNvPr id="35" name="矩形 34"/>
          <p:cNvSpPr/>
          <p:nvPr/>
        </p:nvSpPr>
        <p:spPr>
          <a:xfrm>
            <a:off x="616585" y="834390"/>
            <a:ext cx="8308975" cy="2945765"/>
          </a:xfrm>
          <a:prstGeom prst="rect">
            <a:avLst/>
          </a:prstGeom>
          <a:solidFill>
            <a:srgbClr val="000000">
              <a:alpha val="0"/>
            </a:srgb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p>
            <a:endParaRPr lang="zh-CN" altLang="en-US" sz="2800" dirty="0" smtClean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4065" y="3891915"/>
            <a:ext cx="3239770" cy="2601595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2508" y="0"/>
            <a:ext cx="287215" cy="89009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27" tIns="47613" rIns="95227" bIns="47613" anchor="ctr"/>
          <a:lstStyle/>
          <a:p>
            <a:pPr algn="ctr" defTabSz="951865">
              <a:defRPr/>
            </a:pPr>
            <a:endParaRPr lang="zh-CN" altLang="en-US" sz="1660"/>
          </a:p>
        </p:txBody>
      </p:sp>
      <p:sp>
        <p:nvSpPr>
          <p:cNvPr id="2" name="矩形 1"/>
          <p:cNvSpPr/>
          <p:nvPr/>
        </p:nvSpPr>
        <p:spPr>
          <a:xfrm>
            <a:off x="378619" y="95414"/>
            <a:ext cx="7959522" cy="6451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p>
            <a:pPr algn="just"/>
            <a:r>
              <a:rPr lang="en-US" altLang="zh-CN" sz="3600" i="1" cap="none" spc="100" dirty="0">
                <a:ln w="18000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Scenarios of E</a:t>
            </a:r>
            <a:r>
              <a:rPr lang="en-US" altLang="zh-CN" sz="3600" i="1" spc="100" baseline="-25000" dirty="0">
                <a:ln w="18000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uFillTx/>
                <a:latin typeface="Times New Roman Italic" panose="02020503050405090304" charset="0"/>
                <a:cs typeface="Times New Roman" panose="02020503050405090304" pitchFamily="18" charset="0"/>
              </a:rPr>
              <a:t>||</a:t>
            </a:r>
            <a:endParaRPr lang="en-US" altLang="zh-CN" sz="3600" i="1" spc="100" baseline="-25000" dirty="0">
              <a:ln w="18000">
                <a:solidFill>
                  <a:srgbClr val="FFFF00"/>
                </a:solidFill>
                <a:prstDash val="solid"/>
              </a:ln>
              <a:solidFill>
                <a:srgbClr val="FFC000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  <a:uFillTx/>
              <a:latin typeface="Times New Roman Italic" panose="02020503050405090304" charset="0"/>
              <a:cs typeface="Times New Roman" panose="0202050305040509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" y="4077970"/>
            <a:ext cx="3758565" cy="2247265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2778462" y="6524228"/>
            <a:ext cx="6414135" cy="337185"/>
          </a:xfrm>
          <a:prstGeom prst="rect">
            <a:avLst/>
          </a:prstGeom>
        </p:spPr>
        <p:txBody>
          <a:bodyPr wrap="none">
            <a:spAutoFit/>
          </a:bodyPr>
          <a:p>
            <a:pPr algn="l"/>
            <a:r>
              <a:rPr lang="en-US" altLang="zh-CN" sz="1600" dirty="0">
                <a:solidFill>
                  <a:srgbClr val="0000F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Beloborodov &amp; Thompson 2007; Zhang et al. 2017; Kumar &amp; Bošnjak 2020</a:t>
            </a:r>
            <a:endParaRPr lang="en-US" altLang="zh-CN" sz="1600" dirty="0">
              <a:solidFill>
                <a:srgbClr val="0000FF"/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7885" y="2108200"/>
            <a:ext cx="2904490" cy="39814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9125" y="4583430"/>
            <a:ext cx="2700655" cy="598805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5817870" y="1143000"/>
            <a:ext cx="26428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latin typeface="Times New Roman Regular" panose="02020503050405090304" charset="0"/>
                <a:cs typeface="Times New Roman Regular" panose="02020503050405090304" charset="0"/>
              </a:rPr>
              <a:t>Alv</a:t>
            </a:r>
            <a:r>
              <a:rPr lang="en-US" altLang="zh-CN" sz="1600">
                <a:latin typeface="Times New Roman Regular" panose="02020503050405090304" charset="0"/>
                <a:cs typeface="Times New Roman Regular" panose="02020503050405090304" charset="0"/>
              </a:rPr>
              <a:t>é</a:t>
            </a:r>
            <a:r>
              <a:rPr lang="zh-CN" altLang="en-US" sz="1600">
                <a:latin typeface="Times New Roman Regular" panose="02020503050405090304" charset="0"/>
                <a:cs typeface="Times New Roman Regular" panose="02020503050405090304" charset="0"/>
              </a:rPr>
              <a:t>n wave in the charge starvation region</a:t>
            </a:r>
            <a:endParaRPr lang="zh-CN" altLang="en-US" sz="1600">
              <a:latin typeface="Times New Roman Regular" panose="02020503050405090304" charset="0"/>
              <a:cs typeface="Times New Roman Regular" panose="0202050305040509030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003550" y="3922395"/>
            <a:ext cx="26543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600">
                <a:latin typeface="Times New Roman Regular" panose="02020503050405090304" charset="0"/>
                <a:cs typeface="Times New Roman Regular" panose="02020503050405090304" charset="0"/>
              </a:rPr>
              <a:t>A self-induced </a:t>
            </a:r>
            <a:r>
              <a:rPr lang="en-US" altLang="zh-CN" sz="1600">
                <a:latin typeface="Times New Roman Regular" panose="02020503050405090304" charset="0"/>
                <a:cs typeface="Times New Roman Regular" panose="02020503050405090304" charset="0"/>
              </a:rPr>
              <a:t>fi</a:t>
            </a:r>
            <a:r>
              <a:rPr lang="zh-CN" altLang="en-US" sz="1600">
                <a:latin typeface="Times New Roman Regular" panose="02020503050405090304" charset="0"/>
                <a:cs typeface="Times New Roman Regular" panose="02020503050405090304" charset="0"/>
              </a:rPr>
              <a:t>eld in the twist-current-carrying bu</a:t>
            </a:r>
            <a:r>
              <a:rPr lang="en-US" altLang="zh-CN" sz="1600">
                <a:latin typeface="Times New Roman Regular" panose="02020503050405090304" charset="0"/>
                <a:cs typeface="Times New Roman Regular" panose="02020503050405090304" charset="0"/>
              </a:rPr>
              <a:t>n</a:t>
            </a:r>
            <a:r>
              <a:rPr lang="zh-CN" altLang="en-US" sz="1600">
                <a:latin typeface="Times New Roman Regular" panose="02020503050405090304" charset="0"/>
                <a:cs typeface="Times New Roman Regular" panose="02020503050405090304" charset="0"/>
              </a:rPr>
              <a:t>dle</a:t>
            </a:r>
            <a:endParaRPr lang="zh-CN" altLang="en-US" sz="1600">
              <a:latin typeface="Times New Roman Regular" panose="02020503050405090304" charset="0"/>
              <a:cs typeface="Times New Roman Regular" panose="0202050305040509030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82515" y="5955030"/>
            <a:ext cx="1824990" cy="472440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59690" y="3936365"/>
            <a:ext cx="5644515" cy="2489200"/>
            <a:chOff x="51" y="6202"/>
            <a:chExt cx="8889" cy="3920"/>
          </a:xfrm>
        </p:grpSpPr>
        <p:cxnSp>
          <p:nvCxnSpPr>
            <p:cNvPr id="20" name="直接连接符 19"/>
            <p:cNvCxnSpPr/>
            <p:nvPr/>
          </p:nvCxnSpPr>
          <p:spPr>
            <a:xfrm>
              <a:off x="51" y="6202"/>
              <a:ext cx="0" cy="392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>
              <a:off x="51" y="10122"/>
              <a:ext cx="613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51" y="6207"/>
              <a:ext cx="888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>
              <a:off x="8940" y="6208"/>
              <a:ext cx="0" cy="233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 flipV="1">
              <a:off x="6182" y="8545"/>
              <a:ext cx="0" cy="157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>
              <a:off x="6174" y="8544"/>
              <a:ext cx="276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组合 32"/>
          <p:cNvGrpSpPr/>
          <p:nvPr/>
        </p:nvGrpSpPr>
        <p:grpSpPr>
          <a:xfrm>
            <a:off x="4822190" y="3881755"/>
            <a:ext cx="4314190" cy="2639695"/>
            <a:chOff x="7594" y="6257"/>
            <a:chExt cx="6794" cy="4157"/>
          </a:xfrm>
        </p:grpSpPr>
        <p:cxnSp>
          <p:nvCxnSpPr>
            <p:cNvPr id="27" name="直接连接符 26"/>
            <p:cNvCxnSpPr/>
            <p:nvPr/>
          </p:nvCxnSpPr>
          <p:spPr>
            <a:xfrm>
              <a:off x="9162" y="6257"/>
              <a:ext cx="0" cy="2710"/>
            </a:xfrm>
            <a:prstGeom prst="line">
              <a:avLst/>
            </a:prstGeom>
            <a:ln>
              <a:solidFill>
                <a:srgbClr val="21FF0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>
              <a:off x="9161" y="6257"/>
              <a:ext cx="5218" cy="0"/>
            </a:xfrm>
            <a:prstGeom prst="line">
              <a:avLst/>
            </a:prstGeom>
            <a:ln>
              <a:solidFill>
                <a:srgbClr val="21FF0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>
              <a:off x="14379" y="6257"/>
              <a:ext cx="0" cy="4157"/>
            </a:xfrm>
            <a:prstGeom prst="line">
              <a:avLst/>
            </a:prstGeom>
            <a:ln>
              <a:solidFill>
                <a:srgbClr val="21FF0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/>
          </p:nvCxnSpPr>
          <p:spPr>
            <a:xfrm>
              <a:off x="7601" y="10414"/>
              <a:ext cx="6787" cy="0"/>
            </a:xfrm>
            <a:prstGeom prst="line">
              <a:avLst/>
            </a:prstGeom>
            <a:ln>
              <a:solidFill>
                <a:srgbClr val="21FF0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/>
          </p:nvCxnSpPr>
          <p:spPr>
            <a:xfrm flipH="1">
              <a:off x="7594" y="8971"/>
              <a:ext cx="1567" cy="0"/>
            </a:xfrm>
            <a:prstGeom prst="line">
              <a:avLst/>
            </a:prstGeom>
            <a:ln>
              <a:solidFill>
                <a:srgbClr val="21FF0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>
              <a:off x="7601" y="8967"/>
              <a:ext cx="0" cy="1447"/>
            </a:xfrm>
            <a:prstGeom prst="line">
              <a:avLst/>
            </a:prstGeom>
            <a:ln>
              <a:solidFill>
                <a:srgbClr val="21FF0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文本框 35"/>
          <p:cNvSpPr txBox="1"/>
          <p:nvPr/>
        </p:nvSpPr>
        <p:spPr>
          <a:xfrm>
            <a:off x="5854065" y="3936365"/>
            <a:ext cx="144780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>
                <a:latin typeface="Times New Roman Regular" panose="02020503050405090304" charset="0"/>
                <a:cs typeface="Times New Roman Regular" panose="02020503050405090304" charset="0"/>
              </a:rPr>
              <a:t>Cosmic Comb</a:t>
            </a:r>
            <a:endParaRPr lang="en-US" altLang="zh-CN" sz="1600">
              <a:latin typeface="Times New Roman Regular" panose="02020503050405090304" charset="0"/>
              <a:cs typeface="Times New Roman Regular" panose="0202050305040509030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115" y="767715"/>
            <a:ext cx="2855595" cy="284353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2508" y="0"/>
            <a:ext cx="287215" cy="89009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27" tIns="47613" rIns="95227" bIns="47613" anchor="ctr"/>
          <a:lstStyle/>
          <a:p>
            <a:pPr algn="ctr" defTabSz="951865">
              <a:defRPr/>
            </a:pPr>
            <a:endParaRPr lang="zh-CN" altLang="en-US" sz="1660"/>
          </a:p>
        </p:txBody>
      </p:sp>
      <p:sp>
        <p:nvSpPr>
          <p:cNvPr id="2" name="矩形 1"/>
          <p:cNvSpPr/>
          <p:nvPr/>
        </p:nvSpPr>
        <p:spPr>
          <a:xfrm>
            <a:off x="378619" y="122719"/>
            <a:ext cx="7959522" cy="6451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p>
            <a:pPr algn="just"/>
            <a:r>
              <a:rPr lang="en-US" altLang="zh-CN" sz="3600" i="1" cap="none" spc="100" dirty="0">
                <a:ln w="18000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E</a:t>
            </a:r>
            <a:r>
              <a:rPr lang="en-US" altLang="zh-CN" sz="3600" i="1" spc="100" baseline="-25000" dirty="0">
                <a:ln w="18000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uFillTx/>
                <a:latin typeface="Times New Roman Italic" panose="02020503050405090304" charset="0"/>
                <a:cs typeface="Times New Roman" panose="02020503050405090304" pitchFamily="18" charset="0"/>
              </a:rPr>
              <a:t>|| </a:t>
            </a:r>
            <a:r>
              <a:rPr lang="en-US" altLang="zh-CN" sz="3600" i="1" spc="100" dirty="0">
                <a:ln w="18000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  <a:sym typeface="+mn-ea"/>
              </a:rPr>
              <a:t>in the slot gap</a:t>
            </a:r>
            <a:r>
              <a:rPr lang="en-US" altLang="zh-CN" sz="3600" i="1" spc="100" baseline="-25000" dirty="0">
                <a:ln w="18000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uFillTx/>
                <a:latin typeface="Times New Roman Italic" panose="02020503050405090304" charset="0"/>
                <a:cs typeface="Times New Roman" panose="02020503050405090304" pitchFamily="18" charset="0"/>
              </a:rPr>
              <a:t> </a:t>
            </a:r>
            <a:endParaRPr lang="en-US" altLang="zh-CN" sz="3600" i="1" spc="100" baseline="-25000" dirty="0">
              <a:ln w="18000">
                <a:solidFill>
                  <a:srgbClr val="FFFF00"/>
                </a:solidFill>
                <a:prstDash val="solid"/>
              </a:ln>
              <a:solidFill>
                <a:srgbClr val="FFC000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  <a:uFillTx/>
              <a:latin typeface="Times New Roman Italic" panose="02020503050405090304" charset="0"/>
              <a:cs typeface="Times New Roman" panose="0202050305040509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" y="4048125"/>
            <a:ext cx="4523105" cy="1524000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576917" y="3611483"/>
            <a:ext cx="2678430" cy="368300"/>
          </a:xfrm>
          <a:prstGeom prst="rect">
            <a:avLst/>
          </a:prstGeom>
        </p:spPr>
        <p:txBody>
          <a:bodyPr wrap="none">
            <a:spAutoFit/>
          </a:bodyPr>
          <a:p>
            <a:pPr algn="l"/>
            <a:r>
              <a:rPr lang="en-US" altLang="zh-CN" dirty="0">
                <a:solidFill>
                  <a:srgbClr val="0000F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Muslimov &amp; Harding 2003</a:t>
            </a:r>
            <a:endParaRPr lang="en-US" altLang="zh-CN" dirty="0">
              <a:solidFill>
                <a:srgbClr val="0000FF"/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130550" y="6038215"/>
            <a:ext cx="228917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>
                <a:solidFill>
                  <a:schemeClr val="tx1"/>
                </a:solidFill>
                <a:latin typeface="Comic Sans MS Regular" panose="030F0902030302020204" charset="0"/>
                <a:cs typeface="Comic Sans MS Regular" panose="030F0902030302020204" charset="0"/>
                <a:sym typeface="+mn-ea"/>
              </a:rPr>
              <a:t>Central frequency </a:t>
            </a:r>
            <a:r>
              <a:rPr lang="zh-CN" altLang="en-US">
                <a:solidFill>
                  <a:schemeClr val="tx1"/>
                </a:solidFill>
                <a:latin typeface="Comic Sans MS Regular" panose="030F0902030302020204" charset="0"/>
                <a:cs typeface="Comic Sans MS Regular" panose="030F0902030302020204" charset="0"/>
                <a:sym typeface="+mn-ea"/>
              </a:rPr>
              <a:t>𝞶</a:t>
            </a:r>
            <a:endParaRPr lang="zh-CN" altLang="en-US">
              <a:solidFill>
                <a:schemeClr val="tx1"/>
              </a:solidFill>
              <a:latin typeface="Comic Sans MS Regular" panose="030F0902030302020204" charset="0"/>
              <a:cs typeface="Comic Sans MS Regular" panose="030F0902030302020204" charset="0"/>
              <a:sym typeface="+mn-ea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6365875" y="6033770"/>
            <a:ext cx="195580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>
                <a:solidFill>
                  <a:schemeClr val="tx1"/>
                </a:solidFill>
                <a:latin typeface="Comic Sans MS Regular" panose="030F0902030302020204" charset="0"/>
                <a:cs typeface="Comic Sans MS Regular" panose="030F0902030302020204" charset="0"/>
                <a:sym typeface="+mn-ea"/>
              </a:rPr>
              <a:t>Drift rate d</a:t>
            </a:r>
            <a:r>
              <a:rPr lang="zh-CN" altLang="en-US">
                <a:solidFill>
                  <a:schemeClr val="tx1"/>
                </a:solidFill>
                <a:latin typeface="Comic Sans MS Regular" panose="030F0902030302020204" charset="0"/>
                <a:cs typeface="Comic Sans MS Regular" panose="030F0902030302020204" charset="0"/>
                <a:sym typeface="+mn-ea"/>
              </a:rPr>
              <a:t>𝞶</a:t>
            </a:r>
            <a:r>
              <a:rPr lang="en-US" altLang="zh-CN">
                <a:solidFill>
                  <a:schemeClr val="tx1"/>
                </a:solidFill>
                <a:latin typeface="Comic Sans MS Regular" panose="030F0902030302020204" charset="0"/>
                <a:cs typeface="Comic Sans MS Regular" panose="030F0902030302020204" charset="0"/>
                <a:sym typeface="+mn-ea"/>
              </a:rPr>
              <a:t>/dt</a:t>
            </a:r>
            <a:endParaRPr lang="en-US" altLang="zh-CN">
              <a:solidFill>
                <a:schemeClr val="tx1"/>
              </a:solidFill>
              <a:latin typeface="Comic Sans MS Regular" panose="030F0902030302020204" charset="0"/>
              <a:cs typeface="Comic Sans MS Regular" panose="030F0902030302020204" charset="0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2900" y="473075"/>
            <a:ext cx="5038090" cy="3999865"/>
          </a:xfrm>
          <a:prstGeom prst="rect">
            <a:avLst/>
          </a:prstGeom>
        </p:spPr>
      </p:pic>
      <p:sp>
        <p:nvSpPr>
          <p:cNvPr id="7" name="右箭头 6"/>
          <p:cNvSpPr/>
          <p:nvPr/>
        </p:nvSpPr>
        <p:spPr>
          <a:xfrm>
            <a:off x="5586095" y="6126480"/>
            <a:ext cx="613410" cy="191770"/>
          </a:xfrm>
          <a:prstGeom prst="rightArrow">
            <a:avLst/>
          </a:prstGeom>
          <a:solidFill>
            <a:srgbClr val="00B0F0"/>
          </a:solidFill>
        </p:spPr>
        <p:txBody>
          <a:bodyPr wrap="square">
            <a:spAutoFit/>
          </a:bodyPr>
          <a:p>
            <a:endParaRPr lang="zh-CN" altLang="en-US" sz="2800" dirty="0" smtClean="0"/>
          </a:p>
        </p:txBody>
      </p:sp>
      <p:sp>
        <p:nvSpPr>
          <p:cNvPr id="8" name="右箭头 7"/>
          <p:cNvSpPr/>
          <p:nvPr/>
        </p:nvSpPr>
        <p:spPr>
          <a:xfrm rot="2580000">
            <a:off x="2442210" y="5756275"/>
            <a:ext cx="689610" cy="267970"/>
          </a:xfrm>
          <a:prstGeom prst="rightArrow">
            <a:avLst/>
          </a:prstGeom>
          <a:solidFill>
            <a:srgbClr val="00B0F0"/>
          </a:solidFill>
        </p:spPr>
        <p:txBody>
          <a:bodyPr wrap="square">
            <a:spAutoFit/>
          </a:bodyPr>
          <a:p>
            <a:endParaRPr lang="zh-CN" altLang="en-US" sz="2800" dirty="0" smtClean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2508" y="0"/>
            <a:ext cx="287215" cy="89009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27" tIns="47613" rIns="95227" bIns="47613" anchor="ctr"/>
          <a:lstStyle/>
          <a:p>
            <a:pPr algn="ctr" defTabSz="951865">
              <a:defRPr/>
            </a:pPr>
            <a:endParaRPr lang="zh-CN" altLang="en-US" sz="1660"/>
          </a:p>
        </p:txBody>
      </p:sp>
      <p:sp>
        <p:nvSpPr>
          <p:cNvPr id="2" name="矩形 1"/>
          <p:cNvSpPr/>
          <p:nvPr/>
        </p:nvSpPr>
        <p:spPr>
          <a:xfrm>
            <a:off x="378619" y="88429"/>
            <a:ext cx="7959522" cy="5708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p>
            <a:pPr algn="just"/>
            <a:r>
              <a:rPr lang="en-US" altLang="zh-CN" sz="4800" i="1" spc="100" baseline="-25000" dirty="0">
                <a:ln w="18000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uFillTx/>
                <a:latin typeface="Times New Roman Italic" panose="02020503050405090304" charset="0"/>
                <a:cs typeface="Times New Roman" panose="02020503050405090304" pitchFamily="18" charset="0"/>
              </a:rPr>
              <a:t>Drift rate-frequency</a:t>
            </a:r>
            <a:endParaRPr lang="en-US" altLang="zh-CN" sz="4800" i="1" spc="100" baseline="-25000" dirty="0">
              <a:ln w="18000">
                <a:solidFill>
                  <a:srgbClr val="FFFF00"/>
                </a:solidFill>
                <a:prstDash val="solid"/>
              </a:ln>
              <a:solidFill>
                <a:srgbClr val="FFC000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  <a:uFillTx/>
              <a:latin typeface="Times New Roman Italic" panose="02020503050405090304" charset="0"/>
              <a:cs typeface="Times New Roman" panose="0202050305040509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6350" y="1016635"/>
            <a:ext cx="6348095" cy="46475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1495" y="5887720"/>
            <a:ext cx="4552950" cy="81089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89560" y="5664200"/>
            <a:ext cx="367347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/>
              <a:t>constant gamma in dipole</a:t>
            </a:r>
            <a:endParaRPr lang="en-US" altLang="zh-CN" sz="16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2508" y="0"/>
            <a:ext cx="287215" cy="89009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27" tIns="47613" rIns="95227" bIns="47613" anchor="ctr"/>
          <a:lstStyle/>
          <a:p>
            <a:pPr algn="ctr" defTabSz="951865">
              <a:defRPr/>
            </a:pPr>
            <a:endParaRPr lang="zh-CN" altLang="en-US" sz="1660"/>
          </a:p>
        </p:txBody>
      </p:sp>
      <p:sp>
        <p:nvSpPr>
          <p:cNvPr id="9" name="矩形 8"/>
          <p:cNvSpPr/>
          <p:nvPr/>
        </p:nvSpPr>
        <p:spPr>
          <a:xfrm>
            <a:off x="378619" y="122719"/>
            <a:ext cx="7959522" cy="6451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p>
            <a:pPr algn="just"/>
            <a:r>
              <a:rPr lang="en-US" altLang="zh-CN" sz="3600" i="1" spc="100" dirty="0">
                <a:ln w="18000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  <a:sym typeface="+mn-ea"/>
              </a:rPr>
              <a:t>radisus-frequency mapping</a:t>
            </a:r>
            <a:r>
              <a:rPr lang="en-US" altLang="zh-CN" sz="3600" i="1" spc="100" baseline="-25000" dirty="0">
                <a:ln w="18000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uFillTx/>
                <a:latin typeface="Times New Roman Italic" panose="02020503050405090304" charset="0"/>
                <a:cs typeface="Times New Roman" panose="02020503050405090304" pitchFamily="18" charset="0"/>
              </a:rPr>
              <a:t> </a:t>
            </a:r>
            <a:endParaRPr lang="en-US" altLang="zh-CN" sz="3600" i="1" spc="100" baseline="-25000" dirty="0">
              <a:ln w="18000">
                <a:solidFill>
                  <a:srgbClr val="FFFF00"/>
                </a:solidFill>
                <a:prstDash val="solid"/>
              </a:ln>
              <a:solidFill>
                <a:srgbClr val="FFC000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  <a:uFillTx/>
              <a:latin typeface="Times New Roman Italic" panose="02020503050405090304" charset="0"/>
              <a:cs typeface="Times New Roman" panose="0202050305040509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40" y="977265"/>
            <a:ext cx="4759325" cy="36302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3920" y="3415030"/>
            <a:ext cx="4404995" cy="34429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2508" y="0"/>
            <a:ext cx="287215" cy="89009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27" tIns="47613" rIns="95227" bIns="47613" anchor="ctr"/>
          <a:lstStyle/>
          <a:p>
            <a:pPr algn="ctr" defTabSz="951865">
              <a:defRPr/>
            </a:pPr>
            <a:endParaRPr lang="zh-CN" altLang="en-US" sz="1660"/>
          </a:p>
        </p:txBody>
      </p:sp>
      <p:sp>
        <p:nvSpPr>
          <p:cNvPr id="9" name="矩形 8"/>
          <p:cNvSpPr/>
          <p:nvPr/>
        </p:nvSpPr>
        <p:spPr>
          <a:xfrm>
            <a:off x="378619" y="122719"/>
            <a:ext cx="7959522" cy="6451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p>
            <a:pPr algn="just"/>
            <a:r>
              <a:rPr lang="en-US" altLang="zh-CN" sz="3600" i="1" cap="none" spc="100" dirty="0">
                <a:ln w="18000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E</a:t>
            </a:r>
            <a:r>
              <a:rPr lang="en-US" altLang="zh-CN" sz="3600" i="1" spc="100" baseline="-25000" dirty="0">
                <a:ln w="18000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uFillTx/>
                <a:latin typeface="Times New Roman Italic" panose="02020503050405090304" charset="0"/>
                <a:cs typeface="Times New Roman" panose="02020503050405090304" pitchFamily="18" charset="0"/>
              </a:rPr>
              <a:t>|| </a:t>
            </a:r>
            <a:r>
              <a:rPr lang="en-US" altLang="zh-CN" sz="3600" i="1" spc="100" dirty="0">
                <a:ln w="18000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  <a:sym typeface="+mn-ea"/>
              </a:rPr>
              <a:t>mapping</a:t>
            </a:r>
            <a:r>
              <a:rPr lang="en-US" altLang="zh-CN" sz="3600" i="1" spc="100" baseline="-25000" dirty="0">
                <a:ln w="18000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uFillTx/>
                <a:latin typeface="Times New Roman Italic" panose="02020503050405090304" charset="0"/>
                <a:cs typeface="Times New Roman" panose="02020503050405090304" pitchFamily="18" charset="0"/>
              </a:rPr>
              <a:t> </a:t>
            </a:r>
            <a:endParaRPr lang="en-US" altLang="zh-CN" sz="3600" i="1" spc="100" baseline="-25000" dirty="0">
              <a:ln w="18000">
                <a:solidFill>
                  <a:srgbClr val="FFFF00"/>
                </a:solidFill>
                <a:prstDash val="solid"/>
              </a:ln>
              <a:solidFill>
                <a:srgbClr val="FFC000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  <a:uFillTx/>
              <a:latin typeface="Times New Roman Italic" panose="02020503050405090304" charset="0"/>
              <a:cs typeface="Times New Roman" panose="02020503050405090304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53720" y="1139825"/>
            <a:ext cx="24491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N = 10^25</a:t>
            </a:r>
            <a:endParaRPr lang="en-US" altLang="zh-CN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12950" y="991235"/>
            <a:ext cx="6325235" cy="49784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273550" y="6193155"/>
            <a:ext cx="14116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i="1">
                <a:latin typeface="Times New Roman Regular" panose="02020503050405090304" charset="0"/>
                <a:cs typeface="Times New Roman Regular" panose="02020503050405090304" charset="0"/>
              </a:rPr>
              <a:t>E</a:t>
            </a:r>
            <a:r>
              <a:rPr lang="en-US" altLang="zh-CN" sz="2400" i="1" baseline="-25000">
                <a:solidFill>
                  <a:schemeClr val="tx1"/>
                </a:solidFill>
                <a:uFillTx/>
                <a:latin typeface="Times New Roman Regular" panose="02020503050405090304" charset="0"/>
                <a:cs typeface="Times New Roman Regular" panose="02020503050405090304" charset="0"/>
              </a:rPr>
              <a:t>|| </a:t>
            </a:r>
            <a:r>
              <a:rPr lang="en-US" altLang="zh-CN" sz="2400">
                <a:latin typeface="Times New Roman Regular" panose="02020503050405090304" charset="0"/>
                <a:cs typeface="Times New Roman Regular" panose="02020503050405090304" charset="0"/>
              </a:rPr>
              <a:t>∝</a:t>
            </a:r>
            <a:r>
              <a:rPr lang="zh-CN" altLang="en-US" sz="2400">
                <a:latin typeface="Times New Roman Regular" panose="02020503050405090304" charset="0"/>
                <a:cs typeface="Times New Roman Regular" panose="02020503050405090304" charset="0"/>
              </a:rPr>
              <a:t> </a:t>
            </a:r>
            <a:r>
              <a:rPr lang="en-US" altLang="zh-CN" sz="2400" i="1">
                <a:latin typeface="Times New Roman Regular" panose="02020503050405090304" charset="0"/>
                <a:cs typeface="Times New Roman Regular" panose="02020503050405090304" charset="0"/>
              </a:rPr>
              <a:t>r</a:t>
            </a:r>
            <a:r>
              <a:rPr lang="en-US" altLang="zh-CN" sz="2400" i="1"/>
              <a:t> </a:t>
            </a:r>
            <a:r>
              <a:rPr lang="en-US" altLang="zh-CN" sz="2400" baseline="30000">
                <a:solidFill>
                  <a:schemeClr val="tx1"/>
                </a:solidFill>
                <a:uFillTx/>
              </a:rPr>
              <a:t>-2</a:t>
            </a:r>
            <a:endParaRPr lang="en-US" altLang="zh-CN" sz="2400" baseline="30000">
              <a:solidFill>
                <a:schemeClr val="tx1"/>
              </a:solidFill>
              <a:uFillTx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3630" y="120015"/>
            <a:ext cx="4394200" cy="647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8967" y="1453310"/>
            <a:ext cx="2676894" cy="255071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81740" y="925716"/>
            <a:ext cx="5094898" cy="578257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endParaRPr kumimoji="1" lang="zh-CN" altLang="en-US" dirty="0"/>
          </a:p>
        </p:txBody>
      </p:sp>
      <p:sp>
        <p:nvSpPr>
          <p:cNvPr id="17" name="文本框 16"/>
          <p:cNvSpPr txBox="1"/>
          <p:nvPr/>
        </p:nvSpPr>
        <p:spPr>
          <a:xfrm>
            <a:off x="5447039" y="1470931"/>
            <a:ext cx="3565950" cy="460994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endParaRPr kumimoji="1" lang="zh-CN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2508" y="0"/>
            <a:ext cx="287215" cy="89009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27" tIns="47613" rIns="95227" bIns="47613" anchor="ctr"/>
          <a:lstStyle/>
          <a:p>
            <a:pPr algn="ctr" defTabSz="951865">
              <a:defRPr/>
            </a:pPr>
            <a:endParaRPr lang="zh-CN" altLang="en-US" sz="1660"/>
          </a:p>
        </p:txBody>
      </p:sp>
      <p:sp>
        <p:nvSpPr>
          <p:cNvPr id="14" name="矩形 13"/>
          <p:cNvSpPr/>
          <p:nvPr/>
        </p:nvSpPr>
        <p:spPr>
          <a:xfrm>
            <a:off x="188967" y="1011972"/>
            <a:ext cx="1188146" cy="4308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20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902030302020204" pitchFamily="66" charset="0"/>
              </a:rPr>
              <a:t>Pulsar</a:t>
            </a:r>
            <a:endParaRPr lang="zh-CN" altLang="en-US" sz="2200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86977" y="3985235"/>
            <a:ext cx="1993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Consecutive spark</a:t>
            </a:r>
            <a:endParaRPr kumimoji="1" lang="zh-CN" altLang="en-US" dirty="0">
              <a:solidFill>
                <a:srgbClr val="FF0000"/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5519023" y="1530822"/>
            <a:ext cx="76014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4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902030302020204" pitchFamily="66" charset="0"/>
              </a:rPr>
              <a:t>FRB</a:t>
            </a:r>
            <a:endParaRPr lang="zh-CN" altLang="en-US" sz="2400" b="0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902030302020204" pitchFamily="66" charset="0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5861" y="1565931"/>
            <a:ext cx="2404012" cy="2387023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3005016" y="3977542"/>
            <a:ext cx="2590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err="1">
                <a:latin typeface="Times New Roman" panose="02020503050405090304" pitchFamily="18" charset="0"/>
                <a:cs typeface="Times New Roman" panose="02020503050405090304" pitchFamily="18" charset="0"/>
              </a:rPr>
              <a:t>Conal</a:t>
            </a:r>
            <a:r>
              <a:rPr kumimoji="1" lang="en-US" altLang="zh-CN" dirty="0">
                <a:latin typeface="Times New Roman" panose="02020503050405090304" pitchFamily="18" charset="0"/>
                <a:cs typeface="Times New Roman" panose="02020503050405090304" pitchFamily="18" charset="0"/>
              </a:rPr>
              <a:t>-beam</a:t>
            </a:r>
            <a:r>
              <a:rPr kumimoji="1" lang="zh-CN" altLang="en-US" dirty="0"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kumimoji="1" lang="en-US" altLang="zh-CN" dirty="0">
                <a:latin typeface="Times New Roman" panose="02020503050405090304" pitchFamily="18" charset="0"/>
                <a:cs typeface="Times New Roman" panose="02020503050405090304" pitchFamily="18" charset="0"/>
              </a:rPr>
              <a:t>geometry</a:t>
            </a:r>
            <a:endParaRPr kumimoji="1" lang="zh-CN" altLang="en-US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5977" y="4390331"/>
            <a:ext cx="3457011" cy="974911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5810058" y="5507076"/>
            <a:ext cx="27200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000" dirty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Sudden spark</a:t>
            </a:r>
            <a:endParaRPr kumimoji="1" lang="en-US" altLang="zh-CN" sz="2000" dirty="0">
              <a:solidFill>
                <a:srgbClr val="FF0000"/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768" y="4421607"/>
            <a:ext cx="4429012" cy="222730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2523" y="2132876"/>
            <a:ext cx="3396548" cy="2124386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5847417" y="6488668"/>
            <a:ext cx="330708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Wang et al. 2019, </a:t>
            </a:r>
            <a:r>
              <a:rPr lang="en-US" altLang="zh-CN" dirty="0" err="1">
                <a:solidFill>
                  <a:srgbClr val="0000F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ApJL</a:t>
            </a:r>
            <a:r>
              <a:rPr lang="en-US" altLang="zh-CN" dirty="0">
                <a:solidFill>
                  <a:srgbClr val="0000F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, 876, L15</a:t>
            </a:r>
            <a:endParaRPr lang="en-US" altLang="zh-CN" dirty="0">
              <a:solidFill>
                <a:schemeClr val="bg1"/>
              </a:solidFill>
              <a:latin typeface="Times New Roman" panose="02020503050405090304" pitchFamily="18" charset="0"/>
              <a:ea typeface="方正舒体" panose="02010601030101010101" pitchFamily="2" charset="-122"/>
              <a:cs typeface="Times New Roman" panose="0202050305040509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78619" y="-48731"/>
            <a:ext cx="7959522" cy="7512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p>
            <a:pPr algn="just"/>
            <a:r>
              <a:rPr lang="en-US" altLang="zh-CN" sz="6600" i="1" spc="100" baseline="-25000" dirty="0">
                <a:ln w="18000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uFillTx/>
                <a:latin typeface="Times New Roman Italic" panose="02020503050405090304" charset="0"/>
                <a:cs typeface="Times New Roman" panose="02020503050405090304" pitchFamily="18" charset="0"/>
              </a:rPr>
              <a:t>Pulsar vs FRB </a:t>
            </a:r>
            <a:endParaRPr lang="en-US" altLang="zh-CN" sz="6600" i="1" spc="100" baseline="-25000" dirty="0">
              <a:ln w="18000">
                <a:solidFill>
                  <a:srgbClr val="FFFF00"/>
                </a:solidFill>
                <a:prstDash val="solid"/>
              </a:ln>
              <a:solidFill>
                <a:srgbClr val="FFC000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  <a:uFillTx/>
              <a:latin typeface="Times New Roman Italic" panose="02020503050405090304" charset="0"/>
              <a:cs typeface="Times New Roman" panose="02020503050405090304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502" y="1190504"/>
            <a:ext cx="7886700" cy="4840018"/>
          </a:xfrm>
        </p:spPr>
        <p:txBody>
          <a:bodyPr>
            <a:noAutofit/>
          </a:bodyPr>
          <a:lstStyle/>
          <a:p>
            <a:pPr algn="just"/>
            <a:r>
              <a:rPr lang="en-US" altLang="zh-CN" sz="24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For an NS with sudden, sporadic and violent triggered sparking, such structure of sub-pulses is a natural consequence of coherent curvature radiation.</a:t>
            </a:r>
            <a:endParaRPr lang="en-US" altLang="zh-CN" sz="2400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pPr algn="just"/>
            <a:endParaRPr lang="en-US" altLang="zh-CN" sz="2400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pPr algn="just"/>
            <a:r>
              <a:rPr lang="en-US" altLang="zh-CN" sz="24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Our model predicts that most FRBs would have downward-drifting sub-pulses, but there are also upward- drifting events, and one would more likely to observe these from FRBs with long duration.</a:t>
            </a:r>
            <a:endParaRPr lang="en-US" altLang="zh-CN" sz="2400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pPr algn="just"/>
            <a:endParaRPr lang="en-US" altLang="zh-CN" sz="2400" i="1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pPr algn="just"/>
            <a:r>
              <a:rPr lang="en-US" altLang="zh-CN" sz="2400" i="1" dirty="0">
                <a:latin typeface="Times New Roman Italic" panose="02020503050405090304" charset="0"/>
                <a:cs typeface="Times New Roman Italic" panose="02020503050405090304" charset="0"/>
              </a:rPr>
              <a:t>E</a:t>
            </a:r>
            <a:r>
              <a:rPr lang="en-US" altLang="zh-CN" sz="2400" baseline="-25000" dirty="0">
                <a:solidFill>
                  <a:schemeClr val="tx1"/>
                </a:solidFill>
                <a:uFillTx/>
                <a:latin typeface="Times New Roman" panose="02020503050405090304" pitchFamily="18" charset="0"/>
                <a:cs typeface="Times New Roman" panose="02020503050405090304" pitchFamily="18" charset="0"/>
              </a:rPr>
              <a:t>||</a:t>
            </a:r>
            <a:r>
              <a:rPr lang="en-US" altLang="zh-CN" sz="24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 proposed in most FRB models are related to the trigger mechanism, which can be further revealed by observation of the time–frequency structure.</a:t>
            </a:r>
            <a:endParaRPr lang="en-US" altLang="zh-CN" sz="2400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-33117" y="0"/>
            <a:ext cx="287215" cy="89009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27" tIns="47613" rIns="95227" bIns="47613" anchor="ctr"/>
          <a:lstStyle/>
          <a:p>
            <a:pPr algn="ctr" defTabSz="951865">
              <a:defRPr/>
            </a:pPr>
            <a:endParaRPr lang="zh-CN" altLang="en-US" sz="1660"/>
          </a:p>
        </p:txBody>
      </p:sp>
      <p:sp>
        <p:nvSpPr>
          <p:cNvPr id="5" name="矩形 4"/>
          <p:cNvSpPr/>
          <p:nvPr/>
        </p:nvSpPr>
        <p:spPr>
          <a:xfrm>
            <a:off x="291428" y="121880"/>
            <a:ext cx="203132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3600" b="1" i="1" dirty="0">
                <a:solidFill>
                  <a:srgbClr val="FFC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Summary</a:t>
            </a:r>
            <a:endParaRPr lang="zh-CN" altLang="en-US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903605"/>
            <a:ext cx="9144000" cy="505015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384346" y="4106955"/>
            <a:ext cx="418973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8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Thanks</a:t>
            </a:r>
            <a:r>
              <a:rPr lang="zh-CN" altLang="en-US" sz="8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！</a:t>
            </a:r>
            <a:endParaRPr lang="zh-CN" altLang="en-US" sz="8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25475" y="306070"/>
            <a:ext cx="74079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>
                <a:solidFill>
                  <a:schemeClr val="tx1">
                    <a:lumMod val="75000"/>
                    <a:lumOff val="25000"/>
                  </a:schemeClr>
                </a:solidFill>
                <a:latin typeface="Comic Sans MS Bold" panose="030F0902030302020204" charset="0"/>
                <a:cs typeface="Comic Sans MS Bold" panose="030F0902030302020204" charset="0"/>
              </a:rPr>
              <a:t>Let us enjoy the music of FRB!</a:t>
            </a:r>
            <a:endParaRPr lang="en-US" altLang="zh-CN" sz="3600" b="1">
              <a:solidFill>
                <a:schemeClr val="tx1">
                  <a:lumMod val="75000"/>
                  <a:lumOff val="25000"/>
                </a:schemeClr>
              </a:solidFill>
              <a:latin typeface="Comic Sans MS Bold" panose="030F0902030302020204" charset="0"/>
              <a:cs typeface="Comic Sans MS Bold" panose="030F09020303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56" y="571406"/>
            <a:ext cx="2653670" cy="666323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84856" y="219333"/>
            <a:ext cx="2917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/>
            <a:r>
              <a:rPr lang="en-US" altLang="zh-CN" sz="3600" dirty="0">
                <a:solidFill>
                  <a:schemeClr val="bg1"/>
                </a:solidFill>
                <a:latin typeface="Times New Roman" panose="02020503050405090304" pitchFamily="18" charset="0"/>
                <a:ea typeface="方正兰亭黑_GBK" pitchFamily="2" charset="-122"/>
                <a:cs typeface="Times New Roman" panose="02020503050405090304" pitchFamily="18" charset="0"/>
                <a:sym typeface="方正兰亭黑_GBK" pitchFamily="2" charset="-122"/>
              </a:rPr>
              <a:t>OUTLINES</a:t>
            </a:r>
            <a:endParaRPr lang="en-US" altLang="zh-CN" sz="3600" dirty="0">
              <a:solidFill>
                <a:schemeClr val="bg1"/>
              </a:solidFill>
              <a:latin typeface="Times New Roman" panose="02020503050405090304" pitchFamily="18" charset="0"/>
              <a:ea typeface="方正兰亭黑_GBK" pitchFamily="2" charset="-122"/>
              <a:cs typeface="Times New Roman" panose="02020503050405090304" pitchFamily="18" charset="0"/>
              <a:sym typeface="方正兰亭黑_GBK" pitchFamily="2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1385036" y="1368191"/>
            <a:ext cx="6501440" cy="925245"/>
            <a:chOff x="2725786" y="1922641"/>
            <a:chExt cx="6994428" cy="692277"/>
          </a:xfrm>
        </p:grpSpPr>
        <p:grpSp>
          <p:nvGrpSpPr>
            <p:cNvPr id="7" name="组合 6"/>
            <p:cNvGrpSpPr/>
            <p:nvPr/>
          </p:nvGrpSpPr>
          <p:grpSpPr>
            <a:xfrm>
              <a:off x="2725786" y="1922641"/>
              <a:ext cx="6994428" cy="610409"/>
              <a:chOff x="2725786" y="1922642"/>
              <a:chExt cx="6994428" cy="759062"/>
            </a:xfrm>
          </p:grpSpPr>
          <p:sp>
            <p:nvSpPr>
              <p:cNvPr id="6" name="对角圆角矩形 5"/>
              <p:cNvSpPr/>
              <p:nvPr/>
            </p:nvSpPr>
            <p:spPr>
              <a:xfrm>
                <a:off x="2725786" y="1922642"/>
                <a:ext cx="6994428" cy="685800"/>
              </a:xfrm>
              <a:prstGeom prst="round2DiagRect">
                <a:avLst>
                  <a:gd name="adj1" fmla="val 47521"/>
                  <a:gd name="adj2" fmla="val 0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 dirty="0">
                  <a:latin typeface="Times New Roman" panose="02020503050405090304" pitchFamily="18" charset="0"/>
                  <a:ea typeface="方正兰亭黑_GBK" pitchFamily="2" charset="-122"/>
                  <a:cs typeface="Times New Roman" panose="02020503050405090304" pitchFamily="18" charset="0"/>
                </a:endParaRPr>
              </a:p>
            </p:txBody>
          </p:sp>
          <p:sp>
            <p:nvSpPr>
              <p:cNvPr id="32" name="对角圆角矩形 31"/>
              <p:cNvSpPr/>
              <p:nvPr/>
            </p:nvSpPr>
            <p:spPr>
              <a:xfrm>
                <a:off x="2725786" y="1995904"/>
                <a:ext cx="6994428" cy="685800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 dirty="0">
                  <a:latin typeface="Times New Roman" panose="02020503050405090304" pitchFamily="18" charset="0"/>
                  <a:ea typeface="方正兰亭黑_GBK" pitchFamily="2" charset="-122"/>
                  <a:cs typeface="Times New Roman" panose="02020503050405090304" pitchFamily="18" charset="0"/>
                </a:endParaRPr>
              </a:p>
            </p:txBody>
          </p:sp>
        </p:grpSp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7246" y="2314252"/>
              <a:ext cx="6466384" cy="300666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/>
          </p:nvSpPr>
          <p:spPr>
            <a:xfrm>
              <a:off x="4848829" y="1929673"/>
              <a:ext cx="4210050" cy="483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 dirty="0">
                  <a:solidFill>
                    <a:schemeClr val="bg1"/>
                  </a:solidFill>
                  <a:latin typeface="Times New Roman" panose="02020503050405090304" pitchFamily="18" charset="0"/>
                  <a:ea typeface="方正兰亭超细黑简体" pitchFamily="2" charset="-122"/>
                  <a:cs typeface="Times New Roman" panose="02020503050405090304" pitchFamily="18" charset="0"/>
                  <a:sym typeface="Calibri" panose="020F0502020204030204" pitchFamily="34" charset="0"/>
                </a:rPr>
                <a:t>Background</a:t>
              </a:r>
              <a:endParaRPr lang="en-US" altLang="zh-CN" sz="3600" b="1" dirty="0">
                <a:solidFill>
                  <a:schemeClr val="bg1"/>
                </a:solidFill>
                <a:latin typeface="Times New Roman" panose="02020503050405090304" pitchFamily="18" charset="0"/>
                <a:ea typeface="方正兰亭超细黑简体" pitchFamily="2" charset="-122"/>
                <a:cs typeface="Times New Roman" panose="02020503050405090304" pitchFamily="18" charset="0"/>
                <a:sym typeface="Calibri" panose="020F0502020204030204" pitchFamily="34" charset="0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1378456" y="2459428"/>
            <a:ext cx="6501440" cy="925245"/>
            <a:chOff x="2725786" y="1922641"/>
            <a:chExt cx="6994428" cy="692277"/>
          </a:xfrm>
        </p:grpSpPr>
        <p:grpSp>
          <p:nvGrpSpPr>
            <p:cNvPr id="39" name="组合 38"/>
            <p:cNvGrpSpPr/>
            <p:nvPr/>
          </p:nvGrpSpPr>
          <p:grpSpPr>
            <a:xfrm>
              <a:off x="2725786" y="1922641"/>
              <a:ext cx="6994428" cy="610409"/>
              <a:chOff x="2725786" y="1922642"/>
              <a:chExt cx="6994428" cy="759062"/>
            </a:xfrm>
          </p:grpSpPr>
          <p:sp>
            <p:nvSpPr>
              <p:cNvPr id="42" name="对角圆角矩形 41"/>
              <p:cNvSpPr/>
              <p:nvPr/>
            </p:nvSpPr>
            <p:spPr>
              <a:xfrm>
                <a:off x="2725786" y="1922642"/>
                <a:ext cx="6994428" cy="685800"/>
              </a:xfrm>
              <a:prstGeom prst="round2DiagRect">
                <a:avLst>
                  <a:gd name="adj1" fmla="val 47521"/>
                  <a:gd name="adj2" fmla="val 0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 dirty="0">
                  <a:latin typeface="Times New Roman" panose="02020503050405090304" pitchFamily="18" charset="0"/>
                  <a:ea typeface="方正兰亭黑_GBK" pitchFamily="2" charset="-122"/>
                  <a:cs typeface="Times New Roman" panose="02020503050405090304" pitchFamily="18" charset="0"/>
                </a:endParaRPr>
              </a:p>
            </p:txBody>
          </p:sp>
          <p:sp>
            <p:nvSpPr>
              <p:cNvPr id="43" name="对角圆角矩形 42"/>
              <p:cNvSpPr/>
              <p:nvPr/>
            </p:nvSpPr>
            <p:spPr>
              <a:xfrm>
                <a:off x="2725786" y="1995904"/>
                <a:ext cx="6994428" cy="685800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 dirty="0">
                  <a:latin typeface="Times New Roman" panose="02020503050405090304" pitchFamily="18" charset="0"/>
                  <a:ea typeface="方正兰亭黑_GBK" pitchFamily="2" charset="-122"/>
                  <a:cs typeface="Times New Roman" panose="02020503050405090304" pitchFamily="18" charset="0"/>
                </a:endParaRPr>
              </a:p>
            </p:txBody>
          </p:sp>
        </p:grpSp>
        <p:pic>
          <p:nvPicPr>
            <p:cNvPr id="40" name="图片 3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7246" y="2314252"/>
              <a:ext cx="6466384" cy="300666"/>
            </a:xfrm>
            <a:prstGeom prst="rect">
              <a:avLst/>
            </a:prstGeom>
          </p:spPr>
        </p:pic>
        <p:sp>
          <p:nvSpPr>
            <p:cNvPr id="41" name="文本框 40"/>
            <p:cNvSpPr txBox="1"/>
            <p:nvPr/>
          </p:nvSpPr>
          <p:spPr>
            <a:xfrm>
              <a:off x="3478765" y="1922689"/>
              <a:ext cx="5799587" cy="482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solidFill>
                    <a:schemeClr val="bg1"/>
                  </a:solidFill>
                  <a:latin typeface="Times New Roman" panose="02020503050405090304" pitchFamily="18" charset="0"/>
                  <a:ea typeface="方正兰亭超细黑简体" pitchFamily="2" charset="-122"/>
                  <a:cs typeface="Times New Roman" panose="02020503050405090304" pitchFamily="18" charset="0"/>
                  <a:sym typeface="Calibri" panose="020F0502020204030204" pitchFamily="34" charset="0"/>
                </a:rPr>
                <a:t>Model </a:t>
              </a:r>
              <a:endParaRPr lang="zh-CN" altLang="en-US" sz="3600" b="1" dirty="0">
                <a:solidFill>
                  <a:schemeClr val="bg1"/>
                </a:solidFill>
                <a:latin typeface="Times New Roman" panose="02020503050405090304" pitchFamily="18" charset="0"/>
                <a:ea typeface="方正兰亭超细黑简体" pitchFamily="2" charset="-122"/>
                <a:cs typeface="Times New Roman" panose="02020503050405090304" pitchFamily="18" charset="0"/>
                <a:sym typeface="Calibri" panose="020F0502020204030204" pitchFamily="34" charset="0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1385036" y="4813549"/>
            <a:ext cx="6794543" cy="925246"/>
            <a:chOff x="2725786" y="1922641"/>
            <a:chExt cx="7317162" cy="692277"/>
          </a:xfrm>
        </p:grpSpPr>
        <p:grpSp>
          <p:nvGrpSpPr>
            <p:cNvPr id="45" name="组合 44"/>
            <p:cNvGrpSpPr/>
            <p:nvPr/>
          </p:nvGrpSpPr>
          <p:grpSpPr>
            <a:xfrm>
              <a:off x="2725786" y="1922641"/>
              <a:ext cx="6994428" cy="610409"/>
              <a:chOff x="2725786" y="1922642"/>
              <a:chExt cx="6994428" cy="759062"/>
            </a:xfrm>
          </p:grpSpPr>
          <p:sp>
            <p:nvSpPr>
              <p:cNvPr id="48" name="对角圆角矩形 47"/>
              <p:cNvSpPr/>
              <p:nvPr/>
            </p:nvSpPr>
            <p:spPr>
              <a:xfrm>
                <a:off x="2725786" y="1922642"/>
                <a:ext cx="6994428" cy="685800"/>
              </a:xfrm>
              <a:prstGeom prst="round2DiagRect">
                <a:avLst>
                  <a:gd name="adj1" fmla="val 47521"/>
                  <a:gd name="adj2" fmla="val 0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 dirty="0">
                  <a:latin typeface="Times New Roman" panose="02020503050405090304" pitchFamily="18" charset="0"/>
                  <a:ea typeface="方正兰亭黑_GBK" pitchFamily="2" charset="-122"/>
                  <a:cs typeface="Times New Roman" panose="02020503050405090304" pitchFamily="18" charset="0"/>
                </a:endParaRPr>
              </a:p>
            </p:txBody>
          </p:sp>
          <p:sp>
            <p:nvSpPr>
              <p:cNvPr id="49" name="对角圆角矩形 48"/>
              <p:cNvSpPr/>
              <p:nvPr/>
            </p:nvSpPr>
            <p:spPr>
              <a:xfrm>
                <a:off x="2725786" y="1995904"/>
                <a:ext cx="6994428" cy="685800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 dirty="0">
                  <a:latin typeface="Times New Roman" panose="02020503050405090304" pitchFamily="18" charset="0"/>
                  <a:ea typeface="方正兰亭黑_GBK" pitchFamily="2" charset="-122"/>
                  <a:cs typeface="Times New Roman" panose="02020503050405090304" pitchFamily="18" charset="0"/>
                </a:endParaRPr>
              </a:p>
            </p:txBody>
          </p:sp>
        </p:grpSp>
        <p:pic>
          <p:nvPicPr>
            <p:cNvPr id="46" name="图片 4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7246" y="2314252"/>
              <a:ext cx="6466384" cy="300666"/>
            </a:xfrm>
            <a:prstGeom prst="rect">
              <a:avLst/>
            </a:prstGeom>
          </p:spPr>
        </p:pic>
        <p:sp>
          <p:nvSpPr>
            <p:cNvPr id="47" name="文本框 46"/>
            <p:cNvSpPr txBox="1"/>
            <p:nvPr/>
          </p:nvSpPr>
          <p:spPr>
            <a:xfrm>
              <a:off x="3038805" y="1935018"/>
              <a:ext cx="7004143" cy="483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solidFill>
                    <a:schemeClr val="bg1"/>
                  </a:solidFill>
                  <a:latin typeface="Times New Roman" panose="02020503050405090304" pitchFamily="18" charset="0"/>
                  <a:ea typeface="方正兰亭超细黑简体" pitchFamily="2" charset="-122"/>
                  <a:cs typeface="Times New Roman" panose="02020503050405090304" pitchFamily="18" charset="0"/>
                  <a:sym typeface="Calibri" panose="020F0502020204030204" pitchFamily="34" charset="0"/>
                </a:rPr>
                <a:t>Conclusion</a:t>
              </a:r>
              <a:endParaRPr lang="en-US" altLang="zh-CN" sz="3600" b="1" dirty="0">
                <a:solidFill>
                  <a:schemeClr val="bg1"/>
                </a:solidFill>
                <a:latin typeface="Times New Roman" panose="02020503050405090304" pitchFamily="18" charset="0"/>
                <a:ea typeface="方正兰亭超细黑简体" pitchFamily="2" charset="-122"/>
                <a:cs typeface="Times New Roman" panose="02020503050405090304" pitchFamily="18" charset="0"/>
                <a:sym typeface="Calibri" panose="020F0502020204030204" pitchFamily="34" charset="0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1378456" y="3635973"/>
            <a:ext cx="6501440" cy="925245"/>
            <a:chOff x="2725786" y="1922641"/>
            <a:chExt cx="6994428" cy="692277"/>
          </a:xfrm>
        </p:grpSpPr>
        <p:grpSp>
          <p:nvGrpSpPr>
            <p:cNvPr id="24" name="组合 23"/>
            <p:cNvGrpSpPr/>
            <p:nvPr/>
          </p:nvGrpSpPr>
          <p:grpSpPr>
            <a:xfrm>
              <a:off x="2725786" y="1922641"/>
              <a:ext cx="6994428" cy="610409"/>
              <a:chOff x="2725786" y="1922642"/>
              <a:chExt cx="6994428" cy="759062"/>
            </a:xfrm>
          </p:grpSpPr>
          <p:sp>
            <p:nvSpPr>
              <p:cNvPr id="28" name="对角圆角矩形 27"/>
              <p:cNvSpPr/>
              <p:nvPr/>
            </p:nvSpPr>
            <p:spPr>
              <a:xfrm>
                <a:off x="2725786" y="1922642"/>
                <a:ext cx="6994428" cy="685800"/>
              </a:xfrm>
              <a:prstGeom prst="round2DiagRect">
                <a:avLst>
                  <a:gd name="adj1" fmla="val 47521"/>
                  <a:gd name="adj2" fmla="val 0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 dirty="0">
                  <a:latin typeface="Times New Roman" panose="02020503050405090304" pitchFamily="18" charset="0"/>
                  <a:ea typeface="方正兰亭黑_GBK" pitchFamily="2" charset="-122"/>
                  <a:cs typeface="Times New Roman" panose="02020503050405090304" pitchFamily="18" charset="0"/>
                </a:endParaRPr>
              </a:p>
            </p:txBody>
          </p:sp>
          <p:sp>
            <p:nvSpPr>
              <p:cNvPr id="29" name="对角圆角矩形 28"/>
              <p:cNvSpPr/>
              <p:nvPr/>
            </p:nvSpPr>
            <p:spPr>
              <a:xfrm>
                <a:off x="2725786" y="1995904"/>
                <a:ext cx="6994428" cy="685800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 dirty="0">
                  <a:latin typeface="Times New Roman" panose="02020503050405090304" pitchFamily="18" charset="0"/>
                  <a:ea typeface="方正兰亭黑_GBK" pitchFamily="2" charset="-122"/>
                  <a:cs typeface="Times New Roman" panose="02020503050405090304" pitchFamily="18" charset="0"/>
                </a:endParaRPr>
              </a:p>
            </p:txBody>
          </p:sp>
        </p:grpSp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7246" y="2314252"/>
              <a:ext cx="6466384" cy="300666"/>
            </a:xfrm>
            <a:prstGeom prst="rect">
              <a:avLst/>
            </a:prstGeom>
          </p:spPr>
        </p:pic>
        <p:sp>
          <p:nvSpPr>
            <p:cNvPr id="27" name="文本框 26"/>
            <p:cNvSpPr txBox="1"/>
            <p:nvPr/>
          </p:nvSpPr>
          <p:spPr>
            <a:xfrm>
              <a:off x="4352093" y="1942996"/>
              <a:ext cx="4210050" cy="482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solidFill>
                    <a:schemeClr val="bg1"/>
                  </a:solidFill>
                  <a:latin typeface="Times New Roman" panose="02020503050405090304" pitchFamily="18" charset="0"/>
                  <a:ea typeface="方正兰亭超细黑简体" pitchFamily="2" charset="-122"/>
                  <a:cs typeface="Times New Roman" panose="02020503050405090304" pitchFamily="18" charset="0"/>
                  <a:sym typeface="Calibri" panose="020F0502020204030204" pitchFamily="34" charset="0"/>
                </a:rPr>
                <a:t>Application</a:t>
              </a:r>
              <a:endParaRPr lang="en-US" altLang="zh-CN" sz="3600" b="1" dirty="0">
                <a:solidFill>
                  <a:schemeClr val="bg1"/>
                </a:solidFill>
                <a:latin typeface="Times New Roman" panose="02020503050405090304" pitchFamily="18" charset="0"/>
                <a:ea typeface="方正兰亭超细黑简体" pitchFamily="2" charset="-122"/>
                <a:cs typeface="Times New Roman" panose="02020503050405090304" pitchFamily="18" charset="0"/>
                <a:sym typeface="Calibri" panose="020F050202020403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36340" y="890270"/>
            <a:ext cx="4622800" cy="359854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609465" y="4551045"/>
            <a:ext cx="378777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The Lorimer burst (FRB 010724)</a:t>
            </a:r>
            <a:endParaRPr kumimoji="1" lang="en-US" altLang="zh-CN" sz="1600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609363" y="5012943"/>
            <a:ext cx="342265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altLang="zh-CN" dirty="0">
                <a:solidFill>
                  <a:srgbClr val="FF0000"/>
                </a:solidFill>
                <a:latin typeface="Comic Sans MS Regular" panose="030F0902030302020204" charset="0"/>
                <a:cs typeface="Comic Sans MS Regular" panose="030F0902030302020204" charset="0"/>
              </a:rPr>
              <a:t>Short duration (0.01 — 50 </a:t>
            </a:r>
            <a:r>
              <a:rPr lang="en-US" altLang="zh-CN" dirty="0" err="1">
                <a:solidFill>
                  <a:srgbClr val="FF0000"/>
                </a:solidFill>
                <a:latin typeface="Comic Sans MS Regular" panose="030F0902030302020204" charset="0"/>
                <a:cs typeface="Comic Sans MS Regular" panose="030F0902030302020204" charset="0"/>
              </a:rPr>
              <a:t>ms</a:t>
            </a:r>
            <a:r>
              <a:rPr lang="en-US" altLang="zh-CN" dirty="0">
                <a:solidFill>
                  <a:srgbClr val="FF0000"/>
                </a:solidFill>
                <a:latin typeface="Comic Sans MS Regular" panose="030F0902030302020204" charset="0"/>
                <a:cs typeface="Comic Sans MS Regular" panose="030F0902030302020204" charset="0"/>
              </a:rPr>
              <a:t>)</a:t>
            </a:r>
            <a:endParaRPr lang="en-US" altLang="zh-CN" dirty="0">
              <a:solidFill>
                <a:srgbClr val="FF0000"/>
              </a:solidFill>
              <a:latin typeface="Comic Sans MS Regular" panose="030F0902030302020204" charset="0"/>
              <a:cs typeface="Comic Sans MS Regular" panose="030F0902030302020204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603115" y="5380990"/>
            <a:ext cx="426783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dirty="0">
                <a:solidFill>
                  <a:srgbClr val="FF0000"/>
                </a:solidFill>
                <a:latin typeface="Comic Sans MS Regular" panose="030F0902030302020204" charset="0"/>
                <a:cs typeface="Comic Sans MS Regular" panose="030F0902030302020204" charset="0"/>
              </a:rPr>
              <a:t>High Dispersion Measure (DM, 100-2600 pc cm^-3)</a:t>
            </a:r>
            <a:endParaRPr lang="en-US" altLang="zh-CN" dirty="0">
              <a:solidFill>
                <a:srgbClr val="FF0000"/>
              </a:solidFill>
              <a:effectLst/>
              <a:latin typeface="Comic Sans MS Regular" panose="030F0902030302020204" charset="0"/>
              <a:cs typeface="Comic Sans MS Regular" panose="030F0902030302020204" charset="0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7" t="20286" r="68003" b="31407"/>
          <a:stretch>
            <a:fillRect/>
          </a:stretch>
        </p:blipFill>
        <p:spPr>
          <a:xfrm>
            <a:off x="828675" y="1094740"/>
            <a:ext cx="2507615" cy="309689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46735" y="4583430"/>
            <a:ext cx="341884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20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Roughly 100 </a:t>
            </a:r>
            <a:r>
              <a:rPr kumimoji="1" lang="en-US" altLang="zh-CN" sz="2000" dirty="0">
                <a:solidFill>
                  <a:schemeClr val="tx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FRBs</a:t>
            </a:r>
            <a:endParaRPr kumimoji="1" lang="en-US" altLang="zh-CN" sz="2000" dirty="0">
              <a:solidFill>
                <a:schemeClr val="tx1"/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pPr algn="just"/>
            <a:r>
              <a:rPr kumimoji="1" lang="en-US" altLang="zh-CN" sz="2000" dirty="0">
                <a:solidFill>
                  <a:schemeClr val="tx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9 were localized their galaxies</a:t>
            </a:r>
            <a:endParaRPr kumimoji="1" lang="en-US" altLang="zh-CN" sz="2000" dirty="0">
              <a:solidFill>
                <a:schemeClr val="tx1"/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pPr algn="just"/>
            <a:r>
              <a:rPr kumimoji="1" lang="en-US" altLang="zh-CN" sz="2000" dirty="0">
                <a:latin typeface="Times New Roman" panose="02020503050405090304" pitchFamily="18" charset="0"/>
                <a:cs typeface="Times New Roman" panose="02020503050405090304" pitchFamily="18" charset="0"/>
                <a:sym typeface="+mn-ea"/>
              </a:rPr>
              <a:t>More than 20 repeaters</a:t>
            </a:r>
            <a:endParaRPr kumimoji="1" lang="en-US" altLang="zh-CN" sz="2000" dirty="0">
              <a:solidFill>
                <a:schemeClr val="tx1"/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295515" y="6443980"/>
            <a:ext cx="185928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>
                <a:solidFill>
                  <a:srgbClr val="0000F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http://</a:t>
            </a:r>
            <a:r>
              <a:rPr kumimoji="1" lang="en-US" altLang="zh-CN" sz="2000" dirty="0" err="1">
                <a:solidFill>
                  <a:srgbClr val="0000F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frbcat.org</a:t>
            </a:r>
            <a:endParaRPr kumimoji="1" lang="en-US" altLang="zh-CN" sz="2000" dirty="0" err="1">
              <a:solidFill>
                <a:srgbClr val="0000FF"/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" y="5824220"/>
            <a:ext cx="782955" cy="1018540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2508" y="0"/>
            <a:ext cx="287215" cy="89009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27" tIns="47613" rIns="95227" bIns="47613" anchor="ctr"/>
          <a:p>
            <a:pPr algn="ctr" defTabSz="951865">
              <a:defRPr/>
            </a:pPr>
            <a:endParaRPr lang="zh-CN" altLang="en-US" sz="1660"/>
          </a:p>
        </p:txBody>
      </p:sp>
      <p:sp>
        <p:nvSpPr>
          <p:cNvPr id="22" name="矩形 21"/>
          <p:cNvSpPr/>
          <p:nvPr/>
        </p:nvSpPr>
        <p:spPr>
          <a:xfrm>
            <a:off x="297815" y="91440"/>
            <a:ext cx="3916680" cy="64516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en-US" altLang="zh-CN" sz="3600" b="1">
                <a:solidFill>
                  <a:srgbClr val="FFC000"/>
                </a:solidFill>
                <a:effectLst/>
                <a:latin typeface="Comic Sans MS Bold" panose="030F0902030302020204" charset="0"/>
                <a:cs typeface="Comic Sans MS Bold" panose="030F0902030302020204" charset="0"/>
              </a:rPr>
              <a:t>Fast Radio Burst</a:t>
            </a:r>
            <a:endParaRPr lang="en-US" altLang="zh-CN" sz="3600" b="1">
              <a:solidFill>
                <a:srgbClr val="FFC000"/>
              </a:solidFill>
              <a:effectLst/>
              <a:latin typeface="Comic Sans MS Bold" panose="030F0902030302020204" charset="0"/>
              <a:cs typeface="Comic Sans MS Bold" panose="030F09020303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40370" y="0"/>
            <a:ext cx="817245" cy="91630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7990" y="859155"/>
            <a:ext cx="4914900" cy="513905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405630" y="6579235"/>
            <a:ext cx="4912360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1400" dirty="0">
                <a:solidFill>
                  <a:srgbClr val="0000F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altLang="zh-CN" sz="1400" dirty="0">
                <a:solidFill>
                  <a:srgbClr val="0000FF"/>
                </a:solidFill>
                <a:latin typeface="Times" panose="00000500000000020000" pitchFamily="2" charset="0"/>
                <a:sym typeface="+mn-ea"/>
              </a:rPr>
              <a:t>Hessels</a:t>
            </a:r>
            <a:r>
              <a:rPr lang="zh-CN" altLang="en-US" sz="1400" dirty="0">
                <a:solidFill>
                  <a:srgbClr val="0000FF"/>
                </a:solidFill>
                <a:latin typeface="Times" panose="00000500000000020000" pitchFamily="2" charset="0"/>
                <a:sym typeface="+mn-ea"/>
              </a:rPr>
              <a:t> </a:t>
            </a:r>
            <a:r>
              <a:rPr lang="en-US" altLang="zh-CN" sz="1400" dirty="0">
                <a:solidFill>
                  <a:srgbClr val="0000FF"/>
                </a:solidFill>
                <a:latin typeface="Times" panose="00000500000000020000" pitchFamily="2" charset="0"/>
                <a:sym typeface="+mn-ea"/>
              </a:rPr>
              <a:t>et  al. 2019; </a:t>
            </a:r>
            <a:r>
              <a:rPr lang="en-US" altLang="zh-CN" sz="1400" dirty="0">
                <a:solidFill>
                  <a:srgbClr val="0000FF"/>
                </a:solidFill>
                <a:latin typeface="Times New Roman" panose="02020503050405090304" pitchFamily="18" charset="0"/>
                <a:cs typeface="Times New Roman" panose="02020503050405090304" pitchFamily="18" charset="0"/>
                <a:sym typeface="+mn-ea"/>
              </a:rPr>
              <a:t>CHIME/FRB Collaboration, et al. 2019 a,b</a:t>
            </a:r>
            <a:endParaRPr lang="en-US" altLang="zh-CN" sz="1400" dirty="0">
              <a:solidFill>
                <a:srgbClr val="0000FF"/>
              </a:solidFill>
              <a:latin typeface="Times New Roman" panose="02020503050405090304" pitchFamily="18" charset="0"/>
              <a:cs typeface="Times New Roman" panose="02020503050405090304" pitchFamily="18" charset="0"/>
              <a:sym typeface="+mn-ea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2508" y="0"/>
            <a:ext cx="287215" cy="89009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27" tIns="47613" rIns="95227" bIns="47613" anchor="ctr"/>
          <a:p>
            <a:pPr algn="ctr" defTabSz="951865">
              <a:defRPr/>
            </a:pPr>
            <a:endParaRPr lang="zh-CN" altLang="en-US" sz="1660"/>
          </a:p>
        </p:txBody>
      </p:sp>
      <p:sp>
        <p:nvSpPr>
          <p:cNvPr id="2" name="矩形 1"/>
          <p:cNvSpPr/>
          <p:nvPr/>
        </p:nvSpPr>
        <p:spPr>
          <a:xfrm>
            <a:off x="289243" y="153035"/>
            <a:ext cx="759269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en-US" altLang="zh-CN" sz="3200" b="1">
                <a:solidFill>
                  <a:srgbClr val="FFC000"/>
                </a:solidFill>
                <a:effectLst/>
                <a:latin typeface="Comic Sans MS Bold" panose="030F0902030302020204" charset="0"/>
                <a:cs typeface="Comic Sans MS Bold" panose="030F0902030302020204" charset="0"/>
              </a:rPr>
              <a:t>The music of FRB: Drifting structure</a:t>
            </a:r>
            <a:endParaRPr lang="en-US" altLang="zh-CN" sz="3200" b="1">
              <a:solidFill>
                <a:srgbClr val="FFC000"/>
              </a:solidFill>
              <a:effectLst/>
              <a:latin typeface="Comic Sans MS Bold" panose="030F0902030302020204" charset="0"/>
              <a:cs typeface="Comic Sans MS Bold" panose="030F0902030302020204" charset="0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" y="909320"/>
            <a:ext cx="4208780" cy="476059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3670" y="4761230"/>
            <a:ext cx="2512060" cy="210248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-332105" y="5669915"/>
            <a:ext cx="175577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400">
                <a:latin typeface="Times New Roman" panose="02020503050405090304" pitchFamily="18" charset="0"/>
                <a:cs typeface="Times New Roman" panose="02020503050405090304" pitchFamily="18" charset="0"/>
              </a:rPr>
              <a:t>FRB 121102</a:t>
            </a:r>
            <a:endParaRPr lang="en-US" altLang="zh-CN" sz="1400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783070" y="5998210"/>
            <a:ext cx="223456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400">
                <a:latin typeface="Times New Roman" panose="02020503050405090304" pitchFamily="18" charset="0"/>
                <a:cs typeface="Times New Roman" panose="02020503050405090304" pitchFamily="18" charset="0"/>
              </a:rPr>
              <a:t> FRB 180916.J0158+65</a:t>
            </a:r>
            <a:endParaRPr lang="en-US" altLang="zh-CN" sz="1400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963670" y="6272530"/>
            <a:ext cx="1844675" cy="3067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1400" dirty="0">
                <a:solidFill>
                  <a:schemeClr val="tx1"/>
                </a:solidFill>
                <a:latin typeface="Times New Roman" panose="02020503050405090304" pitchFamily="18" charset="0"/>
                <a:cs typeface="Times New Roman" panose="02020503050405090304" pitchFamily="18" charset="0"/>
                <a:sym typeface="+mn-ea"/>
              </a:rPr>
              <a:t>FRB</a:t>
            </a:r>
            <a:r>
              <a:rPr lang="zh-CN" altLang="en-US" sz="1400" dirty="0">
                <a:solidFill>
                  <a:schemeClr val="tx1"/>
                </a:solidFill>
                <a:latin typeface="Times New Roman" panose="02020503050405090304" pitchFamily="18" charset="0"/>
                <a:cs typeface="Times New Roman" panose="02020503050405090304" pitchFamily="18" charset="0"/>
                <a:sym typeface="+mn-ea"/>
              </a:rPr>
              <a:t> </a:t>
            </a:r>
            <a:r>
              <a:rPr lang="en-US" altLang="zh-CN" sz="1400" dirty="0">
                <a:solidFill>
                  <a:schemeClr val="tx1"/>
                </a:solidFill>
                <a:latin typeface="Times New Roman" panose="02020503050405090304" pitchFamily="18" charset="0"/>
                <a:cs typeface="Times New Roman" panose="02020503050405090304" pitchFamily="18" charset="0"/>
                <a:sym typeface="+mn-ea"/>
              </a:rPr>
              <a:t>180814.J0422+73</a:t>
            </a:r>
            <a:endParaRPr lang="en-US" altLang="zh-CN" sz="1400" dirty="0">
              <a:solidFill>
                <a:schemeClr val="tx1"/>
              </a:solidFill>
              <a:latin typeface="Times New Roman" panose="02020503050405090304" pitchFamily="18" charset="0"/>
              <a:cs typeface="Times New Roman" panose="02020503050405090304" pitchFamily="18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rcRect b="50537"/>
          <a:stretch>
            <a:fillRect/>
          </a:stretch>
        </p:blipFill>
        <p:spPr>
          <a:xfrm>
            <a:off x="2540" y="890270"/>
            <a:ext cx="2762885" cy="268414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b="34892"/>
          <a:stretch>
            <a:fillRect/>
          </a:stretch>
        </p:blipFill>
        <p:spPr>
          <a:xfrm>
            <a:off x="4878705" y="4654550"/>
            <a:ext cx="4284000" cy="2290791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6" name="矩形 5"/>
          <p:cNvSpPr/>
          <p:nvPr/>
        </p:nvSpPr>
        <p:spPr>
          <a:xfrm>
            <a:off x="6116955" y="6551295"/>
            <a:ext cx="3484245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1400" dirty="0">
                <a:solidFill>
                  <a:srgbClr val="0000F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CHIME/FRB Collaboration, et al. 2019</a:t>
            </a:r>
            <a:endParaRPr lang="en-US" altLang="zh-CN" sz="1400" dirty="0">
              <a:solidFill>
                <a:srgbClr val="0000FF"/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69950" y="5711190"/>
            <a:ext cx="36328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dirty="0">
                <a:solidFill>
                  <a:schemeClr val="tx1"/>
                </a:solidFill>
                <a:latin typeface="Comic Sans MS" panose="030F0902030302020204" pitchFamily="66" charset="0"/>
              </a:rPr>
              <a:t>Such</a:t>
            </a:r>
            <a:r>
              <a:rPr kumimoji="1" lang="zh-CN" altLang="en-US" dirty="0">
                <a:solidFill>
                  <a:schemeClr val="tx1"/>
                </a:solidFill>
                <a:latin typeface="Comic Sans MS" panose="030F0902030302020204" pitchFamily="66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Comic Sans MS" panose="030F0902030302020204" pitchFamily="66" charset="0"/>
              </a:rPr>
              <a:t>structures</a:t>
            </a:r>
            <a:r>
              <a:rPr kumimoji="1" lang="zh-CN" altLang="en-US" dirty="0">
                <a:solidFill>
                  <a:schemeClr val="tx1"/>
                </a:solidFill>
                <a:latin typeface="Comic Sans MS" panose="030F0902030302020204" pitchFamily="66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Comic Sans MS" panose="030F0902030302020204" pitchFamily="66" charset="0"/>
              </a:rPr>
              <a:t>have</a:t>
            </a:r>
            <a:r>
              <a:rPr kumimoji="1" lang="zh-CN" altLang="en-US" dirty="0">
                <a:solidFill>
                  <a:schemeClr val="tx1"/>
                </a:solidFill>
                <a:latin typeface="Comic Sans MS" panose="030F0902030302020204" pitchFamily="66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Comic Sans MS" panose="030F0902030302020204" pitchFamily="66" charset="0"/>
              </a:rPr>
              <a:t>not</a:t>
            </a:r>
            <a:r>
              <a:rPr kumimoji="1" lang="zh-CN" altLang="en-US" dirty="0">
                <a:solidFill>
                  <a:schemeClr val="tx1"/>
                </a:solidFill>
                <a:latin typeface="Comic Sans MS" panose="030F0902030302020204" pitchFamily="66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Comic Sans MS" panose="030F0902030302020204" pitchFamily="66" charset="0"/>
              </a:rPr>
              <a:t>been</a:t>
            </a:r>
            <a:r>
              <a:rPr kumimoji="1" lang="zh-CN" altLang="en-US" dirty="0">
                <a:solidFill>
                  <a:schemeClr val="tx1"/>
                </a:solidFill>
                <a:latin typeface="Comic Sans MS" panose="030F0902030302020204" pitchFamily="66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Comic Sans MS" panose="030F0902030302020204" pitchFamily="66" charset="0"/>
              </a:rPr>
              <a:t>reported</a:t>
            </a:r>
            <a:r>
              <a:rPr kumimoji="1" lang="zh-CN" altLang="en-US" dirty="0">
                <a:solidFill>
                  <a:schemeClr val="tx1"/>
                </a:solidFill>
                <a:latin typeface="Comic Sans MS" panose="030F0902030302020204" pitchFamily="66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Comic Sans MS" panose="030F0902030302020204" pitchFamily="66" charset="0"/>
              </a:rPr>
              <a:t>in Non-repeating</a:t>
            </a:r>
            <a:r>
              <a:rPr kumimoji="1" lang="zh-CN" altLang="en-US" dirty="0">
                <a:solidFill>
                  <a:schemeClr val="tx1"/>
                </a:solidFill>
                <a:latin typeface="Comic Sans MS" panose="030F0902030302020204" pitchFamily="66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Comic Sans MS" panose="030F0902030302020204" pitchFamily="66" charset="0"/>
              </a:rPr>
              <a:t>FRBs.</a:t>
            </a:r>
            <a:endParaRPr kumimoji="1" lang="en-US" altLang="zh-CN" dirty="0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72490" y="5230495"/>
            <a:ext cx="46767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dirty="0">
                <a:latin typeface="Comic Sans MS" panose="030F0902030302020204" pitchFamily="66" charset="0"/>
              </a:rPr>
              <a:t>Most are downward-drifting</a:t>
            </a:r>
            <a:endParaRPr kumimoji="1" lang="zh-CN" altLang="en-US" dirty="0">
              <a:latin typeface="Comic Sans MS" panose="030F0902030302020204" pitchFamily="66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2508" y="0"/>
            <a:ext cx="287215" cy="89009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27" tIns="47613" rIns="95227" bIns="47613" anchor="ctr"/>
          <a:p>
            <a:pPr algn="ctr" defTabSz="951865">
              <a:defRPr/>
            </a:pPr>
            <a:endParaRPr lang="zh-CN" altLang="en-US" sz="1660"/>
          </a:p>
        </p:txBody>
      </p:sp>
      <p:sp>
        <p:nvSpPr>
          <p:cNvPr id="2" name="矩形 1"/>
          <p:cNvSpPr/>
          <p:nvPr/>
        </p:nvSpPr>
        <p:spPr>
          <a:xfrm>
            <a:off x="402908" y="122555"/>
            <a:ext cx="5615305" cy="64516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en-US" altLang="zh-CN" sz="3600" b="1">
                <a:solidFill>
                  <a:srgbClr val="FFC000"/>
                </a:solidFill>
                <a:effectLst/>
                <a:latin typeface="Comic Sans MS Bold" panose="030F0902030302020204" charset="0"/>
                <a:cs typeface="Comic Sans MS Bold" panose="030F0902030302020204" charset="0"/>
              </a:rPr>
              <a:t>Upward-drifting pattern</a:t>
            </a:r>
            <a:endParaRPr lang="en-US" altLang="zh-CN" sz="3600" b="1">
              <a:solidFill>
                <a:srgbClr val="FFC000"/>
              </a:solidFill>
              <a:effectLst/>
              <a:latin typeface="Comic Sans MS Bold" panose="030F0902030302020204" charset="0"/>
              <a:cs typeface="Comic Sans MS Bold" panose="030F090203030202020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9265" y="972820"/>
            <a:ext cx="3421380" cy="329755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"/>
          <a:srcRect t="49074"/>
          <a:stretch>
            <a:fillRect/>
          </a:stretch>
        </p:blipFill>
        <p:spPr>
          <a:xfrm>
            <a:off x="2778760" y="2037080"/>
            <a:ext cx="2675890" cy="267589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2929255" y="1217930"/>
            <a:ext cx="25253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>
                <a:latin typeface="Times New Roman" panose="02020503050405090304" pitchFamily="18" charset="0"/>
                <a:cs typeface="Times New Roman" panose="02020503050405090304" pitchFamily="18" charset="0"/>
              </a:rPr>
              <a:t>FRB 180916.J0158+65</a:t>
            </a:r>
            <a:endParaRPr lang="en-US" altLang="zh-CN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2125" y="890270"/>
            <a:ext cx="3573780" cy="343154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3775" y="798195"/>
            <a:ext cx="4224020" cy="500507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7945" y="4321175"/>
            <a:ext cx="4871720" cy="249555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5989320" y="6339840"/>
            <a:ext cx="3169920" cy="521970"/>
          </a:xfrm>
          <a:prstGeom prst="rect">
            <a:avLst/>
          </a:prstGeom>
        </p:spPr>
        <p:txBody>
          <a:bodyPr wrap="square">
            <a:spAutoFit/>
          </a:bodyPr>
          <a:p>
            <a:pPr algn="r"/>
            <a:r>
              <a:rPr lang="en-US" altLang="zh-CN" sz="1400" dirty="0">
                <a:solidFill>
                  <a:srgbClr val="0000F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CHIME/FRB Collaboration, et al. 2020; </a:t>
            </a:r>
            <a:endParaRPr lang="en-US" altLang="zh-CN" sz="1400" dirty="0">
              <a:solidFill>
                <a:srgbClr val="0000FF"/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pPr algn="r"/>
            <a:r>
              <a:rPr lang="en-US" altLang="zh-CN" sz="1400" dirty="0">
                <a:solidFill>
                  <a:srgbClr val="0000F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Li et al. 2020; Mereghetti et al. 2020</a:t>
            </a:r>
            <a:endParaRPr lang="en-US" altLang="zh-CN" sz="1400" dirty="0">
              <a:solidFill>
                <a:srgbClr val="0000FF"/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242560" y="5902960"/>
            <a:ext cx="366522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>
                <a:latin typeface="Comic Sans MS Regular" panose="030F0902030302020204" charset="0"/>
                <a:cs typeface="Comic Sans MS Regular" panose="030F0902030302020204" charset="0"/>
              </a:rPr>
              <a:t>Bursts from SGR 1935+2154</a:t>
            </a:r>
            <a:endParaRPr lang="en-US" altLang="zh-CN" sz="1600">
              <a:latin typeface="Comic Sans MS Regular" panose="030F0902030302020204" charset="0"/>
              <a:cs typeface="Comic Sans MS Regular" panose="030F0902030302020204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2508" y="0"/>
            <a:ext cx="287215" cy="89009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27" tIns="47613" rIns="95227" bIns="47613" anchor="ctr"/>
          <a:p>
            <a:pPr algn="ctr" defTabSz="951865">
              <a:defRPr/>
            </a:pPr>
            <a:endParaRPr lang="zh-CN" altLang="en-US" sz="1660"/>
          </a:p>
        </p:txBody>
      </p:sp>
      <p:sp>
        <p:nvSpPr>
          <p:cNvPr id="6" name="矩形 5"/>
          <p:cNvSpPr/>
          <p:nvPr/>
        </p:nvSpPr>
        <p:spPr>
          <a:xfrm>
            <a:off x="322580" y="91440"/>
            <a:ext cx="5594350" cy="64516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en-US" altLang="zh-CN" sz="3600" b="1">
                <a:solidFill>
                  <a:srgbClr val="FFC000"/>
                </a:solidFill>
                <a:effectLst/>
                <a:latin typeface="Comic Sans MS Bold" panose="030F0902030302020204" charset="0"/>
                <a:cs typeface="Comic Sans MS Bold" panose="030F0902030302020204" charset="0"/>
              </a:rPr>
              <a:t>Galactic FRB-like burst </a:t>
            </a:r>
            <a:endParaRPr lang="en-US" altLang="zh-CN" sz="3600" b="1">
              <a:solidFill>
                <a:srgbClr val="FFC000"/>
              </a:solidFill>
              <a:effectLst/>
              <a:latin typeface="Comic Sans MS Bold" panose="030F0902030302020204" charset="0"/>
              <a:cs typeface="Comic Sans MS Bold" panose="030F09020303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21634" y="6520418"/>
            <a:ext cx="2114550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rgbClr val="0000FF"/>
                </a:solidFill>
                <a:latin typeface="Times New Roman Regular" panose="02020503050405090304" charset="0"/>
                <a:cs typeface="Times New Roman Regular" panose="02020503050405090304" charset="0"/>
              </a:rPr>
              <a:t>Ibrahim et al. 2004</a:t>
            </a:r>
            <a:endParaRPr lang="en-US" altLang="zh-CN" sz="1600" dirty="0">
              <a:solidFill>
                <a:srgbClr val="0000FF"/>
              </a:solidFill>
              <a:latin typeface="Times New Roman Regular" panose="02020503050405090304" charset="0"/>
              <a:cs typeface="Times New Roman Regular" panose="0202050305040509030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1302" y="877374"/>
            <a:ext cx="7191541" cy="1248615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59055" y="2411730"/>
            <a:ext cx="4965065" cy="3823335"/>
            <a:chOff x="-227825" y="4019200"/>
            <a:chExt cx="4742879" cy="3651834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 rotWithShape="1">
            <a:blip r:embed="rId2"/>
            <a:srcRect l="3165"/>
            <a:stretch>
              <a:fillRect/>
            </a:stretch>
          </p:blipFill>
          <p:spPr>
            <a:xfrm>
              <a:off x="-227825" y="4019200"/>
              <a:ext cx="4742879" cy="3651834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/>
          </p:nvSpPr>
          <p:spPr>
            <a:xfrm>
              <a:off x="313195" y="4308760"/>
              <a:ext cx="2315210" cy="3220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600" dirty="0"/>
                <a:t>XTE J1810-197</a:t>
              </a:r>
              <a:endParaRPr kumimoji="1" lang="en-US" altLang="zh-CN" sz="1600" dirty="0"/>
            </a:p>
          </p:txBody>
        </p:sp>
      </p:grpSp>
      <p:sp>
        <p:nvSpPr>
          <p:cNvPr id="6" name="矩形 5"/>
          <p:cNvSpPr/>
          <p:nvPr/>
        </p:nvSpPr>
        <p:spPr>
          <a:xfrm>
            <a:off x="440263" y="841697"/>
            <a:ext cx="7118941" cy="1359637"/>
          </a:xfrm>
          <a:prstGeom prst="rect">
            <a:avLst/>
          </a:prstGeom>
          <a:ln>
            <a:solidFill>
              <a:srgbClr val="00FDFF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kumimoji="1" lang="zh-CN" altLang="en-US" sz="2800" dirty="0"/>
          </a:p>
        </p:txBody>
      </p:sp>
      <p:sp>
        <p:nvSpPr>
          <p:cNvPr id="4" name="矩形 3"/>
          <p:cNvSpPr/>
          <p:nvPr/>
        </p:nvSpPr>
        <p:spPr>
          <a:xfrm>
            <a:off x="-21622" y="0"/>
            <a:ext cx="287215" cy="89009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27" tIns="47613" rIns="95227" bIns="47613" anchor="ctr"/>
          <a:p>
            <a:pPr algn="ctr" defTabSz="951865">
              <a:defRPr/>
            </a:pPr>
            <a:endParaRPr lang="zh-CN" altLang="en-US" sz="1660"/>
          </a:p>
        </p:txBody>
      </p:sp>
      <p:sp>
        <p:nvSpPr>
          <p:cNvPr id="7" name="矩形 6"/>
          <p:cNvSpPr/>
          <p:nvPr/>
        </p:nvSpPr>
        <p:spPr>
          <a:xfrm>
            <a:off x="354489" y="95414"/>
            <a:ext cx="7959522" cy="6451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p>
            <a:pPr algn="just"/>
            <a:r>
              <a:rPr lang="en-US" altLang="zh-CN" sz="3600" i="1" cap="none" spc="100" dirty="0">
                <a:ln w="18000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Origin of FRB</a:t>
            </a:r>
            <a:endParaRPr lang="en-US" altLang="zh-CN" sz="3600" i="1" cap="none" spc="100" dirty="0">
              <a:ln w="18000">
                <a:solidFill>
                  <a:srgbClr val="FFFF00"/>
                </a:solidFill>
                <a:prstDash val="solid"/>
              </a:ln>
              <a:solidFill>
                <a:srgbClr val="FFC000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848985" y="2701290"/>
            <a:ext cx="26689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latin typeface="Comic Sans MS Regular" panose="030F0902030302020204" charset="0"/>
                <a:cs typeface="Comic Sans MS Regular" panose="030F0902030302020204" charset="0"/>
              </a:rPr>
              <a:t>A </a:t>
            </a:r>
            <a:r>
              <a:rPr lang="en-US" altLang="zh-CN" sz="2400">
                <a:solidFill>
                  <a:srgbClr val="FF0000"/>
                </a:solidFill>
                <a:latin typeface="Comic Sans MS Regular" panose="030F0902030302020204" charset="0"/>
                <a:cs typeface="Comic Sans MS Regular" panose="030F0902030302020204" charset="0"/>
              </a:rPr>
              <a:t>sudden</a:t>
            </a:r>
            <a:r>
              <a:rPr lang="en-US" altLang="zh-CN" sz="2400">
                <a:latin typeface="Comic Sans MS Regular" panose="030F0902030302020204" charset="0"/>
                <a:cs typeface="Comic Sans MS Regular" panose="030F0902030302020204" charset="0"/>
              </a:rPr>
              <a:t> trigger!</a:t>
            </a:r>
            <a:endParaRPr lang="en-US" altLang="zh-CN" sz="2400">
              <a:latin typeface="Comic Sans MS Regular" panose="030F0902030302020204" charset="0"/>
              <a:cs typeface="Comic Sans MS Regular" panose="030F090203030202020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226685" y="3533775"/>
            <a:ext cx="39458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latin typeface="Comic Sans MS Regular" panose="030F0902030302020204" charset="0"/>
                <a:cs typeface="Comic Sans MS Regular" panose="030F0902030302020204" charset="0"/>
              </a:rPr>
              <a:t>Bright: </a:t>
            </a:r>
            <a:r>
              <a:rPr lang="en-US" altLang="zh-CN" sz="2400">
                <a:solidFill>
                  <a:srgbClr val="FF0000"/>
                </a:solidFill>
                <a:latin typeface="Comic Sans MS Regular" panose="030F0902030302020204" charset="0"/>
                <a:cs typeface="Comic Sans MS Regular" panose="030F0902030302020204" charset="0"/>
              </a:rPr>
              <a:t>Coherent</a:t>
            </a:r>
            <a:r>
              <a:rPr lang="en-US" altLang="zh-CN" sz="2400">
                <a:latin typeface="Comic Sans MS Regular" panose="030F0902030302020204" charset="0"/>
                <a:cs typeface="Comic Sans MS Regular" panose="030F0902030302020204" charset="0"/>
              </a:rPr>
              <a:t> emission</a:t>
            </a:r>
            <a:endParaRPr lang="zh-CN" altLang="en-US" sz="2400">
              <a:latin typeface="Comic Sans MS Regular" panose="030F0902030302020204" charset="0"/>
              <a:cs typeface="Comic Sans MS Regular" panose="030F0902030302020204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305425" y="4379595"/>
            <a:ext cx="361061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latin typeface="Comic Sans MS Regular" panose="030F0902030302020204" charset="0"/>
                <a:cs typeface="Comic Sans MS Regular" panose="030F0902030302020204" charset="0"/>
              </a:rPr>
              <a:t>Different arrival time: </a:t>
            </a:r>
            <a:r>
              <a:rPr lang="en-US" altLang="zh-CN" sz="2400">
                <a:solidFill>
                  <a:srgbClr val="FF0000"/>
                </a:solidFill>
                <a:latin typeface="Comic Sans MS Regular" panose="030F0902030302020204" charset="0"/>
                <a:cs typeface="Comic Sans MS Regular" panose="030F0902030302020204" charset="0"/>
              </a:rPr>
              <a:t>Geometric </a:t>
            </a:r>
            <a:r>
              <a:rPr lang="en-US" altLang="zh-CN" sz="2400">
                <a:solidFill>
                  <a:schemeClr val="tx1"/>
                </a:solidFill>
                <a:latin typeface="Comic Sans MS Regular" panose="030F0902030302020204" charset="0"/>
                <a:cs typeface="Comic Sans MS Regular" panose="030F0902030302020204" charset="0"/>
              </a:rPr>
              <a:t>effect</a:t>
            </a:r>
            <a:endParaRPr lang="en-US" altLang="zh-CN" sz="2400">
              <a:solidFill>
                <a:schemeClr val="tx1"/>
              </a:solidFill>
              <a:latin typeface="Comic Sans MS Regular" panose="030F0902030302020204" charset="0"/>
              <a:cs typeface="Comic Sans MS Regular" panose="030F09020303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4704715" y="5488305"/>
            <a:ext cx="4233545" cy="1367155"/>
            <a:chOff x="7409" y="8643"/>
            <a:chExt cx="6667" cy="215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7536" y="8643"/>
              <a:ext cx="6540" cy="1440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" name="文本框 1"/>
                <p:cNvSpPr txBox="1"/>
                <p:nvPr/>
              </p:nvSpPr>
              <p:spPr>
                <a:xfrm>
                  <a:off x="7409" y="10132"/>
                  <a:ext cx="6234" cy="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>
                      <a:latin typeface="Times New Roman Regular" panose="02020503050405090304" charset="0"/>
                      <a:cs typeface="Times New Roman Regular" panose="02020503050405090304" charset="0"/>
                    </a:rPr>
                    <a:t>For a dipolar configuration, </a:t>
                  </a:r>
                  <a14:m>
                    <m:oMath xmlns:m="http://schemas.openxmlformats.org/officeDocument/2006/math">
                      <m:r>
                        <a:rPr lang="en-US" altLang="zh-CN" i="1">
                          <a:latin typeface="Cambria Math" charset="0"/>
                          <a:ea typeface="宋体" charset="0"/>
                          <a:cs typeface="Cambria Math" charset="0"/>
                        </a:rPr>
                        <m:t>∆</m:t>
                      </m:r>
                      <m:sSub>
                        <m:sSubPr>
                          <m:ctrlPr>
                            <a:rPr lang="en-US" altLang="zh-CN" i="1">
                              <a:latin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charset="0"/>
                              <a:cs typeface="Cambria Math" charset="0"/>
                            </a:rPr>
                            <m:t>𝑡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 charset="0"/>
                              <a:cs typeface="Cambria Math" charset="0"/>
                            </a:rPr>
                            <m:t>geo</m:t>
                          </m:r>
                        </m:sub>
                      </m:sSub>
                      <m:r>
                        <a:rPr lang="en-US" altLang="zh-CN" i="1">
                          <a:latin typeface="Cambria Math" charset="0"/>
                          <a:ea typeface="宋体" charset="0"/>
                          <a:cs typeface="Cambria Math" charset="0"/>
                        </a:rPr>
                        <m:t>&gt;</m:t>
                      </m:r>
                      <m:r>
                        <a:rPr lang="en-US" altLang="zh-CN" i="1">
                          <a:latin typeface="Cambria Math" charset="0"/>
                          <a:ea typeface="宋体" charset="0"/>
                          <a:cs typeface="Cambria Math" charset="0"/>
                        </a:rPr>
                        <m:t>0</m:t>
                      </m:r>
                    </m:oMath>
                  </a14:m>
                  <a:r>
                    <a:rPr lang="en-US" altLang="zh-CN">
                      <a:latin typeface="Times New Roman Regular" panose="02020503050405090304" charset="0"/>
                      <a:cs typeface="Times New Roman Regular" panose="02020503050405090304" charset="0"/>
                    </a:rPr>
                    <a:t> .</a:t>
                  </a:r>
                  <a:endParaRPr lang="en-US" altLang="zh-CN">
                    <a:latin typeface="Times New Roman Regular" panose="02020503050405090304" charset="0"/>
                    <a:cs typeface="Times New Roman Regular" panose="02020503050405090304" charset="0"/>
                  </a:endParaRPr>
                </a:p>
              </p:txBody>
            </p:sp>
          </mc:Choice>
          <mc:Fallback>
            <p:sp>
              <p:nvSpPr>
                <p:cNvPr id="2" name="文本框 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09" y="10132"/>
                  <a:ext cx="6234" cy="665"/>
                </a:xfrm>
                <a:prstGeom prst="rect">
                  <a:avLst/>
                </a:prstGeom>
                <a:blipFill rotWithShape="1">
                  <a:blip r:embed="rId2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 </a:t>
                  </a:r>
                </a:p>
              </p:txBody>
            </p:sp>
          </mc:Fallback>
        </mc:AlternateContent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" y="740410"/>
            <a:ext cx="5775960" cy="4747895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-33117" y="0"/>
            <a:ext cx="287215" cy="89009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27" tIns="47613" rIns="95227" bIns="47613" anchor="ctr"/>
          <a:lstStyle/>
          <a:p>
            <a:pPr algn="ctr" defTabSz="951865">
              <a:defRPr/>
            </a:pPr>
            <a:endParaRPr lang="zh-CN" altLang="en-US" sz="1660"/>
          </a:p>
        </p:txBody>
      </p:sp>
      <p:sp>
        <p:nvSpPr>
          <p:cNvPr id="13" name="矩形 12"/>
          <p:cNvSpPr/>
          <p:nvPr/>
        </p:nvSpPr>
        <p:spPr>
          <a:xfrm>
            <a:off x="378619" y="95414"/>
            <a:ext cx="7959522" cy="6451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altLang="zh-CN" sz="3600" i="1" cap="none" spc="100" dirty="0">
                <a:ln w="18000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CCE in pulsar-like model</a:t>
            </a:r>
            <a:endParaRPr lang="en-US" altLang="zh-CN" sz="3600" i="1" cap="none" spc="100" dirty="0">
              <a:ln w="18000">
                <a:solidFill>
                  <a:srgbClr val="FFFF00"/>
                </a:solidFill>
                <a:prstDash val="solid"/>
              </a:ln>
              <a:solidFill>
                <a:srgbClr val="FFC000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5390" y="3284855"/>
            <a:ext cx="3912870" cy="7734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900295" y="2955290"/>
            <a:ext cx="31476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Times New Roman Regular" panose="02020503050405090304" charset="0"/>
                <a:cs typeface="Times New Roman Regular" panose="02020503050405090304" charset="0"/>
              </a:rPr>
              <a:t>The observed interval time</a:t>
            </a:r>
            <a:endParaRPr lang="en-US" altLang="zh-CN">
              <a:latin typeface="Times New Roman Regular" panose="02020503050405090304" charset="0"/>
              <a:cs typeface="Times New Roman Regular" panose="02020503050405090304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1905" y="4954905"/>
            <a:ext cx="3632200" cy="5334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975350" y="2159000"/>
            <a:ext cx="30816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FF0000"/>
                </a:solidFill>
                <a:latin typeface="Comic Sans MS Regular" panose="030F0902030302020204" charset="0"/>
                <a:cs typeface="Comic Sans MS Regular" panose="030F0902030302020204" charset="0"/>
              </a:rPr>
              <a:t>If </a:t>
            </a:r>
            <a:r>
              <a:rPr lang="zh-CN" altLang="en-US">
                <a:solidFill>
                  <a:srgbClr val="FF0000"/>
                </a:solidFill>
                <a:latin typeface="Comic Sans MS Regular" panose="030F0902030302020204" charset="0"/>
                <a:cs typeface="Comic Sans MS Regular" panose="030F0902030302020204" charset="0"/>
              </a:rPr>
              <a:t>𝜸 </a:t>
            </a:r>
            <a:r>
              <a:rPr lang="en-US" altLang="zh-CN">
                <a:solidFill>
                  <a:srgbClr val="FF0000"/>
                </a:solidFill>
                <a:latin typeface="Comic Sans MS Regular" panose="030F0902030302020204" charset="0"/>
                <a:cs typeface="Comic Sans MS Regular" panose="030F0902030302020204" charset="0"/>
              </a:rPr>
              <a:t>is a constant, </a:t>
            </a:r>
            <a:r>
              <a:rPr lang="zh-CN" altLang="en-US">
                <a:solidFill>
                  <a:srgbClr val="FF0000"/>
                </a:solidFill>
                <a:latin typeface="Comic Sans MS Regular" panose="030F0902030302020204" charset="0"/>
                <a:cs typeface="Comic Sans MS Regular" panose="030F0902030302020204" charset="0"/>
              </a:rPr>
              <a:t>𝞶</a:t>
            </a:r>
            <a:r>
              <a:rPr lang="en-US" altLang="zh-CN" baseline="-25000">
                <a:solidFill>
                  <a:srgbClr val="FF0000"/>
                </a:solidFill>
                <a:uFillTx/>
                <a:latin typeface="Comic Sans MS Regular" panose="030F0902030302020204" charset="0"/>
                <a:cs typeface="Comic Sans MS Regular" panose="030F0902030302020204" charset="0"/>
              </a:rPr>
              <a:t>1</a:t>
            </a:r>
            <a:r>
              <a:rPr lang="en-US" altLang="zh-CN">
                <a:solidFill>
                  <a:srgbClr val="FF0000"/>
                </a:solidFill>
                <a:latin typeface="Comic Sans MS Regular" panose="030F0902030302020204" charset="0"/>
                <a:cs typeface="Comic Sans MS Regular" panose="030F0902030302020204" charset="0"/>
              </a:rPr>
              <a:t> &gt; </a:t>
            </a:r>
            <a:r>
              <a:rPr lang="zh-CN" altLang="en-US">
                <a:solidFill>
                  <a:srgbClr val="FF0000"/>
                </a:solidFill>
                <a:latin typeface="Comic Sans MS Regular" panose="030F0902030302020204" charset="0"/>
                <a:cs typeface="Comic Sans MS Regular" panose="030F0902030302020204" charset="0"/>
              </a:rPr>
              <a:t>𝞶</a:t>
            </a:r>
            <a:r>
              <a:rPr lang="en-US" altLang="zh-CN" baseline="-25000">
                <a:solidFill>
                  <a:srgbClr val="FF0000"/>
                </a:solidFill>
                <a:uFillTx/>
                <a:latin typeface="Comic Sans MS Regular" panose="030F0902030302020204" charset="0"/>
                <a:cs typeface="Comic Sans MS Regular" panose="030F0902030302020204" charset="0"/>
              </a:rPr>
              <a:t>2</a:t>
            </a:r>
            <a:r>
              <a:rPr lang="en-US" altLang="zh-CN">
                <a:solidFill>
                  <a:srgbClr val="FF0000"/>
                </a:solidFill>
                <a:latin typeface="Comic Sans MS Regular" panose="030F0902030302020204" charset="0"/>
                <a:cs typeface="Comic Sans MS Regular" panose="030F0902030302020204" charset="0"/>
              </a:rPr>
              <a:t>.</a:t>
            </a:r>
            <a:endParaRPr lang="en-US" altLang="zh-CN">
              <a:solidFill>
                <a:srgbClr val="FF0000"/>
              </a:solidFill>
              <a:latin typeface="Comic Sans MS Regular" panose="030F0902030302020204" charset="0"/>
              <a:cs typeface="Comic Sans MS Regular" panose="030F090203030202020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文本框 7"/>
              <p:cNvSpPr txBox="1"/>
              <p:nvPr/>
            </p:nvSpPr>
            <p:spPr>
              <a:xfrm>
                <a:off x="6335966" y="890524"/>
                <a:ext cx="1711960" cy="50927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>
                          <a:latin typeface="Cambria Math" charset="0"/>
                          <a:cs typeface="Cambria Math" charset="0"/>
                        </a:rPr>
                        <m:t>𝞶</m:t>
                      </m:r>
                      <m:r>
                        <a:rPr lang="en-US" altLang="zh-CN" i="1">
                          <a:latin typeface="Cambria Math" charset="0"/>
                          <a:cs typeface="Cambria Math" charset="0"/>
                        </a:rPr>
                        <m:t>=</m:t>
                      </m:r>
                      <m:r>
                        <a:rPr lang="en-US" altLang="zh-CN" i="1">
                          <a:latin typeface="Cambria Math" charset="0"/>
                          <a:cs typeface="Cambria Math" charset="0"/>
                        </a:rPr>
                        <m:t>3</m:t>
                      </m:r>
                      <m:r>
                        <a:rPr lang="en-US" altLang="zh-CN" i="1">
                          <a:latin typeface="Cambria Math" charset="0"/>
                          <a:cs typeface="Cambria Math" charset="0"/>
                        </a:rPr>
                        <m:t>𝑐</m:t>
                      </m:r>
                      <m:sSup>
                        <m:sSupPr>
                          <m:ctrlPr>
                            <a:rPr lang="en-US" altLang="zh-CN" i="1">
                              <a:latin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charset="0"/>
                              <a:cs typeface="Cambria Math" charset="0"/>
                            </a:rPr>
                            <m:t>𝛾</m:t>
                          </m:r>
                        </m:e>
                        <m:sup>
                          <m:r>
                            <a:rPr lang="en-US" altLang="zh-CN" i="1">
                              <a:latin typeface="Cambria Math" charset="0"/>
                              <a:cs typeface="Cambria Math" charset="0"/>
                            </a:rPr>
                            <m:t>3</m:t>
                          </m:r>
                        </m:sup>
                      </m:sSup>
                      <m:r>
                        <a:rPr lang="en-US" altLang="zh-CN" i="1">
                          <a:latin typeface="Cambria Math" charset="0"/>
                          <a:cs typeface="Cambria Math" charset="0"/>
                        </a:rPr>
                        <m:t>/(</m:t>
                      </m:r>
                      <m:r>
                        <a:rPr lang="en-US" altLang="zh-CN" i="1">
                          <a:latin typeface="Cambria Math" charset="0"/>
                          <a:cs typeface="Cambria Math" charset="0"/>
                        </a:rPr>
                        <m:t>4</m:t>
                      </m:r>
                      <m:r>
                        <a:rPr lang="en-US" altLang="zh-CN" i="1">
                          <a:latin typeface="Cambria Math" charset="0"/>
                          <a:cs typeface="Cambria Math" charset="0"/>
                        </a:rPr>
                        <m:t>𝜋𝜌</m:t>
                      </m:r>
                      <m:r>
                        <a:rPr lang="en-US" altLang="zh-CN" i="1">
                          <a:latin typeface="Cambria Math" charset="0"/>
                          <a:cs typeface="Cambria Math" charset="0"/>
                        </a:rPr>
                        <m:t>)</m:t>
                      </m:r>
                    </m:oMath>
                  </m:oMathPara>
                </a14:m>
                <a:endParaRPr lang="en-US" altLang="zh-CN" i="1">
                  <a:latin typeface="Cambria Math" charset="0"/>
                  <a:cs typeface="Cambria Math" charset="0"/>
                </a:endParaRPr>
              </a:p>
            </p:txBody>
          </p:sp>
        </mc:Choice>
        <mc:Fallback>
          <p:sp>
            <p:nvSpPr>
              <p:cNvPr id="8" name="文本框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5966" y="890524"/>
                <a:ext cx="1711960" cy="509270"/>
              </a:xfrm>
              <a:prstGeom prst="rect">
                <a:avLst/>
              </a:prstGeom>
              <a:blipFill rotWithShape="1">
                <a:blip r:embed="rId6"/>
                <a:stretch>
                  <a:fillRect l="-33" t="-50" r="33" b="5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 </a:t>
                </a:r>
              </a:p>
            </p:txBody>
          </p:sp>
        </mc:Fallback>
      </mc:AlternateContent>
      <p:cxnSp>
        <p:nvCxnSpPr>
          <p:cNvPr id="9" name="直接箭头连接符 8"/>
          <p:cNvCxnSpPr/>
          <p:nvPr/>
        </p:nvCxnSpPr>
        <p:spPr>
          <a:xfrm>
            <a:off x="7150100" y="577850"/>
            <a:ext cx="0" cy="3937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/>
          <p:nvPr/>
        </p:nvCxnSpPr>
        <p:spPr>
          <a:xfrm flipV="1">
            <a:off x="7797165" y="1266825"/>
            <a:ext cx="0" cy="3657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6271895" y="207010"/>
            <a:ext cx="2488565" cy="3683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p>
            <a:r>
              <a:rPr lang="en-US" altLang="zh-CN">
                <a:latin typeface="Times New Roman Regular" panose="02020503050405090304" charset="0"/>
                <a:cs typeface="Times New Roman Regular" panose="02020503050405090304" charset="0"/>
              </a:rPr>
              <a:t>Acceleration of bunches</a:t>
            </a:r>
            <a:endParaRPr lang="en-US" altLang="zh-CN">
              <a:latin typeface="Times New Roman Regular" panose="02020503050405090304" charset="0"/>
              <a:cs typeface="Times New Roman Regular" panose="0202050305040509030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523480" y="1699260"/>
            <a:ext cx="1139825" cy="368300"/>
          </a:xfrm>
          <a:prstGeom prst="rect">
            <a:avLst/>
          </a:prstGeom>
          <a:noFill/>
          <a:ln>
            <a:solidFill>
              <a:srgbClr val="3794EB"/>
            </a:solidFill>
          </a:ln>
        </p:spPr>
        <p:txBody>
          <a:bodyPr wrap="square" rtlCol="0">
            <a:spAutoFit/>
          </a:bodyPr>
          <a:p>
            <a:r>
              <a:rPr lang="en-US" altLang="zh-CN">
                <a:latin typeface="Times New Roman Regular" panose="02020503050405090304" charset="0"/>
                <a:cs typeface="Times New Roman Regular" panose="02020503050405090304" charset="0"/>
              </a:rPr>
              <a:t>Geometry</a:t>
            </a:r>
            <a:endParaRPr lang="en-US" altLang="zh-CN">
              <a:latin typeface="Times New Roman Regular" panose="02020503050405090304" charset="0"/>
              <a:cs typeface="Times New Roman Regular" panose="02020503050405090304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905635" y="5831840"/>
            <a:ext cx="18268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>
                <a:solidFill>
                  <a:srgbClr val="0070C0"/>
                </a:solidFill>
                <a:latin typeface="Times New Roman Regular" panose="02020503050405090304" charset="0"/>
                <a:cs typeface="Times New Roman Regular" panose="02020503050405090304" charset="0"/>
              </a:rPr>
              <a:t>Geometric term</a:t>
            </a:r>
            <a:endParaRPr lang="en-US" altLang="zh-CN" sz="2000">
              <a:solidFill>
                <a:srgbClr val="0070C0"/>
              </a:solidFill>
              <a:latin typeface="Times New Roman Regular" panose="02020503050405090304" charset="0"/>
              <a:cs typeface="Times New Roman Regular" panose="02020503050405090304" charset="0"/>
            </a:endParaRPr>
          </a:p>
        </p:txBody>
      </p:sp>
      <p:cxnSp>
        <p:nvCxnSpPr>
          <p:cNvPr id="18" name="直接箭头连接符 17"/>
          <p:cNvCxnSpPr/>
          <p:nvPr/>
        </p:nvCxnSpPr>
        <p:spPr>
          <a:xfrm>
            <a:off x="3732530" y="6031230"/>
            <a:ext cx="759460" cy="0"/>
          </a:xfrm>
          <a:prstGeom prst="straightConnector1">
            <a:avLst/>
          </a:prstGeom>
          <a:ln>
            <a:tailEnd type="arrow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9" name="圆角矩形 18"/>
          <p:cNvSpPr/>
          <p:nvPr/>
        </p:nvSpPr>
        <p:spPr>
          <a:xfrm>
            <a:off x="4829175" y="5001895"/>
            <a:ext cx="1151890" cy="520065"/>
          </a:xfrm>
          <a:prstGeom prst="round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p>
            <a:endParaRPr lang="zh-CN" altLang="en-US" sz="2800" dirty="0" smtClean="0"/>
          </a:p>
        </p:txBody>
      </p:sp>
      <p:cxnSp>
        <p:nvCxnSpPr>
          <p:cNvPr id="20" name="直接箭头连接符 19"/>
          <p:cNvCxnSpPr/>
          <p:nvPr/>
        </p:nvCxnSpPr>
        <p:spPr>
          <a:xfrm>
            <a:off x="5517515" y="4617720"/>
            <a:ext cx="0" cy="33718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4172585" y="4177030"/>
            <a:ext cx="362458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>
                <a:solidFill>
                  <a:srgbClr val="FF0000"/>
                </a:solidFill>
                <a:latin typeface="Times New Roman Regular" panose="02020503050405090304" charset="0"/>
                <a:cs typeface="Times New Roman Regular" panose="02020503050405090304" charset="0"/>
              </a:rPr>
              <a:t>Interval time of bunch generation</a:t>
            </a:r>
            <a:endParaRPr lang="en-US" altLang="zh-CN" sz="2000">
              <a:solidFill>
                <a:srgbClr val="FF0000"/>
              </a:solidFill>
              <a:latin typeface="Times New Roman Regular" panose="02020503050405090304" charset="0"/>
              <a:cs typeface="Times New Roman Regular" panose="02020503050405090304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349250" y="618490"/>
            <a:ext cx="22790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Times New Roman Regular" panose="02020503050405090304" charset="0"/>
                <a:cs typeface="Times New Roman Regular" panose="02020503050405090304" charset="0"/>
              </a:rPr>
              <a:t>A general model</a:t>
            </a:r>
            <a:endParaRPr lang="en-US" altLang="zh-CN">
              <a:latin typeface="Times New Roman Regular" panose="02020503050405090304" charset="0"/>
              <a:cs typeface="Times New Roman Regular" panose="0202050305040509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16" grpId="0" animBg="1"/>
      <p:bldP spid="17" grpId="0"/>
      <p:bldP spid="21" grpId="0"/>
      <p:bldP spid="19" grpId="0" animBg="1"/>
      <p:bldP spid="21" grpId="1"/>
      <p:bldP spid="19" grpId="1" animBg="1"/>
      <p:bldP spid="21" grpId="2"/>
      <p:bldP spid="19" grpId="2" animBg="1"/>
      <p:bldP spid="21" grpId="3"/>
      <p:bldP spid="19" grpId="3" animBg="1"/>
      <p:bldP spid="21" grpId="4"/>
      <p:bldP spid="19" grpId="4" animBg="1"/>
      <p:bldP spid="21" grpId="5"/>
      <p:bldP spid="19" grpId="5" animBg="1"/>
      <p:bldP spid="21" grpId="6"/>
      <p:bldP spid="19" grpId="6" animBg="1"/>
      <p:bldP spid="21" grpId="7"/>
      <p:bldP spid="19" grpId="7" animBg="1"/>
      <p:bldP spid="21" grpId="8"/>
      <p:bldP spid="19" grpId="8" animBg="1"/>
      <p:bldP spid="21" grpId="9"/>
      <p:bldP spid="19" grpId="9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5615" y="769620"/>
            <a:ext cx="3835400" cy="229870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2508" y="0"/>
            <a:ext cx="287215" cy="89009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27" tIns="47613" rIns="95227" bIns="47613" anchor="ctr"/>
          <a:lstStyle/>
          <a:p>
            <a:pPr algn="ctr" defTabSz="951865">
              <a:defRPr/>
            </a:pPr>
            <a:endParaRPr lang="zh-CN" altLang="en-US" sz="1660"/>
          </a:p>
        </p:txBody>
      </p:sp>
      <p:sp>
        <p:nvSpPr>
          <p:cNvPr id="2" name="矩形 1"/>
          <p:cNvSpPr/>
          <p:nvPr/>
        </p:nvSpPr>
        <p:spPr>
          <a:xfrm>
            <a:off x="378619" y="95414"/>
            <a:ext cx="7959522" cy="6451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p>
            <a:pPr algn="just"/>
            <a:r>
              <a:rPr lang="en-US" altLang="zh-CN" sz="3600" i="1" cap="none" spc="100" dirty="0">
                <a:ln w="18000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Simultaneity</a:t>
            </a:r>
            <a:endParaRPr lang="en-US" altLang="zh-CN" sz="3600" i="1" cap="none" spc="100" dirty="0">
              <a:ln w="18000">
                <a:solidFill>
                  <a:srgbClr val="FFFF00"/>
                </a:solidFill>
                <a:prstDash val="solid"/>
              </a:ln>
              <a:solidFill>
                <a:srgbClr val="FFC000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3785" y="1164590"/>
            <a:ext cx="3454400" cy="27432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690" y="3349625"/>
            <a:ext cx="3403600" cy="34036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2678430" y="2893695"/>
            <a:ext cx="163258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>
                <a:solidFill>
                  <a:srgbClr val="0000FF"/>
                </a:solidFill>
                <a:latin typeface="Times New Roman Regular" panose="02020503050405090304" charset="0"/>
                <a:cs typeface="Times New Roman Regular" panose="02020503050405090304" charset="0"/>
              </a:rPr>
              <a:t>Wang et al. 2019</a:t>
            </a:r>
            <a:endParaRPr lang="en-US" altLang="zh-CN" sz="1600">
              <a:solidFill>
                <a:srgbClr val="0000FF"/>
              </a:solidFill>
              <a:latin typeface="Times New Roman Regular" panose="02020503050405090304" charset="0"/>
              <a:cs typeface="Times New Roman Regular" panose="0202050305040509030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393815" y="3570605"/>
            <a:ext cx="239839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>
                <a:solidFill>
                  <a:srgbClr val="0000FF"/>
                </a:solidFill>
                <a:latin typeface="Times New Roman Regular" panose="02020503050405090304" charset="0"/>
                <a:cs typeface="Times New Roman Regular" panose="02020503050405090304" charset="0"/>
              </a:rPr>
              <a:t>Wang et al. 2020</a:t>
            </a:r>
            <a:endParaRPr lang="en-US" altLang="zh-CN" sz="1600">
              <a:solidFill>
                <a:srgbClr val="0000FF"/>
              </a:solidFill>
              <a:latin typeface="Times New Roman Regular" panose="02020503050405090304" charset="0"/>
              <a:cs typeface="Times New Roman Regular" panose="02020503050405090304" charset="0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6020" y="4471670"/>
            <a:ext cx="3430270" cy="794385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953770" y="3719830"/>
            <a:ext cx="263080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>
                <a:latin typeface="Comic Sans MS Regular" panose="030F0902030302020204" charset="0"/>
                <a:cs typeface="Comic Sans MS Regular" panose="030F0902030302020204" charset="0"/>
              </a:rPr>
              <a:t>Slow rotating pulsar</a:t>
            </a:r>
            <a:endParaRPr lang="en-US" altLang="zh-CN" sz="2000">
              <a:latin typeface="Comic Sans MS Regular" panose="030F0902030302020204" charset="0"/>
              <a:cs typeface="Comic Sans MS Regular" panose="030F0902030302020204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921885" y="5266055"/>
            <a:ext cx="349440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>
                <a:latin typeface="Comic Sans MS Regular" panose="030F0902030302020204" charset="0"/>
                <a:cs typeface="Comic Sans MS Regular" panose="030F0902030302020204" charset="0"/>
              </a:rPr>
              <a:t>“Frequency-radius mapping“</a:t>
            </a:r>
            <a:endParaRPr lang="en-US" altLang="zh-CN" sz="2000">
              <a:latin typeface="Comic Sans MS Regular" panose="030F0902030302020204" charset="0"/>
              <a:cs typeface="Comic Sans MS Regular" panose="030F090203030202020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8085" y="3981450"/>
            <a:ext cx="3416300" cy="444500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779145" y="2234565"/>
            <a:ext cx="1564640" cy="3939540"/>
            <a:chOff x="1227" y="3521"/>
            <a:chExt cx="2464" cy="6204"/>
          </a:xfrm>
        </p:grpSpPr>
        <p:sp>
          <p:nvSpPr>
            <p:cNvPr id="25" name="爆炸形 2 24"/>
            <p:cNvSpPr/>
            <p:nvPr/>
          </p:nvSpPr>
          <p:spPr>
            <a:xfrm>
              <a:off x="1502" y="3521"/>
              <a:ext cx="614" cy="546"/>
            </a:xfrm>
            <a:prstGeom prst="irregularSeal2">
              <a:avLst/>
            </a:prstGeom>
            <a:solidFill>
              <a:srgbClr val="FF0000"/>
            </a:solidFill>
          </p:spPr>
          <p:txBody>
            <a:bodyPr wrap="square">
              <a:spAutoFit/>
            </a:bodyPr>
            <a:p>
              <a:endParaRPr lang="zh-CN" altLang="en-US" sz="2800" dirty="0" smtClean="0"/>
            </a:p>
          </p:txBody>
        </p:sp>
        <p:sp>
          <p:nvSpPr>
            <p:cNvPr id="26" name="爆炸形 2 25"/>
            <p:cNvSpPr/>
            <p:nvPr/>
          </p:nvSpPr>
          <p:spPr>
            <a:xfrm>
              <a:off x="2801" y="3723"/>
              <a:ext cx="614" cy="546"/>
            </a:xfrm>
            <a:prstGeom prst="irregularSeal2">
              <a:avLst/>
            </a:prstGeom>
            <a:solidFill>
              <a:srgbClr val="FF0000"/>
            </a:solidFill>
          </p:spPr>
          <p:txBody>
            <a:bodyPr wrap="square">
              <a:spAutoFit/>
            </a:bodyPr>
            <a:p>
              <a:endParaRPr lang="zh-CN" altLang="en-US" sz="2800" dirty="0" smtClean="0"/>
            </a:p>
          </p:txBody>
        </p: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964" y="8297"/>
              <a:ext cx="1690" cy="1165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263" y="7203"/>
              <a:ext cx="1690" cy="1165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60905" y="4580255"/>
            <a:ext cx="1073150" cy="73977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77795" y="5274945"/>
            <a:ext cx="1073150" cy="739775"/>
          </a:xfrm>
          <a:prstGeom prst="rect">
            <a:avLst/>
          </a:prstGeom>
        </p:spPr>
      </p:pic>
      <p:cxnSp>
        <p:nvCxnSpPr>
          <p:cNvPr id="16" name="直接箭头连接符 15"/>
          <p:cNvCxnSpPr/>
          <p:nvPr/>
        </p:nvCxnSpPr>
        <p:spPr>
          <a:xfrm>
            <a:off x="523875" y="6416040"/>
            <a:ext cx="33782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/>
          <p:cNvCxnSpPr/>
          <p:nvPr/>
        </p:nvCxnSpPr>
        <p:spPr>
          <a:xfrm flipV="1">
            <a:off x="523240" y="4413885"/>
            <a:ext cx="0" cy="200914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3938905" y="6174105"/>
            <a:ext cx="2768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i="1">
                <a:latin typeface="Times New Roman Italic" panose="02020503050405090304" charset="0"/>
                <a:cs typeface="Times New Roman Italic" panose="02020503050405090304" charset="0"/>
              </a:rPr>
              <a:t>t</a:t>
            </a:r>
            <a:endParaRPr lang="en-US" altLang="zh-CN" sz="2400" i="1">
              <a:latin typeface="Times New Roman Italic" panose="02020503050405090304" charset="0"/>
              <a:cs typeface="Times New Roman Italic" panose="02020503050405090304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11760" y="4231640"/>
            <a:ext cx="7308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latin typeface="Times New Roman Regular" panose="02020503050405090304" charset="0"/>
                <a:ea typeface="宋体" charset="0"/>
                <a:cs typeface="Cambria Math" charset="0"/>
              </a:rPr>
              <a:t>𝞶</a:t>
            </a:r>
            <a:endParaRPr lang="en-US" altLang="zh-CN" sz="2400">
              <a:latin typeface="Times New Roman Regular" panose="02020503050405090304" charset="0"/>
              <a:ea typeface="宋体" charset="0"/>
              <a:cs typeface="Cambria Math" charset="0"/>
            </a:endParaRPr>
          </a:p>
        </p:txBody>
      </p:sp>
      <p:sp>
        <p:nvSpPr>
          <p:cNvPr id="27" name="圆角矩形 26"/>
          <p:cNvSpPr/>
          <p:nvPr/>
        </p:nvSpPr>
        <p:spPr>
          <a:xfrm>
            <a:off x="6940550" y="4021455"/>
            <a:ext cx="1341755" cy="447040"/>
          </a:xfrm>
          <a:prstGeom prst="round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txBody>
          <a:bodyPr wrap="square">
            <a:spAutoFit/>
          </a:bodyPr>
          <a:p>
            <a:endParaRPr lang="zh-CN" altLang="en-US" sz="2800" dirty="0" smtClean="0"/>
          </a:p>
        </p:txBody>
      </p:sp>
      <p:sp>
        <p:nvSpPr>
          <p:cNvPr id="29" name="矩形 28"/>
          <p:cNvSpPr/>
          <p:nvPr/>
        </p:nvSpPr>
        <p:spPr>
          <a:xfrm>
            <a:off x="475615" y="769620"/>
            <a:ext cx="3736975" cy="3459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p>
            <a:endParaRPr lang="zh-CN" altLang="en-US" sz="2800" dirty="0" smtClean="0"/>
          </a:p>
        </p:txBody>
      </p:sp>
      <p:sp>
        <p:nvSpPr>
          <p:cNvPr id="30" name="矩形 29"/>
          <p:cNvSpPr/>
          <p:nvPr/>
        </p:nvSpPr>
        <p:spPr>
          <a:xfrm>
            <a:off x="4813300" y="1019810"/>
            <a:ext cx="3652520" cy="487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p>
            <a:endParaRPr lang="zh-CN" alt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wrap="square">
        <a:spAutoFit/>
      </a:bodyPr>
      <a:lstStyle>
        <a:defPPr>
          <a:defRPr sz="2800" dirty="0" smtClean="0"/>
        </a:defPPr>
      </a:lst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2732</Words>
  <Application>WPS 演示</Application>
  <PresentationFormat>全屏显示(4:3)</PresentationFormat>
  <Paragraphs>186</Paragraphs>
  <Slides>19</Slides>
  <Notes>20</Notes>
  <HiddenSlides>0</HiddenSlides>
  <MMClips>0</MMClips>
  <ScaleCrop>false</ScaleCrop>
  <HeadingPairs>
    <vt:vector size="6" baseType="variant">
      <vt:variant>
        <vt:lpstr>已用的字体</vt:lpstr>
      </vt:variant>
      <vt:variant>
        <vt:i4>32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52" baseType="lpstr">
      <vt:lpstr>Arial</vt:lpstr>
      <vt:lpstr>方正书宋_GBK</vt:lpstr>
      <vt:lpstr>Wingdings</vt:lpstr>
      <vt:lpstr>Calibri</vt:lpstr>
      <vt:lpstr>Helvetica Neue</vt:lpstr>
      <vt:lpstr>宋体</vt:lpstr>
      <vt:lpstr>汉仪书宋二KW</vt:lpstr>
      <vt:lpstr>Comic Sans MS</vt:lpstr>
      <vt:lpstr>方正粗倩简体</vt:lpstr>
      <vt:lpstr>苹方-简</vt:lpstr>
      <vt:lpstr>方正舒体</vt:lpstr>
      <vt:lpstr>Times New Roman</vt:lpstr>
      <vt:lpstr>华文楷体</vt:lpstr>
      <vt:lpstr>Xingkai SC Bold</vt:lpstr>
      <vt:lpstr>方正兰亭黑_GBK</vt:lpstr>
      <vt:lpstr>方正兰亭超细黑简体</vt:lpstr>
      <vt:lpstr>Comic Sans MS Regular</vt:lpstr>
      <vt:lpstr>Comic Sans MS Bold</vt:lpstr>
      <vt:lpstr>Times</vt:lpstr>
      <vt:lpstr>Times New Roman Regular</vt:lpstr>
      <vt:lpstr>Cambria Math</vt:lpstr>
      <vt:lpstr>Kingsoft Math</vt:lpstr>
      <vt:lpstr>宋体</vt:lpstr>
      <vt:lpstr>Times New Roman Italic</vt:lpstr>
      <vt:lpstr>华文宋体</vt:lpstr>
      <vt:lpstr>微软雅黑</vt:lpstr>
      <vt:lpstr>汉仪旗黑</vt:lpstr>
      <vt:lpstr>Arial Unicode MS</vt:lpstr>
      <vt:lpstr>Calibri Light</vt:lpstr>
      <vt:lpstr>STIXGeneral</vt:lpstr>
      <vt:lpstr>宋体-简</vt:lpstr>
      <vt:lpstr>BatangChe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JC L</dc:creator>
  <cp:lastModifiedBy>wangweiyang</cp:lastModifiedBy>
  <cp:revision>855</cp:revision>
  <dcterms:created xsi:type="dcterms:W3CDTF">2021-02-12T06:15:54Z</dcterms:created>
  <dcterms:modified xsi:type="dcterms:W3CDTF">2021-02-12T06:15:54Z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2052-3.3.0.5120</vt:lpwstr>
  </property>
</Properties>
</file>