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7"/>
  </p:notesMasterIdLst>
  <p:sldIdLst>
    <p:sldId id="600" r:id="rId2"/>
    <p:sldId id="683" r:id="rId3"/>
    <p:sldId id="684" r:id="rId4"/>
    <p:sldId id="517" r:id="rId5"/>
    <p:sldId id="596" r:id="rId6"/>
    <p:sldId id="282" r:id="rId7"/>
    <p:sldId id="673" r:id="rId8"/>
    <p:sldId id="674" r:id="rId9"/>
    <p:sldId id="663" r:id="rId10"/>
    <p:sldId id="614" r:id="rId11"/>
    <p:sldId id="557" r:id="rId12"/>
    <p:sldId id="287" r:id="rId13"/>
    <p:sldId id="666" r:id="rId14"/>
    <p:sldId id="633" r:id="rId15"/>
    <p:sldId id="268" r:id="rId16"/>
    <p:sldId id="680" r:id="rId17"/>
    <p:sldId id="270" r:id="rId18"/>
    <p:sldId id="682" r:id="rId19"/>
    <p:sldId id="656" r:id="rId20"/>
    <p:sldId id="677" r:id="rId21"/>
    <p:sldId id="640" r:id="rId22"/>
    <p:sldId id="641" r:id="rId23"/>
    <p:sldId id="675" r:id="rId24"/>
    <p:sldId id="676" r:id="rId25"/>
    <p:sldId id="681" r:id="rId26"/>
    <p:sldId id="668" r:id="rId27"/>
    <p:sldId id="657" r:id="rId28"/>
    <p:sldId id="642" r:id="rId29"/>
    <p:sldId id="655" r:id="rId30"/>
    <p:sldId id="636" r:id="rId31"/>
    <p:sldId id="685" r:id="rId32"/>
    <p:sldId id="647" r:id="rId33"/>
    <p:sldId id="286" r:id="rId34"/>
    <p:sldId id="648" r:id="rId35"/>
    <p:sldId id="284" r:id="rId36"/>
    <p:sldId id="564" r:id="rId37"/>
    <p:sldId id="646" r:id="rId38"/>
    <p:sldId id="604" r:id="rId39"/>
    <p:sldId id="599" r:id="rId40"/>
    <p:sldId id="658" r:id="rId41"/>
    <p:sldId id="620" r:id="rId42"/>
    <p:sldId id="622" r:id="rId43"/>
    <p:sldId id="576" r:id="rId44"/>
    <p:sldId id="601" r:id="rId45"/>
    <p:sldId id="581" r:id="rId46"/>
    <p:sldId id="670" r:id="rId47"/>
    <p:sldId id="679" r:id="rId48"/>
    <p:sldId id="678" r:id="rId49"/>
    <p:sldId id="587" r:id="rId50"/>
    <p:sldId id="265" r:id="rId51"/>
    <p:sldId id="281" r:id="rId52"/>
    <p:sldId id="590" r:id="rId53"/>
    <p:sldId id="650" r:id="rId54"/>
    <p:sldId id="289" r:id="rId55"/>
    <p:sldId id="615" r:id="rId56"/>
  </p:sldIdLst>
  <p:sldSz cx="9144000" cy="6858000" type="screen4x3"/>
  <p:notesSz cx="6858000" cy="9144000"/>
  <p:defaultTextStyle>
    <a:defPPr>
      <a:defRPr lang="en-GB"/>
    </a:defPPr>
    <a:lvl1pPr algn="l" defTabSz="457200" rtl="0" fontAlgn="base">
      <a:lnSpc>
        <a:spcPct val="93000"/>
      </a:lnSpc>
      <a:spcBef>
        <a:spcPct val="0"/>
      </a:spcBef>
      <a:spcAft>
        <a:spcPct val="0"/>
      </a:spcAft>
      <a:buClr>
        <a:srgbClr val="FFFFFF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defTabSz="457200" rtl="0" fontAlgn="base">
      <a:lnSpc>
        <a:spcPct val="93000"/>
      </a:lnSpc>
      <a:spcBef>
        <a:spcPct val="0"/>
      </a:spcBef>
      <a:spcAft>
        <a:spcPct val="0"/>
      </a:spcAft>
      <a:buClr>
        <a:srgbClr val="FFFFFF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defTabSz="457200" rtl="0" fontAlgn="base">
      <a:lnSpc>
        <a:spcPct val="93000"/>
      </a:lnSpc>
      <a:spcBef>
        <a:spcPct val="0"/>
      </a:spcBef>
      <a:spcAft>
        <a:spcPct val="0"/>
      </a:spcAft>
      <a:buClr>
        <a:srgbClr val="FFFFFF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defTabSz="457200" rtl="0" fontAlgn="base">
      <a:lnSpc>
        <a:spcPct val="93000"/>
      </a:lnSpc>
      <a:spcBef>
        <a:spcPct val="0"/>
      </a:spcBef>
      <a:spcAft>
        <a:spcPct val="0"/>
      </a:spcAft>
      <a:buClr>
        <a:srgbClr val="FFFFFF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defTabSz="457200" rtl="0" fontAlgn="base">
      <a:lnSpc>
        <a:spcPct val="93000"/>
      </a:lnSpc>
      <a:spcBef>
        <a:spcPct val="0"/>
      </a:spcBef>
      <a:spcAft>
        <a:spcPct val="0"/>
      </a:spcAft>
      <a:buClr>
        <a:srgbClr val="FFFFFF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77">
          <p15:clr>
            <a:srgbClr val="A4A3A4"/>
          </p15:clr>
        </p15:guide>
        <p15:guide id="2" pos="37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8CCAB"/>
    <a:srgbClr val="73F646"/>
    <a:srgbClr val="A9740C"/>
    <a:srgbClr val="F0FB91"/>
    <a:srgbClr val="FFFF66"/>
    <a:srgbClr val="A91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254"/>
    <p:restoredTop sz="87625" autoAdjust="0"/>
  </p:normalViewPr>
  <p:slideViewPr>
    <p:cSldViewPr snapToGrid="0" snapToObjects="1">
      <p:cViewPr>
        <p:scale>
          <a:sx n="107" d="100"/>
          <a:sy n="107" d="100"/>
        </p:scale>
        <p:origin x="648" y="144"/>
      </p:cViewPr>
      <p:guideLst>
        <p:guide orient="horz" pos="1977"/>
        <p:guide pos="3739"/>
      </p:guideLst>
    </p:cSldViewPr>
  </p:slideViewPr>
  <p:outlineViewPr>
    <p:cViewPr varScale="1">
      <p:scale>
        <a:sx n="170" d="200"/>
        <a:sy n="170" d="200"/>
      </p:scale>
      <p:origin x="-784" y="-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5" d="100"/>
        <a:sy n="155" d="100"/>
      </p:scale>
      <p:origin x="0" y="1472"/>
    </p:cViewPr>
  </p:sorterViewPr>
  <p:notesViewPr>
    <p:cSldViewPr snapToGrid="0" snapToObjects="1"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>
                <a:srgbClr val="00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DejaVu LGC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0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DejaVu LGC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9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>
                <a:srgbClr val="00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DejaVu LGC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0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DejaVu LGC Sans" charset="0"/>
              </a:defRPr>
            </a:lvl1pPr>
          </a:lstStyle>
          <a:p>
            <a:pPr>
              <a:defRPr/>
            </a:pPr>
            <a:fld id="{F37F9D68-CE1E-BD4C-847C-A231D6CDCBF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04308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ＭＳ Ｐゴシック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EM waves in plasma travel faster at higher frequencies and arrive a bit earlier than waves of lower frequencies’. The “delay” is proportional to 1/nu^2 and the proportionality constant is </a:t>
            </a:r>
            <a:r>
              <a:rPr lang="en-US" sz="1200" dirty="0" err="1"/>
              <a:t>propotional</a:t>
            </a:r>
            <a:r>
              <a:rPr lang="en-US" sz="1200" dirty="0"/>
              <a:t> to electron column density between the source and us or DM.</a:t>
            </a:r>
          </a:p>
          <a:p>
            <a:r>
              <a:rPr lang="en-US" sz="1200" dirty="0"/>
              <a:t>The DM for this first FRB was 375 cm</a:t>
            </a:r>
            <a:r>
              <a:rPr lang="en-US" sz="1200" baseline="30000" dirty="0"/>
              <a:t>-3</a:t>
            </a:r>
            <a:r>
              <a:rPr lang="en-US" sz="1200" dirty="0"/>
              <a:t> pc , which is much larger than the contribution from the Galaxy (</a:t>
            </a:r>
            <a:r>
              <a:rPr lang="en-US" sz="1200" dirty="0" err="1"/>
              <a:t>Dm</a:t>
            </a:r>
            <a:r>
              <a:rPr lang="en-US" sz="1200" dirty="0"/>
              <a:t> =25), and thus it was speculated by </a:t>
            </a:r>
            <a:r>
              <a:rPr lang="en-US" sz="1200" dirty="0" err="1"/>
              <a:t>Lorimer</a:t>
            </a:r>
            <a:r>
              <a:rPr lang="en-US" sz="1200" dirty="0"/>
              <a:t> et al. that the burst was at a distance of 500 </a:t>
            </a:r>
            <a:r>
              <a:rPr lang="en-US" sz="1200" dirty="0" err="1"/>
              <a:t>Mpc</a:t>
            </a:r>
            <a:r>
              <a:rPr lang="en-US" sz="1200" dirty="0"/>
              <a:t>.</a:t>
            </a:r>
          </a:p>
          <a:p>
            <a:endParaRPr lang="en-US" sz="1200" kern="1200" dirty="0">
              <a:solidFill>
                <a:srgbClr val="000000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kern="120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Discovered</a:t>
            </a:r>
            <a:r>
              <a:rPr lang="en-US" sz="1200" kern="1200" baseline="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12 years ago. A very bright, flash (100 times above the threshold detection), that lasted for 5 </a:t>
            </a:r>
            <a:r>
              <a:rPr lang="en-US" sz="1200" kern="1200" baseline="0" dirty="0" err="1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ms.</a:t>
            </a:r>
            <a:r>
              <a:rPr lang="en-US" sz="1200" kern="1200" baseline="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Higher frequency EM waves travel a bit faster than lower frequency waves in the ionized ISM and IGM. And the signal arrived a little earlier at higher frequencies as seen in the diagonal band here. The arrival time difference depends on electron column density. </a:t>
            </a:r>
            <a:endParaRPr lang="en-US" sz="1200" kern="1200" dirty="0">
              <a:solidFill>
                <a:srgbClr val="000000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endParaRPr lang="en-US" sz="1200" kern="1200" dirty="0">
              <a:solidFill>
                <a:srgbClr val="000000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kern="120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The first FRB, the </a:t>
            </a:r>
            <a:r>
              <a:rPr lang="en-US" sz="1200" kern="1200" dirty="0" err="1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Lorimer</a:t>
            </a:r>
            <a:r>
              <a:rPr lang="en-US" sz="1200" kern="120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Burst FRB 010724, was discovered in 2007 when Duncan </a:t>
            </a:r>
            <a:r>
              <a:rPr lang="en-US" sz="1200" kern="1200" dirty="0" err="1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Lorimer</a:t>
            </a:r>
            <a:r>
              <a:rPr lang="en-US" sz="1200" kern="120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assigned his student David </a:t>
            </a:r>
            <a:r>
              <a:rPr lang="en-US" sz="1200" kern="1200" dirty="0" err="1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Narkevic</a:t>
            </a:r>
            <a:r>
              <a:rPr lang="en-US" sz="1200" kern="120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to look through archival data taken in 2001 by the </a:t>
            </a:r>
            <a:r>
              <a:rPr lang="en-US" sz="1200" kern="1200" dirty="0" err="1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Parkes</a:t>
            </a:r>
            <a:r>
              <a:rPr lang="en-US" sz="1200" kern="120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64m telescope</a:t>
            </a:r>
            <a:r>
              <a:rPr lang="en-US" sz="1200" kern="1200" baseline="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at 1.4GHz of the </a:t>
            </a:r>
            <a:r>
              <a:rPr lang="en-US" sz="1200" kern="1200" baseline="0" dirty="0" err="1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Magellanic</a:t>
            </a:r>
            <a:r>
              <a:rPr lang="en-US" sz="1200" kern="1200" baseline="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clouds. </a:t>
            </a:r>
            <a:r>
              <a:rPr lang="en-US" sz="1200" kern="120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Analysis of the survey data found a 30-Jy burst (100 times above the threshold</a:t>
            </a:r>
            <a:r>
              <a:rPr lang="en-US" sz="1200" kern="1200" baseline="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flux)</a:t>
            </a:r>
            <a:r>
              <a:rPr lang="en-US" sz="1200" kern="120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which occurred on 24 July 2001, less than 5 milliseconds in duration, and</a:t>
            </a:r>
            <a:r>
              <a:rPr lang="en-US" sz="1200" kern="1200" baseline="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3-degree from the SMC</a:t>
            </a:r>
            <a:r>
              <a:rPr lang="en-US" sz="1200" kern="120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.</a:t>
            </a:r>
            <a:r>
              <a:rPr lang="en-US" sz="1200" b="0" i="0" u="none" strike="noStrike" baseline="0" dirty="0"/>
              <a:t> The survey consisted of 209 telescope </a:t>
            </a:r>
            <a:r>
              <a:rPr lang="en-US" sz="1200" b="0" i="0" u="none" strike="noStrike" baseline="0" dirty="0" err="1"/>
              <a:t>pointings</a:t>
            </a:r>
            <a:r>
              <a:rPr lang="en-US" sz="1200" b="0" i="0" u="none" strike="noStrike" baseline="0" dirty="0"/>
              <a:t>, each lasting 2.3 </a:t>
            </a:r>
            <a:r>
              <a:rPr lang="en-US" sz="1200" b="0" i="0" u="none" strike="noStrike" baseline="0" dirty="0" err="1"/>
              <a:t>hr</a:t>
            </a:r>
            <a:r>
              <a:rPr lang="en-US" sz="1200" b="0" i="0" u="none" strike="noStrike" baseline="0" dirty="0"/>
              <a:t> and each covering 9 degree</a:t>
            </a:r>
            <a:r>
              <a:rPr lang="en-US" sz="1200" b="0" i="0" u="none" strike="noStrike" baseline="30000" dirty="0"/>
              <a:t>2</a:t>
            </a:r>
            <a:r>
              <a:rPr lang="en-US" sz="1200" b="0" i="0" u="none" strike="noStrike" baseline="0" dirty="0"/>
              <a:t> of sky. During each pointing, the </a:t>
            </a:r>
            <a:r>
              <a:rPr lang="en-US" sz="1200" b="0" i="0" u="none" strike="noStrike" baseline="0" dirty="0" err="1"/>
              <a:t>multibeam</a:t>
            </a:r>
            <a:r>
              <a:rPr lang="en-US" sz="1200" b="0" i="0" u="none" strike="noStrike" baseline="0" dirty="0"/>
              <a:t> receiver collected independent signals from 13 different positions (beams) on the sky. </a:t>
            </a:r>
            <a:r>
              <a:rPr lang="en-US" sz="1200" kern="1200" baseline="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No bursts were seen in 90 hours of additional 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37F9D68-CE1E-BD4C-847C-A231D6CDCBFB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667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b8465a02ce_3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b8465a02ce_3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rgbClr val="000000"/>
                </a:solidFill>
                <a:effectLst/>
                <a:latin typeface="Times New Roman" charset="0"/>
                <a:ea typeface="ＭＳ Ｐゴシック" charset="-128"/>
                <a:cs typeface="ＭＳ Ｐゴシック" charset="-128"/>
              </a:rPr>
              <a:t>The figure shows upstream plasma kinetic energy luminosity L0 and Lorentz factor gamma_0 for the shock-maser model to produce GHz radiation. L0 must be proportional to gamma0^{8/3} for the observed radiation to be at ~GHz.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F37F9D68-CE1E-BD4C-847C-A231D6CDCBFB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9611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b8465a02ce_0_5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7700" cy="41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9" name="Google Shape;539;gb8465a02ce_0_5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0413" cy="3427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852704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e72afce651_1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e72afce651_1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202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F37F9D68-CE1E-BD4C-847C-A231D6CDCBFB}" type="slidenum">
              <a:rPr lang="en-GB" smtClean="0"/>
              <a:pPr>
                <a:defRPr/>
              </a:pPr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543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Emphasize the physics maximum</a:t>
            </a:r>
            <a:r>
              <a:rPr lang="en-US" b="1" baseline="0" dirty="0"/>
              <a:t> FRB luminosity and the Schwinger limit.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37F9D68-CE1E-BD4C-847C-A231D6CDCBFB}" type="slidenum">
              <a:rPr lang="en-GB" smtClean="0"/>
              <a:pPr>
                <a:defRPr/>
              </a:pPr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8067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b8465a02ce_0_35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7700" cy="41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gb8465a02ce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0413" cy="3427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b8465a02ce_0_5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7700" cy="41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3" name="Google Shape;493;gb8465a02ce_0_5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0413" cy="3427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932298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e6887d4d8e_6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e6887d4d8e_6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3464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The DM for this first FRB was 375 cm</a:t>
            </a:r>
            <a:r>
              <a:rPr lang="en-US" sz="1200" baseline="30000" dirty="0"/>
              <a:t>-3</a:t>
            </a:r>
            <a:r>
              <a:rPr lang="en-US" sz="1200" dirty="0"/>
              <a:t> pc , which is much larger than the contribution from the Galaxy (</a:t>
            </a:r>
            <a:r>
              <a:rPr lang="en-US" sz="1200" dirty="0" err="1"/>
              <a:t>Dm</a:t>
            </a:r>
            <a:r>
              <a:rPr lang="en-US" sz="1200" dirty="0"/>
              <a:t> =25), and thus it was speculated by Lorimer et al. that the burst was at a distance of 500 </a:t>
            </a:r>
            <a:r>
              <a:rPr lang="en-US" sz="1200" dirty="0" err="1"/>
              <a:t>Mpc</a:t>
            </a:r>
            <a:r>
              <a:rPr lang="en-US" sz="1200" dirty="0"/>
              <a:t>.</a:t>
            </a:r>
          </a:p>
          <a:p>
            <a:endParaRPr lang="en-US" sz="1200" kern="1200" dirty="0">
              <a:solidFill>
                <a:srgbClr val="000000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kern="120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Discovered</a:t>
            </a:r>
            <a:r>
              <a:rPr lang="en-US" sz="1200" kern="1200" baseline="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12 years ago. A very bright, flash (100 times above the threshold detection), that lasted for 5 </a:t>
            </a:r>
            <a:r>
              <a:rPr lang="en-US" sz="1200" kern="1200" baseline="0" dirty="0" err="1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ms.</a:t>
            </a:r>
            <a:r>
              <a:rPr lang="en-US" sz="1200" kern="1200" baseline="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Higher frequency EM waves travel a bit faster than lower frequency waves in the ionized ISM and IGM. And the signal arrived a little earlier at higher frequencies as seen in the diagonal band here. The arrival time difference depends on electron column density. </a:t>
            </a:r>
            <a:endParaRPr lang="en-US" sz="1200" kern="1200" dirty="0">
              <a:solidFill>
                <a:srgbClr val="000000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endParaRPr lang="en-US" sz="1200" kern="1200" dirty="0">
              <a:solidFill>
                <a:srgbClr val="000000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kern="120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The first FRB, the Lorimer Burst FRB 010724, was discovered in 2007 when Duncan Lorimer assigned his student David </a:t>
            </a:r>
            <a:r>
              <a:rPr lang="en-US" sz="1200" kern="1200" dirty="0" err="1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Narkevic</a:t>
            </a:r>
            <a:r>
              <a:rPr lang="en-US" sz="1200" kern="120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to look through archival data taken in 2001 by the Parkes 64m telescope</a:t>
            </a:r>
            <a:r>
              <a:rPr lang="en-US" sz="1200" kern="1200" baseline="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at 1.4GHz of the </a:t>
            </a:r>
            <a:r>
              <a:rPr lang="en-US" sz="1200" kern="1200" baseline="0" dirty="0" err="1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Magellanic</a:t>
            </a:r>
            <a:r>
              <a:rPr lang="en-US" sz="1200" kern="1200" baseline="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clouds. </a:t>
            </a:r>
            <a:r>
              <a:rPr lang="en-US" sz="1200" kern="120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Analysis of the survey data found a 30-Jy burst (100 times above the threshold</a:t>
            </a:r>
            <a:r>
              <a:rPr lang="en-US" sz="1200" kern="1200" baseline="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flux)</a:t>
            </a:r>
            <a:r>
              <a:rPr lang="en-US" sz="1200" kern="120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which occurred on 24 July 2001, less than 5 milliseconds in duration, and</a:t>
            </a:r>
            <a:r>
              <a:rPr lang="en-US" sz="1200" kern="1200" baseline="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3-degree from the SMC</a:t>
            </a:r>
            <a:r>
              <a:rPr lang="en-US" sz="1200" kern="120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.</a:t>
            </a:r>
            <a:r>
              <a:rPr lang="en-US" sz="1200" b="0" i="0" u="none" strike="noStrike" baseline="0" dirty="0"/>
              <a:t> The survey consisted of 209 telescope </a:t>
            </a:r>
            <a:r>
              <a:rPr lang="en-US" sz="1200" b="0" i="0" u="none" strike="noStrike" baseline="0" dirty="0" err="1"/>
              <a:t>pointings</a:t>
            </a:r>
            <a:r>
              <a:rPr lang="en-US" sz="1200" b="0" i="0" u="none" strike="noStrike" baseline="0" dirty="0"/>
              <a:t>, each lasting 2.3 </a:t>
            </a:r>
            <a:r>
              <a:rPr lang="en-US" sz="1200" b="0" i="0" u="none" strike="noStrike" baseline="0" dirty="0" err="1"/>
              <a:t>hr</a:t>
            </a:r>
            <a:r>
              <a:rPr lang="en-US" sz="1200" b="0" i="0" u="none" strike="noStrike" baseline="0" dirty="0"/>
              <a:t> and each covering 9 degree</a:t>
            </a:r>
            <a:r>
              <a:rPr lang="en-US" sz="1200" b="0" i="0" u="none" strike="noStrike" baseline="30000" dirty="0"/>
              <a:t>2</a:t>
            </a:r>
            <a:r>
              <a:rPr lang="en-US" sz="1200" b="0" i="0" u="none" strike="noStrike" baseline="0" dirty="0"/>
              <a:t> of sky. During each pointing, the multibeam receiver collected independent signals from 13 different positions (beams) on the sky. </a:t>
            </a:r>
            <a:r>
              <a:rPr lang="en-US" sz="1200" kern="1200" baseline="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No bursts were seen in 90 hours of additional data.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F37F9D68-CE1E-BD4C-847C-A231D6CDCBFB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670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e72afce651_1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e72afce651_1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Three telescopes of STARE2 spotted the burst – 3 locations are: OVRO, Goldstone (CA) and Delta (Utah) which are </a:t>
            </a:r>
            <a:r>
              <a:rPr lang="en-US" dirty="0" err="1"/>
              <a:t>seperated</a:t>
            </a:r>
            <a:r>
              <a:rPr lang="en-US" dirty="0"/>
              <a:t> by 0.86ms, 1.8 &amp; 1.94ms.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F37F9D68-CE1E-BD4C-847C-A231D6CDCBFB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487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en-US" sz="1200" b="1" dirty="0">
                <a:solidFill>
                  <a:srgbClr val="FF0000"/>
                </a:solidFill>
              </a:rPr>
              <a:t>The magnetar Distance:  6.6 – 10 kpc;  observed flux at 1.4 GHz:  2.5 </a:t>
            </a:r>
            <a:r>
              <a:rPr lang="en-US" sz="1200" b="1" dirty="0" err="1">
                <a:solidFill>
                  <a:srgbClr val="FF0000"/>
                </a:solidFill>
              </a:rPr>
              <a:t>MJy</a:t>
            </a:r>
            <a:endParaRPr lang="en-US" sz="1200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F37F9D68-CE1E-BD4C-847C-A231D6CDCBFB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658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en-US" dirty="0"/>
              <a:t>The total number of FRBs detected as of 7/2018 is 36. The highest DM to date (7/5/2018)</a:t>
            </a:r>
            <a:r>
              <a:rPr lang="en-US" baseline="0" dirty="0"/>
              <a:t> is 2596 for a FRB detected in 2016 corresponding to a redshift of about 3. The </a:t>
            </a:r>
            <a:r>
              <a:rPr lang="en-US" sz="1200" b="1" dirty="0">
                <a:solidFill>
                  <a:srgbClr val="FFFF00"/>
                </a:solidFill>
              </a:rPr>
              <a:t>distribution of FRBs is isotropic in the sky.</a:t>
            </a:r>
            <a:endParaRPr lang="en-US" sz="1100" b="1" dirty="0">
              <a:solidFill>
                <a:srgbClr val="FFFF00"/>
              </a:solidFill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37F9D68-CE1E-BD4C-847C-A231D6CDCBFB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984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e72afce651_1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e72afce651_1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e72afce65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e72afce65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e72f04b3c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e72f04b3ca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3708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7C7CB0-9547-F948-A2B4-D68601F48FB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366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DD8DA-7ABD-4044-ABC0-7E67AFCBE24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147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1350" y="609600"/>
            <a:ext cx="1949450" cy="66278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5950" cy="66278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72442-2B0B-EC49-9E08-A4C09E1346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485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0813" cy="11414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08412" cy="5291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130800" y="1946275"/>
            <a:ext cx="3810000" cy="5291138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3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8B1B2-8C10-5544-9A64-07C6AC5F4F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6634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0813" cy="11414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69988" y="1946275"/>
            <a:ext cx="7770812" cy="5291138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3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4A437-BCE0-4B47-A543-C4A9699AA2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495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143000" y="609600"/>
            <a:ext cx="7770813" cy="11414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69988" y="1946275"/>
            <a:ext cx="3808412" cy="2568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30800" y="1946275"/>
            <a:ext cx="3810000" cy="2568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169988" y="4667250"/>
            <a:ext cx="3808412" cy="2570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30800" y="4667250"/>
            <a:ext cx="3810000" cy="2570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3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C9482-FAD0-F147-BA1F-664B08736E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56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4D061-9B83-8644-890C-0DA700E136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63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82C2A-0EAA-E549-A35C-391AD0A527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1998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08412" cy="5291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0800" y="1946275"/>
            <a:ext cx="3810000" cy="5291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8857D-9877-0D4F-88FF-B4FCCA11E6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705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3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1585A0-C571-DF49-8AC7-4ACD9AF12A3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81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1CF380-1ADF-A845-8C35-1711D128E8D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801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717A6-1FB2-4843-B325-586F30EA3C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35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37712-4998-4A42-9C6E-AB5BD7835D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107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4ACF6-6685-6645-BFE8-275198E8E2B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5003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333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0" y="0"/>
            <a:ext cx="1084263" cy="6853238"/>
            <a:chOff x="0" y="0"/>
            <a:chExt cx="683" cy="4317"/>
          </a:xfrm>
        </p:grpSpPr>
        <p:sp>
          <p:nvSpPr>
            <p:cNvPr id="103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rgbClr val="3333FF"/>
                </a:gs>
                <a:gs pos="50000">
                  <a:srgbClr val="000000"/>
                </a:gs>
                <a:gs pos="100000">
                  <a:srgbClr val="3333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3" name="Group 3"/>
            <p:cNvGrpSpPr>
              <a:grpSpLocks/>
            </p:cNvGrpSpPr>
            <p:nvPr/>
          </p:nvGrpSpPr>
          <p:grpSpPr bwMode="auto">
            <a:xfrm>
              <a:off x="48" y="102"/>
              <a:ext cx="95" cy="4127"/>
              <a:chOff x="48" y="102"/>
              <a:chExt cx="95" cy="4127"/>
            </a:xfrm>
          </p:grpSpPr>
          <p:sp>
            <p:nvSpPr>
              <p:cNvPr id="1034" name="Rectangle 4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" name="Rectangle 5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" name="Rectangle 6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" name="Rectangle 7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" name="Rectangle 8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Rectangle 9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" name="Rectangle 10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" name="Rectangle 11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" name="Rectangle 12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3" name="Rectangle 13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" name="Rectangle 14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" name="Rectangle 15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" name="Rectangle 16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7" name="Rectangle 17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8" name="Rectangle 18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9" name="Rectangle 19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0" name="Rectangle 20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1" name="Rectangle 21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" name="Rectangle 22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3" name="Rectangle 23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4" name="Rectangle 24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5" name="Rectangle 25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6" name="Rectangle 26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7" name="Rectangle 27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" name="Rectangle 28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" name="Rectangle 29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" name="Rectangle 30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" name="Rectangle 31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2" name="Rectangle 32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27" name="Rectangle 33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0813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58" name="Rectangle 34"/>
          <p:cNvSpPr>
            <a:spLocks noGrp="1" noChangeArrowheads="1"/>
          </p:cNvSpPr>
          <p:nvPr>
            <p:ph type="dt"/>
          </p:nvPr>
        </p:nvSpPr>
        <p:spPr bwMode="auto">
          <a:xfrm>
            <a:off x="1143000" y="6248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>
                <a:srgbClr val="000000"/>
              </a:buClr>
              <a:defRPr sz="1400">
                <a:solidFill>
                  <a:srgbClr val="FFFFFF"/>
                </a:solidFill>
                <a:cs typeface="DejaVu LGC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9" name="Rectangle 35"/>
          <p:cNvSpPr>
            <a:spLocks noGrp="1" noChangeArrowheads="1"/>
          </p:cNvSpPr>
          <p:nvPr>
            <p:ph type="ftr"/>
          </p:nvPr>
        </p:nvSpPr>
        <p:spPr bwMode="auto">
          <a:xfrm>
            <a:off x="3581400" y="6248400"/>
            <a:ext cx="2894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buClr>
                <a:srgbClr val="000000"/>
              </a:buClr>
              <a:defRPr sz="1400">
                <a:solidFill>
                  <a:srgbClr val="FFFFFF"/>
                </a:solidFill>
                <a:cs typeface="DejaVu LGC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0" name="Rectangle 36"/>
          <p:cNvSpPr>
            <a:spLocks noGrp="1" noChangeArrowheads="1"/>
          </p:cNvSpPr>
          <p:nvPr>
            <p:ph type="sldNum"/>
          </p:nvPr>
        </p:nvSpPr>
        <p:spPr bwMode="auto">
          <a:xfrm>
            <a:off x="7010400" y="6248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00000"/>
              </a:buClr>
              <a:defRPr sz="1400">
                <a:solidFill>
                  <a:srgbClr val="FFFFFF"/>
                </a:solidFill>
                <a:cs typeface="DejaVu LGC Sans" charset="0"/>
              </a:defRPr>
            </a:lvl1pPr>
          </a:lstStyle>
          <a:p>
            <a:pPr>
              <a:defRPr/>
            </a:pPr>
            <a:fld id="{27932D4B-9FF9-E84F-976B-C1588446C26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61" name="Rectangle 3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0812" cy="5291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charset="0"/>
        <a:defRPr sz="4400">
          <a:solidFill>
            <a:srgbClr val="00FFFF"/>
          </a:solidFill>
          <a:latin typeface="+mj-lt"/>
          <a:ea typeface="ＭＳ Ｐゴシック" charset="0"/>
          <a:cs typeface="+mj-cs"/>
        </a:defRPr>
      </a:lvl1pPr>
      <a:lvl2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charset="0"/>
        <a:defRPr sz="4400">
          <a:solidFill>
            <a:srgbClr val="00FFFF"/>
          </a:solidFill>
          <a:latin typeface="Times New Roman" charset="0"/>
          <a:ea typeface="ＭＳ Ｐゴシック" charset="0"/>
          <a:cs typeface="DejaVu LGC Sans" charset="0"/>
        </a:defRPr>
      </a:lvl2pPr>
      <a:lvl3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charset="0"/>
        <a:defRPr sz="4400">
          <a:solidFill>
            <a:srgbClr val="00FFFF"/>
          </a:solidFill>
          <a:latin typeface="Times New Roman" charset="0"/>
          <a:ea typeface="ＭＳ Ｐゴシック" charset="0"/>
          <a:cs typeface="DejaVu LGC Sans" charset="0"/>
        </a:defRPr>
      </a:lvl3pPr>
      <a:lvl4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charset="0"/>
        <a:defRPr sz="4400">
          <a:solidFill>
            <a:srgbClr val="00FFFF"/>
          </a:solidFill>
          <a:latin typeface="Times New Roman" charset="0"/>
          <a:ea typeface="ＭＳ Ｐゴシック" charset="0"/>
          <a:cs typeface="DejaVu LGC Sans" charset="0"/>
        </a:defRPr>
      </a:lvl4pPr>
      <a:lvl5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charset="0"/>
        <a:defRPr sz="4400">
          <a:solidFill>
            <a:srgbClr val="00FFFF"/>
          </a:solidFill>
          <a:latin typeface="Times New Roman" charset="0"/>
          <a:ea typeface="ＭＳ Ｐゴシック" charset="0"/>
          <a:cs typeface="DejaVu LGC Sans" charset="0"/>
        </a:defRPr>
      </a:lvl5pPr>
      <a:lvl6pPr marL="4572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charset="0"/>
        <a:defRPr sz="4400">
          <a:solidFill>
            <a:srgbClr val="00FFFF"/>
          </a:solidFill>
          <a:latin typeface="Times New Roman" charset="0"/>
          <a:ea typeface="DejaVu LGC Sans" charset="0"/>
          <a:cs typeface="DejaVu LGC Sans" charset="0"/>
        </a:defRPr>
      </a:lvl6pPr>
      <a:lvl7pPr marL="9144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charset="0"/>
        <a:defRPr sz="4400">
          <a:solidFill>
            <a:srgbClr val="00FFFF"/>
          </a:solidFill>
          <a:latin typeface="Times New Roman" charset="0"/>
          <a:ea typeface="DejaVu LGC Sans" charset="0"/>
          <a:cs typeface="DejaVu LGC Sans" charset="0"/>
        </a:defRPr>
      </a:lvl7pPr>
      <a:lvl8pPr marL="13716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charset="0"/>
        <a:defRPr sz="4400">
          <a:solidFill>
            <a:srgbClr val="00FFFF"/>
          </a:solidFill>
          <a:latin typeface="Times New Roman" charset="0"/>
          <a:ea typeface="DejaVu LGC Sans" charset="0"/>
          <a:cs typeface="DejaVu LGC Sans" charset="0"/>
        </a:defRPr>
      </a:lvl8pPr>
      <a:lvl9pPr marL="18288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charset="0"/>
        <a:defRPr sz="4400">
          <a:solidFill>
            <a:srgbClr val="00FFFF"/>
          </a:solidFill>
          <a:latin typeface="Times New Roman" charset="0"/>
          <a:ea typeface="DejaVu LGC Sans" charset="0"/>
          <a:cs typeface="DejaVu LGC Sans" charset="0"/>
        </a:defRPr>
      </a:lvl9pPr>
    </p:titleStyle>
    <p:bodyStyle>
      <a:lvl1pPr marL="341313" indent="-341313" algn="l" defTabSz="457200" rtl="0" eaLnBrk="0" fontAlgn="base" hangingPunct="0">
        <a:lnSpc>
          <a:spcPct val="93000"/>
        </a:lnSpc>
        <a:spcBef>
          <a:spcPts val="800"/>
        </a:spcBef>
        <a:spcAft>
          <a:spcPct val="0"/>
        </a:spcAft>
        <a:buClr>
          <a:srgbClr val="00FFFF"/>
        </a:buClr>
        <a:buSzPct val="75000"/>
        <a:buFont typeface="Wingdings" charset="0"/>
        <a:buChar char="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+mn-cs"/>
        </a:defRPr>
      </a:lvl1pPr>
      <a:lvl2pPr marL="741363" indent="-284163" algn="l" defTabSz="457200" rtl="0" eaLnBrk="0" fontAlgn="base" hangingPunct="0">
        <a:lnSpc>
          <a:spcPct val="93000"/>
        </a:lnSpc>
        <a:spcBef>
          <a:spcPts val="800"/>
        </a:spcBef>
        <a:spcAft>
          <a:spcPct val="0"/>
        </a:spcAft>
        <a:buClr>
          <a:srgbClr val="CC99FF"/>
        </a:buClr>
        <a:buSzPct val="60000"/>
        <a:buFont typeface="Wingdings" charset="0"/>
        <a:buChar char="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ts val="800"/>
        </a:spcBef>
        <a:spcAft>
          <a:spcPct val="0"/>
        </a:spcAft>
        <a:buClr>
          <a:srgbClr val="00FFFF"/>
        </a:buClr>
        <a:buSzPct val="60000"/>
        <a:buFont typeface="Wingdings" charset="0"/>
        <a:buChar char="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charset="0"/>
        <a:buChar char="•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charset="0"/>
        <a:buChar char="–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fontAlgn="base">
        <a:lnSpc>
          <a:spcPct val="93000"/>
        </a:lnSpc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charset="0"/>
        <a:buChar char="–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fontAlgn="base">
        <a:lnSpc>
          <a:spcPct val="93000"/>
        </a:lnSpc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charset="0"/>
        <a:buChar char="–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fontAlgn="base">
        <a:lnSpc>
          <a:spcPct val="93000"/>
        </a:lnSpc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charset="0"/>
        <a:buChar char="–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fontAlgn="base">
        <a:lnSpc>
          <a:spcPct val="93000"/>
        </a:lnSpc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charset="0"/>
        <a:buChar char="–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image" Target="../media/image30.png"/><Relationship Id="rId7" Type="http://schemas.openxmlformats.org/officeDocument/2006/relationships/image" Target="../media/image181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61.png"/><Relationship Id="rId4" Type="http://schemas.openxmlformats.org/officeDocument/2006/relationships/image" Target="../media/image15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70.png"/><Relationship Id="rId7" Type="http://schemas.openxmlformats.org/officeDocument/2006/relationships/image" Target="../media/image38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10" Type="http://schemas.openxmlformats.org/officeDocument/2006/relationships/image" Target="../media/image39.png"/><Relationship Id="rId4" Type="http://schemas.openxmlformats.org/officeDocument/2006/relationships/image" Target="../media/image180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270.png"/><Relationship Id="rId3" Type="http://schemas.openxmlformats.org/officeDocument/2006/relationships/image" Target="../media/image171.png"/><Relationship Id="rId7" Type="http://schemas.openxmlformats.org/officeDocument/2006/relationships/image" Target="../media/image810.png"/><Relationship Id="rId12" Type="http://schemas.openxmlformats.org/officeDocument/2006/relationships/image" Target="../media/image260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261.png"/><Relationship Id="rId10" Type="http://schemas.openxmlformats.org/officeDocument/2006/relationships/image" Target="../media/image210.png"/><Relationship Id="rId4" Type="http://schemas.openxmlformats.org/officeDocument/2006/relationships/image" Target="../media/image251.png"/><Relationship Id="rId9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7" Type="http://schemas.openxmlformats.org/officeDocument/2006/relationships/image" Target="../media/image31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5" Type="http://schemas.openxmlformats.org/officeDocument/2006/relationships/image" Target="../media/image290.png"/><Relationship Id="rId4" Type="http://schemas.openxmlformats.org/officeDocument/2006/relationships/image" Target="../media/image2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tiff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3" Type="http://schemas.openxmlformats.org/officeDocument/2006/relationships/image" Target="../media/image360.png"/><Relationship Id="rId7" Type="http://schemas.openxmlformats.org/officeDocument/2006/relationships/image" Target="../media/image40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5" Type="http://schemas.openxmlformats.org/officeDocument/2006/relationships/image" Target="../media/image380.png"/><Relationship Id="rId4" Type="http://schemas.openxmlformats.org/officeDocument/2006/relationships/image" Target="../media/image3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0.png"/><Relationship Id="rId4" Type="http://schemas.openxmlformats.org/officeDocument/2006/relationships/image" Target="../media/image4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1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0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54340" y="3150100"/>
            <a:ext cx="3127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3200" b="1" dirty="0">
                <a:solidFill>
                  <a:srgbClr val="FFFFFF"/>
                </a:solidFill>
                <a:cs typeface="Times New Roman" charset="0"/>
              </a:rPr>
              <a:t>•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121206" y="1104289"/>
            <a:ext cx="2900451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algn="ctr">
              <a:lnSpc>
                <a:spcPct val="100000"/>
              </a:lnSpc>
              <a:buClr>
                <a:srgbClr val="FFFF00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 dirty="0">
                <a:solidFill>
                  <a:srgbClr val="ABB400"/>
                </a:solidFill>
                <a:latin typeface="Arial" charset="0"/>
              </a:rPr>
              <a:t>Pawan Kumar</a:t>
            </a: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499540" y="1765338"/>
            <a:ext cx="16240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200" b="1" u="sng" dirty="0">
                <a:solidFill>
                  <a:srgbClr val="FFFFFF"/>
                </a:solidFill>
              </a:rPr>
              <a:t>Outline</a:t>
            </a:r>
            <a:r>
              <a:rPr lang="en-GB" sz="3200" b="1" baseline="30000" dirty="0">
                <a:solidFill>
                  <a:srgbClr val="FFFFFF"/>
                </a:solidFill>
              </a:rPr>
              <a:t>†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370326" y="6416678"/>
            <a:ext cx="2342308" cy="37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/>
              <a:t>Kyoto, June 6, 2022</a:t>
            </a: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930318" y="3250375"/>
            <a:ext cx="7210382" cy="77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C000"/>
                </a:solidFill>
              </a:rPr>
              <a:t>FRB radiation mechanism  – general constraints 											&amp; a specific model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699784" y="298799"/>
            <a:ext cx="8053662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pPr algn="ctr">
              <a:lnSpc>
                <a:spcPct val="100000"/>
              </a:lnSpc>
              <a:buClr>
                <a:srgbClr val="FFFF00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i="1" dirty="0">
                <a:solidFill>
                  <a:srgbClr val="FFFF00"/>
                </a:solidFill>
                <a:latin typeface="Arial" charset="0"/>
              </a:rPr>
              <a:t>An overview of Fast Radio Bursts</a:t>
            </a:r>
            <a:endParaRPr lang="en-GB" sz="3200" b="1" i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40E801-B2DB-324A-BFC5-CB3026D5A509}"/>
              </a:ext>
            </a:extLst>
          </p:cNvPr>
          <p:cNvSpPr txBox="1"/>
          <p:nvPr/>
        </p:nvSpPr>
        <p:spPr>
          <a:xfrm>
            <a:off x="870159" y="5534987"/>
            <a:ext cx="4590115" cy="359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baseline="30000" dirty="0">
                <a:solidFill>
                  <a:srgbClr val="FFFF00"/>
                </a:solidFill>
              </a:rPr>
              <a:t>†</a:t>
            </a:r>
            <a:r>
              <a:rPr lang="en-US" sz="1800" b="1" dirty="0" err="1">
                <a:solidFill>
                  <a:srgbClr val="FFFF00"/>
                </a:solidFill>
              </a:rPr>
              <a:t>Wenbin</a:t>
            </a:r>
            <a:r>
              <a:rPr lang="en-US" sz="1800" b="1" dirty="0">
                <a:solidFill>
                  <a:srgbClr val="FFFF00"/>
                </a:solidFill>
              </a:rPr>
              <a:t> Lu, Paz </a:t>
            </a:r>
            <a:r>
              <a:rPr lang="en-US" sz="1800" b="1" dirty="0" err="1">
                <a:solidFill>
                  <a:srgbClr val="FFFF00"/>
                </a:solidFill>
              </a:rPr>
              <a:t>Beniamini</a:t>
            </a:r>
            <a:r>
              <a:rPr lang="en-US" sz="1800" b="1" dirty="0">
                <a:solidFill>
                  <a:srgbClr val="FFFF00"/>
                </a:solidFill>
              </a:rPr>
              <a:t> (FRB physics)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F79A8BBE-8D53-0E45-9DE9-BB550F665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20" y="2573551"/>
            <a:ext cx="3127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3200" b="1" dirty="0">
                <a:solidFill>
                  <a:srgbClr val="FFFFFF"/>
                </a:solidFill>
                <a:cs typeface="Times New Roman" charset="0"/>
              </a:rPr>
              <a:t>•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767CF9-0BA6-9E4E-8405-38A75FFD8A1A}"/>
              </a:ext>
            </a:extLst>
          </p:cNvPr>
          <p:cNvSpPr txBox="1"/>
          <p:nvPr/>
        </p:nvSpPr>
        <p:spPr>
          <a:xfrm>
            <a:off x="926853" y="2654001"/>
            <a:ext cx="5718104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 brief summary of relevant observations</a:t>
            </a:r>
          </a:p>
        </p:txBody>
      </p:sp>
    </p:spTree>
    <p:extLst>
      <p:ext uri="{BB962C8B-B14F-4D97-AF65-F5344CB8AC3E}">
        <p14:creationId xmlns:p14="http://schemas.microsoft.com/office/powerpoint/2010/main" val="2711615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E6318E-BDB3-DC42-8E20-77DE2422B13D}"/>
              </a:ext>
            </a:extLst>
          </p:cNvPr>
          <p:cNvSpPr txBox="1"/>
          <p:nvPr/>
        </p:nvSpPr>
        <p:spPr>
          <a:xfrm>
            <a:off x="360322" y="142932"/>
            <a:ext cx="4401398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C000"/>
                </a:solidFill>
              </a:rPr>
              <a:t>FRB in our Galaxy! FRB200428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1C36C2-B05B-F740-B830-D739A7A14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584214"/>
            <a:ext cx="4648200" cy="36268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551990-771A-0745-BD8E-36D4B4AC5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3602121"/>
            <a:ext cx="3429000" cy="3263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881D53-B14C-CA4B-A091-CA379D53BBAF}"/>
              </a:ext>
            </a:extLst>
          </p:cNvPr>
          <p:cNvSpPr txBox="1"/>
          <p:nvPr/>
        </p:nvSpPr>
        <p:spPr>
          <a:xfrm rot="16200000">
            <a:off x="3935510" y="5031393"/>
            <a:ext cx="2470805" cy="664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0FB91"/>
                </a:solidFill>
              </a:rPr>
              <a:t>CHIME</a:t>
            </a:r>
          </a:p>
          <a:p>
            <a:pPr algn="ctr"/>
            <a:r>
              <a:rPr lang="en-US" sz="2000" b="1" dirty="0">
                <a:solidFill>
                  <a:srgbClr val="F0FB91"/>
                </a:solidFill>
              </a:rPr>
              <a:t> Anderson et al. 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DD9ADB-3850-FC45-9031-62DD02C89F06}"/>
              </a:ext>
            </a:extLst>
          </p:cNvPr>
          <p:cNvSpPr txBox="1"/>
          <p:nvPr/>
        </p:nvSpPr>
        <p:spPr>
          <a:xfrm rot="16200000">
            <a:off x="3558308" y="2150451"/>
            <a:ext cx="3263900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0FB91"/>
                </a:solidFill>
              </a:rPr>
              <a:t>STARE-2</a:t>
            </a:r>
          </a:p>
          <a:p>
            <a:pPr algn="ctr"/>
            <a:r>
              <a:rPr lang="en-US" sz="2000" b="1" dirty="0">
                <a:solidFill>
                  <a:srgbClr val="F0FB91"/>
                </a:solidFill>
              </a:rPr>
              <a:t> (</a:t>
            </a:r>
            <a:r>
              <a:rPr lang="en-US" sz="2000" b="1" dirty="0" err="1">
                <a:solidFill>
                  <a:srgbClr val="F0FB91"/>
                </a:solidFill>
              </a:rPr>
              <a:t>Bochenek</a:t>
            </a:r>
            <a:r>
              <a:rPr lang="en-US" sz="2000" b="1" dirty="0">
                <a:solidFill>
                  <a:srgbClr val="F0FB91"/>
                </a:solidFill>
              </a:rPr>
              <a:t> et al. 2020)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344979-1EEF-5540-9066-55D5F477EBDD}"/>
              </a:ext>
            </a:extLst>
          </p:cNvPr>
          <p:cNvSpPr txBox="1"/>
          <p:nvPr/>
        </p:nvSpPr>
        <p:spPr>
          <a:xfrm>
            <a:off x="190049" y="3162103"/>
            <a:ext cx="3903633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Burst duration = 0.61 at 1.4 GHz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F3498D-C0F7-784C-9D98-28B5AAAD33B5}"/>
              </a:ext>
            </a:extLst>
          </p:cNvPr>
          <p:cNvSpPr txBox="1"/>
          <p:nvPr/>
        </p:nvSpPr>
        <p:spPr>
          <a:xfrm>
            <a:off x="190048" y="2403449"/>
            <a:ext cx="4571671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Two CHIME bursts separated by 30 </a:t>
            </a:r>
            <a:r>
              <a:rPr lang="en-US" sz="2000" b="1" dirty="0" err="1">
                <a:solidFill>
                  <a:srgbClr val="FFFF00"/>
                </a:solidFill>
              </a:rPr>
              <a:t>ms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C6AA9B-400A-2342-80AF-3CB6D93AD583}"/>
              </a:ext>
            </a:extLst>
          </p:cNvPr>
          <p:cNvSpPr txBox="1"/>
          <p:nvPr/>
        </p:nvSpPr>
        <p:spPr>
          <a:xfrm>
            <a:off x="3156578" y="6931065"/>
            <a:ext cx="3265638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The peak flux: 2.5 </a:t>
            </a:r>
            <a:r>
              <a:rPr lang="en-US" sz="1600" b="1" dirty="0" err="1">
                <a:solidFill>
                  <a:srgbClr val="FF0000"/>
                </a:solidFill>
              </a:rPr>
              <a:t>MJy</a:t>
            </a:r>
            <a:r>
              <a:rPr lang="en-US" sz="1600" b="1" dirty="0">
                <a:solidFill>
                  <a:srgbClr val="FF0000"/>
                </a:solidFill>
              </a:rPr>
              <a:t> at 1.4 GHz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88E24D-41C5-E44B-8671-3F8683FE1DF8}"/>
              </a:ext>
            </a:extLst>
          </p:cNvPr>
          <p:cNvSpPr txBox="1"/>
          <p:nvPr/>
        </p:nvSpPr>
        <p:spPr>
          <a:xfrm>
            <a:off x="190049" y="3920757"/>
            <a:ext cx="3499676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Peak luminosity: 3x10</a:t>
            </a:r>
            <a:r>
              <a:rPr lang="en-US" sz="2000" b="1" baseline="30000" dirty="0">
                <a:solidFill>
                  <a:srgbClr val="FFFF00"/>
                </a:solidFill>
              </a:rPr>
              <a:t>38</a:t>
            </a:r>
            <a:r>
              <a:rPr lang="en-US" sz="2000" b="1" dirty="0">
                <a:solidFill>
                  <a:srgbClr val="FFFF00"/>
                </a:solidFill>
              </a:rPr>
              <a:t> erg s</a:t>
            </a:r>
            <a:r>
              <a:rPr lang="en-US" sz="2000" b="1" baseline="30000" dirty="0">
                <a:solidFill>
                  <a:srgbClr val="FFFF00"/>
                </a:solidFill>
              </a:rPr>
              <a:t>-1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D08A95-75E0-BA42-8D6A-CA1E9137C2F8}"/>
              </a:ext>
            </a:extLst>
          </p:cNvPr>
          <p:cNvSpPr txBox="1"/>
          <p:nvPr/>
        </p:nvSpPr>
        <p:spPr>
          <a:xfrm>
            <a:off x="152400" y="4679411"/>
            <a:ext cx="3922869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Energy in radio bands: 2x10</a:t>
            </a:r>
            <a:r>
              <a:rPr lang="en-US" sz="2000" b="1" baseline="30000" dirty="0"/>
              <a:t>35 </a:t>
            </a:r>
            <a:r>
              <a:rPr lang="en-US" sz="2000" b="1" dirty="0"/>
              <a:t>erg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080FEF-8000-6A41-BD62-9E58168AD375}"/>
              </a:ext>
            </a:extLst>
          </p:cNvPr>
          <p:cNvSpPr txBox="1"/>
          <p:nvPr/>
        </p:nvSpPr>
        <p:spPr>
          <a:xfrm>
            <a:off x="0" y="6921583"/>
            <a:ext cx="2146742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Distance:  6.6 – 10 kpc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907FF5-93A0-0949-B7D5-7527968DBF90}"/>
              </a:ext>
            </a:extLst>
          </p:cNvPr>
          <p:cNvSpPr txBox="1"/>
          <p:nvPr/>
        </p:nvSpPr>
        <p:spPr>
          <a:xfrm>
            <a:off x="144934" y="926399"/>
            <a:ext cx="4213013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Magnetar:  B=2.2x10</a:t>
            </a:r>
            <a:r>
              <a:rPr lang="en-US" sz="2000" b="1" baseline="30000" dirty="0"/>
              <a:t>14</a:t>
            </a:r>
            <a:r>
              <a:rPr lang="en-US" sz="2000" b="1" dirty="0"/>
              <a:t> G;    P=3.2s;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C5FC823-9CF2-AA47-A7BB-E2D01ADFBA4A}"/>
              </a:ext>
            </a:extLst>
          </p:cNvPr>
          <p:cNvSpPr txBox="1"/>
          <p:nvPr/>
        </p:nvSpPr>
        <p:spPr>
          <a:xfrm>
            <a:off x="138357" y="5438067"/>
            <a:ext cx="4639603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Energy in X-ray flare: 8x10</a:t>
            </a:r>
            <a:r>
              <a:rPr lang="en-US" sz="2000" b="1" baseline="30000" dirty="0"/>
              <a:t>39</a:t>
            </a:r>
            <a:r>
              <a:rPr lang="en-US" sz="2000" b="1" dirty="0"/>
              <a:t> erg (~0.2 s)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39593D-6E84-D749-87B9-538E48E6857D}"/>
              </a:ext>
            </a:extLst>
          </p:cNvPr>
          <p:cNvSpPr txBox="1"/>
          <p:nvPr/>
        </p:nvSpPr>
        <p:spPr>
          <a:xfrm>
            <a:off x="3578914" y="5832467"/>
            <a:ext cx="1114408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[</a:t>
            </a:r>
            <a:r>
              <a:rPr lang="en-US" sz="2000" b="1" dirty="0" err="1"/>
              <a:t>f</a:t>
            </a:r>
            <a:r>
              <a:rPr lang="en-US" sz="2000" b="1" baseline="-25000" dirty="0" err="1"/>
              <a:t>xν</a:t>
            </a:r>
            <a:r>
              <a:rPr lang="en-US" sz="2000" b="1" baseline="-25000" dirty="0"/>
              <a:t> </a:t>
            </a:r>
            <a:r>
              <a:rPr lang="en-US" sz="2000" b="1" dirty="0"/>
              <a:t>α </a:t>
            </a:r>
            <a:r>
              <a:rPr lang="en-US" sz="2000" b="1" baseline="30000" dirty="0"/>
              <a:t>-0.6</a:t>
            </a:r>
            <a:r>
              <a:rPr lang="en-US" sz="2000" b="1" dirty="0"/>
              <a:t>]</a:t>
            </a:r>
            <a:endParaRPr lang="en-US" sz="2000" b="1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D8929D3-20B2-2642-8A9D-EA7438C7D14D}"/>
                  </a:ext>
                </a:extLst>
              </p:cNvPr>
              <p:cNvSpPr txBox="1"/>
              <p:nvPr/>
            </p:nvSpPr>
            <p:spPr>
              <a:xfrm>
                <a:off x="2662633" y="1451091"/>
                <a:ext cx="1372171" cy="4184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num>
                      <m:den>
                        <m:acc>
                          <m:accPr>
                            <m:chr m:val="̇"/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</m:acc>
                      </m:den>
                    </m:f>
                  </m:oMath>
                </a14:m>
                <a:r>
                  <a:rPr lang="en-US" sz="2000" b="1" dirty="0"/>
                  <a:t> ~ 4x10</a:t>
                </a:r>
                <a:r>
                  <a:rPr lang="en-US" sz="2000" b="1" baseline="30000" dirty="0"/>
                  <a:t>3 </a:t>
                </a:r>
                <a:r>
                  <a:rPr lang="en-US" sz="2000" b="1" dirty="0" err="1"/>
                  <a:t>yrs</a:t>
                </a:r>
                <a:endParaRPr lang="en-US" sz="2000" b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D8929D3-20B2-2642-8A9D-EA7438C7D1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2633" y="1451091"/>
                <a:ext cx="1372171" cy="418448"/>
              </a:xfrm>
              <a:prstGeom prst="rect">
                <a:avLst/>
              </a:prstGeom>
              <a:blipFill>
                <a:blip r:embed="rId5"/>
                <a:stretch>
                  <a:fillRect l="-4587" t="-5882" r="-9174" b="-2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8942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1921913" y="217636"/>
            <a:ext cx="4783293" cy="472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7000"/>
            </a:lvl1pPr>
          </a:lstStyle>
          <a:p>
            <a:r>
              <a:rPr sz="2800" b="1" u="sng" dirty="0"/>
              <a:t>Properties o</a:t>
            </a:r>
            <a:r>
              <a:rPr lang="en-US" sz="2800" b="1" u="sng" dirty="0"/>
              <a:t>f</a:t>
            </a:r>
            <a:r>
              <a:rPr sz="2800" b="1" u="sng" dirty="0"/>
              <a:t> FRBs</a:t>
            </a:r>
            <a:r>
              <a:rPr lang="en-US" sz="2800" b="1" u="sng" dirty="0"/>
              <a:t> </a:t>
            </a:r>
            <a:r>
              <a:rPr lang="en-US" sz="2800" b="1" dirty="0"/>
              <a:t>(</a:t>
            </a:r>
            <a:r>
              <a:rPr lang="en-US" sz="2800" b="1" u="sng" dirty="0"/>
              <a:t>summary</a:t>
            </a:r>
            <a:r>
              <a:rPr lang="en-US" sz="2800" b="1" dirty="0"/>
              <a:t>)</a:t>
            </a:r>
            <a:endParaRPr sz="28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-3393210" y="436476"/>
            <a:ext cx="3131754" cy="2958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FRBs are more luminous by a factor &gt;10</a:t>
            </a:r>
            <a:r>
              <a:rPr lang="en-US" sz="2000" b="1" baseline="30000" dirty="0">
                <a:solidFill>
                  <a:srgbClr val="FFFF00"/>
                </a:solidFill>
              </a:rPr>
              <a:t>6 </a:t>
            </a:r>
            <a:r>
              <a:rPr lang="en-US" sz="2000" b="1" dirty="0">
                <a:solidFill>
                  <a:srgbClr val="FFFF00"/>
                </a:solidFill>
              </a:rPr>
              <a:t>than radio sources in our galaxy; Crab pulsar giant pulses (of duration ~ns) have luminosity ~ 10</a:t>
            </a:r>
            <a:r>
              <a:rPr lang="en-US" sz="2000" b="1" baseline="30000" dirty="0">
                <a:solidFill>
                  <a:srgbClr val="FFFF00"/>
                </a:solidFill>
              </a:rPr>
              <a:t>37</a:t>
            </a:r>
            <a:r>
              <a:rPr lang="en-US" sz="2000" b="1" dirty="0">
                <a:solidFill>
                  <a:srgbClr val="FFFF00"/>
                </a:solidFill>
              </a:rPr>
              <a:t> erg s</a:t>
            </a:r>
            <a:r>
              <a:rPr lang="en-US" sz="2000" b="1" baseline="30000" dirty="0">
                <a:solidFill>
                  <a:srgbClr val="FFFF00"/>
                </a:solidFill>
              </a:rPr>
              <a:t>-1</a:t>
            </a:r>
            <a:r>
              <a:rPr lang="en-US" sz="2000" b="1" dirty="0">
                <a:solidFill>
                  <a:srgbClr val="FFFF00"/>
                </a:solidFill>
              </a:rPr>
              <a:t>. </a:t>
            </a:r>
          </a:p>
          <a:p>
            <a:r>
              <a:rPr lang="en-US" sz="2000" b="1" i="1" dirty="0">
                <a:solidFill>
                  <a:srgbClr val="73F646"/>
                </a:solidFill>
              </a:rPr>
              <a:t>In fact, FRBs are more luminous by a factor ~10</a:t>
            </a:r>
            <a:r>
              <a:rPr lang="en-US" sz="2000" b="1" i="1" baseline="30000" dirty="0">
                <a:solidFill>
                  <a:srgbClr val="73F646"/>
                </a:solidFill>
              </a:rPr>
              <a:t>2</a:t>
            </a:r>
            <a:r>
              <a:rPr lang="en-US" sz="2000" b="1" i="1" dirty="0">
                <a:solidFill>
                  <a:srgbClr val="73F646"/>
                </a:solidFill>
              </a:rPr>
              <a:t> compared to long-GRBs at ~GHz!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300396" y="923178"/>
            <a:ext cx="7756362" cy="902703"/>
            <a:chOff x="487156" y="820585"/>
            <a:chExt cx="7756362" cy="902703"/>
          </a:xfrm>
        </p:grpSpPr>
        <p:grpSp>
          <p:nvGrpSpPr>
            <p:cNvPr id="2" name="Group 1"/>
            <p:cNvGrpSpPr/>
            <p:nvPr/>
          </p:nvGrpSpPr>
          <p:grpSpPr>
            <a:xfrm>
              <a:off x="487156" y="820585"/>
              <a:ext cx="5972478" cy="579437"/>
              <a:chOff x="487156" y="937569"/>
              <a:chExt cx="5972478" cy="579437"/>
            </a:xfrm>
          </p:grpSpPr>
          <p:sp>
            <p:nvSpPr>
              <p:cNvPr id="167" name="Shape 167"/>
              <p:cNvSpPr/>
              <p:nvPr/>
            </p:nvSpPr>
            <p:spPr>
              <a:xfrm>
                <a:off x="807206" y="1054124"/>
                <a:ext cx="1204653" cy="35115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2145" tIns="32146" rIns="32145" bIns="32146">
                <a:spAutoFit/>
              </a:bodyPr>
              <a:lstStyle>
                <a:lvl1pPr marL="467894" indent="-467894" algn="l" defTabSz="914400">
                  <a:buSzPct val="75000"/>
                  <a:buChar char="•"/>
                  <a:defRPr sz="4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marL="0" indent="0">
                  <a:buNone/>
                </a:pPr>
                <a:r>
                  <a:rPr sz="2000" b="1" dirty="0">
                    <a:solidFill>
                      <a:srgbClr val="FFFF00"/>
                    </a:solidFill>
                  </a:rPr>
                  <a:t>Duration</a:t>
                </a:r>
                <a:r>
                  <a:rPr lang="en-US" sz="2000" b="1" dirty="0">
                    <a:solidFill>
                      <a:srgbClr val="FFFF00"/>
                    </a:solidFill>
                  </a:rPr>
                  <a:t>:</a:t>
                </a:r>
                <a:endParaRPr sz="20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5" name="Text Box 4"/>
              <p:cNvSpPr txBox="1">
                <a:spLocks noChangeArrowheads="1"/>
              </p:cNvSpPr>
              <p:nvPr/>
            </p:nvSpPr>
            <p:spPr bwMode="auto">
              <a:xfrm>
                <a:off x="487156" y="937569"/>
                <a:ext cx="312737" cy="5794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Times New Roman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</a:pPr>
                <a:r>
                  <a:rPr lang="en-GB" sz="3200" b="1" dirty="0">
                    <a:solidFill>
                      <a:srgbClr val="FFFFFF"/>
                    </a:solidFill>
                    <a:cs typeface="Times New Roman" charset="0"/>
                  </a:rPr>
                  <a:t>•</a:t>
                </a: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2334594" y="1016931"/>
                <a:ext cx="4125040" cy="471394"/>
                <a:chOff x="2518770" y="1334469"/>
                <a:chExt cx="4125040" cy="471394"/>
              </a:xfrm>
            </p:grpSpPr>
            <p:sp>
              <p:nvSpPr>
                <p:cNvPr id="6" name="TextBox 5"/>
                <p:cNvSpPr txBox="1"/>
                <p:nvPr/>
              </p:nvSpPr>
              <p:spPr>
                <a:xfrm>
                  <a:off x="2518770" y="1334469"/>
                  <a:ext cx="4125040" cy="3785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/>
                    <a:t>1 </a:t>
                  </a:r>
                  <a:r>
                    <a:rPr lang="en-US" sz="2000" b="1" dirty="0" err="1"/>
                    <a:t>ms</a:t>
                  </a:r>
                  <a:r>
                    <a:rPr lang="en-US" sz="2000" b="1" dirty="0"/>
                    <a:t> &lt; </a:t>
                  </a:r>
                  <a:r>
                    <a:rPr lang="en-US" sz="2000" b="1" dirty="0" err="1"/>
                    <a:t>t</a:t>
                  </a:r>
                  <a:r>
                    <a:rPr lang="en-US" sz="2000" b="1" baseline="-25000" dirty="0" err="1"/>
                    <a:t>frb</a:t>
                  </a:r>
                  <a:r>
                    <a:rPr lang="en-US" sz="2000" b="1" baseline="-25000" dirty="0"/>
                    <a:t> </a:t>
                  </a:r>
                  <a:r>
                    <a:rPr lang="en-US" sz="2000" b="1" dirty="0"/>
                    <a:t> &lt; 20 </a:t>
                  </a:r>
                  <a:r>
                    <a:rPr lang="en-US" sz="2000" b="1" dirty="0" err="1"/>
                    <a:t>ms</a:t>
                  </a:r>
                  <a:r>
                    <a:rPr lang="en-US" sz="2000" b="1" dirty="0"/>
                    <a:t>             NS or BH</a:t>
                  </a:r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3721126" y="1427298"/>
                  <a:ext cx="317716" cy="3785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/>
                    <a:t>~</a:t>
                  </a: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3086984" y="1425147"/>
                  <a:ext cx="317716" cy="3785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/>
                    <a:t>~</a:t>
                  </a:r>
                </a:p>
              </p:txBody>
            </p:sp>
          </p:grpSp>
        </p:grpSp>
        <p:grpSp>
          <p:nvGrpSpPr>
            <p:cNvPr id="27" name="Group 26"/>
            <p:cNvGrpSpPr/>
            <p:nvPr/>
          </p:nvGrpSpPr>
          <p:grpSpPr>
            <a:xfrm>
              <a:off x="1158288" y="1341131"/>
              <a:ext cx="7085230" cy="382157"/>
              <a:chOff x="1225124" y="1508251"/>
              <a:chExt cx="7085230" cy="382157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225124" y="1508252"/>
                <a:ext cx="3133440" cy="3821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CCFFCC"/>
                    </a:solidFill>
                  </a:rPr>
                  <a:t>Flux variation time &lt; 10 </a:t>
                </a:r>
                <a:r>
                  <a:rPr lang="en-US" sz="2000" b="1" dirty="0" err="1">
                    <a:solidFill>
                      <a:srgbClr val="CCFFCC"/>
                    </a:solidFill>
                  </a:rPr>
                  <a:t>μs</a:t>
                </a:r>
                <a:r>
                  <a:rPr lang="en-US" sz="2000" b="1" dirty="0">
                    <a:solidFill>
                      <a:srgbClr val="CCFFCC"/>
                    </a:solidFill>
                  </a:rPr>
                  <a:t>  </a:t>
                </a:r>
              </a:p>
            </p:txBody>
          </p:sp>
          <p:pic>
            <p:nvPicPr>
              <p:cNvPr id="25" name="Picture 24" descr="latex-image-1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9064" y="1619894"/>
                <a:ext cx="469900" cy="177800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4996113" y="1508251"/>
                <a:ext cx="3314241" cy="3785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source region size &lt; 10</a:t>
                </a:r>
                <a:r>
                  <a:rPr lang="en-US" sz="2000" b="1" baseline="30000" dirty="0"/>
                  <a:t>5 </a:t>
                </a:r>
                <a:r>
                  <a:rPr lang="en-US" sz="2000" b="1" dirty="0" err="1"/>
                  <a:t>Γ</a:t>
                </a:r>
                <a:r>
                  <a:rPr lang="en-US" sz="2000" b="1" dirty="0"/>
                  <a:t> cm</a:t>
                </a:r>
              </a:p>
            </p:txBody>
          </p:sp>
        </p:grpSp>
        <p:pic>
          <p:nvPicPr>
            <p:cNvPr id="42" name="Picture 41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8451" y="970284"/>
              <a:ext cx="520700" cy="215900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9225701" y="616240"/>
            <a:ext cx="3436295" cy="4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Points to make:</a:t>
            </a:r>
          </a:p>
          <a:p>
            <a:endParaRPr lang="en-US" sz="2000" dirty="0"/>
          </a:p>
          <a:p>
            <a:pPr marL="457200" indent="-457200">
              <a:buAutoNum type="arabicPeriod"/>
            </a:pPr>
            <a:r>
              <a:rPr lang="en-US" sz="2000" dirty="0"/>
              <a:t>Duration and time variability imply the source size ~ km * Gamma </a:t>
            </a:r>
          </a:p>
          <a:p>
            <a:pPr marL="457200" indent="-457200">
              <a:buAutoNum type="arabicPeriod"/>
            </a:pPr>
            <a:r>
              <a:rPr lang="en-US" sz="2000" dirty="0"/>
              <a:t>11 </a:t>
            </a:r>
            <a:r>
              <a:rPr lang="en-US" sz="2000" dirty="0" err="1"/>
              <a:t>repeters</a:t>
            </a:r>
            <a:r>
              <a:rPr lang="en-US" sz="2000" dirty="0"/>
              <a:t> out of ~ hundred or so.</a:t>
            </a:r>
          </a:p>
          <a:p>
            <a:pPr marL="457200" indent="-457200">
              <a:buAutoNum type="arabicPeriod"/>
            </a:pPr>
            <a:r>
              <a:rPr lang="en-US" sz="2000" dirty="0"/>
              <a:t>Birth rate (before beaming correction) is 10</a:t>
            </a:r>
            <a:r>
              <a:rPr lang="en-US" sz="2000" baseline="30000" dirty="0"/>
              <a:t>4</a:t>
            </a:r>
            <a:r>
              <a:rPr lang="en-US" sz="2000" dirty="0"/>
              <a:t>/day – quote from </a:t>
            </a:r>
            <a:r>
              <a:rPr lang="en-US" sz="2000" dirty="0" err="1"/>
              <a:t>Kulkarni</a:t>
            </a:r>
            <a:r>
              <a:rPr lang="en-US" sz="2000" dirty="0"/>
              <a:t> (2015)…</a:t>
            </a:r>
          </a:p>
          <a:p>
            <a:pPr marL="457200" indent="-457200">
              <a:buAutoNum type="arabicPeriod"/>
            </a:pPr>
            <a:r>
              <a:rPr lang="en-US" sz="2000" dirty="0"/>
              <a:t>Or if they repeat like 121102 then the rate is 10</a:t>
            </a:r>
            <a:r>
              <a:rPr lang="en-US" sz="2000" baseline="30000" dirty="0"/>
              <a:t>-3</a:t>
            </a:r>
            <a:r>
              <a:rPr lang="en-US" sz="2000" dirty="0"/>
              <a:t> core collapse </a:t>
            </a:r>
            <a:r>
              <a:rPr lang="en-US" sz="2000" dirty="0" err="1"/>
              <a:t>SNe</a:t>
            </a:r>
            <a:r>
              <a:rPr lang="en-US" sz="2000" dirty="0"/>
              <a:t>.</a:t>
            </a:r>
          </a:p>
          <a:p>
            <a:pPr marL="457200" indent="-457200">
              <a:buAutoNum type="arabicPeriod"/>
            </a:pPr>
            <a:r>
              <a:rPr lang="en-US" sz="2000" dirty="0"/>
              <a:t>Energetics for the repeater </a:t>
            </a:r>
            <a:r>
              <a:rPr lang="en-US" sz="2000" dirty="0">
                <a:sym typeface="Wingdings"/>
              </a:rPr>
              <a:t> B &gt; 10</a:t>
            </a:r>
            <a:r>
              <a:rPr lang="en-US" sz="2000" baseline="30000" dirty="0">
                <a:sym typeface="Wingdings"/>
              </a:rPr>
              <a:t>13 </a:t>
            </a:r>
            <a:r>
              <a:rPr lang="en-US" sz="2000" dirty="0">
                <a:sym typeface="Wingdings"/>
              </a:rPr>
              <a:t>G.</a:t>
            </a:r>
            <a:endParaRPr lang="en-US" sz="2000" dirty="0"/>
          </a:p>
        </p:txBody>
      </p:sp>
      <p:sp>
        <p:nvSpPr>
          <p:cNvPr id="34" name="Shape 170">
            <a:extLst>
              <a:ext uri="{FF2B5EF4-FFF2-40B4-BE49-F238E27FC236}">
                <a16:creationId xmlns:a16="http://schemas.microsoft.com/office/drawing/2014/main" id="{8BB4597E-632E-A04C-8825-99A1BE72C888}"/>
              </a:ext>
            </a:extLst>
          </p:cNvPr>
          <p:cNvSpPr/>
          <p:nvPr/>
        </p:nvSpPr>
        <p:spPr>
          <a:xfrm>
            <a:off x="561416" y="2567120"/>
            <a:ext cx="1321672" cy="322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2145" tIns="32146" rIns="32145" bIns="32146">
            <a:spAutoFit/>
          </a:bodyPr>
          <a:lstStyle>
            <a:lvl1pPr marL="467894" indent="-467894" algn="l" defTabSz="914400">
              <a:buSzPct val="75000"/>
              <a:buChar char="•"/>
              <a:defRPr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indent="0">
              <a:buNone/>
            </a:pPr>
            <a:r>
              <a:rPr lang="en-US" sz="1800" b="1" dirty="0"/>
              <a:t>Energetics:</a:t>
            </a:r>
            <a:endParaRPr sz="1800" b="1" dirty="0"/>
          </a:p>
        </p:txBody>
      </p:sp>
      <p:sp>
        <p:nvSpPr>
          <p:cNvPr id="35" name="Text Box 4">
            <a:extLst>
              <a:ext uri="{FF2B5EF4-FFF2-40B4-BE49-F238E27FC236}">
                <a16:creationId xmlns:a16="http://schemas.microsoft.com/office/drawing/2014/main" id="{FCC9A14E-F7FE-F64B-BB2F-41480DF99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50" y="2446181"/>
            <a:ext cx="3127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3200" b="1" dirty="0">
                <a:solidFill>
                  <a:srgbClr val="FFFFFF"/>
                </a:solidFill>
                <a:cs typeface="Times New Roman" charset="0"/>
              </a:rPr>
              <a:t>•</a:t>
            </a:r>
          </a:p>
        </p:txBody>
      </p:sp>
      <p:sp>
        <p:nvSpPr>
          <p:cNvPr id="36" name="Shape 315">
            <a:extLst>
              <a:ext uri="{FF2B5EF4-FFF2-40B4-BE49-F238E27FC236}">
                <a16:creationId xmlns:a16="http://schemas.microsoft.com/office/drawing/2014/main" id="{77F47E32-6764-DF43-B3F4-B7582D3F5A0A}"/>
              </a:ext>
            </a:extLst>
          </p:cNvPr>
          <p:cNvSpPr/>
          <p:nvPr/>
        </p:nvSpPr>
        <p:spPr>
          <a:xfrm>
            <a:off x="822090" y="2978833"/>
            <a:ext cx="7043192" cy="3117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8" tIns="26788" rIns="26788" bIns="26788" anchor="ctr">
            <a:spAutoFit/>
          </a:bodyPr>
          <a:lstStyle/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800" dirty="0">
                <a:solidFill>
                  <a:srgbClr val="FFFF00"/>
                </a:solidFill>
              </a:rPr>
              <a:t>The total energy release by t</a:t>
            </a:r>
            <a:r>
              <a:rPr sz="1800" dirty="0">
                <a:solidFill>
                  <a:srgbClr val="FFFF00"/>
                </a:solidFill>
              </a:rPr>
              <a:t>he repeater </a:t>
            </a:r>
            <a:r>
              <a:rPr lang="en-US" sz="1800" dirty="0">
                <a:solidFill>
                  <a:srgbClr val="FFFF00"/>
                </a:solidFill>
              </a:rPr>
              <a:t>– </a:t>
            </a:r>
            <a:r>
              <a:rPr sz="1800" dirty="0">
                <a:solidFill>
                  <a:srgbClr val="FFFF00"/>
                </a:solidFill>
              </a:rPr>
              <a:t>FRB 121102</a:t>
            </a:r>
            <a:r>
              <a:rPr lang="en-US" sz="1800" dirty="0">
                <a:solidFill>
                  <a:srgbClr val="FFFF00"/>
                </a:solidFill>
              </a:rPr>
              <a:t> – in 6 </a:t>
            </a:r>
            <a:r>
              <a:rPr lang="en-US" sz="1800" dirty="0" err="1">
                <a:solidFill>
                  <a:srgbClr val="FFFF00"/>
                </a:solidFill>
              </a:rPr>
              <a:t>yrs</a:t>
            </a:r>
            <a:endParaRPr sz="1800" dirty="0">
              <a:solidFill>
                <a:srgbClr val="FFFF00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D45DC45-EED2-9542-ABBA-8FDBCCDD0214}"/>
              </a:ext>
            </a:extLst>
          </p:cNvPr>
          <p:cNvGrpSpPr/>
          <p:nvPr/>
        </p:nvGrpSpPr>
        <p:grpSpPr>
          <a:xfrm>
            <a:off x="1431362" y="3283513"/>
            <a:ext cx="6056573" cy="512470"/>
            <a:chOff x="1499372" y="5980356"/>
            <a:chExt cx="6056573" cy="51247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20188B4-6641-664A-9DCD-97EFADC58AE0}"/>
                </a:ext>
              </a:extLst>
            </p:cNvPr>
            <p:cNvSpPr txBox="1"/>
            <p:nvPr/>
          </p:nvSpPr>
          <p:spPr>
            <a:xfrm>
              <a:off x="6739520" y="6142858"/>
              <a:ext cx="304892" cy="349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rgbClr val="FFFF00"/>
                  </a:solidFill>
                </a:rPr>
                <a:t>~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AA13FBC-357D-104A-9727-203C445D2AC8}"/>
                </a:ext>
              </a:extLst>
            </p:cNvPr>
            <p:cNvGrpSpPr/>
            <p:nvPr/>
          </p:nvGrpSpPr>
          <p:grpSpPr>
            <a:xfrm>
              <a:off x="1499372" y="5980356"/>
              <a:ext cx="6056573" cy="387672"/>
              <a:chOff x="1499372" y="5980356"/>
              <a:chExt cx="6056573" cy="387672"/>
            </a:xfrm>
          </p:grpSpPr>
          <p:sp>
            <p:nvSpPr>
              <p:cNvPr id="40" name="Shape 318">
                <a:extLst>
                  <a:ext uri="{FF2B5EF4-FFF2-40B4-BE49-F238E27FC236}">
                    <a16:creationId xmlns:a16="http://schemas.microsoft.com/office/drawing/2014/main" id="{4EB18D21-054C-234D-B23E-8A2F27B6C8BE}"/>
                  </a:ext>
                </a:extLst>
              </p:cNvPr>
              <p:cNvSpPr/>
              <p:nvPr/>
            </p:nvSpPr>
            <p:spPr>
              <a:xfrm>
                <a:off x="3863630" y="6061704"/>
                <a:ext cx="3692315" cy="306324"/>
              </a:xfrm>
              <a:prstGeom prst="rect">
                <a:avLst/>
              </a:prstGeom>
              <a:ln w="3175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24109" tIns="24109" rIns="24109" bIns="24109">
                <a:spAutoFit/>
              </a:bodyPr>
              <a:lstStyle>
                <a:lvl1pPr algn="l" defTabSz="914400">
                  <a:defRPr sz="2700" b="1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lang="en-US" sz="1800" dirty="0">
                    <a:solidFill>
                      <a:srgbClr val="FFFF00"/>
                    </a:solidFill>
                  </a:rPr>
                  <a:t>magnetic field</a:t>
                </a:r>
                <a:r>
                  <a:rPr sz="1800" dirty="0">
                    <a:solidFill>
                      <a:srgbClr val="FFFF00"/>
                    </a:solidFill>
                  </a:rPr>
                  <a:t> strength</a:t>
                </a:r>
                <a:r>
                  <a:rPr lang="en-US" sz="1800" dirty="0">
                    <a:solidFill>
                      <a:srgbClr val="FFFF00"/>
                    </a:solidFill>
                  </a:rPr>
                  <a:t>  &gt;  10</a:t>
                </a:r>
                <a:r>
                  <a:rPr lang="en-US" sz="1800" baseline="30000" dirty="0">
                    <a:solidFill>
                      <a:srgbClr val="FFFF00"/>
                    </a:solidFill>
                  </a:rPr>
                  <a:t>13 </a:t>
                </a:r>
                <a:r>
                  <a:rPr lang="en-US" sz="1800" dirty="0">
                    <a:solidFill>
                      <a:srgbClr val="FFFF00"/>
                    </a:solidFill>
                  </a:rPr>
                  <a:t>G </a:t>
                </a:r>
                <a:endParaRPr sz="18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EE87056-37A7-9E42-B85A-FD6FA4E220D9}"/>
                  </a:ext>
                </a:extLst>
              </p:cNvPr>
              <p:cNvSpPr txBox="1"/>
              <p:nvPr/>
            </p:nvSpPr>
            <p:spPr>
              <a:xfrm>
                <a:off x="1499372" y="5980356"/>
                <a:ext cx="1463862" cy="3785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FF00"/>
                    </a:solidFill>
                  </a:rPr>
                  <a:t>~ 2x10</a:t>
                </a:r>
                <a:r>
                  <a:rPr lang="en-US" sz="2000" b="1" baseline="30000" dirty="0">
                    <a:solidFill>
                      <a:srgbClr val="FFFF00"/>
                    </a:solidFill>
                  </a:rPr>
                  <a:t>43 </a:t>
                </a:r>
                <a:r>
                  <a:rPr lang="en-US" sz="2000" b="1" dirty="0">
                    <a:solidFill>
                      <a:srgbClr val="FFFF00"/>
                    </a:solidFill>
                  </a:rPr>
                  <a:t>erg</a:t>
                </a:r>
              </a:p>
            </p:txBody>
          </p:sp>
          <p:pic>
            <p:nvPicPr>
              <p:cNvPr id="44" name="Picture 43" descr="latex-image-1.pdf">
                <a:extLst>
                  <a:ext uri="{FF2B5EF4-FFF2-40B4-BE49-F238E27FC236}">
                    <a16:creationId xmlns:a16="http://schemas.microsoft.com/office/drawing/2014/main" id="{7F4CF9FA-E726-5942-B1EC-9DD74223D3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75353" y="6138430"/>
                <a:ext cx="469900" cy="177800"/>
              </a:xfrm>
              <a:prstGeom prst="rect">
                <a:avLst/>
              </a:prstGeom>
            </p:spPr>
          </p:pic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153EAD2-5F79-EE44-AA6A-5CAD4206179B}"/>
                  </a:ext>
                </a:extLst>
              </p:cNvPr>
              <p:cNvSpPr txBox="1"/>
              <p:nvPr/>
            </p:nvSpPr>
            <p:spPr>
              <a:xfrm>
                <a:off x="3627798" y="3696729"/>
                <a:ext cx="5443151" cy="4930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FFFF00"/>
                    </a:solidFill>
                  </a:rPr>
                  <a:t>(for NS &amp; 100% efficiency for  B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sz="1400" b="1" dirty="0">
                    <a:solidFill>
                      <a:srgbClr val="FFFF00"/>
                    </a:solidFill>
                  </a:rPr>
                  <a:t>GHz radiation; if the efficiency were to be 10</a:t>
                </a:r>
                <a:r>
                  <a:rPr lang="en-US" sz="1400" b="1" baseline="30000" dirty="0">
                    <a:solidFill>
                      <a:srgbClr val="FFFF00"/>
                    </a:solidFill>
                  </a:rPr>
                  <a:t>-4</a:t>
                </a:r>
                <a:r>
                  <a:rPr lang="en-US" sz="1400" b="1" dirty="0">
                    <a:solidFill>
                      <a:srgbClr val="FFFF00"/>
                    </a:solidFill>
                  </a:rPr>
                  <a:t> – as suggested by the Galactic FRB – then B &gt; 10</a:t>
                </a:r>
                <a:r>
                  <a:rPr lang="en-US" sz="1400" b="1" baseline="30000" dirty="0">
                    <a:solidFill>
                      <a:srgbClr val="FFFF00"/>
                    </a:solidFill>
                  </a:rPr>
                  <a:t>15</a:t>
                </a:r>
                <a:r>
                  <a:rPr lang="en-US" sz="1400" b="1" dirty="0">
                    <a:solidFill>
                      <a:srgbClr val="FFFF00"/>
                    </a:solidFill>
                  </a:rPr>
                  <a:t> G)</a:t>
                </a:r>
              </a:p>
            </p:txBody>
          </p:sp>
        </mc:Choice>
        <mc:Fallback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153EAD2-5F79-EE44-AA6A-5CAD420617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7798" y="3696729"/>
                <a:ext cx="5443151" cy="493084"/>
              </a:xfrm>
              <a:prstGeom prst="rect">
                <a:avLst/>
              </a:prstGeom>
              <a:blipFill>
                <a:blip r:embed="rId6"/>
                <a:stretch>
                  <a:fillRect l="-233" t="-5000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 Box 4">
            <a:extLst>
              <a:ext uri="{FF2B5EF4-FFF2-40B4-BE49-F238E27FC236}">
                <a16:creationId xmlns:a16="http://schemas.microsoft.com/office/drawing/2014/main" id="{1322C8B5-A74B-9B47-8C03-0F46F32AB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674" y="5002006"/>
            <a:ext cx="3127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3200" b="1" dirty="0">
                <a:solidFill>
                  <a:srgbClr val="FFFFFF"/>
                </a:solidFill>
                <a:cs typeface="Times New Roman" charset="0"/>
              </a:rPr>
              <a:t>•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CA02BC0-4F17-9D4A-B3A8-B33840F52072}"/>
              </a:ext>
            </a:extLst>
          </p:cNvPr>
          <p:cNvSpPr txBox="1"/>
          <p:nvPr/>
        </p:nvSpPr>
        <p:spPr>
          <a:xfrm>
            <a:off x="943430" y="5561920"/>
            <a:ext cx="7920896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No difference between repeating &amp; non-repeating FRB hosts both of which have moderate star formation rate; hosts are consistent with CC SN &amp; </a:t>
            </a:r>
            <a:r>
              <a:rPr lang="en-US" sz="1800" b="1" dirty="0" err="1"/>
              <a:t>sGRBs</a:t>
            </a:r>
            <a:r>
              <a:rPr lang="en-US" sz="1800" b="1" dirty="0"/>
              <a:t>. </a:t>
            </a:r>
            <a:endParaRPr lang="en-US" sz="18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0104DC6-86E0-D043-99E5-8F1D11C90BBD}"/>
              </a:ext>
            </a:extLst>
          </p:cNvPr>
          <p:cNvSpPr txBox="1"/>
          <p:nvPr/>
        </p:nvSpPr>
        <p:spPr>
          <a:xfrm>
            <a:off x="528911" y="5116170"/>
            <a:ext cx="6736139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Host galaxies: </a:t>
            </a:r>
            <a:r>
              <a:rPr lang="en-US" sz="2000" b="1" dirty="0">
                <a:solidFill>
                  <a:srgbClr val="FFFF00"/>
                </a:solidFill>
              </a:rPr>
              <a:t>19 localized FRBs with host galaxy identified </a:t>
            </a:r>
            <a:endParaRPr lang="en-US" sz="2000" b="1" dirty="0"/>
          </a:p>
        </p:txBody>
      </p:sp>
      <p:sp>
        <p:nvSpPr>
          <p:cNvPr id="32" name="Text Box 4">
            <a:extLst>
              <a:ext uri="{FF2B5EF4-FFF2-40B4-BE49-F238E27FC236}">
                <a16:creationId xmlns:a16="http://schemas.microsoft.com/office/drawing/2014/main" id="{5C4CA86A-2EBE-BFAA-04CD-23E931061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372" y="1850437"/>
            <a:ext cx="3127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3200" b="1" dirty="0">
                <a:solidFill>
                  <a:srgbClr val="FFFFFF"/>
                </a:solidFill>
                <a:cs typeface="Times New Roman" charset="0"/>
              </a:rPr>
              <a:t>•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624F76-8E35-9A13-1497-F5FD8050A0DF}"/>
              </a:ext>
            </a:extLst>
          </p:cNvPr>
          <p:cNvSpPr txBox="1"/>
          <p:nvPr/>
        </p:nvSpPr>
        <p:spPr>
          <a:xfrm>
            <a:off x="522519" y="1983192"/>
            <a:ext cx="8429680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C8CCAB"/>
                </a:solidFill>
              </a:rPr>
              <a:t>FRBs detected between 110 MHz </a:t>
            </a:r>
            <a:r>
              <a:rPr lang="en-US" sz="1400" b="1" dirty="0">
                <a:solidFill>
                  <a:srgbClr val="C8CCAB"/>
                </a:solidFill>
              </a:rPr>
              <a:t>(LOFAR; 180916B) </a:t>
            </a:r>
            <a:r>
              <a:rPr lang="en-US" sz="1800" b="1" dirty="0">
                <a:solidFill>
                  <a:srgbClr val="C8CCAB"/>
                </a:solidFill>
              </a:rPr>
              <a:t>&amp;  8 GHz </a:t>
            </a:r>
            <a:r>
              <a:rPr lang="en-US" sz="1400" b="1" dirty="0">
                <a:solidFill>
                  <a:srgbClr val="C8CCAB"/>
                </a:solidFill>
              </a:rPr>
              <a:t>(Breakthrough Listen; 121102) </a:t>
            </a:r>
            <a:endParaRPr lang="en-US" sz="1800" b="1" dirty="0">
              <a:solidFill>
                <a:srgbClr val="C8CCAB"/>
              </a:solidFill>
            </a:endParaRPr>
          </a:p>
        </p:txBody>
      </p:sp>
      <p:sp>
        <p:nvSpPr>
          <p:cNvPr id="51" name="Text Box 4">
            <a:extLst>
              <a:ext uri="{FF2B5EF4-FFF2-40B4-BE49-F238E27FC236}">
                <a16:creationId xmlns:a16="http://schemas.microsoft.com/office/drawing/2014/main" id="{AFABF0C1-9C26-FB04-B0D4-6380D15AF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446" y="4311263"/>
            <a:ext cx="3127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3200" b="1" dirty="0">
                <a:solidFill>
                  <a:srgbClr val="FFFFFF"/>
                </a:solidFill>
                <a:cs typeface="Times New Roman" charset="0"/>
              </a:rPr>
              <a:t>•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009C696-FDB9-8CB0-195E-88B5E7AC1792}"/>
                  </a:ext>
                </a:extLst>
              </p:cNvPr>
              <p:cNvSpPr txBox="1"/>
              <p:nvPr/>
            </p:nvSpPr>
            <p:spPr>
              <a:xfrm>
                <a:off x="558143" y="4441383"/>
                <a:ext cx="8041993" cy="607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/>
                  <a:t>Periodicity:  180916B has a period of 16.3 d (5-day activity window) – narrower window at higher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𝝊</m:t>
                    </m:r>
                    <m:r>
                      <a:rPr 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 </m:t>
                    </m:r>
                  </m:oMath>
                </a14:m>
                <a:r>
                  <a:rPr lang="en-US" sz="1800" b="1" dirty="0"/>
                  <a:t> perhaps 160 d period for 121102.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009C696-FDB9-8CB0-195E-88B5E7AC17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143" y="4441383"/>
                <a:ext cx="8041993" cy="607602"/>
              </a:xfrm>
              <a:prstGeom prst="rect">
                <a:avLst/>
              </a:prstGeom>
              <a:blipFill>
                <a:blip r:embed="rId7"/>
                <a:stretch>
                  <a:fillRect l="-789" t="-6122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EC2F93F-34EE-339E-7480-2143BE16C8F5}"/>
              </a:ext>
            </a:extLst>
          </p:cNvPr>
          <p:cNvSpPr txBox="1"/>
          <p:nvPr/>
        </p:nvSpPr>
        <p:spPr>
          <a:xfrm>
            <a:off x="3965582" y="6188290"/>
            <a:ext cx="5178417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One burst is in a globular cluster in M81 (200120), another found in massive old-galaxy with low star formation rate (190523).</a:t>
            </a:r>
          </a:p>
        </p:txBody>
      </p:sp>
    </p:spTree>
    <p:extLst>
      <p:ext uri="{BB962C8B-B14F-4D97-AF65-F5344CB8AC3E}">
        <p14:creationId xmlns:p14="http://schemas.microsoft.com/office/powerpoint/2010/main" val="2331638091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59"/>
          <p:cNvSpPr txBox="1">
            <a:spLocks noGrp="1"/>
          </p:cNvSpPr>
          <p:nvPr>
            <p:ph type="title"/>
          </p:nvPr>
        </p:nvSpPr>
        <p:spPr>
          <a:xfrm>
            <a:off x="664902" y="0"/>
            <a:ext cx="8027834" cy="700644"/>
          </a:xfrm>
          <a:prstGeom prst="rect">
            <a:avLst/>
          </a:prstGeom>
        </p:spPr>
        <p:txBody>
          <a:bodyPr spcFirstLastPara="1" vert="horz" wrap="square" lIns="92150" tIns="46075" rIns="92150" bIns="4607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400" b="1" dirty="0">
                <a:solidFill>
                  <a:srgbClr val="FFC000"/>
                </a:solidFill>
              </a:rPr>
              <a:t>Radio Luminosity for NS based sources (Nimmo et al. 2021)</a:t>
            </a:r>
            <a:endParaRPr sz="2400" b="1" dirty="0">
              <a:solidFill>
                <a:srgbClr val="FFC000"/>
              </a:solidFill>
            </a:endParaRPr>
          </a:p>
        </p:txBody>
      </p:sp>
      <p:sp>
        <p:nvSpPr>
          <p:cNvPr id="555" name="Google Shape;555;p59"/>
          <p:cNvSpPr txBox="1"/>
          <p:nvPr/>
        </p:nvSpPr>
        <p:spPr>
          <a:xfrm>
            <a:off x="4939800" y="4947876"/>
            <a:ext cx="2875200" cy="871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Nimmo+2021, arXiv:2105.11446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B593940-0B5C-E563-5EF3-51AD2D1AA54E}"/>
              </a:ext>
            </a:extLst>
          </p:cNvPr>
          <p:cNvGrpSpPr/>
          <p:nvPr/>
        </p:nvGrpSpPr>
        <p:grpSpPr>
          <a:xfrm>
            <a:off x="0" y="700644"/>
            <a:ext cx="9144000" cy="6157356"/>
            <a:chOff x="0" y="700644"/>
            <a:chExt cx="9144000" cy="6157356"/>
          </a:xfrm>
        </p:grpSpPr>
        <p:pic>
          <p:nvPicPr>
            <p:cNvPr id="554" name="Google Shape;554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700644"/>
              <a:ext cx="9144000" cy="61573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Bent Arrow 3">
              <a:extLst>
                <a:ext uri="{FF2B5EF4-FFF2-40B4-BE49-F238E27FC236}">
                  <a16:creationId xmlns:a16="http://schemas.microsoft.com/office/drawing/2014/main" id="{C905EFB3-92AB-422F-4061-BD1BC5FE9AB3}"/>
                </a:ext>
              </a:extLst>
            </p:cNvPr>
            <p:cNvSpPr/>
            <p:nvPr/>
          </p:nvSpPr>
          <p:spPr bwMode="auto">
            <a:xfrm flipH="1">
              <a:off x="1757547" y="3063834"/>
              <a:ext cx="201881" cy="593766"/>
            </a:xfrm>
            <a:prstGeom prst="bentArrow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highlight>
                  <a:srgbClr val="C8CCAB"/>
                </a:highlight>
                <a:latin typeface="Times New Roman" charset="0"/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207B7D6-9C12-8DF4-2E69-45FAA3ED4B1C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2743200" y="2161309"/>
              <a:ext cx="688769" cy="415636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9" name="Bent Arrow 8">
              <a:extLst>
                <a:ext uri="{FF2B5EF4-FFF2-40B4-BE49-F238E27FC236}">
                  <a16:creationId xmlns:a16="http://schemas.microsoft.com/office/drawing/2014/main" id="{DC411B81-8EAC-2ADD-DB8E-A1B6B5405D8A}"/>
                </a:ext>
              </a:extLst>
            </p:cNvPr>
            <p:cNvSpPr/>
            <p:nvPr/>
          </p:nvSpPr>
          <p:spPr bwMode="auto">
            <a:xfrm>
              <a:off x="4488873" y="2458192"/>
              <a:ext cx="367800" cy="118753"/>
            </a:xfrm>
            <a:prstGeom prst="bentArrow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2" name="Bent Arrow 11">
              <a:extLst>
                <a:ext uri="{FF2B5EF4-FFF2-40B4-BE49-F238E27FC236}">
                  <a16:creationId xmlns:a16="http://schemas.microsoft.com/office/drawing/2014/main" id="{AEE41C3E-F5DE-5F02-0166-159A9D76F9C6}"/>
                </a:ext>
              </a:extLst>
            </p:cNvPr>
            <p:cNvSpPr/>
            <p:nvPr/>
          </p:nvSpPr>
          <p:spPr bwMode="auto">
            <a:xfrm rot="2446327" flipH="1" flipV="1">
              <a:off x="6086393" y="3059968"/>
              <a:ext cx="199023" cy="572803"/>
            </a:xfrm>
            <a:prstGeom prst="bentArrow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1958D5B-4CE8-E513-1CD7-A68AC3771387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5913577" y="2553195"/>
              <a:ext cx="724726" cy="415636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8" name="Curved Connector 17">
              <a:extLst>
                <a:ext uri="{FF2B5EF4-FFF2-40B4-BE49-F238E27FC236}">
                  <a16:creationId xmlns:a16="http://schemas.microsoft.com/office/drawing/2014/main" id="{809F3B13-BCC3-6FAF-36EF-AFA5000D2A10}"/>
                </a:ext>
              </a:extLst>
            </p:cNvPr>
            <p:cNvCxnSpPr>
              <a:cxnSpLocks/>
            </p:cNvCxnSpPr>
            <p:nvPr/>
          </p:nvCxnSpPr>
          <p:spPr bwMode="auto">
            <a:xfrm rot="10800000">
              <a:off x="7030200" y="1923801"/>
              <a:ext cx="332503" cy="142506"/>
            </a:xfrm>
            <a:prstGeom prst="curvedConnector3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6968098-6D3F-19FA-2C99-689E88DBC70E}"/>
                </a:ext>
              </a:extLst>
            </p:cNvPr>
            <p:cNvCxnSpPr/>
            <p:nvPr/>
          </p:nvCxnSpPr>
          <p:spPr bwMode="auto">
            <a:xfrm flipH="1">
              <a:off x="6745185" y="1246909"/>
              <a:ext cx="581893" cy="83127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5BCE4FE-D229-8D8F-8FAE-6A1CA4FD2111}"/>
                </a:ext>
              </a:extLst>
            </p:cNvPr>
            <p:cNvCxnSpPr/>
            <p:nvPr/>
          </p:nvCxnSpPr>
          <p:spPr bwMode="auto">
            <a:xfrm flipH="1">
              <a:off x="6745185" y="1638795"/>
              <a:ext cx="581893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5" name="Curved Connector 24">
              <a:extLst>
                <a:ext uri="{FF2B5EF4-FFF2-40B4-BE49-F238E27FC236}">
                  <a16:creationId xmlns:a16="http://schemas.microsoft.com/office/drawing/2014/main" id="{A64992EA-F44D-2712-731D-966103863E6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08219" y="1448788"/>
              <a:ext cx="475011" cy="415636"/>
            </a:xfrm>
            <a:prstGeom prst="curvedConnector3">
              <a:avLst>
                <a:gd name="adj1" fmla="val -7500"/>
              </a:avLst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60E243-2BF1-7443-B799-658E3E897C2D}"/>
              </a:ext>
            </a:extLst>
          </p:cNvPr>
          <p:cNvSpPr txBox="1"/>
          <p:nvPr/>
        </p:nvSpPr>
        <p:spPr>
          <a:xfrm>
            <a:off x="2703649" y="446314"/>
            <a:ext cx="3655168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FF00"/>
                </a:solidFill>
              </a:rPr>
              <a:t>FRB radiation mechanism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E6650E-265F-0249-B488-4A8F3992424D}"/>
              </a:ext>
            </a:extLst>
          </p:cNvPr>
          <p:cNvSpPr txBox="1"/>
          <p:nvPr/>
        </p:nvSpPr>
        <p:spPr>
          <a:xfrm>
            <a:off x="4150843" y="6822235"/>
            <a:ext cx="4652620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How is the coherent radiation produced?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10E540-22ED-DC45-99FC-104B8027441B}"/>
              </a:ext>
            </a:extLst>
          </p:cNvPr>
          <p:cNvSpPr txBox="1"/>
          <p:nvPr/>
        </p:nvSpPr>
        <p:spPr>
          <a:xfrm>
            <a:off x="186431" y="1426363"/>
            <a:ext cx="2987846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For incoherent radiation</a:t>
            </a:r>
          </a:p>
        </p:txBody>
      </p:sp>
      <p:pic>
        <p:nvPicPr>
          <p:cNvPr id="5" name="Picture 4" descr="latex-image-1.pdf">
            <a:extLst>
              <a:ext uri="{FF2B5EF4-FFF2-40B4-BE49-F238E27FC236}">
                <a16:creationId xmlns:a16="http://schemas.microsoft.com/office/drawing/2014/main" id="{C5CBD2B2-7DCD-514A-BE68-9BEDFCC65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30" y="2320287"/>
            <a:ext cx="3834090" cy="50247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D67B65E5-4E94-B349-A145-B6CB912E1E3A}"/>
              </a:ext>
            </a:extLst>
          </p:cNvPr>
          <p:cNvGrpSpPr/>
          <p:nvPr/>
        </p:nvGrpSpPr>
        <p:grpSpPr>
          <a:xfrm>
            <a:off x="4954380" y="1175767"/>
            <a:ext cx="3888928" cy="2012053"/>
            <a:chOff x="4954380" y="1175767"/>
            <a:chExt cx="3888928" cy="2012053"/>
          </a:xfrm>
        </p:grpSpPr>
        <p:pic>
          <p:nvPicPr>
            <p:cNvPr id="7" name="coherence2.pdf">
              <a:extLst>
                <a:ext uri="{FF2B5EF4-FFF2-40B4-BE49-F238E27FC236}">
                  <a16:creationId xmlns:a16="http://schemas.microsoft.com/office/drawing/2014/main" id="{0017C81D-D126-AF4C-9AB7-EDEB67D4B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4380" y="1684736"/>
              <a:ext cx="2907605" cy="1503084"/>
            </a:xfrm>
            <a:prstGeom prst="rect">
              <a:avLst/>
            </a:prstGeom>
            <a:ln w="3175">
              <a:miter lim="400000"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7EDB99A-16A6-A549-88F5-B1D2F5C74877}"/>
                    </a:ext>
                  </a:extLst>
                </p:cNvPr>
                <p:cNvSpPr txBox="1"/>
                <p:nvPr/>
              </p:nvSpPr>
              <p:spPr>
                <a:xfrm>
                  <a:off x="8286040" y="2372539"/>
                  <a:ext cx="557268" cy="28886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a14:m>
                  <a:r>
                    <a:rPr lang="en-US" sz="1800" b="1" dirty="0"/>
                    <a:t>(</a:t>
                  </a:r>
                  <a:r>
                    <a:rPr lang="en-US" sz="1800" b="1" dirty="0" err="1"/>
                    <a:t>x,t</a:t>
                  </a:r>
                  <a:r>
                    <a:rPr lang="en-US" sz="1800" b="1" dirty="0"/>
                    <a:t>)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7EDB99A-16A6-A549-88F5-B1D2F5C748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6040" y="2372539"/>
                  <a:ext cx="557268" cy="288862"/>
                </a:xfrm>
                <a:prstGeom prst="rect">
                  <a:avLst/>
                </a:prstGeom>
                <a:blipFill>
                  <a:blip r:embed="rId4"/>
                  <a:stretch>
                    <a:fillRect l="-11111" t="-20833" r="-24444" b="-3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6A863A9-84D7-5041-868F-F1EF0A84661D}"/>
                    </a:ext>
                  </a:extLst>
                </p:cNvPr>
                <p:cNvSpPr txBox="1"/>
                <p:nvPr/>
              </p:nvSpPr>
              <p:spPr>
                <a:xfrm>
                  <a:off x="6154400" y="1175767"/>
                  <a:ext cx="956865" cy="3434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6A863A9-84D7-5041-868F-F1EF0A8466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54400" y="1175767"/>
                  <a:ext cx="956865" cy="343492"/>
                </a:xfrm>
                <a:prstGeom prst="rect">
                  <a:avLst/>
                </a:prstGeom>
                <a:blipFill>
                  <a:blip r:embed="rId5"/>
                  <a:stretch>
                    <a:fillRect l="-10526" t="-7143" r="-5263" b="-32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3" name="coherence1.pdf">
            <a:extLst>
              <a:ext uri="{FF2B5EF4-FFF2-40B4-BE49-F238E27FC236}">
                <a16:creationId xmlns:a16="http://schemas.microsoft.com/office/drawing/2014/main" id="{C69F1E5E-BD40-DB41-ACBC-8A357F9C72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043" y="4356746"/>
            <a:ext cx="2907605" cy="2021885"/>
          </a:xfrm>
          <a:prstGeom prst="rect">
            <a:avLst/>
          </a:prstGeom>
          <a:ln w="3175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4B742CB-3D96-364E-985C-1CD58A8F068A}"/>
                  </a:ext>
                </a:extLst>
              </p:cNvPr>
              <p:cNvSpPr txBox="1"/>
              <p:nvPr/>
            </p:nvSpPr>
            <p:spPr>
              <a:xfrm>
                <a:off x="6137822" y="3931078"/>
                <a:ext cx="1176091" cy="3434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4B742CB-3D96-364E-985C-1CD58A8F0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7822" y="3931078"/>
                <a:ext cx="1176091" cy="343492"/>
              </a:xfrm>
              <a:prstGeom prst="rect">
                <a:avLst/>
              </a:prstGeom>
              <a:blipFill>
                <a:blip r:embed="rId7"/>
                <a:stretch>
                  <a:fillRect l="-7447" t="-14286" b="-39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C698EB95-7E54-C549-AC82-EBCE5BE54E15}"/>
              </a:ext>
            </a:extLst>
          </p:cNvPr>
          <p:cNvGrpSpPr/>
          <p:nvPr/>
        </p:nvGrpSpPr>
        <p:grpSpPr>
          <a:xfrm>
            <a:off x="5168781" y="1635704"/>
            <a:ext cx="2646995" cy="1805351"/>
            <a:chOff x="252959" y="3106283"/>
            <a:chExt cx="2646995" cy="1805351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AC64FEC-E80A-724C-9587-A23CF853B1B9}"/>
                </a:ext>
              </a:extLst>
            </p:cNvPr>
            <p:cNvCxnSpPr/>
            <p:nvPr/>
          </p:nvCxnSpPr>
          <p:spPr bwMode="auto">
            <a:xfrm>
              <a:off x="252959" y="3106283"/>
              <a:ext cx="2646995" cy="1805351"/>
            </a:xfrm>
            <a:prstGeom prst="line">
              <a:avLst/>
            </a:prstGeom>
            <a:solidFill>
              <a:srgbClr val="00B8FF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711C436-2412-6242-96B3-C23907C4B87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77222" y="3145520"/>
              <a:ext cx="2568218" cy="1695946"/>
            </a:xfrm>
            <a:prstGeom prst="line">
              <a:avLst/>
            </a:prstGeom>
            <a:solidFill>
              <a:srgbClr val="00B8FF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360C270-EF87-6B4F-B8B3-4D5200F0495C}"/>
              </a:ext>
            </a:extLst>
          </p:cNvPr>
          <p:cNvSpPr txBox="1"/>
          <p:nvPr/>
        </p:nvSpPr>
        <p:spPr>
          <a:xfrm>
            <a:off x="435186" y="1882631"/>
            <a:ext cx="3732304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the FRB brightness temperature</a:t>
            </a:r>
            <a:endParaRPr lang="en-US" sz="2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2FB3E83-FE05-0A49-8C49-D679B202D61B}"/>
              </a:ext>
            </a:extLst>
          </p:cNvPr>
          <p:cNvSpPr txBox="1"/>
          <p:nvPr/>
        </p:nvSpPr>
        <p:spPr>
          <a:xfrm>
            <a:off x="1711232" y="3043644"/>
            <a:ext cx="1600118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is unphysical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1774B47-9F25-114A-A882-2A78969829ED}"/>
                  </a:ext>
                </a:extLst>
              </p:cNvPr>
              <p:cNvSpPr txBox="1"/>
              <p:nvPr/>
            </p:nvSpPr>
            <p:spPr>
              <a:xfrm>
                <a:off x="642911" y="4956334"/>
                <a:ext cx="4251677" cy="4837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∴</m:t>
                    </m:r>
                  </m:oMath>
                </a14:m>
                <a:r>
                  <a:rPr lang="en-US" sz="2000" b="1" dirty="0"/>
                  <a:t>    FRB radiation must be coherent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1774B47-9F25-114A-A882-2A78969829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11" y="4956334"/>
                <a:ext cx="4251677" cy="483787"/>
              </a:xfrm>
              <a:prstGeom prst="rect">
                <a:avLst/>
              </a:prstGeom>
              <a:blipFill>
                <a:blip r:embed="rId8"/>
                <a:stretch>
                  <a:fillRect l="-2090" t="-2564" r="-597" b="-25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5001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24EB798-D6E4-2648-999D-DFF007E96300}"/>
              </a:ext>
            </a:extLst>
          </p:cNvPr>
          <p:cNvSpPr txBox="1"/>
          <p:nvPr/>
        </p:nvSpPr>
        <p:spPr>
          <a:xfrm>
            <a:off x="2779230" y="1718653"/>
            <a:ext cx="3575612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FFC000"/>
                </a:solidFill>
              </a:rPr>
              <a:t>Radiation produced inside the magnetosphere – near-field model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9A2CBA-9D99-A148-A025-1D16177F7332}"/>
              </a:ext>
            </a:extLst>
          </p:cNvPr>
          <p:cNvGrpSpPr/>
          <p:nvPr/>
        </p:nvGrpSpPr>
        <p:grpSpPr>
          <a:xfrm>
            <a:off x="139789" y="4055688"/>
            <a:ext cx="8637406" cy="2424736"/>
            <a:chOff x="139789" y="1007687"/>
            <a:chExt cx="8637406" cy="242473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F67A9D8-66DD-364E-A3BD-C6DEA416EC05}"/>
                </a:ext>
              </a:extLst>
            </p:cNvPr>
            <p:cNvGrpSpPr/>
            <p:nvPr/>
          </p:nvGrpSpPr>
          <p:grpSpPr>
            <a:xfrm>
              <a:off x="4471638" y="1038438"/>
              <a:ext cx="4305557" cy="2393985"/>
              <a:chOff x="4695750" y="1785398"/>
              <a:chExt cx="4305557" cy="2393985"/>
            </a:xfrm>
          </p:grpSpPr>
          <p:grpSp>
            <p:nvGrpSpPr>
              <p:cNvPr id="49" name="Group 27">
                <a:extLst>
                  <a:ext uri="{FF2B5EF4-FFF2-40B4-BE49-F238E27FC236}">
                    <a16:creationId xmlns:a16="http://schemas.microsoft.com/office/drawing/2014/main" id="{37BF8154-69F9-1C45-88F7-BD7E8C9301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483327">
                <a:off x="5110881" y="1597314"/>
                <a:ext cx="2166938" cy="2997200"/>
                <a:chOff x="3368" y="1736"/>
                <a:chExt cx="1365" cy="1888"/>
              </a:xfrm>
            </p:grpSpPr>
            <p:sp>
              <p:nvSpPr>
                <p:cNvPr id="51" name="Oval 28">
                  <a:extLst>
                    <a:ext uri="{FF2B5EF4-FFF2-40B4-BE49-F238E27FC236}">
                      <a16:creationId xmlns:a16="http://schemas.microsoft.com/office/drawing/2014/main" id="{810BE057-1B0C-EB42-8DD6-EB2BD0E898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68" y="1736"/>
                  <a:ext cx="1162" cy="1164"/>
                </a:xfrm>
                <a:prstGeom prst="ellipse">
                  <a:avLst/>
                </a:prstGeom>
                <a:noFill/>
                <a:ln w="50760">
                  <a:solidFill>
                    <a:srgbClr val="0033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wrap="none" anchor="ctr"/>
                <a:lstStyle/>
                <a:p>
                  <a:endParaRPr lang="en-US"/>
                </a:p>
              </p:txBody>
            </p:sp>
            <p:sp>
              <p:nvSpPr>
                <p:cNvPr id="52" name="Line 30">
                  <a:extLst>
                    <a:ext uri="{FF2B5EF4-FFF2-40B4-BE49-F238E27FC236}">
                      <a16:creationId xmlns:a16="http://schemas.microsoft.com/office/drawing/2014/main" id="{DB2C9F13-3A5B-8E4C-9E2F-DA6275A27B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248" y="2822"/>
                  <a:ext cx="487" cy="803"/>
                </a:xfrm>
                <a:prstGeom prst="line">
                  <a:avLst/>
                </a:prstGeom>
                <a:noFill/>
                <a:ln w="50760">
                  <a:solidFill>
                    <a:srgbClr val="0033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0" name="Text Box 33">
                <a:extLst>
                  <a:ext uri="{FF2B5EF4-FFF2-40B4-BE49-F238E27FC236}">
                    <a16:creationId xmlns:a16="http://schemas.microsoft.com/office/drawing/2014/main" id="{2DC01D82-8629-6E40-ADDD-79671FAF0A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08995" y="1785398"/>
                <a:ext cx="1992312" cy="2996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  <a:buFont typeface="Palatino Linotype" charset="0"/>
                  <a:buNone/>
                </a:pPr>
                <a:r>
                  <a:rPr lang="en-GB" sz="1600" b="1" dirty="0">
                    <a:solidFill>
                      <a:srgbClr val="FFFFFF"/>
                    </a:solidFill>
                    <a:latin typeface="Palatino Linotype" charset="0"/>
                    <a:cs typeface="DejaVu LGC Sans" charset="0"/>
                  </a:rPr>
                  <a:t>Maser in shocks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FF806A1-0260-6E42-8361-5723F65ED3D3}"/>
                </a:ext>
              </a:extLst>
            </p:cNvPr>
            <p:cNvGrpSpPr/>
            <p:nvPr/>
          </p:nvGrpSpPr>
          <p:grpSpPr>
            <a:xfrm>
              <a:off x="914400" y="1007687"/>
              <a:ext cx="4502993" cy="378565"/>
              <a:chOff x="1138512" y="1754647"/>
              <a:chExt cx="4502993" cy="378565"/>
            </a:xfrm>
          </p:grpSpPr>
          <p:cxnSp>
            <p:nvCxnSpPr>
              <p:cNvPr id="46" name="Straight Arrow Connector 34">
                <a:extLst>
                  <a:ext uri="{FF2B5EF4-FFF2-40B4-BE49-F238E27FC236}">
                    <a16:creationId xmlns:a16="http://schemas.microsoft.com/office/drawing/2014/main" id="{428FADA5-4C94-3645-9F5A-262EBCDA11B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138512" y="1960563"/>
                <a:ext cx="1106653" cy="0"/>
              </a:xfrm>
              <a:prstGeom prst="straightConnector1">
                <a:avLst/>
              </a:prstGeom>
              <a:noFill/>
              <a:ln w="28575">
                <a:solidFill>
                  <a:srgbClr val="C8CCAB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47" name="Straight Arrow Connector 35">
                <a:extLst>
                  <a:ext uri="{FF2B5EF4-FFF2-40B4-BE49-F238E27FC236}">
                    <a16:creationId xmlns:a16="http://schemas.microsoft.com/office/drawing/2014/main" id="{3377248C-B629-BC48-A9B0-7542A0218C5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491312" y="1966160"/>
                <a:ext cx="1150193" cy="14838"/>
              </a:xfrm>
              <a:prstGeom prst="straightConnector1">
                <a:avLst/>
              </a:prstGeom>
              <a:noFill/>
              <a:ln w="28575">
                <a:solidFill>
                  <a:srgbClr val="C8CCAB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48" name="TextBox 36">
                <a:extLst>
                  <a:ext uri="{FF2B5EF4-FFF2-40B4-BE49-F238E27FC236}">
                    <a16:creationId xmlns:a16="http://schemas.microsoft.com/office/drawing/2014/main" id="{C0D1BCFB-BCA4-0B43-A1B8-06B72A8D5C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5312" y="1754647"/>
                <a:ext cx="2383986" cy="3785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Times New Roman" charset="0"/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Times New Roman" charset="0"/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Times New Roman" charset="0"/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Times New Roman" charset="0"/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1" dirty="0"/>
                  <a:t>10</a:t>
                </a:r>
                <a:r>
                  <a:rPr lang="en-US" sz="2000" b="1" baseline="30000" dirty="0"/>
                  <a:t>9</a:t>
                </a:r>
                <a:r>
                  <a:rPr lang="en-US" sz="2000" b="1" dirty="0"/>
                  <a:t>cm &lt; R &lt; 10</a:t>
                </a:r>
                <a:r>
                  <a:rPr lang="en-US" sz="2000" b="1" baseline="30000" dirty="0"/>
                  <a:t>14 </a:t>
                </a:r>
                <a:r>
                  <a:rPr lang="en-US" sz="2000" b="1" dirty="0"/>
                  <a:t>cm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0B051EB-F16F-3A4C-AF45-BA1F2EC21CCA}"/>
                </a:ext>
              </a:extLst>
            </p:cNvPr>
            <p:cNvGrpSpPr/>
            <p:nvPr/>
          </p:nvGrpSpPr>
          <p:grpSpPr>
            <a:xfrm>
              <a:off x="139789" y="1515228"/>
              <a:ext cx="6142255" cy="1804843"/>
              <a:chOff x="363901" y="1944730"/>
              <a:chExt cx="6142255" cy="180484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CEFD5323-4602-2443-9A45-A13EBD11408D}"/>
                  </a:ext>
                </a:extLst>
              </p:cNvPr>
              <p:cNvGrpSpPr/>
              <p:nvPr/>
            </p:nvGrpSpPr>
            <p:grpSpPr>
              <a:xfrm>
                <a:off x="363901" y="1944730"/>
                <a:ext cx="6142255" cy="1804843"/>
                <a:chOff x="363901" y="2262188"/>
                <a:chExt cx="6142255" cy="1804843"/>
              </a:xfrm>
            </p:grpSpPr>
            <p:grpSp>
              <p:nvGrpSpPr>
                <p:cNvPr id="12" name="Group 8">
                  <a:extLst>
                    <a:ext uri="{FF2B5EF4-FFF2-40B4-BE49-F238E27FC236}">
                      <a16:creationId xmlns:a16="http://schemas.microsoft.com/office/drawing/2014/main" id="{B8EA338D-1DB7-634B-B4B8-EF79994F9C3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590169" y="2572586"/>
                  <a:ext cx="915987" cy="1296987"/>
                  <a:chOff x="4652" y="1892"/>
                  <a:chExt cx="577" cy="817"/>
                </a:xfrm>
              </p:grpSpPr>
              <p:grpSp>
                <p:nvGrpSpPr>
                  <p:cNvPr id="34" name="Group 9">
                    <a:extLst>
                      <a:ext uri="{FF2B5EF4-FFF2-40B4-BE49-F238E27FC236}">
                        <a16:creationId xmlns:a16="http://schemas.microsoft.com/office/drawing/2014/main" id="{8229070B-2170-8F48-BFFF-0D4B4DB53B0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652" y="1892"/>
                    <a:ext cx="385" cy="33"/>
                    <a:chOff x="4652" y="1892"/>
                    <a:chExt cx="385" cy="33"/>
                  </a:xfrm>
                </p:grpSpPr>
                <p:sp>
                  <p:nvSpPr>
                    <p:cNvPr id="44" name="Freeform 10">
                      <a:extLst>
                        <a:ext uri="{FF2B5EF4-FFF2-40B4-BE49-F238E27FC236}">
                          <a16:creationId xmlns:a16="http://schemas.microsoft.com/office/drawing/2014/main" id="{F2784844-E100-7045-95F5-7A4B94748C2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2" y="1892"/>
                      <a:ext cx="333" cy="34"/>
                    </a:xfrm>
                    <a:custGeom>
                      <a:avLst/>
                      <a:gdLst>
                        <a:gd name="T0" fmla="*/ 0 w 3792"/>
                        <a:gd name="T1" fmla="*/ 0 h 1856"/>
                        <a:gd name="T2" fmla="*/ 0 w 3792"/>
                        <a:gd name="T3" fmla="*/ 0 h 1856"/>
                        <a:gd name="T4" fmla="*/ 0 w 3792"/>
                        <a:gd name="T5" fmla="*/ 0 h 1856"/>
                        <a:gd name="T6" fmla="*/ 0 w 3792"/>
                        <a:gd name="T7" fmla="*/ 0 h 1856"/>
                        <a:gd name="T8" fmla="*/ 0 w 3792"/>
                        <a:gd name="T9" fmla="*/ 0 h 1856"/>
                        <a:gd name="T10" fmla="*/ 0 w 3792"/>
                        <a:gd name="T11" fmla="*/ 0 h 1856"/>
                        <a:gd name="T12" fmla="*/ 0 w 3792"/>
                        <a:gd name="T13" fmla="*/ 0 h 1856"/>
                        <a:gd name="T14" fmla="*/ 0 w 3792"/>
                        <a:gd name="T15" fmla="*/ 0 h 185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3792"/>
                        <a:gd name="T25" fmla="*/ 0 h 1856"/>
                        <a:gd name="T26" fmla="*/ 3792 w 3792"/>
                        <a:gd name="T27" fmla="*/ 1856 h 185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3792" h="1856">
                          <a:moveTo>
                            <a:pt x="0" y="976"/>
                          </a:moveTo>
                          <a:cubicBezTo>
                            <a:pt x="172" y="540"/>
                            <a:pt x="344" y="104"/>
                            <a:pt x="528" y="112"/>
                          </a:cubicBezTo>
                          <a:cubicBezTo>
                            <a:pt x="712" y="120"/>
                            <a:pt x="928" y="736"/>
                            <a:pt x="1104" y="1024"/>
                          </a:cubicBezTo>
                          <a:cubicBezTo>
                            <a:pt x="1280" y="1312"/>
                            <a:pt x="1424" y="1856"/>
                            <a:pt x="1584" y="1840"/>
                          </a:cubicBezTo>
                          <a:cubicBezTo>
                            <a:pt x="1744" y="1824"/>
                            <a:pt x="1888" y="1232"/>
                            <a:pt x="2064" y="928"/>
                          </a:cubicBezTo>
                          <a:cubicBezTo>
                            <a:pt x="2240" y="624"/>
                            <a:pt x="2440" y="0"/>
                            <a:pt x="2640" y="16"/>
                          </a:cubicBezTo>
                          <a:cubicBezTo>
                            <a:pt x="2840" y="32"/>
                            <a:pt x="3072" y="832"/>
                            <a:pt x="3264" y="1024"/>
                          </a:cubicBezTo>
                          <a:cubicBezTo>
                            <a:pt x="3456" y="1216"/>
                            <a:pt x="3672" y="1144"/>
                            <a:pt x="3792" y="1168"/>
                          </a:cubicBezTo>
                        </a:path>
                      </a:pathLst>
                    </a:custGeom>
                    <a:noFill/>
                    <a:ln w="5724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" name="Line 11">
                      <a:extLst>
                        <a:ext uri="{FF2B5EF4-FFF2-40B4-BE49-F238E27FC236}">
                          <a16:creationId xmlns:a16="http://schemas.microsoft.com/office/drawing/2014/main" id="{FBB6AA66-175A-4345-A500-1321C8228F0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62" y="1911"/>
                      <a:ext cx="76" cy="1"/>
                    </a:xfrm>
                    <a:prstGeom prst="line">
                      <a:avLst/>
                    </a:prstGeom>
                    <a:noFill/>
                    <a:ln w="57240">
                      <a:solidFill>
                        <a:srgbClr val="FFFF00"/>
                      </a:solidFill>
                      <a:miter lim="800000"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5" name="Group 12">
                    <a:extLst>
                      <a:ext uri="{FF2B5EF4-FFF2-40B4-BE49-F238E27FC236}">
                        <a16:creationId xmlns:a16="http://schemas.microsoft.com/office/drawing/2014/main" id="{E4A7C4CA-E317-C44E-A802-4572D163EF2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844" y="2153"/>
                    <a:ext cx="385" cy="33"/>
                    <a:chOff x="4844" y="2153"/>
                    <a:chExt cx="385" cy="33"/>
                  </a:xfrm>
                </p:grpSpPr>
                <p:sp>
                  <p:nvSpPr>
                    <p:cNvPr id="42" name="Freeform 13">
                      <a:extLst>
                        <a:ext uri="{FF2B5EF4-FFF2-40B4-BE49-F238E27FC236}">
                          <a16:creationId xmlns:a16="http://schemas.microsoft.com/office/drawing/2014/main" id="{08C313A1-FDC7-4F46-AC87-7DFD1048180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44" y="2153"/>
                      <a:ext cx="332" cy="34"/>
                    </a:xfrm>
                    <a:custGeom>
                      <a:avLst/>
                      <a:gdLst>
                        <a:gd name="T0" fmla="*/ 0 w 3792"/>
                        <a:gd name="T1" fmla="*/ 0 h 1856"/>
                        <a:gd name="T2" fmla="*/ 0 w 3792"/>
                        <a:gd name="T3" fmla="*/ 0 h 1856"/>
                        <a:gd name="T4" fmla="*/ 0 w 3792"/>
                        <a:gd name="T5" fmla="*/ 0 h 1856"/>
                        <a:gd name="T6" fmla="*/ 0 w 3792"/>
                        <a:gd name="T7" fmla="*/ 0 h 1856"/>
                        <a:gd name="T8" fmla="*/ 0 w 3792"/>
                        <a:gd name="T9" fmla="*/ 0 h 1856"/>
                        <a:gd name="T10" fmla="*/ 0 w 3792"/>
                        <a:gd name="T11" fmla="*/ 0 h 1856"/>
                        <a:gd name="T12" fmla="*/ 0 w 3792"/>
                        <a:gd name="T13" fmla="*/ 0 h 1856"/>
                        <a:gd name="T14" fmla="*/ 0 w 3792"/>
                        <a:gd name="T15" fmla="*/ 0 h 185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3792"/>
                        <a:gd name="T25" fmla="*/ 0 h 1856"/>
                        <a:gd name="T26" fmla="*/ 3792 w 3792"/>
                        <a:gd name="T27" fmla="*/ 1856 h 185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3792" h="1856">
                          <a:moveTo>
                            <a:pt x="0" y="976"/>
                          </a:moveTo>
                          <a:cubicBezTo>
                            <a:pt x="172" y="540"/>
                            <a:pt x="344" y="104"/>
                            <a:pt x="528" y="112"/>
                          </a:cubicBezTo>
                          <a:cubicBezTo>
                            <a:pt x="712" y="120"/>
                            <a:pt x="928" y="736"/>
                            <a:pt x="1104" y="1024"/>
                          </a:cubicBezTo>
                          <a:cubicBezTo>
                            <a:pt x="1280" y="1312"/>
                            <a:pt x="1424" y="1856"/>
                            <a:pt x="1584" y="1840"/>
                          </a:cubicBezTo>
                          <a:cubicBezTo>
                            <a:pt x="1744" y="1824"/>
                            <a:pt x="1888" y="1232"/>
                            <a:pt x="2064" y="928"/>
                          </a:cubicBezTo>
                          <a:cubicBezTo>
                            <a:pt x="2240" y="624"/>
                            <a:pt x="2440" y="0"/>
                            <a:pt x="2640" y="16"/>
                          </a:cubicBezTo>
                          <a:cubicBezTo>
                            <a:pt x="2840" y="32"/>
                            <a:pt x="3072" y="832"/>
                            <a:pt x="3264" y="1024"/>
                          </a:cubicBezTo>
                          <a:cubicBezTo>
                            <a:pt x="3456" y="1216"/>
                            <a:pt x="3672" y="1144"/>
                            <a:pt x="3792" y="1168"/>
                          </a:cubicBezTo>
                        </a:path>
                      </a:pathLst>
                    </a:custGeom>
                    <a:noFill/>
                    <a:ln w="5724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" name="Line 14">
                      <a:extLst>
                        <a:ext uri="{FF2B5EF4-FFF2-40B4-BE49-F238E27FC236}">
                          <a16:creationId xmlns:a16="http://schemas.microsoft.com/office/drawing/2014/main" id="{3CDA9006-3D13-BA4C-8FB6-25CC1FA04EA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55" y="2172"/>
                      <a:ext cx="76" cy="1"/>
                    </a:xfrm>
                    <a:prstGeom prst="line">
                      <a:avLst/>
                    </a:prstGeom>
                    <a:noFill/>
                    <a:ln w="57240">
                      <a:solidFill>
                        <a:srgbClr val="FFFF00"/>
                      </a:solidFill>
                      <a:miter lim="800000"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6" name="Group 15">
                    <a:extLst>
                      <a:ext uri="{FF2B5EF4-FFF2-40B4-BE49-F238E27FC236}">
                        <a16:creationId xmlns:a16="http://schemas.microsoft.com/office/drawing/2014/main" id="{FDF9B5EA-12E2-EE48-B41B-4FD3952686A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844" y="2414"/>
                    <a:ext cx="385" cy="33"/>
                    <a:chOff x="4844" y="2414"/>
                    <a:chExt cx="385" cy="33"/>
                  </a:xfrm>
                </p:grpSpPr>
                <p:sp>
                  <p:nvSpPr>
                    <p:cNvPr id="40" name="Freeform 16">
                      <a:extLst>
                        <a:ext uri="{FF2B5EF4-FFF2-40B4-BE49-F238E27FC236}">
                          <a16:creationId xmlns:a16="http://schemas.microsoft.com/office/drawing/2014/main" id="{B4275A12-E575-8F45-B9F3-CD250442594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44" y="2414"/>
                      <a:ext cx="332" cy="34"/>
                    </a:xfrm>
                    <a:custGeom>
                      <a:avLst/>
                      <a:gdLst>
                        <a:gd name="T0" fmla="*/ 0 w 3792"/>
                        <a:gd name="T1" fmla="*/ 0 h 1856"/>
                        <a:gd name="T2" fmla="*/ 0 w 3792"/>
                        <a:gd name="T3" fmla="*/ 0 h 1856"/>
                        <a:gd name="T4" fmla="*/ 0 w 3792"/>
                        <a:gd name="T5" fmla="*/ 0 h 1856"/>
                        <a:gd name="T6" fmla="*/ 0 w 3792"/>
                        <a:gd name="T7" fmla="*/ 0 h 1856"/>
                        <a:gd name="T8" fmla="*/ 0 w 3792"/>
                        <a:gd name="T9" fmla="*/ 0 h 1856"/>
                        <a:gd name="T10" fmla="*/ 0 w 3792"/>
                        <a:gd name="T11" fmla="*/ 0 h 1856"/>
                        <a:gd name="T12" fmla="*/ 0 w 3792"/>
                        <a:gd name="T13" fmla="*/ 0 h 1856"/>
                        <a:gd name="T14" fmla="*/ 0 w 3792"/>
                        <a:gd name="T15" fmla="*/ 0 h 185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3792"/>
                        <a:gd name="T25" fmla="*/ 0 h 1856"/>
                        <a:gd name="T26" fmla="*/ 3792 w 3792"/>
                        <a:gd name="T27" fmla="*/ 1856 h 185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3792" h="1856">
                          <a:moveTo>
                            <a:pt x="0" y="976"/>
                          </a:moveTo>
                          <a:cubicBezTo>
                            <a:pt x="172" y="540"/>
                            <a:pt x="344" y="104"/>
                            <a:pt x="528" y="112"/>
                          </a:cubicBezTo>
                          <a:cubicBezTo>
                            <a:pt x="712" y="120"/>
                            <a:pt x="928" y="736"/>
                            <a:pt x="1104" y="1024"/>
                          </a:cubicBezTo>
                          <a:cubicBezTo>
                            <a:pt x="1280" y="1312"/>
                            <a:pt x="1424" y="1856"/>
                            <a:pt x="1584" y="1840"/>
                          </a:cubicBezTo>
                          <a:cubicBezTo>
                            <a:pt x="1744" y="1824"/>
                            <a:pt x="1888" y="1232"/>
                            <a:pt x="2064" y="928"/>
                          </a:cubicBezTo>
                          <a:cubicBezTo>
                            <a:pt x="2240" y="624"/>
                            <a:pt x="2440" y="0"/>
                            <a:pt x="2640" y="16"/>
                          </a:cubicBezTo>
                          <a:cubicBezTo>
                            <a:pt x="2840" y="32"/>
                            <a:pt x="3072" y="832"/>
                            <a:pt x="3264" y="1024"/>
                          </a:cubicBezTo>
                          <a:cubicBezTo>
                            <a:pt x="3456" y="1216"/>
                            <a:pt x="3672" y="1144"/>
                            <a:pt x="3792" y="1168"/>
                          </a:cubicBezTo>
                        </a:path>
                      </a:pathLst>
                    </a:custGeom>
                    <a:noFill/>
                    <a:ln w="5724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" name="Line 17">
                      <a:extLst>
                        <a:ext uri="{FF2B5EF4-FFF2-40B4-BE49-F238E27FC236}">
                          <a16:creationId xmlns:a16="http://schemas.microsoft.com/office/drawing/2014/main" id="{22243815-BE62-D34A-A696-434A75E93A2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55" y="2433"/>
                      <a:ext cx="76" cy="1"/>
                    </a:xfrm>
                    <a:prstGeom prst="line">
                      <a:avLst/>
                    </a:prstGeom>
                    <a:noFill/>
                    <a:ln w="57240">
                      <a:solidFill>
                        <a:srgbClr val="FFFF00"/>
                      </a:solidFill>
                      <a:miter lim="800000"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7" name="Group 18">
                    <a:extLst>
                      <a:ext uri="{FF2B5EF4-FFF2-40B4-BE49-F238E27FC236}">
                        <a16:creationId xmlns:a16="http://schemas.microsoft.com/office/drawing/2014/main" id="{04D0D804-18CF-D446-BB03-5A653D52ADA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652" y="2676"/>
                    <a:ext cx="385" cy="33"/>
                    <a:chOff x="4652" y="2676"/>
                    <a:chExt cx="385" cy="33"/>
                  </a:xfrm>
                </p:grpSpPr>
                <p:sp>
                  <p:nvSpPr>
                    <p:cNvPr id="38" name="Freeform 19">
                      <a:extLst>
                        <a:ext uri="{FF2B5EF4-FFF2-40B4-BE49-F238E27FC236}">
                          <a16:creationId xmlns:a16="http://schemas.microsoft.com/office/drawing/2014/main" id="{84C3B716-8816-0240-92CD-726B26744D8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2" y="2676"/>
                      <a:ext cx="333" cy="34"/>
                    </a:xfrm>
                    <a:custGeom>
                      <a:avLst/>
                      <a:gdLst>
                        <a:gd name="T0" fmla="*/ 0 w 3792"/>
                        <a:gd name="T1" fmla="*/ 0 h 1856"/>
                        <a:gd name="T2" fmla="*/ 0 w 3792"/>
                        <a:gd name="T3" fmla="*/ 0 h 1856"/>
                        <a:gd name="T4" fmla="*/ 0 w 3792"/>
                        <a:gd name="T5" fmla="*/ 0 h 1856"/>
                        <a:gd name="T6" fmla="*/ 0 w 3792"/>
                        <a:gd name="T7" fmla="*/ 0 h 1856"/>
                        <a:gd name="T8" fmla="*/ 0 w 3792"/>
                        <a:gd name="T9" fmla="*/ 0 h 1856"/>
                        <a:gd name="T10" fmla="*/ 0 w 3792"/>
                        <a:gd name="T11" fmla="*/ 0 h 1856"/>
                        <a:gd name="T12" fmla="*/ 0 w 3792"/>
                        <a:gd name="T13" fmla="*/ 0 h 1856"/>
                        <a:gd name="T14" fmla="*/ 0 w 3792"/>
                        <a:gd name="T15" fmla="*/ 0 h 185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3792"/>
                        <a:gd name="T25" fmla="*/ 0 h 1856"/>
                        <a:gd name="T26" fmla="*/ 3792 w 3792"/>
                        <a:gd name="T27" fmla="*/ 1856 h 185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3792" h="1856">
                          <a:moveTo>
                            <a:pt x="0" y="976"/>
                          </a:moveTo>
                          <a:cubicBezTo>
                            <a:pt x="172" y="540"/>
                            <a:pt x="344" y="104"/>
                            <a:pt x="528" y="112"/>
                          </a:cubicBezTo>
                          <a:cubicBezTo>
                            <a:pt x="712" y="120"/>
                            <a:pt x="928" y="736"/>
                            <a:pt x="1104" y="1024"/>
                          </a:cubicBezTo>
                          <a:cubicBezTo>
                            <a:pt x="1280" y="1312"/>
                            <a:pt x="1424" y="1856"/>
                            <a:pt x="1584" y="1840"/>
                          </a:cubicBezTo>
                          <a:cubicBezTo>
                            <a:pt x="1744" y="1824"/>
                            <a:pt x="1888" y="1232"/>
                            <a:pt x="2064" y="928"/>
                          </a:cubicBezTo>
                          <a:cubicBezTo>
                            <a:pt x="2240" y="624"/>
                            <a:pt x="2440" y="0"/>
                            <a:pt x="2640" y="16"/>
                          </a:cubicBezTo>
                          <a:cubicBezTo>
                            <a:pt x="2840" y="32"/>
                            <a:pt x="3072" y="832"/>
                            <a:pt x="3264" y="1024"/>
                          </a:cubicBezTo>
                          <a:cubicBezTo>
                            <a:pt x="3456" y="1216"/>
                            <a:pt x="3672" y="1144"/>
                            <a:pt x="3792" y="1168"/>
                          </a:cubicBezTo>
                        </a:path>
                      </a:pathLst>
                    </a:custGeom>
                    <a:noFill/>
                    <a:ln w="5724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" name="Line 20">
                      <a:extLst>
                        <a:ext uri="{FF2B5EF4-FFF2-40B4-BE49-F238E27FC236}">
                          <a16:creationId xmlns:a16="http://schemas.microsoft.com/office/drawing/2014/main" id="{3C6E729C-4301-2147-8D7C-950840A146A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62" y="2695"/>
                      <a:ext cx="76" cy="1"/>
                    </a:xfrm>
                    <a:prstGeom prst="line">
                      <a:avLst/>
                    </a:prstGeom>
                    <a:noFill/>
                    <a:ln w="57240">
                      <a:solidFill>
                        <a:srgbClr val="FFFF00"/>
                      </a:solidFill>
                      <a:miter lim="800000"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3" name="Isosceles Triangle 32">
                  <a:extLst>
                    <a:ext uri="{FF2B5EF4-FFF2-40B4-BE49-F238E27FC236}">
                      <a16:creationId xmlns:a16="http://schemas.microsoft.com/office/drawing/2014/main" id="{EBC1E08A-F178-E54F-9448-66651D7B91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2891232" y="1624454"/>
                  <a:ext cx="357940" cy="3082878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CC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4" name="Group 21">
                  <a:extLst>
                    <a:ext uri="{FF2B5EF4-FFF2-40B4-BE49-F238E27FC236}">
                      <a16:creationId xmlns:a16="http://schemas.microsoft.com/office/drawing/2014/main" id="{3915DFEA-8D1F-5B4C-B7B7-DC2AF6D7E05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015311" y="2262188"/>
                  <a:ext cx="2508250" cy="1793875"/>
                  <a:chOff x="2594" y="1732"/>
                  <a:chExt cx="1580" cy="1130"/>
                </a:xfrm>
              </p:grpSpPr>
              <p:sp>
                <p:nvSpPr>
                  <p:cNvPr id="31" name="AutoShape 22">
                    <a:extLst>
                      <a:ext uri="{FF2B5EF4-FFF2-40B4-BE49-F238E27FC236}">
                        <a16:creationId xmlns:a16="http://schemas.microsoft.com/office/drawing/2014/main" id="{9FA40203-2A7A-C941-AD49-5290775FE75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64" y="1816"/>
                    <a:ext cx="1343" cy="95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w 21600"/>
                      <a:gd name="T9" fmla="*/ 0 h 21600"/>
                      <a:gd name="T10" fmla="*/ 0 w 21600"/>
                      <a:gd name="T11" fmla="*/ 0 h 2160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10792 w 21600"/>
                      <a:gd name="T19" fmla="*/ 4129 h 21600"/>
                      <a:gd name="T20" fmla="*/ 21600 w 21600"/>
                      <a:gd name="T21" fmla="*/ 17471 h 2160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1600" h="21600" stroke="0">
                        <a:moveTo>
                          <a:pt x="19209" y="4023"/>
                        </a:moveTo>
                        <a:cubicBezTo>
                          <a:pt x="20756" y="5943"/>
                          <a:pt x="21600" y="8334"/>
                          <a:pt x="21600" y="10800"/>
                        </a:cubicBezTo>
                        <a:cubicBezTo>
                          <a:pt x="21600" y="13211"/>
                          <a:pt x="20792" y="15554"/>
                          <a:pt x="19306" y="17453"/>
                        </a:cubicBezTo>
                        <a:lnTo>
                          <a:pt x="10800" y="10800"/>
                        </a:lnTo>
                        <a:lnTo>
                          <a:pt x="19209" y="4023"/>
                        </a:lnTo>
                        <a:close/>
                      </a:path>
                      <a:path w="21600" h="21600" fill="none">
                        <a:moveTo>
                          <a:pt x="19209" y="4023"/>
                        </a:moveTo>
                        <a:cubicBezTo>
                          <a:pt x="20756" y="5943"/>
                          <a:pt x="21600" y="8334"/>
                          <a:pt x="21600" y="10800"/>
                        </a:cubicBezTo>
                        <a:cubicBezTo>
                          <a:pt x="21600" y="13211"/>
                          <a:pt x="20792" y="15554"/>
                          <a:pt x="19306" y="17453"/>
                        </a:cubicBezTo>
                      </a:path>
                    </a:pathLst>
                  </a:custGeom>
                  <a:noFill/>
                  <a:ln w="190440">
                    <a:solidFill>
                      <a:srgbClr val="DD4D15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2" name="AutoShape 23">
                    <a:extLst>
                      <a:ext uri="{FF2B5EF4-FFF2-40B4-BE49-F238E27FC236}">
                        <a16:creationId xmlns:a16="http://schemas.microsoft.com/office/drawing/2014/main" id="{4C566189-8D10-CB45-912D-73338CE356D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1732"/>
                    <a:ext cx="1343" cy="1131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w 21600"/>
                      <a:gd name="T9" fmla="*/ 0 h 21600"/>
                      <a:gd name="T10" fmla="*/ 0 w 21600"/>
                      <a:gd name="T11" fmla="*/ 0 h 2160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10792 w 21600"/>
                      <a:gd name="T19" fmla="*/ 4125 h 21600"/>
                      <a:gd name="T20" fmla="*/ 21600 w 21600"/>
                      <a:gd name="T21" fmla="*/ 17475 h 2160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1600" h="21600" stroke="0">
                        <a:moveTo>
                          <a:pt x="19209" y="4023"/>
                        </a:moveTo>
                        <a:cubicBezTo>
                          <a:pt x="20756" y="5943"/>
                          <a:pt x="21600" y="8334"/>
                          <a:pt x="21600" y="10800"/>
                        </a:cubicBezTo>
                        <a:cubicBezTo>
                          <a:pt x="21600" y="13211"/>
                          <a:pt x="20792" y="15554"/>
                          <a:pt x="19306" y="17453"/>
                        </a:cubicBezTo>
                        <a:lnTo>
                          <a:pt x="10800" y="10800"/>
                        </a:lnTo>
                        <a:lnTo>
                          <a:pt x="19209" y="4023"/>
                        </a:lnTo>
                        <a:close/>
                      </a:path>
                      <a:path w="21600" h="21600" fill="none">
                        <a:moveTo>
                          <a:pt x="19209" y="4023"/>
                        </a:moveTo>
                        <a:cubicBezTo>
                          <a:pt x="20756" y="5943"/>
                          <a:pt x="21600" y="8334"/>
                          <a:pt x="21600" y="10800"/>
                        </a:cubicBezTo>
                        <a:cubicBezTo>
                          <a:pt x="21600" y="13211"/>
                          <a:pt x="20792" y="15554"/>
                          <a:pt x="19306" y="17453"/>
                        </a:cubicBezTo>
                      </a:path>
                    </a:pathLst>
                  </a:custGeom>
                  <a:noFill/>
                  <a:ln w="190440">
                    <a:solidFill>
                      <a:srgbClr val="29CC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" name="AutoShape 24">
                    <a:extLst>
                      <a:ext uri="{FF2B5EF4-FFF2-40B4-BE49-F238E27FC236}">
                        <a16:creationId xmlns:a16="http://schemas.microsoft.com/office/drawing/2014/main" id="{47E9614F-2D3C-A140-B036-CCE245DDA92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94" y="1974"/>
                    <a:ext cx="1245" cy="63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w 21600"/>
                      <a:gd name="T9" fmla="*/ 0 h 21600"/>
                      <a:gd name="T10" fmla="*/ 0 w 21600"/>
                      <a:gd name="T11" fmla="*/ 0 h 2160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10791 w 21600"/>
                      <a:gd name="T19" fmla="*/ 4130 h 21600"/>
                      <a:gd name="T20" fmla="*/ 21600 w 21600"/>
                      <a:gd name="T21" fmla="*/ 17470 h 2160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1600" h="21600" stroke="0">
                        <a:moveTo>
                          <a:pt x="19209" y="4023"/>
                        </a:moveTo>
                        <a:cubicBezTo>
                          <a:pt x="20756" y="5943"/>
                          <a:pt x="21600" y="8334"/>
                          <a:pt x="21600" y="10800"/>
                        </a:cubicBezTo>
                        <a:cubicBezTo>
                          <a:pt x="21600" y="13211"/>
                          <a:pt x="20792" y="15554"/>
                          <a:pt x="19306" y="17453"/>
                        </a:cubicBezTo>
                        <a:lnTo>
                          <a:pt x="10800" y="10800"/>
                        </a:lnTo>
                        <a:lnTo>
                          <a:pt x="19209" y="4023"/>
                        </a:lnTo>
                        <a:close/>
                      </a:path>
                      <a:path w="21600" h="21600" fill="none">
                        <a:moveTo>
                          <a:pt x="19209" y="4023"/>
                        </a:moveTo>
                        <a:cubicBezTo>
                          <a:pt x="20756" y="5943"/>
                          <a:pt x="21600" y="8334"/>
                          <a:pt x="21600" y="10800"/>
                        </a:cubicBezTo>
                        <a:cubicBezTo>
                          <a:pt x="21600" y="13211"/>
                          <a:pt x="20792" y="15554"/>
                          <a:pt x="19306" y="17453"/>
                        </a:cubicBezTo>
                      </a:path>
                    </a:pathLst>
                  </a:custGeom>
                  <a:noFill/>
                  <a:ln w="190440">
                    <a:solidFill>
                      <a:srgbClr val="00F518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97852952-2BEF-AD49-BEF9-5E8332F8559A}"/>
                    </a:ext>
                  </a:extLst>
                </p:cNvPr>
                <p:cNvGrpSpPr/>
                <p:nvPr/>
              </p:nvGrpSpPr>
              <p:grpSpPr>
                <a:xfrm rot="3512398">
                  <a:off x="251877" y="2591832"/>
                  <a:ext cx="1587223" cy="1363176"/>
                  <a:chOff x="488680" y="1381667"/>
                  <a:chExt cx="2882403" cy="2483363"/>
                </a:xfrm>
              </p:grpSpPr>
              <p:grpSp>
                <p:nvGrpSpPr>
                  <p:cNvPr id="16" name="Group 15">
                    <a:extLst>
                      <a:ext uri="{FF2B5EF4-FFF2-40B4-BE49-F238E27FC236}">
                        <a16:creationId xmlns:a16="http://schemas.microsoft.com/office/drawing/2014/main" id="{C20813DB-5137-724E-BFD4-6664F0D138FB}"/>
                      </a:ext>
                    </a:extLst>
                  </p:cNvPr>
                  <p:cNvGrpSpPr/>
                  <p:nvPr/>
                </p:nvGrpSpPr>
                <p:grpSpPr>
                  <a:xfrm>
                    <a:off x="778163" y="1381667"/>
                    <a:ext cx="2295717" cy="2483363"/>
                    <a:chOff x="778163" y="1381667"/>
                    <a:chExt cx="2295717" cy="2483363"/>
                  </a:xfrm>
                </p:grpSpPr>
                <p:sp>
                  <p:nvSpPr>
                    <p:cNvPr id="27" name="Arc 26">
                      <a:extLst>
                        <a:ext uri="{FF2B5EF4-FFF2-40B4-BE49-F238E27FC236}">
                          <a16:creationId xmlns:a16="http://schemas.microsoft.com/office/drawing/2014/main" id="{5418B3A0-F91C-FB48-9559-6F39409255A5}"/>
                        </a:ext>
                      </a:extLst>
                    </p:cNvPr>
                    <p:cNvSpPr/>
                    <p:nvPr/>
                  </p:nvSpPr>
                  <p:spPr bwMode="auto">
                    <a:xfrm rot="18865424" flipV="1">
                      <a:off x="1083705" y="1116322"/>
                      <a:ext cx="571682" cy="1120153"/>
                    </a:xfrm>
                    <a:prstGeom prst="arc">
                      <a:avLst>
                        <a:gd name="adj1" fmla="val 16124764"/>
                        <a:gd name="adj2" fmla="val 1639481"/>
                      </a:avLst>
                    </a:prstGeom>
                    <a:noFill/>
                    <a:ln w="952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100000"/>
                        <a:buFont typeface="Times New Roman" charset="0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8" name="Arc 27">
                      <a:extLst>
                        <a:ext uri="{FF2B5EF4-FFF2-40B4-BE49-F238E27FC236}">
                          <a16:creationId xmlns:a16="http://schemas.microsoft.com/office/drawing/2014/main" id="{85CA154A-3873-4A45-AA3A-48D7B6295EEB}"/>
                        </a:ext>
                      </a:extLst>
                    </p:cNvPr>
                    <p:cNvSpPr/>
                    <p:nvPr/>
                  </p:nvSpPr>
                  <p:spPr bwMode="auto">
                    <a:xfrm rot="2734576" flipH="1" flipV="1">
                      <a:off x="2227963" y="1107431"/>
                      <a:ext cx="571682" cy="1120153"/>
                    </a:xfrm>
                    <a:prstGeom prst="arc">
                      <a:avLst>
                        <a:gd name="adj1" fmla="val 16124764"/>
                        <a:gd name="adj2" fmla="val 1639481"/>
                      </a:avLst>
                    </a:prstGeom>
                    <a:noFill/>
                    <a:ln w="952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100000"/>
                        <a:buFont typeface="Times New Roman" charset="0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9" name="Arc 28">
                      <a:extLst>
                        <a:ext uri="{FF2B5EF4-FFF2-40B4-BE49-F238E27FC236}">
                          <a16:creationId xmlns:a16="http://schemas.microsoft.com/office/drawing/2014/main" id="{935A3988-7383-4A44-9494-9D03714E95E3}"/>
                        </a:ext>
                      </a:extLst>
                    </p:cNvPr>
                    <p:cNvSpPr/>
                    <p:nvPr/>
                  </p:nvSpPr>
                  <p:spPr bwMode="auto">
                    <a:xfrm rot="3035823">
                      <a:off x="1052399" y="2961664"/>
                      <a:ext cx="571682" cy="1120153"/>
                    </a:xfrm>
                    <a:prstGeom prst="arc">
                      <a:avLst>
                        <a:gd name="adj1" fmla="val 16124764"/>
                        <a:gd name="adj2" fmla="val 1639481"/>
                      </a:avLst>
                    </a:prstGeom>
                    <a:noFill/>
                    <a:ln w="952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100000"/>
                        <a:buFont typeface="Times New Roman" charset="0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30" name="Arc 29">
                      <a:extLst>
                        <a:ext uri="{FF2B5EF4-FFF2-40B4-BE49-F238E27FC236}">
                          <a16:creationId xmlns:a16="http://schemas.microsoft.com/office/drawing/2014/main" id="{38255F11-E456-B140-A781-6930FB6A9828}"/>
                        </a:ext>
                      </a:extLst>
                    </p:cNvPr>
                    <p:cNvSpPr/>
                    <p:nvPr/>
                  </p:nvSpPr>
                  <p:spPr bwMode="auto">
                    <a:xfrm rot="18865424" flipH="1">
                      <a:off x="2187179" y="3019112"/>
                      <a:ext cx="571682" cy="1120153"/>
                    </a:xfrm>
                    <a:prstGeom prst="arc">
                      <a:avLst>
                        <a:gd name="adj1" fmla="val 16124764"/>
                        <a:gd name="adj2" fmla="val 1639481"/>
                      </a:avLst>
                    </a:prstGeom>
                    <a:noFill/>
                    <a:ln w="952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100000"/>
                        <a:buFont typeface="Times New Roman" charset="0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DF925707-9452-DD45-B9D8-A1658CB24D3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80" y="1710150"/>
                    <a:ext cx="2882403" cy="1710975"/>
                    <a:chOff x="185664" y="1867059"/>
                    <a:chExt cx="2882403" cy="1710975"/>
                  </a:xfrm>
                </p:grpSpPr>
                <p:grpSp>
                  <p:nvGrpSpPr>
                    <p:cNvPr id="18" name="Group 17">
                      <a:extLst>
                        <a:ext uri="{FF2B5EF4-FFF2-40B4-BE49-F238E27FC236}">
                          <a16:creationId xmlns:a16="http://schemas.microsoft.com/office/drawing/2014/main" id="{29995F52-87AA-0E40-8A85-5F49197FD33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5664" y="1867059"/>
                      <a:ext cx="1884612" cy="1709907"/>
                      <a:chOff x="-280032" y="1840599"/>
                      <a:chExt cx="1884612" cy="1709907"/>
                    </a:xfrm>
                  </p:grpSpPr>
                  <p:sp>
                    <p:nvSpPr>
                      <p:cNvPr id="24" name="Arc 23">
                        <a:extLst>
                          <a:ext uri="{FF2B5EF4-FFF2-40B4-BE49-F238E27FC236}">
                            <a16:creationId xmlns:a16="http://schemas.microsoft.com/office/drawing/2014/main" id="{FACA174F-923C-5441-921E-FB3A73D12752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flipH="1">
                        <a:off x="4943" y="2127998"/>
                        <a:ext cx="1599637" cy="1184225"/>
                      </a:xfrm>
                      <a:prstGeom prst="arc">
                        <a:avLst>
                          <a:gd name="adj1" fmla="val 16200000"/>
                          <a:gd name="adj2" fmla="val 5738094"/>
                        </a:avLst>
                      </a:prstGeom>
                      <a:noFill/>
                      <a:ln w="9525" cap="flat" cmpd="sng" algn="ctr">
                        <a:solidFill>
                          <a:srgbClr val="FF66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457200" rtl="0" eaLnBrk="1" fontAlgn="base" latinLnBrk="0" hangingPunct="1">
                          <a:lnSpc>
                            <a:spcPct val="93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>
                            <a:srgbClr val="FFFFFF"/>
                          </a:buClr>
                          <a:buSzPct val="100000"/>
                          <a:buFont typeface="Times New Roman" charset="0"/>
                          <a:buNone/>
                          <a:tabLst/>
                        </a:pPr>
                        <a:endPara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endParaRPr>
                      </a:p>
                    </p:txBody>
                  </p:sp>
                  <p:sp>
                    <p:nvSpPr>
                      <p:cNvPr id="25" name="Arc 24">
                        <a:extLst>
                          <a:ext uri="{FF2B5EF4-FFF2-40B4-BE49-F238E27FC236}">
                            <a16:creationId xmlns:a16="http://schemas.microsoft.com/office/drawing/2014/main" id="{A4DFEE76-08FF-4640-AF59-FF206666A403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flipH="1">
                        <a:off x="230923" y="2276806"/>
                        <a:ext cx="1123133" cy="902996"/>
                      </a:xfrm>
                      <a:prstGeom prst="arc">
                        <a:avLst>
                          <a:gd name="adj1" fmla="val 16200000"/>
                          <a:gd name="adj2" fmla="val 5326018"/>
                        </a:avLst>
                      </a:prstGeom>
                      <a:noFill/>
                      <a:ln w="9525" cap="flat" cmpd="sng" algn="ctr">
                        <a:solidFill>
                          <a:srgbClr val="FF66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457200" rtl="0" eaLnBrk="1" fontAlgn="base" latinLnBrk="0" hangingPunct="1">
                          <a:lnSpc>
                            <a:spcPct val="93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>
                            <a:srgbClr val="FFFFFF"/>
                          </a:buClr>
                          <a:buSzPct val="100000"/>
                          <a:buFont typeface="Times New Roman" charset="0"/>
                          <a:buNone/>
                          <a:tabLst/>
                        </a:pPr>
                        <a:endPara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endParaRPr>
                      </a:p>
                    </p:txBody>
                  </p:sp>
                  <p:sp>
                    <p:nvSpPr>
                      <p:cNvPr id="26" name="Arc 25">
                        <a:extLst>
                          <a:ext uri="{FF2B5EF4-FFF2-40B4-BE49-F238E27FC236}">
                            <a16:creationId xmlns:a16="http://schemas.microsoft.com/office/drawing/2014/main" id="{44AC3D47-75B1-DA43-8F66-383A009B7E9B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-280032" y="1840599"/>
                        <a:ext cx="1457787" cy="1709907"/>
                      </a:xfrm>
                      <a:prstGeom prst="arc">
                        <a:avLst>
                          <a:gd name="adj1" fmla="val 12583478"/>
                          <a:gd name="adj2" fmla="val 8875926"/>
                        </a:avLst>
                      </a:prstGeom>
                      <a:noFill/>
                      <a:ln w="9525" cap="flat" cmpd="sng" algn="ctr">
                        <a:solidFill>
                          <a:srgbClr val="FF66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457200" rtl="0" eaLnBrk="1" fontAlgn="base" latinLnBrk="0" hangingPunct="1">
                          <a:lnSpc>
                            <a:spcPct val="93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>
                            <a:srgbClr val="FFFFFF"/>
                          </a:buClr>
                          <a:buSzPct val="100000"/>
                          <a:buFont typeface="Times New Roman" charset="0"/>
                          <a:buNone/>
                          <a:tabLst/>
                        </a:pPr>
                        <a:endPara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endParaRPr>
                      </a:p>
                    </p:txBody>
                  </p:sp>
                </p:grpSp>
                <p:grpSp>
                  <p:nvGrpSpPr>
                    <p:cNvPr id="19" name="Group 18">
                      <a:extLst>
                        <a:ext uri="{FF2B5EF4-FFF2-40B4-BE49-F238E27FC236}">
                          <a16:creationId xmlns:a16="http://schemas.microsoft.com/office/drawing/2014/main" id="{D169BD30-B334-DC45-B582-EFA2BDC548D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80835" y="1868127"/>
                      <a:ext cx="1887232" cy="1709907"/>
                      <a:chOff x="715139" y="1841667"/>
                      <a:chExt cx="1887232" cy="1709907"/>
                    </a:xfrm>
                  </p:grpSpPr>
                  <p:sp>
                    <p:nvSpPr>
                      <p:cNvPr id="21" name="Arc 20">
                        <a:extLst>
                          <a:ext uri="{FF2B5EF4-FFF2-40B4-BE49-F238E27FC236}">
                            <a16:creationId xmlns:a16="http://schemas.microsoft.com/office/drawing/2014/main" id="{457FDE87-78FC-1242-A2DF-80CCC4BC1621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715139" y="2129066"/>
                        <a:ext cx="1599637" cy="1184225"/>
                      </a:xfrm>
                      <a:prstGeom prst="arc">
                        <a:avLst>
                          <a:gd name="adj1" fmla="val 16200000"/>
                          <a:gd name="adj2" fmla="val 5738094"/>
                        </a:avLst>
                      </a:prstGeom>
                      <a:noFill/>
                      <a:ln w="9525" cap="flat" cmpd="sng" algn="ctr">
                        <a:solidFill>
                          <a:srgbClr val="FF66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457200" rtl="0" eaLnBrk="1" fontAlgn="base" latinLnBrk="0" hangingPunct="1">
                          <a:lnSpc>
                            <a:spcPct val="93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>
                            <a:srgbClr val="FFFFFF"/>
                          </a:buClr>
                          <a:buSzPct val="100000"/>
                          <a:buFont typeface="Times New Roman" charset="0"/>
                          <a:buNone/>
                          <a:tabLst/>
                        </a:pPr>
                        <a:endPara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endParaRPr>
                      </a:p>
                    </p:txBody>
                  </p:sp>
                  <p:sp>
                    <p:nvSpPr>
                      <p:cNvPr id="22" name="Arc 21">
                        <a:extLst>
                          <a:ext uri="{FF2B5EF4-FFF2-40B4-BE49-F238E27FC236}">
                            <a16:creationId xmlns:a16="http://schemas.microsoft.com/office/drawing/2014/main" id="{C2CE52ED-E17C-2F4D-A735-CDC01F10359D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941119" y="2277874"/>
                        <a:ext cx="1123133" cy="902996"/>
                      </a:xfrm>
                      <a:prstGeom prst="arc">
                        <a:avLst>
                          <a:gd name="adj1" fmla="val 16200000"/>
                          <a:gd name="adj2" fmla="val 5326018"/>
                        </a:avLst>
                      </a:prstGeom>
                      <a:noFill/>
                      <a:ln w="9525" cap="flat" cmpd="sng" algn="ctr">
                        <a:solidFill>
                          <a:srgbClr val="FF66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457200" rtl="0" eaLnBrk="1" fontAlgn="base" latinLnBrk="0" hangingPunct="1">
                          <a:lnSpc>
                            <a:spcPct val="93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>
                            <a:srgbClr val="FFFFFF"/>
                          </a:buClr>
                          <a:buSzPct val="100000"/>
                          <a:buFont typeface="Times New Roman" charset="0"/>
                          <a:buNone/>
                          <a:tabLst/>
                        </a:pPr>
                        <a:endPara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endParaRPr>
                      </a:p>
                    </p:txBody>
                  </p:sp>
                  <p:sp>
                    <p:nvSpPr>
                      <p:cNvPr id="23" name="Arc 22">
                        <a:extLst>
                          <a:ext uri="{FF2B5EF4-FFF2-40B4-BE49-F238E27FC236}">
                            <a16:creationId xmlns:a16="http://schemas.microsoft.com/office/drawing/2014/main" id="{6D34CEF6-5281-FF46-9B51-4E1939B6A9CF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144584" y="1841667"/>
                        <a:ext cx="1457787" cy="1709907"/>
                      </a:xfrm>
                      <a:prstGeom prst="arc">
                        <a:avLst>
                          <a:gd name="adj1" fmla="val 12583478"/>
                          <a:gd name="adj2" fmla="val 8875926"/>
                        </a:avLst>
                      </a:prstGeom>
                      <a:noFill/>
                      <a:ln w="9525" cap="flat" cmpd="sng" algn="ctr">
                        <a:solidFill>
                          <a:srgbClr val="FF66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457200" rtl="0" eaLnBrk="1" fontAlgn="base" latinLnBrk="0" hangingPunct="1">
                          <a:lnSpc>
                            <a:spcPct val="93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>
                            <a:srgbClr val="FFFFFF"/>
                          </a:buClr>
                          <a:buSzPct val="100000"/>
                          <a:buFont typeface="Times New Roman" charset="0"/>
                          <a:buNone/>
                          <a:tabLst/>
                        </a:pPr>
                        <a:endPara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endParaRPr>
                      </a:p>
                    </p:txBody>
                  </p:sp>
                </p:grpSp>
                <p:sp>
                  <p:nvSpPr>
                    <p:cNvPr id="20" name="Oval 19">
                      <a:extLst>
                        <a:ext uri="{FF2B5EF4-FFF2-40B4-BE49-F238E27FC236}">
                          <a16:creationId xmlns:a16="http://schemas.microsoft.com/office/drawing/2014/main" id="{C992A88F-374B-B34E-BE68-B7A9EE4F735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925274" y="2024249"/>
                      <a:ext cx="1398360" cy="1380015"/>
                    </a:xfrm>
                    <a:prstGeom prst="ellipse">
                      <a:avLst/>
                    </a:prstGeom>
                    <a:solidFill>
                      <a:srgbClr val="00B8FF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100000"/>
                        <a:buFont typeface="Times New Roman" charset="0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</p:grpSp>
            </p:grpSp>
          </p:grp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A5E74F23-5A67-5147-AC8B-52E81A5F86D4}"/>
                  </a:ext>
                </a:extLst>
              </p:cNvPr>
              <p:cNvCxnSpPr/>
              <p:nvPr/>
            </p:nvCxnSpPr>
            <p:spPr bwMode="auto">
              <a:xfrm>
                <a:off x="2577219" y="2850597"/>
                <a:ext cx="1784246" cy="0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9726D2F2-4067-944C-B15B-51E3E1294B98}"/>
              </a:ext>
            </a:extLst>
          </p:cNvPr>
          <p:cNvSpPr txBox="1"/>
          <p:nvPr/>
        </p:nvSpPr>
        <p:spPr>
          <a:xfrm>
            <a:off x="645915" y="3214747"/>
            <a:ext cx="4414824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Radiation produced near or outside the light cylinder  (far-away model)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84A47A3-BE2D-8744-BAF1-DD67A90E1355}"/>
              </a:ext>
            </a:extLst>
          </p:cNvPr>
          <p:cNvSpPr txBox="1"/>
          <p:nvPr/>
        </p:nvSpPr>
        <p:spPr>
          <a:xfrm>
            <a:off x="1118092" y="6492129"/>
            <a:ext cx="7981993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This model has been developed extensively by Metzger, </a:t>
            </a:r>
            <a:r>
              <a:rPr lang="en-US" sz="1800" b="1" dirty="0" err="1"/>
              <a:t>Sironi</a:t>
            </a:r>
            <a:r>
              <a:rPr lang="en-US" sz="1800" b="1" dirty="0"/>
              <a:t> and collaborators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9FD26A28-63D5-564D-8CBE-8E51BCF32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2234" y="-1350244"/>
            <a:ext cx="3081766" cy="44811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C00BD6-FA0A-574E-BE0A-E6466140D54E}"/>
              </a:ext>
            </a:extLst>
          </p:cNvPr>
          <p:cNvSpPr txBox="1"/>
          <p:nvPr/>
        </p:nvSpPr>
        <p:spPr>
          <a:xfrm>
            <a:off x="287370" y="220724"/>
            <a:ext cx="4889314" cy="1122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Many FRB mechanisms have been proposed and broadly speaking they fall into two categories:</a:t>
            </a:r>
          </a:p>
        </p:txBody>
      </p:sp>
    </p:spTree>
    <p:extLst>
      <p:ext uri="{BB962C8B-B14F-4D97-AF65-F5344CB8AC3E}">
        <p14:creationId xmlns:p14="http://schemas.microsoft.com/office/powerpoint/2010/main" val="178912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3" grpId="0"/>
      <p:bldP spid="54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0"/>
          <p:cNvSpPr txBox="1"/>
          <p:nvPr/>
        </p:nvSpPr>
        <p:spPr>
          <a:xfrm>
            <a:off x="1876425" y="173111"/>
            <a:ext cx="5568900" cy="528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b="1" dirty="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Near-field model: Alfven Wave Decay</a:t>
            </a:r>
            <a:endParaRPr b="1" dirty="0"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54" name="Google Shape;35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100" y="2068343"/>
            <a:ext cx="4308275" cy="3679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7627" y="1713486"/>
            <a:ext cx="5106389" cy="4141045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40"/>
          <p:cNvSpPr txBox="1"/>
          <p:nvPr/>
        </p:nvSpPr>
        <p:spPr>
          <a:xfrm>
            <a:off x="1340325" y="977551"/>
            <a:ext cx="6105000" cy="470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Step 1: horizontal shear waves excited in the NS crust</a:t>
            </a:r>
            <a:endParaRPr sz="20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7" name="Google Shape;357;p40"/>
          <p:cNvSpPr txBox="1"/>
          <p:nvPr/>
        </p:nvSpPr>
        <p:spPr>
          <a:xfrm>
            <a:off x="263725" y="5890557"/>
            <a:ext cx="4568100" cy="871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2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Refs: Kumar, Lu &amp; Bhattacharya (2017);</a:t>
            </a:r>
            <a:endParaRPr sz="12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2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Lu &amp; Kumar (2018), Yang &amp; Zhang (2018);</a:t>
            </a:r>
            <a:endParaRPr sz="12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2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Kumar &amp; </a:t>
            </a:r>
            <a:r>
              <a:rPr lang="en" sz="12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Bosnjak</a:t>
            </a:r>
            <a:r>
              <a:rPr lang="en" sz="12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(2020), Lu, Kumar &amp; Zhang (2020);</a:t>
            </a:r>
            <a:endParaRPr sz="12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2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Katz (2020), Yang &amp; Zhang (2021)</a:t>
            </a:r>
            <a:endParaRPr sz="12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8" name="Google Shape;358;p40"/>
          <p:cNvSpPr txBox="1"/>
          <p:nvPr/>
        </p:nvSpPr>
        <p:spPr>
          <a:xfrm>
            <a:off x="4831824" y="6141325"/>
            <a:ext cx="4312175" cy="52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2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Alternative model by </a:t>
            </a:r>
            <a:r>
              <a:rPr lang="en" sz="12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Lyubarsky</a:t>
            </a:r>
            <a:r>
              <a:rPr lang="en" sz="12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(2020): </a:t>
            </a:r>
            <a:r>
              <a:rPr lang="en" sz="1200" b="1" u="sng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magnetic reconnection</a:t>
            </a:r>
            <a:r>
              <a:rPr lang="en" sz="12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endParaRPr sz="12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2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   near or beyond light cylinder</a:t>
            </a:r>
            <a:endParaRPr sz="12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1"/>
          <p:cNvSpPr txBox="1"/>
          <p:nvPr/>
        </p:nvSpPr>
        <p:spPr>
          <a:xfrm>
            <a:off x="1468284" y="251037"/>
            <a:ext cx="5568900" cy="528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b="1" dirty="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Near-field model: Alfven Wave Decay</a:t>
            </a:r>
            <a:endParaRPr b="1" dirty="0"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66" name="Google Shape;36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0095" y="1170617"/>
            <a:ext cx="3628755" cy="4595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1"/>
          <p:cNvSpPr txBox="1"/>
          <p:nvPr/>
        </p:nvSpPr>
        <p:spPr>
          <a:xfrm>
            <a:off x="6195811" y="827615"/>
            <a:ext cx="2817564" cy="442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Lu, Kumar &amp; Zhang, 2020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06455D-C4C8-ED25-CEAF-61660CAB5543}"/>
              </a:ext>
            </a:extLst>
          </p:cNvPr>
          <p:cNvGrpSpPr/>
          <p:nvPr/>
        </p:nvGrpSpPr>
        <p:grpSpPr>
          <a:xfrm>
            <a:off x="532192" y="1048750"/>
            <a:ext cx="4865400" cy="785698"/>
            <a:chOff x="852825" y="1357509"/>
            <a:chExt cx="4865400" cy="785698"/>
          </a:xfrm>
        </p:grpSpPr>
        <p:sp>
          <p:nvSpPr>
            <p:cNvPr id="365" name="Google Shape;365;p41"/>
            <p:cNvSpPr txBox="1"/>
            <p:nvPr/>
          </p:nvSpPr>
          <p:spPr>
            <a:xfrm>
              <a:off x="852825" y="1357509"/>
              <a:ext cx="4865400" cy="7856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" sz="2100" dirty="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Step 2: Alfven Wave        charge starvation 			strong E-field        FRB</a:t>
              </a:r>
              <a:endParaRPr sz="21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69" name="Google Shape;369;p41"/>
            <p:cNvSpPr/>
            <p:nvPr/>
          </p:nvSpPr>
          <p:spPr>
            <a:xfrm>
              <a:off x="3893652" y="1802793"/>
              <a:ext cx="389400" cy="2217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371" name="Google Shape;371;p41"/>
            <p:cNvSpPr/>
            <p:nvPr/>
          </p:nvSpPr>
          <p:spPr>
            <a:xfrm>
              <a:off x="3250514" y="1507059"/>
              <a:ext cx="389400" cy="2217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C3F811B-929A-D493-6FF0-96CC0A31D16D}"/>
              </a:ext>
            </a:extLst>
          </p:cNvPr>
          <p:cNvSpPr txBox="1"/>
          <p:nvPr/>
        </p:nvSpPr>
        <p:spPr>
          <a:xfrm>
            <a:off x="467713" y="2493527"/>
            <a:ext cx="5444887" cy="266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2000" b="1" dirty="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Shear waves launch disturbance in the magnetosphere, i.e. Alfven waves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n-US" sz="20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20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Alfven waves carry sufficient energy to power an FRB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n-US" sz="20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2000" b="1" dirty="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Consistent with observations of </a:t>
            </a:r>
            <a:r>
              <a:rPr lang="en-US" sz="2000" b="1" dirty="0" err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ms</a:t>
            </a:r>
            <a:r>
              <a:rPr lang="en-US" sz="2000" b="1" dirty="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-duration, X-ray counterpart, </a:t>
            </a:r>
            <a:r>
              <a:rPr lang="en-US" sz="2000" b="1" u="sng" dirty="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rapid variability</a:t>
            </a:r>
            <a:r>
              <a:rPr lang="en-US" sz="2000" b="1" dirty="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polarization, cluster of bursts (sub-sec periodicity)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DD65C1-78CA-1B82-3E2B-AE52A708E4D9}"/>
              </a:ext>
            </a:extLst>
          </p:cNvPr>
          <p:cNvSpPr txBox="1"/>
          <p:nvPr/>
        </p:nvSpPr>
        <p:spPr>
          <a:xfrm>
            <a:off x="467713" y="6142786"/>
            <a:ext cx="549637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Coherent curvature emission requires charge bunches</a:t>
            </a:r>
          </a:p>
        </p:txBody>
      </p:sp>
      <p:sp>
        <p:nvSpPr>
          <p:cNvPr id="12" name="Google Shape;369;p41">
            <a:extLst>
              <a:ext uri="{FF2B5EF4-FFF2-40B4-BE49-F238E27FC236}">
                <a16:creationId xmlns:a16="http://schemas.microsoft.com/office/drawing/2014/main" id="{364CF2B7-6B62-F367-9087-DD2D40FE3F5A}"/>
              </a:ext>
            </a:extLst>
          </p:cNvPr>
          <p:cNvSpPr/>
          <p:nvPr/>
        </p:nvSpPr>
        <p:spPr>
          <a:xfrm>
            <a:off x="1528478" y="1480182"/>
            <a:ext cx="389400" cy="221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376F90-DB22-A430-1CA5-991359C2669C}"/>
              </a:ext>
            </a:extLst>
          </p:cNvPr>
          <p:cNvSpPr txBox="1"/>
          <p:nvPr/>
        </p:nvSpPr>
        <p:spPr>
          <a:xfrm>
            <a:off x="190012" y="1923804"/>
            <a:ext cx="879600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Pros: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65CE5E-DAC6-4B2A-3952-53DB0B02DE11}"/>
              </a:ext>
            </a:extLst>
          </p:cNvPr>
          <p:cNvSpPr txBox="1"/>
          <p:nvPr/>
        </p:nvSpPr>
        <p:spPr>
          <a:xfrm>
            <a:off x="249394" y="2541329"/>
            <a:ext cx="36420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✫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C6206F-952B-7E3B-C5B3-0755F0BF7D2D}"/>
              </a:ext>
            </a:extLst>
          </p:cNvPr>
          <p:cNvSpPr txBox="1"/>
          <p:nvPr/>
        </p:nvSpPr>
        <p:spPr>
          <a:xfrm>
            <a:off x="247416" y="3394375"/>
            <a:ext cx="36420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✫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8E270B-8F3A-0A90-AE49-290F79F547BD}"/>
              </a:ext>
            </a:extLst>
          </p:cNvPr>
          <p:cNvSpPr txBox="1"/>
          <p:nvPr/>
        </p:nvSpPr>
        <p:spPr>
          <a:xfrm>
            <a:off x="257313" y="4259294"/>
            <a:ext cx="36420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✫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881E1F-4445-56FF-81D1-E7804FD391A4}"/>
              </a:ext>
            </a:extLst>
          </p:cNvPr>
          <p:cNvSpPr txBox="1"/>
          <p:nvPr/>
        </p:nvSpPr>
        <p:spPr>
          <a:xfrm>
            <a:off x="190006" y="5676404"/>
            <a:ext cx="889987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Cons: </a:t>
            </a:r>
          </a:p>
        </p:txBody>
      </p:sp>
    </p:spTree>
    <p:extLst>
      <p:ext uri="{BB962C8B-B14F-4D97-AF65-F5344CB8AC3E}">
        <p14:creationId xmlns:p14="http://schemas.microsoft.com/office/powerpoint/2010/main" val="3065741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2"/>
          <p:cNvSpPr txBox="1"/>
          <p:nvPr/>
        </p:nvSpPr>
        <p:spPr>
          <a:xfrm>
            <a:off x="1248558" y="380642"/>
            <a:ext cx="5983515" cy="58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800" b="1" dirty="0">
                <a:latin typeface="Times New Roman"/>
                <a:ea typeface="Times New Roman"/>
                <a:cs typeface="Times New Roman"/>
                <a:sym typeface="Times New Roman"/>
              </a:rPr>
              <a:t>Synchrotron Maser (Far-away Model)</a:t>
            </a:r>
            <a:endParaRPr sz="28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77" name="Google Shape;37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1674" y="1439356"/>
            <a:ext cx="4991700" cy="3830824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42"/>
          <p:cNvSpPr txBox="1"/>
          <p:nvPr/>
        </p:nvSpPr>
        <p:spPr>
          <a:xfrm>
            <a:off x="5531749" y="5290874"/>
            <a:ext cx="2957700" cy="1615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Lyubarsky</a:t>
            </a:r>
            <a:r>
              <a:rPr lang="en" sz="1400" dirty="0">
                <a:latin typeface="Times New Roman"/>
                <a:ea typeface="Times New Roman"/>
                <a:cs typeface="Times New Roman"/>
                <a:sym typeface="Times New Roman"/>
              </a:rPr>
              <a:t> (2014)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Beloborodov</a:t>
            </a:r>
            <a:r>
              <a:rPr lang="en" sz="1400" dirty="0">
                <a:latin typeface="Times New Roman"/>
                <a:ea typeface="Times New Roman"/>
                <a:cs typeface="Times New Roman"/>
                <a:sym typeface="Times New Roman"/>
              </a:rPr>
              <a:t> (2017)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600" dirty="0">
                <a:latin typeface="Times New Roman"/>
                <a:ea typeface="Times New Roman"/>
                <a:cs typeface="Times New Roman"/>
                <a:sym typeface="Times New Roman"/>
              </a:rPr>
              <a:t>Plotnikov</a:t>
            </a:r>
            <a:r>
              <a:rPr lang="en" sz="1400" dirty="0">
                <a:latin typeface="Times New Roman"/>
                <a:ea typeface="Times New Roman"/>
                <a:cs typeface="Times New Roman"/>
                <a:sym typeface="Times New Roman"/>
              </a:rPr>
              <a:t> &amp; </a:t>
            </a:r>
            <a:r>
              <a:rPr lang="en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Sironi</a:t>
            </a:r>
            <a:r>
              <a:rPr lang="en" sz="1400" dirty="0">
                <a:latin typeface="Times New Roman"/>
                <a:ea typeface="Times New Roman"/>
                <a:cs typeface="Times New Roman"/>
                <a:sym typeface="Times New Roman"/>
              </a:rPr>
              <a:t> (2019)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400" dirty="0">
                <a:latin typeface="Times New Roman"/>
                <a:ea typeface="Times New Roman"/>
                <a:cs typeface="Times New Roman"/>
                <a:sym typeface="Times New Roman"/>
              </a:rPr>
              <a:t>Metzger, Margalit &amp; </a:t>
            </a:r>
            <a:r>
              <a:rPr lang="en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Sironi</a:t>
            </a:r>
            <a:r>
              <a:rPr lang="en" sz="1400" dirty="0">
                <a:latin typeface="Times New Roman"/>
                <a:ea typeface="Times New Roman"/>
                <a:cs typeface="Times New Roman"/>
                <a:sym typeface="Times New Roman"/>
              </a:rPr>
              <a:t> (2019)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Beloborodov</a:t>
            </a:r>
            <a:r>
              <a:rPr lang="en" sz="1400" dirty="0">
                <a:latin typeface="Times New Roman"/>
                <a:ea typeface="Times New Roman"/>
                <a:cs typeface="Times New Roman"/>
                <a:sym typeface="Times New Roman"/>
              </a:rPr>
              <a:t> (2019)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400" dirty="0">
                <a:latin typeface="Times New Roman"/>
                <a:ea typeface="Times New Roman"/>
                <a:cs typeface="Times New Roman"/>
                <a:sym typeface="Times New Roman"/>
              </a:rPr>
              <a:t>Margalit, Metzger &amp; </a:t>
            </a:r>
            <a:r>
              <a:rPr lang="en" sz="1400" dirty="0" err="1">
                <a:latin typeface="Times New Roman"/>
                <a:ea typeface="Times New Roman"/>
                <a:cs typeface="Times New Roman"/>
                <a:sym typeface="Times New Roman"/>
              </a:rPr>
              <a:t>Sironi</a:t>
            </a:r>
            <a:r>
              <a:rPr lang="en" sz="1400" dirty="0">
                <a:latin typeface="Times New Roman"/>
                <a:ea typeface="Times New Roman"/>
                <a:cs typeface="Times New Roman"/>
                <a:sym typeface="Times New Roman"/>
              </a:rPr>
              <a:t> (2020)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400" dirty="0">
                <a:latin typeface="Times New Roman"/>
                <a:ea typeface="Times New Roman"/>
                <a:cs typeface="Times New Roman"/>
                <a:sym typeface="Times New Roman"/>
              </a:rPr>
              <a:t>Yuan et al. (2020)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0" name="Google Shape;380;p42"/>
          <p:cNvSpPr txBox="1"/>
          <p:nvPr/>
        </p:nvSpPr>
        <p:spPr>
          <a:xfrm>
            <a:off x="14571" y="2116131"/>
            <a:ext cx="3168018" cy="1902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b="1" dirty="0">
                <a:latin typeface="Times New Roman"/>
                <a:ea typeface="Times New Roman"/>
                <a:cs typeface="Times New Roman"/>
                <a:sym typeface="Times New Roman"/>
              </a:rPr>
              <a:t>“relativistic flare” from NS </a:t>
            </a:r>
            <a:endParaRPr sz="20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57200">
              <a:spcBef>
                <a:spcPts val="0"/>
              </a:spcBef>
              <a:spcAft>
                <a:spcPts val="0"/>
              </a:spcAft>
            </a:pPr>
            <a:r>
              <a:rPr lang="en" sz="2000" b="1" dirty="0">
                <a:latin typeface="Times New Roman"/>
                <a:ea typeface="Times New Roman"/>
                <a:cs typeface="Times New Roman"/>
                <a:sym typeface="Times New Roman"/>
              </a:rPr>
              <a:t>or</a:t>
            </a:r>
            <a:endParaRPr sz="20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b="1" dirty="0" err="1">
                <a:latin typeface="Times New Roman"/>
                <a:ea typeface="Times New Roman"/>
                <a:cs typeface="Times New Roman"/>
                <a:sym typeface="Times New Roman"/>
              </a:rPr>
              <a:t>plasmoid</a:t>
            </a:r>
            <a:r>
              <a:rPr lang="en" sz="2000" b="1" dirty="0">
                <a:latin typeface="Times New Roman"/>
                <a:ea typeface="Times New Roman"/>
                <a:cs typeface="Times New Roman"/>
                <a:sym typeface="Times New Roman"/>
              </a:rPr>
              <a:t> launched from the magnetosphere due to magnetic disturbance (=&gt;Alfven waves)</a:t>
            </a:r>
            <a:endParaRPr sz="20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81" name="Google Shape;38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1250" y="1795496"/>
            <a:ext cx="2135800" cy="3237975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42"/>
          <p:cNvSpPr txBox="1"/>
          <p:nvPr/>
        </p:nvSpPr>
        <p:spPr>
          <a:xfrm>
            <a:off x="3349675" y="5631450"/>
            <a:ext cx="147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200" dirty="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Yuan et al. (2020)</a:t>
            </a:r>
            <a:endParaRPr sz="1600" dirty="0">
              <a:solidFill>
                <a:srgbClr val="FFC000"/>
              </a:solidFill>
            </a:endParaRPr>
          </a:p>
        </p:txBody>
      </p:sp>
      <p:sp>
        <p:nvSpPr>
          <p:cNvPr id="383" name="Google Shape;383;p42"/>
          <p:cNvSpPr txBox="1"/>
          <p:nvPr/>
        </p:nvSpPr>
        <p:spPr>
          <a:xfrm>
            <a:off x="5415249" y="1040035"/>
            <a:ext cx="2418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200" dirty="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Metzger, Margalit &amp; </a:t>
            </a:r>
            <a:r>
              <a:rPr lang="en" sz="1200" dirty="0" err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Sironi</a:t>
            </a:r>
            <a:r>
              <a:rPr lang="en" sz="1200" dirty="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(2019)</a:t>
            </a:r>
            <a:endParaRPr sz="16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20955C-4473-56FF-3531-7FE4A05EBBB6}"/>
              </a:ext>
            </a:extLst>
          </p:cNvPr>
          <p:cNvSpPr txBox="1"/>
          <p:nvPr/>
        </p:nvSpPr>
        <p:spPr>
          <a:xfrm>
            <a:off x="1892300" y="2649684"/>
            <a:ext cx="6087918" cy="1466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Let us discuss what observations have to say about these two different classes of models</a:t>
            </a:r>
          </a:p>
        </p:txBody>
      </p:sp>
    </p:spTree>
    <p:extLst>
      <p:ext uri="{BB962C8B-B14F-4D97-AF65-F5344CB8AC3E}">
        <p14:creationId xmlns:p14="http://schemas.microsoft.com/office/powerpoint/2010/main" val="561402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CE929F7-6897-CC4E-8CE9-E55A81456C41}"/>
              </a:ext>
            </a:extLst>
          </p:cNvPr>
          <p:cNvGrpSpPr/>
          <p:nvPr/>
        </p:nvGrpSpPr>
        <p:grpSpPr>
          <a:xfrm>
            <a:off x="283774" y="5705871"/>
            <a:ext cx="8531503" cy="1182611"/>
            <a:chOff x="283774" y="5486395"/>
            <a:chExt cx="8531503" cy="11826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EBE6687-C2F9-5942-B553-9EEFCB5264FF}"/>
                    </a:ext>
                  </a:extLst>
                </p:cNvPr>
                <p:cNvSpPr txBox="1"/>
                <p:nvPr/>
              </p:nvSpPr>
              <p:spPr>
                <a:xfrm>
                  <a:off x="283779" y="5896308"/>
                  <a:ext cx="8490338" cy="3785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/>
                    <a:t>FRB 181112          15 </a:t>
                  </a:r>
                  <a14:m>
                    <m:oMath xmlns:m="http://schemas.openxmlformats.org/officeDocument/2006/math">
                      <m:r>
                        <a:rPr lang="en-US" sz="2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</m:oMath>
                  </a14:m>
                  <a:r>
                    <a:rPr lang="en-US" sz="2000" b="1" dirty="0">
                      <a:solidFill>
                        <a:schemeClr val="bg1"/>
                      </a:solidFill>
                    </a:rPr>
                    <a:t>s        0.1 </a:t>
                  </a:r>
                  <a:r>
                    <a:rPr lang="en-US" sz="2000" b="1" dirty="0" err="1">
                      <a:solidFill>
                        <a:schemeClr val="bg1"/>
                      </a:solidFill>
                    </a:rPr>
                    <a:t>ms</a:t>
                  </a:r>
                  <a:r>
                    <a:rPr lang="en-US" sz="2000" b="1" dirty="0">
                      <a:solidFill>
                        <a:schemeClr val="bg1"/>
                      </a:solidFill>
                    </a:rPr>
                    <a:t>            7                        Cho et al. (2020)</a:t>
                  </a:r>
                  <a:endParaRPr lang="en-US" sz="2000" b="1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EBE6687-C2F9-5942-B553-9EEFCB5264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779" y="5896308"/>
                  <a:ext cx="8490338" cy="378565"/>
                </a:xfrm>
                <a:prstGeom prst="rect">
                  <a:avLst/>
                </a:prstGeom>
                <a:blipFill>
                  <a:blip r:embed="rId2"/>
                  <a:stretch>
                    <a:fillRect l="-747" t="-13333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7AB3B1A-FFA1-E941-A4D9-757645EE6FF1}"/>
                    </a:ext>
                  </a:extLst>
                </p:cNvPr>
                <p:cNvSpPr txBox="1"/>
                <p:nvPr/>
              </p:nvSpPr>
              <p:spPr>
                <a:xfrm>
                  <a:off x="283774" y="6290441"/>
                  <a:ext cx="8531503" cy="3785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/>
                    <a:t>FRB 180916B         4 </a:t>
                  </a:r>
                  <a14:m>
                    <m:oMath xmlns:m="http://schemas.openxmlformats.org/officeDocument/2006/math">
                      <m:r>
                        <a:rPr lang="en-US" sz="2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</m:oMath>
                  </a14:m>
                  <a:r>
                    <a:rPr lang="en-US" sz="2000" b="1" dirty="0"/>
                    <a:t>s         2 </a:t>
                  </a:r>
                  <a:r>
                    <a:rPr lang="en-US" sz="2000" b="1" dirty="0" err="1"/>
                    <a:t>ms</a:t>
                  </a:r>
                  <a:r>
                    <a:rPr lang="en-US" sz="2000" b="1" dirty="0"/>
                    <a:t>             500                     Nimmo et al. (2021)</a:t>
                  </a: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7AB3B1A-FFA1-E941-A4D9-757645EE6F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774" y="6290441"/>
                  <a:ext cx="8531503" cy="378565"/>
                </a:xfrm>
                <a:prstGeom prst="rect">
                  <a:avLst/>
                </a:prstGeom>
                <a:blipFill>
                  <a:blip r:embed="rId3"/>
                  <a:stretch>
                    <a:fillRect l="-743" t="-12903" b="-290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DF11ABC-847D-6F43-9E9A-B4053548B7E7}"/>
                    </a:ext>
                  </a:extLst>
                </p:cNvPr>
                <p:cNvSpPr txBox="1"/>
                <p:nvPr/>
              </p:nvSpPr>
              <p:spPr>
                <a:xfrm>
                  <a:off x="2301760" y="5486395"/>
                  <a:ext cx="505267" cy="3785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𝜹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DF11ABC-847D-6F43-9E9A-B4053548B7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760" y="5486395"/>
                  <a:ext cx="505267" cy="3785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197157E-519C-5E4E-976F-4A71B99F60DE}"/>
                    </a:ext>
                  </a:extLst>
                </p:cNvPr>
                <p:cNvSpPr txBox="1"/>
                <p:nvPr/>
              </p:nvSpPr>
              <p:spPr>
                <a:xfrm>
                  <a:off x="3389584" y="5486399"/>
                  <a:ext cx="751551" cy="3785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  <m:sub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𝑭𝑹𝑩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197157E-519C-5E4E-976F-4A71B99F60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9584" y="5486399"/>
                  <a:ext cx="751551" cy="378565"/>
                </a:xfrm>
                <a:prstGeom prst="rect">
                  <a:avLst/>
                </a:prstGeom>
                <a:blipFill>
                  <a:blip r:embed="rId5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D2999FE-49A1-3346-8413-437BBE3FE362}"/>
                    </a:ext>
                  </a:extLst>
                </p:cNvPr>
                <p:cNvSpPr txBox="1"/>
                <p:nvPr/>
              </p:nvSpPr>
              <p:spPr>
                <a:xfrm>
                  <a:off x="4508940" y="5486402"/>
                  <a:ext cx="1139479" cy="3785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  <m:sub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𝑭𝑹𝑩</m:t>
                            </m:r>
                          </m:sub>
                        </m:s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𝜹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D2999FE-49A1-3346-8413-437BBE3FE3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8940" y="5486402"/>
                  <a:ext cx="1139479" cy="378565"/>
                </a:xfrm>
                <a:prstGeom prst="rect">
                  <a:avLst/>
                </a:prstGeom>
                <a:blipFill>
                  <a:blip r:embed="rId6"/>
                  <a:stretch>
                    <a:fillRect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8094E52-988B-C842-BBBE-42DF2ED71E7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99545" y="5864774"/>
              <a:ext cx="8403021" cy="0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8F7E67C-9F64-E047-8510-FA1F2917386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96814" y="5533697"/>
              <a:ext cx="0" cy="1072055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BF9BDC5-9D50-BB4C-A152-51EBA47294D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147855" y="5544205"/>
              <a:ext cx="0" cy="1072055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6DCC026-5325-F34A-8C7D-8432BEF2D82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393325" y="5559969"/>
              <a:ext cx="0" cy="1072055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2763F7F-EA86-9144-BD69-6C936C6CA2B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791203" y="5538943"/>
              <a:ext cx="0" cy="1072055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250E99-7BB2-0B43-B1AA-0D603D6575E2}"/>
              </a:ext>
            </a:extLst>
          </p:cNvPr>
          <p:cNvGrpSpPr/>
          <p:nvPr/>
        </p:nvGrpSpPr>
        <p:grpSpPr>
          <a:xfrm>
            <a:off x="10884" y="522516"/>
            <a:ext cx="9133116" cy="5154824"/>
            <a:chOff x="10884" y="-19373"/>
            <a:chExt cx="9133116" cy="551383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11002B6-7EFB-0348-BC70-3BC3225A7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84" y="-19373"/>
              <a:ext cx="9123622" cy="551383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8CFC4D-CEEC-F34C-BFD4-CEC05BE2C26F}"/>
                </a:ext>
              </a:extLst>
            </p:cNvPr>
            <p:cNvSpPr txBox="1"/>
            <p:nvPr/>
          </p:nvSpPr>
          <p:spPr>
            <a:xfrm>
              <a:off x="6397222" y="207021"/>
              <a:ext cx="1998408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tx1"/>
                  </a:solidFill>
                </a:rPr>
                <a:t>Farah et al. 2018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9250ED8-9D9D-8548-AF4B-73BA16519D7F}"/>
                    </a:ext>
                  </a:extLst>
                </p:cNvPr>
                <p:cNvSpPr txBox="1"/>
                <p:nvPr/>
              </p:nvSpPr>
              <p:spPr>
                <a:xfrm>
                  <a:off x="6397222" y="593707"/>
                  <a:ext cx="2746778" cy="3785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schemeClr val="accent2"/>
                      </a:solidFill>
                    </a:rPr>
                    <a:t>Variability time ~ 20 </a:t>
                  </a:r>
                  <a14:m>
                    <m:oMath xmlns:m="http://schemas.openxmlformats.org/officeDocument/2006/math">
                      <m:r>
                        <a:rPr lang="en-US" sz="2000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</m:oMath>
                  </a14:m>
                  <a:r>
                    <a:rPr lang="en-US" sz="2000" b="1" dirty="0">
                      <a:solidFill>
                        <a:schemeClr val="accent2"/>
                      </a:solidFill>
                    </a:rPr>
                    <a:t>s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9250ED8-9D9D-8548-AF4B-73BA16519D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7222" y="593707"/>
                  <a:ext cx="2746778" cy="378565"/>
                </a:xfrm>
                <a:prstGeom prst="rect">
                  <a:avLst/>
                </a:prstGeom>
                <a:blipFill>
                  <a:blip r:embed="rId8"/>
                  <a:stretch>
                    <a:fillRect l="-2304" t="-9677" r="-1382" b="-290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E841259C-D2B9-FD45-8CF7-266279F62C63}"/>
                    </a:ext>
                  </a:extLst>
                </p:cNvPr>
                <p:cNvSpPr txBox="1"/>
                <p:nvPr/>
              </p:nvSpPr>
              <p:spPr>
                <a:xfrm>
                  <a:off x="6397222" y="1008990"/>
                  <a:ext cx="1499641" cy="3785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A9740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>
                              <a:solidFill>
                                <a:srgbClr val="A9740C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000" b="0" i="1">
                              <a:solidFill>
                                <a:srgbClr val="A9740C"/>
                              </a:solidFill>
                              <a:latin typeface="Cambria Math" panose="02040503050406030204" pitchFamily="18" charset="0"/>
                            </a:rPr>
                            <m:t>𝐹𝑅𝐵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A9740C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000" i="1">
                          <a:solidFill>
                            <a:srgbClr val="A974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sz="2000" i="1">
                          <a:solidFill>
                            <a:srgbClr val="A974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a14:m>
                  <a:r>
                    <a:rPr lang="en-US" sz="2000" dirty="0">
                      <a:solidFill>
                        <a:srgbClr val="A9740C"/>
                      </a:solidFill>
                    </a:rPr>
                    <a:t>= 20</a:t>
                  </a: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E841259C-D2B9-FD45-8CF7-266279F62C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7222" y="1008990"/>
                  <a:ext cx="1499641" cy="378565"/>
                </a:xfrm>
                <a:prstGeom prst="rect">
                  <a:avLst/>
                </a:prstGeom>
                <a:blipFill>
                  <a:blip r:embed="rId9"/>
                  <a:stretch>
                    <a:fillRect t="-12903" r="-3361" b="-290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4EA1E23-03DC-894C-8362-FB34F7D759C5}"/>
                  </a:ext>
                </a:extLst>
              </p:cNvPr>
              <p:cNvSpPr txBox="1"/>
              <p:nvPr/>
            </p:nvSpPr>
            <p:spPr>
              <a:xfrm>
                <a:off x="51063" y="156755"/>
                <a:ext cx="9630650" cy="3785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Observation:  Variability time of </a:t>
                </a:r>
                <a:r>
                  <a:rPr lang="en-US" sz="2000" b="1" dirty="0" err="1"/>
                  <a:t>lightcurves</a:t>
                </a:r>
                <a:r>
                  <a:rPr lang="en-US" sz="2000" b="1" dirty="0"/>
                  <a:t>  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sz="2000" b="1" dirty="0"/>
                  <a:t>  Source size and distance from NS 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4EA1E23-03DC-894C-8362-FB34F7D759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63" y="156755"/>
                <a:ext cx="9630650" cy="378565"/>
              </a:xfrm>
              <a:prstGeom prst="rect">
                <a:avLst/>
              </a:prstGeom>
              <a:blipFill>
                <a:blip r:embed="rId10"/>
                <a:stretch>
                  <a:fillRect l="-526" t="-12903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584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DE9EC1-E7CB-C7C8-B1CD-0647439854D0}"/>
              </a:ext>
            </a:extLst>
          </p:cNvPr>
          <p:cNvSpPr txBox="1"/>
          <p:nvPr/>
        </p:nvSpPr>
        <p:spPr>
          <a:xfrm>
            <a:off x="431800" y="685800"/>
            <a:ext cx="4947380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Dispersion relation of EM waves in plasma: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F630458-4041-92E9-2CEA-98F8F3A2443A}"/>
                  </a:ext>
                </a:extLst>
              </p:cNvPr>
              <p:cNvSpPr txBox="1"/>
              <p:nvPr/>
            </p:nvSpPr>
            <p:spPr>
              <a:xfrm>
                <a:off x="5550707" y="726766"/>
                <a:ext cx="1953355" cy="324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en-US" sz="20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p>
                          <m:r>
                            <a:rPr lang="en-US" sz="20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0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20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0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20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  <m:sup>
                          <m:r>
                            <a:rPr lang="en-US" sz="20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en-US" sz="2000" b="1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F630458-4041-92E9-2CEA-98F8F3A24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0707" y="726766"/>
                <a:ext cx="1953355" cy="324961"/>
              </a:xfrm>
              <a:prstGeom prst="rect">
                <a:avLst/>
              </a:prstGeom>
              <a:blipFill>
                <a:blip r:embed="rId2"/>
                <a:stretch>
                  <a:fillRect l="-1948" t="-7407" r="-649" b="-2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2C11B320-F17B-263A-DC8D-F3948071EC36}"/>
              </a:ext>
            </a:extLst>
          </p:cNvPr>
          <p:cNvSpPr txBox="1"/>
          <p:nvPr/>
        </p:nvSpPr>
        <p:spPr>
          <a:xfrm>
            <a:off x="707786" y="1158325"/>
            <a:ext cx="1962397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c:  speed of light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3E984EF-C1DA-C480-D7F8-9D60D9EC5279}"/>
                  </a:ext>
                </a:extLst>
              </p:cNvPr>
              <p:cNvSpPr txBox="1"/>
              <p:nvPr/>
            </p:nvSpPr>
            <p:spPr>
              <a:xfrm>
                <a:off x="3045849" y="1090066"/>
                <a:ext cx="4666662" cy="5136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k: wavenumber;  k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l-GR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den>
                    </m:f>
                  </m:oMath>
                </a14:m>
                <a:r>
                  <a:rPr lang="en-US" sz="2000" b="1" dirty="0"/>
                  <a:t>   (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𝝀</m:t>
                    </m:r>
                  </m:oMath>
                </a14:m>
                <a:r>
                  <a:rPr lang="en-US" sz="2000" b="1" dirty="0"/>
                  <a:t>: wavelength)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3E984EF-C1DA-C480-D7F8-9D60D9EC52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5849" y="1090066"/>
                <a:ext cx="4666662" cy="513602"/>
              </a:xfrm>
              <a:prstGeom prst="rect">
                <a:avLst/>
              </a:prstGeom>
              <a:blipFill>
                <a:blip r:embed="rId3"/>
                <a:stretch>
                  <a:fillRect l="-1630" r="-272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B327551-3C19-C739-4E72-7031AA977D11}"/>
                  </a:ext>
                </a:extLst>
              </p:cNvPr>
              <p:cNvSpPr txBox="1"/>
              <p:nvPr/>
            </p:nvSpPr>
            <p:spPr>
              <a:xfrm>
                <a:off x="707786" y="1665287"/>
                <a:ext cx="3598549" cy="3785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𝝎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  <m:r>
                      <a:rPr lang="en-US" sz="20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    </m:t>
                    </m:r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</m:oMath>
                </a14:m>
                <a:r>
                  <a:rPr lang="en-US" sz="2000" b="1" dirty="0"/>
                  <a:t>: wave frequency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B327551-3C19-C739-4E72-7031AA977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786" y="1665287"/>
                <a:ext cx="3598549" cy="378565"/>
              </a:xfrm>
              <a:prstGeom prst="rect">
                <a:avLst/>
              </a:prstGeom>
              <a:blipFill>
                <a:blip r:embed="rId4"/>
                <a:stretch>
                  <a:fillRect t="-13333" r="-1056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6D9E272-A407-27D4-D249-9A63BFE52D51}"/>
                  </a:ext>
                </a:extLst>
              </p:cNvPr>
              <p:cNvSpPr txBox="1"/>
              <p:nvPr/>
            </p:nvSpPr>
            <p:spPr>
              <a:xfrm>
                <a:off x="707786" y="2362200"/>
                <a:ext cx="4645695" cy="4233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en-US" sz="2000" b="1" dirty="0"/>
                  <a:t>: plasma frequency;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  <m:sup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l-GR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  <m:sSup>
                      <m:sSupPr>
                        <m:ctrlPr>
                          <a:rPr lang="el-GR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𝒒</m:t>
                        </m:r>
                      </m:e>
                      <m:sup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000" b="1" dirty="0"/>
                  <a:t>n/m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6D9E272-A407-27D4-D249-9A63BFE52D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786" y="2362200"/>
                <a:ext cx="4645695" cy="423386"/>
              </a:xfrm>
              <a:prstGeom prst="rect">
                <a:avLst/>
              </a:prstGeom>
              <a:blipFill>
                <a:blip r:embed="rId5"/>
                <a:stretch>
                  <a:fillRect t="-8824" r="-272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A69C3FB3-9E5F-1D66-2EC0-CDC35A52A728}"/>
              </a:ext>
            </a:extLst>
          </p:cNvPr>
          <p:cNvGrpSpPr/>
          <p:nvPr/>
        </p:nvGrpSpPr>
        <p:grpSpPr>
          <a:xfrm>
            <a:off x="4864100" y="1739900"/>
            <a:ext cx="2542141" cy="723900"/>
            <a:chOff x="5537200" y="2959100"/>
            <a:chExt cx="2542141" cy="7239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5E21729-D971-D105-B69D-AE8DD62B242E}"/>
                </a:ext>
              </a:extLst>
            </p:cNvPr>
            <p:cNvGrpSpPr/>
            <p:nvPr/>
          </p:nvGrpSpPr>
          <p:grpSpPr>
            <a:xfrm>
              <a:off x="5537200" y="3149600"/>
              <a:ext cx="825500" cy="533400"/>
              <a:chOff x="5537200" y="3149600"/>
              <a:chExt cx="825500" cy="533400"/>
            </a:xfrm>
          </p:grpSpPr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74196CC1-EC20-3221-5BAC-6B673656F10A}"/>
                  </a:ext>
                </a:extLst>
              </p:cNvPr>
              <p:cNvCxnSpPr/>
              <p:nvPr/>
            </p:nvCxnSpPr>
            <p:spPr bwMode="auto">
              <a:xfrm>
                <a:off x="5550025" y="3149600"/>
                <a:ext cx="0" cy="533400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CDD3408-BF45-1F8B-EF4B-A1F7B1822103}"/>
                  </a:ext>
                </a:extLst>
              </p:cNvPr>
              <p:cNvCxnSpPr/>
              <p:nvPr/>
            </p:nvCxnSpPr>
            <p:spPr bwMode="auto">
              <a:xfrm>
                <a:off x="5537200" y="3149600"/>
                <a:ext cx="825500" cy="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7E9855C-B005-C6CD-F24E-9A676B383DF0}"/>
                </a:ext>
              </a:extLst>
            </p:cNvPr>
            <p:cNvSpPr txBox="1"/>
            <p:nvPr/>
          </p:nvSpPr>
          <p:spPr>
            <a:xfrm>
              <a:off x="6413500" y="2959100"/>
              <a:ext cx="1665841" cy="349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/>
                <a:t>Plasma density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51DA053-3994-015A-8551-642DF91B262F}"/>
              </a:ext>
            </a:extLst>
          </p:cNvPr>
          <p:cNvGrpSpPr/>
          <p:nvPr/>
        </p:nvGrpSpPr>
        <p:grpSpPr>
          <a:xfrm>
            <a:off x="4622800" y="2747486"/>
            <a:ext cx="3396637" cy="447282"/>
            <a:chOff x="4495800" y="3992086"/>
            <a:chExt cx="3396637" cy="44728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9EF1E86-E773-81FD-0F4A-859179BA5500}"/>
                </a:ext>
              </a:extLst>
            </p:cNvPr>
            <p:cNvGrpSpPr/>
            <p:nvPr/>
          </p:nvGrpSpPr>
          <p:grpSpPr>
            <a:xfrm>
              <a:off x="4495800" y="3992086"/>
              <a:ext cx="1282700" cy="313214"/>
              <a:chOff x="4495800" y="3992086"/>
              <a:chExt cx="1282700" cy="313214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DCE9A09D-8849-53E6-0530-BBCA42742F5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495800" y="4004786"/>
                <a:ext cx="0" cy="300514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66E0E543-3CCA-5DD6-A533-991A84627F2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003800" y="3992086"/>
                <a:ext cx="0" cy="300514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82ED0FCD-90D1-6427-E12D-EDB6CB5ACE83}"/>
                  </a:ext>
                </a:extLst>
              </p:cNvPr>
              <p:cNvCxnSpPr/>
              <p:nvPr/>
            </p:nvCxnSpPr>
            <p:spPr bwMode="auto">
              <a:xfrm>
                <a:off x="4495800" y="4305300"/>
                <a:ext cx="1282700" cy="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ADA5620-7403-4027-463D-231DB3C5F1FB}"/>
                </a:ext>
              </a:extLst>
            </p:cNvPr>
            <p:cNvSpPr txBox="1"/>
            <p:nvPr/>
          </p:nvSpPr>
          <p:spPr>
            <a:xfrm>
              <a:off x="5854700" y="4089400"/>
              <a:ext cx="2037737" cy="349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/>
                <a:t>e</a:t>
              </a:r>
              <a:r>
                <a:rPr lang="en-US" sz="1800" b="1" baseline="30000" dirty="0"/>
                <a:t>-</a:t>
              </a:r>
              <a:r>
                <a:rPr lang="en-US" sz="1800" b="1" dirty="0"/>
                <a:t> charge and mass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A00EAC2-678A-3B42-AA02-B415C043626A}"/>
              </a:ext>
            </a:extLst>
          </p:cNvPr>
          <p:cNvSpPr txBox="1"/>
          <p:nvPr/>
        </p:nvSpPr>
        <p:spPr>
          <a:xfrm>
            <a:off x="431800" y="3405815"/>
            <a:ext cx="8382808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Group speed of EM waves in plasma and frequency dependent arrival time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1BD4DAE-7DC0-4DC9-EA07-07532A0DED09}"/>
                  </a:ext>
                </a:extLst>
              </p:cNvPr>
              <p:cNvSpPr txBox="1"/>
              <p:nvPr/>
            </p:nvSpPr>
            <p:spPr>
              <a:xfrm>
                <a:off x="1303171" y="3822480"/>
                <a:ext cx="4048416" cy="6263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sz="1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sub>
                    </m:sSub>
                    <m:r>
                      <a:rPr lang="en-US" sz="18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US" sz="1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num>
                      <m:den>
                        <m:r>
                          <a:rPr lang="en-US" sz="1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𝒅𝒌</m:t>
                        </m:r>
                      </m:den>
                    </m:f>
                    <m:r>
                      <a:rPr lang="en-US" sz="1800" b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1800" b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1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1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8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1800" b="1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800" b="1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𝝎</m:t>
                                </m:r>
                              </m:e>
                              <m:sub>
                                <m:r>
                                  <a:rPr lang="en-US" sz="1800" b="1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sub>
                              <m:sup>
                                <m:r>
                                  <a:rPr lang="en-US" sz="1800" b="1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bSup>
                          </m:num>
                          <m:den>
                            <m:sSup>
                              <m:sSupPr>
                                <m:ctrlPr>
                                  <a:rPr lang="en-US" sz="1800" b="1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b="1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𝝎</m:t>
                                </m:r>
                              </m:e>
                              <m:sup>
                                <m:r>
                                  <a:rPr lang="en-US" sz="1800" b="1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</m:den>
                        </m:f>
                      </m:e>
                    </m:rad>
                    <m:r>
                      <a:rPr lang="en-US" sz="18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8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sz="1800" b="1" dirty="0">
                    <a:solidFill>
                      <a:srgbClr val="FFFF00"/>
                    </a:solidFill>
                  </a:rPr>
                  <a:t>(1 -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  <m:sup>
                        <m:r>
                          <a:rPr lang="en-US" sz="1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  <m:r>
                      <a:rPr lang="en-US" sz="18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8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sSup>
                      <m:sSupPr>
                        <m:ctrlPr>
                          <a:rPr lang="en-US" sz="1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p>
                        <m:r>
                          <a:rPr lang="en-US" sz="1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1800" b="1" dirty="0">
                    <a:solidFill>
                      <a:srgbClr val="FFFF00"/>
                    </a:solidFill>
                  </a:rPr>
                  <a:t>)</a:t>
                </a: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1BD4DAE-7DC0-4DC9-EA07-07532A0DED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171" y="3822480"/>
                <a:ext cx="4048416" cy="62639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2C66613-1D8A-B36C-ED8F-CA8F83879326}"/>
                  </a:ext>
                </a:extLst>
              </p:cNvPr>
              <p:cNvSpPr txBox="1"/>
              <p:nvPr/>
            </p:nvSpPr>
            <p:spPr>
              <a:xfrm>
                <a:off x="960570" y="4572000"/>
                <a:ext cx="3827330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/>
                  <a:t>Arrival time of signal of frequency </a:t>
                </a:r>
                <a14:m>
                  <m:oMath xmlns:m="http://schemas.openxmlformats.org/officeDocument/2006/math">
                    <m:r>
                      <a:rPr lang="en-US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𝝎</m:t>
                    </m:r>
                  </m:oMath>
                </a14:m>
                <a:endParaRPr lang="en-US" sz="1800" b="1" dirty="0"/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2C66613-1D8A-B36C-ED8F-CA8F838793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570" y="4572000"/>
                <a:ext cx="3827330" cy="349968"/>
              </a:xfrm>
              <a:prstGeom prst="rect">
                <a:avLst/>
              </a:prstGeom>
              <a:blipFill>
                <a:blip r:embed="rId7"/>
                <a:stretch>
                  <a:fillRect l="-1325" t="-14286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E9A60D5-64C0-619E-4691-EB2AB9C2B345}"/>
                  </a:ext>
                </a:extLst>
              </p:cNvPr>
              <p:cNvSpPr txBox="1"/>
              <p:nvPr/>
            </p:nvSpPr>
            <p:spPr>
              <a:xfrm>
                <a:off x="1297992" y="5016537"/>
                <a:ext cx="3185359" cy="5846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FF00"/>
                    </a:solidFill>
                  </a:rPr>
                  <a:t>t =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sz="20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𝒅</m:t>
                            </m:r>
                            <m:r>
                              <a:rPr lang="en-US" sz="20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000" b="1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𝒗</m:t>
                                </m:r>
                              </m:e>
                              <m:sub>
                                <m:r>
                                  <a:rPr lang="en-US" sz="2000" b="1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𝒈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r>
                  <a:rPr lang="en-US" sz="2000" b="1" dirty="0">
                    <a:solidFill>
                      <a:srgbClr val="FFFF00"/>
                    </a:solidFill>
                  </a:rPr>
                  <a:t> =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sz="20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𝒅</m:t>
                            </m:r>
                            <m:r>
                              <a:rPr lang="en-US" sz="20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num>
                          <m:den>
                            <m:r>
                              <a:rPr lang="en-US" sz="20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𝒄</m:t>
                            </m:r>
                          </m:den>
                        </m:f>
                      </m:e>
                    </m:nary>
                    <m:r>
                      <a:rPr lang="en-US" sz="20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dirty="0">
                    <a:solidFill>
                      <a:srgbClr val="FFFF00"/>
                    </a:solidFill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  <m:sSup>
                          <m:sSupPr>
                            <m:ctrlPr>
                              <a:rPr lang="en-US" sz="20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𝒒</m:t>
                            </m:r>
                          </m:e>
                          <m:sup>
                            <m:r>
                              <a:rPr lang="en-US" sz="20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  <m:sSup>
                          <m:sSupPr>
                            <m:ctrlPr>
                              <a:rPr lang="en-US" sz="20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𝝎</m:t>
                            </m:r>
                          </m:e>
                          <m:sup>
                            <m:r>
                              <a:rPr lang="en-US" sz="20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US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  <m:r>
                          <a:rPr lang="en-US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</m:e>
                    </m:nary>
                  </m:oMath>
                </a14:m>
                <a:endParaRPr lang="en-US" sz="2000" b="1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E9A60D5-64C0-619E-4691-EB2AB9C2B3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7992" y="5016537"/>
                <a:ext cx="3185359" cy="584647"/>
              </a:xfrm>
              <a:prstGeom prst="rect">
                <a:avLst/>
              </a:prstGeom>
              <a:blipFill>
                <a:blip r:embed="rId8"/>
                <a:stretch>
                  <a:fillRect l="-3586" t="-95745" b="-134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4C5CA3B-9127-C1C7-DB2C-C85E1F965E57}"/>
                  </a:ext>
                </a:extLst>
              </p:cNvPr>
              <p:cNvSpPr txBox="1"/>
              <p:nvPr/>
            </p:nvSpPr>
            <p:spPr>
              <a:xfrm>
                <a:off x="2969785" y="5856231"/>
                <a:ext cx="3180679" cy="3677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  <m:r>
                      <a:rPr lang="en-US" sz="1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  <m:d>
                      <m:dPr>
                        <m:ctrlPr>
                          <a:rPr lang="en-US" sz="18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</m:d>
                    <m:r>
                      <a:rPr lang="en-US" sz="1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8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  <m:r>
                          <a:rPr lang="en-US" sz="18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sz="18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  <m:r>
                          <a:rPr lang="en-US" sz="18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8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𝒎𝒔</m:t>
                        </m:r>
                      </m:e>
                    </m:d>
                  </m:oMath>
                </a14:m>
                <a:r>
                  <a:rPr lang="en-US" sz="1800" b="1" dirty="0"/>
                  <a:t>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b="1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𝝊</m:t>
                        </m:r>
                      </m:e>
                      <m:sub>
                        <m:r>
                          <a:rPr lang="en-US" sz="1800" b="1" i="1" dirty="0" smtClean="0">
                            <a:latin typeface="Cambria Math" panose="02040503050406030204" pitchFamily="18" charset="0"/>
                          </a:rPr>
                          <m:t>𝑮𝑯𝒛</m:t>
                        </m:r>
                      </m:sub>
                      <m:sup>
                        <m:r>
                          <a:rPr lang="en-US" sz="1800" b="1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800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sz="1800" b="1" dirty="0"/>
                  <a:t>  DM </a:t>
                </a: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4C5CA3B-9127-C1C7-DB2C-C85E1F965E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9785" y="5856231"/>
                <a:ext cx="3180679" cy="367793"/>
              </a:xfrm>
              <a:prstGeom prst="rect">
                <a:avLst/>
              </a:prstGeom>
              <a:blipFill>
                <a:blip r:embed="rId9"/>
                <a:stretch>
                  <a:fillRect t="-10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8405EBC2-712E-7B21-A085-744380C47B3F}"/>
              </a:ext>
            </a:extLst>
          </p:cNvPr>
          <p:cNvGrpSpPr/>
          <p:nvPr/>
        </p:nvGrpSpPr>
        <p:grpSpPr>
          <a:xfrm>
            <a:off x="5035886" y="6283399"/>
            <a:ext cx="4006877" cy="428964"/>
            <a:chOff x="1670386" y="6245299"/>
            <a:chExt cx="4006877" cy="42896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F9D5F392-8163-166A-642C-AE178CD438A3}"/>
                    </a:ext>
                  </a:extLst>
                </p:cNvPr>
                <p:cNvSpPr txBox="1"/>
                <p:nvPr/>
              </p:nvSpPr>
              <p:spPr>
                <a:xfrm>
                  <a:off x="1670386" y="6245299"/>
                  <a:ext cx="1711559" cy="4289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/>
                    <a:t> DM </a:t>
                  </a:r>
                  <a14:m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</m:oMath>
                  </a14:m>
                  <a:r>
                    <a:rPr lang="en-US" sz="2000" b="1" dirty="0"/>
                    <a:t> </a:t>
                  </a:r>
                  <a14:m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e>
                      </m:nary>
                    </m:oMath>
                  </a14:m>
                  <a:endParaRPr lang="en-US" sz="2000" b="1" dirty="0"/>
                </a:p>
              </p:txBody>
            </p:sp>
          </mc:Choice>
          <mc:Fallback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F9D5F392-8163-166A-642C-AE178CD438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0386" y="6245299"/>
                  <a:ext cx="1711559" cy="428964"/>
                </a:xfrm>
                <a:prstGeom prst="rect">
                  <a:avLst/>
                </a:prstGeom>
                <a:blipFill>
                  <a:blip r:embed="rId10"/>
                  <a:stretch>
                    <a:fillRect t="-142857" b="-20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8ACEC89-BCFB-1384-7DC5-8CF438832863}"/>
                </a:ext>
              </a:extLst>
            </p:cNvPr>
            <p:cNvSpPr txBox="1"/>
            <p:nvPr/>
          </p:nvSpPr>
          <p:spPr>
            <a:xfrm>
              <a:off x="3597848" y="6272665"/>
              <a:ext cx="2079415" cy="321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(Unit of DM: pc cm</a:t>
              </a:r>
              <a:r>
                <a:rPr lang="en-US" sz="1600" b="1" baseline="30000" dirty="0"/>
                <a:t>-3</a:t>
              </a:r>
              <a:r>
                <a:rPr lang="en-US" sz="1600" b="1" dirty="0"/>
                <a:t>)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2F4D342-EB60-DA6C-1AF8-D3261486086D}"/>
              </a:ext>
            </a:extLst>
          </p:cNvPr>
          <p:cNvGrpSpPr/>
          <p:nvPr/>
        </p:nvGrpSpPr>
        <p:grpSpPr>
          <a:xfrm>
            <a:off x="3035041" y="5459106"/>
            <a:ext cx="1373185" cy="442930"/>
            <a:chOff x="3035041" y="5459106"/>
            <a:chExt cx="1373185" cy="442930"/>
          </a:xfrm>
        </p:grpSpPr>
        <p:sp>
          <p:nvSpPr>
            <p:cNvPr id="43" name="Right Bracket 42">
              <a:extLst>
                <a:ext uri="{FF2B5EF4-FFF2-40B4-BE49-F238E27FC236}">
                  <a16:creationId xmlns:a16="http://schemas.microsoft.com/office/drawing/2014/main" id="{77A9ED74-6E82-0662-C0EE-DDFD17E2E75E}"/>
                </a:ext>
              </a:extLst>
            </p:cNvPr>
            <p:cNvSpPr/>
            <p:nvPr/>
          </p:nvSpPr>
          <p:spPr bwMode="auto">
            <a:xfrm rot="5400000">
              <a:off x="3657891" y="4836256"/>
              <a:ext cx="127486" cy="1373185"/>
            </a:xfrm>
            <a:prstGeom prst="rightBracket">
              <a:avLst/>
            </a:prstGeom>
            <a:noFill/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93A61E8-CEC3-50B4-599F-3B8A1D16A9C3}"/>
                </a:ext>
              </a:extLst>
            </p:cNvPr>
            <p:cNvCxnSpPr>
              <a:endCxn id="43" idx="2"/>
            </p:cNvCxnSpPr>
            <p:nvPr/>
          </p:nvCxnSpPr>
          <p:spPr bwMode="auto">
            <a:xfrm flipH="1" flipV="1">
              <a:off x="3721634" y="5586592"/>
              <a:ext cx="7218" cy="315444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151334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10F88D7-C86D-36B2-543D-9CE443F39538}"/>
              </a:ext>
            </a:extLst>
          </p:cNvPr>
          <p:cNvGrpSpPr/>
          <p:nvPr/>
        </p:nvGrpSpPr>
        <p:grpSpPr>
          <a:xfrm>
            <a:off x="0" y="1114136"/>
            <a:ext cx="9144000" cy="3390204"/>
            <a:chOff x="0" y="1399144"/>
            <a:chExt cx="9144000" cy="339020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D9DB67D-05CD-83B2-E94F-49667982B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399144"/>
              <a:ext cx="9144000" cy="339020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006B7B9-E4F1-A666-339E-D3462EF261C2}"/>
                </a:ext>
              </a:extLst>
            </p:cNvPr>
            <p:cNvSpPr/>
            <p:nvPr/>
          </p:nvSpPr>
          <p:spPr bwMode="auto">
            <a:xfrm>
              <a:off x="7445829" y="1674420"/>
              <a:ext cx="1460668" cy="51063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E9326C5-A3C7-EAE9-0C38-8D263A363B4D}"/>
              </a:ext>
            </a:extLst>
          </p:cNvPr>
          <p:cNvSpPr txBox="1"/>
          <p:nvPr/>
        </p:nvSpPr>
        <p:spPr>
          <a:xfrm>
            <a:off x="1142148" y="649336"/>
            <a:ext cx="7277954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FRB 200120E --   Majid et al. 2021; Nimmo et al. 2021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8859FA7-F01C-D48C-5653-3272C24CEF1F}"/>
                  </a:ext>
                </a:extLst>
              </p:cNvPr>
              <p:cNvSpPr txBox="1"/>
              <p:nvPr/>
            </p:nvSpPr>
            <p:spPr>
              <a:xfrm>
                <a:off x="130628" y="4833258"/>
                <a:ext cx="8775869" cy="951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C000"/>
                    </a:solidFill>
                  </a:rPr>
                  <a:t>This burst was in a globular cluster in M81; total duration about 30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sz="2000" b="1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US" sz="2000" b="1" dirty="0">
                    <a:solidFill>
                      <a:srgbClr val="FFC000"/>
                    </a:solidFill>
                  </a:rPr>
                  <a:t>; is has several peaks which are roughly separated by 2-3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sz="2000" b="1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US" sz="2000" b="1" dirty="0">
                    <a:solidFill>
                      <a:srgbClr val="FFC000"/>
                    </a:solidFill>
                  </a:rPr>
                  <a:t>.  Variability time ~ 50 ns or  </a:t>
                </a:r>
                <a:r>
                  <a:rPr lang="en-US" sz="2000" b="1" dirty="0" err="1">
                    <a:solidFill>
                      <a:srgbClr val="FFC000"/>
                    </a:solidFill>
                  </a:rPr>
                  <a:t>t</a:t>
                </a:r>
                <a:r>
                  <a:rPr lang="en-US" sz="2000" b="1" baseline="-25000" dirty="0" err="1">
                    <a:solidFill>
                      <a:srgbClr val="FFC000"/>
                    </a:solidFill>
                  </a:rPr>
                  <a:t>FRB</a:t>
                </a:r>
                <a:r>
                  <a:rPr lang="en-US" sz="2000" b="1" dirty="0">
                    <a:solidFill>
                      <a:srgbClr val="FFC000"/>
                    </a:solidFill>
                  </a:rPr>
                  <a:t>/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</m:oMath>
                </a14:m>
                <a:r>
                  <a:rPr lang="en-US" sz="2000" b="1" dirty="0">
                    <a:solidFill>
                      <a:srgbClr val="FFC000"/>
                    </a:solidFill>
                  </a:rPr>
                  <a:t>t ~ 500.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8859FA7-F01C-D48C-5653-3272C24CEF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28" y="4833258"/>
                <a:ext cx="8775869" cy="951030"/>
              </a:xfrm>
              <a:prstGeom prst="rect">
                <a:avLst/>
              </a:prstGeom>
              <a:blipFill>
                <a:blip r:embed="rId3"/>
                <a:stretch>
                  <a:fillRect l="-723" t="-5263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4A17272B-D3DA-F88E-A9F4-A9D45DC08329}"/>
              </a:ext>
            </a:extLst>
          </p:cNvPr>
          <p:cNvSpPr txBox="1"/>
          <p:nvPr/>
        </p:nvSpPr>
        <p:spPr>
          <a:xfrm>
            <a:off x="2909123" y="6113206"/>
            <a:ext cx="5997374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The luminosity of the brightest component – 10</a:t>
            </a:r>
            <a:r>
              <a:rPr lang="en-US" sz="1800" b="1" baseline="30000" dirty="0"/>
              <a:t>39 </a:t>
            </a:r>
            <a:r>
              <a:rPr lang="en-US" sz="1800" b="1" dirty="0"/>
              <a:t>erg s</a:t>
            </a:r>
            <a:r>
              <a:rPr lang="en-US" sz="1800" b="1" baseline="30000" dirty="0"/>
              <a:t>-1 </a:t>
            </a:r>
            <a:r>
              <a:rPr lang="en-US" sz="1800" b="1" dirty="0"/>
              <a:t>– is ~ 10</a:t>
            </a:r>
            <a:r>
              <a:rPr lang="en-US" sz="1800" b="1" baseline="30000" dirty="0"/>
              <a:t>3 </a:t>
            </a:r>
            <a:r>
              <a:rPr lang="en-US" sz="1800" b="1" dirty="0"/>
              <a:t>times larger than the Crab pulsar nano-shots (GPs). </a:t>
            </a:r>
          </a:p>
        </p:txBody>
      </p:sp>
    </p:spTree>
    <p:extLst>
      <p:ext uri="{BB962C8B-B14F-4D97-AF65-F5344CB8AC3E}">
        <p14:creationId xmlns:p14="http://schemas.microsoft.com/office/powerpoint/2010/main" val="3701181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9399" y="1079069"/>
            <a:ext cx="7127155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timescales</a:t>
            </a:r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(</a:t>
            </a:r>
            <a:r>
              <a:rPr lang="en-US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Beniamini</a:t>
            </a:r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Kumar, 2020)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521945" y="3672305"/>
                <a:ext cx="4410162" cy="359194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dirty="0"/>
                  <a:t>Variability time of observed flux: 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  <m:r>
                      <a:rPr 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  <m:r>
                      <a:rPr 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≥ </m:t>
                    </m:r>
                    <m:sSub>
                      <m:sSubPr>
                        <m:ctrlP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sub>
                    </m:sSub>
                  </m:oMath>
                </a14:m>
                <a:endParaRPr lang="en-US" sz="1800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1945" y="3672305"/>
                <a:ext cx="4410162" cy="359194"/>
              </a:xfrm>
              <a:prstGeom prst="rect">
                <a:avLst/>
              </a:prstGeom>
              <a:blipFill>
                <a:blip r:embed="rId2"/>
                <a:stretch>
                  <a:fillRect l="-571" t="-6452" b="-16129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 rot="16200000">
            <a:off x="9177378" y="4480767"/>
            <a:ext cx="454487" cy="521243"/>
            <a:chOff x="5305192" y="-52383"/>
            <a:chExt cx="549436" cy="562096"/>
          </a:xfrm>
        </p:grpSpPr>
        <p:grpSp>
          <p:nvGrpSpPr>
            <p:cNvPr id="13" name="Group 12"/>
            <p:cNvGrpSpPr/>
            <p:nvPr/>
          </p:nvGrpSpPr>
          <p:grpSpPr>
            <a:xfrm>
              <a:off x="5305192" y="-52383"/>
              <a:ext cx="549436" cy="562096"/>
              <a:chOff x="5619226" y="-61619"/>
              <a:chExt cx="549436" cy="562096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 flipV="1">
                <a:off x="5773985" y="76070"/>
                <a:ext cx="153957" cy="42440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Arc 15"/>
              <p:cNvSpPr/>
              <p:nvPr/>
            </p:nvSpPr>
            <p:spPr>
              <a:xfrm rot="7747688">
                <a:off x="5662258" y="-104651"/>
                <a:ext cx="463372" cy="549436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5865090" y="308588"/>
                <a:ext cx="92364" cy="6996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 rot="5400000" flipH="1">
              <a:off x="5455848" y="260549"/>
              <a:ext cx="416609" cy="8172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Right Brace 79"/>
          <p:cNvSpPr/>
          <p:nvPr/>
        </p:nvSpPr>
        <p:spPr>
          <a:xfrm rot="16200000">
            <a:off x="-678585" y="6797170"/>
            <a:ext cx="227132" cy="662351"/>
          </a:xfrm>
          <a:prstGeom prst="rightBrace">
            <a:avLst/>
          </a:prstGeom>
          <a:noFill/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35F353D-F777-8448-9F23-46372D25EAC4}"/>
                  </a:ext>
                </a:extLst>
              </p:cNvPr>
              <p:cNvSpPr txBox="1"/>
              <p:nvPr/>
            </p:nvSpPr>
            <p:spPr>
              <a:xfrm>
                <a:off x="4142122" y="2463571"/>
                <a:ext cx="4173417" cy="825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C000"/>
                    </a:solidFill>
                  </a:rPr>
                  <a:t>Curvature timescale for a relativistic</a:t>
                </a:r>
              </a:p>
              <a:p>
                <a:r>
                  <a:rPr lang="en-US" sz="2000" b="1" dirty="0">
                    <a:solidFill>
                      <a:srgbClr val="FFC000"/>
                    </a:solidFill>
                  </a:rPr>
                  <a:t>        source: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sub>
                    </m:sSub>
                  </m:oMath>
                </a14:m>
                <a:r>
                  <a:rPr lang="en-US" sz="2000" b="1" dirty="0">
                    <a:solidFill>
                      <a:srgbClr val="FFC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num>
                      <m:den>
                        <m:r>
                          <a:rPr lang="en-US" sz="20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0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sSup>
                          <m:sSupPr>
                            <m:ctrlPr>
                              <a:rPr lang="en-US" sz="2000" b="1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l-GR" sz="2000" b="1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𝜸</m:t>
                            </m:r>
                          </m:e>
                          <m:sup>
                            <m:r>
                              <a:rPr lang="en-US" sz="2000" b="1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endParaRPr lang="en-US" sz="20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35F353D-F777-8448-9F23-46372D25E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2122" y="2463571"/>
                <a:ext cx="4173417" cy="825482"/>
              </a:xfrm>
              <a:prstGeom prst="rect">
                <a:avLst/>
              </a:prstGeom>
              <a:blipFill>
                <a:blip r:embed="rId3"/>
                <a:stretch>
                  <a:fillRect l="-1212" t="-4545" r="-909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784372-67D6-A64C-BE4D-5CEAFEE27F67}"/>
              </a:ext>
            </a:extLst>
          </p:cNvPr>
          <p:cNvSpPr txBox="1"/>
          <p:nvPr/>
        </p:nvSpPr>
        <p:spPr>
          <a:xfrm>
            <a:off x="4142122" y="1997643"/>
            <a:ext cx="4635243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Duration of activity at magnetar surface: t</a:t>
            </a:r>
            <a:r>
              <a:rPr lang="en-US" sz="1800" b="1" baseline="-25000" dirty="0"/>
              <a:t>act</a:t>
            </a:r>
            <a:endParaRPr lang="en-US" sz="1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B646AF9-F2F4-3A41-B9E7-3140160DB530}"/>
                  </a:ext>
                </a:extLst>
              </p:cNvPr>
              <p:cNvSpPr txBox="1"/>
              <p:nvPr/>
            </p:nvSpPr>
            <p:spPr>
              <a:xfrm>
                <a:off x="4521945" y="4288139"/>
                <a:ext cx="3653501" cy="34996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>
                    <a:solidFill>
                      <a:srgbClr val="FFC000"/>
                    </a:solidFill>
                  </a:rPr>
                  <a:t>FRB duration: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𝑭𝑹𝑩</m:t>
                        </m:r>
                      </m:sub>
                    </m:sSub>
                  </m:oMath>
                </a14:m>
                <a:r>
                  <a:rPr lang="en-US" sz="1800" b="1" dirty="0">
                    <a:solidFill>
                      <a:srgbClr val="FFC000"/>
                    </a:solidFill>
                  </a:rPr>
                  <a:t> ≈ </a:t>
                </a:r>
                <a:r>
                  <a:rPr lang="en-US" sz="1800" b="1" i="1" dirty="0">
                    <a:solidFill>
                      <a:srgbClr val="FFC000"/>
                    </a:solidFill>
                  </a:rPr>
                  <a:t>max</a:t>
                </a:r>
                <a:r>
                  <a:rPr lang="en-US" sz="1800" b="1" dirty="0">
                    <a:solidFill>
                      <a:srgbClr val="FFC000"/>
                    </a:solidFill>
                  </a:rPr>
                  <a:t>(t</a:t>
                </a:r>
                <a:r>
                  <a:rPr lang="en-US" sz="1800" b="1" baseline="-25000" dirty="0">
                    <a:solidFill>
                      <a:srgbClr val="FFC000"/>
                    </a:solidFill>
                  </a:rPr>
                  <a:t>act</a:t>
                </a:r>
                <a:r>
                  <a:rPr lang="en-US" sz="1800" b="1" dirty="0">
                    <a:solidFill>
                      <a:srgbClr val="FFC000"/>
                    </a:solidFill>
                  </a:rPr>
                  <a:t> , </a:t>
                </a:r>
                <a:r>
                  <a:rPr lang="en-US" sz="1800" b="1" dirty="0" err="1">
                    <a:solidFill>
                      <a:srgbClr val="FFC000"/>
                    </a:solidFill>
                  </a:rPr>
                  <a:t>t</a:t>
                </a:r>
                <a:r>
                  <a:rPr lang="en-US" sz="1800" b="1" baseline="-25000" dirty="0" err="1">
                    <a:solidFill>
                      <a:srgbClr val="FFC000"/>
                    </a:solidFill>
                  </a:rPr>
                  <a:t>R</a:t>
                </a:r>
                <a:r>
                  <a:rPr lang="en-US" sz="1800" b="1" dirty="0">
                    <a:solidFill>
                      <a:srgbClr val="FFC00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B646AF9-F2F4-3A41-B9E7-3140160DB5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1945" y="4288139"/>
                <a:ext cx="3653501" cy="349968"/>
              </a:xfrm>
              <a:prstGeom prst="rect">
                <a:avLst/>
              </a:prstGeom>
              <a:blipFill>
                <a:blip r:embed="rId4"/>
                <a:stretch>
                  <a:fillRect l="-1375" t="-6452" b="-1935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62EA7AE8-F310-8344-B564-13A09FEA9233}"/>
              </a:ext>
            </a:extLst>
          </p:cNvPr>
          <p:cNvGrpSpPr/>
          <p:nvPr/>
        </p:nvGrpSpPr>
        <p:grpSpPr>
          <a:xfrm>
            <a:off x="-4050" y="1661160"/>
            <a:ext cx="3510426" cy="2144632"/>
            <a:chOff x="-4050" y="1295400"/>
            <a:chExt cx="3510426" cy="2144632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90C8F6B-F62C-D042-9804-ABEEF1C6FA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874430"/>
              <a:ext cx="2600130" cy="453724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108E96F-7931-FF46-8F0C-8AB2D7B1DBD5}"/>
                </a:ext>
              </a:extLst>
            </p:cNvPr>
            <p:cNvGrpSpPr/>
            <p:nvPr/>
          </p:nvGrpSpPr>
          <p:grpSpPr>
            <a:xfrm>
              <a:off x="-4050" y="1295400"/>
              <a:ext cx="3510426" cy="2144632"/>
              <a:chOff x="-4050" y="1292900"/>
              <a:chExt cx="3510426" cy="2144632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732ABFB6-CAD2-FB4F-B5FA-9AB5B38A5091}"/>
                  </a:ext>
                </a:extLst>
              </p:cNvPr>
              <p:cNvGrpSpPr/>
              <p:nvPr/>
            </p:nvGrpSpPr>
            <p:grpSpPr>
              <a:xfrm flipH="1">
                <a:off x="-4050" y="1360988"/>
                <a:ext cx="3510426" cy="2076544"/>
                <a:chOff x="4468451" y="596219"/>
                <a:chExt cx="3510426" cy="2076544"/>
              </a:xfrm>
            </p:grpSpPr>
            <p:sp>
              <p:nvSpPr>
                <p:cNvPr id="45" name="Freeform 44"/>
                <p:cNvSpPr/>
                <p:nvPr/>
              </p:nvSpPr>
              <p:spPr>
                <a:xfrm rot="16200000">
                  <a:off x="4773142" y="1333008"/>
                  <a:ext cx="106461" cy="715844"/>
                </a:xfrm>
                <a:custGeom>
                  <a:avLst/>
                  <a:gdLst>
                    <a:gd name="connsiteX0" fmla="*/ 129324 w 129324"/>
                    <a:gd name="connsiteY0" fmla="*/ 886691 h 886691"/>
                    <a:gd name="connsiteX1" fmla="*/ 15 w 129324"/>
                    <a:gd name="connsiteY1" fmla="*/ 628073 h 886691"/>
                    <a:gd name="connsiteX2" fmla="*/ 120088 w 129324"/>
                    <a:gd name="connsiteY2" fmla="*/ 434109 h 886691"/>
                    <a:gd name="connsiteX3" fmla="*/ 55433 w 129324"/>
                    <a:gd name="connsiteY3" fmla="*/ 184727 h 886691"/>
                    <a:gd name="connsiteX4" fmla="*/ 55433 w 129324"/>
                    <a:gd name="connsiteY4" fmla="*/ 0 h 88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9324" h="886691">
                      <a:moveTo>
                        <a:pt x="129324" y="886691"/>
                      </a:moveTo>
                      <a:cubicBezTo>
                        <a:pt x="65439" y="795097"/>
                        <a:pt x="1554" y="703503"/>
                        <a:pt x="15" y="628073"/>
                      </a:cubicBezTo>
                      <a:cubicBezTo>
                        <a:pt x="-1524" y="552643"/>
                        <a:pt x="110852" y="508000"/>
                        <a:pt x="120088" y="434109"/>
                      </a:cubicBezTo>
                      <a:cubicBezTo>
                        <a:pt x="129324" y="360218"/>
                        <a:pt x="66209" y="257078"/>
                        <a:pt x="55433" y="184727"/>
                      </a:cubicBezTo>
                      <a:cubicBezTo>
                        <a:pt x="44657" y="112375"/>
                        <a:pt x="50045" y="56187"/>
                        <a:pt x="55433" y="0"/>
                      </a:cubicBezTo>
                    </a:path>
                  </a:pathLst>
                </a:custGeom>
                <a:ln w="28575">
                  <a:solidFill>
                    <a:srgbClr val="FFC000"/>
                  </a:solidFill>
                  <a:headEnd type="none" w="med" len="med"/>
                  <a:tailEnd type="arrow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>
                    <a:solidFill>
                      <a:srgbClr val="FFFF00"/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4" name="TextBox 53"/>
                    <p:cNvSpPr txBox="1"/>
                    <p:nvPr/>
                  </p:nvSpPr>
                  <p:spPr>
                    <a:xfrm>
                      <a:off x="5013730" y="1385557"/>
                      <a:ext cx="1184910" cy="25763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oMath>
                        </m:oMathPara>
                      </a14:m>
                      <a:endParaRPr lang="en-US" sz="1800" dirty="0"/>
                    </a:p>
                  </p:txBody>
                </p:sp>
              </mc:Choice>
              <mc:Fallback xmlns="">
                <p:sp>
                  <p:nvSpPr>
                    <p:cNvPr id="54" name="TextBox 5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013730" y="1385557"/>
                      <a:ext cx="1184910" cy="257635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b="-952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4" name="TextBox 73"/>
                    <p:cNvSpPr txBox="1"/>
                    <p:nvPr/>
                  </p:nvSpPr>
                  <p:spPr>
                    <a:xfrm>
                      <a:off x="6268321" y="1605091"/>
                      <a:ext cx="427809" cy="25763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1/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oMath>
                        </m:oMathPara>
                      </a14:m>
                      <a:endParaRPr lang="en-US" sz="1800" dirty="0"/>
                    </a:p>
                  </p:txBody>
                </p:sp>
              </mc:Choice>
              <mc:Fallback xmlns="">
                <p:sp>
                  <p:nvSpPr>
                    <p:cNvPr id="74" name="TextBox 7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268321" y="1605091"/>
                      <a:ext cx="427809" cy="257635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11429" t="-4762" r="-11429" b="-4285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75" name="Arc 74"/>
                <p:cNvSpPr/>
                <p:nvPr/>
              </p:nvSpPr>
              <p:spPr>
                <a:xfrm rot="13200000">
                  <a:off x="6742651" y="1523841"/>
                  <a:ext cx="418164" cy="399287"/>
                </a:xfrm>
                <a:prstGeom prst="arc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3D336978-4316-314B-819F-A12B3B5C65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92598" y="1577945"/>
                  <a:ext cx="2771533" cy="57315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B87A2F33-65E4-B24C-8587-CC01307C7C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394094" y="1584427"/>
                  <a:ext cx="2584783" cy="609461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Block Arc 38">
                  <a:extLst>
                    <a:ext uri="{FF2B5EF4-FFF2-40B4-BE49-F238E27FC236}">
                      <a16:creationId xmlns:a16="http://schemas.microsoft.com/office/drawing/2014/main" id="{D93DE4B1-0692-CD44-B28C-EF1A194EA6C9}"/>
                    </a:ext>
                  </a:extLst>
                </p:cNvPr>
                <p:cNvSpPr/>
                <p:nvPr/>
              </p:nvSpPr>
              <p:spPr>
                <a:xfrm rot="16200000">
                  <a:off x="5398422" y="377463"/>
                  <a:ext cx="2076544" cy="2514055"/>
                </a:xfrm>
                <a:prstGeom prst="blockArc">
                  <a:avLst>
                    <a:gd name="adj1" fmla="val 13341496"/>
                    <a:gd name="adj2" fmla="val 18973990"/>
                    <a:gd name="adj3" fmla="val 7724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68DC919C-48B4-BB4D-90BF-E35A7A57657B}"/>
                    </a:ext>
                  </a:extLst>
                </p:cNvPr>
                <p:cNvSpPr/>
                <p:nvPr/>
              </p:nvSpPr>
              <p:spPr>
                <a:xfrm rot="16200000">
                  <a:off x="4969606" y="1878006"/>
                  <a:ext cx="106461" cy="715844"/>
                </a:xfrm>
                <a:custGeom>
                  <a:avLst/>
                  <a:gdLst>
                    <a:gd name="connsiteX0" fmla="*/ 129324 w 129324"/>
                    <a:gd name="connsiteY0" fmla="*/ 886691 h 886691"/>
                    <a:gd name="connsiteX1" fmla="*/ 15 w 129324"/>
                    <a:gd name="connsiteY1" fmla="*/ 628073 h 886691"/>
                    <a:gd name="connsiteX2" fmla="*/ 120088 w 129324"/>
                    <a:gd name="connsiteY2" fmla="*/ 434109 h 886691"/>
                    <a:gd name="connsiteX3" fmla="*/ 55433 w 129324"/>
                    <a:gd name="connsiteY3" fmla="*/ 184727 h 886691"/>
                    <a:gd name="connsiteX4" fmla="*/ 55433 w 129324"/>
                    <a:gd name="connsiteY4" fmla="*/ 0 h 88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9324" h="886691">
                      <a:moveTo>
                        <a:pt x="129324" y="886691"/>
                      </a:moveTo>
                      <a:cubicBezTo>
                        <a:pt x="65439" y="795097"/>
                        <a:pt x="1554" y="703503"/>
                        <a:pt x="15" y="628073"/>
                      </a:cubicBezTo>
                      <a:cubicBezTo>
                        <a:pt x="-1524" y="552643"/>
                        <a:pt x="110852" y="508000"/>
                        <a:pt x="120088" y="434109"/>
                      </a:cubicBezTo>
                      <a:cubicBezTo>
                        <a:pt x="129324" y="360218"/>
                        <a:pt x="66209" y="257078"/>
                        <a:pt x="55433" y="184727"/>
                      </a:cubicBezTo>
                      <a:cubicBezTo>
                        <a:pt x="44657" y="112375"/>
                        <a:pt x="50045" y="56187"/>
                        <a:pt x="55433" y="0"/>
                      </a:cubicBezTo>
                    </a:path>
                  </a:pathLst>
                </a:custGeom>
                <a:ln w="28575">
                  <a:solidFill>
                    <a:srgbClr val="FFC000"/>
                  </a:solidFill>
                  <a:headEnd type="none" w="med" len="med"/>
                  <a:tailEnd type="arrow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>
                    <a:solidFill>
                      <a:srgbClr val="FFFF00"/>
                    </a:solidFill>
                  </a:endParaRPr>
                </a:p>
              </p:txBody>
            </p:sp>
          </p:grp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34D74BAB-A614-D142-A842-08930C77F59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394168" y="1541482"/>
                <a:ext cx="384415" cy="126951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bg1"/>
                </a:solidFill>
                <a:prstDash val="sysDash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97F4FF8F-FC1F-6845-93DA-5DC1E360672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422288" y="3117038"/>
                <a:ext cx="359012" cy="159602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bg1"/>
                </a:solidFill>
                <a:prstDash val="sysDash"/>
                <a:round/>
                <a:headEnd type="none" w="med" len="med"/>
                <a:tailEnd type="triangle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50500C86-9BF0-9F43-B657-0C787300B14D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2790431" y="1292900"/>
                    <a:ext cx="197169" cy="25763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</m:oMath>
                      </m:oMathPara>
                    </a14:m>
                    <a:endParaRPr lang="en-US" sz="1800" b="1" dirty="0"/>
                  </a:p>
                </p:txBody>
              </p:sp>
            </mc:Choice>
            <mc:Fallback xmlns="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50500C86-9BF0-9F43-B657-0C787300B14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flipH="1">
                    <a:off x="2790431" y="1292900"/>
                    <a:ext cx="197169" cy="25763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23529" r="-23529" b="-2857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A2827FA8-A38E-CF40-881C-BC7B58DD96A6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2783187" y="3118996"/>
                    <a:ext cx="197169" cy="25763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</m:oMath>
                      </m:oMathPara>
                    </a14:m>
                    <a:endParaRPr lang="en-US" sz="1800" b="1" dirty="0"/>
                  </a:p>
                </p:txBody>
              </p:sp>
            </mc:Choice>
            <mc:Fallback xmlns="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A2827FA8-A38E-CF40-881C-BC7B58DD96A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flipH="1">
                    <a:off x="2783187" y="3118996"/>
                    <a:ext cx="197169" cy="257635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3529" r="-23529" b="-2857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930AB6AE-F912-6B40-9D01-9530A6AE3DCA}"/>
                  </a:ext>
                </a:extLst>
              </p:cNvPr>
              <p:cNvSpPr/>
              <p:nvPr/>
            </p:nvSpPr>
            <p:spPr>
              <a:xfrm rot="5400000" flipH="1">
                <a:off x="2921805" y="1552966"/>
                <a:ext cx="106461" cy="715844"/>
              </a:xfrm>
              <a:custGeom>
                <a:avLst/>
                <a:gdLst>
                  <a:gd name="connsiteX0" fmla="*/ 129324 w 129324"/>
                  <a:gd name="connsiteY0" fmla="*/ 886691 h 886691"/>
                  <a:gd name="connsiteX1" fmla="*/ 15 w 129324"/>
                  <a:gd name="connsiteY1" fmla="*/ 628073 h 886691"/>
                  <a:gd name="connsiteX2" fmla="*/ 120088 w 129324"/>
                  <a:gd name="connsiteY2" fmla="*/ 434109 h 886691"/>
                  <a:gd name="connsiteX3" fmla="*/ 55433 w 129324"/>
                  <a:gd name="connsiteY3" fmla="*/ 184727 h 886691"/>
                  <a:gd name="connsiteX4" fmla="*/ 55433 w 129324"/>
                  <a:gd name="connsiteY4" fmla="*/ 0 h 886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324" h="886691">
                    <a:moveTo>
                      <a:pt x="129324" y="886691"/>
                    </a:moveTo>
                    <a:cubicBezTo>
                      <a:pt x="65439" y="795097"/>
                      <a:pt x="1554" y="703503"/>
                      <a:pt x="15" y="628073"/>
                    </a:cubicBezTo>
                    <a:cubicBezTo>
                      <a:pt x="-1524" y="552643"/>
                      <a:pt x="110852" y="508000"/>
                      <a:pt x="120088" y="434109"/>
                    </a:cubicBezTo>
                    <a:cubicBezTo>
                      <a:pt x="129324" y="360218"/>
                      <a:pt x="66209" y="257078"/>
                      <a:pt x="55433" y="184727"/>
                    </a:cubicBezTo>
                    <a:cubicBezTo>
                      <a:pt x="44657" y="112375"/>
                      <a:pt x="50045" y="56187"/>
                      <a:pt x="55433" y="0"/>
                    </a:cubicBezTo>
                  </a:path>
                </a:pathLst>
              </a:custGeom>
              <a:ln w="28575">
                <a:solidFill>
                  <a:srgbClr val="FFC000"/>
                </a:solidFill>
                <a:headEnd type="none" w="med" len="med"/>
                <a:tailEnd type="arrow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rgbClr val="FFFF00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45F624-D650-664A-ADAC-881E6C0328A5}"/>
                  </a:ext>
                </a:extLst>
              </p:cNvPr>
              <p:cNvSpPr txBox="1"/>
              <p:nvPr/>
            </p:nvSpPr>
            <p:spPr>
              <a:xfrm>
                <a:off x="843501" y="5777497"/>
                <a:ext cx="3131563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US" sz="1800" b="1" i="1">
                            <a:latin typeface="Cambria Math" panose="02040503050406030204" pitchFamily="18" charset="0"/>
                          </a:rPr>
                          <m:t>𝑭𝑹𝑩</m:t>
                        </m:r>
                      </m:sub>
                    </m:sSub>
                  </m:oMath>
                </a14:m>
                <a:r>
                  <a:rPr lang="en-US" sz="1800" b="1" dirty="0"/>
                  <a:t>/</a:t>
                </a:r>
                <a:r>
                  <a:rPr lang="en-US" sz="1800" b="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  <m:r>
                      <a:rPr lang="en-US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sz="1800" b="1" dirty="0"/>
                  <a:t> ~ 1     (holds broadly)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45F624-D650-664A-ADAC-881E6C0328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501" y="5777497"/>
                <a:ext cx="3131563" cy="349968"/>
              </a:xfrm>
              <a:prstGeom prst="rect">
                <a:avLst/>
              </a:prstGeom>
              <a:blipFill>
                <a:blip r:embed="rId11"/>
                <a:stretch>
                  <a:fillRect t="-10714" r="-403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886423E-027A-2545-8ADD-B0C896D7B106}"/>
                  </a:ext>
                </a:extLst>
              </p:cNvPr>
              <p:cNvSpPr txBox="1"/>
              <p:nvPr/>
            </p:nvSpPr>
            <p:spPr>
              <a:xfrm>
                <a:off x="5059272" y="5641589"/>
                <a:ext cx="4084728" cy="378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C8CCAB"/>
                    </a:solidFill>
                  </a:rPr>
                  <a:t>For  R &lt; 10</a:t>
                </a:r>
                <a:r>
                  <a:rPr lang="en-US" sz="2000" b="1" baseline="30000" dirty="0">
                    <a:solidFill>
                      <a:srgbClr val="C8CCAB"/>
                    </a:solidFill>
                  </a:rPr>
                  <a:t>8 </a:t>
                </a:r>
                <a:r>
                  <a:rPr lang="en-US" sz="2000" b="1" dirty="0">
                    <a:solidFill>
                      <a:srgbClr val="C8CCAB"/>
                    </a:solidFill>
                  </a:rPr>
                  <a:t>cm,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C8CCA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sz="2000" b="1" dirty="0">
                    <a:solidFill>
                      <a:srgbClr val="C8CCAB"/>
                    </a:solidFill>
                  </a:rPr>
                  <a:t> = 10</a:t>
                </a:r>
                <a:r>
                  <a:rPr lang="en-US" sz="2000" b="1" baseline="30000" dirty="0">
                    <a:solidFill>
                      <a:srgbClr val="C8CCAB"/>
                    </a:solidFill>
                  </a:rPr>
                  <a:t>2</a:t>
                </a:r>
                <a:r>
                  <a:rPr lang="en-US" sz="2000" b="1" dirty="0">
                    <a:solidFill>
                      <a:srgbClr val="C8CCAB"/>
                    </a:solidFill>
                  </a:rPr>
                  <a:t>,  </a:t>
                </a:r>
                <a:r>
                  <a:rPr lang="en-US" sz="2000" b="1" dirty="0" err="1">
                    <a:solidFill>
                      <a:srgbClr val="C8CCAB"/>
                    </a:solidFill>
                  </a:rPr>
                  <a:t>t</a:t>
                </a:r>
                <a:r>
                  <a:rPr lang="en-US" sz="2000" b="1" baseline="-25000" dirty="0" err="1">
                    <a:solidFill>
                      <a:srgbClr val="C8CCAB"/>
                    </a:solidFill>
                  </a:rPr>
                  <a:t>R</a:t>
                </a:r>
                <a:r>
                  <a:rPr lang="en-US" sz="2000" b="1" baseline="-25000" dirty="0">
                    <a:solidFill>
                      <a:srgbClr val="C8CCAB"/>
                    </a:solidFill>
                  </a:rPr>
                  <a:t> </a:t>
                </a:r>
                <a:r>
                  <a:rPr lang="en-US" sz="2000" b="1" dirty="0">
                    <a:solidFill>
                      <a:srgbClr val="C8CCAB"/>
                    </a:solidFill>
                  </a:rPr>
                  <a:t>= 0.2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C8CCA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sz="2000" b="1" dirty="0">
                    <a:solidFill>
                      <a:srgbClr val="C8CCAB"/>
                    </a:solidFill>
                  </a:rPr>
                  <a:t>s 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886423E-027A-2545-8ADD-B0C896D7B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9272" y="5641589"/>
                <a:ext cx="4084728" cy="378565"/>
              </a:xfrm>
              <a:prstGeom prst="rect">
                <a:avLst/>
              </a:prstGeom>
              <a:blipFill>
                <a:blip r:embed="rId12"/>
                <a:stretch>
                  <a:fillRect l="-1238" t="-13333" r="-1858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620554AD-B861-AB4B-8D08-BFF0D55ED3C3}"/>
                  </a:ext>
                </a:extLst>
              </p:cNvPr>
              <p:cNvSpPr txBox="1"/>
              <p:nvPr/>
            </p:nvSpPr>
            <p:spPr>
              <a:xfrm>
                <a:off x="6234344" y="6120397"/>
                <a:ext cx="1276183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sub>
                    </m:sSub>
                  </m:oMath>
                </a14:m>
                <a:r>
                  <a:rPr lang="en-US" sz="1800" b="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 </m:t>
                    </m:r>
                    <m:sSub>
                      <m:sSubPr>
                        <m:ctrlP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𝑭𝑹𝑩</m:t>
                        </m:r>
                      </m:sub>
                    </m:sSub>
                  </m:oMath>
                </a14:m>
                <a:endParaRPr lang="en-US" sz="1800" b="1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620554AD-B861-AB4B-8D08-BFF0D55ED3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4344" y="6120397"/>
                <a:ext cx="1276183" cy="349968"/>
              </a:xfrm>
              <a:prstGeom prst="rect">
                <a:avLst/>
              </a:prstGeom>
              <a:blipFill>
                <a:blip r:embed="rId13"/>
                <a:stretch>
                  <a:fillRect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28DEDF63-F59D-0441-BF80-4A66683F8177}"/>
              </a:ext>
            </a:extLst>
          </p:cNvPr>
          <p:cNvSpPr txBox="1"/>
          <p:nvPr/>
        </p:nvSpPr>
        <p:spPr>
          <a:xfrm>
            <a:off x="1245475" y="5027268"/>
            <a:ext cx="2318070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FF66"/>
                </a:solidFill>
              </a:rPr>
              <a:t>Far-away model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8697C7-3EB0-A847-935C-DC2A067E8E42}"/>
              </a:ext>
            </a:extLst>
          </p:cNvPr>
          <p:cNvSpPr txBox="1"/>
          <p:nvPr/>
        </p:nvSpPr>
        <p:spPr>
          <a:xfrm>
            <a:off x="5565227" y="4995737"/>
            <a:ext cx="2385397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FF66"/>
                </a:solidFill>
              </a:rPr>
              <a:t>Near-field model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FC479F1-CE48-5E4E-B804-8BE7A85DBFA0}"/>
              </a:ext>
            </a:extLst>
          </p:cNvPr>
          <p:cNvCxnSpPr/>
          <p:nvPr/>
        </p:nvCxnSpPr>
        <p:spPr bwMode="auto">
          <a:xfrm>
            <a:off x="4556234" y="5099371"/>
            <a:ext cx="0" cy="2222938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3DC237F-7CEF-084B-BB3C-992AF7F9F73D}"/>
              </a:ext>
            </a:extLst>
          </p:cNvPr>
          <p:cNvCxnSpPr/>
          <p:nvPr/>
        </p:nvCxnSpPr>
        <p:spPr bwMode="auto">
          <a:xfrm>
            <a:off x="4598272" y="5100835"/>
            <a:ext cx="0" cy="2222938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Text Box 3">
            <a:extLst>
              <a:ext uri="{FF2B5EF4-FFF2-40B4-BE49-F238E27FC236}">
                <a16:creationId xmlns:a16="http://schemas.microsoft.com/office/drawing/2014/main" id="{7FEE02CD-5D01-1047-BCDF-FADF45D3C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7615" y="1953754"/>
            <a:ext cx="312738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2000" b="1" dirty="0">
                <a:solidFill>
                  <a:srgbClr val="FFFFFF"/>
                </a:solidFill>
                <a:cs typeface="Times New Roman" charset="0"/>
              </a:rPr>
              <a:t>•</a:t>
            </a:r>
          </a:p>
        </p:txBody>
      </p:sp>
      <p:sp>
        <p:nvSpPr>
          <p:cNvPr id="41" name="Text Box 3">
            <a:extLst>
              <a:ext uri="{FF2B5EF4-FFF2-40B4-BE49-F238E27FC236}">
                <a16:creationId xmlns:a16="http://schemas.microsoft.com/office/drawing/2014/main" id="{F398B7FF-AFBA-6D42-819E-40983A20F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7138" y="2463342"/>
            <a:ext cx="312738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2000" b="1" dirty="0">
                <a:solidFill>
                  <a:srgbClr val="FFFFFF"/>
                </a:solidFill>
                <a:cs typeface="Times New Roman" charset="0"/>
              </a:rPr>
              <a:t>•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A62153-E2B2-5C47-9730-EC42D5544C88}"/>
              </a:ext>
            </a:extLst>
          </p:cNvPr>
          <p:cNvSpPr txBox="1"/>
          <p:nvPr/>
        </p:nvSpPr>
        <p:spPr>
          <a:xfrm>
            <a:off x="185680" y="406199"/>
            <a:ext cx="3813865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 </a:t>
            </a:r>
            <a:r>
              <a:rPr lang="en-US" b="1" dirty="0" err="1"/>
              <a:t>Lightcurve</a:t>
            </a:r>
            <a:r>
              <a:rPr lang="en-US" b="1" dirty="0"/>
              <a:t> variability time</a:t>
            </a:r>
          </a:p>
        </p:txBody>
      </p:sp>
    </p:spTree>
    <p:extLst>
      <p:ext uri="{BB962C8B-B14F-4D97-AF65-F5344CB8AC3E}">
        <p14:creationId xmlns:p14="http://schemas.microsoft.com/office/powerpoint/2010/main" val="297504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2" grpId="0"/>
      <p:bldP spid="9" grpId="0"/>
      <p:bldP spid="10" grpId="0" animBg="1"/>
      <p:bldP spid="6" grpId="0"/>
      <p:bldP spid="52" grpId="0"/>
      <p:bldP spid="55" grpId="0"/>
      <p:bldP spid="19" grpId="0"/>
      <p:bldP spid="20" grpId="0"/>
      <p:bldP spid="40" grpId="0"/>
      <p:bldP spid="4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FABEB4-14BD-3046-9AAA-C3B9ABBAF1A3}"/>
              </a:ext>
            </a:extLst>
          </p:cNvPr>
          <p:cNvSpPr txBox="1"/>
          <p:nvPr/>
        </p:nvSpPr>
        <p:spPr>
          <a:xfrm>
            <a:off x="1083331" y="201880"/>
            <a:ext cx="7358545" cy="779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One could get short time variability for far-away models but at the expense of much reduced efficiency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1B7FFB-9969-2942-A45F-48573F1634F4}"/>
              </a:ext>
            </a:extLst>
          </p:cNvPr>
          <p:cNvSpPr txBox="1"/>
          <p:nvPr/>
        </p:nvSpPr>
        <p:spPr>
          <a:xfrm>
            <a:off x="5221354" y="1220119"/>
            <a:ext cx="3253741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Face-on view of emitting region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104F353-A139-4848-BFBA-37D70E96D4E5}"/>
              </a:ext>
            </a:extLst>
          </p:cNvPr>
          <p:cNvGrpSpPr/>
          <p:nvPr/>
        </p:nvGrpSpPr>
        <p:grpSpPr>
          <a:xfrm>
            <a:off x="4800869" y="1645603"/>
            <a:ext cx="4343131" cy="3840480"/>
            <a:chOff x="4564379" y="1912632"/>
            <a:chExt cx="4046220" cy="384048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D855635-FAD9-2641-9730-5310D75C7779}"/>
                </a:ext>
              </a:extLst>
            </p:cNvPr>
            <p:cNvSpPr/>
            <p:nvPr/>
          </p:nvSpPr>
          <p:spPr>
            <a:xfrm>
              <a:off x="4564379" y="1912632"/>
              <a:ext cx="4046220" cy="384048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5000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  <a:ln w="25400"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CF9805E-52F0-F74A-B1B8-29D5B60D537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85164" y="2011680"/>
              <a:ext cx="602325" cy="1906674"/>
            </a:xfrm>
            <a:prstGeom prst="line">
              <a:avLst/>
            </a:prstGeom>
            <a:ln w="38100">
              <a:headEnd type="triangle" w="med" len="med"/>
              <a:tailEnd type="triangl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E3141C7-D252-EA4C-B0E7-E99487E25341}"/>
                </a:ext>
              </a:extLst>
            </p:cNvPr>
            <p:cNvSpPr/>
            <p:nvPr/>
          </p:nvSpPr>
          <p:spPr>
            <a:xfrm>
              <a:off x="7207428" y="3067551"/>
              <a:ext cx="457200" cy="457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86C0FB9-6F28-DF4B-8281-EEEB0B878980}"/>
                    </a:ext>
                  </a:extLst>
                </p:cNvPr>
                <p:cNvSpPr txBox="1"/>
                <p:nvPr/>
              </p:nvSpPr>
              <p:spPr>
                <a:xfrm>
                  <a:off x="5789473" y="2869028"/>
                  <a:ext cx="580227" cy="3499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sz="18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8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en-US" sz="18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86C0FB9-6F28-DF4B-8281-EEEB0B8789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89473" y="2869028"/>
                  <a:ext cx="580227" cy="349968"/>
                </a:xfrm>
                <a:prstGeom prst="rect">
                  <a:avLst/>
                </a:prstGeom>
                <a:blipFill>
                  <a:blip r:embed="rId2"/>
                  <a:stretch>
                    <a:fillRect b="-17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3240EA8-A41B-1746-B994-D415246C33B3}"/>
                </a:ext>
              </a:extLst>
            </p:cNvPr>
            <p:cNvSpPr/>
            <p:nvPr/>
          </p:nvSpPr>
          <p:spPr>
            <a:xfrm>
              <a:off x="6744249" y="2118069"/>
              <a:ext cx="457200" cy="57494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C037E44-384A-8341-939B-A3F61E02E60B}"/>
                </a:ext>
              </a:extLst>
            </p:cNvPr>
            <p:cNvSpPr/>
            <p:nvPr/>
          </p:nvSpPr>
          <p:spPr>
            <a:xfrm>
              <a:off x="5455355" y="3601270"/>
              <a:ext cx="580227" cy="41613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97AB672-DBAE-A744-B35A-C5A1D030BE1E}"/>
                </a:ext>
              </a:extLst>
            </p:cNvPr>
            <p:cNvSpPr/>
            <p:nvPr/>
          </p:nvSpPr>
          <p:spPr>
            <a:xfrm>
              <a:off x="4903469" y="4161375"/>
              <a:ext cx="457200" cy="457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3E086CF-4F16-3F4A-8158-05BBC69B31EC}"/>
                </a:ext>
              </a:extLst>
            </p:cNvPr>
            <p:cNvSpPr/>
            <p:nvPr/>
          </p:nvSpPr>
          <p:spPr>
            <a:xfrm>
              <a:off x="5448298" y="2411674"/>
              <a:ext cx="457200" cy="457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F21CC5D-48BE-4542-B704-D8B691D9B1C6}"/>
                </a:ext>
              </a:extLst>
            </p:cNvPr>
            <p:cNvSpPr/>
            <p:nvPr/>
          </p:nvSpPr>
          <p:spPr>
            <a:xfrm>
              <a:off x="7536179" y="4795081"/>
              <a:ext cx="457200" cy="28069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82367A0-1D7E-B643-B9E2-D0C6013F1CCD}"/>
                </a:ext>
              </a:extLst>
            </p:cNvPr>
            <p:cNvSpPr/>
            <p:nvPr/>
          </p:nvSpPr>
          <p:spPr>
            <a:xfrm>
              <a:off x="7993379" y="3605485"/>
              <a:ext cx="457200" cy="457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DE9724C-2C6A-F640-BFBE-BD5A14193D84}"/>
                </a:ext>
              </a:extLst>
            </p:cNvPr>
            <p:cNvSpPr/>
            <p:nvPr/>
          </p:nvSpPr>
          <p:spPr>
            <a:xfrm>
              <a:off x="6640829" y="4346430"/>
              <a:ext cx="457200" cy="457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B986A17-4BF9-4F48-BBE9-B913481B6C1A}"/>
                </a:ext>
              </a:extLst>
            </p:cNvPr>
            <p:cNvSpPr/>
            <p:nvPr/>
          </p:nvSpPr>
          <p:spPr>
            <a:xfrm>
              <a:off x="5676898" y="4958994"/>
              <a:ext cx="457200" cy="457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AB1FE75-E875-7D43-8B73-ED4E87D1F5C1}"/>
                </a:ext>
              </a:extLst>
            </p:cNvPr>
            <p:cNvCxnSpPr>
              <a:cxnSpLocks/>
              <a:endCxn id="14" idx="2"/>
            </p:cNvCxnSpPr>
            <p:nvPr/>
          </p:nvCxnSpPr>
          <p:spPr>
            <a:xfrm flipH="1">
              <a:off x="4903469" y="4389975"/>
              <a:ext cx="457885" cy="0"/>
            </a:xfrm>
            <a:prstGeom prst="line">
              <a:avLst/>
            </a:prstGeom>
            <a:ln w="25400">
              <a:solidFill>
                <a:srgbClr val="00206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F78CC51-0723-7641-A201-82981936526D}"/>
                    </a:ext>
                  </a:extLst>
                </p:cNvPr>
                <p:cNvSpPr txBox="1"/>
                <p:nvPr/>
              </p:nvSpPr>
              <p:spPr>
                <a:xfrm>
                  <a:off x="4708890" y="4374272"/>
                  <a:ext cx="847726" cy="249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05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𝜁</m:t>
                        </m:r>
                        <m:r>
                          <a:rPr lang="en-US" sz="105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en-US" sz="105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sz="105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en-US" sz="1050" dirty="0">
                    <a:solidFill>
                      <a:srgbClr val="002060"/>
                    </a:solidFill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F78CC51-0723-7641-A201-8298193652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8890" y="4374272"/>
                  <a:ext cx="847726" cy="24974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2B7085C-606D-7442-B839-E5C525850EEE}"/>
                  </a:ext>
                </a:extLst>
              </p:cNvPr>
              <p:cNvSpPr txBox="1"/>
              <p:nvPr/>
            </p:nvSpPr>
            <p:spPr>
              <a:xfrm>
                <a:off x="394831" y="1361885"/>
                <a:ext cx="4762546" cy="951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C000"/>
                    </a:solidFill>
                  </a:rPr>
                  <a:t>Short time variability can arise when radiation is produced in a tiny area of radius</a:t>
                </a:r>
                <a:r>
                  <a:rPr lang="en-US" sz="2000" b="1" dirty="0"/>
                  <a:t> 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𝜻</m:t>
                    </m:r>
                    <m:r>
                      <m:rPr>
                        <m:nor/>
                      </m:rPr>
                      <a:rPr lang="en-US" sz="2000" b="1" dirty="0">
                        <a:solidFill>
                          <a:srgbClr val="FFC000"/>
                        </a:solidFill>
                      </a:rPr>
                      <m:t>R</m:t>
                    </m:r>
                    <m:r>
                      <m:rPr>
                        <m:nor/>
                      </m:rPr>
                      <a:rPr lang="en-US" sz="2000" b="1" dirty="0">
                        <a:solidFill>
                          <a:srgbClr val="FFC000"/>
                        </a:solidFill>
                      </a:rPr>
                      <m:t>/</m:t>
                    </m:r>
                    <m:r>
                      <a:rPr lang="en-US" sz="2000" b="1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  <m:r>
                      <a:rPr lang="en-US" sz="2000" b="1" i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   </m:t>
                    </m:r>
                  </m:oMath>
                </a14:m>
                <a:r>
                  <a:rPr lang="en-US" sz="2000" b="1" dirty="0">
                    <a:solidFill>
                      <a:srgbClr val="FFC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𝜻</m:t>
                    </m:r>
                    <m:r>
                      <a:rPr lang="en-US" sz="2000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en-US" sz="2000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2000" b="1" dirty="0"/>
                  <a:t>. In this case: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2B7085C-606D-7442-B839-E5C525850E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831" y="1361885"/>
                <a:ext cx="4762546" cy="951030"/>
              </a:xfrm>
              <a:prstGeom prst="rect">
                <a:avLst/>
              </a:prstGeom>
              <a:blipFill>
                <a:blip r:embed="rId4"/>
                <a:stretch>
                  <a:fillRect l="-1330" t="-3947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C7BC06C-A32E-2B42-A25B-F15295B3DA94}"/>
                  </a:ext>
                </a:extLst>
              </p:cNvPr>
              <p:cNvSpPr txBox="1"/>
              <p:nvPr/>
            </p:nvSpPr>
            <p:spPr>
              <a:xfrm>
                <a:off x="1448908" y="2534566"/>
                <a:ext cx="1889876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≈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𝜁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𝐹𝑅𝐵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C7BC06C-A32E-2B42-A25B-F15295B3DA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8908" y="2534566"/>
                <a:ext cx="1889876" cy="435825"/>
              </a:xfrm>
              <a:prstGeom prst="rect">
                <a:avLst/>
              </a:prstGeom>
              <a:blipFill>
                <a:blip r:embed="rId5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EB8085F-9218-884E-984E-08CDD7934931}"/>
                  </a:ext>
                </a:extLst>
              </p:cNvPr>
              <p:cNvSpPr txBox="1"/>
              <p:nvPr/>
            </p:nvSpPr>
            <p:spPr>
              <a:xfrm>
                <a:off x="74473" y="3196598"/>
                <a:ext cx="4553124" cy="951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73F646"/>
                    </a:solidFill>
                  </a:rPr>
                  <a:t>However, it comes at the cost of  further reducing the efficiency by a factor</a:t>
                </a:r>
                <a:r>
                  <a:rPr lang="en-US" sz="2000" b="1" dirty="0"/>
                  <a:t>:</a:t>
                </a:r>
              </a:p>
              <a:p>
                <a:r>
                  <a:rPr lang="en-US" sz="2000" b="1" dirty="0">
                    <a:ea typeface="Cambria Math" panose="02040503050406030204" pitchFamily="18" charset="0"/>
                  </a:rPr>
                  <a:t>			  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𝝐</m:t>
                    </m:r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𝜻</m:t>
                    </m:r>
                    <m:r>
                      <a:rPr lang="en-US" sz="2000" b="1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2000" b="1" dirty="0"/>
                  <a:t>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EB8085F-9218-884E-984E-08CDD7934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73" y="3196598"/>
                <a:ext cx="4553124" cy="951030"/>
              </a:xfrm>
              <a:prstGeom prst="rect">
                <a:avLst/>
              </a:prstGeom>
              <a:blipFill>
                <a:blip r:embed="rId6"/>
                <a:stretch>
                  <a:fillRect l="-1393" t="-5333" r="-1393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427208E-6129-6A41-81C1-3728C0D70DA3}"/>
                  </a:ext>
                </a:extLst>
              </p:cNvPr>
              <p:cNvSpPr txBox="1"/>
              <p:nvPr/>
            </p:nvSpPr>
            <p:spPr>
              <a:xfrm>
                <a:off x="193552" y="4462210"/>
                <a:ext cx="4738413" cy="3785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C000"/>
                    </a:solidFill>
                  </a:rPr>
                  <a:t>Example:  for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  <m:r>
                      <a:rPr lang="en-US" sz="2000" b="1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sz="2000" b="1" dirty="0">
                    <a:solidFill>
                      <a:srgbClr val="FFC000"/>
                    </a:solidFill>
                  </a:rPr>
                  <a:t> = 20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sz="2000" b="1" dirty="0">
                    <a:solidFill>
                      <a:srgbClr val="FFC000"/>
                    </a:solidFill>
                  </a:rPr>
                  <a:t>s 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𝑭𝑹𝑩</m:t>
                        </m:r>
                      </m:sub>
                    </m:sSub>
                  </m:oMath>
                </a14:m>
                <a:r>
                  <a:rPr lang="en-US" sz="2000" b="1" dirty="0">
                    <a:solidFill>
                      <a:srgbClr val="FFC000"/>
                    </a:solidFill>
                  </a:rPr>
                  <a:t> = 2 </a:t>
                </a:r>
                <a:r>
                  <a:rPr lang="en-US" sz="2000" b="1" dirty="0" err="1">
                    <a:solidFill>
                      <a:srgbClr val="FFC000"/>
                    </a:solidFill>
                  </a:rPr>
                  <a:t>ms</a:t>
                </a:r>
                <a:r>
                  <a:rPr lang="en-US" sz="2000" b="1" dirty="0">
                    <a:solidFill>
                      <a:srgbClr val="FFC000"/>
                    </a:solidFill>
                  </a:rPr>
                  <a:t>,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427208E-6129-6A41-81C1-3728C0D70D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552" y="4462210"/>
                <a:ext cx="4738413" cy="378565"/>
              </a:xfrm>
              <a:prstGeom prst="rect">
                <a:avLst/>
              </a:prstGeom>
              <a:blipFill>
                <a:blip r:embed="rId7"/>
                <a:stretch>
                  <a:fillRect l="-1070" t="-9677" r="-267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435EF088-B2C2-9243-BAEB-9E5DDCB34097}"/>
              </a:ext>
            </a:extLst>
          </p:cNvPr>
          <p:cNvSpPr txBox="1"/>
          <p:nvPr/>
        </p:nvSpPr>
        <p:spPr>
          <a:xfrm>
            <a:off x="1210274" y="4795900"/>
            <a:ext cx="4011080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66"/>
                </a:solidFill>
              </a:rPr>
              <a:t>the external shock model efficiency is reduced from ~10</a:t>
            </a:r>
            <a:r>
              <a:rPr lang="en-US" sz="2000" b="1" baseline="30000" dirty="0">
                <a:solidFill>
                  <a:srgbClr val="FFFF66"/>
                </a:solidFill>
              </a:rPr>
              <a:t>-5 </a:t>
            </a:r>
            <a:r>
              <a:rPr lang="en-US" sz="2000" b="1" dirty="0">
                <a:solidFill>
                  <a:srgbClr val="FFFF66"/>
                </a:solidFill>
              </a:rPr>
              <a:t>to 10</a:t>
            </a:r>
            <a:r>
              <a:rPr lang="en-US" sz="2000" b="1" baseline="30000" dirty="0">
                <a:solidFill>
                  <a:srgbClr val="FFFF66"/>
                </a:solidFill>
              </a:rPr>
              <a:t>-9</a:t>
            </a:r>
            <a:endParaRPr lang="en-US" sz="2000" b="1" dirty="0">
              <a:solidFill>
                <a:srgbClr val="FFFF66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21A8BD-0000-A940-A0A6-296851BD0A34}"/>
              </a:ext>
            </a:extLst>
          </p:cNvPr>
          <p:cNvSpPr txBox="1"/>
          <p:nvPr/>
        </p:nvSpPr>
        <p:spPr>
          <a:xfrm>
            <a:off x="3993132" y="6082004"/>
            <a:ext cx="5230652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Similar constraints apply</a:t>
            </a:r>
            <a:r>
              <a:rPr lang="en-GB" sz="2000" b="1" baseline="30000" dirty="0">
                <a:solidFill>
                  <a:srgbClr val="FFFFFF"/>
                </a:solidFill>
              </a:rPr>
              <a:t>†</a:t>
            </a:r>
            <a:r>
              <a:rPr lang="en-US" sz="2000" b="1" dirty="0">
                <a:solidFill>
                  <a:srgbClr val="FFFF00"/>
                </a:solidFill>
              </a:rPr>
              <a:t> to the rise and decay times of FRB </a:t>
            </a:r>
            <a:r>
              <a:rPr lang="en-US" sz="2000" b="1" dirty="0" err="1">
                <a:solidFill>
                  <a:srgbClr val="FFFF00"/>
                </a:solidFill>
              </a:rPr>
              <a:t>lightcurves</a:t>
            </a:r>
            <a:r>
              <a:rPr lang="en-US" sz="2000" b="1" dirty="0">
                <a:solidFill>
                  <a:srgbClr val="FFFF00"/>
                </a:solidFill>
              </a:rPr>
              <a:t> (LCs)</a:t>
            </a:r>
          </a:p>
        </p:txBody>
      </p:sp>
    </p:spTree>
    <p:extLst>
      <p:ext uri="{BB962C8B-B14F-4D97-AF65-F5344CB8AC3E}">
        <p14:creationId xmlns:p14="http://schemas.microsoft.com/office/powerpoint/2010/main" val="947465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3E336FA-083F-8534-7564-260AFDD533A9}"/>
              </a:ext>
            </a:extLst>
          </p:cNvPr>
          <p:cNvSpPr txBox="1"/>
          <p:nvPr/>
        </p:nvSpPr>
        <p:spPr>
          <a:xfrm>
            <a:off x="1374012" y="250896"/>
            <a:ext cx="6840187" cy="1809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It is also possible that short time variability and narrow band frequency structures in the FRB spectra are due to radio wave propagation through plasma within 10</a:t>
            </a:r>
            <a:r>
              <a:rPr lang="en-US" b="1" baseline="30000" dirty="0"/>
              <a:t>16</a:t>
            </a:r>
            <a:r>
              <a:rPr lang="en-US" b="1" dirty="0"/>
              <a:t> cm of the source e.g. </a:t>
            </a:r>
            <a:r>
              <a:rPr lang="en-US" b="1" dirty="0" err="1"/>
              <a:t>Sobacchi</a:t>
            </a:r>
            <a:r>
              <a:rPr lang="en-US" b="1" dirty="0"/>
              <a:t> et al. (2021)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442830B-C205-C7C3-185A-2A89DEB284DF}"/>
              </a:ext>
            </a:extLst>
          </p:cNvPr>
          <p:cNvGrpSpPr/>
          <p:nvPr/>
        </p:nvGrpSpPr>
        <p:grpSpPr>
          <a:xfrm>
            <a:off x="200101" y="2564664"/>
            <a:ext cx="3522826" cy="4162697"/>
            <a:chOff x="-13656" y="2695303"/>
            <a:chExt cx="3522826" cy="416269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47D0E06-3C5F-EF1B-DF4C-7B1FEFB2AB65}"/>
                </a:ext>
              </a:extLst>
            </p:cNvPr>
            <p:cNvSpPr/>
            <p:nvPr/>
          </p:nvSpPr>
          <p:spPr bwMode="auto">
            <a:xfrm>
              <a:off x="-13656" y="3150522"/>
              <a:ext cx="2683636" cy="3707478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CCB9F24-C6EE-9D31-73ED-D45904FACBD0}"/>
                </a:ext>
              </a:extLst>
            </p:cNvPr>
            <p:cNvSpPr/>
            <p:nvPr/>
          </p:nvSpPr>
          <p:spPr bwMode="auto">
            <a:xfrm>
              <a:off x="340627" y="2946664"/>
              <a:ext cx="2683636" cy="3707478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542EC2E-D75C-332F-FD10-94A42E12E9BB}"/>
                </a:ext>
              </a:extLst>
            </p:cNvPr>
            <p:cNvSpPr/>
            <p:nvPr/>
          </p:nvSpPr>
          <p:spPr bwMode="auto">
            <a:xfrm>
              <a:off x="825534" y="2695303"/>
              <a:ext cx="2683636" cy="3707478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C1C8E16-8FA6-0E01-3A2E-3082D2E61D00}"/>
                  </a:ext>
                </a:extLst>
              </p:cNvPr>
              <p:cNvSpPr txBox="1"/>
              <p:nvPr/>
            </p:nvSpPr>
            <p:spPr>
              <a:xfrm>
                <a:off x="3960926" y="4074911"/>
                <a:ext cx="880049" cy="6869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⟶</m:t>
                      </m:r>
                    </m:oMath>
                  </m:oMathPara>
                </a14:m>
                <a:endParaRPr lang="en-US" sz="48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C1C8E16-8FA6-0E01-3A2E-3082D2E61D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926" y="4074911"/>
                <a:ext cx="880049" cy="686983"/>
              </a:xfrm>
              <a:prstGeom prst="rect">
                <a:avLst/>
              </a:prstGeom>
              <a:blipFill>
                <a:blip r:embed="rId2"/>
                <a:stretch>
                  <a:fillRect l="-8571" r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E9D4F34-0AE7-F956-23E8-1229D56284D4}"/>
              </a:ext>
            </a:extLst>
          </p:cNvPr>
          <p:cNvSpPr txBox="1"/>
          <p:nvPr/>
        </p:nvSpPr>
        <p:spPr>
          <a:xfrm>
            <a:off x="409918" y="2043067"/>
            <a:ext cx="2473819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</a:rPr>
              <a:t>A uniform wave packet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55D67C-D1EE-5567-35E3-ECF3BE7F4762}"/>
              </a:ext>
            </a:extLst>
          </p:cNvPr>
          <p:cNvSpPr txBox="1"/>
          <p:nvPr/>
        </p:nvSpPr>
        <p:spPr>
          <a:xfrm>
            <a:off x="5234131" y="2043067"/>
            <a:ext cx="359585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</a:rPr>
              <a:t>Fragments by plasma interactions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3022F1B-FD09-DAC1-9DF3-2198005F2AA0}"/>
              </a:ext>
            </a:extLst>
          </p:cNvPr>
          <p:cNvGrpSpPr/>
          <p:nvPr/>
        </p:nvGrpSpPr>
        <p:grpSpPr>
          <a:xfrm>
            <a:off x="5337757" y="2525012"/>
            <a:ext cx="3642161" cy="4301239"/>
            <a:chOff x="5527763" y="2536889"/>
            <a:chExt cx="3642161" cy="430123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9320984-139D-D556-78EC-318F895DC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27763" y="3130652"/>
              <a:ext cx="2834639" cy="3707476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A8F6EBC-6180-AF9B-5D8A-28A63E670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3507" y="2859500"/>
              <a:ext cx="2834639" cy="3707476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30E3552-3996-9C79-71BF-067FEBB2E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35285" y="2536889"/>
              <a:ext cx="2834639" cy="3707476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9550417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B4E34B3-3956-8770-7A02-911FFB3C887F}"/>
              </a:ext>
            </a:extLst>
          </p:cNvPr>
          <p:cNvSpPr txBox="1"/>
          <p:nvPr/>
        </p:nvSpPr>
        <p:spPr>
          <a:xfrm>
            <a:off x="174172" y="436244"/>
            <a:ext cx="5209760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</a:rPr>
              <a:t>The fastest growing modes for this instability have: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355DE1-52F5-0903-0098-EDA897A7A952}"/>
                  </a:ext>
                </a:extLst>
              </p:cNvPr>
              <p:cNvSpPr txBox="1"/>
              <p:nvPr/>
            </p:nvSpPr>
            <p:spPr>
              <a:xfrm>
                <a:off x="480757" y="938154"/>
                <a:ext cx="4889224" cy="409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𝒄</m:t>
                    </m:r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2000" b="1" dirty="0"/>
                  <a:t>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  <m:sSub>
                      <m:sSubPr>
                        <m:ctrlPr>
                          <a:rPr lang="en-US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  <m:sSub>
                      <m:sSubPr>
                        <m:ctrlPr>
                          <a:rPr lang="en-US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&amp;       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𝒄</m:t>
                    </m:r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𝒎𝒂𝒙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𝝎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en-US" sz="2000" b="1" dirty="0"/>
                  <a:t>}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355DE1-52F5-0903-0098-EDA897A7A9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57" y="938154"/>
                <a:ext cx="4889224" cy="409984"/>
              </a:xfrm>
              <a:prstGeom prst="rect">
                <a:avLst/>
              </a:prstGeom>
              <a:blipFill>
                <a:blip r:embed="rId2"/>
                <a:stretch>
                  <a:fillRect t="-8824" r="-518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4CC55146-CED9-504A-006C-A647277565A3}"/>
              </a:ext>
            </a:extLst>
          </p:cNvPr>
          <p:cNvSpPr txBox="1"/>
          <p:nvPr/>
        </p:nvSpPr>
        <p:spPr>
          <a:xfrm>
            <a:off x="174172" y="1734376"/>
            <a:ext cx="3354444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</a:rPr>
              <a:t>Growth rate of the instability is: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45990E0-46A0-8D64-3CF5-3054806D5E81}"/>
                  </a:ext>
                </a:extLst>
              </p:cNvPr>
              <p:cNvSpPr txBox="1"/>
              <p:nvPr/>
            </p:nvSpPr>
            <p:spPr>
              <a:xfrm>
                <a:off x="3588289" y="1752977"/>
                <a:ext cx="1497461" cy="3310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sSubSup>
                      <m:sSubSupPr>
                        <m:ctrlP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sz="2000" b="1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1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2000" b="1" i="1" dirty="0" smtClean="0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  <m:sup>
                        <m:r>
                          <a:rPr lang="en-US" sz="2000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sz="2000" b="1" dirty="0"/>
                  <a:t>/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𝝎</m:t>
                    </m:r>
                  </m:oMath>
                </a14:m>
                <a:endParaRPr lang="en-US" sz="2000" b="1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45990E0-46A0-8D64-3CF5-3054806D5E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8289" y="1752977"/>
                <a:ext cx="1497461" cy="331053"/>
              </a:xfrm>
              <a:prstGeom prst="rect">
                <a:avLst/>
              </a:prstGeom>
              <a:blipFill>
                <a:blip r:embed="rId3"/>
                <a:stretch>
                  <a:fillRect l="-5882" t="-22222" r="-3361" b="-37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BB45141-027F-8DF9-F5AC-B1EAC94F24B4}"/>
                  </a:ext>
                </a:extLst>
              </p:cNvPr>
              <p:cNvSpPr txBox="1"/>
              <p:nvPr/>
            </p:nvSpPr>
            <p:spPr>
              <a:xfrm>
                <a:off x="724396" y="2375065"/>
                <a:ext cx="8114401" cy="542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/>
                  <a:t>Where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 </m:t>
                    </m:r>
                    <m:f>
                      <m:fPr>
                        <m:ctrlP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𝒒</m:t>
                        </m:r>
                        <m:sSub>
                          <m:sSubPr>
                            <m:ctrlPr>
                              <a:rPr lang="en-US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en-US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𝒘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den>
                    </m:f>
                    <m:r>
                      <a:rPr 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    </m:t>
                    </m:r>
                    <m:sSubSup>
                      <m:sSubSupPr>
                        <m:ctrlP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sub>
                      <m:sup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bSup>
                    <m:r>
                      <a:rPr 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  <m:sSup>
                          <m:sSupPr>
                            <m:ctrlPr>
                              <a:rPr lang="en-US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𝒒</m:t>
                            </m:r>
                          </m:e>
                          <m:sup>
                            <m:r>
                              <a:rPr lang="en-US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</m:num>
                      <m:den>
                        <m:sSub>
                          <m:sSubPr>
                            <m:ctrlPr>
                              <a:rPr lang="en-US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800" b="1" dirty="0"/>
                  <a:t>;    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 </m:t>
                    </m:r>
                    <m:r>
                      <a:rPr lang="en-US" sz="1600" b="1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𝐰𝐚𝐯𝐞</m:t>
                    </m:r>
                    <m:r>
                      <a:rPr lang="en-US" sz="1600" b="1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600" b="1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𝐟𝐫𝐞𝐪𝐮𝐞𝐧𝐜𝐲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</m:t>
                    </m:r>
                    <m:sSub>
                      <m:sSubPr>
                        <m:ctrlP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𝒘</m:t>
                        </m:r>
                      </m:sub>
                    </m:sSub>
                  </m:oMath>
                </a14:m>
                <a:r>
                  <a:rPr lang="en-US" sz="1800" b="1" dirty="0"/>
                  <a:t>: </a:t>
                </a:r>
                <a:r>
                  <a:rPr lang="en-US" sz="1600" b="1" dirty="0"/>
                  <a:t>wave amplitude</a:t>
                </a:r>
                <a:endParaRPr lang="en-US" sz="1800" b="1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BB45141-027F-8DF9-F5AC-B1EAC94F24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396" y="2375065"/>
                <a:ext cx="8114401" cy="542777"/>
              </a:xfrm>
              <a:prstGeom prst="rect">
                <a:avLst/>
              </a:prstGeom>
              <a:blipFill>
                <a:blip r:embed="rId4"/>
                <a:stretch>
                  <a:fillRect l="-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246202F-40D5-D6E6-81B5-546A84750608}"/>
                  </a:ext>
                </a:extLst>
              </p:cNvPr>
              <p:cNvSpPr txBox="1"/>
              <p:nvPr/>
            </p:nvSpPr>
            <p:spPr>
              <a:xfrm>
                <a:off x="174172" y="3295194"/>
                <a:ext cx="8542313" cy="435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>
                    <a:solidFill>
                      <a:srgbClr val="FFFF00"/>
                    </a:solidFill>
                  </a:rPr>
                  <a:t>The shortest time variability caused by this instability is: 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  <m:r>
                      <a:rPr lang="en-US" sz="18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  <m:r>
                      <a:rPr lang="en-US" sz="18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800" b="1" dirty="0">
                    <a:solidFill>
                      <a:srgbClr val="FFFF00"/>
                    </a:solidFill>
                  </a:rPr>
                  <a:t> max</a:t>
                </a:r>
                <a:r>
                  <a:rPr lang="en-US" b="1" dirty="0">
                    <a:solidFill>
                      <a:srgbClr val="FFFF00"/>
                    </a:solidFill>
                  </a:rPr>
                  <a:t>{</a:t>
                </a:r>
                <a:r>
                  <a:rPr lang="en-US" sz="1800" b="1" dirty="0">
                    <a:solidFill>
                      <a:srgbClr val="FFFF00"/>
                    </a:solidFill>
                  </a:rPr>
                  <a:t>1/</a:t>
                </a:r>
                <a14:m>
                  <m:oMath xmlns:m="http://schemas.openxmlformats.org/officeDocument/2006/math">
                    <m:r>
                      <a:rPr lang="en-US" sz="1800" b="1" i="1" dirty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𝒄</m:t>
                    </m:r>
                    <m:sSub>
                      <m:sSubPr>
                        <m:ctrlPr>
                          <a:rPr lang="en-US" sz="1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en-US" sz="1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en-US" sz="1800" b="1" dirty="0">
                    <a:solidFill>
                      <a:srgbClr val="FFFF00"/>
                    </a:solidFill>
                  </a:rPr>
                  <a:t> ,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sub>
                      <m:sup>
                        <m:r>
                          <a:rPr lang="en-US" sz="1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sz="1800" b="1" dirty="0">
                    <a:solidFill>
                      <a:srgbClr val="FFFF00"/>
                    </a:solidFill>
                  </a:rPr>
                  <a:t> R/2c</a:t>
                </a:r>
                <a:r>
                  <a:rPr lang="en-US" b="1" dirty="0">
                    <a:solidFill>
                      <a:srgbClr val="FFFF00"/>
                    </a:solidFill>
                  </a:rPr>
                  <a:t>}</a:t>
                </a:r>
                <a:endParaRPr lang="en-US" sz="1800" b="1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246202F-40D5-D6E6-81B5-546A84750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172" y="3295194"/>
                <a:ext cx="8542313" cy="435825"/>
              </a:xfrm>
              <a:prstGeom prst="rect">
                <a:avLst/>
              </a:prstGeom>
              <a:blipFill>
                <a:blip r:embed="rId5"/>
                <a:stretch>
                  <a:fillRect l="-593" t="-17143" r="-742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7CD4718-AFD6-22D6-5E36-E29059145B60}"/>
                  </a:ext>
                </a:extLst>
              </p:cNvPr>
              <p:cNvSpPr txBox="1"/>
              <p:nvPr/>
            </p:nvSpPr>
            <p:spPr>
              <a:xfrm>
                <a:off x="2029440" y="3764281"/>
                <a:ext cx="7000506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sub>
                    </m:sSub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𝝀</m:t>
                    </m:r>
                    <m:sSub>
                      <m:sSubPr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en-US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1800" b="1" dirty="0"/>
                  <a:t>/2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sz="1800" b="1" dirty="0"/>
                  <a:t>     is the diffraction angle of the fragmented FRB pulse 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7CD4718-AFD6-22D6-5E36-E29059145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9440" y="3764281"/>
                <a:ext cx="7000506" cy="349968"/>
              </a:xfrm>
              <a:prstGeom prst="rect">
                <a:avLst/>
              </a:prstGeom>
              <a:blipFill>
                <a:blip r:embed="rId6"/>
                <a:stretch>
                  <a:fillRect t="-10714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8779086-588E-7B4F-AB2F-45CEDEFA6726}"/>
                  </a:ext>
                </a:extLst>
              </p:cNvPr>
              <p:cNvSpPr txBox="1"/>
              <p:nvPr/>
            </p:nvSpPr>
            <p:spPr>
              <a:xfrm>
                <a:off x="1151907" y="4467650"/>
                <a:ext cx="5832051" cy="607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sz="1800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US" sz="1800" b="1" dirty="0">
                    <a:solidFill>
                      <a:srgbClr val="FFC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1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𝒗𝒂𝒓𝒊𝒂𝒃𝒊𝒍𝒊𝒕𝒚</m:t>
                    </m:r>
                  </m:oMath>
                </a14:m>
                <a:r>
                  <a:rPr lang="en-US" sz="1800" b="1" dirty="0">
                    <a:solidFill>
                      <a:srgbClr val="FFC000"/>
                    </a:solidFill>
                  </a:rPr>
                  <a:t> for an FRB with L =</a:t>
                </a:r>
                <a:r>
                  <a:rPr lang="en-US" sz="1800" b="1" baseline="30000" dirty="0">
                    <a:solidFill>
                      <a:srgbClr val="FFC000"/>
                    </a:solidFill>
                  </a:rPr>
                  <a:t> </a:t>
                </a:r>
                <a:r>
                  <a:rPr lang="en-US" sz="1800" b="1" dirty="0">
                    <a:solidFill>
                      <a:srgbClr val="FFC000"/>
                    </a:solidFill>
                  </a:rPr>
                  <a:t>10</a:t>
                </a:r>
                <a:r>
                  <a:rPr lang="en-US" sz="1800" b="1" baseline="30000" dirty="0">
                    <a:solidFill>
                      <a:srgbClr val="FFC000"/>
                    </a:solidFill>
                  </a:rPr>
                  <a:t>42</a:t>
                </a:r>
                <a:r>
                  <a:rPr lang="en-US" sz="1800" b="1" dirty="0">
                    <a:solidFill>
                      <a:srgbClr val="FFC000"/>
                    </a:solidFill>
                  </a:rPr>
                  <a:t> erg s</a:t>
                </a:r>
                <a:r>
                  <a:rPr lang="en-US" sz="1800" b="1" baseline="30000" dirty="0">
                    <a:solidFill>
                      <a:srgbClr val="FFC000"/>
                    </a:solidFill>
                  </a:rPr>
                  <a:t>-1</a:t>
                </a:r>
                <a:r>
                  <a:rPr lang="en-US" sz="1800" b="1" dirty="0">
                    <a:solidFill>
                      <a:srgbClr val="FFC000"/>
                    </a:solidFill>
                  </a:rPr>
                  <a:t> requires 	n </a:t>
                </a:r>
                <a14:m>
                  <m:oMath xmlns:m="http://schemas.openxmlformats.org/officeDocument/2006/math">
                    <m:r>
                      <a:rPr lang="en-US" sz="1800" b="1" i="1" dirty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1800" b="1" dirty="0">
                    <a:solidFill>
                      <a:srgbClr val="FFC000"/>
                    </a:solidFill>
                  </a:rPr>
                  <a:t> 10</a:t>
                </a:r>
                <a:r>
                  <a:rPr lang="en-US" sz="1800" b="1" baseline="30000" dirty="0">
                    <a:solidFill>
                      <a:srgbClr val="FFC000"/>
                    </a:solidFill>
                  </a:rPr>
                  <a:t>4 </a:t>
                </a:r>
                <a:r>
                  <a:rPr lang="en-US" sz="1800" b="1" dirty="0">
                    <a:solidFill>
                      <a:srgbClr val="FFC000"/>
                    </a:solidFill>
                  </a:rPr>
                  <a:t>cm</a:t>
                </a:r>
                <a:r>
                  <a:rPr lang="en-US" sz="1800" b="1" baseline="30000" dirty="0">
                    <a:solidFill>
                      <a:srgbClr val="FFC000"/>
                    </a:solidFill>
                  </a:rPr>
                  <a:t>-3</a:t>
                </a:r>
                <a:r>
                  <a:rPr lang="en-US" sz="1800" b="1" dirty="0">
                    <a:solidFill>
                      <a:srgbClr val="FFC000"/>
                    </a:solidFill>
                  </a:rPr>
                  <a:t> somewhere between 10</a:t>
                </a:r>
                <a:r>
                  <a:rPr lang="en-US" sz="1800" b="1" baseline="30000" dirty="0">
                    <a:solidFill>
                      <a:srgbClr val="FFC000"/>
                    </a:solidFill>
                  </a:rPr>
                  <a:t>10 </a:t>
                </a:r>
                <a:r>
                  <a:rPr lang="en-US" sz="1800" b="1" dirty="0">
                    <a:solidFill>
                      <a:srgbClr val="FFC000"/>
                    </a:solidFill>
                  </a:rPr>
                  <a:t>cm &amp; 10</a:t>
                </a:r>
                <a:r>
                  <a:rPr lang="en-US" sz="1800" b="1" baseline="30000" dirty="0">
                    <a:solidFill>
                      <a:srgbClr val="FFC000"/>
                    </a:solidFill>
                  </a:rPr>
                  <a:t>16</a:t>
                </a:r>
                <a:r>
                  <a:rPr lang="en-US" sz="1800" b="1" dirty="0">
                    <a:solidFill>
                      <a:srgbClr val="FFC000"/>
                    </a:solidFill>
                  </a:rPr>
                  <a:t> cm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8779086-588E-7B4F-AB2F-45CEDEFA67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907" y="4467650"/>
                <a:ext cx="5832051" cy="607602"/>
              </a:xfrm>
              <a:prstGeom prst="rect">
                <a:avLst/>
              </a:prstGeom>
              <a:blipFill>
                <a:blip r:embed="rId7"/>
                <a:stretch>
                  <a:fillRect t="-6122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F9DDE44-3EF7-2A95-A465-DCD1DF6503C2}"/>
                  </a:ext>
                </a:extLst>
              </p:cNvPr>
              <p:cNvSpPr txBox="1"/>
              <p:nvPr/>
            </p:nvSpPr>
            <p:spPr>
              <a:xfrm>
                <a:off x="1151907" y="5220058"/>
                <a:ext cx="7600344" cy="349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>
                    <a:ea typeface="Cambria Math" panose="02040503050406030204" pitchFamily="18" charset="0"/>
                  </a:rPr>
                  <a:t>Whereas 10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US" sz="1800" b="1" dirty="0"/>
                  <a:t> </a:t>
                </a:r>
                <a14:m>
                  <m:oMath xmlns:m="http://schemas.openxmlformats.org/officeDocument/2006/math">
                    <m:r>
                      <a:rPr lang="en-US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𝒗𝒂𝒓𝒊𝒂𝒃𝒊𝒍𝒊𝒕𝒚</m:t>
                    </m:r>
                  </m:oMath>
                </a14:m>
                <a:r>
                  <a:rPr lang="en-US" sz="1800" b="1" dirty="0"/>
                  <a:t> can be achieved with n </a:t>
                </a:r>
                <a14:m>
                  <m:oMath xmlns:m="http://schemas.openxmlformats.org/officeDocument/2006/math">
                    <m:r>
                      <a:rPr lang="en-US" sz="18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1800" b="1" dirty="0"/>
                  <a:t> 1</a:t>
                </a:r>
                <a:r>
                  <a:rPr lang="en-US" sz="1800" b="1" baseline="30000" dirty="0"/>
                  <a:t> </a:t>
                </a:r>
                <a:r>
                  <a:rPr lang="en-US" sz="1800" b="1" dirty="0"/>
                  <a:t>cm</a:t>
                </a:r>
                <a:r>
                  <a:rPr lang="en-US" sz="1800" b="1" baseline="30000" dirty="0"/>
                  <a:t>-3</a:t>
                </a:r>
                <a:r>
                  <a:rPr lang="en-US" sz="1800" b="1" dirty="0"/>
                  <a:t> for R &lt; 10</a:t>
                </a:r>
                <a:r>
                  <a:rPr lang="en-US" sz="1800" b="1" baseline="30000" dirty="0"/>
                  <a:t>14 </a:t>
                </a:r>
                <a:r>
                  <a:rPr lang="en-US" sz="1800" b="1" dirty="0"/>
                  <a:t>cm</a:t>
                </a: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F9DDE44-3EF7-2A95-A465-DCD1DF6503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907" y="5220058"/>
                <a:ext cx="7600344" cy="349968"/>
              </a:xfrm>
              <a:prstGeom prst="rect">
                <a:avLst/>
              </a:prstGeom>
              <a:blipFill>
                <a:blip r:embed="rId8"/>
                <a:stretch>
                  <a:fillRect l="-667" t="-6897" r="-500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8300F8F2-9CB4-9A76-EBD1-E775A6E5A8A5}"/>
              </a:ext>
            </a:extLst>
          </p:cNvPr>
          <p:cNvSpPr txBox="1"/>
          <p:nvPr/>
        </p:nvSpPr>
        <p:spPr>
          <a:xfrm>
            <a:off x="1151907" y="5714832"/>
            <a:ext cx="7878039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C000"/>
                </a:solidFill>
              </a:rPr>
              <a:t>However, not possible to get </a:t>
            </a:r>
            <a:r>
              <a:rPr lang="en-US" sz="1800" b="1" i="1" dirty="0">
                <a:solidFill>
                  <a:srgbClr val="FFC000"/>
                </a:solidFill>
              </a:rPr>
              <a:t>50 ns variability</a:t>
            </a:r>
            <a:r>
              <a:rPr lang="en-US" sz="1800" b="1" dirty="0">
                <a:solidFill>
                  <a:srgbClr val="FFC000"/>
                </a:solidFill>
              </a:rPr>
              <a:t> for L =</a:t>
            </a:r>
            <a:r>
              <a:rPr lang="en-US" sz="1800" b="1" baseline="30000" dirty="0">
                <a:solidFill>
                  <a:srgbClr val="FFC000"/>
                </a:solidFill>
              </a:rPr>
              <a:t> </a:t>
            </a:r>
            <a:r>
              <a:rPr lang="en-US" sz="1800" b="1" dirty="0">
                <a:solidFill>
                  <a:srgbClr val="FFC000"/>
                </a:solidFill>
              </a:rPr>
              <a:t>10</a:t>
            </a:r>
            <a:r>
              <a:rPr lang="en-US" sz="1800" b="1" baseline="30000" dirty="0">
                <a:solidFill>
                  <a:srgbClr val="FFC000"/>
                </a:solidFill>
              </a:rPr>
              <a:t>39</a:t>
            </a:r>
            <a:r>
              <a:rPr lang="en-US" sz="1800" b="1" dirty="0">
                <a:solidFill>
                  <a:srgbClr val="FFC000"/>
                </a:solidFill>
              </a:rPr>
              <a:t> erg s</a:t>
            </a:r>
            <a:r>
              <a:rPr lang="en-US" sz="1800" b="1" baseline="30000" dirty="0">
                <a:solidFill>
                  <a:srgbClr val="FFC000"/>
                </a:solidFill>
              </a:rPr>
              <a:t>-1</a:t>
            </a:r>
            <a:r>
              <a:rPr lang="en-US" sz="1800" b="1" dirty="0">
                <a:solidFill>
                  <a:srgbClr val="FFC000"/>
                </a:solidFill>
              </a:rPr>
              <a:t> that was observed for  FRB 200120E (a repeater found in M81 globular cluster)</a:t>
            </a: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EDDB1886-F798-9E34-E9B5-C7689E8E7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810" y="4446520"/>
            <a:ext cx="312738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2000" b="1" dirty="0">
                <a:solidFill>
                  <a:srgbClr val="FFFFFF"/>
                </a:solidFill>
                <a:cs typeface="Times New Roman" charset="0"/>
              </a:rPr>
              <a:t>•</a:t>
            </a:r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2E6AFD4A-5491-C019-42C2-594AA5174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707" y="5216437"/>
            <a:ext cx="312738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2000" b="1" dirty="0">
                <a:solidFill>
                  <a:srgbClr val="FFFFFF"/>
                </a:solidFill>
                <a:cs typeface="Times New Roman" charset="0"/>
              </a:rPr>
              <a:t>•</a:t>
            </a:r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id="{2E48E965-048F-E7DB-73DF-23BBCFFA8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604" y="5689470"/>
            <a:ext cx="312738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2000" b="1" dirty="0">
                <a:solidFill>
                  <a:srgbClr val="FFFFFF"/>
                </a:solidFill>
                <a:cs typeface="Times New Roman" charset="0"/>
              </a:rPr>
              <a:t>•</a:t>
            </a:r>
          </a:p>
        </p:txBody>
      </p:sp>
      <p:pic>
        <p:nvPicPr>
          <p:cNvPr id="23" name="Picture 2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73C450A-EBCF-E017-7E8D-451BE9C948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981" y="304379"/>
            <a:ext cx="6056137" cy="209567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033A27A-043A-CC16-60AB-EA30A08D5BA8}"/>
              </a:ext>
            </a:extLst>
          </p:cNvPr>
          <p:cNvSpPr txBox="1"/>
          <p:nvPr/>
        </p:nvSpPr>
        <p:spPr>
          <a:xfrm>
            <a:off x="6822320" y="74863"/>
            <a:ext cx="1269183" cy="242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err="1"/>
              <a:t>Sobacchi</a:t>
            </a:r>
            <a:r>
              <a:rPr lang="en-US" sz="1050" b="1" dirty="0"/>
              <a:t> et al. 21</a:t>
            </a:r>
          </a:p>
        </p:txBody>
      </p:sp>
    </p:spTree>
    <p:extLst>
      <p:ext uri="{BB962C8B-B14F-4D97-AF65-F5344CB8AC3E}">
        <p14:creationId xmlns:p14="http://schemas.microsoft.com/office/powerpoint/2010/main" val="41304281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0A81D61-3D5F-AF4C-B7FF-6CB85A8626D2}"/>
                  </a:ext>
                </a:extLst>
              </p:cNvPr>
              <p:cNvSpPr txBox="1"/>
              <p:nvPr/>
            </p:nvSpPr>
            <p:spPr>
              <a:xfrm>
                <a:off x="404043" y="4086863"/>
                <a:ext cx="3715574" cy="1621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C000"/>
                    </a:solidFill>
                  </a:rPr>
                  <a:t>An extreme example is ASKAP FRB 20190711:</a:t>
                </a:r>
              </a:p>
              <a:p>
                <a:pPr>
                  <a:lnSpc>
                    <a:spcPts val="1500"/>
                  </a:lnSpc>
                </a:pPr>
                <a:endParaRPr lang="en-US" sz="2000" b="1" dirty="0">
                  <a:solidFill>
                    <a:srgbClr val="FFC000"/>
                  </a:solidFill>
                </a:endParaRPr>
              </a:p>
              <a:p>
                <a:pPr>
                  <a:lnSpc>
                    <a:spcPts val="1500"/>
                  </a:lnSpc>
                </a:pPr>
                <a:r>
                  <a:rPr lang="en-US" sz="2000" b="1" dirty="0">
                    <a:solidFill>
                      <a:srgbClr val="FFC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m:rPr>
                        <m:sty m:val="p"/>
                      </m:rPr>
                      <a:rPr lang="el-GR" sz="20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l-GR" sz="200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US" sz="20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 </m:t>
                    </m:r>
                    <m:r>
                      <a:rPr lang="en-US" sz="20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65 </m:t>
                    </m:r>
                    <m:r>
                      <a:rPr lang="en-US" sz="20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𝑀𝐻𝑧</m:t>
                    </m:r>
                    <m:r>
                      <a:rPr lang="en-US" sz="20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en-US" sz="20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𝑎𝑡</m:t>
                    </m:r>
                    <m:r>
                      <a:rPr lang="en-US" sz="20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1.4 </m:t>
                    </m:r>
                    <m:r>
                      <a:rPr lang="en-US" sz="20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𝐺𝐻𝑧</m:t>
                    </m:r>
                    <m:r>
                      <a:rPr lang="en-US" sz="20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!</m:t>
                    </m:r>
                  </m:oMath>
                </a14:m>
                <a:endParaRPr lang="en-US" sz="2000" dirty="0">
                  <a:solidFill>
                    <a:srgbClr val="FFC000"/>
                  </a:solidFill>
                  <a:ea typeface="Cambria Math" panose="02040503050406030204" pitchFamily="18" charset="0"/>
                </a:endParaRPr>
              </a:p>
              <a:p>
                <a:endParaRPr lang="en-US" sz="2000" dirty="0"/>
              </a:p>
              <a:p>
                <a:r>
                  <a:rPr lang="en-US" sz="1800" b="1" dirty="0"/>
                  <a:t>(DM = 593 pc cm</a:t>
                </a:r>
                <a:r>
                  <a:rPr lang="en-US" sz="1800" b="1" baseline="30000" dirty="0"/>
                  <a:t>-3 </a:t>
                </a:r>
                <a:r>
                  <a:rPr lang="en-US" sz="1800" b="1" dirty="0"/>
                  <a:t>; z = 0.52)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0A81D61-3D5F-AF4C-B7FF-6CB85A862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043" y="4086863"/>
                <a:ext cx="3715574" cy="1621982"/>
              </a:xfrm>
              <a:prstGeom prst="rect">
                <a:avLst/>
              </a:prstGeom>
              <a:blipFill>
                <a:blip r:embed="rId2"/>
                <a:stretch>
                  <a:fillRect l="-1701" t="-2326" b="-3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C8D247E-2EF4-7948-8B51-C73BA5E35D59}"/>
              </a:ext>
            </a:extLst>
          </p:cNvPr>
          <p:cNvSpPr txBox="1"/>
          <p:nvPr/>
        </p:nvSpPr>
        <p:spPr>
          <a:xfrm>
            <a:off x="505643" y="494561"/>
            <a:ext cx="3788369" cy="435825"/>
          </a:xfrm>
          <a:prstGeom prst="rect">
            <a:avLst/>
          </a:prstGeom>
          <a:noFill/>
          <a:ln w="38100">
            <a:solidFill>
              <a:srgbClr val="C8CCA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Observed Spectral properties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7FCEEB5-9633-E54B-95DE-92F91AF774DC}"/>
                  </a:ext>
                </a:extLst>
              </p:cNvPr>
              <p:cNvSpPr txBox="1"/>
              <p:nvPr/>
            </p:nvSpPr>
            <p:spPr>
              <a:xfrm>
                <a:off x="435555" y="2637996"/>
                <a:ext cx="3539545" cy="10111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3500"/>
                  </a:lnSpc>
                </a:pPr>
                <a:r>
                  <a:rPr lang="en-US" sz="2000" b="1" dirty="0">
                    <a:solidFill>
                      <a:schemeClr val="bg1"/>
                    </a:solidFill>
                  </a:rPr>
                  <a:t>Many FRBs show evidence for</a:t>
                </a:r>
              </a:p>
              <a:p>
                <a:pPr>
                  <a:lnSpc>
                    <a:spcPts val="3500"/>
                  </a:lnSpc>
                </a:pPr>
                <a:r>
                  <a:rPr lang="en-US" sz="2000" b="1" dirty="0">
                    <a:solidFill>
                      <a:schemeClr val="bg1"/>
                    </a:solidFill>
                  </a:rPr>
                  <a:t>		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l-G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num>
                      <m:den>
                        <m:r>
                          <a:rPr lang="el-G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den>
                    </m:f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7FCEEB5-9633-E54B-95DE-92F91AF774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55" y="2637996"/>
                <a:ext cx="3539545" cy="1011174"/>
              </a:xfrm>
              <a:prstGeom prst="rect">
                <a:avLst/>
              </a:prstGeom>
              <a:blipFill>
                <a:blip r:embed="rId3"/>
                <a:stretch>
                  <a:fillRect l="-1792" r="-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7325761-CE48-994B-A61B-5F4D663A326B}"/>
              </a:ext>
            </a:extLst>
          </p:cNvPr>
          <p:cNvSpPr txBox="1"/>
          <p:nvPr/>
        </p:nvSpPr>
        <p:spPr>
          <a:xfrm rot="16200000">
            <a:off x="6939093" y="4804077"/>
            <a:ext cx="3465436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C000"/>
                </a:solidFill>
              </a:rPr>
              <a:t>ASKAP burst 20190711; Kumar et al. 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F40373-462D-7549-AFD8-B451D66D7FC4}"/>
              </a:ext>
            </a:extLst>
          </p:cNvPr>
          <p:cNvSpPr txBox="1"/>
          <p:nvPr/>
        </p:nvSpPr>
        <p:spPr>
          <a:xfrm>
            <a:off x="919183" y="1244846"/>
            <a:ext cx="2971800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FFFF00"/>
                </a:solidFill>
              </a:rPr>
              <a:t>provide another clue for the location where the radiation is produced.</a:t>
            </a:r>
          </a:p>
        </p:txBody>
      </p:sp>
      <p:sp>
        <p:nvSpPr>
          <p:cNvPr id="12" name="Google Shape;517;p55">
            <a:extLst>
              <a:ext uri="{FF2B5EF4-FFF2-40B4-BE49-F238E27FC236}">
                <a16:creationId xmlns:a16="http://schemas.microsoft.com/office/drawing/2014/main" id="{787A2205-D944-97AF-CBBA-E2AFF1C30EB7}"/>
              </a:ext>
            </a:extLst>
          </p:cNvPr>
          <p:cNvSpPr txBox="1"/>
          <p:nvPr/>
        </p:nvSpPr>
        <p:spPr>
          <a:xfrm rot="16200000">
            <a:off x="7607619" y="1262220"/>
            <a:ext cx="2220686" cy="385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400" b="1" dirty="0">
                <a:latin typeface="Times New Roman"/>
                <a:ea typeface="Times New Roman"/>
                <a:cs typeface="Times New Roman"/>
                <a:sym typeface="Times New Roman"/>
              </a:rPr>
              <a:t>FRB 180301; Price+2019</a:t>
            </a:r>
            <a:endParaRPr sz="14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E92A2D-C5F2-2B18-8731-735567D086F0}"/>
              </a:ext>
            </a:extLst>
          </p:cNvPr>
          <p:cNvSpPr/>
          <p:nvPr/>
        </p:nvSpPr>
        <p:spPr bwMode="auto">
          <a:xfrm>
            <a:off x="4714501" y="2718152"/>
            <a:ext cx="3436276" cy="3813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5F8522B-3732-A347-C718-5D5178989AFB}"/>
              </a:ext>
            </a:extLst>
          </p:cNvPr>
          <p:cNvGrpSpPr/>
          <p:nvPr/>
        </p:nvGrpSpPr>
        <p:grpSpPr>
          <a:xfrm>
            <a:off x="4593716" y="-23751"/>
            <a:ext cx="3911395" cy="6947066"/>
            <a:chOff x="4593716" y="-23751"/>
            <a:chExt cx="3911395" cy="694706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6047D5F-ED33-A2CF-C344-555F5064106A}"/>
                </a:ext>
              </a:extLst>
            </p:cNvPr>
            <p:cNvGrpSpPr/>
            <p:nvPr/>
          </p:nvGrpSpPr>
          <p:grpSpPr>
            <a:xfrm>
              <a:off x="4596748" y="-23751"/>
              <a:ext cx="3908363" cy="6947066"/>
              <a:chOff x="4596748" y="-23751"/>
              <a:chExt cx="3908363" cy="6947066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31479766-D5B6-858C-FAFA-374C76200618}"/>
                  </a:ext>
                </a:extLst>
              </p:cNvPr>
              <p:cNvGrpSpPr/>
              <p:nvPr/>
            </p:nvGrpSpPr>
            <p:grpSpPr>
              <a:xfrm>
                <a:off x="4690754" y="0"/>
                <a:ext cx="3814357" cy="6858000"/>
                <a:chOff x="4714504" y="0"/>
                <a:chExt cx="3436277" cy="6858000"/>
              </a:xfrm>
            </p:grpSpPr>
            <p:pic>
              <p:nvPicPr>
                <p:cNvPr id="11" name="Google Shape;516;p55">
                  <a:extLst>
                    <a:ext uri="{FF2B5EF4-FFF2-40B4-BE49-F238E27FC236}">
                      <a16:creationId xmlns:a16="http://schemas.microsoft.com/office/drawing/2014/main" id="{8D0C37D3-54F3-C811-4A39-B54A9DC6B0DA}"/>
                    </a:ext>
                  </a:extLst>
                </p:cNvPr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4714505" y="0"/>
                  <a:ext cx="3436276" cy="429886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DEB2E42E-A90D-E04C-A855-F99ECD53DF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714504" y="2885704"/>
                  <a:ext cx="3436276" cy="3972296"/>
                </a:xfrm>
                <a:prstGeom prst="rect">
                  <a:avLst/>
                </a:prstGeom>
              </p:spPr>
            </p:pic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F87A7E7-480F-5BC9-BD95-FE817AA84B01}"/>
                  </a:ext>
                </a:extLst>
              </p:cNvPr>
              <p:cNvSpPr/>
              <p:nvPr/>
            </p:nvSpPr>
            <p:spPr bwMode="auto">
              <a:xfrm>
                <a:off x="4596748" y="-23751"/>
                <a:ext cx="285713" cy="694706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charset="0"/>
                </a:endParaRP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3BFA5FB-DA34-7495-E098-06CEA4FCA53C}"/>
                </a:ext>
              </a:extLst>
            </p:cNvPr>
            <p:cNvSpPr txBox="1"/>
            <p:nvPr/>
          </p:nvSpPr>
          <p:spPr>
            <a:xfrm rot="16200000">
              <a:off x="4088449" y="4640986"/>
              <a:ext cx="1260281" cy="24974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chemeClr val="tx1"/>
                  </a:solidFill>
                </a:rPr>
                <a:t>Frequency (MHz)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77C8EE-7F6D-AA00-E309-1BA529AEC68B}"/>
                </a:ext>
              </a:extLst>
            </p:cNvPr>
            <p:cNvSpPr txBox="1"/>
            <p:nvPr/>
          </p:nvSpPr>
          <p:spPr>
            <a:xfrm rot="16200000">
              <a:off x="4202801" y="1318650"/>
              <a:ext cx="1360116" cy="26404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tx1"/>
                  </a:solidFill>
                </a:rPr>
                <a:t>Frequency (MHz)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C3A1A19-979D-3F5C-26E0-C4BB01175708}"/>
                </a:ext>
              </a:extLst>
            </p:cNvPr>
            <p:cNvSpPr/>
            <p:nvPr/>
          </p:nvSpPr>
          <p:spPr bwMode="auto">
            <a:xfrm>
              <a:off x="4625975" y="2717577"/>
              <a:ext cx="3879134" cy="59506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71561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740" y="392752"/>
            <a:ext cx="1684657" cy="893834"/>
          </a:xfrm>
          <a:prstGeom prst="rect">
            <a:avLst/>
          </a:prstGeom>
          <a:noFill/>
          <a:ln w="38100">
            <a:solidFill>
              <a:srgbClr val="C8CCA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Spectral properties</a:t>
            </a:r>
          </a:p>
        </p:txBody>
      </p:sp>
      <p:sp>
        <p:nvSpPr>
          <p:cNvPr id="10" name="TextBox 9"/>
          <p:cNvSpPr txBox="1"/>
          <p:nvPr/>
        </p:nvSpPr>
        <p:spPr>
          <a:xfrm rot="5400000">
            <a:off x="5732058" y="3335702"/>
            <a:ext cx="6281854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CHIME collaboration:   Chawla – YITP FRB workshop, Feb 8, 2021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B02A01-9D81-FE4A-8204-D0C76058B665}"/>
              </a:ext>
            </a:extLst>
          </p:cNvPr>
          <p:cNvSpPr txBox="1"/>
          <p:nvPr/>
        </p:nvSpPr>
        <p:spPr>
          <a:xfrm>
            <a:off x="172761" y="3657600"/>
            <a:ext cx="2037039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FFFF00"/>
                </a:solidFill>
              </a:rPr>
              <a:t>These provide clues for the location where the radiation is produced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099EEA-4CE0-4C4E-8089-82FEA656C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125" y="15766"/>
            <a:ext cx="6554549" cy="685800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7A6DCD9-0473-474C-9E9D-3CAB76CC4877}"/>
              </a:ext>
            </a:extLst>
          </p:cNvPr>
          <p:cNvGrpSpPr/>
          <p:nvPr/>
        </p:nvGrpSpPr>
        <p:grpSpPr>
          <a:xfrm>
            <a:off x="2869330" y="725214"/>
            <a:ext cx="4871539" cy="5707116"/>
            <a:chOff x="2869330" y="725214"/>
            <a:chExt cx="4871539" cy="570711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24AE405-39C9-1E42-A8E7-A52625045C77}"/>
                </a:ext>
              </a:extLst>
            </p:cNvPr>
            <p:cNvSpPr/>
            <p:nvPr/>
          </p:nvSpPr>
          <p:spPr bwMode="auto">
            <a:xfrm>
              <a:off x="2869330" y="835572"/>
              <a:ext cx="220713" cy="299546"/>
            </a:xfrm>
            <a:prstGeom prst="ellips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A63D67B-A815-7D4F-876F-F97E7D8D0911}"/>
                </a:ext>
              </a:extLst>
            </p:cNvPr>
            <p:cNvSpPr/>
            <p:nvPr/>
          </p:nvSpPr>
          <p:spPr bwMode="auto">
            <a:xfrm>
              <a:off x="7499134" y="6048713"/>
              <a:ext cx="241735" cy="383617"/>
            </a:xfrm>
            <a:prstGeom prst="ellips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30479D6-AC92-BB43-8A25-7896D119CF00}"/>
                </a:ext>
              </a:extLst>
            </p:cNvPr>
            <p:cNvSpPr/>
            <p:nvPr/>
          </p:nvSpPr>
          <p:spPr bwMode="auto">
            <a:xfrm>
              <a:off x="6448102" y="725214"/>
              <a:ext cx="189181" cy="394138"/>
            </a:xfrm>
            <a:prstGeom prst="ellips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F93A4EE-F95B-3142-90CC-1D78118C63A2}"/>
                  </a:ext>
                </a:extLst>
              </p:cNvPr>
              <p:cNvSpPr txBox="1"/>
              <p:nvPr/>
            </p:nvSpPr>
            <p:spPr>
              <a:xfrm>
                <a:off x="196546" y="1658471"/>
                <a:ext cx="1684657" cy="1471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100"/>
                  </a:lnSpc>
                </a:pPr>
                <a:r>
                  <a:rPr lang="en-US" sz="1800" b="1" dirty="0"/>
                  <a:t>Many FRBs show evidence for</a:t>
                </a:r>
              </a:p>
              <a:p>
                <a:pPr>
                  <a:lnSpc>
                    <a:spcPts val="2100"/>
                  </a:lnSpc>
                </a:pPr>
                <a:endParaRPr lang="en-US" sz="1800" b="1" dirty="0"/>
              </a:p>
              <a:p>
                <a:pPr>
                  <a:lnSpc>
                    <a:spcPts val="2100"/>
                  </a:lnSpc>
                </a:pPr>
                <a:r>
                  <a:rPr lang="en-US" sz="1800" b="1" dirty="0"/>
                  <a:t> 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l-G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num>
                      <m:den>
                        <m:r>
                          <a:rPr lang="el-G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den>
                    </m:f>
                    <m:r>
                      <a:rPr lang="en-US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18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F93A4EE-F95B-3142-90CC-1D78118C6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546" y="1658471"/>
                <a:ext cx="1684657" cy="1471557"/>
              </a:xfrm>
              <a:prstGeom prst="rect">
                <a:avLst/>
              </a:prstGeom>
              <a:blipFill>
                <a:blip r:embed="rId3"/>
                <a:stretch>
                  <a:fillRect l="-2985" t="-1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693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9CF139-B781-2244-8162-DEC361534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1" y="-24434"/>
            <a:ext cx="7239000" cy="68904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ADC537-4A63-A84B-9CB3-2E38A53B8D4D}"/>
              </a:ext>
            </a:extLst>
          </p:cNvPr>
          <p:cNvSpPr txBox="1"/>
          <p:nvPr/>
        </p:nvSpPr>
        <p:spPr>
          <a:xfrm>
            <a:off x="141890" y="3901476"/>
            <a:ext cx="1763111" cy="215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/>
              <a:t>Also</a:t>
            </a:r>
            <a:r>
              <a:rPr lang="en-US" sz="1800" b="1" dirty="0"/>
              <a:t>:</a:t>
            </a:r>
          </a:p>
          <a:p>
            <a:endParaRPr lang="en-US" sz="1800" b="1" dirty="0"/>
          </a:p>
          <a:p>
            <a:r>
              <a:rPr lang="en-US" sz="1800" b="1" dirty="0">
                <a:solidFill>
                  <a:srgbClr val="FFC000"/>
                </a:solidFill>
              </a:rPr>
              <a:t>Burst from 121102 seen by VLA (2.5-3.5 GHz) but not ARECIBO (1.15-1.73 GHz)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25EEB8B-0CC9-6249-BEF3-F60F421FAE4B}"/>
              </a:ext>
            </a:extLst>
          </p:cNvPr>
          <p:cNvGrpSpPr/>
          <p:nvPr/>
        </p:nvGrpSpPr>
        <p:grpSpPr>
          <a:xfrm>
            <a:off x="7086600" y="1676400"/>
            <a:ext cx="1676400" cy="4384146"/>
            <a:chOff x="7086600" y="1676400"/>
            <a:chExt cx="1676400" cy="438414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CAC3536-671F-C445-B772-DA67B8552200}"/>
                </a:ext>
              </a:extLst>
            </p:cNvPr>
            <p:cNvSpPr/>
            <p:nvPr/>
          </p:nvSpPr>
          <p:spPr bwMode="auto">
            <a:xfrm>
              <a:off x="7086600" y="4892927"/>
              <a:ext cx="900331" cy="1167619"/>
            </a:xfrm>
            <a:prstGeom prst="ellips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90C5A3C-14FE-0245-A62B-28E79D86EE8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766469" y="4648200"/>
              <a:ext cx="675246" cy="337631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1D76C0A-12C5-504D-9438-F4F8329C4F69}"/>
                </a:ext>
              </a:extLst>
            </p:cNvPr>
            <p:cNvSpPr txBox="1"/>
            <p:nvPr/>
          </p:nvSpPr>
          <p:spPr>
            <a:xfrm rot="16200000">
              <a:off x="6449353" y="3668741"/>
              <a:ext cx="4305987" cy="321306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This missing flux is unlikely due to scintillation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FF9B5A21-7AB3-564F-9E48-B789494D7D01}"/>
              </a:ext>
            </a:extLst>
          </p:cNvPr>
          <p:cNvSpPr/>
          <p:nvPr/>
        </p:nvSpPr>
        <p:spPr bwMode="auto">
          <a:xfrm>
            <a:off x="3733800" y="152400"/>
            <a:ext cx="3810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A2E538-692E-6746-B41C-A9A71ADDAE55}"/>
              </a:ext>
            </a:extLst>
          </p:cNvPr>
          <p:cNvSpPr txBox="1"/>
          <p:nvPr/>
        </p:nvSpPr>
        <p:spPr>
          <a:xfrm>
            <a:off x="3810000" y="76200"/>
            <a:ext cx="297180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2"/>
                </a:solidFill>
              </a:rPr>
              <a:t>Galactic FRB, CHIME 2020</a:t>
            </a:r>
          </a:p>
        </p:txBody>
      </p:sp>
    </p:spTree>
    <p:extLst>
      <p:ext uri="{BB962C8B-B14F-4D97-AF65-F5344CB8AC3E}">
        <p14:creationId xmlns:p14="http://schemas.microsoft.com/office/powerpoint/2010/main" val="253002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97C70F4-9743-4D41-981A-0E25910ADF9C}"/>
                  </a:ext>
                </a:extLst>
              </p:cNvPr>
              <p:cNvSpPr txBox="1"/>
              <p:nvPr/>
            </p:nvSpPr>
            <p:spPr>
              <a:xfrm>
                <a:off x="1467418" y="424753"/>
                <a:ext cx="6095975" cy="435825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Fastest turnoff of flux with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</m:oMath>
                </a14:m>
                <a:r>
                  <a:rPr lang="en-US" b="1" dirty="0">
                    <a:solidFill>
                      <a:schemeClr val="bg1"/>
                    </a:solidFill>
                  </a:rPr>
                  <a:t> &amp; limit  on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l-GR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b="1" dirty="0">
                    <a:solidFill>
                      <a:schemeClr val="bg1"/>
                    </a:solidFill>
                  </a:rPr>
                  <a:t>/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</m:oMath>
                </a14:m>
                <a:r>
                  <a:rPr lang="en-US" b="1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97C70F4-9743-4D41-981A-0E25910AD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7418" y="424753"/>
                <a:ext cx="6095975" cy="435825"/>
              </a:xfrm>
              <a:prstGeom prst="rect">
                <a:avLst/>
              </a:prstGeom>
              <a:blipFill>
                <a:blip r:embed="rId2"/>
                <a:stretch>
                  <a:fillRect l="-1242" t="-10526" b="-23684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A78F422-ABC4-444C-82E6-768AEFA3481D}"/>
              </a:ext>
            </a:extLst>
          </p:cNvPr>
          <p:cNvSpPr txBox="1"/>
          <p:nvPr/>
        </p:nvSpPr>
        <p:spPr>
          <a:xfrm>
            <a:off x="710685" y="1013487"/>
            <a:ext cx="8007647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FF66"/>
                </a:solidFill>
              </a:rPr>
              <a:t>High latitude contributions to the observed radiation sets the bandwidth of FRBs and  how sharply the spectrum can decline with decreasing frequencies</a:t>
            </a:r>
          </a:p>
        </p:txBody>
      </p:sp>
      <p:sp>
        <p:nvSpPr>
          <p:cNvPr id="8" name="Block Arc 7">
            <a:extLst>
              <a:ext uri="{FF2B5EF4-FFF2-40B4-BE49-F238E27FC236}">
                <a16:creationId xmlns:a16="http://schemas.microsoft.com/office/drawing/2014/main" id="{2CB456C9-E4C6-4545-9722-D707B17C24C5}"/>
              </a:ext>
            </a:extLst>
          </p:cNvPr>
          <p:cNvSpPr/>
          <p:nvPr/>
        </p:nvSpPr>
        <p:spPr>
          <a:xfrm rot="16391926">
            <a:off x="5090323" y="1322804"/>
            <a:ext cx="4550956" cy="5768339"/>
          </a:xfrm>
          <a:prstGeom prst="blockArc">
            <a:avLst>
              <a:gd name="adj1" fmla="val 13341496"/>
              <a:gd name="adj2" fmla="val 18957825"/>
              <a:gd name="adj3" fmla="val 6735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0D63CE5-FE2C-DD45-9701-1F9FBEF1021C}"/>
              </a:ext>
            </a:extLst>
          </p:cNvPr>
          <p:cNvCxnSpPr/>
          <p:nvPr/>
        </p:nvCxnSpPr>
        <p:spPr bwMode="auto">
          <a:xfrm>
            <a:off x="4795325" y="4196453"/>
            <a:ext cx="4359729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C8CCA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1AD93F3-9302-CB49-9D43-F57560CC9B85}"/>
              </a:ext>
            </a:extLst>
          </p:cNvPr>
          <p:cNvCxnSpPr>
            <a:cxnSpLocks/>
          </p:cNvCxnSpPr>
          <p:nvPr/>
        </p:nvCxnSpPr>
        <p:spPr bwMode="auto">
          <a:xfrm flipV="1">
            <a:off x="5654269" y="4202498"/>
            <a:ext cx="3499281" cy="1449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C8CCAB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F2C4498-D59E-B441-B7AB-ADC3A786D126}"/>
              </a:ext>
            </a:extLst>
          </p:cNvPr>
          <p:cNvCxnSpPr>
            <a:cxnSpLocks/>
          </p:cNvCxnSpPr>
          <p:nvPr/>
        </p:nvCxnSpPr>
        <p:spPr bwMode="auto">
          <a:xfrm>
            <a:off x="5098860" y="3235328"/>
            <a:ext cx="3995623" cy="92955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C8CCAB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Arc 19">
            <a:extLst>
              <a:ext uri="{FF2B5EF4-FFF2-40B4-BE49-F238E27FC236}">
                <a16:creationId xmlns:a16="http://schemas.microsoft.com/office/drawing/2014/main" id="{73A8C215-FBAB-D042-BE46-36230170528E}"/>
              </a:ext>
            </a:extLst>
          </p:cNvPr>
          <p:cNvSpPr/>
          <p:nvPr/>
        </p:nvSpPr>
        <p:spPr>
          <a:xfrm rot="13960806">
            <a:off x="7757527" y="3842343"/>
            <a:ext cx="446911" cy="462916"/>
          </a:xfrm>
          <a:prstGeom prst="arc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1590FFD-1EE8-B944-8094-6F92B4F9E622}"/>
                  </a:ext>
                </a:extLst>
              </p:cNvPr>
              <p:cNvSpPr txBox="1"/>
              <p:nvPr/>
            </p:nvSpPr>
            <p:spPr>
              <a:xfrm>
                <a:off x="7818372" y="3981370"/>
                <a:ext cx="334451" cy="2048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</m:e>
                        <m:sup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en-US" sz="1400" b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1590FFD-1EE8-B944-8094-6F92B4F9E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372" y="3981370"/>
                <a:ext cx="334451" cy="204864"/>
              </a:xfrm>
              <a:prstGeom prst="rect">
                <a:avLst/>
              </a:prstGeom>
              <a:blipFill>
                <a:blip r:embed="rId3"/>
                <a:stretch>
                  <a:fillRect l="-11111" r="-3704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Arc 22">
            <a:extLst>
              <a:ext uri="{FF2B5EF4-FFF2-40B4-BE49-F238E27FC236}">
                <a16:creationId xmlns:a16="http://schemas.microsoft.com/office/drawing/2014/main" id="{2F6D2411-CBB4-C34D-82FC-9E7428E89902}"/>
              </a:ext>
            </a:extLst>
          </p:cNvPr>
          <p:cNvSpPr/>
          <p:nvPr/>
        </p:nvSpPr>
        <p:spPr>
          <a:xfrm rot="12507240">
            <a:off x="8191412" y="4050095"/>
            <a:ext cx="437696" cy="509459"/>
          </a:xfrm>
          <a:prstGeom prst="arc">
            <a:avLst>
              <a:gd name="adj1" fmla="val 15453631"/>
              <a:gd name="adj2" fmla="val 0"/>
            </a:avLst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FDA2F50-84FC-3F41-8AEB-A00BA227088B}"/>
              </a:ext>
            </a:extLst>
          </p:cNvPr>
          <p:cNvGrpSpPr/>
          <p:nvPr/>
        </p:nvGrpSpPr>
        <p:grpSpPr>
          <a:xfrm>
            <a:off x="3096175" y="3938364"/>
            <a:ext cx="1401219" cy="534986"/>
            <a:chOff x="2758549" y="4214814"/>
            <a:chExt cx="1401219" cy="534986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E2EA0F8-F031-0943-87E3-864AB61394C6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2850091" y="4214814"/>
              <a:ext cx="1300161" cy="257174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2B1A371-2297-8B40-A849-7A0235E11C9A}"/>
                </a:ext>
              </a:extLst>
            </p:cNvPr>
            <p:cNvCxnSpPr>
              <a:cxnSpLocks/>
              <a:endCxn id="33" idx="4"/>
            </p:cNvCxnSpPr>
            <p:nvPr/>
          </p:nvCxnSpPr>
          <p:spPr bwMode="auto">
            <a:xfrm flipH="1">
              <a:off x="2863058" y="4481512"/>
              <a:ext cx="1296710" cy="26828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6A4C17C-93A0-464C-B53B-47606F97A2EB}"/>
                </a:ext>
              </a:extLst>
            </p:cNvPr>
            <p:cNvSpPr/>
            <p:nvPr/>
          </p:nvSpPr>
          <p:spPr bwMode="auto">
            <a:xfrm>
              <a:off x="2758549" y="4216400"/>
              <a:ext cx="209017" cy="533400"/>
            </a:xfrm>
            <a:prstGeom prst="ellipse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73EC4B2-50F5-2B40-B4EF-1821AED81679}"/>
              </a:ext>
            </a:extLst>
          </p:cNvPr>
          <p:cNvGrpSpPr/>
          <p:nvPr/>
        </p:nvGrpSpPr>
        <p:grpSpPr>
          <a:xfrm rot="20241759">
            <a:off x="4036458" y="5812836"/>
            <a:ext cx="1401219" cy="534986"/>
            <a:chOff x="2758549" y="4214814"/>
            <a:chExt cx="1401219" cy="534986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4338FFD4-173D-754C-81B3-C5277CEAD18A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2850091" y="4214814"/>
              <a:ext cx="1300161" cy="257174"/>
            </a:xfrm>
            <a:prstGeom prst="straightConnector1">
              <a:avLst/>
            </a:prstGeom>
            <a:solidFill>
              <a:srgbClr val="00B8FF"/>
            </a:solidFill>
            <a:ln w="127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2E6BD51C-C2E2-6B4C-8F4E-6783FE71B5BE}"/>
                </a:ext>
              </a:extLst>
            </p:cNvPr>
            <p:cNvCxnSpPr>
              <a:cxnSpLocks/>
              <a:endCxn id="39" idx="4"/>
            </p:cNvCxnSpPr>
            <p:nvPr/>
          </p:nvCxnSpPr>
          <p:spPr bwMode="auto">
            <a:xfrm flipH="1">
              <a:off x="2863058" y="4481512"/>
              <a:ext cx="1296710" cy="268288"/>
            </a:xfrm>
            <a:prstGeom prst="straightConnector1">
              <a:avLst/>
            </a:prstGeom>
            <a:solidFill>
              <a:srgbClr val="00B8FF"/>
            </a:solidFill>
            <a:ln w="127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DDD679D-9CDB-B74B-A5CB-445A88FE6FDF}"/>
                </a:ext>
              </a:extLst>
            </p:cNvPr>
            <p:cNvSpPr/>
            <p:nvPr/>
          </p:nvSpPr>
          <p:spPr bwMode="auto">
            <a:xfrm>
              <a:off x="2758549" y="4216400"/>
              <a:ext cx="209017" cy="533400"/>
            </a:xfrm>
            <a:prstGeom prst="ellipse">
              <a:avLst/>
            </a:prstGeom>
            <a:noFill/>
            <a:ln w="127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51A42AF-5665-1444-BE65-D842C6609FDF}"/>
              </a:ext>
            </a:extLst>
          </p:cNvPr>
          <p:cNvGrpSpPr/>
          <p:nvPr/>
        </p:nvGrpSpPr>
        <p:grpSpPr>
          <a:xfrm rot="1954334">
            <a:off x="3918561" y="2009426"/>
            <a:ext cx="1401219" cy="534986"/>
            <a:chOff x="2758549" y="4214814"/>
            <a:chExt cx="1401219" cy="534986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B1087EB-28CD-CD4B-9171-988E1599D242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2850091" y="4214814"/>
              <a:ext cx="1300161" cy="257174"/>
            </a:xfrm>
            <a:prstGeom prst="straightConnector1">
              <a:avLst/>
            </a:prstGeom>
            <a:solidFill>
              <a:srgbClr val="00B8FF"/>
            </a:solidFill>
            <a:ln w="127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203900C-9453-A44D-BC3C-BF21C09B6D6A}"/>
                </a:ext>
              </a:extLst>
            </p:cNvPr>
            <p:cNvCxnSpPr>
              <a:cxnSpLocks/>
              <a:endCxn id="43" idx="4"/>
            </p:cNvCxnSpPr>
            <p:nvPr/>
          </p:nvCxnSpPr>
          <p:spPr bwMode="auto">
            <a:xfrm flipH="1">
              <a:off x="2863058" y="4481512"/>
              <a:ext cx="1296710" cy="268288"/>
            </a:xfrm>
            <a:prstGeom prst="straightConnector1">
              <a:avLst/>
            </a:prstGeom>
            <a:solidFill>
              <a:srgbClr val="00B8FF"/>
            </a:solidFill>
            <a:ln w="127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34510D1-B157-5D4D-8349-0D3B75DE0371}"/>
                </a:ext>
              </a:extLst>
            </p:cNvPr>
            <p:cNvSpPr/>
            <p:nvPr/>
          </p:nvSpPr>
          <p:spPr bwMode="auto">
            <a:xfrm>
              <a:off x="2758549" y="4216400"/>
              <a:ext cx="209017" cy="533400"/>
            </a:xfrm>
            <a:prstGeom prst="ellipse">
              <a:avLst/>
            </a:prstGeom>
            <a:noFill/>
            <a:ln w="127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charset="0"/>
              </a:endParaRPr>
            </a:p>
          </p:txBody>
        </p: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7F8455E-18F8-B448-A145-D234779BB88C}"/>
              </a:ext>
            </a:extLst>
          </p:cNvPr>
          <p:cNvCxnSpPr>
            <a:cxnSpLocks/>
          </p:cNvCxnSpPr>
          <p:nvPr/>
        </p:nvCxnSpPr>
        <p:spPr bwMode="auto">
          <a:xfrm flipH="1">
            <a:off x="2625669" y="2651313"/>
            <a:ext cx="2561054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bg1"/>
            </a:solidFill>
            <a:prstDash val="sysDash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AB4DB47-20FB-5B43-80D8-21ED5124BA59}"/>
                  </a:ext>
                </a:extLst>
              </p:cNvPr>
              <p:cNvSpPr txBox="1"/>
              <p:nvPr/>
            </p:nvSpPr>
            <p:spPr>
              <a:xfrm>
                <a:off x="117882" y="3809975"/>
                <a:ext cx="2278965" cy="865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>
                    <a:solidFill>
                      <a:srgbClr val="FFC000"/>
                    </a:solidFill>
                  </a:rPr>
                  <a:t>Photons are mostly beamed into a cone of opening angle</a:t>
                </a:r>
                <a:r>
                  <a:rPr lang="en-US" sz="1800" b="1" dirty="0">
                    <a:solidFill>
                      <a:srgbClr val="FFC000"/>
                    </a:solidFill>
                    <a:ea typeface="Cambria Math" panose="02040503050406030204" pitchFamily="18" charset="0"/>
                  </a:rPr>
                  <a:t> 2/</a:t>
                </a:r>
                <a14:m>
                  <m:oMath xmlns:m="http://schemas.openxmlformats.org/officeDocument/2006/math">
                    <m:r>
                      <a:rPr lang="en-US" sz="1800" b="1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</m:oMath>
                </a14:m>
                <a:endParaRPr lang="en-US" sz="18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AB4DB47-20FB-5B43-80D8-21ED5124BA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82" y="3809975"/>
                <a:ext cx="2278965" cy="865237"/>
              </a:xfrm>
              <a:prstGeom prst="rect">
                <a:avLst/>
              </a:prstGeom>
              <a:blipFill>
                <a:blip r:embed="rId4"/>
                <a:stretch>
                  <a:fillRect l="-1657" t="-5882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8E73B726-6A4B-C64C-894B-B9CEB7CD3955}"/>
              </a:ext>
            </a:extLst>
          </p:cNvPr>
          <p:cNvSpPr txBox="1"/>
          <p:nvPr/>
        </p:nvSpPr>
        <p:spPr>
          <a:xfrm>
            <a:off x="294145" y="5493538"/>
            <a:ext cx="2191407" cy="1094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Photons escaping at larger angles have less Doppler boost and thus lower frequencies in the observer frame.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E712284-942B-904B-AE24-3F9FC8ED435D}"/>
                  </a:ext>
                </a:extLst>
              </p:cNvPr>
              <p:cNvSpPr txBox="1"/>
              <p:nvPr/>
            </p:nvSpPr>
            <p:spPr>
              <a:xfrm>
                <a:off x="342375" y="2288101"/>
                <a:ext cx="1471300" cy="5584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𝑫</m:t>
                      </m:r>
                      <m:r>
                        <a:rPr lang="en-US" sz="16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1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</m:num>
                        <m:den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𝜸</m:t>
                              </m:r>
                            </m:e>
                            <m:sup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  <m:sup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E712284-942B-904B-AE24-3F9FC8ED4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375" y="2288101"/>
                <a:ext cx="1471300" cy="558486"/>
              </a:xfrm>
              <a:prstGeom prst="rect">
                <a:avLst/>
              </a:prstGeom>
              <a:blipFill>
                <a:blip r:embed="rId5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7D8359E-FCF4-0E46-B8B7-926014BF33D0}"/>
                  </a:ext>
                </a:extLst>
              </p:cNvPr>
              <p:cNvSpPr txBox="1"/>
              <p:nvPr/>
            </p:nvSpPr>
            <p:spPr>
              <a:xfrm>
                <a:off x="6700713" y="6334683"/>
                <a:ext cx="2174700" cy="55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b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𝐧𝐞𝐱𝐭</m:t>
                    </m:r>
                    <m:r>
                      <a:rPr lang="en-US" sz="1800" b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800" b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𝐬𝐥𝐢𝐝𝐞</m:t>
                    </m:r>
                  </m:oMath>
                </a14:m>
                <a:r>
                  <a:rPr lang="en-US" sz="1800" b="1" dirty="0">
                    <a:solidFill>
                      <a:srgbClr val="FFC000"/>
                    </a:solidFill>
                    <a:ea typeface="Cambria Math" panose="020405030504060302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endParaRPr lang="en-US" sz="36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7D8359E-FCF4-0E46-B8B7-926014BF33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0713" y="6334683"/>
                <a:ext cx="2174700" cy="550279"/>
              </a:xfrm>
              <a:prstGeom prst="rect">
                <a:avLst/>
              </a:prstGeom>
              <a:blipFill>
                <a:blip r:embed="rId6"/>
                <a:stretch>
                  <a:fillRect b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87B09187-1D37-C246-9D8F-5C6759AEF266}"/>
              </a:ext>
            </a:extLst>
          </p:cNvPr>
          <p:cNvSpPr txBox="1"/>
          <p:nvPr/>
        </p:nvSpPr>
        <p:spPr>
          <a:xfrm>
            <a:off x="3509892" y="2641124"/>
            <a:ext cx="1220591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To observer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F8D0087-6C72-7540-83C2-5AE840983BB3}"/>
              </a:ext>
            </a:extLst>
          </p:cNvPr>
          <p:cNvCxnSpPr>
            <a:cxnSpLocks/>
          </p:cNvCxnSpPr>
          <p:nvPr/>
        </p:nvCxnSpPr>
        <p:spPr bwMode="auto">
          <a:xfrm flipH="1">
            <a:off x="2781265" y="5799524"/>
            <a:ext cx="2561054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bg1"/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50B4AD59-2097-3F4F-B820-24B840178C97}"/>
              </a:ext>
            </a:extLst>
          </p:cNvPr>
          <p:cNvSpPr txBox="1"/>
          <p:nvPr/>
        </p:nvSpPr>
        <p:spPr>
          <a:xfrm>
            <a:off x="3343872" y="5547454"/>
            <a:ext cx="1220591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To observer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39A694A-62CD-8149-8E30-BBF75AC76428}"/>
                  </a:ext>
                </a:extLst>
              </p:cNvPr>
              <p:cNvSpPr txBox="1"/>
              <p:nvPr/>
            </p:nvSpPr>
            <p:spPr>
              <a:xfrm>
                <a:off x="8232830" y="4121029"/>
                <a:ext cx="453970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39A694A-62CD-8149-8E30-BBF75AC764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2830" y="4121029"/>
                <a:ext cx="453970" cy="4358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D6D3951-487A-9947-AAE8-A66CDB3D9AFC}"/>
              </a:ext>
            </a:extLst>
          </p:cNvPr>
          <p:cNvCxnSpPr>
            <a:cxnSpLocks/>
          </p:cNvCxnSpPr>
          <p:nvPr/>
        </p:nvCxnSpPr>
        <p:spPr bwMode="auto">
          <a:xfrm flipH="1">
            <a:off x="2674957" y="4202010"/>
            <a:ext cx="1820843" cy="16748"/>
          </a:xfrm>
          <a:prstGeom prst="straightConnector1">
            <a:avLst/>
          </a:prstGeom>
          <a:solidFill>
            <a:srgbClr val="00B8FF"/>
          </a:solidFill>
          <a:ln w="6350" cap="flat" cmpd="sng" algn="ctr">
            <a:solidFill>
              <a:srgbClr val="C8CCAB"/>
            </a:solidFill>
            <a:prstDash val="dash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557A312-A6FB-5245-9436-6B806DAEF691}"/>
                  </a:ext>
                </a:extLst>
              </p:cNvPr>
              <p:cNvSpPr txBox="1"/>
              <p:nvPr/>
            </p:nvSpPr>
            <p:spPr>
              <a:xfrm>
                <a:off x="2438405" y="3845653"/>
                <a:ext cx="381835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𝜸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557A312-A6FB-5245-9436-6B806DAEF6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5" y="3845653"/>
                <a:ext cx="381835" cy="349968"/>
              </a:xfrm>
              <a:prstGeom prst="rect">
                <a:avLst/>
              </a:prstGeom>
              <a:blipFill>
                <a:blip r:embed="rId8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459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animBg="1"/>
      <p:bldP spid="20" grpId="0" animBg="1"/>
      <p:bldP spid="21" grpId="0"/>
      <p:bldP spid="23" grpId="0" animBg="1"/>
      <p:bldP spid="47" grpId="0"/>
      <p:bldP spid="48" grpId="0"/>
      <p:bldP spid="49" grpId="0"/>
      <p:bldP spid="50" grpId="0"/>
      <p:bldP spid="52" grpId="0"/>
      <p:bldP spid="54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5379CA0-B777-A349-BD88-958E6FE3C8A9}"/>
                  </a:ext>
                </a:extLst>
              </p:cNvPr>
              <p:cNvSpPr txBox="1"/>
              <p:nvPr/>
            </p:nvSpPr>
            <p:spPr>
              <a:xfrm>
                <a:off x="1532492" y="863001"/>
                <a:ext cx="6061234" cy="14740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FF00"/>
                    </a:solidFill>
                  </a:rPr>
                  <a:t>FRB flux cannot turn off sharply at low frequencies (no faster than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b="1" dirty="0">
                    <a:solidFill>
                      <a:srgbClr val="FFFF00"/>
                    </a:solidFill>
                  </a:rPr>
                  <a:t>) </a:t>
                </a:r>
                <a:r>
                  <a:rPr lang="en-US" b="1" i="1" dirty="0">
                    <a:solidFill>
                      <a:schemeClr val="bg1"/>
                    </a:solidFill>
                  </a:rPr>
                  <a:t>as long as the angular size of the source region is larger than the segment size (</a:t>
                </a:r>
                <a:r>
                  <a:rPr lang="en-US" b="1" i="1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1/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b="1" i="1" dirty="0">
                    <a:solidFill>
                      <a:schemeClr val="bg1"/>
                    </a:solidFill>
                  </a:rPr>
                  <a:t>) we see. </a:t>
                </a:r>
                <a:endParaRPr lang="en-US" b="1" i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5379CA0-B777-A349-BD88-958E6FE3C8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2492" y="863001"/>
                <a:ext cx="6061234" cy="1474058"/>
              </a:xfrm>
              <a:prstGeom prst="rect">
                <a:avLst/>
              </a:prstGeom>
              <a:blipFill>
                <a:blip r:embed="rId2"/>
                <a:stretch>
                  <a:fillRect l="-1464" t="-5128" r="-837" b="-8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3DBBACA-0A8A-2346-9A4C-2AB1608B559B}"/>
                  </a:ext>
                </a:extLst>
              </p:cNvPr>
              <p:cNvSpPr txBox="1"/>
              <p:nvPr/>
            </p:nvSpPr>
            <p:spPr>
              <a:xfrm>
                <a:off x="3988087" y="2630281"/>
                <a:ext cx="5138977" cy="1293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i="1" dirty="0"/>
                  <a:t>Note: the arrival of lower frequency photons – in the neutron star rest frame – is slightly delayed by 1 </a:t>
                </a:r>
                <a:r>
                  <a:rPr lang="en-US" sz="2000" i="1" dirty="0" err="1"/>
                  <a:t>ms</a:t>
                </a:r>
                <a:r>
                  <a:rPr lang="en-US" sz="2000" i="1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𝐺𝐻𝑧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</m:oMath>
                </a14:m>
                <a:r>
                  <a:rPr lang="en-US" sz="2000" i="1" dirty="0"/>
                  <a:t>  for the far-away source model with narrow intrinsic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</m:oMath>
                </a14:m>
                <a:r>
                  <a:rPr lang="en-US" sz="2000" i="1" dirty="0"/>
                  <a:t>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3DBBACA-0A8A-2346-9A4C-2AB1608B5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8087" y="2630281"/>
                <a:ext cx="5138977" cy="1293496"/>
              </a:xfrm>
              <a:prstGeom prst="rect">
                <a:avLst/>
              </a:prstGeom>
              <a:blipFill>
                <a:blip r:embed="rId3"/>
                <a:stretch>
                  <a:fillRect l="-985" t="-2913" b="-2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D5FAF33-06FA-4447-A049-C705B5E731CD}"/>
                  </a:ext>
                </a:extLst>
              </p:cNvPr>
              <p:cNvSpPr txBox="1"/>
              <p:nvPr/>
            </p:nvSpPr>
            <p:spPr>
              <a:xfrm>
                <a:off x="940680" y="826883"/>
                <a:ext cx="522900" cy="5502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D5FAF33-06FA-4447-A049-C705B5E73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680" y="826883"/>
                <a:ext cx="522900" cy="55027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2ED29B0-6389-614D-8DBE-FE4849A3B8DD}"/>
              </a:ext>
            </a:extLst>
          </p:cNvPr>
          <p:cNvSpPr txBox="1"/>
          <p:nvPr/>
        </p:nvSpPr>
        <p:spPr>
          <a:xfrm>
            <a:off x="284904" y="4209725"/>
            <a:ext cx="8049986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FFC000"/>
                </a:solidFill>
              </a:rPr>
              <a:t>Observational Questions</a:t>
            </a:r>
            <a:r>
              <a:rPr lang="en-US" sz="2000" b="1" dirty="0">
                <a:solidFill>
                  <a:srgbClr val="FFC000"/>
                </a:solidFill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F55D02-5F30-1D42-9145-626F12F17B0A}"/>
              </a:ext>
            </a:extLst>
          </p:cNvPr>
          <p:cNvSpPr txBox="1"/>
          <p:nvPr/>
        </p:nvSpPr>
        <p:spPr>
          <a:xfrm>
            <a:off x="567552" y="5595024"/>
            <a:ext cx="7551685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We (or at least I) still don’t have a clear answer for the intrinsic average spectral shape of FRBs, which is important for deciding between competing models.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2950E92-2BE7-454A-976E-855AF770C16E}"/>
                  </a:ext>
                </a:extLst>
              </p:cNvPr>
              <p:cNvSpPr txBox="1"/>
              <p:nvPr/>
            </p:nvSpPr>
            <p:spPr>
              <a:xfrm>
                <a:off x="519755" y="4800388"/>
                <a:ext cx="8049986" cy="664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What is the distribution of spectral bandwidths (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b="1" dirty="0"/>
                  <a:t>? Does it depend on FRB luminosity and/or repetition rate?</a:t>
                </a:r>
                <a:endParaRPr lang="en-US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2950E92-2BE7-454A-976E-855AF770C1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55" y="4800388"/>
                <a:ext cx="8049986" cy="664797"/>
              </a:xfrm>
              <a:prstGeom prst="rect">
                <a:avLst/>
              </a:prstGeom>
              <a:blipFill>
                <a:blip r:embed="rId5"/>
                <a:stretch>
                  <a:fillRect l="-630" t="-5660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4706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974BD0-01E9-87E9-B66B-53C4C74DA504}"/>
              </a:ext>
            </a:extLst>
          </p:cNvPr>
          <p:cNvSpPr txBox="1"/>
          <p:nvPr/>
        </p:nvSpPr>
        <p:spPr>
          <a:xfrm>
            <a:off x="1482233" y="1092499"/>
            <a:ext cx="6717736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Recent review articles on fast radio bursts (FRBs)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2BF7FD-B6B7-1D08-FB0C-8B1BBEFAF950}"/>
              </a:ext>
            </a:extLst>
          </p:cNvPr>
          <p:cNvSpPr txBox="1"/>
          <p:nvPr/>
        </p:nvSpPr>
        <p:spPr>
          <a:xfrm>
            <a:off x="998190" y="2054431"/>
            <a:ext cx="3842911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Bing Zhang, 2020, Nature 587, 45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3AE132-1458-2322-EF86-D50553687CF8}"/>
              </a:ext>
            </a:extLst>
          </p:cNvPr>
          <p:cNvSpPr txBox="1"/>
          <p:nvPr/>
        </p:nvSpPr>
        <p:spPr>
          <a:xfrm>
            <a:off x="998190" y="4587689"/>
            <a:ext cx="7438639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Bing Zhang, 2022, very comprehensive article due to appear in PR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2EA90C-915F-F275-5956-3271B9C489B4}"/>
              </a:ext>
            </a:extLst>
          </p:cNvPr>
          <p:cNvSpPr txBox="1"/>
          <p:nvPr/>
        </p:nvSpPr>
        <p:spPr>
          <a:xfrm>
            <a:off x="998190" y="3954375"/>
            <a:ext cx="4200189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Maura </a:t>
            </a:r>
            <a:r>
              <a:rPr lang="en-US" sz="2000" b="1" dirty="0" err="1"/>
              <a:t>Pilia</a:t>
            </a:r>
            <a:r>
              <a:rPr lang="en-US" sz="2000" b="1" dirty="0"/>
              <a:t>, 2022, arXiv:2203.04890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669D45-EC27-07A6-694D-EF26A3E4E4A7}"/>
              </a:ext>
            </a:extLst>
          </p:cNvPr>
          <p:cNvSpPr txBox="1"/>
          <p:nvPr/>
        </p:nvSpPr>
        <p:spPr>
          <a:xfrm>
            <a:off x="998190" y="3321060"/>
            <a:ext cx="6855210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Di Xiao, </a:t>
            </a:r>
            <a:r>
              <a:rPr lang="en-US" sz="2000" b="1" dirty="0" err="1">
                <a:solidFill>
                  <a:srgbClr val="FFFF00"/>
                </a:solidFill>
              </a:rPr>
              <a:t>Fayin</a:t>
            </a:r>
            <a:r>
              <a:rPr lang="en-US" sz="2000" b="1" dirty="0">
                <a:solidFill>
                  <a:srgbClr val="FFFF00"/>
                </a:solidFill>
              </a:rPr>
              <a:t> Wang, and </a:t>
            </a:r>
            <a:r>
              <a:rPr lang="en-US" sz="2000" b="1" dirty="0" err="1">
                <a:solidFill>
                  <a:srgbClr val="FFFF00"/>
                </a:solidFill>
              </a:rPr>
              <a:t>Zigao</a:t>
            </a:r>
            <a:r>
              <a:rPr lang="en-US" sz="2000" b="1" dirty="0">
                <a:solidFill>
                  <a:srgbClr val="FFFF00"/>
                </a:solidFill>
              </a:rPr>
              <a:t> Dai, 2022, arXiv:2203.14198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C1F17B-CB57-3C7E-982E-976A29AEEA57}"/>
              </a:ext>
            </a:extLst>
          </p:cNvPr>
          <p:cNvSpPr txBox="1"/>
          <p:nvPr/>
        </p:nvSpPr>
        <p:spPr>
          <a:xfrm>
            <a:off x="998190" y="2687745"/>
            <a:ext cx="4158959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Petroff et al. 2021, arXiv:2107.10113</a:t>
            </a:r>
          </a:p>
        </p:txBody>
      </p:sp>
    </p:spTree>
    <p:extLst>
      <p:ext uri="{BB962C8B-B14F-4D97-AF65-F5344CB8AC3E}">
        <p14:creationId xmlns:p14="http://schemas.microsoft.com/office/powerpoint/2010/main" val="11335617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5E961F-3FBD-FA40-A361-F81C5819D93F}"/>
              </a:ext>
            </a:extLst>
          </p:cNvPr>
          <p:cNvSpPr txBox="1"/>
          <p:nvPr/>
        </p:nvSpPr>
        <p:spPr>
          <a:xfrm>
            <a:off x="4151769" y="137261"/>
            <a:ext cx="4374716" cy="779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Closely spaced bursts are hard to explain by far-away models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57606B-0E46-9247-957D-161FC1166306}"/>
              </a:ext>
            </a:extLst>
          </p:cNvPr>
          <p:cNvSpPr txBox="1"/>
          <p:nvPr/>
        </p:nvSpPr>
        <p:spPr>
          <a:xfrm>
            <a:off x="409910" y="3662275"/>
            <a:ext cx="3221624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8CCAB"/>
                </a:solidFill>
              </a:rPr>
              <a:t>Not a problem for “near-field” radiation mechanism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06D62E-537D-ED41-90E9-F670A4AA170A}"/>
              </a:ext>
            </a:extLst>
          </p:cNvPr>
          <p:cNvSpPr txBox="1"/>
          <p:nvPr/>
        </p:nvSpPr>
        <p:spPr>
          <a:xfrm>
            <a:off x="409911" y="4839693"/>
            <a:ext cx="3260692" cy="1809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66"/>
                </a:solidFill>
              </a:rPr>
              <a:t>But requires fine tuning for far-away models: in order that the two shocks produce synchrotron emission  between 400 MHz &amp; 1.5 GHz frequencies.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D6C3FA-18D9-8543-BB2A-348BA3DF8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379" y="3209402"/>
            <a:ext cx="4856142" cy="36485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57D3E2-AC19-2E49-A980-BDF705721DA3}"/>
              </a:ext>
            </a:extLst>
          </p:cNvPr>
          <p:cNvSpPr txBox="1"/>
          <p:nvPr/>
        </p:nvSpPr>
        <p:spPr>
          <a:xfrm rot="16200000">
            <a:off x="7473168" y="4460184"/>
            <a:ext cx="2918428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C000"/>
                </a:solidFill>
              </a:rPr>
              <a:t>Lu, Kumar &amp; Zhang (2020)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4C63EC-7D77-E04B-B5D4-659EB377DB28}"/>
              </a:ext>
            </a:extLst>
          </p:cNvPr>
          <p:cNvSpPr txBox="1"/>
          <p:nvPr/>
        </p:nvSpPr>
        <p:spPr>
          <a:xfrm>
            <a:off x="3670603" y="1062509"/>
            <a:ext cx="5268449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8CCAB"/>
                </a:solidFill>
              </a:rPr>
              <a:t>The two pulses of FRB 200428 were separated by 30 </a:t>
            </a:r>
            <a:r>
              <a:rPr lang="en-US" sz="2000" b="1" dirty="0" err="1">
                <a:solidFill>
                  <a:srgbClr val="C8CCAB"/>
                </a:solidFill>
              </a:rPr>
              <a:t>ms</a:t>
            </a:r>
            <a:r>
              <a:rPr lang="en-US" sz="2000" b="1" dirty="0">
                <a:solidFill>
                  <a:srgbClr val="C8CCAB"/>
                </a:solidFill>
              </a:rPr>
              <a:t> (CHIME collaboration)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F0C8BE-B889-104E-A206-FABA94DE8744}"/>
              </a:ext>
            </a:extLst>
          </p:cNvPr>
          <p:cNvSpPr txBox="1"/>
          <p:nvPr/>
        </p:nvSpPr>
        <p:spPr>
          <a:xfrm>
            <a:off x="3670603" y="1811974"/>
            <a:ext cx="5268449" cy="86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73F646"/>
                </a:solidFill>
              </a:rPr>
              <a:t>FRB 121102 had several pairs of bursts separated by 17-34 </a:t>
            </a:r>
            <a:r>
              <a:rPr lang="en-US" sz="1800" b="1" dirty="0" err="1">
                <a:solidFill>
                  <a:srgbClr val="73F646"/>
                </a:solidFill>
              </a:rPr>
              <a:t>ms</a:t>
            </a:r>
            <a:r>
              <a:rPr lang="en-US" sz="1800" b="1" dirty="0">
                <a:solidFill>
                  <a:srgbClr val="73F646"/>
                </a:solidFill>
              </a:rPr>
              <a:t>, e.g. Hardy et al. (2017),  </a:t>
            </a:r>
            <a:r>
              <a:rPr lang="en-US" sz="1800" b="1" dirty="0" err="1">
                <a:solidFill>
                  <a:srgbClr val="73F646"/>
                </a:solidFill>
              </a:rPr>
              <a:t>Gourdji</a:t>
            </a:r>
            <a:r>
              <a:rPr lang="en-US" sz="1800" b="1" dirty="0">
                <a:solidFill>
                  <a:srgbClr val="73F646"/>
                </a:solidFill>
              </a:rPr>
              <a:t> et al. (2019), </a:t>
            </a:r>
            <a:r>
              <a:rPr lang="en-US" sz="1800" b="1" dirty="0" err="1">
                <a:solidFill>
                  <a:srgbClr val="73F646"/>
                </a:solidFill>
              </a:rPr>
              <a:t>Rajwade</a:t>
            </a:r>
            <a:r>
              <a:rPr lang="en-US" sz="1800" b="1" dirty="0">
                <a:solidFill>
                  <a:srgbClr val="73F646"/>
                </a:solidFill>
              </a:rPr>
              <a:t> et al. (2020), Li et al. (2021)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6EDA1C-310E-2D43-B883-680C1A5F7FB1}"/>
              </a:ext>
            </a:extLst>
          </p:cNvPr>
          <p:cNvGrpSpPr/>
          <p:nvPr/>
        </p:nvGrpSpPr>
        <p:grpSpPr>
          <a:xfrm>
            <a:off x="-16916" y="0"/>
            <a:ext cx="3441589" cy="3244776"/>
            <a:chOff x="-16916" y="0"/>
            <a:chExt cx="3441589" cy="324477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428CF7F-0646-6641-ABED-D2CC1859FD62}"/>
                </a:ext>
              </a:extLst>
            </p:cNvPr>
            <p:cNvGrpSpPr/>
            <p:nvPr/>
          </p:nvGrpSpPr>
          <p:grpSpPr>
            <a:xfrm>
              <a:off x="15764" y="0"/>
              <a:ext cx="3408909" cy="3244776"/>
              <a:chOff x="15764" y="0"/>
              <a:chExt cx="3408909" cy="3244776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23CCA11-5DA2-AF49-9D91-CC41647B32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764" y="0"/>
                <a:ext cx="3408909" cy="3244776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E86192E-8749-2742-ABE1-23B9B1B75B04}"/>
                  </a:ext>
                </a:extLst>
              </p:cNvPr>
              <p:cNvSpPr/>
              <p:nvPr/>
            </p:nvSpPr>
            <p:spPr bwMode="auto">
              <a:xfrm>
                <a:off x="897478" y="101604"/>
                <a:ext cx="220133" cy="27093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4B9E621-4385-9D4B-8858-55702D97D200}"/>
                </a:ext>
              </a:extLst>
            </p:cNvPr>
            <p:cNvSpPr txBox="1"/>
            <p:nvPr/>
          </p:nvSpPr>
          <p:spPr>
            <a:xfrm>
              <a:off x="-16916" y="33868"/>
              <a:ext cx="902811" cy="321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2"/>
                  </a:solidFill>
                </a:rPr>
                <a:t>CHIME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14545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CF2749-51E7-EA18-6D5C-A61B14CF82B3}"/>
              </a:ext>
            </a:extLst>
          </p:cNvPr>
          <p:cNvSpPr txBox="1"/>
          <p:nvPr/>
        </p:nvSpPr>
        <p:spPr>
          <a:xfrm>
            <a:off x="1436913" y="498765"/>
            <a:ext cx="6107056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There are more cases of closely spaced bursts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E2EBD4-BA38-03DE-5C53-B3EFA28C3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" y="2244441"/>
            <a:ext cx="9137995" cy="31607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723954-1013-C003-6BC1-5CD760143814}"/>
              </a:ext>
            </a:extLst>
          </p:cNvPr>
          <p:cNvSpPr txBox="1"/>
          <p:nvPr/>
        </p:nvSpPr>
        <p:spPr>
          <a:xfrm>
            <a:off x="3408217" y="5640779"/>
            <a:ext cx="192456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Petroff et al. 2021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FA41C-E1F0-381C-D909-EF826ED1401E}"/>
              </a:ext>
            </a:extLst>
          </p:cNvPr>
          <p:cNvSpPr txBox="1"/>
          <p:nvPr/>
        </p:nvSpPr>
        <p:spPr>
          <a:xfrm>
            <a:off x="565118" y="1276555"/>
            <a:ext cx="2831224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9 peaks separated by 216.8 </a:t>
            </a:r>
            <a:r>
              <a:rPr lang="en-US" sz="1600" b="1" dirty="0" err="1"/>
              <a:t>ms</a:t>
            </a:r>
            <a:r>
              <a:rPr lang="en-US" sz="1600" b="1" dirty="0"/>
              <a:t> (high statistical significance)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9E920D4-4D10-8582-7C15-455239EA7B82}"/>
              </a:ext>
            </a:extLst>
          </p:cNvPr>
          <p:cNvCxnSpPr/>
          <p:nvPr/>
        </p:nvCxnSpPr>
        <p:spPr bwMode="auto">
          <a:xfrm>
            <a:off x="2030682" y="1828801"/>
            <a:ext cx="0" cy="36814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470A760-9A80-D4E0-2246-16B44B0FAC6E}"/>
              </a:ext>
            </a:extLst>
          </p:cNvPr>
          <p:cNvSpPr txBox="1"/>
          <p:nvPr/>
        </p:nvSpPr>
        <p:spPr>
          <a:xfrm>
            <a:off x="6912099" y="1304327"/>
            <a:ext cx="1982516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10.7 </a:t>
            </a:r>
            <a:r>
              <a:rPr lang="en-US" sz="1600" b="1" dirty="0" err="1"/>
              <a:t>ms</a:t>
            </a:r>
            <a:r>
              <a:rPr lang="en-US" sz="1600" b="1" dirty="0"/>
              <a:t> separation (low significance)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7A65C50-154E-F43C-704E-DAC96E09DFA1}"/>
              </a:ext>
            </a:extLst>
          </p:cNvPr>
          <p:cNvCxnSpPr/>
          <p:nvPr/>
        </p:nvCxnSpPr>
        <p:spPr bwMode="auto">
          <a:xfrm>
            <a:off x="7788226" y="1826820"/>
            <a:ext cx="0" cy="36814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4B9728C-AD95-9043-5A19-945EBCC8F693}"/>
              </a:ext>
            </a:extLst>
          </p:cNvPr>
          <p:cNvSpPr txBox="1"/>
          <p:nvPr/>
        </p:nvSpPr>
        <p:spPr>
          <a:xfrm>
            <a:off x="4095669" y="1361722"/>
            <a:ext cx="1533896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8CCAB"/>
                </a:solidFill>
              </a:rPr>
              <a:t>2.8 </a:t>
            </a:r>
            <a:r>
              <a:rPr lang="en-US" sz="1400" b="1" dirty="0" err="1">
                <a:solidFill>
                  <a:srgbClr val="C8CCAB"/>
                </a:solidFill>
              </a:rPr>
              <a:t>ms</a:t>
            </a:r>
            <a:r>
              <a:rPr lang="en-US" sz="1400" b="1" dirty="0">
                <a:solidFill>
                  <a:srgbClr val="C8CCAB"/>
                </a:solidFill>
              </a:rPr>
              <a:t> separation (low significance)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7EF83F7-B0B4-DB0B-C2DA-36916DC91D52}"/>
              </a:ext>
            </a:extLst>
          </p:cNvPr>
          <p:cNvCxnSpPr/>
          <p:nvPr/>
        </p:nvCxnSpPr>
        <p:spPr bwMode="auto">
          <a:xfrm>
            <a:off x="4876795" y="1848590"/>
            <a:ext cx="0" cy="36814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5532541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86C8C0-E935-0143-973E-9169548C7FBA}"/>
              </a:ext>
            </a:extLst>
          </p:cNvPr>
          <p:cNvSpPr txBox="1"/>
          <p:nvPr/>
        </p:nvSpPr>
        <p:spPr>
          <a:xfrm>
            <a:off x="1465027" y="1487362"/>
            <a:ext cx="6510574" cy="1466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FF66"/>
                </a:solidFill>
              </a:rPr>
              <a:t>The widths of X-ray spikes (~5 </a:t>
            </a:r>
            <a:r>
              <a:rPr lang="en-US" b="1" i="1" dirty="0" err="1">
                <a:solidFill>
                  <a:srgbClr val="FFFF66"/>
                </a:solidFill>
              </a:rPr>
              <a:t>ms</a:t>
            </a:r>
            <a:r>
              <a:rPr lang="en-US" b="1" i="1" dirty="0">
                <a:solidFill>
                  <a:srgbClr val="FFFF66"/>
                </a:solidFill>
              </a:rPr>
              <a:t>) and radio emission (0.6 </a:t>
            </a:r>
            <a:r>
              <a:rPr lang="en-US" b="1" i="1" dirty="0" err="1">
                <a:solidFill>
                  <a:srgbClr val="FFFF66"/>
                </a:solidFill>
              </a:rPr>
              <a:t>ms</a:t>
            </a:r>
            <a:r>
              <a:rPr lang="en-US" b="1" i="1" dirty="0">
                <a:solidFill>
                  <a:srgbClr val="FFFF66"/>
                </a:solidFill>
              </a:rPr>
              <a:t>) for FRB 200428 (Galactic FRB) suggest that X-rays and radio were produced at different locations.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CCAA24-EBA2-2D4D-A9D4-637E32901FF9}"/>
              </a:ext>
            </a:extLst>
          </p:cNvPr>
          <p:cNvSpPr txBox="1"/>
          <p:nvPr/>
        </p:nvSpPr>
        <p:spPr>
          <a:xfrm>
            <a:off x="499535" y="753998"/>
            <a:ext cx="6064096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Yet another clue provided by the X-ray data: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5AF31A-D3B8-F44A-AE39-5DE227C5E39C}"/>
              </a:ext>
            </a:extLst>
          </p:cNvPr>
          <p:cNvSpPr txBox="1"/>
          <p:nvPr/>
        </p:nvSpPr>
        <p:spPr>
          <a:xfrm>
            <a:off x="2971800" y="3251200"/>
            <a:ext cx="5207001" cy="1466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Furthermore, X-ray spikes were delayed </a:t>
            </a:r>
            <a:r>
              <a:rPr lang="en-US" b="1" dirty="0" err="1"/>
              <a:t>wrt</a:t>
            </a:r>
            <a:r>
              <a:rPr lang="en-US" b="1" dirty="0"/>
              <a:t> radio by ~ 5 </a:t>
            </a:r>
            <a:r>
              <a:rPr lang="en-US" b="1" dirty="0" err="1"/>
              <a:t>ms</a:t>
            </a:r>
            <a:r>
              <a:rPr lang="en-US" b="1" dirty="0"/>
              <a:t> which also suggests different processes for the X-ray and radio generation.</a:t>
            </a:r>
          </a:p>
        </p:txBody>
      </p:sp>
    </p:spTree>
    <p:extLst>
      <p:ext uri="{BB962C8B-B14F-4D97-AF65-F5344CB8AC3E}">
        <p14:creationId xmlns:p14="http://schemas.microsoft.com/office/powerpoint/2010/main" val="42601212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58"/>
          <p:cNvSpPr txBox="1"/>
          <p:nvPr/>
        </p:nvSpPr>
        <p:spPr>
          <a:xfrm>
            <a:off x="1625006" y="220967"/>
            <a:ext cx="6630255" cy="4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Many FRBs have 100% polarization and flat PA 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58"/>
          <p:cNvSpPr txBox="1"/>
          <p:nvPr/>
        </p:nvSpPr>
        <p:spPr>
          <a:xfrm>
            <a:off x="2253464" y="3550251"/>
            <a:ext cx="4874574" cy="779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" b="1" dirty="0">
                <a:solidFill>
                  <a:srgbClr val="FFFF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Some have burst to burst variation of PAs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4ED8D7A-7365-C4A2-18FA-B83C7650E119}"/>
              </a:ext>
            </a:extLst>
          </p:cNvPr>
          <p:cNvGrpSpPr/>
          <p:nvPr/>
        </p:nvGrpSpPr>
        <p:grpSpPr>
          <a:xfrm>
            <a:off x="0" y="3946080"/>
            <a:ext cx="9143999" cy="2774079"/>
            <a:chOff x="0" y="3744202"/>
            <a:chExt cx="9143999" cy="2774079"/>
          </a:xfrm>
        </p:grpSpPr>
        <p:pic>
          <p:nvPicPr>
            <p:cNvPr id="543" name="Google Shape;543;p5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3744202"/>
              <a:ext cx="9143999" cy="2774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4" name="Google Shape;544;p58"/>
            <p:cNvSpPr txBox="1"/>
            <p:nvPr/>
          </p:nvSpPr>
          <p:spPr>
            <a:xfrm>
              <a:off x="5792679" y="3981326"/>
              <a:ext cx="3315694" cy="2926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</a:pPr>
              <a:r>
                <a:rPr lang="en" sz="1400" b="1" dirty="0">
                  <a:solidFill>
                    <a:schemeClr val="tx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FRB 20201124A; </a:t>
              </a:r>
              <a:r>
                <a:rPr lang="en" sz="1400" b="1" dirty="0" err="1">
                  <a:solidFill>
                    <a:schemeClr val="tx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Hilmarsson</a:t>
              </a:r>
              <a:r>
                <a:rPr lang="en" sz="1400" b="1" dirty="0">
                  <a:solidFill>
                    <a:schemeClr val="tx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et al. 2021</a:t>
              </a:r>
              <a:endParaRPr sz="9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7A21622-8BE5-3C50-864E-40980F01D0EF}"/>
              </a:ext>
            </a:extLst>
          </p:cNvPr>
          <p:cNvGrpSpPr/>
          <p:nvPr/>
        </p:nvGrpSpPr>
        <p:grpSpPr>
          <a:xfrm>
            <a:off x="0" y="681554"/>
            <a:ext cx="9144000" cy="2844010"/>
            <a:chOff x="0" y="775619"/>
            <a:chExt cx="9144000" cy="2844010"/>
          </a:xfrm>
        </p:grpSpPr>
        <p:pic>
          <p:nvPicPr>
            <p:cNvPr id="546" name="Google Shape;546;p5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0" y="775619"/>
              <a:ext cx="9144000" cy="28440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7" name="Google Shape;547;p58"/>
            <p:cNvSpPr txBox="1"/>
            <p:nvPr/>
          </p:nvSpPr>
          <p:spPr>
            <a:xfrm>
              <a:off x="6166750" y="1043586"/>
              <a:ext cx="2383483" cy="2640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</a:pPr>
              <a:r>
                <a:rPr lang="en" sz="1200" b="1" dirty="0">
                  <a:solidFill>
                    <a:schemeClr val="tx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FRB 121102; </a:t>
              </a:r>
              <a:r>
                <a:rPr lang="en" sz="1200" b="1" dirty="0" err="1">
                  <a:solidFill>
                    <a:schemeClr val="tx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Michilli</a:t>
              </a:r>
              <a:r>
                <a:rPr lang="en" sz="1200" b="1" dirty="0">
                  <a:solidFill>
                    <a:schemeClr val="tx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et al. 2018</a:t>
              </a:r>
              <a:endParaRPr sz="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87174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F0ABB6-442B-714E-A61C-D14795321A84}"/>
              </a:ext>
            </a:extLst>
          </p:cNvPr>
          <p:cNvSpPr txBox="1"/>
          <p:nvPr/>
        </p:nvSpPr>
        <p:spPr>
          <a:xfrm>
            <a:off x="1237952" y="210809"/>
            <a:ext cx="6915868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Polarization angle swings for FRB 180301  (Luo et al. 2020)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55CAEB-431D-E646-994E-20626320FADC}"/>
              </a:ext>
            </a:extLst>
          </p:cNvPr>
          <p:cNvSpPr txBox="1"/>
          <p:nvPr/>
        </p:nvSpPr>
        <p:spPr>
          <a:xfrm>
            <a:off x="2939817" y="677919"/>
            <a:ext cx="3156184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FRB 180301; Luo et al. (2020)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681BDC-047E-154B-8462-5F2678454546}"/>
              </a:ext>
            </a:extLst>
          </p:cNvPr>
          <p:cNvSpPr txBox="1"/>
          <p:nvPr/>
        </p:nvSpPr>
        <p:spPr>
          <a:xfrm>
            <a:off x="1473506" y="6353506"/>
            <a:ext cx="6630982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PA swings suggest magnetospheric origin for radio photons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B17030-4DA5-AD49-9800-9161ADE6D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561917"/>
            <a:ext cx="9093200" cy="581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432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56"/>
          <p:cNvSpPr txBox="1"/>
          <p:nvPr/>
        </p:nvSpPr>
        <p:spPr>
          <a:xfrm>
            <a:off x="853676" y="1292861"/>
            <a:ext cx="7587260" cy="2245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800" b="1" dirty="0">
                <a:latin typeface="Times New Roman"/>
                <a:ea typeface="Times New Roman"/>
                <a:cs typeface="Times New Roman"/>
                <a:sym typeface="Times New Roman"/>
              </a:rPr>
              <a:t>Some FRBs appear to be completely unpolarized (FRB 150418), some show only circular polarization (FRB 140514). </a:t>
            </a:r>
            <a:endParaRPr sz="18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8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" sz="1800" b="1" dirty="0">
                <a:latin typeface="Times New Roman"/>
                <a:ea typeface="Times New Roman"/>
                <a:cs typeface="Times New Roman"/>
                <a:sym typeface="Times New Roman"/>
              </a:rPr>
              <a:t>Several FRBs show both linear as well as circular polarization (FRBs 151230, FRB 160102 from Caleb+2018) </a:t>
            </a:r>
            <a:endParaRPr sz="18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8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800" b="1" dirty="0">
                <a:latin typeface="Times New Roman"/>
                <a:ea typeface="Times New Roman"/>
                <a:cs typeface="Times New Roman"/>
                <a:sym typeface="Times New Roman"/>
              </a:rPr>
              <a:t>However, both maser synchrotron and coherent curvature models predict 100% linear polarization.</a:t>
            </a:r>
            <a:endParaRPr sz="18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8E1E30-D104-B8AC-BE7E-AD7110A9B48B}"/>
              </a:ext>
            </a:extLst>
          </p:cNvPr>
          <p:cNvSpPr txBox="1"/>
          <p:nvPr/>
        </p:nvSpPr>
        <p:spPr>
          <a:xfrm>
            <a:off x="1341912" y="665018"/>
            <a:ext cx="6434005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b="1" dirty="0">
                <a:solidFill>
                  <a:srgbClr val="FFC000"/>
                </a:solidFill>
              </a:rPr>
              <a:t>Diversity in the polarization properties of FRBs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99F57A-7EF9-FE26-027F-3E48943F8221}"/>
              </a:ext>
            </a:extLst>
          </p:cNvPr>
          <p:cNvSpPr txBox="1"/>
          <p:nvPr/>
        </p:nvSpPr>
        <p:spPr>
          <a:xfrm>
            <a:off x="1322883" y="3829113"/>
            <a:ext cx="7445828" cy="123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Some of the diversity in polarization properties, such as non-zero circular polarization could be due to propagation effects. A 100% linearly polarized radiation can develop circular polarization when it passes through ionized medium with finite magnetic field.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1438BF-ED8D-296B-47E5-5AD8C015707B}"/>
              </a:ext>
            </a:extLst>
          </p:cNvPr>
          <p:cNvSpPr txBox="1"/>
          <p:nvPr/>
        </p:nvSpPr>
        <p:spPr>
          <a:xfrm>
            <a:off x="1322883" y="5289961"/>
            <a:ext cx="7224925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However, PA swings during the burst, such as seen for 180301 (Luo et al. 2020), are likely intrinsic to the source, and that almost certainly point to magnetospheric origin of the burst.</a:t>
            </a:r>
          </a:p>
        </p:txBody>
      </p:sp>
    </p:spTree>
    <p:extLst>
      <p:ext uri="{BB962C8B-B14F-4D97-AF65-F5344CB8AC3E}">
        <p14:creationId xmlns:p14="http://schemas.microsoft.com/office/powerpoint/2010/main" val="14550399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6219846" y="865053"/>
            <a:ext cx="2588894" cy="1240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8CCAB"/>
                </a:solidFill>
              </a:rPr>
              <a:t>Scattering probability is enhanced by the “occupation number” of the final state (</a:t>
            </a:r>
            <a:r>
              <a:rPr lang="en-US" sz="2000" b="1" dirty="0" err="1">
                <a:solidFill>
                  <a:srgbClr val="C8CCAB"/>
                </a:solidFill>
              </a:rPr>
              <a:t>n</a:t>
            </a:r>
            <a:r>
              <a:rPr lang="en-US" sz="2000" b="1" baseline="-25000" dirty="0" err="1">
                <a:solidFill>
                  <a:srgbClr val="C8CCAB"/>
                </a:solidFill>
              </a:rPr>
              <a:t>γ</a:t>
            </a:r>
            <a:r>
              <a:rPr lang="en-US" sz="2000" b="1" dirty="0">
                <a:solidFill>
                  <a:srgbClr val="C8CCAB"/>
                </a:solidFill>
              </a:rPr>
              <a:t>)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-256317" y="2676407"/>
            <a:ext cx="2953846" cy="1111014"/>
            <a:chOff x="149403" y="2217486"/>
            <a:chExt cx="2953846" cy="111101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9403" y="2217486"/>
              <a:ext cx="2521195" cy="1111014"/>
            </a:xfrm>
            <a:prstGeom prst="rect">
              <a:avLst/>
            </a:prstGeom>
          </p:spPr>
        </p:pic>
        <p:sp>
          <p:nvSpPr>
            <p:cNvPr id="42" name="Oval 41"/>
            <p:cNvSpPr/>
            <p:nvPr/>
          </p:nvSpPr>
          <p:spPr bwMode="auto">
            <a:xfrm>
              <a:off x="2845543" y="2566743"/>
              <a:ext cx="257706" cy="270975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2750756" y="602031"/>
            <a:ext cx="2953120" cy="2654845"/>
            <a:chOff x="4701293" y="1552755"/>
            <a:chExt cx="2953120" cy="2654845"/>
          </a:xfrm>
        </p:grpSpPr>
        <p:grpSp>
          <p:nvGrpSpPr>
            <p:cNvPr id="30" name="Group 29"/>
            <p:cNvGrpSpPr/>
            <p:nvPr/>
          </p:nvGrpSpPr>
          <p:grpSpPr>
            <a:xfrm>
              <a:off x="5915682" y="2519686"/>
              <a:ext cx="1658135" cy="443295"/>
              <a:chOff x="3930883" y="2301450"/>
              <a:chExt cx="1658135" cy="443295"/>
            </a:xfrm>
          </p:grpSpPr>
          <p:cxnSp>
            <p:nvCxnSpPr>
              <p:cNvPr id="31" name="Straight Connector 30"/>
              <p:cNvCxnSpPr/>
              <p:nvPr/>
            </p:nvCxnSpPr>
            <p:spPr bwMode="auto">
              <a:xfrm>
                <a:off x="3930883" y="2522685"/>
                <a:ext cx="1658135" cy="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73F64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2" name="TextBox 31"/>
              <p:cNvSpPr txBox="1"/>
              <p:nvPr/>
            </p:nvSpPr>
            <p:spPr>
              <a:xfrm>
                <a:off x="4284071" y="2302878"/>
                <a:ext cx="325480" cy="440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endParaRPr lang="en-US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121331" y="2304625"/>
                <a:ext cx="325480" cy="440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endParaRPr lang="en-US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617446" y="2302878"/>
                <a:ext cx="325480" cy="440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endParaRPr lang="en-US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454706" y="2304625"/>
                <a:ext cx="325480" cy="440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endParaRPr lang="en-US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4934946" y="2302878"/>
                <a:ext cx="325480" cy="440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endParaRPr lang="en-US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772206" y="2304625"/>
                <a:ext cx="325480" cy="440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endParaRPr lang="en-US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5258796" y="2302878"/>
                <a:ext cx="325480" cy="440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endParaRPr lang="en-US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096056" y="2304625"/>
                <a:ext cx="325480" cy="440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endParaRPr lang="en-US" dirty="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3943531" y="2301450"/>
                <a:ext cx="325480" cy="440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endParaRPr lang="en-US" dirty="0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5915682" y="2036764"/>
              <a:ext cx="1738731" cy="444028"/>
              <a:chOff x="5330755" y="4829298"/>
              <a:chExt cx="1738731" cy="444028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5901077" y="4831936"/>
                <a:ext cx="325480" cy="440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endParaRPr lang="en-US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613281" y="4829775"/>
                <a:ext cx="325480" cy="440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208492" y="4829775"/>
                <a:ext cx="325480" cy="440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endParaRPr lang="en-US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744006" y="4829298"/>
                <a:ext cx="325480" cy="440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endParaRPr lang="en-US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474674" y="4829775"/>
                <a:ext cx="325480" cy="440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endParaRPr lang="en-US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333873" y="4833206"/>
                <a:ext cx="325480" cy="440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endParaRPr lang="en-US" dirty="0"/>
              </a:p>
            </p:txBody>
          </p:sp>
          <p:cxnSp>
            <p:nvCxnSpPr>
              <p:cNvPr id="44" name="Straight Connector 43"/>
              <p:cNvCxnSpPr/>
              <p:nvPr/>
            </p:nvCxnSpPr>
            <p:spPr bwMode="auto">
              <a:xfrm>
                <a:off x="5330755" y="5050949"/>
                <a:ext cx="1658135" cy="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73F64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01293" y="1985316"/>
              <a:ext cx="2241062" cy="2222284"/>
            </a:xfrm>
            <a:prstGeom prst="rect">
              <a:avLst/>
            </a:prstGeom>
          </p:spPr>
        </p:pic>
        <p:grpSp>
          <p:nvGrpSpPr>
            <p:cNvPr id="48" name="Group 47"/>
            <p:cNvGrpSpPr/>
            <p:nvPr/>
          </p:nvGrpSpPr>
          <p:grpSpPr>
            <a:xfrm>
              <a:off x="5915682" y="1552755"/>
              <a:ext cx="1714333" cy="445115"/>
              <a:chOff x="5171058" y="3104532"/>
              <a:chExt cx="1714333" cy="445115"/>
            </a:xfrm>
          </p:grpSpPr>
          <p:cxnSp>
            <p:nvCxnSpPr>
              <p:cNvPr id="9" name="Straight Connector 8"/>
              <p:cNvCxnSpPr/>
              <p:nvPr/>
            </p:nvCxnSpPr>
            <p:spPr bwMode="auto">
              <a:xfrm>
                <a:off x="5178355" y="3328500"/>
                <a:ext cx="1658135" cy="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73F64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2" name="TextBox 11"/>
              <p:cNvSpPr txBox="1"/>
              <p:nvPr/>
            </p:nvSpPr>
            <p:spPr>
              <a:xfrm>
                <a:off x="5662471" y="3108119"/>
                <a:ext cx="325480" cy="440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endParaRPr lang="en-US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171058" y="3106053"/>
                <a:ext cx="325480" cy="440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endParaRPr lang="en-US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559911" y="3104532"/>
                <a:ext cx="325480" cy="440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endParaRPr lang="en-US" dirty="0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6122902" y="3109527"/>
                <a:ext cx="325480" cy="440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endParaRPr lang="en-US" dirty="0"/>
              </a:p>
            </p:txBody>
          </p:sp>
        </p:grpSp>
      </p:grpSp>
      <p:sp>
        <p:nvSpPr>
          <p:cNvPr id="53" name="TextBox 52"/>
          <p:cNvSpPr txBox="1"/>
          <p:nvPr/>
        </p:nvSpPr>
        <p:spPr>
          <a:xfrm>
            <a:off x="9150991" y="1883080"/>
            <a:ext cx="325480" cy="440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4493618" y="2136124"/>
            <a:ext cx="4342546" cy="742933"/>
            <a:chOff x="3743211" y="3604861"/>
            <a:chExt cx="4342546" cy="742933"/>
          </a:xfrm>
        </p:grpSpPr>
        <p:sp>
          <p:nvSpPr>
            <p:cNvPr id="49" name="TextBox 48"/>
            <p:cNvSpPr txBox="1"/>
            <p:nvPr/>
          </p:nvSpPr>
          <p:spPr>
            <a:xfrm>
              <a:off x="3743211" y="3822783"/>
              <a:ext cx="2857064" cy="378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FF66"/>
                  </a:solidFill>
                </a:rPr>
                <a:t>For FRB radiation, </a:t>
              </a:r>
              <a:r>
                <a:rPr lang="en-US" sz="2000" b="1" dirty="0" err="1">
                  <a:solidFill>
                    <a:srgbClr val="FFFF66"/>
                  </a:solidFill>
                </a:rPr>
                <a:t>n</a:t>
              </a:r>
              <a:r>
                <a:rPr lang="en-US" sz="2000" b="1" baseline="-25000" dirty="0" err="1">
                  <a:solidFill>
                    <a:srgbClr val="FFFF66"/>
                  </a:solidFill>
                </a:rPr>
                <a:t>γ</a:t>
              </a:r>
              <a:r>
                <a:rPr lang="en-US" sz="2000" b="1" dirty="0">
                  <a:solidFill>
                    <a:srgbClr val="FFFF66"/>
                  </a:solidFill>
                </a:rPr>
                <a:t> = </a:t>
              </a: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6443937" y="3604861"/>
              <a:ext cx="825867" cy="742933"/>
              <a:chOff x="5979025" y="3096371"/>
              <a:chExt cx="825867" cy="742933"/>
            </a:xfrm>
          </p:grpSpPr>
          <p:sp>
            <p:nvSpPr>
              <p:cNvPr id="52" name="TextBox 51"/>
              <p:cNvSpPr txBox="1"/>
              <p:nvPr/>
            </p:nvSpPr>
            <p:spPr>
              <a:xfrm>
                <a:off x="6032252" y="3096371"/>
                <a:ext cx="766685" cy="3785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solidFill>
                      <a:srgbClr val="FFFF66"/>
                    </a:solidFill>
                  </a:rPr>
                  <a:t>k</a:t>
                </a:r>
                <a:r>
                  <a:rPr lang="en-US" sz="2000" b="1" baseline="-25000" dirty="0" err="1">
                    <a:solidFill>
                      <a:srgbClr val="FFFF66"/>
                    </a:solidFill>
                  </a:rPr>
                  <a:t>B</a:t>
                </a:r>
                <a:r>
                  <a:rPr lang="en-US" sz="2000" b="1" baseline="-25000" dirty="0">
                    <a:solidFill>
                      <a:srgbClr val="FFFF66"/>
                    </a:solidFill>
                  </a:rPr>
                  <a:t> </a:t>
                </a:r>
                <a:r>
                  <a:rPr lang="en-US" sz="2000" b="1" dirty="0">
                    <a:solidFill>
                      <a:srgbClr val="FFFF66"/>
                    </a:solidFill>
                  </a:rPr>
                  <a:t>T</a:t>
                </a:r>
                <a:r>
                  <a:rPr lang="en-US" sz="2000" b="1" baseline="-25000" dirty="0">
                    <a:solidFill>
                      <a:srgbClr val="FFFF66"/>
                    </a:solidFill>
                  </a:rPr>
                  <a:t>B</a:t>
                </a:r>
                <a:endParaRPr lang="en-US" sz="2000" b="1" dirty="0">
                  <a:solidFill>
                    <a:srgbClr val="FFFF66"/>
                  </a:solidFill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142595" y="3460739"/>
                <a:ext cx="505267" cy="3785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FF66"/>
                    </a:solidFill>
                  </a:rPr>
                  <a:t>h </a:t>
                </a:r>
                <a:r>
                  <a:rPr lang="en-US" sz="2000" b="1" dirty="0" err="1">
                    <a:solidFill>
                      <a:srgbClr val="FFFF66"/>
                    </a:solidFill>
                  </a:rPr>
                  <a:t>ν</a:t>
                </a:r>
                <a:endParaRPr lang="en-US" sz="2000" b="1" dirty="0">
                  <a:solidFill>
                    <a:srgbClr val="FFFF66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5979025" y="3174567"/>
                <a:ext cx="825867" cy="3785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_____</a:t>
                </a:r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7269508" y="3813775"/>
              <a:ext cx="816249" cy="378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FF66"/>
                  </a:solidFill>
                </a:rPr>
                <a:t>≈ 10</a:t>
              </a:r>
              <a:r>
                <a:rPr lang="en-US" sz="2000" b="1" baseline="30000" dirty="0">
                  <a:solidFill>
                    <a:srgbClr val="FFFF66"/>
                  </a:solidFill>
                </a:rPr>
                <a:t>37</a:t>
              </a:r>
              <a:endParaRPr lang="en-US" sz="2000" b="1" dirty="0">
                <a:solidFill>
                  <a:srgbClr val="FFFF66"/>
                </a:solidFill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611537" y="6105842"/>
            <a:ext cx="4202880" cy="610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C8CCAB"/>
                </a:solidFill>
              </a:rPr>
              <a:t>ω</a:t>
            </a:r>
            <a:r>
              <a:rPr lang="en-US" sz="1800" b="1" baseline="-25000" dirty="0" err="1">
                <a:solidFill>
                  <a:srgbClr val="C8CCAB"/>
                </a:solidFill>
              </a:rPr>
              <a:t>B</a:t>
            </a:r>
            <a:r>
              <a:rPr lang="en-US" sz="1800" b="1" baseline="-25000" dirty="0">
                <a:solidFill>
                  <a:srgbClr val="C8CCAB"/>
                </a:solidFill>
              </a:rPr>
              <a:t>  </a:t>
            </a:r>
            <a:r>
              <a:rPr lang="en-US" sz="1800" b="1" dirty="0">
                <a:solidFill>
                  <a:srgbClr val="C8CCAB"/>
                </a:solidFill>
              </a:rPr>
              <a:t>= 10</a:t>
            </a:r>
            <a:r>
              <a:rPr lang="en-US" sz="1800" b="1" baseline="30000" dirty="0">
                <a:solidFill>
                  <a:srgbClr val="C8CCAB"/>
                </a:solidFill>
              </a:rPr>
              <a:t>18 </a:t>
            </a:r>
            <a:r>
              <a:rPr lang="en-US" sz="1800" b="1" dirty="0">
                <a:solidFill>
                  <a:srgbClr val="C8CCAB"/>
                </a:solidFill>
              </a:rPr>
              <a:t>B</a:t>
            </a:r>
            <a:r>
              <a:rPr lang="en-US" sz="1800" b="1" baseline="-25000" dirty="0">
                <a:solidFill>
                  <a:srgbClr val="C8CCAB"/>
                </a:solidFill>
              </a:rPr>
              <a:t>12 </a:t>
            </a:r>
            <a:r>
              <a:rPr lang="en-US" sz="1800" b="1" dirty="0">
                <a:solidFill>
                  <a:srgbClr val="C8CCAB"/>
                </a:solidFill>
              </a:rPr>
              <a:t>Hz is cyclotron frequency and, and </a:t>
            </a:r>
            <a:r>
              <a:rPr lang="en-US" sz="1800" b="1" dirty="0" err="1">
                <a:solidFill>
                  <a:srgbClr val="C8CCAB"/>
                </a:solidFill>
              </a:rPr>
              <a:t>ω</a:t>
            </a:r>
            <a:r>
              <a:rPr lang="en-US" sz="1800" b="1" dirty="0">
                <a:solidFill>
                  <a:srgbClr val="C8CCAB"/>
                </a:solidFill>
              </a:rPr>
              <a:t> is FRB photon frequency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06874" y="5045963"/>
            <a:ext cx="4246081" cy="954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66"/>
                </a:solidFill>
              </a:rPr>
              <a:t>magnetic field is very strong and suppresses x-mode photon scatterings by a factor  (</a:t>
            </a:r>
            <a:r>
              <a:rPr lang="en-US" sz="2000" b="1" dirty="0" err="1">
                <a:solidFill>
                  <a:srgbClr val="FFFF66"/>
                </a:solidFill>
              </a:rPr>
              <a:t>ω</a:t>
            </a:r>
            <a:r>
              <a:rPr lang="en-US" sz="2000" b="1" baseline="-25000" dirty="0" err="1">
                <a:solidFill>
                  <a:srgbClr val="FFFF66"/>
                </a:solidFill>
              </a:rPr>
              <a:t>B</a:t>
            </a:r>
            <a:r>
              <a:rPr lang="en-US" sz="2000" b="1" dirty="0">
                <a:solidFill>
                  <a:srgbClr val="FFFF66"/>
                </a:solidFill>
              </a:rPr>
              <a:t>/</a:t>
            </a:r>
            <a:r>
              <a:rPr lang="en-US" sz="2000" b="1" dirty="0" err="1">
                <a:solidFill>
                  <a:srgbClr val="FFFF66"/>
                </a:solidFill>
              </a:rPr>
              <a:t>ω</a:t>
            </a:r>
            <a:r>
              <a:rPr lang="en-US" sz="2000" b="1" dirty="0">
                <a:solidFill>
                  <a:srgbClr val="FFFF66"/>
                </a:solidFill>
              </a:rPr>
              <a:t>)</a:t>
            </a:r>
            <a:r>
              <a:rPr lang="en-US" sz="2000" b="1" baseline="30000" dirty="0">
                <a:solidFill>
                  <a:srgbClr val="FFFF66"/>
                </a:solidFill>
              </a:rPr>
              <a:t>2 </a:t>
            </a:r>
            <a:r>
              <a:rPr lang="en-US" sz="2000" b="1" dirty="0">
                <a:solidFill>
                  <a:srgbClr val="FFFF66"/>
                </a:solidFill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3051" y="3677011"/>
            <a:ext cx="7948384" cy="668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Plasma in the source region needs to be confined so that the enormous radiation pressure does not shut down the radiation process.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62692" y="5032394"/>
            <a:ext cx="3475029" cy="668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Photon beam size is small and scattering is not a problem.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1658130" y="4482833"/>
            <a:ext cx="1720776" cy="577285"/>
            <a:chOff x="384714" y="5270732"/>
            <a:chExt cx="4492652" cy="577285"/>
          </a:xfrm>
        </p:grpSpPr>
        <p:sp>
          <p:nvSpPr>
            <p:cNvPr id="56" name="TextBox 55"/>
            <p:cNvSpPr txBox="1"/>
            <p:nvPr/>
          </p:nvSpPr>
          <p:spPr>
            <a:xfrm>
              <a:off x="384714" y="5270732"/>
              <a:ext cx="4492652" cy="440120"/>
            </a:xfrm>
            <a:prstGeom prst="rect">
              <a:avLst/>
            </a:prstGeom>
            <a:noFill/>
            <a:ln w="28575" cmpd="sng">
              <a:solidFill>
                <a:srgbClr val="C8CCAB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66"/>
                  </a:solidFill>
                </a:rPr>
                <a:t>R &lt; 10</a:t>
              </a:r>
              <a:r>
                <a:rPr lang="en-US" b="1" baseline="30000" dirty="0">
                  <a:solidFill>
                    <a:srgbClr val="FFFF66"/>
                  </a:solidFill>
                </a:rPr>
                <a:t>8 </a:t>
              </a:r>
              <a:r>
                <a:rPr lang="en-US" b="1" dirty="0">
                  <a:solidFill>
                    <a:srgbClr val="FFFF66"/>
                  </a:solidFill>
                </a:rPr>
                <a:t>cm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095507" y="5349932"/>
              <a:ext cx="984350" cy="498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FF66"/>
                  </a:solidFill>
                </a:rPr>
                <a:t>~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160772" y="4478713"/>
            <a:ext cx="1720776" cy="577285"/>
            <a:chOff x="384714" y="5270732"/>
            <a:chExt cx="4492652" cy="577285"/>
          </a:xfrm>
        </p:grpSpPr>
        <p:sp>
          <p:nvSpPr>
            <p:cNvPr id="68" name="TextBox 67"/>
            <p:cNvSpPr txBox="1"/>
            <p:nvPr/>
          </p:nvSpPr>
          <p:spPr>
            <a:xfrm>
              <a:off x="384714" y="5270732"/>
              <a:ext cx="4492652" cy="440120"/>
            </a:xfrm>
            <a:prstGeom prst="rect">
              <a:avLst/>
            </a:prstGeom>
            <a:noFill/>
            <a:ln w="28575" cmpd="sng">
              <a:solidFill>
                <a:srgbClr val="C8CCAB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66"/>
                  </a:solidFill>
                </a:rPr>
                <a:t>R &gt; 10</a:t>
              </a:r>
              <a:r>
                <a:rPr lang="en-US" b="1" baseline="30000" dirty="0">
                  <a:solidFill>
                    <a:srgbClr val="FFFF66"/>
                  </a:solidFill>
                </a:rPr>
                <a:t>13 </a:t>
              </a:r>
              <a:r>
                <a:rPr lang="en-US" b="1" dirty="0">
                  <a:solidFill>
                    <a:srgbClr val="FFFF66"/>
                  </a:solidFill>
                </a:rPr>
                <a:t>cm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141562" y="5349932"/>
              <a:ext cx="984350" cy="498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FF66"/>
                  </a:solidFill>
                </a:rPr>
                <a:t>~</a:t>
              </a: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5613197" y="6858000"/>
            <a:ext cx="3832403" cy="382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C8CCAB"/>
                </a:solidFill>
              </a:rPr>
              <a:t>R</a:t>
            </a:r>
            <a:r>
              <a:rPr lang="en-US" sz="1800" b="1" baseline="-25000" dirty="0" err="1">
                <a:solidFill>
                  <a:srgbClr val="C8CCAB"/>
                </a:solidFill>
              </a:rPr>
              <a:t>de-accel</a:t>
            </a:r>
            <a:r>
              <a:rPr lang="en-US" sz="1800" b="1" dirty="0">
                <a:solidFill>
                  <a:srgbClr val="C8CCAB"/>
                </a:solidFill>
              </a:rPr>
              <a:t> ~  10</a:t>
            </a:r>
            <a:r>
              <a:rPr lang="en-US" sz="2000" b="1" baseline="30000" dirty="0">
                <a:solidFill>
                  <a:srgbClr val="C8CCAB"/>
                </a:solidFill>
              </a:rPr>
              <a:t>12</a:t>
            </a:r>
            <a:r>
              <a:rPr lang="en-US" sz="2000" b="1" dirty="0">
                <a:solidFill>
                  <a:srgbClr val="C8CCAB"/>
                </a:solidFill>
              </a:rPr>
              <a:t> </a:t>
            </a:r>
            <a:r>
              <a:rPr lang="en-US" sz="1800" b="1" dirty="0">
                <a:solidFill>
                  <a:srgbClr val="C8CCAB"/>
                </a:solidFill>
              </a:rPr>
              <a:t>cm (E</a:t>
            </a:r>
            <a:r>
              <a:rPr lang="en-US" sz="1800" b="1" baseline="-25000" dirty="0">
                <a:solidFill>
                  <a:srgbClr val="C8CCAB"/>
                </a:solidFill>
              </a:rPr>
              <a:t>42</a:t>
            </a:r>
            <a:r>
              <a:rPr lang="en-US" sz="1800" b="1" dirty="0">
                <a:solidFill>
                  <a:srgbClr val="C8CCAB"/>
                </a:solidFill>
              </a:rPr>
              <a:t> Γ</a:t>
            </a:r>
            <a:r>
              <a:rPr lang="en-US" sz="1800" b="1" baseline="-25000" dirty="0">
                <a:solidFill>
                  <a:srgbClr val="C8CCAB"/>
                </a:solidFill>
              </a:rPr>
              <a:t>3</a:t>
            </a:r>
            <a:r>
              <a:rPr lang="en-US" sz="1800" b="1" baseline="30000" dirty="0">
                <a:solidFill>
                  <a:srgbClr val="C8CCAB"/>
                </a:solidFill>
              </a:rPr>
              <a:t>2 </a:t>
            </a:r>
            <a:r>
              <a:rPr lang="en-US" sz="1800" b="1" dirty="0">
                <a:solidFill>
                  <a:srgbClr val="C8CCAB"/>
                </a:solidFill>
              </a:rPr>
              <a:t>n</a:t>
            </a:r>
            <a:r>
              <a:rPr lang="en-US" sz="1800" b="1" baseline="-25000" dirty="0">
                <a:solidFill>
                  <a:srgbClr val="C8CCAB"/>
                </a:solidFill>
              </a:rPr>
              <a:t>2</a:t>
            </a:r>
            <a:r>
              <a:rPr lang="en-US" sz="1800" b="1" dirty="0">
                <a:solidFill>
                  <a:srgbClr val="C8CCAB"/>
                </a:solidFill>
              </a:rPr>
              <a:t>)</a:t>
            </a:r>
            <a:r>
              <a:rPr lang="en-US" sz="1800" b="1" baseline="30000" dirty="0">
                <a:solidFill>
                  <a:srgbClr val="C8CCAB"/>
                </a:solidFill>
              </a:rPr>
              <a:t>1/3</a:t>
            </a:r>
            <a:endParaRPr lang="en-US" sz="1800" b="1" dirty="0">
              <a:solidFill>
                <a:srgbClr val="C8CCAB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02957" y="239157"/>
            <a:ext cx="8411651" cy="378565"/>
          </a:xfrm>
          <a:prstGeom prst="rect">
            <a:avLst/>
          </a:prstGeom>
          <a:noFill/>
          <a:ln w="38100">
            <a:solidFill>
              <a:srgbClr val="C8CCAB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 Radiation force due to induced Compton Scattering favor near-field models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780915D-8045-AE41-B66E-FDFBEB9261BF}"/>
              </a:ext>
            </a:extLst>
          </p:cNvPr>
          <p:cNvSpPr txBox="1"/>
          <p:nvPr/>
        </p:nvSpPr>
        <p:spPr>
          <a:xfrm>
            <a:off x="3421795" y="2983559"/>
            <a:ext cx="5774886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(Because of cancellations, the effective cross-section is enhanced by a factor  ~ 10</a:t>
            </a:r>
            <a:r>
              <a:rPr lang="en-US" sz="1600" b="1" baseline="30000" dirty="0"/>
              <a:t>9   </a:t>
            </a:r>
            <a:r>
              <a:rPr lang="en-US" sz="1600" b="1" dirty="0"/>
              <a:t>at</a:t>
            </a:r>
            <a:r>
              <a:rPr lang="en-US" sz="1600" b="1" baseline="30000" dirty="0"/>
              <a:t>   </a:t>
            </a:r>
            <a:r>
              <a:rPr lang="en-US" sz="1600" b="1" dirty="0"/>
              <a:t>R = 10</a:t>
            </a:r>
            <a:r>
              <a:rPr lang="en-US" sz="1600" b="1" baseline="30000" dirty="0"/>
              <a:t>13</a:t>
            </a:r>
            <a:r>
              <a:rPr lang="en-US" sz="1600" b="1" dirty="0"/>
              <a:t> cm</a:t>
            </a:r>
            <a:r>
              <a:rPr lang="en-US" sz="1600" b="1" baseline="30000" dirty="0"/>
              <a:t> </a:t>
            </a:r>
            <a:r>
              <a:rPr lang="en-US" sz="1600" b="1" dirty="0"/>
              <a:t>; </a:t>
            </a:r>
            <a:r>
              <a:rPr lang="en-US" sz="1200" b="1" dirty="0"/>
              <a:t>declines with distance as R</a:t>
            </a:r>
            <a:r>
              <a:rPr lang="en-US" sz="1200" b="1" baseline="30000" dirty="0"/>
              <a:t>-3</a:t>
            </a:r>
            <a:r>
              <a:rPr lang="en-US" sz="1200" b="1" dirty="0"/>
              <a:t>).</a:t>
            </a:r>
            <a:endParaRPr lang="en-US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59159EB-416F-5B4F-B3AE-350C4B5D7E28}"/>
                  </a:ext>
                </a:extLst>
              </p:cNvPr>
              <p:cNvSpPr txBox="1"/>
              <p:nvPr/>
            </p:nvSpPr>
            <p:spPr>
              <a:xfrm>
                <a:off x="5365981" y="5800798"/>
                <a:ext cx="3830699" cy="876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>
                    <a:solidFill>
                      <a:srgbClr val="FFFF66"/>
                    </a:solidFill>
                  </a:rPr>
                  <a:t>LOFAR 150 MHz data for 20180916 with L ~ 10</a:t>
                </a:r>
                <a:r>
                  <a:rPr lang="en-US" sz="1800" b="1" baseline="30000" dirty="0">
                    <a:solidFill>
                      <a:srgbClr val="FFFF66"/>
                    </a:solidFill>
                  </a:rPr>
                  <a:t>41 </a:t>
                </a:r>
                <a:r>
                  <a:rPr lang="en-US" sz="1800" b="1" dirty="0">
                    <a:solidFill>
                      <a:srgbClr val="FFFF66"/>
                    </a:solidFill>
                  </a:rPr>
                  <a:t>erg/s is important as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solidFill>
                              <a:srgbClr val="FFFF6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solidFill>
                              <a:srgbClr val="FFFF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rgbClr val="FFFF66"/>
                            </a:solidFill>
                            <a:latin typeface="Cambria Math" panose="02040503050406030204" pitchFamily="18" charset="0"/>
                          </a:rPr>
                          <m:t>𝒊𝒄</m:t>
                        </m:r>
                      </m:sub>
                    </m:sSub>
                    <m:r>
                      <a:rPr lang="en-US" sz="1800" b="1" i="1" smtClean="0">
                        <a:solidFill>
                          <a:srgbClr val="FFFF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sz="1800" b="1" i="1" smtClean="0">
                        <a:solidFill>
                          <a:srgbClr val="FFFF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𝑳</m:t>
                    </m:r>
                    <m:r>
                      <a:rPr lang="en-US" sz="1800" b="1" i="1" smtClean="0">
                        <a:solidFill>
                          <a:srgbClr val="FFFF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800" b="1" i="1" smtClean="0">
                            <a:solidFill>
                              <a:srgbClr val="FFFF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1" i="1" smtClean="0">
                            <a:solidFill>
                              <a:srgbClr val="FFFF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p>
                        <m:r>
                          <a:rPr lang="en-US" sz="1800" b="1" i="1" smtClean="0">
                            <a:solidFill>
                              <a:srgbClr val="FFFF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1800" b="1" i="1" smtClean="0">
                            <a:solidFill>
                              <a:srgbClr val="FFFF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1800" b="1" dirty="0">
                    <a:solidFill>
                      <a:srgbClr val="FFFF66"/>
                    </a:solidFill>
                  </a:rPr>
                  <a:t>   &amp;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b="1" i="1" smtClean="0">
                            <a:solidFill>
                              <a:srgbClr val="FFFF66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1" i="1" smtClean="0">
                            <a:solidFill>
                              <a:srgbClr val="FFFF66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rgbClr val="FFFF66"/>
                            </a:solidFill>
                            <a:latin typeface="Cambria Math" panose="02040503050406030204" pitchFamily="18" charset="0"/>
                          </a:rPr>
                          <m:t>𝒊𝒄</m:t>
                        </m:r>
                      </m:sub>
                      <m:sup>
                        <m:r>
                          <a:rPr lang="en-US" sz="1800" b="1" i="1" smtClean="0">
                            <a:solidFill>
                              <a:srgbClr val="FFFF66"/>
                            </a:solidFill>
                            <a:latin typeface="Cambria Math" panose="02040503050406030204" pitchFamily="18" charset="0"/>
                          </a:rPr>
                          <m:t>𝒂𝒄𝒄</m:t>
                        </m:r>
                      </m:sup>
                    </m:sSubSup>
                    <m:r>
                      <a:rPr lang="en-US" sz="1800" b="1" i="1" smtClean="0">
                        <a:solidFill>
                          <a:srgbClr val="FFFF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sz="1800" b="1" i="1" smtClean="0">
                            <a:solidFill>
                              <a:srgbClr val="FFFF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1" i="1" smtClean="0">
                            <a:solidFill>
                              <a:srgbClr val="FFFF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𝑳</m:t>
                        </m:r>
                      </m:e>
                      <m:sup>
                        <m:r>
                          <a:rPr lang="en-US" sz="1800" b="1" i="1" smtClean="0">
                            <a:solidFill>
                              <a:srgbClr val="FFFF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1800" b="1" i="1" smtClean="0">
                            <a:solidFill>
                              <a:srgbClr val="FFFF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1800" b="1" i="1" smtClean="0">
                        <a:solidFill>
                          <a:srgbClr val="FFFF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800" b="1" i="1" smtClean="0">
                            <a:solidFill>
                              <a:srgbClr val="FFFF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1" i="1" smtClean="0">
                            <a:solidFill>
                              <a:srgbClr val="FFFF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p>
                        <m:r>
                          <a:rPr lang="en-US" sz="1800" b="1" i="1" smtClean="0">
                            <a:solidFill>
                              <a:srgbClr val="FFFF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1800" b="1" dirty="0">
                  <a:solidFill>
                    <a:srgbClr val="FFFF66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59159EB-416F-5B4F-B3AE-350C4B5D7E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5981" y="5800798"/>
                <a:ext cx="3830699" cy="876715"/>
              </a:xfrm>
              <a:prstGeom prst="rect">
                <a:avLst/>
              </a:prstGeom>
              <a:blipFill>
                <a:blip r:embed="rId4"/>
                <a:stretch>
                  <a:fillRect l="-1320" t="-428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696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61" grpId="0"/>
      <p:bldP spid="66" grpId="0"/>
      <p:bldP spid="4" grpId="0"/>
      <p:bldP spid="5" grpId="0"/>
      <p:bldP spid="58" grpId="0"/>
      <p:bldP spid="67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037C99-6020-0B40-B731-E1B99858C908}"/>
              </a:ext>
            </a:extLst>
          </p:cNvPr>
          <p:cNvSpPr txBox="1"/>
          <p:nvPr/>
        </p:nvSpPr>
        <p:spPr>
          <a:xfrm>
            <a:off x="1876097" y="2396360"/>
            <a:ext cx="5927836" cy="209608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It is very hard to produce FRB radiation between ~10</a:t>
            </a:r>
            <a:r>
              <a:rPr lang="en-US" sz="2800" b="1" baseline="30000" dirty="0"/>
              <a:t>8 </a:t>
            </a:r>
            <a:r>
              <a:rPr lang="en-US" sz="2800" b="1" dirty="0"/>
              <a:t>cm  &amp; 10</a:t>
            </a:r>
            <a:r>
              <a:rPr lang="en-US" sz="2800" b="1" baseline="30000" dirty="0"/>
              <a:t>13</a:t>
            </a:r>
            <a:r>
              <a:rPr lang="en-US" sz="2800" b="1" dirty="0"/>
              <a:t> cm from the magnetar surface due to the enormous induced Compton force which quickly disperses the plasma.</a:t>
            </a:r>
          </a:p>
        </p:txBody>
      </p:sp>
    </p:spTree>
    <p:extLst>
      <p:ext uri="{BB962C8B-B14F-4D97-AF65-F5344CB8AC3E}">
        <p14:creationId xmlns:p14="http://schemas.microsoft.com/office/powerpoint/2010/main" val="27498824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4144" y="441670"/>
            <a:ext cx="5855321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Synthesis of different clues: FRB radiation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E387259-0C12-7E46-8A6D-90B83913CB06}"/>
              </a:ext>
            </a:extLst>
          </p:cNvPr>
          <p:cNvGrpSpPr/>
          <p:nvPr/>
        </p:nvGrpSpPr>
        <p:grpSpPr>
          <a:xfrm>
            <a:off x="165871" y="3409004"/>
            <a:ext cx="8853863" cy="670055"/>
            <a:chOff x="165871" y="1694501"/>
            <a:chExt cx="8853863" cy="670055"/>
          </a:xfrm>
        </p:grpSpPr>
        <p:sp>
          <p:nvSpPr>
            <p:cNvPr id="4" name="TextBox 3"/>
            <p:cNvSpPr txBox="1"/>
            <p:nvPr/>
          </p:nvSpPr>
          <p:spPr>
            <a:xfrm>
              <a:off x="441430" y="1699759"/>
              <a:ext cx="8578304" cy="664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92D050"/>
                  </a:solidFill>
                </a:rPr>
                <a:t>Plasma should be able to withstand the radiative acceleration due to induced-Compton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5871" y="1694501"/>
              <a:ext cx="377026" cy="378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</a:rPr>
                <a:t>3.</a:t>
              </a:r>
            </a:p>
          </p:txBody>
        </p:sp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3418" y="2090805"/>
              <a:ext cx="546100" cy="2032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647722" y="1984365"/>
              <a:ext cx="5673926" cy="378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92D050"/>
                  </a:solidFill>
                </a:rPr>
                <a:t>source distance from NS  &lt; 10</a:t>
              </a:r>
              <a:r>
                <a:rPr lang="en-US" sz="2000" b="1" baseline="30000" dirty="0">
                  <a:solidFill>
                    <a:srgbClr val="92D050"/>
                  </a:solidFill>
                </a:rPr>
                <a:t>8 </a:t>
              </a:r>
              <a:r>
                <a:rPr lang="en-US" sz="2000" b="1" dirty="0">
                  <a:solidFill>
                    <a:srgbClr val="92D050"/>
                  </a:solidFill>
                </a:rPr>
                <a:t>cm</a:t>
              </a:r>
              <a:r>
                <a:rPr lang="en-US" sz="2000" b="1" baseline="30000" dirty="0">
                  <a:solidFill>
                    <a:srgbClr val="92D050"/>
                  </a:solidFill>
                </a:rPr>
                <a:t>   </a:t>
              </a:r>
              <a:r>
                <a:rPr lang="en-US" sz="2000" b="1" dirty="0">
                  <a:solidFill>
                    <a:srgbClr val="92D050"/>
                  </a:solidFill>
                </a:rPr>
                <a:t> or   &gt;10</a:t>
              </a:r>
              <a:r>
                <a:rPr lang="en-US" sz="2000" b="1" baseline="30000" dirty="0">
                  <a:solidFill>
                    <a:srgbClr val="92D050"/>
                  </a:solidFill>
                </a:rPr>
                <a:t>13</a:t>
              </a:r>
              <a:r>
                <a:rPr lang="en-US" sz="2000" b="1" dirty="0">
                  <a:solidFill>
                    <a:srgbClr val="92D050"/>
                  </a:solidFill>
                </a:rPr>
                <a:t> cm</a:t>
              </a:r>
              <a:r>
                <a:rPr lang="en-GB" sz="2000" b="1" baseline="30000" dirty="0">
                  <a:solidFill>
                    <a:srgbClr val="FFFFFF"/>
                  </a:solidFill>
                </a:rPr>
                <a:t> †</a:t>
              </a:r>
              <a:r>
                <a:rPr lang="en-US" sz="2000" b="1" dirty="0">
                  <a:solidFill>
                    <a:srgbClr val="92D050"/>
                  </a:solidFill>
                </a:rPr>
                <a:t>.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9300407" y="1067682"/>
            <a:ext cx="2913381" cy="4474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Summary:  Compact source, energy  produced  at R &lt; 10 </a:t>
            </a:r>
            <a:r>
              <a:rPr lang="en-US" sz="1800" b="1" dirty="0" err="1"/>
              <a:t>R</a:t>
            </a:r>
            <a:r>
              <a:rPr lang="en-US" sz="1800" b="1" baseline="-25000" dirty="0" err="1"/>
              <a:t>ns</a:t>
            </a:r>
            <a:r>
              <a:rPr lang="en-US" sz="1800" b="1" dirty="0"/>
              <a:t> .</a:t>
            </a:r>
          </a:p>
          <a:p>
            <a:endParaRPr lang="en-US" sz="1800" b="1" dirty="0"/>
          </a:p>
          <a:p>
            <a:r>
              <a:rPr lang="en-US" sz="1800" b="1" dirty="0" err="1"/>
              <a:t>Radiative</a:t>
            </a:r>
            <a:r>
              <a:rPr lang="en-US" sz="1800" b="1" dirty="0"/>
              <a:t> acceleration provides useful constraint for some class of models as we show in the next slide.</a:t>
            </a:r>
          </a:p>
          <a:p>
            <a:endParaRPr lang="en-US" sz="1800" b="1" dirty="0"/>
          </a:p>
          <a:p>
            <a:r>
              <a:rPr lang="en-US" sz="1800" b="1" dirty="0"/>
              <a:t>There are three </a:t>
            </a:r>
            <a:r>
              <a:rPr lang="en-US" sz="1800" b="1" dirty="0" err="1"/>
              <a:t>charecteristic</a:t>
            </a:r>
            <a:r>
              <a:rPr lang="en-US" sz="1800" b="1" dirty="0"/>
              <a:t> </a:t>
            </a:r>
            <a:r>
              <a:rPr lang="en-US" sz="1800" b="1" dirty="0" err="1"/>
              <a:t>frequecnies</a:t>
            </a:r>
            <a:r>
              <a:rPr lang="en-US" sz="1800" b="1" dirty="0"/>
              <a:t> in the  problem and the FRB energy/</a:t>
            </a:r>
            <a:r>
              <a:rPr lang="en-US" sz="1800" b="1" dirty="0" err="1"/>
              <a:t>lumnosity</a:t>
            </a:r>
            <a:r>
              <a:rPr lang="en-US" sz="1800" b="1" dirty="0"/>
              <a:t> requirements provide another set of stringent </a:t>
            </a:r>
            <a:r>
              <a:rPr lang="en-US" sz="1800" b="1" dirty="0" err="1"/>
              <a:t>constrainst</a:t>
            </a:r>
            <a:r>
              <a:rPr lang="en-US" sz="1800" b="1" dirty="0"/>
              <a:t> that I will not have the time to talk bout.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BA49D7-F153-8146-A863-9548F7B93551}"/>
              </a:ext>
            </a:extLst>
          </p:cNvPr>
          <p:cNvGrpSpPr/>
          <p:nvPr/>
        </p:nvGrpSpPr>
        <p:grpSpPr>
          <a:xfrm>
            <a:off x="165871" y="1184751"/>
            <a:ext cx="8276000" cy="1180667"/>
            <a:chOff x="165871" y="2556351"/>
            <a:chExt cx="8276000" cy="11806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DF6526F-2332-F54E-909C-4AEBAC3772BF}"/>
                    </a:ext>
                  </a:extLst>
                </p:cNvPr>
                <p:cNvSpPr txBox="1"/>
                <p:nvPr/>
              </p:nvSpPr>
              <p:spPr>
                <a:xfrm>
                  <a:off x="425664" y="2585549"/>
                  <a:ext cx="8016207" cy="1151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b="1" dirty="0">
                      <a:solidFill>
                        <a:srgbClr val="FFFF00"/>
                      </a:solidFill>
                    </a:rPr>
                    <a:t>The short variability time scale for LCs (1</a:t>
                  </a:r>
                  <a14:m>
                    <m:oMath xmlns:m="http://schemas.openxmlformats.org/officeDocument/2006/math">
                      <m:r>
                        <a:rPr lang="en-US" sz="18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18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8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US" sz="18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𝒔</m:t>
                      </m:r>
                    </m:oMath>
                  </a14:m>
                  <a:r>
                    <a:rPr lang="en-US" sz="1800" b="1" dirty="0">
                      <a:solidFill>
                        <a:srgbClr val="FFFF00"/>
                      </a:solidFill>
                    </a:rPr>
                    <a:t>) suggests that the radiation is produced in a region of size ~ 10</a:t>
                  </a:r>
                  <a:r>
                    <a:rPr lang="en-US" sz="1800" b="1" baseline="30000" dirty="0">
                      <a:solidFill>
                        <a:srgbClr val="FFFF00"/>
                      </a:solidFill>
                    </a:rPr>
                    <a:t>5 </a:t>
                  </a:r>
                  <a:r>
                    <a:rPr lang="en-US" sz="1800" b="1" dirty="0" err="1">
                      <a:solidFill>
                        <a:srgbClr val="FFFF00"/>
                      </a:solidFill>
                    </a:rPr>
                    <a:t>Γ</a:t>
                  </a:r>
                  <a:r>
                    <a:rPr lang="en-US" sz="1800" b="1" dirty="0">
                      <a:solidFill>
                        <a:srgbClr val="FFFF00"/>
                      </a:solidFill>
                    </a:rPr>
                    <a:t>  cm, and not too far away from the NS.  This is further supported by closely spaced bursts, and polarization angle sweeps we see for some bursts.</a:t>
                  </a: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DF6526F-2332-F54E-909C-4AEBAC3772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5664" y="2585549"/>
                  <a:ext cx="8016207" cy="1151469"/>
                </a:xfrm>
                <a:prstGeom prst="rect">
                  <a:avLst/>
                </a:prstGeom>
                <a:blipFill>
                  <a:blip r:embed="rId3"/>
                  <a:stretch>
                    <a:fillRect l="-633" t="-4444" r="-475" b="-4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A7B5E3A-6986-394A-B140-7692A9E46955}"/>
                </a:ext>
              </a:extLst>
            </p:cNvPr>
            <p:cNvSpPr txBox="1"/>
            <p:nvPr/>
          </p:nvSpPr>
          <p:spPr>
            <a:xfrm>
              <a:off x="165871" y="2556351"/>
              <a:ext cx="377026" cy="378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</a:rPr>
                <a:t>1.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D7A8F3E1-EC56-6744-9522-A07AE234BFC0}"/>
              </a:ext>
            </a:extLst>
          </p:cNvPr>
          <p:cNvSpPr txBox="1"/>
          <p:nvPr/>
        </p:nvSpPr>
        <p:spPr>
          <a:xfrm>
            <a:off x="485014" y="4458485"/>
            <a:ext cx="7982984" cy="664797"/>
          </a:xfrm>
          <a:prstGeom prst="rect">
            <a:avLst/>
          </a:prstGeom>
          <a:noFill/>
          <a:ln w="38100">
            <a:solidFill>
              <a:srgbClr val="A91242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Converting magnetic disturbance (Alfven waves) to generate coherent radio emission in the magnetosphere is consistent with these constraints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1219274-42E6-2C44-BEE6-157CF62E7E11}"/>
              </a:ext>
            </a:extLst>
          </p:cNvPr>
          <p:cNvGrpSpPr/>
          <p:nvPr/>
        </p:nvGrpSpPr>
        <p:grpSpPr>
          <a:xfrm>
            <a:off x="171310" y="2516165"/>
            <a:ext cx="8629789" cy="664797"/>
            <a:chOff x="165871" y="1034616"/>
            <a:chExt cx="8629789" cy="66479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E7C6A99-158D-FF43-A8A3-8D1B32FC2DB8}"/>
                </a:ext>
              </a:extLst>
            </p:cNvPr>
            <p:cNvSpPr txBox="1"/>
            <p:nvPr/>
          </p:nvSpPr>
          <p:spPr>
            <a:xfrm>
              <a:off x="425663" y="1034616"/>
              <a:ext cx="8369997" cy="664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Missing flux at low frequencies is a clue against models such as masers in external shock. 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A1B0B2B-CDA8-CA46-AB5E-135F5040A43E}"/>
                </a:ext>
              </a:extLst>
            </p:cNvPr>
            <p:cNvSpPr txBox="1"/>
            <p:nvPr/>
          </p:nvSpPr>
          <p:spPr>
            <a:xfrm>
              <a:off x="165871" y="1050982"/>
              <a:ext cx="377026" cy="378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2.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AB2D105-A3E4-5D44-95C1-A581D0711601}"/>
              </a:ext>
            </a:extLst>
          </p:cNvPr>
          <p:cNvGrpSpPr/>
          <p:nvPr/>
        </p:nvGrpSpPr>
        <p:grpSpPr>
          <a:xfrm>
            <a:off x="3122024" y="5878284"/>
            <a:ext cx="5991793" cy="878255"/>
            <a:chOff x="3122024" y="5878284"/>
            <a:chExt cx="5991793" cy="87825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35E2E7F-D49C-1D48-ACEF-E3000794A677}"/>
                </a:ext>
              </a:extLst>
            </p:cNvPr>
            <p:cNvSpPr txBox="1"/>
            <p:nvPr/>
          </p:nvSpPr>
          <p:spPr>
            <a:xfrm>
              <a:off x="3255646" y="5977287"/>
              <a:ext cx="5858171" cy="779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Maser process is possible near the light cylinder where cyclotron frequency ~ a few GHz  –  if one can avoid dispersing the plasma by the strong induced-Compton scattering force.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20C1323-8895-2747-B51A-ED543B8E2D38}"/>
                </a:ext>
              </a:extLst>
            </p:cNvPr>
            <p:cNvSpPr txBox="1"/>
            <p:nvPr/>
          </p:nvSpPr>
          <p:spPr>
            <a:xfrm>
              <a:off x="3122024" y="5878284"/>
              <a:ext cx="287258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baseline="30000" dirty="0">
                  <a:solidFill>
                    <a:srgbClr val="FFFFFF"/>
                  </a:solidFill>
                </a:rPr>
                <a:t>†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0353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36589" y="2631939"/>
            <a:ext cx="5499327" cy="1008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FRB radiation source within a few 10s of neutron star radii</a:t>
            </a:r>
          </a:p>
        </p:txBody>
      </p:sp>
    </p:spTree>
    <p:extLst>
      <p:ext uri="{BB962C8B-B14F-4D97-AF65-F5344CB8AC3E}">
        <p14:creationId xmlns:p14="http://schemas.microsoft.com/office/powerpoint/2010/main" val="732909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/>
        </p:nvSpPr>
        <p:spPr>
          <a:xfrm>
            <a:off x="2221615" y="-21198"/>
            <a:ext cx="4574967" cy="535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en-US" sz="3200" b="1" u="sng" dirty="0"/>
              <a:t>Fast Radio Bursts (FRBs</a:t>
            </a:r>
            <a:r>
              <a:rPr lang="en-US" sz="3200" b="1" dirty="0"/>
              <a:t>)</a:t>
            </a:r>
            <a:endParaRPr sz="3200" b="1" dirty="0"/>
          </a:p>
        </p:txBody>
      </p:sp>
      <p:sp>
        <p:nvSpPr>
          <p:cNvPr id="127" name="Shape 127"/>
          <p:cNvSpPr/>
          <p:nvPr/>
        </p:nvSpPr>
        <p:spPr>
          <a:xfrm>
            <a:off x="401666" y="1013440"/>
            <a:ext cx="8178467" cy="419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3500"/>
            </a:lvl1pPr>
          </a:lstStyle>
          <a:p>
            <a:r>
              <a:rPr sz="2400" b="1" dirty="0">
                <a:solidFill>
                  <a:srgbClr val="FFFF00"/>
                </a:solidFill>
              </a:rPr>
              <a:t>Discovered in 2007</a:t>
            </a:r>
            <a:r>
              <a:rPr lang="en-US" sz="2400" b="1" dirty="0">
                <a:solidFill>
                  <a:srgbClr val="FFFF00"/>
                </a:solidFill>
              </a:rPr>
              <a:t> –  Parkes 64m radio telescope at 1.4 GHz</a:t>
            </a:r>
          </a:p>
        </p:txBody>
      </p:sp>
      <p:pic>
        <p:nvPicPr>
          <p:cNvPr id="128" name="pasted-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363" y="2593250"/>
            <a:ext cx="5560117" cy="4264750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hape 130"/>
          <p:cNvSpPr/>
          <p:nvPr/>
        </p:nvSpPr>
        <p:spPr>
          <a:xfrm>
            <a:off x="401666" y="3338201"/>
            <a:ext cx="2013184" cy="361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3200" u="none"/>
            </a:lvl1pPr>
          </a:lstStyle>
          <a:p>
            <a:r>
              <a:rPr sz="2000" b="1" dirty="0"/>
              <a:t>DM = 375</a:t>
            </a:r>
            <a:r>
              <a:rPr lang="en-US" sz="2000" b="1" dirty="0"/>
              <a:t> cm</a:t>
            </a:r>
            <a:r>
              <a:rPr lang="en-US" sz="2000" b="1" baseline="30000" dirty="0"/>
              <a:t>-3</a:t>
            </a:r>
            <a:r>
              <a:rPr lang="en-US" sz="2000" b="1" dirty="0"/>
              <a:t> pc</a:t>
            </a:r>
            <a:endParaRPr sz="20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165639" y="5816535"/>
            <a:ext cx="1749347" cy="440120"/>
            <a:chOff x="229312" y="3670251"/>
            <a:chExt cx="1749347" cy="440120"/>
          </a:xfrm>
        </p:grpSpPr>
        <p:sp>
          <p:nvSpPr>
            <p:cNvPr id="2" name="TextBox 1"/>
            <p:cNvSpPr txBox="1"/>
            <p:nvPr/>
          </p:nvSpPr>
          <p:spPr>
            <a:xfrm>
              <a:off x="229312" y="3670251"/>
              <a:ext cx="1749347" cy="4401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 </a:t>
              </a:r>
              <a:r>
                <a:rPr lang="en-US" b="1" dirty="0" err="1"/>
                <a:t>δt</a:t>
              </a:r>
              <a:r>
                <a:rPr lang="en-US" b="1" dirty="0"/>
                <a:t>(</a:t>
              </a:r>
              <a:r>
                <a:rPr lang="en-US" b="1" dirty="0" err="1"/>
                <a:t>λ</a:t>
              </a:r>
              <a:r>
                <a:rPr lang="en-US" b="1" dirty="0"/>
                <a:t>)      λ</a:t>
              </a:r>
              <a:r>
                <a:rPr lang="en-US" b="1" baseline="30000" dirty="0"/>
                <a:t>4.4</a:t>
              </a:r>
              <a:endParaRPr lang="en-US" b="1" dirty="0"/>
            </a:p>
          </p:txBody>
        </p:sp>
        <p:pic>
          <p:nvPicPr>
            <p:cNvPr id="3" name="Picture 2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062" y="3835935"/>
              <a:ext cx="265430" cy="181610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550354" y="6274499"/>
            <a:ext cx="2800513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(Consistent with pulse broadening due to ISM/IGM turbulence)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1666" y="1656017"/>
            <a:ext cx="2785138" cy="440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Duration (</a:t>
            </a:r>
            <a:r>
              <a:rPr lang="en-US" b="1" dirty="0" err="1"/>
              <a:t>δt</a:t>
            </a:r>
            <a:r>
              <a:rPr lang="en-US" b="1" dirty="0"/>
              <a:t>) = 5ms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79544" y="2729497"/>
            <a:ext cx="2218764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>
                <a:solidFill>
                  <a:srgbClr val="FF0000"/>
                </a:solidFill>
              </a:rPr>
              <a:t>Lorimer</a:t>
            </a:r>
            <a:r>
              <a:rPr lang="en-US" sz="1800" b="1" dirty="0">
                <a:solidFill>
                  <a:srgbClr val="FF0000"/>
                </a:solidFill>
              </a:rPr>
              <a:t> et al. (2007)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96000" y="1649641"/>
            <a:ext cx="2441694" cy="440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Flux = 30 ± 10 </a:t>
            </a:r>
            <a:r>
              <a:rPr lang="en-US" b="1" dirty="0" err="1">
                <a:solidFill>
                  <a:srgbClr val="FFFF00"/>
                </a:solidFill>
              </a:rPr>
              <a:t>Jy</a:t>
            </a:r>
            <a:r>
              <a:rPr lang="en-US" b="1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50944" y="1701134"/>
            <a:ext cx="2588269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(3x10</a:t>
            </a:r>
            <a:r>
              <a:rPr lang="en-US" sz="1800" b="1" baseline="30000" dirty="0"/>
              <a:t>-22</a:t>
            </a:r>
            <a:r>
              <a:rPr lang="en-US" sz="1800" b="1" dirty="0"/>
              <a:t> erg s</a:t>
            </a:r>
            <a:r>
              <a:rPr lang="en-US" sz="1800" b="1" baseline="30000" dirty="0"/>
              <a:t>-1</a:t>
            </a:r>
            <a:r>
              <a:rPr lang="en-US" sz="1800" b="1" dirty="0"/>
              <a:t>cm</a:t>
            </a:r>
            <a:r>
              <a:rPr lang="en-US" sz="1800" b="1" baseline="30000" dirty="0"/>
              <a:t>-2 </a:t>
            </a:r>
            <a:r>
              <a:rPr lang="en-US" sz="1800" b="1" dirty="0"/>
              <a:t>Hz</a:t>
            </a:r>
            <a:r>
              <a:rPr lang="en-US" sz="1800" b="1" baseline="30000" dirty="0"/>
              <a:t>-1</a:t>
            </a:r>
            <a:r>
              <a:rPr lang="en-US" sz="1800" b="1" dirty="0"/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0369" y="3791659"/>
            <a:ext cx="3467152" cy="610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(DM from the Galaxy 25 cm</a:t>
            </a:r>
            <a:r>
              <a:rPr lang="en-US" sz="1800" b="1" baseline="30000" dirty="0"/>
              <a:t>-3</a:t>
            </a:r>
            <a:r>
              <a:rPr lang="en-US" sz="1800" b="1" dirty="0"/>
              <a:t>pc      </a:t>
            </a:r>
          </a:p>
          <a:p>
            <a:r>
              <a:rPr lang="en-US" sz="1800" b="1" dirty="0"/>
              <a:t>     ––  high galactic latitude)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7167" y="4553328"/>
            <a:ext cx="3466814" cy="382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Estimated distance ~ 500 </a:t>
            </a:r>
            <a:r>
              <a:rPr lang="en-US" sz="2000" b="1" dirty="0" err="1">
                <a:solidFill>
                  <a:srgbClr val="FFFF00"/>
                </a:solidFill>
              </a:rPr>
              <a:t>Mpc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11415" y="1347960"/>
            <a:ext cx="1641983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(3</a:t>
            </a:r>
            <a:r>
              <a:rPr lang="en-US" sz="1800" b="1" baseline="30000" dirty="0"/>
              <a:t>o</a:t>
            </a:r>
            <a:r>
              <a:rPr lang="en-US" sz="1800" b="1" dirty="0"/>
              <a:t> from SMC)</a:t>
            </a:r>
          </a:p>
        </p:txBody>
      </p:sp>
      <p:pic>
        <p:nvPicPr>
          <p:cNvPr id="17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666" y="2642287"/>
            <a:ext cx="1552090" cy="610659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TextBox 17"/>
          <p:cNvSpPr txBox="1"/>
          <p:nvPr/>
        </p:nvSpPr>
        <p:spPr>
          <a:xfrm>
            <a:off x="2072393" y="2792284"/>
            <a:ext cx="1326004" cy="3241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Unit: pc cm</a:t>
            </a:r>
            <a:r>
              <a:rPr lang="en-US" sz="1600" b="1" baseline="30000" dirty="0"/>
              <a:t>-3</a:t>
            </a:r>
            <a:endParaRPr lang="en-US" sz="1600" b="1" dirty="0"/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458" y="2259725"/>
            <a:ext cx="2383902" cy="2926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3035" y="2216999"/>
            <a:ext cx="4048096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V</a:t>
            </a:r>
            <a:r>
              <a:rPr lang="en-US" sz="2000" b="1" baseline="-25000" dirty="0">
                <a:solidFill>
                  <a:srgbClr val="FFFF00"/>
                </a:solidFill>
              </a:rPr>
              <a:t>EM</a:t>
            </a:r>
            <a:r>
              <a:rPr lang="en-US" sz="2000" b="1" dirty="0">
                <a:solidFill>
                  <a:srgbClr val="FFFF00"/>
                </a:solidFill>
              </a:rPr>
              <a:t>(</a:t>
            </a:r>
            <a:r>
              <a:rPr lang="en-US" sz="2000" b="1" dirty="0" err="1">
                <a:solidFill>
                  <a:srgbClr val="FFFF00"/>
                </a:solidFill>
              </a:rPr>
              <a:t>ν</a:t>
            </a:r>
            <a:r>
              <a:rPr lang="en-US" sz="2000" b="1" dirty="0">
                <a:solidFill>
                  <a:srgbClr val="FFFF00"/>
                </a:solidFill>
              </a:rPr>
              <a:t>) in plasma increases with </a:t>
            </a:r>
            <a:r>
              <a:rPr lang="en-US" sz="2000" b="1" dirty="0" err="1">
                <a:solidFill>
                  <a:srgbClr val="FFFF00"/>
                </a:solidFill>
              </a:rPr>
              <a:t>ν</a:t>
            </a:r>
            <a:r>
              <a:rPr lang="en-US" sz="2000" b="1" dirty="0">
                <a:solidFill>
                  <a:srgbClr val="FFFF00"/>
                </a:solidFill>
              </a:rPr>
              <a:t>: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0263" y="4873895"/>
            <a:ext cx="2600404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(if DM = 350 from IGM)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91777" y="433527"/>
            <a:ext cx="1915909" cy="382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(a brief history)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67480" y="1013440"/>
            <a:ext cx="2557110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Only points to make are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61864" y="1419217"/>
            <a:ext cx="4108892" cy="382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1. Discovered in archival data of 2001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561861" y="1830042"/>
            <a:ext cx="4575501" cy="2099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2. EM waves in plasma travel faster at higher frequencies and arrive a bit earlier than waves of lower frequencies’. The “delay” is proportional to 1/nu^2 and the proportionality constant is </a:t>
            </a:r>
            <a:r>
              <a:rPr lang="en-US" sz="2000" dirty="0" err="1"/>
              <a:t>propotional</a:t>
            </a:r>
            <a:r>
              <a:rPr lang="en-US" sz="2000" dirty="0"/>
              <a:t> to electron column density between the source and us or DM.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505837" y="4001784"/>
            <a:ext cx="4444773" cy="1813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3. The DM for this first FRB was 375 cm</a:t>
            </a:r>
            <a:r>
              <a:rPr lang="en-US" sz="2000" baseline="30000" dirty="0"/>
              <a:t>-3</a:t>
            </a:r>
            <a:r>
              <a:rPr lang="en-US" sz="2000" dirty="0"/>
              <a:t> pc , which is much larger than the contribution from the Galaxy (</a:t>
            </a:r>
            <a:r>
              <a:rPr lang="en-US" sz="2000" dirty="0" err="1"/>
              <a:t>Dm</a:t>
            </a:r>
            <a:r>
              <a:rPr lang="en-US" sz="2000" dirty="0"/>
              <a:t> =25), and thus it was speculated by </a:t>
            </a:r>
            <a:r>
              <a:rPr lang="en-US" sz="2000" dirty="0" err="1"/>
              <a:t>Lorimer</a:t>
            </a:r>
            <a:r>
              <a:rPr lang="en-US" sz="2000" dirty="0"/>
              <a:t> et al. that the burst was at a </a:t>
            </a:r>
            <a:r>
              <a:rPr lang="en-US" sz="2000" dirty="0" err="1"/>
              <a:t>histance</a:t>
            </a:r>
            <a:r>
              <a:rPr lang="en-US" sz="2000" dirty="0"/>
              <a:t> of 500 </a:t>
            </a:r>
            <a:r>
              <a:rPr lang="en-US" sz="2000" dirty="0" err="1"/>
              <a:t>Mpc</a:t>
            </a:r>
            <a:r>
              <a:rPr lang="en-US" sz="2000" dirty="0"/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438A27-DFBF-C43B-EE5B-E36E6BEAAFDB}"/>
              </a:ext>
            </a:extLst>
          </p:cNvPr>
          <p:cNvSpPr txBox="1"/>
          <p:nvPr/>
        </p:nvSpPr>
        <p:spPr>
          <a:xfrm>
            <a:off x="187167" y="5354537"/>
            <a:ext cx="3106941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Luminosity ~ 5x10</a:t>
            </a:r>
            <a:r>
              <a:rPr lang="en-US" sz="2000" b="1" baseline="30000" dirty="0">
                <a:solidFill>
                  <a:srgbClr val="FFC000"/>
                </a:solidFill>
              </a:rPr>
              <a:t>42</a:t>
            </a:r>
            <a:r>
              <a:rPr lang="en-US" sz="2000" b="1" dirty="0">
                <a:solidFill>
                  <a:srgbClr val="FFC000"/>
                </a:solidFill>
              </a:rPr>
              <a:t> erg s</a:t>
            </a:r>
            <a:r>
              <a:rPr lang="en-US" sz="2000" b="1" baseline="30000" dirty="0">
                <a:solidFill>
                  <a:srgbClr val="FFC000"/>
                </a:solidFill>
              </a:rPr>
              <a:t>-1</a:t>
            </a:r>
            <a:endParaRPr lang="en-US" sz="2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3345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  <p:bldP spid="127" grpId="0" animBg="1"/>
      <p:bldP spid="130" grpId="0" animBg="1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8" grpId="0"/>
      <p:bldP spid="13" grpId="0"/>
      <p:bldP spid="14" grpId="0"/>
      <p:bldP spid="2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AC0184-5458-C745-9015-DCFE83DFC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5333" y="1029413"/>
            <a:ext cx="5401731" cy="5824349"/>
          </a:xfrm>
          <a:prstGeom prst="rect">
            <a:avLst/>
          </a:prstGeom>
        </p:spPr>
      </p:pic>
      <p:pic>
        <p:nvPicPr>
          <p:cNvPr id="4" name="Swaves_low_resolution.mov" descr="Swaves_low_resolution.mov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C40557FE-1AA7-8A4C-8425-9B95A28FCF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/>
          <a:stretch/>
        </p:blipFill>
        <p:spPr>
          <a:xfrm rot="5400000">
            <a:off x="-1038924" y="2121871"/>
            <a:ext cx="5856712" cy="36718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E247373-BBD8-314F-BEB2-C0FC04A2967A}"/>
                  </a:ext>
                </a:extLst>
              </p:cNvPr>
              <p:cNvSpPr txBox="1"/>
              <p:nvPr/>
            </p:nvSpPr>
            <p:spPr>
              <a:xfrm>
                <a:off x="2483126" y="119922"/>
                <a:ext cx="4342086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Overview of shear wave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b="1" dirty="0"/>
                  <a:t> FRB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E247373-BBD8-314F-BEB2-C0FC04A296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126" y="119922"/>
                <a:ext cx="4342086" cy="435825"/>
              </a:xfrm>
              <a:prstGeom prst="rect">
                <a:avLst/>
              </a:prstGeom>
              <a:blipFill>
                <a:blip r:embed="rId7"/>
                <a:stretch>
                  <a:fillRect l="-2041" t="-17143" r="-1166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222161A-E35A-6049-8CE1-71BD9BF5006D}"/>
              </a:ext>
            </a:extLst>
          </p:cNvPr>
          <p:cNvSpPr txBox="1"/>
          <p:nvPr/>
        </p:nvSpPr>
        <p:spPr>
          <a:xfrm>
            <a:off x="3222886" y="509669"/>
            <a:ext cx="2822247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C000"/>
                </a:solidFill>
              </a:rPr>
              <a:t>Lu, Kumar &amp; Zhang, 2020</a:t>
            </a:r>
          </a:p>
        </p:txBody>
      </p:sp>
    </p:spTree>
    <p:extLst>
      <p:ext uri="{BB962C8B-B14F-4D97-AF65-F5344CB8AC3E}">
        <p14:creationId xmlns:p14="http://schemas.microsoft.com/office/powerpoint/2010/main" val="107943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F0FEA9-4C4B-454A-8BA5-3B0952292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916" y="14460"/>
            <a:ext cx="4518961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4C3E416-575E-A440-BCA4-2A8EC613C274}"/>
              </a:ext>
            </a:extLst>
          </p:cNvPr>
          <p:cNvGrpSpPr/>
          <p:nvPr/>
        </p:nvGrpSpPr>
        <p:grpSpPr>
          <a:xfrm>
            <a:off x="0" y="0"/>
            <a:ext cx="4667916" cy="6858000"/>
            <a:chOff x="0" y="0"/>
            <a:chExt cx="4667916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395A12D-9103-5144-A8CA-B00EF2AC8A7E}"/>
                </a:ext>
              </a:extLst>
            </p:cNvPr>
            <p:cNvSpPr/>
            <p:nvPr/>
          </p:nvSpPr>
          <p:spPr bwMode="auto">
            <a:xfrm>
              <a:off x="0" y="0"/>
              <a:ext cx="4667916" cy="6858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C14D038-5455-FC42-89DC-57F754681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01" y="2603848"/>
              <a:ext cx="2895599" cy="4254151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07F416-2012-3D41-81CA-D517FACA4A61}"/>
              </a:ext>
            </a:extLst>
          </p:cNvPr>
          <p:cNvGrpSpPr/>
          <p:nvPr/>
        </p:nvGrpSpPr>
        <p:grpSpPr>
          <a:xfrm>
            <a:off x="2470150" y="5592160"/>
            <a:ext cx="919301" cy="348265"/>
            <a:chOff x="2470150" y="5592160"/>
            <a:chExt cx="919301" cy="348265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4F0F8B1-96D8-E443-A92E-D7429702F9A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470150" y="5777575"/>
              <a:ext cx="212725" cy="16285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20EE2C7-03A1-EE46-9836-B03C87451A0C}"/>
                </a:ext>
              </a:extLst>
            </p:cNvPr>
            <p:cNvSpPr txBox="1"/>
            <p:nvPr/>
          </p:nvSpPr>
          <p:spPr>
            <a:xfrm>
              <a:off x="2497860" y="5592160"/>
              <a:ext cx="891591" cy="321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baseline="30000" dirty="0">
                  <a:solidFill>
                    <a:schemeClr val="tx1"/>
                  </a:solidFill>
                </a:rPr>
                <a:t>H~1 km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AF44771-F8EB-ED41-872E-AF8A4C36D8C6}"/>
                  </a:ext>
                </a:extLst>
              </p:cNvPr>
              <p:cNvSpPr txBox="1"/>
              <p:nvPr/>
            </p:nvSpPr>
            <p:spPr>
              <a:xfrm>
                <a:off x="235580" y="438048"/>
                <a:ext cx="4162165" cy="3785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accent2"/>
                    </a:solidFill>
                  </a:rPr>
                  <a:t>Crustal shear waves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b="1" dirty="0">
                    <a:solidFill>
                      <a:schemeClr val="accent2"/>
                    </a:solidFill>
                  </a:rPr>
                  <a:t> Alfven </a:t>
                </a:r>
                <a:r>
                  <a:rPr lang="en-US" sz="2000" b="1" dirty="0">
                    <a:solidFill>
                      <a:schemeClr val="accent2"/>
                    </a:solidFill>
                    <a:sym typeface="Wingdings" pitchFamily="2" charset="2"/>
                  </a:rPr>
                  <a:t>waves</a:t>
                </a:r>
                <a:endParaRPr lang="en-US" sz="2000" b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AF44771-F8EB-ED41-872E-AF8A4C36D8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80" y="438048"/>
                <a:ext cx="4162165" cy="378565"/>
              </a:xfrm>
              <a:prstGeom prst="rect">
                <a:avLst/>
              </a:prstGeom>
              <a:blipFill>
                <a:blip r:embed="rId4"/>
                <a:stretch>
                  <a:fillRect l="-1520" t="-12903" r="-304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A30911F0-F821-994D-BDE6-FE69B11D89EF}"/>
              </a:ext>
            </a:extLst>
          </p:cNvPr>
          <p:cNvSpPr txBox="1"/>
          <p:nvPr/>
        </p:nvSpPr>
        <p:spPr>
          <a:xfrm>
            <a:off x="723485" y="845305"/>
            <a:ext cx="3220946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Lu, Kumar &amp; Zhang (2020)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C8F995-47F3-3747-8B14-15660C34D137}"/>
              </a:ext>
            </a:extLst>
          </p:cNvPr>
          <p:cNvSpPr txBox="1"/>
          <p:nvPr/>
        </p:nvSpPr>
        <p:spPr>
          <a:xfrm>
            <a:off x="1475747" y="1925539"/>
            <a:ext cx="1595437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C000"/>
                </a:solidFill>
              </a:rPr>
              <a:t>v</a:t>
            </a:r>
            <a:r>
              <a:rPr lang="en-US" sz="2000" b="1" baseline="-25000" dirty="0" err="1">
                <a:solidFill>
                  <a:srgbClr val="FFC000"/>
                </a:solidFill>
              </a:rPr>
              <a:t>shear</a:t>
            </a:r>
            <a:r>
              <a:rPr lang="en-US" sz="2000" b="1" dirty="0">
                <a:solidFill>
                  <a:srgbClr val="FFC000"/>
                </a:solidFill>
              </a:rPr>
              <a:t> ~ 0.01 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C55C01-ABEA-9E4D-9566-D7D1A03FABAF}"/>
              </a:ext>
            </a:extLst>
          </p:cNvPr>
          <p:cNvSpPr txBox="1"/>
          <p:nvPr/>
        </p:nvSpPr>
        <p:spPr>
          <a:xfrm>
            <a:off x="866682" y="1498244"/>
            <a:ext cx="2844305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𝝂</a:t>
            </a:r>
            <a:r>
              <a:rPr lang="en-US" sz="2000" b="1" baseline="-25000" dirty="0">
                <a:solidFill>
                  <a:srgbClr val="0070C0"/>
                </a:solidFill>
              </a:rPr>
              <a:t>shear </a:t>
            </a:r>
            <a:r>
              <a:rPr lang="en-US" sz="2000" b="1" dirty="0">
                <a:solidFill>
                  <a:srgbClr val="0070C0"/>
                </a:solidFill>
              </a:rPr>
              <a:t>~ 10</a:t>
            </a:r>
            <a:r>
              <a:rPr lang="en-US" sz="2000" b="1" baseline="30000" dirty="0">
                <a:solidFill>
                  <a:srgbClr val="0070C0"/>
                </a:solidFill>
              </a:rPr>
              <a:t>4 </a:t>
            </a:r>
            <a:r>
              <a:rPr lang="en-US" sz="2000" b="1" dirty="0">
                <a:solidFill>
                  <a:srgbClr val="0070C0"/>
                </a:solidFill>
              </a:rPr>
              <a:t>Hz  ~ </a:t>
            </a:r>
            <a:r>
              <a:rPr lang="en-US" sz="2000" b="1" dirty="0" err="1">
                <a:solidFill>
                  <a:srgbClr val="0070C0"/>
                </a:solidFill>
              </a:rPr>
              <a:t>v</a:t>
            </a:r>
            <a:r>
              <a:rPr lang="en-US" sz="2000" b="1" baseline="-25000" dirty="0" err="1">
                <a:solidFill>
                  <a:srgbClr val="0070C0"/>
                </a:solidFill>
              </a:rPr>
              <a:t>shear</a:t>
            </a:r>
            <a:r>
              <a:rPr lang="en-US" sz="2000" b="1" dirty="0">
                <a:solidFill>
                  <a:srgbClr val="0070C0"/>
                </a:solidFill>
              </a:rPr>
              <a:t> /H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21CC9C-203C-4C4C-AC08-8803161126EF}"/>
              </a:ext>
            </a:extLst>
          </p:cNvPr>
          <p:cNvSpPr txBox="1"/>
          <p:nvPr/>
        </p:nvSpPr>
        <p:spPr>
          <a:xfrm>
            <a:off x="4782434" y="110283"/>
            <a:ext cx="4116802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0FB91"/>
                </a:solidFill>
              </a:rPr>
              <a:t>Trapped fireball: Thompson &amp; Duncan (1995) “standard” model for SGRs</a:t>
            </a:r>
          </a:p>
        </p:txBody>
      </p:sp>
    </p:spTree>
    <p:extLst>
      <p:ext uri="{BB962C8B-B14F-4D97-AF65-F5344CB8AC3E}">
        <p14:creationId xmlns:p14="http://schemas.microsoft.com/office/powerpoint/2010/main" val="5957313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9E088F-E26A-F14B-9B21-C6254B27A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261" y="0"/>
            <a:ext cx="4958739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5630DB-B0A0-E74E-86B3-5291BDB97493}"/>
              </a:ext>
            </a:extLst>
          </p:cNvPr>
          <p:cNvGrpSpPr/>
          <p:nvPr/>
        </p:nvGrpSpPr>
        <p:grpSpPr>
          <a:xfrm>
            <a:off x="0" y="0"/>
            <a:ext cx="4667916" cy="6858000"/>
            <a:chOff x="0" y="0"/>
            <a:chExt cx="4667916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72749E2-97DB-6046-80CF-67B313780C94}"/>
                </a:ext>
              </a:extLst>
            </p:cNvPr>
            <p:cNvSpPr/>
            <p:nvPr/>
          </p:nvSpPr>
          <p:spPr bwMode="auto">
            <a:xfrm>
              <a:off x="0" y="0"/>
              <a:ext cx="4667916" cy="6858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867AE5-48E1-524A-98F5-AC3D900AB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01" y="2603848"/>
              <a:ext cx="2895599" cy="4254151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C9D5DE-CE68-1E46-B22D-1CA62246BB0A}"/>
              </a:ext>
            </a:extLst>
          </p:cNvPr>
          <p:cNvGrpSpPr/>
          <p:nvPr/>
        </p:nvGrpSpPr>
        <p:grpSpPr>
          <a:xfrm>
            <a:off x="2470150" y="5592160"/>
            <a:ext cx="919301" cy="348265"/>
            <a:chOff x="2470150" y="5592160"/>
            <a:chExt cx="919301" cy="348265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984CBC0-A5C9-2C4B-AF7D-AFAEAAAD28E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470150" y="5777575"/>
              <a:ext cx="212725" cy="16285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81F5EF0-212F-4046-A07F-0AAB92C4CAD3}"/>
                </a:ext>
              </a:extLst>
            </p:cNvPr>
            <p:cNvSpPr txBox="1"/>
            <p:nvPr/>
          </p:nvSpPr>
          <p:spPr>
            <a:xfrm>
              <a:off x="2497860" y="5592160"/>
              <a:ext cx="891591" cy="321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baseline="30000" dirty="0">
                  <a:solidFill>
                    <a:schemeClr val="tx1"/>
                  </a:solidFill>
                </a:rPr>
                <a:t>H~1 km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C5F1BFF-3BF1-0545-BF3A-E142E6FD8570}"/>
                  </a:ext>
                </a:extLst>
              </p:cNvPr>
              <p:cNvSpPr txBox="1"/>
              <p:nvPr/>
            </p:nvSpPr>
            <p:spPr>
              <a:xfrm>
                <a:off x="235580" y="438048"/>
                <a:ext cx="4162165" cy="3785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accent2"/>
                    </a:solidFill>
                  </a:rPr>
                  <a:t>Crustal shear waves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b="1" dirty="0">
                    <a:solidFill>
                      <a:schemeClr val="accent2"/>
                    </a:solidFill>
                  </a:rPr>
                  <a:t> Alfven </a:t>
                </a:r>
                <a:r>
                  <a:rPr lang="en-US" sz="2000" b="1" dirty="0">
                    <a:solidFill>
                      <a:schemeClr val="accent2"/>
                    </a:solidFill>
                    <a:sym typeface="Wingdings" pitchFamily="2" charset="2"/>
                  </a:rPr>
                  <a:t>waves</a:t>
                </a:r>
                <a:endParaRPr lang="en-US" sz="2000" b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C5F1BFF-3BF1-0545-BF3A-E142E6FD85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80" y="438048"/>
                <a:ext cx="4162165" cy="378565"/>
              </a:xfrm>
              <a:prstGeom prst="rect">
                <a:avLst/>
              </a:prstGeom>
              <a:blipFill>
                <a:blip r:embed="rId4"/>
                <a:stretch>
                  <a:fillRect l="-1520" t="-12903" r="-304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1A47203D-C411-7B4C-99C2-22E652A6F4A3}"/>
              </a:ext>
            </a:extLst>
          </p:cNvPr>
          <p:cNvSpPr txBox="1"/>
          <p:nvPr/>
        </p:nvSpPr>
        <p:spPr>
          <a:xfrm>
            <a:off x="723485" y="845305"/>
            <a:ext cx="3220946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Lu, Kumar &amp; Zhang (2020)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CA5FF7-A1A0-7744-9B7F-4075F0A71BFE}"/>
              </a:ext>
            </a:extLst>
          </p:cNvPr>
          <p:cNvSpPr txBox="1"/>
          <p:nvPr/>
        </p:nvSpPr>
        <p:spPr>
          <a:xfrm>
            <a:off x="1475747" y="1925539"/>
            <a:ext cx="1595437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C000"/>
                </a:solidFill>
              </a:rPr>
              <a:t>v</a:t>
            </a:r>
            <a:r>
              <a:rPr lang="en-US" sz="2000" b="1" baseline="-25000" dirty="0" err="1">
                <a:solidFill>
                  <a:srgbClr val="FFC000"/>
                </a:solidFill>
              </a:rPr>
              <a:t>shear</a:t>
            </a:r>
            <a:r>
              <a:rPr lang="en-US" sz="2000" b="1" dirty="0">
                <a:solidFill>
                  <a:srgbClr val="FFC000"/>
                </a:solidFill>
              </a:rPr>
              <a:t> ~ 0.01 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A4FAD4-669B-D744-8004-C6B591333A1E}"/>
              </a:ext>
            </a:extLst>
          </p:cNvPr>
          <p:cNvSpPr txBox="1"/>
          <p:nvPr/>
        </p:nvSpPr>
        <p:spPr>
          <a:xfrm>
            <a:off x="866682" y="1498244"/>
            <a:ext cx="2844305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𝝂</a:t>
            </a:r>
            <a:r>
              <a:rPr lang="en-US" sz="2000" b="1" baseline="-25000" dirty="0">
                <a:solidFill>
                  <a:srgbClr val="0070C0"/>
                </a:solidFill>
              </a:rPr>
              <a:t>shear </a:t>
            </a:r>
            <a:r>
              <a:rPr lang="en-US" sz="2000" b="1" dirty="0">
                <a:solidFill>
                  <a:srgbClr val="0070C0"/>
                </a:solidFill>
              </a:rPr>
              <a:t>~ 10</a:t>
            </a:r>
            <a:r>
              <a:rPr lang="en-US" sz="2000" b="1" baseline="30000" dirty="0">
                <a:solidFill>
                  <a:srgbClr val="0070C0"/>
                </a:solidFill>
              </a:rPr>
              <a:t>4 </a:t>
            </a:r>
            <a:r>
              <a:rPr lang="en-US" sz="2000" b="1" dirty="0">
                <a:solidFill>
                  <a:srgbClr val="0070C0"/>
                </a:solidFill>
              </a:rPr>
              <a:t>Hz  ~ </a:t>
            </a:r>
            <a:r>
              <a:rPr lang="en-US" sz="2000" b="1" dirty="0" err="1">
                <a:solidFill>
                  <a:srgbClr val="0070C0"/>
                </a:solidFill>
              </a:rPr>
              <a:t>v</a:t>
            </a:r>
            <a:r>
              <a:rPr lang="en-US" sz="2000" b="1" baseline="-25000" dirty="0" err="1">
                <a:solidFill>
                  <a:srgbClr val="0070C0"/>
                </a:solidFill>
              </a:rPr>
              <a:t>shear</a:t>
            </a:r>
            <a:r>
              <a:rPr lang="en-US" sz="2000" b="1" dirty="0">
                <a:solidFill>
                  <a:srgbClr val="0070C0"/>
                </a:solidFill>
              </a:rPr>
              <a:t> /H</a:t>
            </a:r>
          </a:p>
        </p:txBody>
      </p:sp>
    </p:spTree>
    <p:extLst>
      <p:ext uri="{BB962C8B-B14F-4D97-AF65-F5344CB8AC3E}">
        <p14:creationId xmlns:p14="http://schemas.microsoft.com/office/powerpoint/2010/main" val="11477220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3396" y="3100860"/>
            <a:ext cx="5827236" cy="550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outside charge starvation radius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13446" y="2587232"/>
            <a:ext cx="5950668" cy="49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Particle clump formation &amp; radiation</a:t>
            </a:r>
          </a:p>
        </p:txBody>
      </p:sp>
    </p:spTree>
    <p:extLst>
      <p:ext uri="{BB962C8B-B14F-4D97-AF65-F5344CB8AC3E}">
        <p14:creationId xmlns:p14="http://schemas.microsoft.com/office/powerpoint/2010/main" val="29792242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130729" y="-93369"/>
            <a:ext cx="9431136" cy="698871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912" y="-60469"/>
            <a:ext cx="3590734" cy="560330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37192" y="0"/>
            <a:ext cx="6688761" cy="3567571"/>
            <a:chOff x="1737192" y="0"/>
            <a:chExt cx="6688761" cy="3567571"/>
          </a:xfrm>
        </p:grpSpPr>
        <p:grpSp>
          <p:nvGrpSpPr>
            <p:cNvPr id="5" name="Group 4"/>
            <p:cNvGrpSpPr/>
            <p:nvPr/>
          </p:nvGrpSpPr>
          <p:grpSpPr>
            <a:xfrm>
              <a:off x="1737192" y="0"/>
              <a:ext cx="4649082" cy="3567571"/>
              <a:chOff x="1737192" y="0"/>
              <a:chExt cx="4649082" cy="3567571"/>
            </a:xfrm>
          </p:grpSpPr>
          <p:sp>
            <p:nvSpPr>
              <p:cNvPr id="7" name="Oval 6"/>
              <p:cNvSpPr/>
              <p:nvPr/>
            </p:nvSpPr>
            <p:spPr bwMode="auto">
              <a:xfrm>
                <a:off x="1737192" y="436564"/>
                <a:ext cx="1338065" cy="1370440"/>
              </a:xfrm>
              <a:prstGeom prst="ellips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charset="0"/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85506" y="0"/>
                <a:ext cx="2900768" cy="3567571"/>
              </a:xfrm>
              <a:prstGeom prst="rect">
                <a:avLst/>
              </a:prstGeom>
            </p:spPr>
          </p:pic>
          <p:cxnSp>
            <p:nvCxnSpPr>
              <p:cNvPr id="9" name="Straight Arrow Connector 8"/>
              <p:cNvCxnSpPr/>
              <p:nvPr/>
            </p:nvCxnSpPr>
            <p:spPr bwMode="auto">
              <a:xfrm>
                <a:off x="3051263" y="1287818"/>
                <a:ext cx="1117388" cy="519186"/>
              </a:xfrm>
              <a:prstGeom prst="straightConnector1">
                <a:avLst/>
              </a:prstGeom>
              <a:solidFill>
                <a:srgbClr val="00B8FF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pic>
          <p:nvPicPr>
            <p:cNvPr id="6" name="Picture 5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0953" y="54519"/>
              <a:ext cx="1905000" cy="74930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719862" y="1836027"/>
            <a:ext cx="2275706" cy="4990485"/>
            <a:chOff x="3719862" y="1836027"/>
            <a:chExt cx="2275706" cy="4990485"/>
          </a:xfrm>
        </p:grpSpPr>
        <p:grpSp>
          <p:nvGrpSpPr>
            <p:cNvPr id="11" name="Group 10"/>
            <p:cNvGrpSpPr/>
            <p:nvPr/>
          </p:nvGrpSpPr>
          <p:grpSpPr>
            <a:xfrm>
              <a:off x="3719862" y="2605279"/>
              <a:ext cx="2275706" cy="4221233"/>
              <a:chOff x="6745329" y="-163835"/>
              <a:chExt cx="2275706" cy="4221233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6745329" y="976202"/>
                <a:ext cx="2275706" cy="3081196"/>
                <a:chOff x="6745329" y="976202"/>
                <a:chExt cx="2275706" cy="3081196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745329" y="976202"/>
                  <a:ext cx="2275706" cy="3081196"/>
                </a:xfrm>
                <a:prstGeom prst="rect">
                  <a:avLst/>
                </a:prstGeom>
              </p:spPr>
            </p:pic>
            <p:sp>
              <p:nvSpPr>
                <p:cNvPr id="16" name="TextBox 15"/>
                <p:cNvSpPr txBox="1"/>
                <p:nvPr/>
              </p:nvSpPr>
              <p:spPr>
                <a:xfrm>
                  <a:off x="7246173" y="1728400"/>
                  <a:ext cx="457911" cy="5560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rgbClr val="FF0000"/>
                      </a:solidFill>
                    </a:rPr>
                    <a:t>e</a:t>
                  </a:r>
                  <a:r>
                    <a:rPr lang="en-US" sz="3200" b="1" baseline="30000" dirty="0">
                      <a:solidFill>
                        <a:srgbClr val="FF0000"/>
                      </a:solidFill>
                    </a:rPr>
                    <a:t>-</a:t>
                  </a:r>
                  <a:endParaRPr lang="en-US" sz="32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7809445" y="2463826"/>
                  <a:ext cx="522699" cy="5560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rgbClr val="FF0000"/>
                      </a:solidFill>
                    </a:rPr>
                    <a:t>e</a:t>
                  </a:r>
                  <a:r>
                    <a:rPr lang="en-US" sz="3200" b="1" baseline="30000" dirty="0">
                      <a:solidFill>
                        <a:srgbClr val="FF0000"/>
                      </a:solidFill>
                    </a:rPr>
                    <a:t>+</a:t>
                  </a:r>
                  <a:endParaRPr lang="en-US" sz="32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7256524" y="2486801"/>
                  <a:ext cx="334146" cy="5560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rgbClr val="0000FF"/>
                      </a:solidFill>
                    </a:rPr>
                    <a:t>j</a:t>
                  </a:r>
                </a:p>
              </p:txBody>
            </p:sp>
          </p:grpSp>
          <p:cxnSp>
            <p:nvCxnSpPr>
              <p:cNvPr id="14" name="Straight Arrow Connector 13"/>
              <p:cNvCxnSpPr/>
              <p:nvPr/>
            </p:nvCxnSpPr>
            <p:spPr bwMode="auto">
              <a:xfrm>
                <a:off x="7572028" y="-163835"/>
                <a:ext cx="599324" cy="1748407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12" name="Oval 11"/>
            <p:cNvSpPr/>
            <p:nvPr/>
          </p:nvSpPr>
          <p:spPr bwMode="auto">
            <a:xfrm rot="1368382">
              <a:off x="4292337" y="1836027"/>
              <a:ext cx="649759" cy="769232"/>
            </a:xfrm>
            <a:prstGeom prst="ellips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449556" y="1949071"/>
            <a:ext cx="3850851" cy="4796885"/>
            <a:chOff x="1714734" y="1962698"/>
            <a:chExt cx="3850851" cy="479688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65720">
              <a:off x="2467532" y="1992968"/>
              <a:ext cx="2275706" cy="3081196"/>
            </a:xfrm>
            <a:prstGeom prst="rect">
              <a:avLst/>
            </a:prstGeom>
          </p:spPr>
        </p:pic>
        <p:sp>
          <p:nvSpPr>
            <p:cNvPr id="37" name="Cloud 36"/>
            <p:cNvSpPr/>
            <p:nvPr/>
          </p:nvSpPr>
          <p:spPr bwMode="auto">
            <a:xfrm>
              <a:off x="2724402" y="3156789"/>
              <a:ext cx="541626" cy="448173"/>
            </a:xfrm>
            <a:prstGeom prst="cloud">
              <a:avLst/>
            </a:prstGeom>
            <a:solidFill>
              <a:srgbClr val="00B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8" name="Cloud 37"/>
            <p:cNvSpPr/>
            <p:nvPr/>
          </p:nvSpPr>
          <p:spPr bwMode="auto">
            <a:xfrm>
              <a:off x="3691542" y="3121070"/>
              <a:ext cx="541626" cy="448173"/>
            </a:xfrm>
            <a:prstGeom prst="cloud">
              <a:avLst/>
            </a:prstGeom>
            <a:solidFill>
              <a:srgbClr val="00B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9" name="Cloud 38"/>
            <p:cNvSpPr/>
            <p:nvPr/>
          </p:nvSpPr>
          <p:spPr bwMode="auto">
            <a:xfrm>
              <a:off x="4459678" y="2829845"/>
              <a:ext cx="541626" cy="448173"/>
            </a:xfrm>
            <a:prstGeom prst="cloud">
              <a:avLst/>
            </a:prstGeom>
            <a:solidFill>
              <a:srgbClr val="00B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 bwMode="auto">
            <a:xfrm flipV="1">
              <a:off x="4372209" y="2618084"/>
              <a:ext cx="742838" cy="17804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/>
            <p:cNvCxnSpPr/>
            <p:nvPr/>
          </p:nvCxnSpPr>
          <p:spPr bwMode="auto">
            <a:xfrm>
              <a:off x="4371379" y="2629124"/>
              <a:ext cx="0" cy="21458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/>
            <p:cNvCxnSpPr/>
            <p:nvPr/>
          </p:nvCxnSpPr>
          <p:spPr bwMode="auto">
            <a:xfrm>
              <a:off x="5114934" y="2615788"/>
              <a:ext cx="0" cy="21458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 bwMode="auto">
            <a:xfrm>
              <a:off x="4749744" y="2506413"/>
              <a:ext cx="0" cy="115213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4" name="TextBox 43"/>
            <p:cNvSpPr txBox="1"/>
            <p:nvPr/>
          </p:nvSpPr>
          <p:spPr>
            <a:xfrm>
              <a:off x="4065611" y="1962698"/>
              <a:ext cx="1369677" cy="3821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8CCAB"/>
                  </a:solidFill>
                </a:rPr>
                <a:t>c/</a:t>
              </a:r>
              <a:r>
                <a:rPr lang="en-US" sz="2000" b="1" dirty="0" err="1">
                  <a:solidFill>
                    <a:srgbClr val="C8CCAB"/>
                  </a:solidFill>
                </a:rPr>
                <a:t>ω</a:t>
              </a:r>
              <a:r>
                <a:rPr lang="en-US" sz="2000" b="1" baseline="-25000" dirty="0" err="1">
                  <a:solidFill>
                    <a:srgbClr val="C8CCAB"/>
                  </a:solidFill>
                </a:rPr>
                <a:t>p</a:t>
              </a:r>
              <a:r>
                <a:rPr lang="en-US" sz="2000" b="1" dirty="0">
                  <a:solidFill>
                    <a:srgbClr val="C8CCAB"/>
                  </a:solidFill>
                </a:rPr>
                <a:t>~ 1 cm 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987046" y="4577774"/>
              <a:ext cx="1400631" cy="668388"/>
            </a:xfrm>
            <a:prstGeom prst="rect">
              <a:avLst/>
            </a:prstGeom>
            <a:noFill/>
            <a:ln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6600"/>
                  </a:solidFill>
                </a:rPr>
                <a:t>2-stream instability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805154" y="5433438"/>
              <a:ext cx="2420290" cy="668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A91242"/>
                  </a:solidFill>
                </a:rPr>
                <a:t>Growth time for the instability  ≈ 1/</a:t>
              </a:r>
              <a:r>
                <a:rPr lang="en-US" sz="2000" b="1" dirty="0" err="1">
                  <a:solidFill>
                    <a:srgbClr val="A91242"/>
                  </a:solidFill>
                </a:rPr>
                <a:t>ω</a:t>
              </a:r>
              <a:r>
                <a:rPr lang="en-US" sz="2000" b="1" baseline="-25000" dirty="0" err="1">
                  <a:solidFill>
                    <a:srgbClr val="A91242"/>
                  </a:solidFill>
                </a:rPr>
                <a:t>p</a:t>
              </a:r>
              <a:endParaRPr lang="en-US" sz="2000" b="1" dirty="0">
                <a:solidFill>
                  <a:srgbClr val="A91242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852069" y="6091195"/>
              <a:ext cx="2713516" cy="668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3366FF"/>
                  </a:solidFill>
                </a:rPr>
                <a:t>ω</a:t>
              </a:r>
              <a:r>
                <a:rPr lang="en-US" sz="2000" b="1" baseline="-25000" dirty="0" err="1">
                  <a:solidFill>
                    <a:srgbClr val="3366FF"/>
                  </a:solidFill>
                </a:rPr>
                <a:t>p</a:t>
              </a:r>
              <a:r>
                <a:rPr lang="en-US" sz="2000" b="1" baseline="-25000" dirty="0">
                  <a:solidFill>
                    <a:srgbClr val="3366FF"/>
                  </a:solidFill>
                </a:rPr>
                <a:t> </a:t>
              </a:r>
              <a:r>
                <a:rPr lang="en-US" sz="2000" b="1" dirty="0">
                  <a:solidFill>
                    <a:srgbClr val="3366FF"/>
                  </a:solidFill>
                </a:rPr>
                <a:t>: plasma frequency</a:t>
              </a:r>
            </a:p>
            <a:p>
              <a:r>
                <a:rPr lang="en-US" sz="2000" b="1" dirty="0">
                  <a:solidFill>
                    <a:srgbClr val="3366FF"/>
                  </a:solidFill>
                </a:rPr>
                <a:t>	    ~ 10 GHz</a:t>
              </a:r>
              <a:endParaRPr lang="en-US" sz="2000" dirty="0">
                <a:solidFill>
                  <a:srgbClr val="3366FF"/>
                </a:solidFill>
              </a:endParaRPr>
            </a:p>
          </p:txBody>
        </p:sp>
        <p:cxnSp>
          <p:nvCxnSpPr>
            <p:cNvPr id="48" name="Straight Arrow Connector 47"/>
            <p:cNvCxnSpPr/>
            <p:nvPr/>
          </p:nvCxnSpPr>
          <p:spPr bwMode="auto">
            <a:xfrm>
              <a:off x="1714734" y="4888160"/>
              <a:ext cx="1235610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9" name="Straight Arrow Connector 48"/>
            <p:cNvCxnSpPr/>
            <p:nvPr/>
          </p:nvCxnSpPr>
          <p:spPr bwMode="auto">
            <a:xfrm flipV="1">
              <a:off x="3667411" y="3666505"/>
              <a:ext cx="220732" cy="911269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0716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-49019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051219" y="2558328"/>
            <a:ext cx="2680454" cy="4696208"/>
            <a:chOff x="5051219" y="2558328"/>
            <a:chExt cx="2680454" cy="469620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51219" y="2558328"/>
              <a:ext cx="2680454" cy="469620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443066" y="3006501"/>
              <a:ext cx="504064" cy="4401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3366FF"/>
                  </a:solidFill>
                </a:rPr>
                <a:t>E</a:t>
              </a:r>
              <a:r>
                <a:rPr lang="en-US" b="1" baseline="-25000" dirty="0">
                  <a:solidFill>
                    <a:srgbClr val="3366FF"/>
                  </a:solidFill>
                </a:rPr>
                <a:t>d</a:t>
              </a:r>
              <a:endParaRPr lang="en-US" b="1" dirty="0">
                <a:solidFill>
                  <a:srgbClr val="3366FF"/>
                </a:solidFill>
              </a:endParaRPr>
            </a:p>
          </p:txBody>
        </p:sp>
      </p:grpSp>
      <p:sp>
        <p:nvSpPr>
          <p:cNvPr id="12" name="Cloud 11"/>
          <p:cNvSpPr/>
          <p:nvPr/>
        </p:nvSpPr>
        <p:spPr bwMode="auto">
          <a:xfrm rot="19574127">
            <a:off x="5981621" y="4928566"/>
            <a:ext cx="541626" cy="448173"/>
          </a:xfrm>
          <a:prstGeom prst="cloud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-48564" y="-59334"/>
            <a:ext cx="6006054" cy="5763789"/>
            <a:chOff x="-48564" y="-59334"/>
            <a:chExt cx="6006054" cy="5763789"/>
          </a:xfrm>
        </p:grpSpPr>
        <p:grpSp>
          <p:nvGrpSpPr>
            <p:cNvPr id="16" name="Group 15"/>
            <p:cNvGrpSpPr/>
            <p:nvPr/>
          </p:nvGrpSpPr>
          <p:grpSpPr>
            <a:xfrm>
              <a:off x="-48564" y="-59334"/>
              <a:ext cx="4610100" cy="5763789"/>
              <a:chOff x="-175182" y="-105311"/>
              <a:chExt cx="4610100" cy="576378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75182" y="-86637"/>
                <a:ext cx="4610100" cy="5745115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 rot="18584029">
                <a:off x="-144327" y="562971"/>
                <a:ext cx="1321496" cy="4980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6600"/>
                    </a:solidFill>
                  </a:rPr>
                  <a:t>Charge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238382" y="-105311"/>
                <a:ext cx="1800493" cy="4980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6600"/>
                    </a:solidFill>
                  </a:rPr>
                  <a:t>Starvation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 rot="2570791">
                <a:off x="3079128" y="515606"/>
                <a:ext cx="1262410" cy="4980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6600"/>
                    </a:solidFill>
                  </a:rPr>
                  <a:t>Radius</a:t>
                </a:r>
              </a:p>
            </p:txBody>
          </p:sp>
        </p:grpSp>
        <p:sp>
          <p:nvSpPr>
            <p:cNvPr id="4" name="Oval 3"/>
            <p:cNvSpPr/>
            <p:nvPr/>
          </p:nvSpPr>
          <p:spPr bwMode="auto">
            <a:xfrm rot="6478374">
              <a:off x="3717502" y="4326539"/>
              <a:ext cx="649759" cy="769232"/>
            </a:xfrm>
            <a:prstGeom prst="ellips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 flipV="1">
              <a:off x="4239340" y="3988167"/>
              <a:ext cx="1718150" cy="463348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7" name="Cloud 16"/>
          <p:cNvSpPr/>
          <p:nvPr/>
        </p:nvSpPr>
        <p:spPr bwMode="auto">
          <a:xfrm rot="19574127">
            <a:off x="6488865" y="3997874"/>
            <a:ext cx="541626" cy="448173"/>
          </a:xfrm>
          <a:prstGeom prst="cloud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455696" y="4465394"/>
            <a:ext cx="314500" cy="2270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5869693" y="5364753"/>
            <a:ext cx="249835" cy="3499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sp>
        <p:nvSpPr>
          <p:cNvPr id="19" name="Cloud 18"/>
          <p:cNvSpPr/>
          <p:nvPr/>
        </p:nvSpPr>
        <p:spPr bwMode="auto">
          <a:xfrm rot="19574127">
            <a:off x="6342449" y="4243644"/>
            <a:ext cx="541626" cy="448173"/>
          </a:xfrm>
          <a:prstGeom prst="cloud">
            <a:avLst/>
          </a:prstGeom>
          <a:solidFill>
            <a:srgbClr val="FFFF00">
              <a:alpha val="8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sp>
        <p:nvSpPr>
          <p:cNvPr id="22" name="Cloud 21"/>
          <p:cNvSpPr/>
          <p:nvPr/>
        </p:nvSpPr>
        <p:spPr bwMode="auto">
          <a:xfrm rot="19574127">
            <a:off x="5797853" y="5230358"/>
            <a:ext cx="541626" cy="448173"/>
          </a:xfrm>
          <a:prstGeom prst="cloud">
            <a:avLst/>
          </a:prstGeom>
          <a:solidFill>
            <a:srgbClr val="FFFF00">
              <a:alpha val="8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01643" y="197311"/>
            <a:ext cx="2392001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3366FF"/>
                </a:solidFill>
              </a:rPr>
              <a:t>Displacement current:</a:t>
            </a:r>
          </a:p>
        </p:txBody>
      </p:sp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445" y="1384228"/>
            <a:ext cx="2362200" cy="7620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695" y="654105"/>
            <a:ext cx="2717800" cy="5969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93685" y="5824588"/>
            <a:ext cx="4112492" cy="868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6600"/>
                </a:solidFill>
              </a:rPr>
              <a:t>This electric field keeps the charge particles accelerated as they lose energy to coherent curvature radiation.</a:t>
            </a:r>
          </a:p>
        </p:txBody>
      </p:sp>
    </p:spTree>
    <p:extLst>
      <p:ext uri="{BB962C8B-B14F-4D97-AF65-F5344CB8AC3E}">
        <p14:creationId xmlns:p14="http://schemas.microsoft.com/office/powerpoint/2010/main" val="26257603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2E6650-F6C7-2F4B-98D6-2894910852BF}"/>
              </a:ext>
            </a:extLst>
          </p:cNvPr>
          <p:cNvSpPr txBox="1"/>
          <p:nvPr/>
        </p:nvSpPr>
        <p:spPr>
          <a:xfrm>
            <a:off x="259199" y="303423"/>
            <a:ext cx="8348772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Particle advection by Alfven waves prevent charge starvation?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97B847-E423-1D49-B967-1A1363F9B791}"/>
              </a:ext>
            </a:extLst>
          </p:cNvPr>
          <p:cNvSpPr txBox="1"/>
          <p:nvPr/>
        </p:nvSpPr>
        <p:spPr>
          <a:xfrm>
            <a:off x="2269716" y="756155"/>
            <a:ext cx="5679760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C8CCAB"/>
                </a:solidFill>
              </a:rPr>
              <a:t>The work of Chen et al. (2020) suggests this possibility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C2848F9-C161-9846-BF51-ED5C385CC5E7}"/>
                  </a:ext>
                </a:extLst>
              </p:cNvPr>
              <p:cNvSpPr txBox="1"/>
              <p:nvPr/>
            </p:nvSpPr>
            <p:spPr>
              <a:xfrm>
                <a:off x="1480288" y="5638287"/>
                <a:ext cx="6656932" cy="1122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>
                    <a:solidFill>
                      <a:srgbClr val="FFC000"/>
                    </a:solidFill>
                  </a:rPr>
                  <a:t>Lorentz factor variation across the wavelength by a factor ~2 would destroy the delicate balance. Freshly swept up particles by the wave-packet over the distance of ~1 </a:t>
                </a:r>
                <a:r>
                  <a:rPr lang="en-US" sz="1800" b="1" dirty="0" err="1">
                    <a:solidFill>
                      <a:srgbClr val="FFC000"/>
                    </a:solidFill>
                  </a:rPr>
                  <a:t>ms</a:t>
                </a:r>
                <a:r>
                  <a:rPr lang="en-US" sz="1800" b="1" dirty="0">
                    <a:solidFill>
                      <a:srgbClr val="FFC000"/>
                    </a:solidFill>
                  </a:rPr>
                  <a:t>*c force the system away from this balance; 1D simulation results on the next slide </a:t>
                </a:r>
                <a14:m>
                  <m:oMath xmlns:m="http://schemas.openxmlformats.org/officeDocument/2006/math">
                    <m:r>
                      <a:rPr lang="en-US" sz="1800" b="1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endParaRPr lang="en-US" sz="1800" b="1" dirty="0">
                  <a:solidFill>
                    <a:srgbClr val="FFC000"/>
                  </a:solidFill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C2848F9-C161-9846-BF51-ED5C385CC5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0288" y="5638287"/>
                <a:ext cx="6656932" cy="1122871"/>
              </a:xfrm>
              <a:prstGeom prst="rect">
                <a:avLst/>
              </a:prstGeom>
              <a:blipFill>
                <a:blip r:embed="rId2"/>
                <a:stretch>
                  <a:fillRect l="-762" t="-4494" b="-6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AE605BA-436D-7F43-A107-27EEB035C98C}"/>
                  </a:ext>
                </a:extLst>
              </p:cNvPr>
              <p:cNvSpPr txBox="1"/>
              <p:nvPr/>
            </p:nvSpPr>
            <p:spPr>
              <a:xfrm>
                <a:off x="311435" y="1066475"/>
                <a:ext cx="8249502" cy="6031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FF66"/>
                    </a:solidFill>
                  </a:rPr>
                  <a:t>Particle column density required  &gt;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000" b="1" i="1" smtClean="0">
                            <a:solidFill>
                              <a:srgbClr val="FFFF66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000" b="1" i="1" smtClean="0">
                            <a:solidFill>
                              <a:srgbClr val="FFFF66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US" sz="2000" b="1" i="1" smtClean="0">
                            <a:solidFill>
                              <a:srgbClr val="FFFF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  <m:f>
                          <m:fPr>
                            <m:ctrlPr>
                              <a:rPr lang="en-US" sz="2000" b="1" i="1" smtClean="0">
                                <a:solidFill>
                                  <a:srgbClr val="FFFF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smtClean="0">
                                <a:solidFill>
                                  <a:srgbClr val="FFFF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acc>
                              <m:accPr>
                                <m:chr m:val="⃗"/>
                                <m:ctrlPr>
                                  <a:rPr lang="en-US" sz="2000" b="1" i="1" smtClean="0">
                                    <a:solidFill>
                                      <a:srgbClr val="FFFF6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1" i="1" smtClean="0">
                                    <a:solidFill>
                                      <a:srgbClr val="FFFF6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𝜵</m:t>
                                </m:r>
                              </m:e>
                            </m:acc>
                            <m:r>
                              <m:rPr>
                                <m:brk/>
                              </m:rPr>
                              <a:rPr lang="en-US" sz="2000" b="1" i="1" smtClean="0">
                                <a:solidFill>
                                  <a:srgbClr val="FFFF66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acc>
                              <m:accPr>
                                <m:chr m:val="⃗"/>
                                <m:ctrlPr>
                                  <a:rPr lang="en-US" sz="2000" b="1" i="1" smtClean="0">
                                    <a:solidFill>
                                      <a:srgbClr val="FFFF6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1" i="1" smtClean="0">
                                    <a:solidFill>
                                      <a:srgbClr val="FFFF66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</m:acc>
                            <m:r>
                              <m:rPr>
                                <m:brk/>
                              </m:rPr>
                              <a:rPr lang="en-US" sz="2000" b="1" i="1" smtClean="0">
                                <a:solidFill>
                                  <a:srgbClr val="FFFF66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</m:num>
                          <m:den>
                            <m:r>
                              <a:rPr lang="en-US" sz="2000" b="1" i="1" smtClean="0">
                                <a:solidFill>
                                  <a:srgbClr val="FFFF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𝟒</m:t>
                            </m:r>
                            <m:r>
                              <a:rPr lang="en-US" sz="2000" b="1" i="1" smtClean="0">
                                <a:solidFill>
                                  <a:srgbClr val="FFFF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  <m:r>
                              <a:rPr lang="en-US" sz="2000" b="1" i="1" smtClean="0">
                                <a:solidFill>
                                  <a:srgbClr val="FFFF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𝒒</m:t>
                            </m:r>
                          </m:den>
                        </m:f>
                      </m:e>
                    </m:nary>
                    <m:r>
                      <a:rPr lang="en-US" sz="2000" b="1" i="1" smtClean="0">
                        <a:solidFill>
                          <a:srgbClr val="FFFF66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1" smtClean="0">
                        <a:solidFill>
                          <a:srgbClr val="FFFF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000" b="1" dirty="0">
                    <a:solidFill>
                      <a:srgbClr val="FFFF66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 dirty="0" smtClean="0">
                            <a:solidFill>
                              <a:srgbClr val="FFFF6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dirty="0" smtClean="0">
                            <a:solidFill>
                              <a:srgbClr val="FFFF66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000" b="1" i="1" dirty="0" smtClean="0">
                            <a:solidFill>
                              <a:srgbClr val="FFFF66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sup>
                    </m:sSup>
                    <m:sSup>
                      <m:sSupPr>
                        <m:ctrlPr>
                          <a:rPr lang="en-US" sz="2000" b="1" i="1" dirty="0" smtClean="0">
                            <a:solidFill>
                              <a:srgbClr val="FFFF6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dirty="0" smtClean="0">
                            <a:solidFill>
                              <a:srgbClr val="FFFF66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2000" b="1" i="1" dirty="0" smtClean="0">
                            <a:solidFill>
                              <a:srgbClr val="FFFF66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1" i="1" dirty="0" smtClean="0">
                            <a:solidFill>
                              <a:srgbClr val="FFFF66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FFFF66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dirty="0" smtClean="0">
                            <a:solidFill>
                              <a:srgbClr val="FFFF6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1" i="1" dirty="0" smtClean="0">
                                <a:solidFill>
                                  <a:srgbClr val="FFFF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dirty="0" smtClean="0">
                                <a:solidFill>
                                  <a:srgbClr val="FFFF66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b="1" i="1" dirty="0" smtClean="0">
                                <a:solidFill>
                                  <a:srgbClr val="FFFF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𝜹</m:t>
                            </m:r>
                            <m:r>
                              <a:rPr lang="en-US" sz="2000" b="1" i="1" dirty="0" smtClean="0">
                                <a:solidFill>
                                  <a:srgbClr val="FFFF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𝑩</m:t>
                            </m:r>
                            <m:r>
                              <a:rPr lang="en-US" sz="2000" b="1" i="1" dirty="0" smtClean="0">
                                <a:solidFill>
                                  <a:srgbClr val="FFFF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sub>
                            <m:r>
                              <a:rPr lang="en-US" sz="2000" b="1" i="1" dirty="0" smtClean="0">
                                <a:solidFill>
                                  <a:srgbClr val="FFFF66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b="1" i="1" dirty="0" smtClean="0">
                                <a:solidFill>
                                  <a:srgbClr val="FFFF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dirty="0" smtClean="0">
                                <a:solidFill>
                                  <a:srgbClr val="FFFF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lang="en-US" sz="2000" b="1" i="1" dirty="0" smtClean="0">
                                <a:solidFill>
                                  <a:srgbClr val="FFFF66"/>
                                </a:solidFill>
                                <a:latin typeface="Cambria Math" panose="02040503050406030204" pitchFamily="18" charset="0"/>
                              </a:rPr>
                              <m:t>𝒂𝒘</m:t>
                            </m:r>
                            <m:r>
                              <a:rPr lang="en-US" sz="2000" b="1" i="1" dirty="0" smtClean="0">
                                <a:solidFill>
                                  <a:srgbClr val="FFFF66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b="1" i="1" dirty="0" smtClean="0">
                                <a:solidFill>
                                  <a:srgbClr val="FFFF66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b="1" dirty="0">
                    <a:solidFill>
                      <a:srgbClr val="FFFF66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FFFF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sz="2000" b="1" i="1" dirty="0" smtClean="0">
                            <a:solidFill>
                              <a:srgbClr val="FFFF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dirty="0" smtClean="0">
                            <a:solidFill>
                              <a:srgbClr val="FFFF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sz="2000" b="1" i="1" dirty="0" smtClean="0">
                            <a:solidFill>
                              <a:srgbClr val="FFFF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1" i="1" dirty="0" smtClean="0">
                            <a:solidFill>
                              <a:srgbClr val="FFFF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2000" b="1" dirty="0">
                  <a:solidFill>
                    <a:srgbClr val="FFFF66"/>
                  </a:solidFill>
                </a:endParaRP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AE605BA-436D-7F43-A107-27EEB035C9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435" y="1066475"/>
                <a:ext cx="8249502" cy="603178"/>
              </a:xfrm>
              <a:prstGeom prst="rect">
                <a:avLst/>
              </a:prstGeom>
              <a:blipFill>
                <a:blip r:embed="rId3"/>
                <a:stretch>
                  <a:fillRect l="-769" t="-89583" b="-1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F87E409C-E378-0040-9512-F20388D63AB1}"/>
              </a:ext>
            </a:extLst>
          </p:cNvPr>
          <p:cNvSpPr txBox="1"/>
          <p:nvPr/>
        </p:nvSpPr>
        <p:spPr>
          <a:xfrm>
            <a:off x="2405941" y="1623187"/>
            <a:ext cx="6645950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 factor ~10</a:t>
            </a:r>
            <a:r>
              <a:rPr lang="en-US" sz="1600" b="1" baseline="30000" dirty="0"/>
              <a:t>5  </a:t>
            </a:r>
            <a:r>
              <a:rPr lang="en-US" sz="1600" b="1" dirty="0"/>
              <a:t>larger than G-J at 10</a:t>
            </a:r>
            <a:r>
              <a:rPr lang="en-US" sz="1600" b="1" baseline="30000" dirty="0"/>
              <a:t>2 </a:t>
            </a:r>
            <a:r>
              <a:rPr lang="en-US" sz="1600" b="1" dirty="0" err="1"/>
              <a:t>R</a:t>
            </a:r>
            <a:r>
              <a:rPr lang="en-US" sz="1600" b="1" baseline="-25000" dirty="0" err="1"/>
              <a:t>ns</a:t>
            </a:r>
            <a:r>
              <a:rPr lang="en-US" sz="1600" b="1" dirty="0"/>
              <a:t>,; particles cannot be advected from much below the charge-starvation radius because their speed is &lt;&lt; c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47E5DF1-9EBA-3746-8C66-1023C5BED7D1}"/>
                  </a:ext>
                </a:extLst>
              </p:cNvPr>
              <p:cNvSpPr txBox="1"/>
              <p:nvPr/>
            </p:nvSpPr>
            <p:spPr>
              <a:xfrm>
                <a:off x="186745" y="3047242"/>
                <a:ext cx="2939580" cy="1638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>
                    <a:solidFill>
                      <a:srgbClr val="FFFF66"/>
                    </a:solidFill>
                  </a:rPr>
                  <a:t>It requires complete charge separation and particles moving with </a:t>
                </a:r>
                <a:r>
                  <a:rPr lang="en-US" sz="1800" b="1" dirty="0" err="1">
                    <a:solidFill>
                      <a:srgbClr val="FFFF66"/>
                    </a:solidFill>
                  </a:rPr>
                  <a:t>γ</a:t>
                </a:r>
                <a:r>
                  <a:rPr lang="en-US" sz="1800" b="1" dirty="0">
                    <a:solidFill>
                      <a:srgbClr val="FFFF66"/>
                    </a:solidFill>
                  </a:rPr>
                  <a:t> &gt; 10</a:t>
                </a:r>
                <a:r>
                  <a:rPr lang="en-US" sz="1800" b="1" baseline="30000" dirty="0">
                    <a:solidFill>
                      <a:srgbClr val="FFFF66"/>
                    </a:solidFill>
                  </a:rPr>
                  <a:t>2 </a:t>
                </a:r>
                <a:r>
                  <a:rPr lang="en-US" sz="1800" b="1" dirty="0">
                    <a:solidFill>
                      <a:srgbClr val="FFFF66"/>
                    </a:solidFill>
                  </a:rPr>
                  <a:t> to prevent charge starvation for ~ 1 </a:t>
                </a:r>
                <a:r>
                  <a:rPr lang="en-US" sz="1800" b="1" dirty="0" err="1">
                    <a:solidFill>
                      <a:srgbClr val="FFFF66"/>
                    </a:solidFill>
                  </a:rPr>
                  <a:t>ms</a:t>
                </a:r>
                <a:r>
                  <a:rPr lang="en-US" sz="1800" b="1" dirty="0">
                    <a:solidFill>
                      <a:srgbClr val="FFFF66"/>
                    </a:solidFill>
                  </a:rPr>
                  <a:t> or 10</a:t>
                </a:r>
                <a:r>
                  <a:rPr lang="en-US" sz="1800" b="1" baseline="30000" dirty="0">
                    <a:solidFill>
                      <a:srgbClr val="FFFF66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en-US" sz="1800" b="1" i="1" dirty="0">
                        <a:solidFill>
                          <a:srgbClr val="FFFF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𝝀</m:t>
                    </m:r>
                  </m:oMath>
                </a14:m>
                <a:r>
                  <a:rPr lang="en-US" sz="1800" b="1" baseline="-25000" dirty="0">
                    <a:solidFill>
                      <a:srgbClr val="FFFF66"/>
                    </a:solidFill>
                  </a:rPr>
                  <a:t>aw</a:t>
                </a:r>
                <a:endParaRPr lang="en-US" sz="1800" b="1" dirty="0">
                  <a:solidFill>
                    <a:srgbClr val="FFFF66"/>
                  </a:solidFill>
                </a:endParaRPr>
              </a:p>
              <a:p>
                <a:endParaRPr lang="en-US" sz="1800" dirty="0">
                  <a:solidFill>
                    <a:srgbClr val="FFFF66"/>
                  </a:solidFill>
                </a:endParaRP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47E5DF1-9EBA-3746-8C66-1023C5BED7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745" y="3047242"/>
                <a:ext cx="2939580" cy="1638141"/>
              </a:xfrm>
              <a:prstGeom prst="rect">
                <a:avLst/>
              </a:prstGeom>
              <a:blipFill>
                <a:blip r:embed="rId4"/>
                <a:stretch>
                  <a:fillRect l="-1717" t="-3077" r="-8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1E9B55B4-EB08-984A-4886-2E972480D53C}"/>
              </a:ext>
            </a:extLst>
          </p:cNvPr>
          <p:cNvGrpSpPr/>
          <p:nvPr/>
        </p:nvGrpSpPr>
        <p:grpSpPr>
          <a:xfrm>
            <a:off x="3360716" y="2347889"/>
            <a:ext cx="5543303" cy="3151292"/>
            <a:chOff x="3360716" y="2371639"/>
            <a:chExt cx="5543303" cy="315129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D1A4532-A4C4-08D5-4F72-8A6E1E659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60716" y="2371639"/>
              <a:ext cx="5543303" cy="315129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B0E7915-B186-B6F1-D6D6-BAA1FD3E0C7C}"/>
                </a:ext>
              </a:extLst>
            </p:cNvPr>
            <p:cNvSpPr txBox="1"/>
            <p:nvPr/>
          </p:nvSpPr>
          <p:spPr>
            <a:xfrm>
              <a:off x="4104972" y="2990191"/>
              <a:ext cx="388248" cy="321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C000"/>
                  </a:solidFill>
                </a:rPr>
                <a:t>e</a:t>
              </a:r>
              <a:r>
                <a:rPr lang="en-US" sz="1600" b="1" baseline="30000" dirty="0">
                  <a:solidFill>
                    <a:srgbClr val="FFC000"/>
                  </a:solidFill>
                </a:rPr>
                <a:t>+ </a:t>
              </a:r>
              <a:endParaRPr lang="en-US" sz="1600" b="1" dirty="0">
                <a:solidFill>
                  <a:srgbClr val="FFC000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EB79F1C-7129-4913-B349-04939B8BD80E}"/>
                </a:ext>
              </a:extLst>
            </p:cNvPr>
            <p:cNvSpPr txBox="1"/>
            <p:nvPr/>
          </p:nvSpPr>
          <p:spPr>
            <a:xfrm>
              <a:off x="5326149" y="2990191"/>
              <a:ext cx="388248" cy="321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C000"/>
                  </a:solidFill>
                </a:rPr>
                <a:t>e</a:t>
              </a:r>
              <a:r>
                <a:rPr lang="en-US" sz="1600" b="1" baseline="30000" dirty="0">
                  <a:solidFill>
                    <a:srgbClr val="FFC000"/>
                  </a:solidFill>
                </a:rPr>
                <a:t>+ </a:t>
              </a:r>
              <a:endParaRPr lang="en-US" sz="1600" b="1" dirty="0">
                <a:solidFill>
                  <a:srgbClr val="FFC00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1FA5643-D938-D2A8-A1CF-24B2BC9296AF}"/>
                </a:ext>
              </a:extLst>
            </p:cNvPr>
            <p:cNvSpPr txBox="1"/>
            <p:nvPr/>
          </p:nvSpPr>
          <p:spPr>
            <a:xfrm>
              <a:off x="6523580" y="2990191"/>
              <a:ext cx="388248" cy="321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C000"/>
                  </a:solidFill>
                </a:rPr>
                <a:t>e</a:t>
              </a:r>
              <a:r>
                <a:rPr lang="en-US" sz="1600" b="1" baseline="30000" dirty="0">
                  <a:solidFill>
                    <a:srgbClr val="FFC000"/>
                  </a:solidFill>
                </a:rPr>
                <a:t>+ </a:t>
              </a:r>
              <a:endParaRPr lang="en-US" sz="1600" b="1" dirty="0">
                <a:solidFill>
                  <a:srgbClr val="FFC000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EA34034-55DD-1297-2D5D-18523CF77C5D}"/>
                </a:ext>
              </a:extLst>
            </p:cNvPr>
            <p:cNvSpPr txBox="1"/>
            <p:nvPr/>
          </p:nvSpPr>
          <p:spPr>
            <a:xfrm>
              <a:off x="7732883" y="2990191"/>
              <a:ext cx="388248" cy="321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C000"/>
                  </a:solidFill>
                </a:rPr>
                <a:t>e</a:t>
              </a:r>
              <a:r>
                <a:rPr lang="en-US" sz="1600" b="1" baseline="30000" dirty="0">
                  <a:solidFill>
                    <a:srgbClr val="FFC000"/>
                  </a:solidFill>
                </a:rPr>
                <a:t>+ </a:t>
              </a:r>
              <a:endParaRPr lang="en-US" sz="1600" b="1" dirty="0">
                <a:solidFill>
                  <a:srgbClr val="FFC000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0D1D702-5D51-F53D-0528-465A4E590740}"/>
                </a:ext>
              </a:extLst>
            </p:cNvPr>
            <p:cNvSpPr txBox="1"/>
            <p:nvPr/>
          </p:nvSpPr>
          <p:spPr>
            <a:xfrm>
              <a:off x="4724070" y="4226802"/>
              <a:ext cx="377026" cy="349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rgbClr val="C8CCAB"/>
                  </a:solidFill>
                </a:rPr>
                <a:t>e</a:t>
              </a:r>
              <a:r>
                <a:rPr lang="en-US" sz="1800" b="1" baseline="30000" dirty="0">
                  <a:solidFill>
                    <a:srgbClr val="C8CCAB"/>
                  </a:solidFill>
                </a:rPr>
                <a:t>- </a:t>
              </a:r>
              <a:endParaRPr lang="en-US" sz="1800" b="1" dirty="0">
                <a:solidFill>
                  <a:srgbClr val="C8CCAB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23179E1-B5C5-5D1C-8213-23A796332A5F}"/>
                </a:ext>
              </a:extLst>
            </p:cNvPr>
            <p:cNvSpPr txBox="1"/>
            <p:nvPr/>
          </p:nvSpPr>
          <p:spPr>
            <a:xfrm>
              <a:off x="5933372" y="4226802"/>
              <a:ext cx="377026" cy="349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rgbClr val="C8CCAB"/>
                  </a:solidFill>
                </a:rPr>
                <a:t>e</a:t>
              </a:r>
              <a:r>
                <a:rPr lang="en-US" sz="1800" b="1" baseline="30000" dirty="0">
                  <a:solidFill>
                    <a:srgbClr val="C8CCAB"/>
                  </a:solidFill>
                </a:rPr>
                <a:t>- </a:t>
              </a:r>
              <a:endParaRPr lang="en-US" sz="1800" b="1" dirty="0">
                <a:solidFill>
                  <a:srgbClr val="C8CCAB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28D7E9D-9E2A-A827-872C-42C96E2F157D}"/>
                </a:ext>
              </a:extLst>
            </p:cNvPr>
            <p:cNvSpPr txBox="1"/>
            <p:nvPr/>
          </p:nvSpPr>
          <p:spPr>
            <a:xfrm>
              <a:off x="7142677" y="4226802"/>
              <a:ext cx="377026" cy="349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rgbClr val="C8CCAB"/>
                  </a:solidFill>
                </a:rPr>
                <a:t>e</a:t>
              </a:r>
              <a:r>
                <a:rPr lang="en-US" sz="1800" b="1" baseline="30000" dirty="0">
                  <a:solidFill>
                    <a:srgbClr val="C8CCAB"/>
                  </a:solidFill>
                </a:rPr>
                <a:t>- </a:t>
              </a:r>
              <a:endParaRPr lang="en-US" sz="1800" b="1" dirty="0">
                <a:solidFill>
                  <a:srgbClr val="C8CCAB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F216394-314C-C8D5-F016-9AADC8CD71C9}"/>
                </a:ext>
              </a:extLst>
            </p:cNvPr>
            <p:cNvSpPr txBox="1"/>
            <p:nvPr/>
          </p:nvSpPr>
          <p:spPr>
            <a:xfrm>
              <a:off x="8351977" y="4226802"/>
              <a:ext cx="377026" cy="349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rgbClr val="C8CCAB"/>
                  </a:solidFill>
                </a:rPr>
                <a:t>e</a:t>
              </a:r>
              <a:r>
                <a:rPr lang="en-US" sz="1800" b="1" baseline="30000" dirty="0">
                  <a:solidFill>
                    <a:srgbClr val="C8CCAB"/>
                  </a:solidFill>
                </a:rPr>
                <a:t>- </a:t>
              </a:r>
              <a:endParaRPr lang="en-US" sz="1800" b="1" dirty="0">
                <a:solidFill>
                  <a:srgbClr val="C8CCAB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5F11C1C0-4475-5305-A954-18763BB327BF}"/>
                    </a:ext>
                  </a:extLst>
                </p:cNvPr>
                <p:cNvSpPr txBox="1"/>
                <p:nvPr/>
              </p:nvSpPr>
              <p:spPr>
                <a:xfrm>
                  <a:off x="6039401" y="5227123"/>
                  <a:ext cx="716222" cy="29270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𝐴𝑊</m:t>
                            </m:r>
                          </m:sub>
                        </m:sSub>
                      </m:oMath>
                    </m:oMathPara>
                  </a14:m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5F11C1C0-4475-5305-A954-18763BB327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9401" y="5227123"/>
                  <a:ext cx="716222" cy="292709"/>
                </a:xfrm>
                <a:prstGeom prst="rect">
                  <a:avLst/>
                </a:prstGeom>
                <a:blipFill>
                  <a:blip r:embed="rId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60121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0" grpId="0"/>
      <p:bldP spid="31" grpId="0"/>
      <p:bldP spid="32" grpId="0"/>
      <p:bldP spid="3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7A15E5-839C-DE56-E210-0BC2F50C6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37" y="356260"/>
            <a:ext cx="6076627" cy="34200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006AFF-67F5-0623-B38C-5FBB7C2129DF}"/>
              </a:ext>
            </a:extLst>
          </p:cNvPr>
          <p:cNvSpPr txBox="1"/>
          <p:nvPr/>
        </p:nvSpPr>
        <p:spPr>
          <a:xfrm>
            <a:off x="6605635" y="544540"/>
            <a:ext cx="2076994" cy="779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1D simulation results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7F67D8-70D9-C7C5-3340-F325F21D02A8}"/>
              </a:ext>
            </a:extLst>
          </p:cNvPr>
          <p:cNvSpPr txBox="1"/>
          <p:nvPr/>
        </p:nvSpPr>
        <p:spPr>
          <a:xfrm>
            <a:off x="6753500" y="1571981"/>
            <a:ext cx="2155368" cy="1809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Alfven wave on the verge of charge starvation propagating through a low density medium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7A5BE9-470B-7F27-9BD3-57C450BE64D6}"/>
              </a:ext>
            </a:extLst>
          </p:cNvPr>
          <p:cNvSpPr txBox="1"/>
          <p:nvPr/>
        </p:nvSpPr>
        <p:spPr>
          <a:xfrm>
            <a:off x="116740" y="4016584"/>
            <a:ext cx="2008943" cy="1466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Oscillations develop on plasma length scale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ADD757-303A-EA28-CCEB-1F2B0358A718}"/>
                  </a:ext>
                </a:extLst>
              </p:cNvPr>
              <p:cNvSpPr txBox="1"/>
              <p:nvPr/>
            </p:nvSpPr>
            <p:spPr>
              <a:xfrm>
                <a:off x="2787541" y="3388689"/>
                <a:ext cx="942309" cy="3785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𝐴𝑊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ADD757-303A-EA28-CCEB-1F2B0358A7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7541" y="3388689"/>
                <a:ext cx="942309" cy="378565"/>
              </a:xfrm>
              <a:prstGeom prst="rect">
                <a:avLst/>
              </a:prstGeom>
              <a:blipFill>
                <a:blip r:embed="rId3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917DCA7-DC77-79E6-E2BD-753C71C0269A}"/>
                  </a:ext>
                </a:extLst>
              </p:cNvPr>
              <p:cNvSpPr txBox="1"/>
              <p:nvPr/>
            </p:nvSpPr>
            <p:spPr>
              <a:xfrm>
                <a:off x="4473836" y="2628668"/>
                <a:ext cx="1282274" cy="378565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rtlCol="0">
                <a:spAutoFit/>
              </a:bodyPr>
              <a:lstStyle/>
              <a:p>
                <a:pPr/>
                <a:r>
                  <a:rPr lang="en-US" sz="2000" dirty="0">
                    <a:solidFill>
                      <a:schemeClr val="tx1"/>
                    </a:solidFill>
                  </a:rPr>
                  <a:t>t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 = 45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𝐴𝑊</m:t>
                        </m:r>
                      </m:sub>
                    </m:sSub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917DCA7-DC77-79E6-E2BD-753C71C026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3836" y="2628668"/>
                <a:ext cx="1282274" cy="378565"/>
              </a:xfrm>
              <a:prstGeom prst="rect">
                <a:avLst/>
              </a:prstGeom>
              <a:blipFill>
                <a:blip r:embed="rId4"/>
                <a:stretch>
                  <a:fillRect l="-4902" t="-9677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5A531B2-95B5-D7A1-FA35-950262082947}"/>
              </a:ext>
            </a:extLst>
          </p:cNvPr>
          <p:cNvSpPr txBox="1"/>
          <p:nvPr/>
        </p:nvSpPr>
        <p:spPr>
          <a:xfrm>
            <a:off x="4108865" y="534392"/>
            <a:ext cx="1756699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Kumar et al. 2022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83395A-7539-569C-CA11-A050E81400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2607" y="3888077"/>
            <a:ext cx="5225143" cy="295453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82E4C12-117B-DDD4-0389-E91C6314C681}"/>
                  </a:ext>
                </a:extLst>
              </p:cNvPr>
              <p:cNvSpPr txBox="1"/>
              <p:nvPr/>
            </p:nvSpPr>
            <p:spPr>
              <a:xfrm>
                <a:off x="6510369" y="6466836"/>
                <a:ext cx="807785" cy="3785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:r>
                  <a:rPr lang="en-US" sz="2000" b="0" dirty="0">
                    <a:solidFill>
                      <a:schemeClr val="tx1"/>
                    </a:solidFill>
                  </a:rPr>
                  <a:t>t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𝐴𝑊</m:t>
                        </m:r>
                      </m:sub>
                    </m:sSub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82E4C12-117B-DDD4-0389-E91C6314C6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0369" y="6466836"/>
                <a:ext cx="807785" cy="378565"/>
              </a:xfrm>
              <a:prstGeom prst="rect">
                <a:avLst/>
              </a:prstGeom>
              <a:blipFill>
                <a:blip r:embed="rId6"/>
                <a:stretch>
                  <a:fillRect l="-7813" t="-12903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1832EA81-6B59-075B-06F9-98D2F24D71F3}"/>
              </a:ext>
            </a:extLst>
          </p:cNvPr>
          <p:cNvSpPr txBox="1"/>
          <p:nvPr/>
        </p:nvSpPr>
        <p:spPr>
          <a:xfrm>
            <a:off x="4712532" y="4095004"/>
            <a:ext cx="1756699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Kumar et al. 2022</a:t>
            </a:r>
          </a:p>
        </p:txBody>
      </p:sp>
    </p:spTree>
    <p:extLst>
      <p:ext uri="{BB962C8B-B14F-4D97-AF65-F5344CB8AC3E}">
        <p14:creationId xmlns:p14="http://schemas.microsoft.com/office/powerpoint/2010/main" val="16733216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D9B9EF-BA94-6D3E-9027-D260C39289EE}"/>
              </a:ext>
            </a:extLst>
          </p:cNvPr>
          <p:cNvSpPr txBox="1"/>
          <p:nvPr/>
        </p:nvSpPr>
        <p:spPr>
          <a:xfrm>
            <a:off x="1351650" y="142508"/>
            <a:ext cx="6113405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Can FRB waves escape the magnetosphere</a:t>
            </a:r>
            <a:r>
              <a:rPr lang="en-US" b="1" dirty="0"/>
              <a:t>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9BC75A-35E5-FFCD-F6D3-D1D99B202A0C}"/>
              </a:ext>
            </a:extLst>
          </p:cNvPr>
          <p:cNvGrpSpPr/>
          <p:nvPr/>
        </p:nvGrpSpPr>
        <p:grpSpPr>
          <a:xfrm>
            <a:off x="3555" y="1020953"/>
            <a:ext cx="9196771" cy="3508251"/>
            <a:chOff x="3555" y="866573"/>
            <a:chExt cx="9196771" cy="350825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7DEEE6D-86E3-5277-91F6-F1650ACC8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55" y="866573"/>
              <a:ext cx="9196771" cy="350825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9136763-E230-FDCE-EBB1-B8242D020B61}"/>
                </a:ext>
              </a:extLst>
            </p:cNvPr>
            <p:cNvSpPr txBox="1"/>
            <p:nvPr/>
          </p:nvSpPr>
          <p:spPr>
            <a:xfrm>
              <a:off x="2683824" y="997527"/>
              <a:ext cx="854721" cy="349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chemeClr val="tx1"/>
                  </a:solidFill>
                </a:rPr>
                <a:t>a = 10</a:t>
              </a:r>
              <a:r>
                <a:rPr lang="en-US" sz="1800" b="1" baseline="30000" dirty="0">
                  <a:solidFill>
                    <a:schemeClr val="tx1"/>
                  </a:solidFill>
                </a:rPr>
                <a:t>4</a:t>
              </a:r>
              <a:endParaRPr lang="en-US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06AEC53-A760-9BC2-7A28-8A90102B3B88}"/>
                </a:ext>
              </a:extLst>
            </p:cNvPr>
            <p:cNvSpPr txBox="1"/>
            <p:nvPr/>
          </p:nvSpPr>
          <p:spPr>
            <a:xfrm>
              <a:off x="7978228" y="995552"/>
              <a:ext cx="854721" cy="349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chemeClr val="tx1"/>
                  </a:solidFill>
                </a:rPr>
                <a:t>a = 10</a:t>
              </a:r>
              <a:r>
                <a:rPr lang="en-US" sz="1800" b="1" baseline="30000" dirty="0">
                  <a:solidFill>
                    <a:schemeClr val="tx1"/>
                  </a:solidFill>
                </a:rPr>
                <a:t>4</a:t>
              </a:r>
              <a:endParaRPr lang="en-US" sz="1800" b="1" dirty="0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C7CF89F-E1E8-63C8-38A1-06DA32DAF357}"/>
                  </a:ext>
                </a:extLst>
              </p:cNvPr>
              <p:cNvSpPr txBox="1"/>
              <p:nvPr/>
            </p:nvSpPr>
            <p:spPr>
              <a:xfrm>
                <a:off x="-54850" y="649583"/>
                <a:ext cx="9243941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/>
                  <a:t>The cross-section is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 </m:t>
                    </m:r>
                    <m:sSub>
                      <m:sSubPr>
                        <m:ctrlP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sz="1800" b="1" dirty="0"/>
                  <a:t> when particle is at rest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𝜸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), </m:t>
                    </m:r>
                  </m:oMath>
                </a14:m>
                <a:r>
                  <a:rPr lang="en-US" sz="1800" b="1" dirty="0"/>
                  <a:t> and of order a</a:t>
                </a:r>
                <a:r>
                  <a:rPr lang="en-US" sz="1800" b="1" baseline="30000" dirty="0"/>
                  <a:t>2</a:t>
                </a:r>
                <a:r>
                  <a:rPr lang="en-US" sz="1800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sz="1800" b="1" dirty="0"/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𝜸</m:t>
                        </m:r>
                      </m:e>
                      <m:sub>
                        <m:r>
                          <a:rPr lang="en-US" sz="1800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1800" b="1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800" b="1" dirty="0"/>
                  <a:t>2x10</a:t>
                </a:r>
                <a:r>
                  <a:rPr lang="en-US" sz="1800" b="1" baseline="30000" dirty="0"/>
                  <a:t>3</a:t>
                </a:r>
                <a:endParaRPr lang="en-US" sz="1800" b="1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C7CF89F-E1E8-63C8-38A1-06DA32DAF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4850" y="649583"/>
                <a:ext cx="9243941" cy="349968"/>
              </a:xfrm>
              <a:prstGeom prst="rect">
                <a:avLst/>
              </a:prstGeom>
              <a:blipFill>
                <a:blip r:embed="rId3"/>
                <a:stretch>
                  <a:fillRect l="-549" t="-10714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C123B77F-6C18-E114-956B-0C14F72BFD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771" y="4573593"/>
            <a:ext cx="2850985" cy="232003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49B658-D542-22E9-6355-12E11A7EF085}"/>
              </a:ext>
            </a:extLst>
          </p:cNvPr>
          <p:cNvSpPr txBox="1"/>
          <p:nvPr/>
        </p:nvSpPr>
        <p:spPr>
          <a:xfrm rot="16200000">
            <a:off x="2624726" y="5550647"/>
            <a:ext cx="2428806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Color coding is optical depth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3928F50-3361-CA5E-235F-364C0394642B}"/>
              </a:ext>
            </a:extLst>
          </p:cNvPr>
          <p:cNvGrpSpPr/>
          <p:nvPr/>
        </p:nvGrpSpPr>
        <p:grpSpPr>
          <a:xfrm>
            <a:off x="4773879" y="4548252"/>
            <a:ext cx="2982151" cy="784341"/>
            <a:chOff x="5142014" y="4750130"/>
            <a:chExt cx="2982151" cy="78434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687B0D2-AFDF-746F-174D-86440900820E}"/>
                </a:ext>
              </a:extLst>
            </p:cNvPr>
            <p:cNvSpPr txBox="1"/>
            <p:nvPr/>
          </p:nvSpPr>
          <p:spPr>
            <a:xfrm>
              <a:off x="5670865" y="5213165"/>
              <a:ext cx="2453300" cy="32130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Qu, Kumar, Zhang (2022)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BDB7072-A3E0-2374-F425-9FC251EA78A5}"/>
                </a:ext>
              </a:extLst>
            </p:cNvPr>
            <p:cNvCxnSpPr/>
            <p:nvPr/>
          </p:nvCxnSpPr>
          <p:spPr bwMode="auto">
            <a:xfrm flipV="1">
              <a:off x="6911434" y="4750130"/>
              <a:ext cx="0" cy="463035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F623F24-DBC0-5E04-6FFB-BA622CB305A4}"/>
                </a:ext>
              </a:extLst>
            </p:cNvPr>
            <p:cNvCxnSpPr/>
            <p:nvPr/>
          </p:nvCxnSpPr>
          <p:spPr bwMode="auto">
            <a:xfrm flipH="1">
              <a:off x="5142014" y="5385693"/>
              <a:ext cx="522515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91BDE64-3D47-804F-157C-A6521000CFEF}"/>
                  </a:ext>
                </a:extLst>
              </p:cNvPr>
              <p:cNvSpPr txBox="1"/>
              <p:nvPr/>
            </p:nvSpPr>
            <p:spPr>
              <a:xfrm>
                <a:off x="4151414" y="5554501"/>
                <a:ext cx="3793182" cy="607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800" b="1" dirty="0"/>
                  <a:t>angle between magnetic field and photon momentum vector</a:t>
                </a: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91BDE64-3D47-804F-157C-A6521000CF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1414" y="5554501"/>
                <a:ext cx="3793182" cy="607602"/>
              </a:xfrm>
              <a:prstGeom prst="rect">
                <a:avLst/>
              </a:prstGeom>
              <a:blipFill>
                <a:blip r:embed="rId5"/>
                <a:stretch>
                  <a:fillRect t="-6122" r="-3000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1914912-108F-C2A7-82F3-8FC2AB6CE4BF}"/>
                  </a:ext>
                </a:extLst>
              </p:cNvPr>
              <p:cNvSpPr txBox="1"/>
              <p:nvPr/>
            </p:nvSpPr>
            <p:spPr>
              <a:xfrm>
                <a:off x="3948885" y="6168709"/>
                <a:ext cx="4078514" cy="627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𝜸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en-US" sz="1800" b="1" dirty="0"/>
                  <a:t>: particle LF before EM the arrival of FRB pulse</a:t>
                </a: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1914912-108F-C2A7-82F3-8FC2AB6CE4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8885" y="6168709"/>
                <a:ext cx="4078514" cy="627479"/>
              </a:xfrm>
              <a:prstGeom prst="rect">
                <a:avLst/>
              </a:prstGeom>
              <a:blipFill>
                <a:blip r:embed="rId6"/>
                <a:stretch>
                  <a:fillRect t="-5882" r="-2484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4749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9602" y="107616"/>
            <a:ext cx="4428416" cy="556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/>
              <a:t>Predictions of the model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092694"/>
            <a:ext cx="5576767" cy="440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Maximum FRB Luminosity</a:t>
            </a:r>
            <a:r>
              <a:rPr lang="en-US" b="1" dirty="0"/>
              <a:t>  ~ 10</a:t>
            </a:r>
            <a:r>
              <a:rPr lang="en-US" b="1" baseline="30000" dirty="0"/>
              <a:t>47 </a:t>
            </a:r>
            <a:r>
              <a:rPr lang="en-US" b="1" dirty="0"/>
              <a:t>erg s</a:t>
            </a:r>
            <a:r>
              <a:rPr lang="en-US" b="1" baseline="30000" dirty="0"/>
              <a:t>-1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86341" y="1760269"/>
            <a:ext cx="8357659" cy="954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As the electric field approaches the </a:t>
            </a:r>
            <a:r>
              <a:rPr lang="en-US" sz="2000" b="1" i="1" dirty="0">
                <a:solidFill>
                  <a:srgbClr val="FFFF00"/>
                </a:solidFill>
              </a:rPr>
              <a:t>Schwinger limit</a:t>
            </a:r>
            <a:r>
              <a:rPr lang="en-US" sz="2000" b="1" dirty="0">
                <a:solidFill>
                  <a:srgbClr val="FFFF00"/>
                </a:solidFill>
              </a:rPr>
              <a:t> – 4x10</a:t>
            </a:r>
            <a:r>
              <a:rPr lang="en-US" sz="2000" b="1" baseline="30000" dirty="0">
                <a:solidFill>
                  <a:srgbClr val="FFFF00"/>
                </a:solidFill>
              </a:rPr>
              <a:t>13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esu</a:t>
            </a:r>
            <a:r>
              <a:rPr lang="en-US" sz="2000" b="1" dirty="0">
                <a:solidFill>
                  <a:srgbClr val="FFFF00"/>
                </a:solidFill>
              </a:rPr>
              <a:t> – e</a:t>
            </a:r>
            <a:r>
              <a:rPr lang="en-US" sz="2000" b="1" baseline="30000" dirty="0">
                <a:solidFill>
                  <a:srgbClr val="FFFF00"/>
                </a:solidFill>
              </a:rPr>
              <a:t>±</a:t>
            </a:r>
            <a:r>
              <a:rPr lang="en-US" sz="2000" b="1" dirty="0">
                <a:solidFill>
                  <a:srgbClr val="FFFF00"/>
                </a:solidFill>
              </a:rPr>
              <a:t> are pulled from vacuum, and the cascade shorts the electric field needed for accelerating particles for coherent radiation.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28600" y="1016494"/>
            <a:ext cx="3127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3200" b="1" dirty="0">
                <a:solidFill>
                  <a:srgbClr val="FFFFFF"/>
                </a:solidFill>
                <a:cs typeface="Times New Roman" charset="0"/>
              </a:rPr>
              <a:t>•</a:t>
            </a:r>
          </a:p>
        </p:txBody>
      </p:sp>
      <p:sp>
        <p:nvSpPr>
          <p:cNvPr id="32" name="Text Box 4">
            <a:extLst>
              <a:ext uri="{FF2B5EF4-FFF2-40B4-BE49-F238E27FC236}">
                <a16:creationId xmlns:a16="http://schemas.microsoft.com/office/drawing/2014/main" id="{789A387F-B5C3-4245-8005-93E8D671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73" y="3196046"/>
            <a:ext cx="312737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3200" b="1" dirty="0">
                <a:cs typeface="Times New Roman" charset="0"/>
              </a:rPr>
              <a:t>•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ED7A8F9-925E-3642-AF17-8D0F17886C23}"/>
              </a:ext>
            </a:extLst>
          </p:cNvPr>
          <p:cNvSpPr txBox="1"/>
          <p:nvPr/>
        </p:nvSpPr>
        <p:spPr>
          <a:xfrm>
            <a:off x="431073" y="3272246"/>
            <a:ext cx="3583032" cy="440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Minimum FRB frequency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A51E358-BBDC-DB49-987C-0D68A4B1E15A}"/>
              </a:ext>
            </a:extLst>
          </p:cNvPr>
          <p:cNvSpPr txBox="1"/>
          <p:nvPr/>
        </p:nvSpPr>
        <p:spPr>
          <a:xfrm>
            <a:off x="644091" y="3783003"/>
            <a:ext cx="7050896" cy="954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The maximum wavelength of radiation for particle clumps moving with LF </a:t>
            </a:r>
            <a:r>
              <a:rPr lang="en-US" sz="2000" i="1" dirty="0" err="1"/>
              <a:t>γ</a:t>
            </a:r>
            <a:r>
              <a:rPr lang="en-US" sz="2000" i="1" dirty="0"/>
              <a:t>  is given by the radial size of causally connected region, i.e. R/(2 γ</a:t>
            </a:r>
            <a:r>
              <a:rPr lang="en-US" sz="2000" i="1" baseline="30000" dirty="0"/>
              <a:t>2</a:t>
            </a:r>
            <a:r>
              <a:rPr lang="en-US" sz="2000" i="1" dirty="0"/>
              <a:t>)  ~ 300 cm  R</a:t>
            </a:r>
            <a:r>
              <a:rPr lang="en-US" sz="2000" i="1" baseline="-25000" dirty="0"/>
              <a:t>7</a:t>
            </a:r>
            <a:r>
              <a:rPr lang="en-US" sz="2000" i="1" dirty="0"/>
              <a:t> (R</a:t>
            </a:r>
            <a:r>
              <a:rPr lang="en-US" sz="2000" i="1" baseline="-25000" dirty="0"/>
              <a:t>7</a:t>
            </a:r>
            <a:r>
              <a:rPr lang="en-US" sz="2000" i="1" dirty="0"/>
              <a:t>/R</a:t>
            </a:r>
            <a:r>
              <a:rPr lang="en-US" sz="2000" i="1" baseline="-25000" dirty="0"/>
              <a:t>B,8</a:t>
            </a:r>
            <a:r>
              <a:rPr lang="en-US" sz="2000" i="1" dirty="0"/>
              <a:t>)</a:t>
            </a:r>
            <a:r>
              <a:rPr lang="en-US" sz="2000" i="1" baseline="30000" dirty="0"/>
              <a:t>2 </a:t>
            </a:r>
            <a:r>
              <a:rPr lang="en-US" sz="2000" i="1" dirty="0"/>
              <a:t>  </a:t>
            </a:r>
            <a:r>
              <a:rPr lang="en-US" sz="2000" b="1" i="1" dirty="0">
                <a:solidFill>
                  <a:srgbClr val="FFFF00"/>
                </a:solidFill>
              </a:rPr>
              <a:t>  or  ~ 100 R</a:t>
            </a:r>
            <a:r>
              <a:rPr lang="en-US" sz="2000" b="1" i="1" baseline="-25000" dirty="0">
                <a:solidFill>
                  <a:srgbClr val="FFFF00"/>
                </a:solidFill>
              </a:rPr>
              <a:t>7</a:t>
            </a:r>
            <a:r>
              <a:rPr lang="en-US" sz="2000" b="1" i="1" dirty="0">
                <a:solidFill>
                  <a:srgbClr val="FFFF00"/>
                </a:solidFill>
              </a:rPr>
              <a:t> MHz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16615D9-F1BC-9A49-9D62-B7D0ACED34AF}"/>
              </a:ext>
            </a:extLst>
          </p:cNvPr>
          <p:cNvSpPr txBox="1"/>
          <p:nvPr/>
        </p:nvSpPr>
        <p:spPr>
          <a:xfrm>
            <a:off x="3289678" y="5053894"/>
            <a:ext cx="5370995" cy="668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73F646"/>
                </a:solidFill>
              </a:rPr>
              <a:t>λ</a:t>
            </a:r>
            <a:r>
              <a:rPr lang="en-US" sz="2000" baseline="-25000" dirty="0" err="1">
                <a:solidFill>
                  <a:srgbClr val="73F646"/>
                </a:solidFill>
              </a:rPr>
              <a:t>max</a:t>
            </a:r>
            <a:r>
              <a:rPr lang="en-US" sz="2000" baseline="-25000" dirty="0">
                <a:solidFill>
                  <a:srgbClr val="73F646"/>
                </a:solidFill>
              </a:rPr>
              <a:t> </a:t>
            </a:r>
            <a:r>
              <a:rPr lang="en-US" sz="2000" dirty="0">
                <a:solidFill>
                  <a:srgbClr val="73F646"/>
                </a:solidFill>
              </a:rPr>
              <a:t>is larger than the “peak” curvature radiation wavelength by a factor  </a:t>
            </a:r>
            <a:r>
              <a:rPr lang="en-US" sz="2000" i="1" dirty="0" err="1">
                <a:solidFill>
                  <a:srgbClr val="73F646"/>
                </a:solidFill>
              </a:rPr>
              <a:t>γR</a:t>
            </a:r>
            <a:r>
              <a:rPr lang="en-US" sz="2000" i="1" dirty="0">
                <a:solidFill>
                  <a:srgbClr val="73F646"/>
                </a:solidFill>
              </a:rPr>
              <a:t>/(2πR</a:t>
            </a:r>
            <a:r>
              <a:rPr lang="en-US" sz="2000" i="1" baseline="-25000" dirty="0">
                <a:solidFill>
                  <a:srgbClr val="73F646"/>
                </a:solidFill>
              </a:rPr>
              <a:t>B</a:t>
            </a:r>
            <a:r>
              <a:rPr lang="en-US" sz="2000" i="1" dirty="0">
                <a:solidFill>
                  <a:srgbClr val="73F646"/>
                </a:solidFill>
              </a:rPr>
              <a:t>)</a:t>
            </a:r>
            <a:endParaRPr lang="en-US" sz="2000" dirty="0">
              <a:solidFill>
                <a:srgbClr val="73F6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1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16" grpId="0"/>
      <p:bldP spid="32" grpId="0"/>
      <p:bldP spid="33" grpId="0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6916" y="222134"/>
            <a:ext cx="8383129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FF00"/>
                </a:solidFill>
              </a:rPr>
              <a:t>A Brief history (8 years of confusion and then a breakthrough</a:t>
            </a:r>
            <a:r>
              <a:rPr lang="en-US" b="1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0799" y="1722522"/>
            <a:ext cx="5712220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8CCAB"/>
                </a:solidFill>
              </a:rPr>
              <a:t>16 more bursts detected (2010) in Parkes archival data by </a:t>
            </a:r>
            <a:r>
              <a:rPr lang="en-US" sz="2000" b="1" i="1" dirty="0" err="1">
                <a:solidFill>
                  <a:srgbClr val="C8CCAB"/>
                </a:solidFill>
              </a:rPr>
              <a:t>Bailes</a:t>
            </a:r>
            <a:r>
              <a:rPr lang="en-US" sz="2000" b="1" i="1" dirty="0">
                <a:solidFill>
                  <a:srgbClr val="C8CCAB"/>
                </a:solidFill>
              </a:rPr>
              <a:t> &amp;</a:t>
            </a:r>
            <a:r>
              <a:rPr lang="en-US" sz="2000" b="1" dirty="0">
                <a:solidFill>
                  <a:srgbClr val="C8CCAB"/>
                </a:solidFill>
              </a:rPr>
              <a:t> </a:t>
            </a:r>
            <a:r>
              <a:rPr lang="en-US" sz="2000" b="1" i="1" dirty="0">
                <a:solidFill>
                  <a:srgbClr val="C8CCAB"/>
                </a:solidFill>
              </a:rPr>
              <a:t>Burke-</a:t>
            </a:r>
            <a:r>
              <a:rPr lang="en-US" sz="2000" b="1" i="1" dirty="0" err="1">
                <a:solidFill>
                  <a:srgbClr val="C8CCAB"/>
                </a:solidFill>
              </a:rPr>
              <a:t>Spolaor</a:t>
            </a:r>
            <a:r>
              <a:rPr lang="en-US" sz="2000" b="1" i="1" dirty="0">
                <a:solidFill>
                  <a:srgbClr val="C8CCAB"/>
                </a:solidFill>
              </a:rPr>
              <a:t> </a:t>
            </a:r>
            <a:endParaRPr lang="en-US" sz="2000" b="1" dirty="0">
              <a:solidFill>
                <a:srgbClr val="C8CCAB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905" y="2421769"/>
            <a:ext cx="5490608" cy="668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These bursts were detected in all 13 beams of the telescope, i.e. most likely terrestrial in origin.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593" y="856313"/>
            <a:ext cx="2969407" cy="45404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0799" y="4629015"/>
            <a:ext cx="5238483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Emily </a:t>
            </a:r>
            <a:r>
              <a:rPr lang="en-US" sz="2000" i="1" dirty="0" err="1"/>
              <a:t>Petroff</a:t>
            </a:r>
            <a:r>
              <a:rPr lang="en-US" sz="2000" i="1" dirty="0"/>
              <a:t> et al. (2015) established the origin of Perytons (microwave oven!).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2619" y="3239717"/>
            <a:ext cx="4690352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Many people suspected that the Lorimer burst was also not cosmological.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3647" y="5740516"/>
            <a:ext cx="8142525" cy="951030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Arecibo detects a burst in 2012; repeat activity found in 2015 (</a:t>
            </a:r>
            <a:r>
              <a:rPr lang="en-US" sz="2000" b="1" dirty="0" err="1">
                <a:solidFill>
                  <a:srgbClr val="FFFF00"/>
                </a:solidFill>
              </a:rPr>
              <a:t>Spitler</a:t>
            </a:r>
            <a:r>
              <a:rPr lang="en-US" sz="2000" b="1" dirty="0">
                <a:solidFill>
                  <a:srgbClr val="FFFF00"/>
                </a:solidFill>
              </a:rPr>
              <a:t> et al. 2016). Accurate localization led to distance measurement &amp; confirmation that this event was cosmological and not catastrophic.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4340" y="1613276"/>
            <a:ext cx="3127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3200" b="1" dirty="0">
                <a:solidFill>
                  <a:srgbClr val="FFFFFF"/>
                </a:solidFill>
                <a:cs typeface="Times New Roman" charset="0"/>
              </a:rPr>
              <a:t>•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7332" y="4541256"/>
            <a:ext cx="3127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3200" b="1" dirty="0">
                <a:solidFill>
                  <a:srgbClr val="FFFFFF"/>
                </a:solidFill>
                <a:cs typeface="Times New Roman" charset="0"/>
              </a:rPr>
              <a:t>•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63053" y="124124"/>
            <a:ext cx="2969407" cy="667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16 more reported in 2010 (</a:t>
            </a:r>
            <a:r>
              <a:rPr lang="en-US" sz="2000" b="1" dirty="0" err="1"/>
              <a:t>archieval</a:t>
            </a:r>
            <a:r>
              <a:rPr lang="en-US" sz="2000" b="1" dirty="0"/>
              <a:t> data of </a:t>
            </a:r>
            <a:r>
              <a:rPr lang="en-US" sz="2000" b="1" dirty="0" err="1"/>
              <a:t>Parkes</a:t>
            </a:r>
            <a:r>
              <a:rPr lang="en-US" sz="2000" b="1" dirty="0"/>
              <a:t> in all 13 beams and hence almost certainly </a:t>
            </a:r>
            <a:r>
              <a:rPr lang="en-US" sz="2000" b="1" dirty="0" err="1"/>
              <a:t>terristrial</a:t>
            </a:r>
            <a:r>
              <a:rPr lang="en-US" sz="2000" b="1" dirty="0"/>
              <a:t>). </a:t>
            </a:r>
          </a:p>
          <a:p>
            <a:endParaRPr lang="en-US" sz="2000" b="1" dirty="0"/>
          </a:p>
          <a:p>
            <a:r>
              <a:rPr lang="en-US" sz="2000" b="1" dirty="0"/>
              <a:t>2015, Emily </a:t>
            </a:r>
            <a:r>
              <a:rPr lang="en-US" sz="2000" b="1" dirty="0" err="1"/>
              <a:t>Petroff</a:t>
            </a:r>
            <a:r>
              <a:rPr lang="en-US" sz="2000" b="1" dirty="0"/>
              <a:t> showed that these are produced when microwave oven is opened prematurely – the turning off of the magnetron. </a:t>
            </a:r>
          </a:p>
          <a:p>
            <a:endParaRPr lang="en-US" sz="2000" b="1" dirty="0"/>
          </a:p>
          <a:p>
            <a:r>
              <a:rPr lang="en-US" sz="2000" b="1" dirty="0"/>
              <a:t>Most people assumed that the “</a:t>
            </a:r>
            <a:r>
              <a:rPr lang="en-US" sz="2000" b="1" dirty="0" err="1"/>
              <a:t>Lorimer</a:t>
            </a:r>
            <a:r>
              <a:rPr lang="en-US" sz="2000" b="1" dirty="0"/>
              <a:t> burst was also a </a:t>
            </a:r>
            <a:r>
              <a:rPr lang="en-US" sz="2000" b="1" dirty="0" err="1"/>
              <a:t>peryton</a:t>
            </a:r>
            <a:r>
              <a:rPr lang="en-US" sz="2000" b="1" dirty="0"/>
              <a:t>.</a:t>
            </a:r>
          </a:p>
          <a:p>
            <a:endParaRPr lang="en-US" sz="2000" b="1" dirty="0"/>
          </a:p>
          <a:p>
            <a:r>
              <a:rPr lang="en-US" sz="2000" b="1" dirty="0"/>
              <a:t>Things changed dramatically when Arecibo detected a burst in 2012 and repeat </a:t>
            </a:r>
            <a:r>
              <a:rPr lang="en-US" sz="2000" b="1" dirty="0" err="1"/>
              <a:t>acivity</a:t>
            </a:r>
            <a:r>
              <a:rPr lang="en-US" sz="2000" b="1" dirty="0"/>
              <a:t> found in 2015.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9B8E561C-44EA-3F4C-AA7A-55F0674A1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36" y="716277"/>
            <a:ext cx="3127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3200" b="1" dirty="0">
                <a:solidFill>
                  <a:srgbClr val="FFFFFF"/>
                </a:solidFill>
                <a:cs typeface="Times New Roman" charset="0"/>
              </a:rPr>
              <a:t>•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AD4B85-A61F-654A-8677-77D71BCAB8B2}"/>
              </a:ext>
            </a:extLst>
          </p:cNvPr>
          <p:cNvSpPr txBox="1"/>
          <p:nvPr/>
        </p:nvSpPr>
        <p:spPr>
          <a:xfrm>
            <a:off x="273832" y="816727"/>
            <a:ext cx="5348324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First burst discovered in 2007 by Lorimer et al.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6FA5B5-6569-BA49-A52F-083B455971AE}"/>
              </a:ext>
            </a:extLst>
          </p:cNvPr>
          <p:cNvSpPr txBox="1"/>
          <p:nvPr/>
        </p:nvSpPr>
        <p:spPr>
          <a:xfrm>
            <a:off x="1112293" y="3842245"/>
            <a:ext cx="4853793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These bursts were dubbed Peryton –</a:t>
            </a:r>
            <a:r>
              <a:rPr lang="en-US" sz="2000" dirty="0">
                <a:solidFill>
                  <a:srgbClr val="FFC000"/>
                </a:solidFill>
              </a:rPr>
              <a:t> </a:t>
            </a:r>
            <a:r>
              <a:rPr lang="en-US" sz="2000" i="1" dirty="0">
                <a:solidFill>
                  <a:srgbClr val="FFC000"/>
                </a:solidFill>
              </a:rPr>
              <a:t>after the mythical winged stag</a:t>
            </a:r>
            <a:r>
              <a:rPr lang="en-US" sz="2000" b="1" dirty="0">
                <a:solidFill>
                  <a:srgbClr val="FFC000"/>
                </a:solidFill>
              </a:rPr>
              <a:t>.</a:t>
            </a:r>
            <a:endParaRPr lang="en-US" sz="2000" dirty="0">
              <a:solidFill>
                <a:srgbClr val="FFC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AB318DD-27AE-DF40-8F8D-1AB1E9B28B93}"/>
                  </a:ext>
                </a:extLst>
              </p:cNvPr>
              <p:cNvSpPr txBox="1"/>
              <p:nvPr/>
            </p:nvSpPr>
            <p:spPr>
              <a:xfrm>
                <a:off x="289082" y="1202789"/>
                <a:ext cx="5674951" cy="2927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(5 </a:t>
                </a:r>
                <a:r>
                  <a:rPr lang="en-US" sz="1400" b="1" dirty="0" err="1"/>
                  <a:t>ms</a:t>
                </a:r>
                <a:r>
                  <a:rPr lang="en-US" sz="1400" b="1" dirty="0"/>
                  <a:t>; DM = 375 cm</a:t>
                </a:r>
                <a:r>
                  <a:rPr lang="en-US" sz="1400" b="1" baseline="30000" dirty="0"/>
                  <a:t>-3</a:t>
                </a:r>
                <a:r>
                  <a:rPr lang="en-US" sz="1400" b="1" dirty="0"/>
                  <a:t> pc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sz="1400" b="1" i="1" dirty="0"/>
                  <a:t>extra-galactic</a:t>
                </a:r>
                <a:r>
                  <a:rPr lang="en-US" sz="1400" b="1" dirty="0"/>
                  <a:t> (500 </a:t>
                </a:r>
                <a:r>
                  <a:rPr lang="en-US" sz="1400" b="1" dirty="0" err="1"/>
                  <a:t>Mpc</a:t>
                </a:r>
                <a:r>
                  <a:rPr lang="en-US" sz="1400" b="1" dirty="0"/>
                  <a:t>); </a:t>
                </a:r>
                <a:r>
                  <a:rPr lang="en-US" sz="1400" b="1" dirty="0" err="1"/>
                  <a:t>L</a:t>
                </a:r>
                <a:r>
                  <a:rPr lang="en-US" sz="1400" b="1" i="1" baseline="-25000" dirty="0" err="1"/>
                  <a:t>radio</a:t>
                </a:r>
                <a:r>
                  <a:rPr lang="en-US" sz="1400" b="1" dirty="0"/>
                  <a:t> ~ 10</a:t>
                </a:r>
                <a:r>
                  <a:rPr lang="en-US" sz="1400" b="1" baseline="30000" dirty="0"/>
                  <a:t>43</a:t>
                </a:r>
                <a:r>
                  <a:rPr lang="en-US" sz="1400" b="1" dirty="0"/>
                  <a:t> erg s</a:t>
                </a:r>
                <a:r>
                  <a:rPr lang="en-US" sz="1400" b="1" baseline="30000" dirty="0"/>
                  <a:t>-1</a:t>
                </a:r>
                <a:r>
                  <a:rPr lang="en-US" sz="1400" b="1" dirty="0"/>
                  <a:t>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AB318DD-27AE-DF40-8F8D-1AB1E9B28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082" y="1202789"/>
                <a:ext cx="5674951" cy="292709"/>
              </a:xfrm>
              <a:prstGeom prst="rect">
                <a:avLst/>
              </a:prstGeom>
              <a:blipFill>
                <a:blip r:embed="rId4"/>
                <a:stretch>
                  <a:fillRect l="-223" t="-12500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59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8" grpId="0"/>
      <p:bldP spid="9" grpId="0"/>
      <p:bldP spid="10" grpId="0" animBg="1"/>
      <p:bldP spid="11" grpId="0"/>
      <p:bldP spid="12" grpId="0"/>
      <p:bldP spid="13" grpId="0"/>
      <p:bldP spid="13" grpId="1"/>
      <p:bldP spid="14" grpId="0"/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7"/>
          <p:cNvSpPr txBox="1"/>
          <p:nvPr/>
        </p:nvSpPr>
        <p:spPr>
          <a:xfrm>
            <a:off x="1066327" y="2229429"/>
            <a:ext cx="7916700" cy="1036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" sz="22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Is it because FRBs require B above some threshold value?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endParaRPr sz="22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" sz="22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Some requirement on rotation rate, age, and binarity?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37"/>
          <p:cNvSpPr txBox="1"/>
          <p:nvPr/>
        </p:nvSpPr>
        <p:spPr>
          <a:xfrm>
            <a:off x="587743" y="809630"/>
            <a:ext cx="7916700" cy="435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" b="1" dirty="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Why does a typical NS or a magnetar not produce FRB?</a:t>
            </a:r>
            <a:endParaRPr sz="1400" dirty="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37"/>
          <p:cNvSpPr txBox="1"/>
          <p:nvPr/>
        </p:nvSpPr>
        <p:spPr>
          <a:xfrm>
            <a:off x="964252" y="1746786"/>
            <a:ext cx="6407700" cy="3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" sz="20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And only 1 out of ~40 magnetar in the Galaxy does?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37"/>
          <p:cNvSpPr txBox="1"/>
          <p:nvPr/>
        </p:nvSpPr>
        <p:spPr>
          <a:xfrm>
            <a:off x="903666" y="1349458"/>
            <a:ext cx="4972200" cy="3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" sz="2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(~10</a:t>
            </a:r>
            <a:r>
              <a:rPr lang="en" sz="2000" b="1" baseline="30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r>
              <a:rPr lang="en" sz="2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Galactic NS younger than 1 Myr)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90B31F-F6DB-C3E4-C4C1-616674538226}"/>
              </a:ext>
            </a:extLst>
          </p:cNvPr>
          <p:cNvSpPr txBox="1"/>
          <p:nvPr/>
        </p:nvSpPr>
        <p:spPr>
          <a:xfrm>
            <a:off x="3028207" y="249382"/>
            <a:ext cx="2279791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Open Questions</a:t>
            </a:r>
          </a:p>
        </p:txBody>
      </p:sp>
      <p:sp>
        <p:nvSpPr>
          <p:cNvPr id="8" name="Google Shape;287;p38">
            <a:extLst>
              <a:ext uri="{FF2B5EF4-FFF2-40B4-BE49-F238E27FC236}">
                <a16:creationId xmlns:a16="http://schemas.microsoft.com/office/drawing/2014/main" id="{D58608C1-E954-1466-1EEA-0A6B56B5D50F}"/>
              </a:ext>
            </a:extLst>
          </p:cNvPr>
          <p:cNvSpPr txBox="1"/>
          <p:nvPr/>
        </p:nvSpPr>
        <p:spPr>
          <a:xfrm>
            <a:off x="587742" y="3565883"/>
            <a:ext cx="8556257" cy="779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" b="1" dirty="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 all magnetars go through an FRB phase? What special conditions are needed for a NS/magnetar to produce an FRB?</a:t>
            </a:r>
            <a:endParaRPr b="1" dirty="0"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Google Shape;288;p38">
            <a:extLst>
              <a:ext uri="{FF2B5EF4-FFF2-40B4-BE49-F238E27FC236}">
                <a16:creationId xmlns:a16="http://schemas.microsoft.com/office/drawing/2014/main" id="{C4DC043E-90CA-199E-D819-6C6E68AAEBDF}"/>
              </a:ext>
            </a:extLst>
          </p:cNvPr>
          <p:cNvSpPr txBox="1"/>
          <p:nvPr/>
        </p:nvSpPr>
        <p:spPr>
          <a:xfrm>
            <a:off x="1210393" y="4449202"/>
            <a:ext cx="66714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" sz="20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SGR 1935 does not seem that special. This might suggest that most magnetars probably can produce FRBs.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289;p38">
            <a:extLst>
              <a:ext uri="{FF2B5EF4-FFF2-40B4-BE49-F238E27FC236}">
                <a16:creationId xmlns:a16="http://schemas.microsoft.com/office/drawing/2014/main" id="{AB5401DD-7512-9D71-D31C-E97012A2E589}"/>
              </a:ext>
            </a:extLst>
          </p:cNvPr>
          <p:cNvSpPr txBox="1"/>
          <p:nvPr/>
        </p:nvSpPr>
        <p:spPr>
          <a:xfrm>
            <a:off x="1262100" y="5218045"/>
            <a:ext cx="66198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" sz="20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Could this depend on the amount of “free energy” available in the magnetic field in NS interior at birth?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3"/>
          <p:cNvSpPr txBox="1"/>
          <p:nvPr/>
        </p:nvSpPr>
        <p:spPr>
          <a:xfrm>
            <a:off x="1061856" y="1602334"/>
            <a:ext cx="3082631" cy="435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" b="1" dirty="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More open questions:</a:t>
            </a:r>
            <a:endParaRPr sz="1400" dirty="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53"/>
          <p:cNvSpPr txBox="1"/>
          <p:nvPr/>
        </p:nvSpPr>
        <p:spPr>
          <a:xfrm>
            <a:off x="1197736" y="3861248"/>
            <a:ext cx="7020000" cy="2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53"/>
          <p:cNvSpPr txBox="1"/>
          <p:nvPr/>
        </p:nvSpPr>
        <p:spPr>
          <a:xfrm>
            <a:off x="1303450" y="1960675"/>
            <a:ext cx="7260300" cy="528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8" name="Google Shape;498;p53"/>
          <p:cNvSpPr txBox="1"/>
          <p:nvPr/>
        </p:nvSpPr>
        <p:spPr>
          <a:xfrm>
            <a:off x="1270500" y="2257425"/>
            <a:ext cx="4879800" cy="528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9" name="Google Shape;499;p53"/>
          <p:cNvSpPr txBox="1"/>
          <p:nvPr/>
        </p:nvSpPr>
        <p:spPr>
          <a:xfrm>
            <a:off x="1234673" y="2334869"/>
            <a:ext cx="6198600" cy="2188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0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</a:pPr>
            <a:r>
              <a:rPr lang="en" sz="2000" b="1" dirty="0">
                <a:latin typeface="Times New Roman"/>
                <a:ea typeface="Times New Roman"/>
                <a:cs typeface="Times New Roman"/>
                <a:sym typeface="Times New Roman"/>
              </a:rPr>
              <a:t>Radiation mechanism</a:t>
            </a:r>
          </a:p>
          <a:p>
            <a:pPr marL="10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</a:pPr>
            <a:endParaRPr lang="en" sz="20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</a:pPr>
            <a:r>
              <a:rPr lang="en" sz="2000" b="1" dirty="0">
                <a:latin typeface="Times New Roman"/>
                <a:ea typeface="Times New Roman"/>
                <a:cs typeface="Times New Roman"/>
                <a:sym typeface="Times New Roman"/>
              </a:rPr>
              <a:t>Different morphology of repeaters and non-repeaters.</a:t>
            </a:r>
            <a:endParaRPr sz="20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20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</a:pPr>
            <a:r>
              <a:rPr lang="en" sz="2000" b="1" dirty="0">
                <a:latin typeface="Times New Roman"/>
                <a:ea typeface="Times New Roman"/>
                <a:cs typeface="Times New Roman"/>
                <a:sym typeface="Times New Roman"/>
              </a:rPr>
              <a:t>Weird spectral structures</a:t>
            </a:r>
            <a:endParaRPr sz="20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20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</a:pPr>
            <a:r>
              <a:rPr lang="en" sz="2000" b="1" dirty="0">
                <a:latin typeface="Times New Roman"/>
                <a:ea typeface="Times New Roman"/>
                <a:cs typeface="Times New Roman"/>
                <a:sym typeface="Times New Roman"/>
              </a:rPr>
              <a:t>Diverse polarization behavior of FRBs</a:t>
            </a:r>
            <a:endParaRPr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481171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/>
          <p:nvPr/>
        </p:nvSpPr>
        <p:spPr>
          <a:xfrm>
            <a:off x="3167717" y="227554"/>
            <a:ext cx="2239392" cy="651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7000"/>
            </a:lvl1pPr>
          </a:lstStyle>
          <a:p>
            <a:r>
              <a:rPr sz="4000" b="1" u="sng" dirty="0"/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1255" y="2263103"/>
            <a:ext cx="8094512" cy="898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/>
              <a:t>The physical constraints I have described are likely to guide our ultimate understanding of FRB radiation physics.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13228" y="2234975"/>
            <a:ext cx="3127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3200" b="1" dirty="0">
                <a:solidFill>
                  <a:srgbClr val="FFFFFF"/>
                </a:solidFill>
                <a:cs typeface="Times New Roman" charset="0"/>
              </a:rPr>
              <a:t>•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6867" y="3334363"/>
            <a:ext cx="7907533" cy="1134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rgbClr val="FFFF00"/>
                </a:solidFill>
              </a:rPr>
              <a:t>Alfven waves launched from NS surface become charge starved at some radius. e</a:t>
            </a:r>
            <a:r>
              <a:rPr lang="en-US" b="1" i="1" baseline="30000" dirty="0">
                <a:solidFill>
                  <a:srgbClr val="FFFF00"/>
                </a:solidFill>
              </a:rPr>
              <a:t>± </a:t>
            </a:r>
            <a:r>
              <a:rPr lang="en-US" b="1" i="1" dirty="0">
                <a:solidFill>
                  <a:srgbClr val="FFFF00"/>
                </a:solidFill>
              </a:rPr>
              <a:t>are accelerated in this process and produce FRBs via coherent curvature radiation mechanism.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304800" y="3258163"/>
            <a:ext cx="3127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3200" b="1" dirty="0">
                <a:solidFill>
                  <a:srgbClr val="FFFFFF"/>
                </a:solidFill>
                <a:cs typeface="Times New Roman" charset="0"/>
              </a:rPr>
              <a:t>•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DD3B80-508D-9FC3-A6BF-18EF141C8721}"/>
              </a:ext>
            </a:extLst>
          </p:cNvPr>
          <p:cNvSpPr txBox="1"/>
          <p:nvPr/>
        </p:nvSpPr>
        <p:spPr>
          <a:xfrm>
            <a:off x="636762" y="1182944"/>
            <a:ext cx="790753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rgbClr val="FFFF00"/>
                </a:solidFill>
              </a:rPr>
              <a:t>The new field of FRBs is undergoing rapid advance. This is likely to continue for the next several years at least.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9B464BBF-7C25-DEED-B748-0EC08C080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95" y="1106744"/>
            <a:ext cx="3127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3200" b="1" dirty="0">
                <a:solidFill>
                  <a:srgbClr val="FFFFFF"/>
                </a:solidFill>
                <a:cs typeface="Times New Roman" charset="0"/>
              </a:rPr>
              <a:t>•</a:t>
            </a:r>
          </a:p>
        </p:txBody>
      </p:sp>
    </p:spTree>
    <p:extLst>
      <p:ext uri="{BB962C8B-B14F-4D97-AF65-F5344CB8AC3E}">
        <p14:creationId xmlns:p14="http://schemas.microsoft.com/office/powerpoint/2010/main" val="334811272"/>
      </p:ext>
    </p:extLst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3490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Google Shape;566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19397"/>
            <a:ext cx="4326089" cy="4781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9599" y="819397"/>
            <a:ext cx="4807525" cy="4781303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61"/>
          <p:cNvSpPr txBox="1"/>
          <p:nvPr/>
        </p:nvSpPr>
        <p:spPr>
          <a:xfrm>
            <a:off x="5533504" y="6103165"/>
            <a:ext cx="2119800" cy="528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Heintz+2020</a:t>
            </a:r>
            <a:endParaRPr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035753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EA62DAE-1985-C844-BEB5-2519DCD802BA}"/>
              </a:ext>
            </a:extLst>
          </p:cNvPr>
          <p:cNvGrpSpPr/>
          <p:nvPr/>
        </p:nvGrpSpPr>
        <p:grpSpPr>
          <a:xfrm>
            <a:off x="0" y="533400"/>
            <a:ext cx="9210182" cy="6324600"/>
            <a:chOff x="0" y="209976"/>
            <a:chExt cx="9210182" cy="664802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81E647A-3270-EE43-B511-6AD94942A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2" y="209976"/>
              <a:ext cx="9143198" cy="6463873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194719C-3F49-FF48-AECD-BB95A71DE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355626"/>
              <a:ext cx="9210182" cy="502374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135586C-038D-F54F-9C6C-EBACDE170322}"/>
              </a:ext>
            </a:extLst>
          </p:cNvPr>
          <p:cNvSpPr txBox="1"/>
          <p:nvPr/>
        </p:nvSpPr>
        <p:spPr>
          <a:xfrm>
            <a:off x="1481111" y="2435"/>
            <a:ext cx="6824689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Insight-HXMT (X-ray) data for FRB 200428   (Li et al. 2020)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DC46D3-01C0-CE4D-B6EB-ECAABD67AE2C}"/>
              </a:ext>
            </a:extLst>
          </p:cNvPr>
          <p:cNvSpPr txBox="1"/>
          <p:nvPr/>
        </p:nvSpPr>
        <p:spPr>
          <a:xfrm>
            <a:off x="2714186" y="304800"/>
            <a:ext cx="3991414" cy="264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[Hard X-ray Modulation Telescope</a:t>
            </a:r>
            <a:r>
              <a:rPr lang="en-US" sz="1200" dirty="0"/>
              <a:t> or </a:t>
            </a:r>
            <a:r>
              <a:rPr lang="en-US" sz="1200" b="1" dirty="0"/>
              <a:t>HXMT aka Insight]</a:t>
            </a:r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5D4497-24F2-A643-9452-7E58C43B31A0}"/>
              </a:ext>
            </a:extLst>
          </p:cNvPr>
          <p:cNvSpPr txBox="1"/>
          <p:nvPr/>
        </p:nvSpPr>
        <p:spPr>
          <a:xfrm>
            <a:off x="682794" y="1066800"/>
            <a:ext cx="3914854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A9740C"/>
                </a:solidFill>
              </a:rPr>
              <a:t>X-ray pulse duration ≈ 0.2 s (~5 </a:t>
            </a:r>
            <a:r>
              <a:rPr lang="en-US" sz="1600" b="1" dirty="0" err="1">
                <a:solidFill>
                  <a:srgbClr val="A9740C"/>
                </a:solidFill>
              </a:rPr>
              <a:t>ms</a:t>
            </a:r>
            <a:r>
              <a:rPr lang="en-US" sz="1600" b="1" dirty="0">
                <a:solidFill>
                  <a:srgbClr val="A9740C"/>
                </a:solidFill>
              </a:rPr>
              <a:t> spikes)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60EEF8-7C97-E246-B4A7-7D5E043689EB}"/>
              </a:ext>
            </a:extLst>
          </p:cNvPr>
          <p:cNvSpPr txBox="1"/>
          <p:nvPr/>
        </p:nvSpPr>
        <p:spPr>
          <a:xfrm>
            <a:off x="609600" y="1402632"/>
            <a:ext cx="3962400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A9740C"/>
                </a:solidFill>
              </a:rPr>
              <a:t>X-ray energy ~ 10</a:t>
            </a:r>
            <a:r>
              <a:rPr lang="en-US" sz="1600" b="1" baseline="30000" dirty="0">
                <a:solidFill>
                  <a:srgbClr val="A9740C"/>
                </a:solidFill>
              </a:rPr>
              <a:t>40 </a:t>
            </a:r>
            <a:r>
              <a:rPr lang="en-US" sz="1600" b="1" dirty="0">
                <a:solidFill>
                  <a:srgbClr val="A9740C"/>
                </a:solidFill>
              </a:rPr>
              <a:t>erg (can be confined in closed B-field lines)</a:t>
            </a:r>
          </a:p>
        </p:txBody>
      </p:sp>
    </p:spTree>
    <p:extLst>
      <p:ext uri="{BB962C8B-B14F-4D97-AF65-F5344CB8AC3E}">
        <p14:creationId xmlns:p14="http://schemas.microsoft.com/office/powerpoint/2010/main" val="2783767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24446"/>
            <a:ext cx="9144000" cy="3541732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54"/>
          <p:cNvSpPr txBox="1"/>
          <p:nvPr/>
        </p:nvSpPr>
        <p:spPr>
          <a:xfrm>
            <a:off x="-37668" y="6109862"/>
            <a:ext cx="9144000" cy="442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800" b="1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Repeaters have longer duration (on average) and smaller bandwidth compared to one-off FRBs​</a:t>
            </a:r>
            <a:endParaRPr sz="1800" b="1" dirty="0">
              <a:solidFill>
                <a:srgbClr val="FFC000"/>
              </a:solidFill>
            </a:endParaRPr>
          </a:p>
        </p:txBody>
      </p:sp>
      <p:sp>
        <p:nvSpPr>
          <p:cNvPr id="507" name="Google Shape;507;p54"/>
          <p:cNvSpPr txBox="1"/>
          <p:nvPr/>
        </p:nvSpPr>
        <p:spPr>
          <a:xfrm>
            <a:off x="1330031" y="238120"/>
            <a:ext cx="6032668" cy="528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b="1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Summary of Observational Properties of FRBs​</a:t>
            </a:r>
            <a:endParaRPr b="1" dirty="0">
              <a:solidFill>
                <a:srgbClr val="FFC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CF5414-9EE1-21A1-3E51-BB013412820E}"/>
              </a:ext>
            </a:extLst>
          </p:cNvPr>
          <p:cNvSpPr txBox="1"/>
          <p:nvPr/>
        </p:nvSpPr>
        <p:spPr>
          <a:xfrm>
            <a:off x="94999" y="763050"/>
            <a:ext cx="9274631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Total number of bursts discovered ~600. Of these 492 were discovered by CHIME in the 1</a:t>
            </a:r>
            <a:r>
              <a:rPr lang="en-US" sz="1800" b="1" baseline="30000" dirty="0"/>
              <a:t>st</a:t>
            </a:r>
            <a:r>
              <a:rPr lang="en-US" sz="1800" b="1" dirty="0"/>
              <a:t> year of operation (CHIME 1</a:t>
            </a:r>
            <a:r>
              <a:rPr lang="en-US" sz="1800" b="1" baseline="30000" dirty="0"/>
              <a:t>st</a:t>
            </a:r>
            <a:r>
              <a:rPr lang="en-US" sz="1800" b="1" dirty="0"/>
              <a:t> catalog);  18 of these are repeaters (~3% of the population)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C35F3B-23AD-3203-EE56-AF420AFA0D8D}"/>
              </a:ext>
            </a:extLst>
          </p:cNvPr>
          <p:cNvSpPr txBox="1"/>
          <p:nvPr/>
        </p:nvSpPr>
        <p:spPr>
          <a:xfrm>
            <a:off x="83125" y="2030197"/>
            <a:ext cx="8668990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8CCAB"/>
                </a:solidFill>
              </a:rPr>
              <a:t>The DM, fluence, and flux distributions for repeaters (the 1</a:t>
            </a:r>
            <a:r>
              <a:rPr lang="en-US" sz="1800" b="1" baseline="30000" dirty="0">
                <a:solidFill>
                  <a:srgbClr val="C8CCAB"/>
                </a:solidFill>
              </a:rPr>
              <a:t>st</a:t>
            </a:r>
            <a:r>
              <a:rPr lang="en-US" sz="1800" b="1" dirty="0">
                <a:solidFill>
                  <a:srgbClr val="C8CCAB"/>
                </a:solidFill>
              </a:rPr>
              <a:t> measurement) are consistent with “non-repeaters”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76B25-18B6-EE63-4E75-20ED0B80E8FA}"/>
              </a:ext>
            </a:extLst>
          </p:cNvPr>
          <p:cNvSpPr txBox="1"/>
          <p:nvPr/>
        </p:nvSpPr>
        <p:spPr>
          <a:xfrm>
            <a:off x="95000" y="1400324"/>
            <a:ext cx="8763988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Repeaters and “non-repeater” are isotropic with Euclidean fluence distribution, which is steeper than Euclidean for high DM events as expected when DM is correlated with z.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FB50CB-3AFB-F836-1A90-2B2076776A79}"/>
              </a:ext>
            </a:extLst>
          </p:cNvPr>
          <p:cNvSpPr txBox="1"/>
          <p:nvPr/>
        </p:nvSpPr>
        <p:spPr>
          <a:xfrm>
            <a:off x="-35625" y="6484282"/>
            <a:ext cx="8599790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However, the distributions of scattering widths are the same, i.e. similar local medium.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BA58A3-80B7-B2A1-5C45-BFB867D3CB45}"/>
              </a:ext>
            </a:extLst>
          </p:cNvPr>
          <p:cNvSpPr txBox="1"/>
          <p:nvPr/>
        </p:nvSpPr>
        <p:spPr>
          <a:xfrm rot="16200000">
            <a:off x="7464594" y="4018028"/>
            <a:ext cx="2031325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>
                <a:solidFill>
                  <a:schemeClr val="tx1"/>
                </a:solidFill>
              </a:rPr>
              <a:t>Pleunis</a:t>
            </a:r>
            <a:r>
              <a:rPr lang="en-US" sz="1800" b="1" dirty="0">
                <a:solidFill>
                  <a:schemeClr val="tx1"/>
                </a:solidFill>
              </a:rPr>
              <a:t> et al. 2021)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DAC8FF-1E78-3D99-7B34-C9BE35F6D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8476"/>
            <a:ext cx="9144000" cy="37424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6CC348-5EAB-DDA8-B0F6-6E91611438AB}"/>
              </a:ext>
            </a:extLst>
          </p:cNvPr>
          <p:cNvSpPr txBox="1"/>
          <p:nvPr/>
        </p:nvSpPr>
        <p:spPr>
          <a:xfrm>
            <a:off x="960743" y="201881"/>
            <a:ext cx="7542642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DM distribution (important for high-z cosmology): CHIME catalog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33D15C-C6A4-3F7C-437E-42D4B6931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838" y="4357924"/>
            <a:ext cx="3391809" cy="247632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9A6AFE1-4CBD-5AFF-96BB-565C33FC4083}"/>
              </a:ext>
            </a:extLst>
          </p:cNvPr>
          <p:cNvGrpSpPr/>
          <p:nvPr/>
        </p:nvGrpSpPr>
        <p:grpSpPr>
          <a:xfrm>
            <a:off x="3241974" y="4699293"/>
            <a:ext cx="2006922" cy="1237262"/>
            <a:chOff x="3325099" y="4687418"/>
            <a:chExt cx="2006922" cy="123726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AEAB339-284D-7A12-2B27-5F4E563449F1}"/>
                </a:ext>
              </a:extLst>
            </p:cNvPr>
            <p:cNvSpPr txBox="1"/>
            <p:nvPr/>
          </p:nvSpPr>
          <p:spPr>
            <a:xfrm>
              <a:off x="3705096" y="4687418"/>
              <a:ext cx="1626925" cy="123726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C000"/>
                  </a:solidFill>
                </a:rPr>
                <a:t>DM vs. z for two different reionization histories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B9528CE8-CF4C-B331-842D-982422DFE399}"/>
                    </a:ext>
                  </a:extLst>
                </p:cNvPr>
                <p:cNvSpPr txBox="1"/>
                <p:nvPr/>
              </p:nvSpPr>
              <p:spPr>
                <a:xfrm>
                  <a:off x="3325099" y="5035141"/>
                  <a:ext cx="475013" cy="4930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←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B9528CE8-CF4C-B331-842D-982422DFE3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5099" y="5035141"/>
                  <a:ext cx="475013" cy="493084"/>
                </a:xfrm>
                <a:prstGeom prst="rect">
                  <a:avLst/>
                </a:prstGeom>
                <a:blipFill>
                  <a:blip r:embed="rId4"/>
                  <a:stretch>
                    <a:fillRect r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8C9746C-1A18-79F2-24FF-0F14F74CDC09}"/>
                  </a:ext>
                </a:extLst>
              </p:cNvPr>
              <p:cNvSpPr txBox="1"/>
              <p:nvPr/>
            </p:nvSpPr>
            <p:spPr>
              <a:xfrm rot="5400000">
                <a:off x="7847619" y="3831035"/>
                <a:ext cx="475013" cy="664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8C9746C-1A18-79F2-24FF-0F14F74CD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7847619" y="3831035"/>
                <a:ext cx="475013" cy="664797"/>
              </a:xfrm>
              <a:prstGeom prst="rect">
                <a:avLst/>
              </a:prstGeom>
              <a:blipFill>
                <a:blip r:embed="rId5"/>
                <a:stretch>
                  <a:fillRect t="-7895" b="-3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F9D9C215-C158-99F0-821C-C5FA748A4596}"/>
              </a:ext>
            </a:extLst>
          </p:cNvPr>
          <p:cNvGrpSpPr/>
          <p:nvPr/>
        </p:nvGrpSpPr>
        <p:grpSpPr>
          <a:xfrm>
            <a:off x="6219802" y="4433062"/>
            <a:ext cx="2627316" cy="865237"/>
            <a:chOff x="6219802" y="4433062"/>
            <a:chExt cx="2627316" cy="86523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1761AB-7FB4-CBE8-FF3D-5A038575F8C3}"/>
                </a:ext>
              </a:extLst>
            </p:cNvPr>
            <p:cNvSpPr txBox="1"/>
            <p:nvPr/>
          </p:nvSpPr>
          <p:spPr>
            <a:xfrm>
              <a:off x="6219802" y="4433062"/>
              <a:ext cx="2627316" cy="865237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FFFF00"/>
                  </a:solidFill>
                </a:rPr>
                <a:t>Selection bias against bursts with DM &gt; 2x10</a:t>
              </a:r>
              <a:r>
                <a:rPr lang="en-US" sz="1800" b="1" baseline="30000" dirty="0">
                  <a:solidFill>
                    <a:srgbClr val="FFFF00"/>
                  </a:solidFill>
                </a:rPr>
                <a:t>3 </a:t>
              </a:r>
              <a:r>
                <a:rPr lang="en-US" sz="1800" b="1" dirty="0">
                  <a:solidFill>
                    <a:srgbClr val="FFFF00"/>
                  </a:solidFill>
                </a:rPr>
                <a:t>might be underestimated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55FE8E1-01A6-D4BA-7B2D-FF95EA99D6FB}"/>
                </a:ext>
              </a:extLst>
            </p:cNvPr>
            <p:cNvSpPr txBox="1"/>
            <p:nvPr/>
          </p:nvSpPr>
          <p:spPr>
            <a:xfrm>
              <a:off x="7802091" y="4750133"/>
              <a:ext cx="317716" cy="378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</a:rPr>
                <a:t>~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9F79159-75F8-44F7-3203-ED24511854E5}"/>
              </a:ext>
            </a:extLst>
          </p:cNvPr>
          <p:cNvSpPr txBox="1"/>
          <p:nvPr/>
        </p:nvSpPr>
        <p:spPr>
          <a:xfrm>
            <a:off x="4206791" y="6253626"/>
            <a:ext cx="4640327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CHIME 1</a:t>
            </a:r>
            <a:r>
              <a:rPr lang="en-US" sz="1600" b="1" baseline="30000" dirty="0"/>
              <a:t>st</a:t>
            </a:r>
            <a:r>
              <a:rPr lang="en-US" sz="1600" b="1" dirty="0"/>
              <a:t> catalog claims that there might be a sub-population  of FRBs with </a:t>
            </a:r>
            <a:r>
              <a:rPr lang="en-US" sz="1600" b="1" dirty="0" err="1"/>
              <a:t>DM</a:t>
            </a:r>
            <a:r>
              <a:rPr lang="en-US" sz="1600" b="1" baseline="-25000" dirty="0" err="1"/>
              <a:t>host</a:t>
            </a:r>
            <a:r>
              <a:rPr lang="en-US" sz="1600" b="1" baseline="-25000" dirty="0"/>
              <a:t> </a:t>
            </a:r>
            <a:r>
              <a:rPr lang="en-US" sz="1600" b="1" dirty="0"/>
              <a:t> &gt; 400 pc cm</a:t>
            </a:r>
            <a:r>
              <a:rPr lang="en-US" sz="1600" b="1" baseline="30000" dirty="0"/>
              <a:t>-3</a:t>
            </a:r>
            <a:endParaRPr lang="en-US" sz="1600" b="1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D6F1F07-0CC1-3D1F-1E3B-399F1788A204}"/>
              </a:ext>
            </a:extLst>
          </p:cNvPr>
          <p:cNvCxnSpPr>
            <a:cxnSpLocks/>
          </p:cNvCxnSpPr>
          <p:nvPr/>
        </p:nvCxnSpPr>
        <p:spPr bwMode="auto">
          <a:xfrm flipH="1">
            <a:off x="3348843" y="6158626"/>
            <a:ext cx="5866410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E8C648D-645E-59F7-4EA9-C3A2F839C6A2}"/>
              </a:ext>
            </a:extLst>
          </p:cNvPr>
          <p:cNvSpPr txBox="1"/>
          <p:nvPr/>
        </p:nvSpPr>
        <p:spPr>
          <a:xfrm>
            <a:off x="7442200" y="1130300"/>
            <a:ext cx="1460656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</a:rPr>
              <a:t>Amiri et al. 2021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E34210-79B2-0DB5-5DCD-466A3ABF01C7}"/>
              </a:ext>
            </a:extLst>
          </p:cNvPr>
          <p:cNvSpPr txBox="1"/>
          <p:nvPr/>
        </p:nvSpPr>
        <p:spPr>
          <a:xfrm>
            <a:off x="2895600" y="1917700"/>
            <a:ext cx="1460656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</a:rPr>
              <a:t>Amiri et al. 2021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712D80-5127-9C7C-964B-2E9DDD27D94B}"/>
              </a:ext>
            </a:extLst>
          </p:cNvPr>
          <p:cNvSpPr txBox="1"/>
          <p:nvPr/>
        </p:nvSpPr>
        <p:spPr>
          <a:xfrm>
            <a:off x="571500" y="4445000"/>
            <a:ext cx="178927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tx1"/>
                </a:solidFill>
              </a:rPr>
              <a:t>Beniamini</a:t>
            </a:r>
            <a:r>
              <a:rPr lang="en-US" sz="1400" b="1" dirty="0">
                <a:solidFill>
                  <a:schemeClr val="tx1"/>
                </a:solidFill>
              </a:rPr>
              <a:t> et al. 2021</a:t>
            </a:r>
          </a:p>
        </p:txBody>
      </p:sp>
    </p:spTree>
    <p:extLst>
      <p:ext uri="{BB962C8B-B14F-4D97-AF65-F5344CB8AC3E}">
        <p14:creationId xmlns:p14="http://schemas.microsoft.com/office/powerpoint/2010/main" val="1590611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3C5ECF-C133-E7C9-7EBB-5A6C2A5AD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19645"/>
            <a:ext cx="9144000" cy="43082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E5E5B9-4BC8-C658-77F2-B331FB3E5641}"/>
              </a:ext>
            </a:extLst>
          </p:cNvPr>
          <p:cNvSpPr txBox="1"/>
          <p:nvPr/>
        </p:nvSpPr>
        <p:spPr>
          <a:xfrm>
            <a:off x="1151907" y="685245"/>
            <a:ext cx="7119321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FRB rates at different frequencies (Amiri et al. 2021)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ED1E7A-4547-99B2-CEF5-EE9AD9994E6C}"/>
              </a:ext>
            </a:extLst>
          </p:cNvPr>
          <p:cNvSpPr txBox="1"/>
          <p:nvPr/>
        </p:nvSpPr>
        <p:spPr>
          <a:xfrm>
            <a:off x="0" y="6460851"/>
            <a:ext cx="4536306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8CCAB"/>
                </a:solidFill>
              </a:rPr>
              <a:t>GBNCC: Green Bank North Celestial Cap survey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429C56-3881-8F68-5EE8-53979190D012}"/>
              </a:ext>
            </a:extLst>
          </p:cNvPr>
          <p:cNvSpPr txBox="1"/>
          <p:nvPr/>
        </p:nvSpPr>
        <p:spPr>
          <a:xfrm>
            <a:off x="2814451" y="5718145"/>
            <a:ext cx="637674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C000"/>
                </a:solidFill>
              </a:rPr>
              <a:t>The rate does not seem to have a strong frequency dependence </a:t>
            </a:r>
          </a:p>
        </p:txBody>
      </p:sp>
    </p:spTree>
    <p:extLst>
      <p:ext uri="{BB962C8B-B14F-4D97-AF65-F5344CB8AC3E}">
        <p14:creationId xmlns:p14="http://schemas.microsoft.com/office/powerpoint/2010/main" val="1117264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STARE2 radio receiver at the Goldstone Deep Space Communications Complex.">
            <a:extLst>
              <a:ext uri="{FF2B5EF4-FFF2-40B4-BE49-F238E27FC236}">
                <a16:creationId xmlns:a16="http://schemas.microsoft.com/office/drawing/2014/main" id="{50174EA2-8DD1-634A-A27E-4699BC4BA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4114"/>
            <a:ext cx="3725333" cy="473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FF6215-EC14-7C47-940B-781A6E27B5B9}"/>
              </a:ext>
            </a:extLst>
          </p:cNvPr>
          <p:cNvSpPr txBox="1"/>
          <p:nvPr/>
        </p:nvSpPr>
        <p:spPr>
          <a:xfrm>
            <a:off x="75149" y="1650305"/>
            <a:ext cx="3365884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STARE-2 (Survey for Transient Astronomical Radio Emission 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9A36F8-DAFF-934D-88A7-E3F82A725397}"/>
              </a:ext>
            </a:extLst>
          </p:cNvPr>
          <p:cNvSpPr txBox="1"/>
          <p:nvPr/>
        </p:nvSpPr>
        <p:spPr>
          <a:xfrm>
            <a:off x="42332" y="2788848"/>
            <a:ext cx="3725333" cy="1008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A91242"/>
                </a:solidFill>
              </a:rPr>
              <a:t>A STARE2 radio receiver at the Goldstone Deep Space Communications Complex operated by NASA's Jet Propulsion Laboratory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B98625-E158-BD48-9020-542D3E5C3A8B}"/>
              </a:ext>
            </a:extLst>
          </p:cNvPr>
          <p:cNvSpPr txBox="1"/>
          <p:nvPr/>
        </p:nvSpPr>
        <p:spPr>
          <a:xfrm>
            <a:off x="87180" y="2311027"/>
            <a:ext cx="2906565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(</a:t>
            </a:r>
            <a:r>
              <a:rPr lang="en-US" sz="1600" b="1" dirty="0" err="1"/>
              <a:t>Bockenek</a:t>
            </a:r>
            <a:r>
              <a:rPr lang="en-US" sz="1600" b="1" dirty="0"/>
              <a:t> et al. 2020; Caltech)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208C1E-8F0A-2E4D-98F2-C60E6CBEF836}"/>
              </a:ext>
            </a:extLst>
          </p:cNvPr>
          <p:cNvSpPr txBox="1"/>
          <p:nvPr/>
        </p:nvSpPr>
        <p:spPr>
          <a:xfrm>
            <a:off x="1371602" y="6151206"/>
            <a:ext cx="2472266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Radio detector (1.4 GHz) is size of a large bucket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5B1A13D-7962-5644-BD20-EAA35301E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8"/>
          <a:stretch/>
        </p:blipFill>
        <p:spPr bwMode="auto">
          <a:xfrm>
            <a:off x="3725333" y="2788848"/>
            <a:ext cx="5880626" cy="406915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DFBC7E-A3CB-8E45-956B-B1FEB1180229}"/>
              </a:ext>
            </a:extLst>
          </p:cNvPr>
          <p:cNvSpPr txBox="1"/>
          <p:nvPr/>
        </p:nvSpPr>
        <p:spPr>
          <a:xfrm>
            <a:off x="4479910" y="1650305"/>
            <a:ext cx="4615964" cy="1122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FF66"/>
                </a:solidFill>
              </a:rPr>
              <a:t>CHIME (Canadian Hydrogen Intensity Mapping Experiment) –  four antennas, 100x20 meter</a:t>
            </a:r>
            <a:r>
              <a:rPr lang="en-US" sz="1800" b="1" baseline="30000" dirty="0">
                <a:solidFill>
                  <a:srgbClr val="FFFF66"/>
                </a:solidFill>
              </a:rPr>
              <a:t>2</a:t>
            </a:r>
            <a:r>
              <a:rPr lang="en-US" sz="1800" b="1" dirty="0">
                <a:solidFill>
                  <a:srgbClr val="FFFF66"/>
                </a:solidFill>
              </a:rPr>
              <a:t> cylindrical parabolic reflectors.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432694-1FD3-314E-A496-0C5B0AE9BDED}"/>
              </a:ext>
            </a:extLst>
          </p:cNvPr>
          <p:cNvSpPr txBox="1"/>
          <p:nvPr/>
        </p:nvSpPr>
        <p:spPr>
          <a:xfrm>
            <a:off x="2161656" y="216802"/>
            <a:ext cx="4503990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C000"/>
                </a:solidFill>
              </a:rPr>
              <a:t>FRB in our Galaxy (FRB200428)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352FAD-90D1-8349-8BA6-18AAD50F84E1}"/>
              </a:ext>
            </a:extLst>
          </p:cNvPr>
          <p:cNvSpPr txBox="1"/>
          <p:nvPr/>
        </p:nvSpPr>
        <p:spPr>
          <a:xfrm>
            <a:off x="2168886" y="773143"/>
            <a:ext cx="4482958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(At least one FRB produced by a magnetar)</a:t>
            </a:r>
          </a:p>
        </p:txBody>
      </p:sp>
    </p:spTree>
    <p:extLst>
      <p:ext uri="{BB962C8B-B14F-4D97-AF65-F5344CB8AC3E}">
        <p14:creationId xmlns:p14="http://schemas.microsoft.com/office/powerpoint/2010/main" val="16985040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DejaVu LGC Sans"/>
        <a:cs typeface="DejaVu LGC Sans"/>
      </a:majorFont>
      <a:minorFont>
        <a:latin typeface="Times New Roman"/>
        <a:ea typeface="DejaVu LGC Sans"/>
        <a:cs typeface="DejaVu LGC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63717</TotalTime>
  <Words>5172</Words>
  <Application>Microsoft Macintosh PowerPoint</Application>
  <PresentationFormat>On-screen Show (4:3)</PresentationFormat>
  <Paragraphs>506</Paragraphs>
  <Slides>55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3" baseType="lpstr">
      <vt:lpstr>Arial</vt:lpstr>
      <vt:lpstr>Calibri</vt:lpstr>
      <vt:lpstr>Cambria Math</vt:lpstr>
      <vt:lpstr>Helvetica</vt:lpstr>
      <vt:lpstr>Palatino Linotype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Radio Luminosity for NS based sources (Nimmo et al. 2021)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Kumar, Pawan</dc:creator>
  <cp:lastModifiedBy>Kumar, Pawan</cp:lastModifiedBy>
  <cp:revision>497</cp:revision>
  <dcterms:created xsi:type="dcterms:W3CDTF">2020-11-06T06:35:15Z</dcterms:created>
  <dcterms:modified xsi:type="dcterms:W3CDTF">2022-06-05T23:22:21Z</dcterms:modified>
</cp:coreProperties>
</file>